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725" r:id="rId2"/>
  </p:sldMasterIdLst>
  <p:notesMasterIdLst>
    <p:notesMasterId r:id="rId42"/>
  </p:notesMasterIdLst>
  <p:handoutMasterIdLst>
    <p:handoutMasterId r:id="rId43"/>
  </p:handoutMasterIdLst>
  <p:sldIdLst>
    <p:sldId id="557" r:id="rId3"/>
    <p:sldId id="558" r:id="rId4"/>
    <p:sldId id="514" r:id="rId5"/>
    <p:sldId id="556" r:id="rId6"/>
    <p:sldId id="516" r:id="rId7"/>
    <p:sldId id="517" r:id="rId8"/>
    <p:sldId id="520" r:id="rId9"/>
    <p:sldId id="521" r:id="rId10"/>
    <p:sldId id="522" r:id="rId11"/>
    <p:sldId id="523" r:id="rId12"/>
    <p:sldId id="524" r:id="rId13"/>
    <p:sldId id="525" r:id="rId14"/>
    <p:sldId id="552" r:id="rId15"/>
    <p:sldId id="55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54" r:id="rId27"/>
    <p:sldId id="536" r:id="rId28"/>
    <p:sldId id="537" r:id="rId29"/>
    <p:sldId id="538" r:id="rId30"/>
    <p:sldId id="539" r:id="rId31"/>
    <p:sldId id="540" r:id="rId32"/>
    <p:sldId id="541" r:id="rId33"/>
    <p:sldId id="542" r:id="rId34"/>
    <p:sldId id="543" r:id="rId35"/>
    <p:sldId id="544" r:id="rId36"/>
    <p:sldId id="545" r:id="rId37"/>
    <p:sldId id="546" r:id="rId38"/>
    <p:sldId id="547" r:id="rId39"/>
    <p:sldId id="549" r:id="rId40"/>
    <p:sldId id="513" r:id="rId4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FF0000"/>
    <a:srgbClr val="009900"/>
    <a:srgbClr val="CC0000"/>
    <a:srgbClr val="660033"/>
    <a:srgbClr val="9900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2" autoAdjust="0"/>
    <p:restoredTop sz="76732" autoAdjust="0"/>
  </p:normalViewPr>
  <p:slideViewPr>
    <p:cSldViewPr>
      <p:cViewPr>
        <p:scale>
          <a:sx n="66" d="100"/>
          <a:sy n="66" d="100"/>
        </p:scale>
        <p:origin x="-16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57F131-2F7D-41AF-899E-44166E8A1D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121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9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9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06631892-3CF2-4191-AAB3-F6E52E67BA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854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31892-3CF2-4191-AAB3-F6E52E67BABD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2737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261B9E49-451A-4EEE-B84C-EA0D75C88A9D}" type="slidenum">
              <a:rPr lang="en-US" altLang="zh-CN" sz="120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37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按顺序画；分组；只能给设置了组属性的连接变量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690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4269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4269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4269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grpSp>
          <p:nvGrpSpPr>
            <p:cNvPr id="24269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4269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4269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24269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4269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4269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2427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427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4270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24270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endParaRPr lang="en-US" altLang="zh-CN" smtClean="0">
              <a:solidFill>
                <a:srgbClr val="1C1C1C"/>
              </a:solidFill>
              <a:ea typeface="宋体" charset="-122"/>
            </a:endParaRPr>
          </a:p>
        </p:txBody>
      </p:sp>
      <p:sp>
        <p:nvSpPr>
          <p:cNvPr id="24270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B21CEFA6-E7CE-466B-BE58-FA61395590B8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133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8749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7710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04910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7776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27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427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5A894D7-595A-4BC6-8E15-17A0895BAD7E}" type="slidenum">
              <a:rPr lang="en-US" altLang="zh-CN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34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25990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83998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6540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787906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218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86812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054569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49374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46910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76610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487916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5151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0069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6169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105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7208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715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8984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3201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7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7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167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16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7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600"/>
            </a:lvl1pPr>
          </a:lstStyle>
          <a:p>
            <a:r>
              <a:rPr lang="en-US" altLang="zh-CN" smtClean="0">
                <a:solidFill>
                  <a:srgbClr val="000000"/>
                </a:solidFill>
                <a:ea typeface="宋体" charset="-122"/>
              </a:rPr>
              <a:t>1</a:t>
            </a:r>
          </a:p>
        </p:txBody>
      </p:sp>
      <p:pic>
        <p:nvPicPr>
          <p:cNvPr id="241677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96883" r="53999" b="1009"/>
          <a:stretch>
            <a:fillRect/>
          </a:stretch>
        </p:blipFill>
        <p:spPr bwMode="auto">
          <a:xfrm>
            <a:off x="0" y="7620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84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16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4167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600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96883" r="53999" b="1009"/>
          <a:stretch>
            <a:fillRect/>
          </a:stretch>
        </p:blipFill>
        <p:spPr bwMode="auto">
          <a:xfrm>
            <a:off x="0" y="7620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3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16287"/>
            <a:ext cx="8159114" cy="525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1605158" y="2334366"/>
            <a:ext cx="1152128" cy="28803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067944" y="2331932"/>
            <a:ext cx="1152128" cy="4489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067944" y="2930235"/>
            <a:ext cx="1152128" cy="4489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067944" y="3528538"/>
            <a:ext cx="1152128" cy="4489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067944" y="4126841"/>
            <a:ext cx="1152128" cy="4489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067944" y="4725144"/>
            <a:ext cx="1152128" cy="4489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033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2" grpId="0" animBg="1"/>
      <p:bldP spid="13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219200" y="938213"/>
            <a:ext cx="7086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加入一项到列表框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1039813" y="2636838"/>
            <a:ext cx="7924800" cy="3749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CMyDlg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OnAddButton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 ) 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 TODO: Add your control notification handler code here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CString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m_Edit2.GetWindowText(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m_List.AddString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m_Edit2.SetWindowTextW(_T(""));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1143000" y="1973263"/>
            <a:ext cx="6813550" cy="519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buClr>
                <a:srgbClr val="0000CC"/>
              </a:buClr>
              <a:buSzPct val="60000"/>
              <a:buFont typeface="Wingdings" pitchFamily="2" charset="2"/>
              <a:buChar char="n"/>
            </a:pPr>
            <a:r>
              <a:rPr kumimoji="0" lang="en-US" altLang="zh-CN" sz="2800" b="1">
                <a:solidFill>
                  <a:srgbClr val="000000"/>
                </a:solidFill>
                <a:latin typeface="方正水柱简体" pitchFamily="2" charset="-122"/>
                <a:ea typeface="方正水柱简体" pitchFamily="2" charset="-122"/>
              </a:rPr>
              <a:t> </a:t>
            </a:r>
            <a:r>
              <a:rPr kumimoji="0" lang="zh-CN" altLang="en-US" sz="2800" b="1">
                <a:solidFill>
                  <a:srgbClr val="000000"/>
                </a:solidFill>
                <a:latin typeface="方正水柱简体" pitchFamily="2" charset="-122"/>
                <a:ea typeface="方正水柱简体" pitchFamily="2" charset="-122"/>
              </a:rPr>
              <a:t>为</a:t>
            </a:r>
            <a:r>
              <a:rPr kumimoji="0" lang="zh-CN" altLang="en-US" sz="2800" b="1">
                <a:solidFill>
                  <a:srgbClr val="000000"/>
                </a:solidFill>
                <a:latin typeface="方正水柱简体" pitchFamily="2" charset="-122"/>
                <a:ea typeface="方正水柱简体" pitchFamily="2" charset="-122"/>
                <a:sym typeface="Wingdings" pitchFamily="2" charset="2"/>
              </a:rPr>
              <a:t></a:t>
            </a:r>
            <a:r>
              <a:rPr kumimoji="0" lang="zh-CN" altLang="en-US" sz="2800" b="1">
                <a:solidFill>
                  <a:srgbClr val="000000"/>
                </a:solidFill>
                <a:latin typeface="方正水柱简体" pitchFamily="2" charset="-122"/>
                <a:ea typeface="方正水柱简体" pitchFamily="2" charset="-122"/>
              </a:rPr>
              <a:t>按钮的单击消息</a:t>
            </a:r>
            <a:r>
              <a:rPr kumimoji="0" lang="zh-CN" altLang="en-US" sz="2800" b="1">
                <a:solidFill>
                  <a:srgbClr val="000000"/>
                </a:solidFill>
                <a:latin typeface="方正水柱简体" pitchFamily="2" charset="-122"/>
                <a:ea typeface="方正水柱简体" pitchFamily="2" charset="-122"/>
                <a:sym typeface="Wingdings" pitchFamily="2" charset="2"/>
              </a:rPr>
              <a:t>添加消息响应函数</a:t>
            </a:r>
          </a:p>
        </p:txBody>
      </p:sp>
    </p:spTree>
    <p:extLst>
      <p:ext uri="{BB962C8B-B14F-4D97-AF65-F5344CB8AC3E}">
        <p14:creationId xmlns:p14="http://schemas.microsoft.com/office/powerpoint/2010/main" val="166623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 autoUpdateAnimBg="0" advAuto="2000"/>
      <p:bldP spid="27136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912505"/>
            <a:ext cx="3073367" cy="4540831"/>
          </a:xfrm>
          <a:prstGeom prst="rect">
            <a:avLst/>
          </a:prstGeom>
        </p:spPr>
      </p:pic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219200" y="938213"/>
            <a:ext cx="7086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取消列表框的排序功能</a:t>
            </a:r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3200028" y="5373910"/>
            <a:ext cx="2308076" cy="287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9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116013" y="1011238"/>
            <a:ext cx="5410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显示列表框中的项数</a:t>
            </a:r>
          </a:p>
        </p:txBody>
      </p:sp>
      <p:sp>
        <p:nvSpPr>
          <p:cNvPr id="273411" name="Text Box 3"/>
          <p:cNvSpPr txBox="1">
            <a:spLocks noChangeArrowheads="1"/>
          </p:cNvSpPr>
          <p:nvPr/>
        </p:nvSpPr>
        <p:spPr bwMode="auto">
          <a:xfrm>
            <a:off x="827088" y="1988840"/>
            <a:ext cx="80645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CMyDlg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OnCountButton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 ) 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 TODO: Add your control notification handler code here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CString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n=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m_List.GetCount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 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str.Format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_T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("</a:t>
            </a:r>
            <a:r>
              <a:rPr kumimoji="0" lang="zh-CN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共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%d</a:t>
            </a:r>
            <a:r>
              <a:rPr kumimoji="0" lang="zh-CN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项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"), n);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m_Edit3.SetWindowTextW(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1907381" y="5552331"/>
            <a:ext cx="4968875" cy="539750"/>
          </a:xfrm>
          <a:prstGeom prst="rect">
            <a:avLst/>
          </a:prstGeom>
          <a:noFill/>
          <a:ln w="952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marL="1163638" indent="-1163638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1343025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522413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7018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1881188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3383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7955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2527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7099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GetCount</a:t>
            </a:r>
            <a:r>
              <a:rPr kumimoji="0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：</a:t>
            </a: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 获取列表框的项数</a:t>
            </a:r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907381" y="6165304"/>
            <a:ext cx="4967288" cy="539750"/>
          </a:xfrm>
          <a:prstGeom prst="rect">
            <a:avLst/>
          </a:prstGeom>
          <a:noFill/>
          <a:ln w="952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marL="1163638" indent="-1163638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1343025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522413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7018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1881188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3383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7955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2527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7099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rgbClr val="FF0000"/>
                </a:solidFill>
                <a:latin typeface="Times New Roman" pitchFamily="18" charset="0"/>
              </a:rPr>
              <a:t>Format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：</a:t>
            </a:r>
            <a:r>
              <a:rPr kumimoji="0" lang="zh-CN" altLang="en-US" sz="2400" b="1">
                <a:solidFill>
                  <a:srgbClr val="000000"/>
                </a:solidFill>
                <a:latin typeface="Times New Roman" pitchFamily="18" charset="0"/>
              </a:rPr>
              <a:t> 字符串格式化函数</a:t>
            </a:r>
          </a:p>
        </p:txBody>
      </p:sp>
    </p:spTree>
    <p:extLst>
      <p:ext uri="{BB962C8B-B14F-4D97-AF65-F5344CB8AC3E}">
        <p14:creationId xmlns:p14="http://schemas.microsoft.com/office/powerpoint/2010/main" val="4049092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uiExpand="1" build="p" animBg="1" autoUpdateAnimBg="0" advAuto="2000"/>
      <p:bldP spid="273412" grpId="0" uiExpand="1" animBg="1"/>
      <p:bldP spid="273413" grpId="0" uiExpan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981075"/>
            <a:ext cx="8229600" cy="762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列表框（</a:t>
            </a:r>
            <a:r>
              <a:rPr kumimoji="0" lang="en-US" altLang="zh-CN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List Box</a:t>
            </a:r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</a:t>
            </a:r>
          </a:p>
        </p:txBody>
      </p:sp>
      <p:graphicFrame>
        <p:nvGraphicFramePr>
          <p:cNvPr id="274435" name="Group 3"/>
          <p:cNvGraphicFramePr>
            <a:graphicFrameLocks noGrp="1"/>
          </p:cNvGraphicFramePr>
          <p:nvPr>
            <p:ph type="tbl" idx="1"/>
          </p:nvPr>
        </p:nvGraphicFramePr>
        <p:xfrm>
          <a:off x="1257300" y="2133600"/>
          <a:ext cx="7200900" cy="4608572"/>
        </p:xfrm>
        <a:graphic>
          <a:graphicData uri="http://schemas.openxmlformats.org/drawingml/2006/table">
            <a:tbl>
              <a:tblPr/>
              <a:tblGrid>
                <a:gridCol w="1657350"/>
                <a:gridCol w="5543550"/>
              </a:tblGrid>
              <a:tr h="51808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控制类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CListBox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07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添加项目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35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获取项目总数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093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获取当前所选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35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获取项目内容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4455" name="Text Box 23"/>
          <p:cNvSpPr txBox="1">
            <a:spLocks noChangeArrowheads="1"/>
          </p:cNvSpPr>
          <p:nvPr/>
        </p:nvSpPr>
        <p:spPr bwMode="auto">
          <a:xfrm>
            <a:off x="3203575" y="2854325"/>
            <a:ext cx="4967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m_List.AddString("first string");</a:t>
            </a:r>
          </a:p>
        </p:txBody>
      </p:sp>
      <p:sp>
        <p:nvSpPr>
          <p:cNvPr id="274456" name="Text Box 24"/>
          <p:cNvSpPr txBox="1">
            <a:spLocks noChangeArrowheads="1"/>
          </p:cNvSpPr>
          <p:nvPr/>
        </p:nvSpPr>
        <p:spPr bwMode="auto">
          <a:xfrm>
            <a:off x="3203575" y="4694238"/>
            <a:ext cx="54006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int i;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i=m_List.GetCurSel( );</a:t>
            </a:r>
          </a:p>
        </p:txBody>
      </p:sp>
      <p:sp>
        <p:nvSpPr>
          <p:cNvPr id="274457" name="Text Box 25"/>
          <p:cNvSpPr txBox="1">
            <a:spLocks noChangeArrowheads="1"/>
          </p:cNvSpPr>
          <p:nvPr/>
        </p:nvSpPr>
        <p:spPr bwMode="auto">
          <a:xfrm>
            <a:off x="3203575" y="3594100"/>
            <a:ext cx="341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int n;</a:t>
            </a:r>
          </a:p>
        </p:txBody>
      </p:sp>
      <p:sp>
        <p:nvSpPr>
          <p:cNvPr id="274458" name="Text Box 26"/>
          <p:cNvSpPr txBox="1">
            <a:spLocks noChangeArrowheads="1"/>
          </p:cNvSpPr>
          <p:nvPr/>
        </p:nvSpPr>
        <p:spPr bwMode="auto">
          <a:xfrm>
            <a:off x="3203575" y="4051300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n=m_List.GetCount( );</a:t>
            </a:r>
          </a:p>
        </p:txBody>
      </p:sp>
      <p:sp>
        <p:nvSpPr>
          <p:cNvPr id="274459" name="Line 27"/>
          <p:cNvSpPr>
            <a:spLocks noChangeShapeType="1"/>
          </p:cNvSpPr>
          <p:nvPr/>
        </p:nvSpPr>
        <p:spPr bwMode="auto">
          <a:xfrm flipV="1">
            <a:off x="6227763" y="5013325"/>
            <a:ext cx="792162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74460" name="Text Box 28"/>
          <p:cNvSpPr txBox="1">
            <a:spLocks noChangeArrowheads="1"/>
          </p:cNvSpPr>
          <p:nvPr/>
        </p:nvSpPr>
        <p:spPr bwMode="auto">
          <a:xfrm>
            <a:off x="6950075" y="4767263"/>
            <a:ext cx="14398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序号</a:t>
            </a:r>
          </a:p>
          <a:p>
            <a:pPr algn="l" eaLnBrk="1" hangingPunct="1"/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从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开始</a:t>
            </a:r>
          </a:p>
        </p:txBody>
      </p:sp>
      <p:sp>
        <p:nvSpPr>
          <p:cNvPr id="274461" name="Text Box 29"/>
          <p:cNvSpPr txBox="1">
            <a:spLocks noChangeArrowheads="1"/>
          </p:cNvSpPr>
          <p:nvPr/>
        </p:nvSpPr>
        <p:spPr bwMode="auto">
          <a:xfrm>
            <a:off x="3203575" y="5734050"/>
            <a:ext cx="374491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CString str;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m_List.GetText(i, str );</a:t>
            </a:r>
          </a:p>
        </p:txBody>
      </p:sp>
    </p:spTree>
    <p:extLst>
      <p:ext uri="{BB962C8B-B14F-4D97-AF65-F5344CB8AC3E}">
        <p14:creationId xmlns:p14="http://schemas.microsoft.com/office/powerpoint/2010/main" val="1389861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55" grpId="0"/>
      <p:bldP spid="274456" grpId="0" build="allAtOnce"/>
      <p:bldP spid="274457" grpId="0"/>
      <p:bldP spid="274458" grpId="0"/>
      <p:bldP spid="274459" grpId="0" animBg="1"/>
      <p:bldP spid="274460" grpId="0"/>
      <p:bldP spid="274461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711" y="2708920"/>
            <a:ext cx="44672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16013" y="938213"/>
            <a:ext cx="779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组合</a:t>
            </a: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框（</a:t>
            </a:r>
            <a:r>
              <a:rPr kumimoji="0" lang="en-US" altLang="zh-CN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Combo Box</a:t>
            </a: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10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116013" y="938213"/>
            <a:ext cx="779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组合</a:t>
            </a: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框（</a:t>
            </a:r>
            <a:r>
              <a:rPr kumimoji="0" lang="en-US" altLang="zh-CN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Combo Box</a:t>
            </a: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912813" y="2060575"/>
            <a:ext cx="8051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3333CC"/>
              </a:buClr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组合框是编辑框和列表框的组合，兼具两种控件的特性。</a:t>
            </a:r>
          </a:p>
          <a:p>
            <a:pPr eaLnBrk="1" hangingPunct="1">
              <a:lnSpc>
                <a:spcPct val="120000"/>
              </a:lnSpc>
              <a:buClr>
                <a:srgbClr val="3333CC"/>
              </a:buClr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画组合框时，垂直方向拖动的距离大一些，为下拉列表留足空间。</a:t>
            </a:r>
            <a:endParaRPr lang="zh-CN" altLang="en-US" sz="2600" b="1">
              <a:solidFill>
                <a:srgbClr val="0066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8437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116013" y="938213"/>
            <a:ext cx="779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向组合框中插入数据</a:t>
            </a:r>
          </a:p>
        </p:txBody>
      </p:sp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912813" y="2060575"/>
            <a:ext cx="452328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3333CC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通过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属性窗格设置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endParaRPr lang="zh-CN" altLang="en-US" sz="2600" b="1" dirty="0">
              <a:solidFill>
                <a:srgbClr val="0066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210" y="188640"/>
            <a:ext cx="2095238" cy="6571429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728737" y="1448185"/>
            <a:ext cx="1656184" cy="25202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72853" y="2709292"/>
            <a:ext cx="452328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>
                <a:srgbClr val="3333CC"/>
              </a:buClr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用分号分隔各项数据。</a:t>
            </a:r>
          </a:p>
        </p:txBody>
      </p:sp>
    </p:spTree>
    <p:extLst>
      <p:ext uri="{BB962C8B-B14F-4D97-AF65-F5344CB8AC3E}">
        <p14:creationId xmlns:p14="http://schemas.microsoft.com/office/powerpoint/2010/main" val="964117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116013" y="938213"/>
            <a:ext cx="779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向组合框中插入数据</a:t>
            </a:r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912813" y="1844675"/>
            <a:ext cx="8051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3333CC"/>
              </a:buClr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通过代码添加：</a:t>
            </a:r>
            <a:endParaRPr lang="zh-CN" altLang="en-US" sz="2600" b="1">
              <a:solidFill>
                <a:srgbClr val="0066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69" y="2420888"/>
            <a:ext cx="5180435" cy="4393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508104" y="3717032"/>
            <a:ext cx="1516810" cy="43204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267744" y="3732920"/>
            <a:ext cx="1656184" cy="85359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256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116013" y="938213"/>
            <a:ext cx="779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向组合框中插入数据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912813" y="1844675"/>
            <a:ext cx="8051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3333CC"/>
              </a:buClr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通过代码添加：</a:t>
            </a:r>
            <a:endParaRPr lang="zh-CN" altLang="en-US" sz="2600" b="1">
              <a:solidFill>
                <a:srgbClr val="0066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1187450" y="2535238"/>
            <a:ext cx="7807325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BOOL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CMyDlg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OnInitDialog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 )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  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……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</a:t>
            </a:r>
            <a:r>
              <a:rPr kumimoji="0" lang="en-US" altLang="zh-CN" b="1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 TODO: Add extra initialization here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m_Combo.AddString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dirty="0"/>
              <a:t>_T</a:t>
            </a:r>
            <a:r>
              <a:rPr lang="en-US" altLang="zh-CN" dirty="0" smtClean="0"/>
              <a:t>(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</a:t>
            </a: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语文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"));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m_Combo.AddString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dirty="0"/>
              <a:t>_T</a:t>
            </a:r>
            <a:r>
              <a:rPr lang="en-US" altLang="zh-CN" dirty="0" smtClean="0"/>
              <a:t>(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</a:t>
            </a: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数学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"));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m_Combo.AddString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dirty="0"/>
              <a:t>_T</a:t>
            </a:r>
            <a:r>
              <a:rPr lang="en-US" altLang="zh-CN" dirty="0" smtClean="0"/>
              <a:t>(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</a:t>
            </a: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英语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"));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……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6682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 uiExpand="1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116013" y="938213"/>
            <a:ext cx="779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获取组合框内容</a:t>
            </a: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1157288" y="1989138"/>
            <a:ext cx="7807325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CMyDlg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::OnButton1() 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CString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m_Combo.GetWindowTextW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m_Edit.SetWindowTextW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7184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uiExpan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5656" y="2477795"/>
            <a:ext cx="4572000" cy="2031325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kumimoji="0" lang="en-US" altLang="zh-CN" sz="28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kumimoji="0" lang="en-US" altLang="zh-CN" sz="2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n=100;</a:t>
            </a:r>
          </a:p>
          <a:p>
            <a:pPr marL="457200" indent="-45720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kumimoji="0" lang="en-US" altLang="zh-CN" sz="28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CString</a:t>
            </a:r>
            <a:r>
              <a:rPr kumimoji="0" lang="en-US" altLang="zh-CN" sz="2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0" lang="en-US" altLang="zh-CN" sz="28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</a:t>
            </a:r>
            <a:r>
              <a:rPr kumimoji="0" lang="en-US" altLang="zh-CN" sz="2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marL="457200" indent="-45720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kumimoji="0" lang="en-US" altLang="zh-CN" sz="28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str.Format</a:t>
            </a:r>
            <a:r>
              <a:rPr kumimoji="0" lang="en-US" altLang="zh-CN" sz="2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(_T("%d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"), n</a:t>
            </a:r>
            <a:r>
              <a:rPr kumimoji="0" lang="en-US" altLang="zh-CN" sz="2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31640" y="981075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整型转字符串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82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4908550" y="3629273"/>
            <a:ext cx="2605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Simple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（简易式）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4908550" y="4205536"/>
            <a:ext cx="309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Dropdown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（下拉式）</a:t>
            </a:r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4929188" y="4781798"/>
            <a:ext cx="3579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Drop List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（下拉列表式）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116013" y="938213"/>
            <a:ext cx="779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组合框的类型</a:t>
            </a:r>
          </a:p>
        </p:txBody>
      </p:sp>
      <p:sp>
        <p:nvSpPr>
          <p:cNvPr id="281608" name="Rectangle 8"/>
          <p:cNvSpPr>
            <a:spLocks noChangeArrowheads="1"/>
          </p:cNvSpPr>
          <p:nvPr/>
        </p:nvSpPr>
        <p:spPr bwMode="auto">
          <a:xfrm>
            <a:off x="7808913" y="406107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20370"/>
            <a:ext cx="2448272" cy="459878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842118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/>
      <p:bldP spid="281604" grpId="0"/>
      <p:bldP spid="281605" grpId="0"/>
      <p:bldP spid="2816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滚动条</a:t>
            </a:r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912813" y="2060575"/>
            <a:ext cx="6396037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3333CC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首先设置滚动条的范围和初始位置</a:t>
            </a:r>
          </a:p>
          <a:p>
            <a:pPr eaLnBrk="1" hangingPunct="1">
              <a:lnSpc>
                <a:spcPct val="120000"/>
              </a:lnSpc>
              <a:buClr>
                <a:srgbClr val="3333CC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然后实现滚动条的各项操作：</a:t>
            </a:r>
          </a:p>
          <a:p>
            <a:pPr lvl="1" eaLnBrk="1" hangingPunct="1">
              <a:lnSpc>
                <a:spcPct val="120000"/>
              </a:lnSpc>
              <a:buClr>
                <a:srgbClr val="A50021"/>
              </a:buClr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宋体" charset="-122"/>
              </a:rPr>
              <a:t>单击左、右箭头</a:t>
            </a:r>
          </a:p>
          <a:p>
            <a:pPr lvl="1" eaLnBrk="1" hangingPunct="1">
              <a:lnSpc>
                <a:spcPct val="120000"/>
              </a:lnSpc>
              <a:buClr>
                <a:srgbClr val="A50021"/>
              </a:buClr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宋体" charset="-122"/>
              </a:rPr>
              <a:t>单击左、右区域</a:t>
            </a:r>
          </a:p>
          <a:p>
            <a:pPr lvl="1" eaLnBrk="1" hangingPunct="1">
              <a:lnSpc>
                <a:spcPct val="120000"/>
              </a:lnSpc>
              <a:buClr>
                <a:srgbClr val="A50021"/>
              </a:buClr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宋体" charset="-122"/>
              </a:rPr>
              <a:t>拖动滑块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59833" y="695598"/>
            <a:ext cx="511256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840"/>
              </a:lnSpc>
            </a:pPr>
            <a:r>
              <a:rPr kumimoji="0" lang="en-US" altLang="zh-CN" sz="3200" kern="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Horizontal Scroll Bar</a:t>
            </a:r>
          </a:p>
          <a:p>
            <a:pPr eaLnBrk="1" hangingPunct="1">
              <a:lnSpc>
                <a:spcPts val="3840"/>
              </a:lnSpc>
            </a:pPr>
            <a:r>
              <a:rPr kumimoji="0" lang="en-US" altLang="zh-CN" sz="3200" kern="0" dirty="0" err="1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Veritcal</a:t>
            </a:r>
            <a:r>
              <a:rPr kumimoji="0" lang="en-US" altLang="zh-CN" sz="3200" kern="0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rPr>
              <a:t> Scroll Bar</a:t>
            </a:r>
            <a:endParaRPr kumimoji="0" lang="zh-CN" altLang="en-US" sz="3200" kern="0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1297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为滚动条关联变量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211" y="1809750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75470" y="3356991"/>
            <a:ext cx="1660826" cy="44268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63688" y="3361183"/>
            <a:ext cx="1944216" cy="97269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59729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CScrollBar</a:t>
            </a:r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的成员函数</a:t>
            </a: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912813" y="2060575"/>
            <a:ext cx="8051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rgbClr val="3333CC"/>
              </a:buClr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SetScrollRange( )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：设置滚动条的范围</a:t>
            </a:r>
          </a:p>
          <a:p>
            <a:pPr eaLnBrk="1" hangingPunct="1">
              <a:lnSpc>
                <a:spcPct val="125000"/>
              </a:lnSpc>
              <a:buClr>
                <a:srgbClr val="3333CC"/>
              </a:buClr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SetScrollPos( )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：设置滚动条的位置</a:t>
            </a:r>
          </a:p>
          <a:p>
            <a:pPr eaLnBrk="1" hangingPunct="1">
              <a:lnSpc>
                <a:spcPct val="125000"/>
              </a:lnSpc>
              <a:buClr>
                <a:srgbClr val="3333CC"/>
              </a:buClr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GetScrollPos( )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：获取滚动条位置</a:t>
            </a:r>
            <a:endParaRPr lang="zh-CN" altLang="en-US" sz="3000" b="1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2201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08050"/>
            <a:ext cx="7793037" cy="762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初始化</a:t>
            </a:r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1187450" y="2133600"/>
            <a:ext cx="7807325" cy="4206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BOOL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CMyDlg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OnInitDialog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 )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  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……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</a:t>
            </a:r>
            <a:r>
              <a:rPr kumimoji="0" lang="en-US" altLang="zh-CN" b="1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 TODO: Add extra initialization here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m_Scroll.SetScrollRange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(0, 100);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m_Scroll.SetScrollPos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(0);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m_Edit.SetWindowTextW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(_T("0"));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……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7649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uiExpand="1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114425" y="908050"/>
            <a:ext cx="81375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实现滚动条的操作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749733"/>
            <a:ext cx="5219048" cy="3847619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7584" y="1988567"/>
            <a:ext cx="7331595" cy="57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3333CC"/>
              </a:buClr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在滚动条控件上单击右击，选择“类向导”</a:t>
            </a:r>
            <a:endParaRPr lang="zh-CN" altLang="en-US" b="1" dirty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78876" y="5070669"/>
            <a:ext cx="3041238" cy="25607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292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54"/>
            <a:ext cx="7240963" cy="685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067944" y="1124744"/>
            <a:ext cx="2951981" cy="50405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31987" y="3218786"/>
            <a:ext cx="2015877" cy="250129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732240" y="2564904"/>
            <a:ext cx="1253561" cy="2873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732240" y="3286708"/>
            <a:ext cx="1253561" cy="2873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247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746" name="Group 2"/>
          <p:cNvGraphicFramePr>
            <a:graphicFrameLocks noGrp="1"/>
          </p:cNvGraphicFramePr>
          <p:nvPr>
            <p:ph idx="1"/>
          </p:nvPr>
        </p:nvGraphicFramePr>
        <p:xfrm>
          <a:off x="971550" y="2492375"/>
          <a:ext cx="7704138" cy="4111628"/>
        </p:xfrm>
        <a:graphic>
          <a:graphicData uri="http://schemas.openxmlformats.org/drawingml/2006/table">
            <a:tbl>
              <a:tblPr/>
              <a:tblGrid>
                <a:gridCol w="3743325"/>
                <a:gridCol w="3960813"/>
              </a:tblGrid>
              <a:tr h="588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nSBCode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事件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SB_LINELEFT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单击左箭头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SB_LINERIGHT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单击右箭头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SB_PAGELEFT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单击左箭头和滑块之间区域</a:t>
                      </a:r>
                    </a:p>
                  </a:txBody>
                  <a:tcPr marL="900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SB_PAGERIGHT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单击右箭头和滑块之间区域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SB_THUMBTRACK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拖动滑块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SB_THUMBPOSITION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拖动到某绝对位置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1187450" y="661988"/>
            <a:ext cx="755967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void CMyScorllDlg::OnHScroll(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UINT nSBCode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</a:rPr>
              <a:t>,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</a:rPr>
              <a:t>                   UINT nPos,  CScrollBar* pScrollBar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87773" name="Text Box 29"/>
          <p:cNvSpPr txBox="1">
            <a:spLocks noChangeArrowheads="1"/>
          </p:cNvSpPr>
          <p:nvPr/>
        </p:nvSpPr>
        <p:spPr bwMode="auto">
          <a:xfrm>
            <a:off x="971550" y="1773238"/>
            <a:ext cx="7705725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 nSBCode</a:t>
            </a:r>
            <a:r>
              <a:rPr kumimoji="0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：通知消息码，表示进行的什么操作</a:t>
            </a:r>
          </a:p>
        </p:txBody>
      </p:sp>
    </p:spTree>
    <p:extLst>
      <p:ext uri="{BB962C8B-B14F-4D97-AF65-F5344CB8AC3E}">
        <p14:creationId xmlns:p14="http://schemas.microsoft.com/office/powerpoint/2010/main" val="2704225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73" grpId="0" build="p" autoUpdateAnimBg="0" advAuto="200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Text Box 2"/>
          <p:cNvSpPr txBox="1">
            <a:spLocks noChangeArrowheads="1"/>
          </p:cNvSpPr>
          <p:nvPr/>
        </p:nvSpPr>
        <p:spPr bwMode="auto">
          <a:xfrm>
            <a:off x="1187450" y="1989138"/>
            <a:ext cx="7705725" cy="188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40000"/>
              </a:lnSpc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 nPos</a:t>
            </a:r>
            <a:r>
              <a:rPr kumimoji="0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：表示当前滑块的位置。</a:t>
            </a:r>
          </a:p>
          <a:p>
            <a:pPr algn="l" eaLnBrk="1" hangingPunct="1">
              <a:lnSpc>
                <a:spcPct val="140000"/>
              </a:lnSpc>
              <a:buClr>
                <a:srgbClr val="FF0000"/>
              </a:buClr>
              <a:buSzPct val="90000"/>
              <a:buFont typeface="Wingdings" pitchFamily="2" charset="2"/>
              <a:buNone/>
            </a:pPr>
            <a:r>
              <a:rPr kumimoji="0" lang="zh-CN" altLang="en-US" sz="2800" b="1">
                <a:solidFill>
                  <a:srgbClr val="000000"/>
                </a:solidFill>
                <a:latin typeface="Times New Roman" pitchFamily="18" charset="0"/>
              </a:rPr>
              <a:t>只有在</a:t>
            </a: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nSBCode</a:t>
            </a:r>
            <a:r>
              <a:rPr kumimoji="0" lang="zh-CN" altLang="en-US" sz="2800" b="1">
                <a:solidFill>
                  <a:srgbClr val="000000"/>
                </a:solidFill>
                <a:latin typeface="Times New Roman" pitchFamily="18" charset="0"/>
              </a:rPr>
              <a:t>是</a:t>
            </a: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SB_THUMBTRACK</a:t>
            </a:r>
            <a:r>
              <a:rPr kumimoji="0" lang="zh-CN" altLang="en-US" sz="2800" b="1">
                <a:solidFill>
                  <a:srgbClr val="000000"/>
                </a:solidFill>
                <a:latin typeface="Times New Roman" pitchFamily="18" charset="0"/>
              </a:rPr>
              <a:t>或</a:t>
            </a: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SB_THUMBPOSITION</a:t>
            </a:r>
            <a:r>
              <a:rPr kumimoji="0" lang="zh-CN" altLang="en-US" sz="2800" b="1">
                <a:solidFill>
                  <a:srgbClr val="000000"/>
                </a:solidFill>
                <a:latin typeface="Times New Roman" pitchFamily="18" charset="0"/>
              </a:rPr>
              <a:t>时，该参数才有意义。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187450" y="692150"/>
            <a:ext cx="755967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void CMyScorllDlg::OnHScroll(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UINT nSBCode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</a:rPr>
              <a:t>,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</a:rPr>
              <a:t>                   UINT nPos,  CScrollBar* pScrollBar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93452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8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0" grpId="0" build="p" autoUpdateAnimBg="0" advAuto="200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1692275" y="2852738"/>
            <a:ext cx="5543550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if ( pScrollBar </a:t>
            </a:r>
            <a:r>
              <a:rPr lang="en-US" altLang="zh-CN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==</a:t>
            </a: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&amp;m_Scroll1 )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……</a:t>
            </a:r>
            <a:endParaRPr lang="en-US" altLang="zh-CN" b="1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else if ( pScrollBar </a:t>
            </a:r>
            <a:r>
              <a:rPr lang="en-US" altLang="zh-CN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==</a:t>
            </a: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&amp;m_Scroll2 )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……</a:t>
            </a:r>
            <a:endParaRPr lang="en-US" altLang="zh-CN" b="1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  <p:sp>
        <p:nvSpPr>
          <p:cNvPr id="289795" name="Text Box 3"/>
          <p:cNvSpPr txBox="1">
            <a:spLocks noChangeArrowheads="1"/>
          </p:cNvSpPr>
          <p:nvPr/>
        </p:nvSpPr>
        <p:spPr bwMode="auto">
          <a:xfrm>
            <a:off x="1187450" y="1773238"/>
            <a:ext cx="74485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 pScrollBar</a:t>
            </a:r>
            <a:r>
              <a:rPr kumimoji="0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：指向滚动条控件的指针变量，用来判断操作的是哪一个滚动条。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187450" y="661988"/>
            <a:ext cx="755967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void CMyScorllDlg::OnHScroll(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UINT nSBCode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</a:rPr>
              <a:t>,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</a:rPr>
              <a:t>                   UINT nPos,  CScrollBar* pScrollBar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7808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 autoUpdateAnimBg="0" advAuto="200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350963" y="981075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控   件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042988" y="1916113"/>
            <a:ext cx="8101012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914400" indent="-4572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990033"/>
                </a:solidFill>
                <a:latin typeface="Times New Roman" pitchFamily="18" charset="0"/>
              </a:rPr>
              <a:t>按钮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990033"/>
                </a:solidFill>
                <a:latin typeface="Times New Roman" pitchFamily="18" charset="0"/>
              </a:rPr>
              <a:t>编辑框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990033"/>
                </a:solidFill>
                <a:latin typeface="Times New Roman" pitchFamily="18" charset="0"/>
              </a:rPr>
              <a:t>复选框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990033"/>
                </a:solidFill>
                <a:latin typeface="Times New Roman" pitchFamily="18" charset="0"/>
              </a:rPr>
              <a:t>单选按钮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990033"/>
                </a:solidFill>
                <a:latin typeface="Times New Roman" pitchFamily="18" charset="0"/>
              </a:rPr>
              <a:t>列表框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000000"/>
                </a:solidFill>
                <a:latin typeface="Times New Roman" pitchFamily="18" charset="0"/>
              </a:rPr>
              <a:t>组合框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000000"/>
                </a:solidFill>
                <a:latin typeface="Times New Roman" pitchFamily="18" charset="0"/>
              </a:rPr>
              <a:t>滚动条</a:t>
            </a:r>
          </a:p>
        </p:txBody>
      </p:sp>
    </p:spTree>
    <p:extLst>
      <p:ext uri="{BB962C8B-B14F-4D97-AF65-F5344CB8AC3E}">
        <p14:creationId xmlns:p14="http://schemas.microsoft.com/office/powerpoint/2010/main" val="12976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900113" y="2133600"/>
            <a:ext cx="8001000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CMyDlg::OnHScroll(</a:t>
            </a:r>
            <a:r>
              <a:rPr lang="en-US" altLang="zh-CN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UINT nSBCode, 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                                     UINT nPos,  CScrollBar* pScrollBar</a:t>
            </a: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 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       </a:t>
            </a:r>
            <a:r>
              <a:rPr lang="en-US" altLang="zh-CN" b="1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 TODO: Add extra initialization here</a:t>
            </a: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</a:t>
            </a:r>
            <a:r>
              <a:rPr lang="en-US" altLang="zh-CN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if(pScrollBar==&amp;m_Scroll)    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{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 switch (nSBCode)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 {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  case </a:t>
            </a:r>
            <a:r>
              <a:rPr lang="en-US" altLang="zh-CN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SB_THUMBTRACK</a:t>
            </a: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           m_Scroll.SetScrollPos(</a:t>
            </a:r>
            <a:r>
              <a:rPr lang="en-US" altLang="zh-CN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nPos</a:t>
            </a: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	          break;</a:t>
            </a:r>
          </a:p>
        </p:txBody>
      </p:sp>
      <p:sp>
        <p:nvSpPr>
          <p:cNvPr id="31747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364163" y="501650"/>
            <a:ext cx="2520950" cy="576263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042988" y="938213"/>
            <a:ext cx="7315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拖动滚动条中的滑块</a:t>
            </a:r>
          </a:p>
        </p:txBody>
      </p:sp>
    </p:spTree>
    <p:extLst>
      <p:ext uri="{BB962C8B-B14F-4D97-AF65-F5344CB8AC3E}">
        <p14:creationId xmlns:p14="http://schemas.microsoft.com/office/powerpoint/2010/main" val="3748952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90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90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90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90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90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90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90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187450" y="908050"/>
            <a:ext cx="7315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单击左箭头</a:t>
            </a:r>
          </a:p>
        </p:txBody>
      </p:sp>
      <p:sp>
        <p:nvSpPr>
          <p:cNvPr id="291843" name="Text Box 3"/>
          <p:cNvSpPr txBox="1">
            <a:spLocks noChangeArrowheads="1"/>
          </p:cNvSpPr>
          <p:nvPr/>
        </p:nvSpPr>
        <p:spPr bwMode="auto">
          <a:xfrm>
            <a:off x="611188" y="2276475"/>
            <a:ext cx="7543800" cy="341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	case </a:t>
            </a:r>
            <a:r>
              <a:rPr lang="en-US" altLang="zh-CN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SB_LINELEFT</a:t>
            </a: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n=m_Scroll.GetScrollPos( );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n--;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if(n&lt;0)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      n=0;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m_Scroll.SetScrollPos(n);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break;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5435600" y="1844675"/>
            <a:ext cx="874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 n;</a:t>
            </a:r>
          </a:p>
        </p:txBody>
      </p:sp>
    </p:spTree>
    <p:extLst>
      <p:ext uri="{BB962C8B-B14F-4D97-AF65-F5344CB8AC3E}">
        <p14:creationId xmlns:p14="http://schemas.microsoft.com/office/powerpoint/2010/main" val="3621807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 autoUpdateAnimBg="0" advAuto="5000"/>
      <p:bldP spid="29184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Text Box 2"/>
          <p:cNvSpPr txBox="1">
            <a:spLocks noChangeArrowheads="1"/>
          </p:cNvSpPr>
          <p:nvPr/>
        </p:nvSpPr>
        <p:spPr bwMode="auto">
          <a:xfrm>
            <a:off x="468313" y="2174875"/>
            <a:ext cx="7543800" cy="341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	case </a:t>
            </a:r>
            <a:r>
              <a:rPr lang="en-US" altLang="zh-CN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SB_LINERIGHT</a:t>
            </a: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n=m_Scroll.GetScrollPos( );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n++;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if(n&gt;100)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     n=100;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m_Scroll.SetScrollPos(n);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break;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187450" y="908050"/>
            <a:ext cx="7315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单击右箭头</a:t>
            </a:r>
          </a:p>
        </p:txBody>
      </p:sp>
    </p:spTree>
    <p:extLst>
      <p:ext uri="{BB962C8B-B14F-4D97-AF65-F5344CB8AC3E}">
        <p14:creationId xmlns:p14="http://schemas.microsoft.com/office/powerpoint/2010/main" val="3880414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6" grpId="0" build="p" autoUpdateAnimBg="0" advAuto="500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42988" y="908050"/>
            <a:ext cx="76739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单击滑块与左箭头之间的区域</a:t>
            </a:r>
          </a:p>
        </p:txBody>
      </p:sp>
      <p:sp>
        <p:nvSpPr>
          <p:cNvPr id="293891" name="Text Box 3"/>
          <p:cNvSpPr txBox="1">
            <a:spLocks noChangeArrowheads="1"/>
          </p:cNvSpPr>
          <p:nvPr/>
        </p:nvSpPr>
        <p:spPr bwMode="auto">
          <a:xfrm>
            <a:off x="685800" y="2174875"/>
            <a:ext cx="7543800" cy="341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	case </a:t>
            </a:r>
            <a:r>
              <a:rPr lang="en-US" altLang="zh-CN" b="1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SB_PAGELEFT</a:t>
            </a: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n=m_Scroll.GetScrollPos( );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n-=10;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if(n&lt;0)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    n=0;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m_Scroll.SetScrollPos(n);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break;</a:t>
            </a:r>
          </a:p>
        </p:txBody>
      </p:sp>
    </p:spTree>
    <p:extLst>
      <p:ext uri="{BB962C8B-B14F-4D97-AF65-F5344CB8AC3E}">
        <p14:creationId xmlns:p14="http://schemas.microsoft.com/office/powerpoint/2010/main" val="3725232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 autoUpdateAnimBg="0" advAuto="500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116013" y="8366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单击滑块与右箭头之间的区域</a:t>
            </a: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971550" y="1916113"/>
            <a:ext cx="7796213" cy="456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	case </a:t>
            </a:r>
            <a:r>
              <a:rPr lang="en-US" altLang="zh-CN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SB_PAGERIGHT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n=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m_Scroll.GetScrollPos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 );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n+=10;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if(n&gt;100)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    n=100;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m_Scroll.SetScrollPos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(n);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 break;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}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CString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str.Format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(_T("%d")),  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m_Scroll.GetScrollPos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 ));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m_Edit.SetWindowTextW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   	 } 	}</a:t>
            </a:r>
          </a:p>
        </p:txBody>
      </p:sp>
    </p:spTree>
    <p:extLst>
      <p:ext uri="{BB962C8B-B14F-4D97-AF65-F5344CB8AC3E}">
        <p14:creationId xmlns:p14="http://schemas.microsoft.com/office/powerpoint/2010/main" val="402538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 autoUpdateAnimBg="0" advAuto="500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编辑框</a:t>
            </a:r>
          </a:p>
        </p:txBody>
      </p:sp>
      <p:graphicFrame>
        <p:nvGraphicFramePr>
          <p:cNvPr id="253955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135885086"/>
              </p:ext>
            </p:extLst>
          </p:nvPr>
        </p:nvGraphicFramePr>
        <p:xfrm>
          <a:off x="684213" y="2133600"/>
          <a:ext cx="8280400" cy="4395788"/>
        </p:xfrm>
        <a:graphic>
          <a:graphicData uri="http://schemas.openxmlformats.org/drawingml/2006/table">
            <a:tbl>
              <a:tblPr/>
              <a:tblGrid>
                <a:gridCol w="874712"/>
                <a:gridCol w="4165203"/>
                <a:gridCol w="3240485"/>
              </a:tblGrid>
              <a:tr h="79862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控制类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CEdit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数值类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CString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85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设置内容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85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读取内容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3973" name="Text Box 21"/>
          <p:cNvSpPr txBox="1">
            <a:spLocks noChangeArrowheads="1"/>
          </p:cNvSpPr>
          <p:nvPr/>
        </p:nvSpPr>
        <p:spPr bwMode="auto">
          <a:xfrm>
            <a:off x="5795963" y="3357563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m_Edit="OK";</a:t>
            </a:r>
          </a:p>
        </p:txBody>
      </p:sp>
      <p:sp>
        <p:nvSpPr>
          <p:cNvPr id="253974" name="Text Box 22"/>
          <p:cNvSpPr txBox="1">
            <a:spLocks noChangeArrowheads="1"/>
          </p:cNvSpPr>
          <p:nvPr/>
        </p:nvSpPr>
        <p:spPr bwMode="auto">
          <a:xfrm>
            <a:off x="5795963" y="3933825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UpdateData(FALSE);</a:t>
            </a:r>
          </a:p>
        </p:txBody>
      </p:sp>
      <p:sp>
        <p:nvSpPr>
          <p:cNvPr id="253975" name="Text Box 23"/>
          <p:cNvSpPr txBox="1">
            <a:spLocks noChangeArrowheads="1"/>
          </p:cNvSpPr>
          <p:nvPr/>
        </p:nvSpPr>
        <p:spPr bwMode="auto">
          <a:xfrm>
            <a:off x="5795963" y="5038725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UpdateData(TRUE);</a:t>
            </a:r>
          </a:p>
        </p:txBody>
      </p:sp>
      <p:sp>
        <p:nvSpPr>
          <p:cNvPr id="253976" name="Text Box 24"/>
          <p:cNvSpPr txBox="1">
            <a:spLocks noChangeArrowheads="1"/>
          </p:cNvSpPr>
          <p:nvPr/>
        </p:nvSpPr>
        <p:spPr bwMode="auto">
          <a:xfrm>
            <a:off x="6515100" y="5589588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字符串</a:t>
            </a:r>
          </a:p>
        </p:txBody>
      </p:sp>
      <p:sp>
        <p:nvSpPr>
          <p:cNvPr id="253977" name="Text Box 25"/>
          <p:cNvSpPr txBox="1">
            <a:spLocks noChangeArrowheads="1"/>
          </p:cNvSpPr>
          <p:nvPr/>
        </p:nvSpPr>
        <p:spPr bwMode="auto">
          <a:xfrm>
            <a:off x="1763713" y="3360738"/>
            <a:ext cx="374491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</a:rPr>
              <a:t>m_Edit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SetWindowTextW</a:t>
            </a:r>
            <a:endParaRPr lang="en-US" altLang="zh-CN" b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eaLnBrk="1" hangingPunct="1"/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(_T("OK"));</a:t>
            </a:r>
            <a:endParaRPr lang="en-US" altLang="zh-CN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3978" name="Text Box 26"/>
          <p:cNvSpPr txBox="1">
            <a:spLocks noChangeArrowheads="1"/>
          </p:cNvSpPr>
          <p:nvPr/>
        </p:nvSpPr>
        <p:spPr bwMode="auto">
          <a:xfrm>
            <a:off x="1547664" y="4873625"/>
            <a:ext cx="410527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endParaRPr lang="en-US" altLang="zh-CN" b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</a:rPr>
              <a:t>CString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</a:rPr>
              <a:t> str1;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m_Edit.GetWindowTextW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algn="l" eaLnBrk="1" hangingPunct="1">
              <a:lnSpc>
                <a:spcPct val="120000"/>
              </a:lnSpc>
            </a:pPr>
            <a:endParaRPr lang="en-US" altLang="zh-CN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76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3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3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3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3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73" grpId="0"/>
      <p:bldP spid="253974" grpId="0"/>
      <p:bldP spid="253975" grpId="0"/>
      <p:bldP spid="253976" grpId="0"/>
      <p:bldP spid="253977" grpId="0"/>
      <p:bldP spid="25397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复选框</a:t>
            </a:r>
          </a:p>
        </p:txBody>
      </p:sp>
      <p:graphicFrame>
        <p:nvGraphicFramePr>
          <p:cNvPr id="261123" name="Group 3"/>
          <p:cNvGraphicFramePr>
            <a:graphicFrameLocks noGrp="1"/>
          </p:cNvGraphicFramePr>
          <p:nvPr>
            <p:ph type="tbl" idx="1"/>
          </p:nvPr>
        </p:nvGraphicFramePr>
        <p:xfrm>
          <a:off x="971550" y="2171700"/>
          <a:ext cx="7777163" cy="4137026"/>
        </p:xfrm>
        <a:graphic>
          <a:graphicData uri="http://schemas.openxmlformats.org/drawingml/2006/table">
            <a:tbl>
              <a:tblPr/>
              <a:tblGrid>
                <a:gridCol w="919163"/>
                <a:gridCol w="3617912"/>
                <a:gridCol w="3240088"/>
              </a:tblGrid>
              <a:tr h="798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控制类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CButton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数值类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BOOL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49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设置状态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读取状态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1141" name="Text Box 21"/>
          <p:cNvSpPr txBox="1">
            <a:spLocks noChangeArrowheads="1"/>
          </p:cNvSpPr>
          <p:nvPr/>
        </p:nvSpPr>
        <p:spPr bwMode="auto">
          <a:xfrm>
            <a:off x="5580063" y="3251200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m_Check=TRUE;</a:t>
            </a:r>
          </a:p>
        </p:txBody>
      </p:sp>
      <p:sp>
        <p:nvSpPr>
          <p:cNvPr id="261142" name="Text Box 22"/>
          <p:cNvSpPr txBox="1">
            <a:spLocks noChangeArrowheads="1"/>
          </p:cNvSpPr>
          <p:nvPr/>
        </p:nvSpPr>
        <p:spPr bwMode="auto">
          <a:xfrm>
            <a:off x="5580063" y="3827463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UpdateData(FALSE);</a:t>
            </a:r>
          </a:p>
        </p:txBody>
      </p:sp>
      <p:sp>
        <p:nvSpPr>
          <p:cNvPr id="261143" name="Text Box 23"/>
          <p:cNvSpPr txBox="1">
            <a:spLocks noChangeArrowheads="1"/>
          </p:cNvSpPr>
          <p:nvPr/>
        </p:nvSpPr>
        <p:spPr bwMode="auto">
          <a:xfrm>
            <a:off x="1979613" y="3298825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m_Check.SetCheck(0);</a:t>
            </a:r>
          </a:p>
        </p:txBody>
      </p:sp>
      <p:sp>
        <p:nvSpPr>
          <p:cNvPr id="261144" name="Text Box 24"/>
          <p:cNvSpPr txBox="1">
            <a:spLocks noChangeArrowheads="1"/>
          </p:cNvSpPr>
          <p:nvPr/>
        </p:nvSpPr>
        <p:spPr bwMode="auto">
          <a:xfrm>
            <a:off x="1979613" y="3827463"/>
            <a:ext cx="3779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：不被选中  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：被选中</a:t>
            </a:r>
          </a:p>
        </p:txBody>
      </p:sp>
      <p:sp>
        <p:nvSpPr>
          <p:cNvPr id="261145" name="Text Box 25"/>
          <p:cNvSpPr txBox="1">
            <a:spLocks noChangeArrowheads="1"/>
          </p:cNvSpPr>
          <p:nvPr/>
        </p:nvSpPr>
        <p:spPr bwMode="auto">
          <a:xfrm>
            <a:off x="5580063" y="5204048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</a:rPr>
              <a:t>UpdateData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</a:rPr>
              <a:t>(TRUE);</a:t>
            </a:r>
          </a:p>
        </p:txBody>
      </p:sp>
      <p:sp>
        <p:nvSpPr>
          <p:cNvPr id="261146" name="Text Box 26"/>
          <p:cNvSpPr txBox="1">
            <a:spLocks noChangeArrowheads="1"/>
          </p:cNvSpPr>
          <p:nvPr/>
        </p:nvSpPr>
        <p:spPr bwMode="auto">
          <a:xfrm>
            <a:off x="1979613" y="4979988"/>
            <a:ext cx="341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int n;</a:t>
            </a:r>
          </a:p>
        </p:txBody>
      </p:sp>
      <p:sp>
        <p:nvSpPr>
          <p:cNvPr id="261147" name="Text Box 27"/>
          <p:cNvSpPr txBox="1">
            <a:spLocks noChangeArrowheads="1"/>
          </p:cNvSpPr>
          <p:nvPr/>
        </p:nvSpPr>
        <p:spPr bwMode="auto">
          <a:xfrm>
            <a:off x="1979613" y="5437188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n=m_Check.GetCheck( );</a:t>
            </a:r>
          </a:p>
        </p:txBody>
      </p:sp>
    </p:spTree>
    <p:extLst>
      <p:ext uri="{BB962C8B-B14F-4D97-AF65-F5344CB8AC3E}">
        <p14:creationId xmlns:p14="http://schemas.microsoft.com/office/powerpoint/2010/main" val="4025503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41" grpId="0"/>
      <p:bldP spid="261142" grpId="0"/>
      <p:bldP spid="261143" grpId="0"/>
      <p:bldP spid="261144" grpId="0"/>
      <p:bldP spid="261145" grpId="0"/>
      <p:bldP spid="261146" grpId="0"/>
      <p:bldP spid="26114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8075" y="981075"/>
            <a:ext cx="8001000" cy="762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单选按钮</a:t>
            </a:r>
          </a:p>
        </p:txBody>
      </p:sp>
      <p:graphicFrame>
        <p:nvGraphicFramePr>
          <p:cNvPr id="265219" name="Group 3"/>
          <p:cNvGraphicFramePr>
            <a:graphicFrameLocks noGrp="1"/>
          </p:cNvGraphicFramePr>
          <p:nvPr>
            <p:ph type="tbl" idx="1"/>
          </p:nvPr>
        </p:nvGraphicFramePr>
        <p:xfrm>
          <a:off x="1042988" y="1989138"/>
          <a:ext cx="7924800" cy="4137026"/>
        </p:xfrm>
        <a:graphic>
          <a:graphicData uri="http://schemas.openxmlformats.org/drawingml/2006/table">
            <a:tbl>
              <a:tblPr/>
              <a:tblGrid>
                <a:gridCol w="936625"/>
                <a:gridCol w="3024187"/>
                <a:gridCol w="3963988"/>
              </a:tblGrid>
              <a:tr h="798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数值类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不连接变量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49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设置状态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读取状态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5237" name="Text Box 21"/>
          <p:cNvSpPr txBox="1">
            <a:spLocks noChangeArrowheads="1"/>
          </p:cNvSpPr>
          <p:nvPr/>
        </p:nvSpPr>
        <p:spPr bwMode="auto">
          <a:xfrm>
            <a:off x="1979613" y="3116263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m_RadioRadio=2;</a:t>
            </a:r>
          </a:p>
        </p:txBody>
      </p:sp>
      <p:sp>
        <p:nvSpPr>
          <p:cNvPr id="265238" name="Text Box 22"/>
          <p:cNvSpPr txBox="1">
            <a:spLocks noChangeArrowheads="1"/>
          </p:cNvSpPr>
          <p:nvPr/>
        </p:nvSpPr>
        <p:spPr bwMode="auto">
          <a:xfrm>
            <a:off x="1979613" y="3692525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UpdateData(FALSE);</a:t>
            </a:r>
          </a:p>
        </p:txBody>
      </p:sp>
      <p:sp>
        <p:nvSpPr>
          <p:cNvPr id="265239" name="Text Box 23"/>
          <p:cNvSpPr txBox="1">
            <a:spLocks noChangeArrowheads="1"/>
          </p:cNvSpPr>
          <p:nvPr/>
        </p:nvSpPr>
        <p:spPr bwMode="auto">
          <a:xfrm>
            <a:off x="5148263" y="3116263"/>
            <a:ext cx="3311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CheckRadioButton(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参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1,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参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2,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参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3)</a:t>
            </a:r>
          </a:p>
        </p:txBody>
      </p:sp>
      <p:sp>
        <p:nvSpPr>
          <p:cNvPr id="265240" name="Text Box 24"/>
          <p:cNvSpPr txBox="1">
            <a:spLocks noChangeArrowheads="1"/>
          </p:cNvSpPr>
          <p:nvPr/>
        </p:nvSpPr>
        <p:spPr bwMode="auto">
          <a:xfrm>
            <a:off x="1979613" y="4797425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UpdateData(TRUE);</a:t>
            </a:r>
          </a:p>
        </p:txBody>
      </p:sp>
      <p:sp>
        <p:nvSpPr>
          <p:cNvPr id="265241" name="Text Box 25"/>
          <p:cNvSpPr txBox="1">
            <a:spLocks noChangeArrowheads="1"/>
          </p:cNvSpPr>
          <p:nvPr/>
        </p:nvSpPr>
        <p:spPr bwMode="auto">
          <a:xfrm>
            <a:off x="5148263" y="4941888"/>
            <a:ext cx="3816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n=GetCheckedRadioButton(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参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1,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参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265242" name="Text Box 26"/>
          <p:cNvSpPr txBox="1">
            <a:spLocks noChangeArrowheads="1"/>
          </p:cNvSpPr>
          <p:nvPr/>
        </p:nvSpPr>
        <p:spPr bwMode="auto">
          <a:xfrm>
            <a:off x="6156325" y="5564188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是被选中按钮的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ID</a:t>
            </a:r>
          </a:p>
        </p:txBody>
      </p:sp>
      <p:sp>
        <p:nvSpPr>
          <p:cNvPr id="265243" name="Text Box 27"/>
          <p:cNvSpPr txBox="1">
            <a:spLocks noChangeArrowheads="1"/>
          </p:cNvSpPr>
          <p:nvPr/>
        </p:nvSpPr>
        <p:spPr bwMode="auto">
          <a:xfrm>
            <a:off x="1979613" y="5348288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0  1  2 ……</a:t>
            </a:r>
          </a:p>
        </p:txBody>
      </p:sp>
      <p:sp>
        <p:nvSpPr>
          <p:cNvPr id="265244" name="Text Box 28"/>
          <p:cNvSpPr txBox="1">
            <a:spLocks noChangeArrowheads="1"/>
          </p:cNvSpPr>
          <p:nvPr/>
        </p:nvSpPr>
        <p:spPr bwMode="auto">
          <a:xfrm>
            <a:off x="5148263" y="4508500"/>
            <a:ext cx="352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int n;</a:t>
            </a:r>
          </a:p>
        </p:txBody>
      </p:sp>
      <p:sp>
        <p:nvSpPr>
          <p:cNvPr id="265245" name="AutoShape 29"/>
          <p:cNvSpPr>
            <a:spLocks noChangeArrowheads="1"/>
          </p:cNvSpPr>
          <p:nvPr/>
        </p:nvSpPr>
        <p:spPr bwMode="auto">
          <a:xfrm>
            <a:off x="4787900" y="1341438"/>
            <a:ext cx="4321175" cy="1295400"/>
          </a:xfrm>
          <a:prstGeom prst="wedgeRoundRectCallout">
            <a:avLst>
              <a:gd name="adj1" fmla="val 23403"/>
              <a:gd name="adj2" fmla="val 8553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0" lang="zh-CN" altLang="en-US" b="1">
                <a:solidFill>
                  <a:srgbClr val="000000"/>
                </a:solidFill>
              </a:rPr>
              <a:t>参</a:t>
            </a:r>
            <a:r>
              <a:rPr kumimoji="0" lang="en-US" altLang="zh-CN" b="1">
                <a:solidFill>
                  <a:srgbClr val="000000"/>
                </a:solidFill>
              </a:rPr>
              <a:t>1</a:t>
            </a:r>
            <a:r>
              <a:rPr kumimoji="0" lang="zh-CN" altLang="en-US" b="1">
                <a:solidFill>
                  <a:srgbClr val="000000"/>
                </a:solidFill>
              </a:rPr>
              <a:t>：该组第一个按钮</a:t>
            </a:r>
            <a:r>
              <a:rPr kumimoji="0" lang="en-US" altLang="zh-CN" b="1">
                <a:solidFill>
                  <a:srgbClr val="000000"/>
                </a:solidFill>
              </a:rPr>
              <a:t>ID</a:t>
            </a:r>
            <a:r>
              <a:rPr kumimoji="0" lang="zh-CN" altLang="en-US" b="1">
                <a:solidFill>
                  <a:srgbClr val="000000"/>
                </a:solidFill>
              </a:rPr>
              <a:t>； </a:t>
            </a:r>
          </a:p>
          <a:p>
            <a:pPr algn="l" eaLnBrk="1" hangingPunct="1"/>
            <a:r>
              <a:rPr kumimoji="0" lang="zh-CN" altLang="en-US" b="1">
                <a:solidFill>
                  <a:srgbClr val="000000"/>
                </a:solidFill>
              </a:rPr>
              <a:t>参</a:t>
            </a:r>
            <a:r>
              <a:rPr kumimoji="0" lang="en-US" altLang="zh-CN" b="1">
                <a:solidFill>
                  <a:srgbClr val="000000"/>
                </a:solidFill>
              </a:rPr>
              <a:t>2</a:t>
            </a:r>
            <a:r>
              <a:rPr kumimoji="0" lang="zh-CN" altLang="en-US" b="1">
                <a:solidFill>
                  <a:srgbClr val="000000"/>
                </a:solidFill>
              </a:rPr>
              <a:t>：该组最后一个按钮</a:t>
            </a:r>
            <a:r>
              <a:rPr kumimoji="0" lang="en-US" altLang="zh-CN" b="1">
                <a:solidFill>
                  <a:srgbClr val="000000"/>
                </a:solidFill>
              </a:rPr>
              <a:t>ID</a:t>
            </a:r>
            <a:r>
              <a:rPr kumimoji="0" lang="zh-CN" altLang="en-US" b="1">
                <a:solidFill>
                  <a:srgbClr val="000000"/>
                </a:solidFill>
              </a:rPr>
              <a:t>；</a:t>
            </a:r>
          </a:p>
          <a:p>
            <a:pPr algn="l" eaLnBrk="1" hangingPunct="1"/>
            <a:r>
              <a:rPr kumimoji="0" lang="zh-CN" altLang="en-US" b="1">
                <a:solidFill>
                  <a:srgbClr val="000000"/>
                </a:solidFill>
              </a:rPr>
              <a:t>参</a:t>
            </a:r>
            <a:r>
              <a:rPr kumimoji="0" lang="en-US" altLang="zh-CN" b="1">
                <a:solidFill>
                  <a:srgbClr val="000000"/>
                </a:solidFill>
              </a:rPr>
              <a:t>3</a:t>
            </a:r>
            <a:r>
              <a:rPr kumimoji="0" lang="zh-CN" altLang="en-US" b="1">
                <a:solidFill>
                  <a:srgbClr val="000000"/>
                </a:solidFill>
              </a:rPr>
              <a:t>：该组被选中的按钮</a:t>
            </a:r>
            <a:r>
              <a:rPr kumimoji="0" lang="en-US" altLang="zh-CN" b="1">
                <a:solidFill>
                  <a:srgbClr val="000000"/>
                </a:solidFill>
              </a:rPr>
              <a:t>ID</a:t>
            </a:r>
          </a:p>
        </p:txBody>
      </p:sp>
      <p:sp>
        <p:nvSpPr>
          <p:cNvPr id="265246" name="AutoShape 30"/>
          <p:cNvSpPr>
            <a:spLocks noChangeArrowheads="1"/>
          </p:cNvSpPr>
          <p:nvPr/>
        </p:nvSpPr>
        <p:spPr bwMode="auto">
          <a:xfrm>
            <a:off x="2124075" y="5876925"/>
            <a:ext cx="4103688" cy="981075"/>
          </a:xfrm>
          <a:prstGeom prst="wedgeRoundRectCallout">
            <a:avLst>
              <a:gd name="adj1" fmla="val 36421"/>
              <a:gd name="adj2" fmla="val -6974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0" lang="zh-CN" altLang="en-US" b="1">
                <a:solidFill>
                  <a:srgbClr val="000000"/>
                </a:solidFill>
              </a:rPr>
              <a:t>参</a:t>
            </a:r>
            <a:r>
              <a:rPr kumimoji="0" lang="en-US" altLang="zh-CN" b="1">
                <a:solidFill>
                  <a:srgbClr val="000000"/>
                </a:solidFill>
              </a:rPr>
              <a:t>1</a:t>
            </a:r>
            <a:r>
              <a:rPr kumimoji="0" lang="zh-CN" altLang="en-US" b="1">
                <a:solidFill>
                  <a:srgbClr val="000000"/>
                </a:solidFill>
              </a:rPr>
              <a:t>：该组第一个按钮</a:t>
            </a:r>
            <a:r>
              <a:rPr kumimoji="0" lang="en-US" altLang="zh-CN" b="1">
                <a:solidFill>
                  <a:srgbClr val="000000"/>
                </a:solidFill>
              </a:rPr>
              <a:t>ID</a:t>
            </a:r>
            <a:r>
              <a:rPr kumimoji="0" lang="zh-CN" altLang="en-US" b="1">
                <a:solidFill>
                  <a:srgbClr val="000000"/>
                </a:solidFill>
              </a:rPr>
              <a:t>； </a:t>
            </a:r>
          </a:p>
          <a:p>
            <a:pPr algn="l" eaLnBrk="1" hangingPunct="1"/>
            <a:r>
              <a:rPr kumimoji="0" lang="zh-CN" altLang="en-US" b="1">
                <a:solidFill>
                  <a:srgbClr val="000000"/>
                </a:solidFill>
              </a:rPr>
              <a:t>参</a:t>
            </a:r>
            <a:r>
              <a:rPr kumimoji="0" lang="en-US" altLang="zh-CN" b="1">
                <a:solidFill>
                  <a:srgbClr val="000000"/>
                </a:solidFill>
              </a:rPr>
              <a:t>2</a:t>
            </a:r>
            <a:r>
              <a:rPr kumimoji="0" lang="zh-CN" altLang="en-US" b="1">
                <a:solidFill>
                  <a:srgbClr val="000000"/>
                </a:solidFill>
              </a:rPr>
              <a:t>：该组最后一个按钮</a:t>
            </a:r>
            <a:r>
              <a:rPr kumimoji="0" lang="en-US" altLang="zh-CN" b="1">
                <a:solidFill>
                  <a:srgbClr val="000000"/>
                </a:solidFill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058525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37" grpId="0"/>
      <p:bldP spid="265238" grpId="0"/>
      <p:bldP spid="265239" grpId="0"/>
      <p:bldP spid="265240" grpId="0"/>
      <p:bldP spid="265241" grpId="0"/>
      <p:bldP spid="265242" grpId="0"/>
      <p:bldP spid="265243" grpId="0"/>
      <p:bldP spid="265244" grpId="0"/>
      <p:bldP spid="265245" grpId="0" animBg="1"/>
      <p:bldP spid="26524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滚动条</a:t>
            </a:r>
          </a:p>
        </p:txBody>
      </p:sp>
      <p:graphicFrame>
        <p:nvGraphicFramePr>
          <p:cNvPr id="296963" name="Group 3"/>
          <p:cNvGraphicFramePr>
            <a:graphicFrameLocks noGrp="1"/>
          </p:cNvGraphicFramePr>
          <p:nvPr>
            <p:ph type="tbl" idx="1"/>
          </p:nvPr>
        </p:nvGraphicFramePr>
        <p:xfrm>
          <a:off x="1403350" y="2133600"/>
          <a:ext cx="7200900" cy="4391024"/>
        </p:xfrm>
        <a:graphic>
          <a:graphicData uri="http://schemas.openxmlformats.org/drawingml/2006/table">
            <a:tbl>
              <a:tblPr/>
              <a:tblGrid>
                <a:gridCol w="1166813"/>
                <a:gridCol w="6034087"/>
              </a:tblGrid>
              <a:tr h="604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控制类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CScrollBar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253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设置范围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253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设置位置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111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读取位置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6980" name="Text Box 20"/>
          <p:cNvSpPr txBox="1">
            <a:spLocks noChangeArrowheads="1"/>
          </p:cNvSpPr>
          <p:nvPr/>
        </p:nvSpPr>
        <p:spPr bwMode="auto">
          <a:xfrm>
            <a:off x="3203575" y="3068638"/>
            <a:ext cx="453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m_Scroll.SetScrollRange(0, 100);</a:t>
            </a:r>
          </a:p>
        </p:txBody>
      </p:sp>
      <p:sp>
        <p:nvSpPr>
          <p:cNvPr id="296981" name="Text Box 21"/>
          <p:cNvSpPr txBox="1">
            <a:spLocks noChangeArrowheads="1"/>
          </p:cNvSpPr>
          <p:nvPr/>
        </p:nvSpPr>
        <p:spPr bwMode="auto">
          <a:xfrm>
            <a:off x="3203575" y="4365625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m_Scroll.SetScrollPos(50);</a:t>
            </a:r>
          </a:p>
        </p:txBody>
      </p:sp>
      <p:sp>
        <p:nvSpPr>
          <p:cNvPr id="296982" name="Text Box 22"/>
          <p:cNvSpPr txBox="1">
            <a:spLocks noChangeArrowheads="1"/>
          </p:cNvSpPr>
          <p:nvPr/>
        </p:nvSpPr>
        <p:spPr bwMode="auto">
          <a:xfrm>
            <a:off x="3203575" y="5445125"/>
            <a:ext cx="341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int n;</a:t>
            </a:r>
          </a:p>
        </p:txBody>
      </p:sp>
      <p:sp>
        <p:nvSpPr>
          <p:cNvPr id="296983" name="Text Box 23"/>
          <p:cNvSpPr txBox="1">
            <a:spLocks noChangeArrowheads="1"/>
          </p:cNvSpPr>
          <p:nvPr/>
        </p:nvSpPr>
        <p:spPr bwMode="auto">
          <a:xfrm>
            <a:off x="3203575" y="5902325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n=m_Scroll.GetScrollPos( );</a:t>
            </a:r>
          </a:p>
        </p:txBody>
      </p:sp>
    </p:spTree>
    <p:extLst>
      <p:ext uri="{BB962C8B-B14F-4D97-AF65-F5344CB8AC3E}">
        <p14:creationId xmlns:p14="http://schemas.microsoft.com/office/powerpoint/2010/main" val="3818784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0" grpId="0"/>
      <p:bldP spid="296981" grpId="0"/>
      <p:bldP spid="296982" grpId="0"/>
      <p:bldP spid="29698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作   业</a:t>
            </a: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022350" y="2070100"/>
            <a:ext cx="82296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990600" indent="-53340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371600" indent="-457200" algn="l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752600" indent="-381000" algn="l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09800" indent="-381000" algn="l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None/>
            </a:pPr>
            <a:r>
              <a:rPr lang="zh-CN" altLang="en-US" sz="2800" b="1" dirty="0" smtClean="0">
                <a:solidFill>
                  <a:srgbClr val="000000"/>
                </a:solidFill>
              </a:rPr>
              <a:t>在</a:t>
            </a:r>
            <a:r>
              <a:rPr lang="zh-CN" altLang="en-US" sz="3600" b="1" dirty="0" smtClean="0">
                <a:solidFill>
                  <a:srgbClr val="000099"/>
                </a:solidFill>
              </a:rPr>
              <a:t>一个程序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中设计三个对话框：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登录对话框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注册对话框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好友列表对话框</a:t>
            </a:r>
            <a:endParaRPr lang="en-US" altLang="zh-CN" sz="28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7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2420888"/>
            <a:ext cx="49911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71550" y="981075"/>
            <a:ext cx="77930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列表框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131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971550" y="981075"/>
            <a:ext cx="77930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为列表框关联变量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837134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08104" y="3356992"/>
            <a:ext cx="1656184" cy="50405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40857" y="3368372"/>
            <a:ext cx="1895039" cy="91802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CListBox</a:t>
            </a:r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类的成员函数</a:t>
            </a:r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1258888" y="3838575"/>
            <a:ext cx="7018337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914400" indent="-4572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3. GetText(</a:t>
            </a:r>
            <a:r>
              <a:rPr kumimoji="0" lang="zh-CN" altLang="en-US" sz="2800" b="1">
                <a:solidFill>
                  <a:srgbClr val="000000"/>
                </a:solidFill>
                <a:latin typeface="Times New Roman" pitchFamily="18" charset="0"/>
              </a:rPr>
              <a:t>索引号</a:t>
            </a: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0" lang="zh-CN" altLang="en-US" sz="2800" b="1">
                <a:solidFill>
                  <a:srgbClr val="000000"/>
                </a:solidFill>
                <a:latin typeface="Times New Roman" pitchFamily="18" charset="0"/>
              </a:rPr>
              <a:t>字符串变量</a:t>
            </a: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)   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0" lang="zh-CN" altLang="en-US" sz="2800" b="1">
                <a:solidFill>
                  <a:srgbClr val="000000"/>
                </a:solidFill>
                <a:latin typeface="Times New Roman" pitchFamily="18" charset="0"/>
              </a:rPr>
              <a:t>获取与索引号对应的项目内容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1258888" y="2816225"/>
            <a:ext cx="67056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914400" indent="-4572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2. GetCurSel( )    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0" lang="zh-CN" altLang="en-US" sz="2800" b="1">
                <a:solidFill>
                  <a:srgbClr val="000000"/>
                </a:solidFill>
                <a:latin typeface="Times New Roman" pitchFamily="18" charset="0"/>
              </a:rPr>
              <a:t>返回当前所选择的项目的索引号</a:t>
            </a:r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1258888" y="1844675"/>
            <a:ext cx="75438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914400" indent="-4572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kumimoji="0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zh-CN" sz="2800" b="1" dirty="0" err="1">
                <a:solidFill>
                  <a:srgbClr val="000000"/>
                </a:solidFill>
                <a:latin typeface="Times New Roman" pitchFamily="18" charset="0"/>
              </a:rPr>
              <a:t>AddString</a:t>
            </a:r>
            <a:r>
              <a:rPr kumimoji="0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字符串</a:t>
            </a:r>
            <a:r>
              <a:rPr kumimoji="0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)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kumimoji="0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0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将字符串添加到列表框中</a:t>
            </a:r>
          </a:p>
        </p:txBody>
      </p:sp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1258888" y="4797425"/>
            <a:ext cx="81534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914400" indent="-4572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4. GetCount( )          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0" lang="zh-CN" altLang="en-US" sz="2800" b="1">
                <a:solidFill>
                  <a:srgbClr val="000000"/>
                </a:solidFill>
                <a:latin typeface="Times New Roman" pitchFamily="18" charset="0"/>
              </a:rPr>
              <a:t>获取列表框中的项目的个数</a:t>
            </a:r>
          </a:p>
        </p:txBody>
      </p:sp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1258888" y="5805488"/>
            <a:ext cx="81534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914400" indent="-4572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5. DeleteString(</a:t>
            </a:r>
            <a:r>
              <a:rPr kumimoji="0" lang="zh-CN" altLang="en-US" sz="2800" b="1">
                <a:solidFill>
                  <a:srgbClr val="000000"/>
                </a:solidFill>
                <a:latin typeface="Times New Roman" pitchFamily="18" charset="0"/>
              </a:rPr>
              <a:t>索引号</a:t>
            </a: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)          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0" lang="zh-CN" altLang="en-US" sz="2800" b="1">
                <a:solidFill>
                  <a:srgbClr val="000000"/>
                </a:solidFill>
                <a:latin typeface="Times New Roman" pitchFamily="18" charset="0"/>
              </a:rPr>
              <a:t>删除列表框中的某一个项目</a:t>
            </a:r>
          </a:p>
        </p:txBody>
      </p:sp>
    </p:spTree>
    <p:extLst>
      <p:ext uri="{BB962C8B-B14F-4D97-AF65-F5344CB8AC3E}">
        <p14:creationId xmlns:p14="http://schemas.microsoft.com/office/powerpoint/2010/main" val="2110132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/>
      <p:bldP spid="267268" grpId="0"/>
      <p:bldP spid="267269" grpId="0"/>
      <p:bldP spid="267270" grpId="0"/>
      <p:bldP spid="2672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295400" y="1011238"/>
            <a:ext cx="426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初始化列表框</a:t>
            </a:r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1187450" y="1916113"/>
            <a:ext cx="7807325" cy="4206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BOOL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CMyDlg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OnInitDialog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 )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  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……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</a:t>
            </a:r>
            <a:r>
              <a:rPr kumimoji="0" lang="en-US" altLang="zh-CN" b="1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 TODO: Add extra initialization here</a:t>
            </a: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m_List.AddString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(_T("I'm 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the first string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."));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m_List.AddString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_T(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I'm the second string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."));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m_List.AddString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_T(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I'm the third string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."));                     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……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4787900" y="5546725"/>
            <a:ext cx="3671888" cy="977900"/>
          </a:xfrm>
          <a:prstGeom prst="rect">
            <a:avLst/>
          </a:prstGeom>
          <a:noFill/>
          <a:ln w="952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63638" indent="-1163638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1343025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522413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7018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1881188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3383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7955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2527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7099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AddString</a:t>
            </a:r>
            <a:r>
              <a:rPr kumimoji="0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将字符串添加到列表框中</a:t>
            </a:r>
          </a:p>
        </p:txBody>
      </p:sp>
    </p:spTree>
    <p:extLst>
      <p:ext uri="{BB962C8B-B14F-4D97-AF65-F5344CB8AC3E}">
        <p14:creationId xmlns:p14="http://schemas.microsoft.com/office/powerpoint/2010/main" val="24344156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uiExpand="1" build="allAtOnce" animBg="1"/>
      <p:bldP spid="268292" grpId="0" uiExpan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971550" y="981075"/>
            <a:ext cx="77930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从列表框中读取一项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37134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5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971550" y="981075"/>
            <a:ext cx="77930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从列表框中读取一项</a:t>
            </a:r>
          </a:p>
        </p:txBody>
      </p:sp>
      <p:sp>
        <p:nvSpPr>
          <p:cNvPr id="270339" name="Text Box 3"/>
          <p:cNvSpPr txBox="1">
            <a:spLocks noChangeArrowheads="1"/>
          </p:cNvSpPr>
          <p:nvPr/>
        </p:nvSpPr>
        <p:spPr bwMode="auto">
          <a:xfrm>
            <a:off x="958850" y="1916113"/>
            <a:ext cx="8077200" cy="3036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1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void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CMyDlg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::OnDblclkList1( ) </a:t>
            </a:r>
          </a:p>
          <a:p>
            <a:pPr algn="l" eaLnBrk="1" hangingPunct="1">
              <a:lnSpc>
                <a:spcPct val="11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 eaLnBrk="1" hangingPunct="1">
              <a:lnSpc>
                <a:spcPct val="115000"/>
              </a:lnSpc>
            </a:pPr>
            <a:r>
              <a:rPr kumimoji="0" lang="en-US" altLang="zh-CN" b="1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 TODO: Add your control notification handler code here</a:t>
            </a:r>
          </a:p>
          <a:p>
            <a:pPr algn="l" eaLnBrk="1" hangingPunct="1">
              <a:lnSpc>
                <a:spcPct val="11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CString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 eaLnBrk="1" hangingPunct="1">
              <a:lnSpc>
                <a:spcPct val="11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m_List.GetText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m_List.GetCurSel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(),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 eaLnBrk="1" hangingPunct="1">
              <a:lnSpc>
                <a:spcPct val="11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m_Edit1.SetWindowTextW(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 eaLnBrk="1" hangingPunct="1">
              <a:lnSpc>
                <a:spcPct val="115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1455738" y="5475288"/>
            <a:ext cx="3435350" cy="977900"/>
          </a:xfrm>
          <a:prstGeom prst="rect">
            <a:avLst/>
          </a:prstGeom>
          <a:noFill/>
          <a:ln w="952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marL="1163638" indent="-1163638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1343025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522413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7018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1881188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3383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7955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2527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7099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rgbClr val="FF0000"/>
                </a:solidFill>
                <a:latin typeface="Times New Roman" pitchFamily="18" charset="0"/>
              </a:rPr>
              <a:t>GetCurSel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>
                <a:solidFill>
                  <a:srgbClr val="000000"/>
                </a:solidFill>
                <a:latin typeface="Times New Roman" pitchFamily="18" charset="0"/>
              </a:rPr>
              <a:t>返回当前选择项的索引</a:t>
            </a:r>
          </a:p>
        </p:txBody>
      </p:sp>
      <p:sp>
        <p:nvSpPr>
          <p:cNvPr id="270341" name="Rectangle 5"/>
          <p:cNvSpPr>
            <a:spLocks noChangeArrowheads="1"/>
          </p:cNvSpPr>
          <p:nvPr/>
        </p:nvSpPr>
        <p:spPr bwMode="auto">
          <a:xfrm>
            <a:off x="5364163" y="5475288"/>
            <a:ext cx="3363912" cy="977900"/>
          </a:xfrm>
          <a:prstGeom prst="rect">
            <a:avLst/>
          </a:prstGeom>
          <a:noFill/>
          <a:ln w="952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63638" indent="-1163638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1343025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522413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7018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1881188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3383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7955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2527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7099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rgbClr val="FF0000"/>
                </a:solidFill>
                <a:latin typeface="Times New Roman" pitchFamily="18" charset="0"/>
              </a:rPr>
              <a:t>GetText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>
                <a:solidFill>
                  <a:srgbClr val="000000"/>
                </a:solidFill>
                <a:latin typeface="Times New Roman" pitchFamily="18" charset="0"/>
              </a:rPr>
              <a:t>获取某一选项的字符串</a:t>
            </a:r>
          </a:p>
        </p:txBody>
      </p:sp>
    </p:spTree>
    <p:extLst>
      <p:ext uri="{BB962C8B-B14F-4D97-AF65-F5344CB8AC3E}">
        <p14:creationId xmlns:p14="http://schemas.microsoft.com/office/powerpoint/2010/main" val="354577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3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3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uiExpand="1" build="p" animBg="1" autoUpdateAnimBg="0" advAuto="9000"/>
      <p:bldP spid="270340" grpId="0" uiExpand="1" animBg="1"/>
      <p:bldP spid="270341" grpId="0" uiExpand="1" animBg="1"/>
    </p:bldLst>
  </p:timing>
</p:sld>
</file>

<file path=ppt/theme/theme1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11197</TotalTime>
  <Words>966</Words>
  <Application>Microsoft Office PowerPoint</Application>
  <PresentationFormat>全屏显示(4:3)</PresentationFormat>
  <Paragraphs>285</Paragraphs>
  <Slides>39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1" baseType="lpstr">
      <vt:lpstr>1_Blends</vt:lpstr>
      <vt:lpstr>2_Blends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CListBox类的成员函数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列表框（List Box）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滚动条</vt:lpstr>
      <vt:lpstr>为滚动条关联变量</vt:lpstr>
      <vt:lpstr>CScrollBar的成员函数</vt:lpstr>
      <vt:lpstr>初始化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编辑框</vt:lpstr>
      <vt:lpstr>复选框</vt:lpstr>
      <vt:lpstr>单选按钮</vt:lpstr>
      <vt:lpstr>滚动条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ZhangLijing</dc:creator>
  <cp:lastModifiedBy>AutoBVT</cp:lastModifiedBy>
  <cp:revision>410</cp:revision>
  <dcterms:created xsi:type="dcterms:W3CDTF">2001-10-15T01:38:10Z</dcterms:created>
  <dcterms:modified xsi:type="dcterms:W3CDTF">2018-05-04T10:34:54Z</dcterms:modified>
</cp:coreProperties>
</file>