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7"/>
  </p:handoutMasterIdLst>
  <p:sldIdLst>
    <p:sldId id="525" r:id="rId3"/>
    <p:sldId id="523" r:id="rId5"/>
    <p:sldId id="524" r:id="rId6"/>
    <p:sldId id="522" r:id="rId7"/>
    <p:sldId id="345" r:id="rId8"/>
    <p:sldId id="348" r:id="rId9"/>
    <p:sldId id="349" r:id="rId10"/>
    <p:sldId id="508" r:id="rId11"/>
    <p:sldId id="485" r:id="rId12"/>
    <p:sldId id="487" r:id="rId13"/>
    <p:sldId id="488" r:id="rId14"/>
    <p:sldId id="489" r:id="rId15"/>
    <p:sldId id="490" r:id="rId16"/>
    <p:sldId id="491" r:id="rId17"/>
    <p:sldId id="509" r:id="rId18"/>
    <p:sldId id="492" r:id="rId19"/>
    <p:sldId id="493" r:id="rId20"/>
    <p:sldId id="494" r:id="rId21"/>
    <p:sldId id="495" r:id="rId22"/>
    <p:sldId id="496" r:id="rId23"/>
    <p:sldId id="497" r:id="rId24"/>
    <p:sldId id="498" r:id="rId25"/>
    <p:sldId id="511" r:id="rId26"/>
    <p:sldId id="512" r:id="rId27"/>
    <p:sldId id="513" r:id="rId28"/>
    <p:sldId id="510" r:id="rId29"/>
    <p:sldId id="499" r:id="rId30"/>
    <p:sldId id="521" r:id="rId31"/>
    <p:sldId id="500" r:id="rId32"/>
    <p:sldId id="514" r:id="rId33"/>
    <p:sldId id="501" r:id="rId34"/>
    <p:sldId id="502" r:id="rId35"/>
    <p:sldId id="503" r:id="rId36"/>
    <p:sldId id="515" r:id="rId37"/>
    <p:sldId id="504" r:id="rId38"/>
    <p:sldId id="516" r:id="rId39"/>
    <p:sldId id="505" r:id="rId40"/>
    <p:sldId id="506" r:id="rId41"/>
    <p:sldId id="517" r:id="rId42"/>
    <p:sldId id="518" r:id="rId43"/>
    <p:sldId id="507" r:id="rId44"/>
    <p:sldId id="519" r:id="rId45"/>
    <p:sldId id="520" r:id="rId46"/>
  </p:sldIdLst>
  <p:sldSz cx="9144000" cy="6858000" type="screen4x3"/>
  <p:notesSz cx="7102475" cy="8991600"/>
  <p:custDataLst>
    <p:tags r:id="rId52"/>
  </p:custDataLst>
  <p:defaultTextStyle>
    <a:defPPr>
      <a:defRPr lang="en-US"/>
    </a:defPPr>
    <a:lvl1pPr marL="0" lvl="0"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vl6pPr marL="2286000" lvl="5"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6pPr>
    <a:lvl7pPr marL="2743200" lvl="6"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7pPr>
    <a:lvl8pPr marL="3200400" lvl="7"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8pPr>
    <a:lvl9pPr marL="3657600" lvl="8"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8F8F8"/>
    <a:srgbClr val="99FF33"/>
    <a:srgbClr val="5F5F5F"/>
    <a:srgbClr val="006600"/>
    <a:srgbClr val="CCFF99"/>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17"/>
    <p:restoredTop sz="79259"/>
  </p:normalViewPr>
  <p:slideViewPr>
    <p:cSldViewPr showGuides="1">
      <p:cViewPr varScale="1">
        <p:scale>
          <a:sx n="70" d="100"/>
          <a:sy n="70" d="100"/>
        </p:scale>
        <p:origin x="-21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653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30T14:14:11.842" idx="1">
    <p:pos x="2432" y="956"/>
    <p:text>Java 语言是一种高级编程语言，由 Sun Microsystems（现为 Oracle 公司的一部分）在 1995 年发布。以下是 Java 语言的一些主要特点：
1. **跨平台性**：Java 语言的一个核心特点是“一次编写，到处运行”（Write Once, Run Anywhere，WORA）。这意味着 Java 程序可以在任何安装了 Java 虚拟机（JVM）的平台上运行，而无需重新编译。
2. **面向对象**：Java 是一种面向对象的语言，它支持类和对象的概念，以及继承、封装和多态性等特性。
3. **自动内存管理**：Java 通过垃圾回收机制自动管理内存，这有助于防止内存泄漏和其他内存相关问题。
4. **强类型检查**：Java 是一种强类型语言，这意味着变量的类型在编译时就已经确定，并且不能在运行时更改。
5. **多线程支持**：Java 内置了对多线程编程的支持，使得开发多线程应用程序更加容易。
6. **安全性**：Java 提供了一种安全执行环境，其中包括一个安全管理系统，可以控制对系统资源的访问。
7. **健壮性**：Java 的异常处理机制使得程序更加健壮，能够优雅地处理错误和异常情况。
8. **易于学习和使用**：Java 语言的语法清晰、简洁，与 C 和 C++ 有很多相似之处，使得从这些语言转换到 Java 相对容易。
9. **广泛的应用**：Java 被广泛应用于企业级应用、移动应用（尤其是 Android 平台）、桌面应用、科学计算和大数据等领域。
10. **丰富的生态系统**：Java 拥有一个庞大的开发者社区和丰富的库和框架，如 Spring、Hibernate 和 Apache Commons 等，这些工具和库可以帮助开发者快速构建复杂的应用程序。
11. **持续更新和发展**：Java 语言和平台不断更新，引入新特性和改进，以适应不断变化的技术和市场需求。
</p:text>
  </p:cm>
  <p:cm authorId="1" dt="2024-07-30T14:15:02.110" idx="2">
    <p:pos x="1296" y="1563"/>
    <p:text>Java 语言的三个技术平台分别是 Java SE（Java Standard Edition）、Java EE（Java Enterprise Edition）和 Java ME（Java Micro Edition）。以下是每个平台的简要介绍和适用范围：
1. **Java SE（Java Standard Edition）**
   - **介绍**：Java SE 是 Java 的标准版，提供了 Java 编程语言的核心库和功能。它包含了 Java 语言的基础类库，是 Java 编程的基石。
   - **适用范围**：Java SE 主要用于开发桌面应用程序、小型的独立应用程序和个人项目。它也是学习 Java 编程的基础平台。
2. **Java EE（Java Enterprise Edition）**
   - **介绍**：Java EE 是 Java 的企业版，提供了一套用于开发大型分布式多层应用程序的企业级服务和 API。它包括了用于数据库访问（JDBC）、消息传递、远程方法调用（RMI）、Web 服务（JAX-WS）、企业 JavaBeans（EJB）等的高级特性。
   - **适用范围**：Java EE 主要用于构建大型的企业级应用程序，如电子商务网站、银行系统、企业资源规划（ERP）系统等。它支持多层架构，允许开发者构建可扩展、安全和可靠的应用程序。
3. **Java ME（Java Micro Edition）**
   - **介绍**：Java ME 是 Java 的微型版，专为内存和处理能力有限的设备设计，如嵌入式系统、智能卡、移动电话和其他便携式设备。
   - **适用范围**：Java ME 主要用于开发运行在资源受限设备上的应用程序，如功能手机、智能家居设备和某些类型的工业控制系统。它提供了一个轻量级的运行环境和一组适合于这些设备的 API。
随着技术的发展，Java ME 的使用已经不如以前那么广泛，因为智能手机和移动设备的处理能力有了显著提升，许多设备现在使用 Android 或 iOS 等更高级的操作系统。Java SE 和 Java EE 仍然在各自的领域内保持着重要的地位。
</p:text>
  </p:cm>
  <p:cm authorId="1" dt="2024-07-30T14:15:10.087" idx="3">
    <p:pos x="3020" y="1851"/>
    <p:text/>
  </p:cm>
  <p:cm authorId="1" dt="2024-07-30T14:16:00.763" idx="4">
    <p:pos x="2818" y="2210"/>
    <p:text>Java虚拟机（JVM）是 Java 运行环境的核心组件，它提供了一个运行时环境，允许 Java 字节码在任何平台上执行。以下是 JVM 的一些主要功能：
1. **平台无关性**：JVM 允许 Java 程序在不同的操作系统和硬件平台上运行，而不需要重新编译。这是通过将 Java 源代码编译成字节码，然后由 JVM 解释执行来实现的。
2. **内存管理**：JVM 负责自动管理程序的内存，包括对象的创建和垃圾回收。这减少了内存泄漏和其他内存相关问题的风险。
3. **执行字节码**：JVM 加载 Java 编译器生成的字节码文件（.class 文件），然后在运行时解释或编译这些字节码来执行程序。
4. **安全性**：JVM 提供了一套安全机制，包括对字节码的验证，以确保它们不会执行有害的操作，以及对系统资源的访问控制。
5. **异常处理**：JVM 能够处理运行时异常，并提供一种机制来恢复或优雅地终止程序，而不是让程序崩溃。
6. **多线程支持**：JVM 支持多线程编程，允许程序中的多个线程并发执行。JVM 管理线程的生命周期和调度。
7. **加载类**：JVM 在程序运行时动态加载需要的类，这称为按需加载。这有助于减少内存的使用，并提高程序的启动速度。
8. **连接本地方法**：JVM 能够调用本地方法（用其他语言编写的代码，如 C 或 C++），这使得 Java 程序能够与底层系统和硬件交互。
9. **性能优化**：现代 JVM 实现了多种性能优化技术，如即时编译（JIT）和提前编译（AOT），以提高程序的执行效率。
10. **监控和管理**：JVM 提供了工具和 API，允许开发者监控和管理正在运行的 Java 应用程序的性能和资源使用情况。
JVM 的这些功能使得 Java 成为一种强大、灵活且安全的编程环境，适用于各种应用程序的开发。
</p:text>
  </p:cm>
  <p:cm authorId="1" dt="2024-07-30T14:16:57.185" idx="5">
    <p:pos x="5513" y="2548"/>
    <p:text>目前Java程序开发的主要工具包括但不限于以下几种：
1. **IntelliJ IDEA**：这是一个被广泛认为是Java开发中最好的集成开发环境之一，以其智能编码、代码自动提示、重构、JUnit集成等功能著称。IDEA特别强调减少程序员的工作量，特别是在调试方面表现出色 。
2. **Eclipse**：一个开源的、基于Java的可扩展开发平台。Eclipse本身是一个框架和服务集合，通过插件构建开发环境。它附带了Java开发工具（JDK）的标准插件集，并支持多种编程语言 。
3. **Power Designer**：主要用于数据建模，支持多种数据建模技术，并与多种开发平台集成，如.NET、Java、Eclipse等 。
4. **DbSchema**：一个可视化工具，用于复杂数据库的设计和管理，具有友好的用户界面，简化了数据库设计 。
5. **Navicat Premium**：这是一个数据库管理工具，支持连接多种数据库，提供扁平化设计的用户界面，可以查看数据库详细信息并进行操作 。
6. **MobaXterm**：一个增强型终端、X 服务器和Unix命令集工具箱，支持SSH、X11、RDP、VNC、FTP、MOSH等多种连接方式 。
7. **Postman**：主要用于服务端接口调试，支持多种请求方式，方便模拟get或post请求来调试接口 。
8. **Notepad++** 和 **EditPlus**：作为代码编辑器，它们提供了多语言高亮、代码折叠、自动完成等功能，适合初学者使用 。
9. **JDK（Java Development Kit）**：Java开发工具包，包含Java虚拟机(JVM)、Java类库及开发工具，是Java开发的基础 。
10. **NetBeans** 和 **VSCode**：NetBeans是开源免费的Java IDE，而VSCode是一款由微软开发的跨平台免费源代码编辑器，都适用于Java开发 。
这些工具覆盖了从编码、调试、测试到部署的整个开发周期，开发者可以根据项目需求和个人偏好选择合适的工具来提高开发效率。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42" name="Rectangle 2"/>
          <p:cNvSpPr>
            <a:spLocks noGrp="1" noChangeArrowheads="1"/>
          </p:cNvSpPr>
          <p:nvPr>
            <p:ph type="hdr" sz="quarter"/>
          </p:nvPr>
        </p:nvSpPr>
        <p:spPr bwMode="auto">
          <a:xfrm>
            <a:off x="0" y="0"/>
            <a:ext cx="3078163" cy="449263"/>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FontTx/>
              <a:buNone/>
              <a:defRPr sz="1200" b="0">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43" name="Rectangle 3"/>
          <p:cNvSpPr>
            <a:spLocks noGrp="1" noChangeArrowheads="1"/>
          </p:cNvSpPr>
          <p:nvPr>
            <p:ph type="dt" sz="quarter" idx="1"/>
          </p:nvPr>
        </p:nvSpPr>
        <p:spPr bwMode="auto">
          <a:xfrm>
            <a:off x="4022725" y="0"/>
            <a:ext cx="3078163" cy="449263"/>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FontTx/>
              <a:buNone/>
              <a:defRPr sz="1200" b="0">
                <a:latin typeface="Arial" panose="020B0604020202020204" pitchFamily="34" charset="0"/>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44" name="Rectangle 4"/>
          <p:cNvSpPr>
            <a:spLocks noGrp="1" noChangeArrowheads="1"/>
          </p:cNvSpPr>
          <p:nvPr>
            <p:ph type="ftr" sz="quarter" idx="2"/>
          </p:nvPr>
        </p:nvSpPr>
        <p:spPr bwMode="auto">
          <a:xfrm>
            <a:off x="0" y="8540750"/>
            <a:ext cx="3078163" cy="449263"/>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FontTx/>
              <a:buNone/>
              <a:defRPr sz="1200" b="0">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w="9525">
            <a:noFill/>
            <a:miter lim="800000"/>
          </a:ln>
          <a:effectLst/>
        </p:spPr>
        <p:txBody>
          <a:bodyPr vert="horz" wrap="square" lIns="91440" tIns="45720" rIns="91440" bIns="45720" numCol="1" anchor="b" anchorCtr="0" compatLnSpc="1"/>
          <a:p>
            <a:pPr lvl="0" algn="r" eaLnBrk="1" hangingPunct="1">
              <a:lnSpc>
                <a:spcPct val="100000"/>
              </a:lnSpc>
              <a:spcBef>
                <a:spcPct val="0"/>
              </a:spcBef>
              <a:buClrTx/>
              <a:buFontTx/>
              <a:buNone/>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9266" name="Rectangle 2"/>
          <p:cNvSpPr>
            <a:spLocks noGrp="1" noChangeArrowheads="1"/>
          </p:cNvSpPr>
          <p:nvPr>
            <p:ph type="hdr" sz="quarter"/>
          </p:nvPr>
        </p:nvSpPr>
        <p:spPr bwMode="auto">
          <a:xfrm>
            <a:off x="0" y="0"/>
            <a:ext cx="3078163" cy="449263"/>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FontTx/>
              <a:buNone/>
              <a:defRPr sz="1200" b="0">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9267" name="Rectangle 3"/>
          <p:cNvSpPr>
            <a:spLocks noGrp="1" noChangeArrowheads="1"/>
          </p:cNvSpPr>
          <p:nvPr>
            <p:ph type="dt" idx="1"/>
          </p:nvPr>
        </p:nvSpPr>
        <p:spPr bwMode="auto">
          <a:xfrm>
            <a:off x="4022725" y="0"/>
            <a:ext cx="3078163" cy="449263"/>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FontTx/>
              <a:buNone/>
              <a:defRPr sz="1200" b="0">
                <a:latin typeface="Arial" panose="020B0604020202020204" pitchFamily="34" charset="0"/>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8" name="Rectangle 4"/>
          <p:cNvSpPr>
            <a:spLocks noRot="1" noTextEdit="1"/>
          </p:cNvSpPr>
          <p:nvPr>
            <p:ph type="sldImg" idx="2"/>
          </p:nvPr>
        </p:nvSpPr>
        <p:spPr>
          <a:xfrm>
            <a:off x="1303338" y="674688"/>
            <a:ext cx="4495800" cy="3371850"/>
          </a:xfrm>
          <a:prstGeom prst="rect">
            <a:avLst/>
          </a:prstGeom>
          <a:noFill/>
          <a:ln w="9525" cap="flat" cmpd="sng">
            <a:solidFill>
              <a:srgbClr val="000000"/>
            </a:solidFill>
            <a:prstDash val="solid"/>
            <a:miter/>
            <a:headEnd type="none" w="med" len="med"/>
            <a:tailEnd type="none" w="med" len="med"/>
          </a:ln>
        </p:spPr>
      </p:sp>
      <p:sp>
        <p:nvSpPr>
          <p:cNvPr id="139269" name="Rectangle 5"/>
          <p:cNvSpPr>
            <a:spLocks noGrp="1" noChangeArrowheads="1"/>
          </p:cNvSpPr>
          <p:nvPr>
            <p:ph type="body" sz="quarter" idx="3"/>
          </p:nvPr>
        </p:nvSpPr>
        <p:spPr bwMode="auto">
          <a:xfrm>
            <a:off x="709613" y="4270375"/>
            <a:ext cx="5683250" cy="4046538"/>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9270" name="Rectangle 6"/>
          <p:cNvSpPr>
            <a:spLocks noGrp="1" noChangeArrowheads="1"/>
          </p:cNvSpPr>
          <p:nvPr>
            <p:ph type="ftr" sz="quarter" idx="4"/>
          </p:nvPr>
        </p:nvSpPr>
        <p:spPr bwMode="auto">
          <a:xfrm>
            <a:off x="0" y="8540750"/>
            <a:ext cx="3078163" cy="449263"/>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FontTx/>
              <a:buNone/>
              <a:defRPr sz="1200" b="0">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9271" name="Rectangle 7"/>
          <p:cNvSpPr>
            <a:spLocks noGrp="1" noChangeArrowheads="1"/>
          </p:cNvSpPr>
          <p:nvPr>
            <p:ph type="sldNum" sz="quarter" idx="5"/>
          </p:nvPr>
        </p:nvSpPr>
        <p:spPr bwMode="auto">
          <a:xfrm>
            <a:off x="4022725" y="8540750"/>
            <a:ext cx="3078163" cy="449263"/>
          </a:xfrm>
          <a:prstGeom prst="rect">
            <a:avLst/>
          </a:prstGeom>
          <a:noFill/>
          <a:ln w="9525">
            <a:noFill/>
            <a:miter lim="800000"/>
          </a:ln>
          <a:effectLst/>
        </p:spPr>
        <p:txBody>
          <a:bodyPr vert="horz" wrap="square" lIns="91440" tIns="45720" rIns="91440" bIns="45720" numCol="1" anchor="b" anchorCtr="0" compatLnSpc="1"/>
          <a:p>
            <a:pPr lvl="0" algn="r" eaLnBrk="1" hangingPunct="1">
              <a:lnSpc>
                <a:spcPct val="100000"/>
              </a:lnSpc>
              <a:spcBef>
                <a:spcPct val="0"/>
              </a:spcBef>
              <a:buClrTx/>
              <a:buFontTx/>
              <a:buNone/>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ln/>
        </p:spPr>
        <p:txBody>
          <a:bodyPr wrap="square" lIns="91440" tIns="45720" rIns="91440" bIns="45720" anchor="t" anchorCtr="0"/>
          <a:p>
            <a:pPr lvl="0"/>
            <a:endParaRPr lang="zh-CN" altLang="en-US" dirty="0">
              <a:ea typeface="宋体" panose="02010600030101010101" pitchFamily="2" charset="-122"/>
            </a:endParaRPr>
          </a:p>
        </p:txBody>
      </p:sp>
      <p:sp>
        <p:nvSpPr>
          <p:cNvPr id="48132" name="灯片编号占位符 3"/>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7347" name="Rectangle 2"/>
          <p:cNvSpPr>
            <a:spLocks noRot="1" noTextEdit="1"/>
          </p:cNvSpPr>
          <p:nvPr>
            <p:ph type="sldImg"/>
          </p:nvPr>
        </p:nvSpPr>
        <p:spPr>
          <a:ln/>
        </p:spPr>
      </p:sp>
      <p:sp>
        <p:nvSpPr>
          <p:cNvPr id="57348"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8371" name="Rectangle 2"/>
          <p:cNvSpPr>
            <a:spLocks noRot="1" noTextEdit="1"/>
          </p:cNvSpPr>
          <p:nvPr>
            <p:ph type="sldImg"/>
          </p:nvPr>
        </p:nvSpPr>
        <p:spPr>
          <a:ln/>
        </p:spPr>
      </p:sp>
      <p:sp>
        <p:nvSpPr>
          <p:cNvPr id="58372"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9395" name="Rectangle 2"/>
          <p:cNvSpPr>
            <a:spLocks noRot="1" noTextEdit="1"/>
          </p:cNvSpPr>
          <p:nvPr>
            <p:ph type="sldImg"/>
          </p:nvPr>
        </p:nvSpPr>
        <p:spPr>
          <a:ln/>
        </p:spPr>
      </p:sp>
      <p:sp>
        <p:nvSpPr>
          <p:cNvPr id="59396"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0419" name="Rectangle 2"/>
          <p:cNvSpPr>
            <a:spLocks noRot="1" noTextEdit="1"/>
          </p:cNvSpPr>
          <p:nvPr>
            <p:ph type="sldImg"/>
          </p:nvPr>
        </p:nvSpPr>
        <p:spPr>
          <a:ln/>
        </p:spPr>
      </p:sp>
      <p:sp>
        <p:nvSpPr>
          <p:cNvPr id="6042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1443" name="Rectangle 2"/>
          <p:cNvSpPr>
            <a:spLocks noRot="1" noTextEdit="1"/>
          </p:cNvSpPr>
          <p:nvPr>
            <p:ph type="sldImg"/>
          </p:nvPr>
        </p:nvSpPr>
        <p:spPr>
          <a:ln/>
        </p:spPr>
      </p:sp>
      <p:sp>
        <p:nvSpPr>
          <p:cNvPr id="6144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2467" name="Rectangle 2"/>
          <p:cNvSpPr>
            <a:spLocks noRot="1" noTextEdit="1"/>
          </p:cNvSpPr>
          <p:nvPr>
            <p:ph type="sldImg"/>
          </p:nvPr>
        </p:nvSpPr>
        <p:spPr>
          <a:ln/>
        </p:spPr>
      </p:sp>
      <p:sp>
        <p:nvSpPr>
          <p:cNvPr id="62468"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3491" name="Rectangle 2"/>
          <p:cNvSpPr>
            <a:spLocks noRot="1" noTextEdit="1"/>
          </p:cNvSpPr>
          <p:nvPr>
            <p:ph type="sldImg"/>
          </p:nvPr>
        </p:nvSpPr>
        <p:spPr>
          <a:ln/>
        </p:spPr>
      </p:sp>
      <p:sp>
        <p:nvSpPr>
          <p:cNvPr id="63492"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4515" name="Rectangle 2"/>
          <p:cNvSpPr>
            <a:spLocks noRot="1" noTextEdit="1"/>
          </p:cNvSpPr>
          <p:nvPr>
            <p:ph type="sldImg"/>
          </p:nvPr>
        </p:nvSpPr>
        <p:spPr>
          <a:ln/>
        </p:spPr>
      </p:sp>
      <p:sp>
        <p:nvSpPr>
          <p:cNvPr id="64516"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5539" name="Rectangle 2"/>
          <p:cNvSpPr>
            <a:spLocks noRot="1" noTextEdit="1"/>
          </p:cNvSpPr>
          <p:nvPr>
            <p:ph type="sldImg"/>
          </p:nvPr>
        </p:nvSpPr>
        <p:spPr>
          <a:ln/>
        </p:spPr>
      </p:sp>
      <p:sp>
        <p:nvSpPr>
          <p:cNvPr id="6554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6563" name="Rectangle 2"/>
          <p:cNvSpPr>
            <a:spLocks noRot="1" noTextEdit="1"/>
          </p:cNvSpPr>
          <p:nvPr>
            <p:ph type="sldImg"/>
          </p:nvPr>
        </p:nvSpPr>
        <p:spPr>
          <a:ln/>
        </p:spPr>
      </p:sp>
      <p:sp>
        <p:nvSpPr>
          <p:cNvPr id="6656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ln/>
        </p:spPr>
        <p:txBody>
          <a:bodyPr wrap="square" lIns="91440" tIns="45720" rIns="91440" bIns="45720" anchor="t" anchorCtr="0"/>
          <a:p>
            <a:pPr lvl="0"/>
            <a:endParaRPr lang="zh-CN" altLang="en-US" dirty="0">
              <a:ea typeface="宋体" panose="02010600030101010101" pitchFamily="2" charset="-122"/>
            </a:endParaRPr>
          </a:p>
        </p:txBody>
      </p:sp>
      <p:sp>
        <p:nvSpPr>
          <p:cNvPr id="49156" name="灯片编号占位符 3"/>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7587" name="Rectangle 2"/>
          <p:cNvSpPr>
            <a:spLocks noRot="1" noTextEdit="1"/>
          </p:cNvSpPr>
          <p:nvPr>
            <p:ph type="sldImg"/>
          </p:nvPr>
        </p:nvSpPr>
        <p:spPr>
          <a:ln/>
        </p:spPr>
      </p:sp>
      <p:sp>
        <p:nvSpPr>
          <p:cNvPr id="67588"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8611" name="Rectangle 2"/>
          <p:cNvSpPr>
            <a:spLocks noRot="1"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69635" name="Rectangle 2"/>
          <p:cNvSpPr>
            <a:spLocks noRot="1" noTextEdit="1"/>
          </p:cNvSpPr>
          <p:nvPr>
            <p:ph type="sldImg"/>
          </p:nvPr>
        </p:nvSpPr>
        <p:spPr>
          <a:ln/>
        </p:spPr>
      </p:sp>
      <p:sp>
        <p:nvSpPr>
          <p:cNvPr id="69636"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0659" name="Rectangle 2"/>
          <p:cNvSpPr>
            <a:spLocks noRot="1" noTextEdit="1"/>
          </p:cNvSpPr>
          <p:nvPr>
            <p:ph type="sldImg"/>
          </p:nvPr>
        </p:nvSpPr>
        <p:spPr>
          <a:ln/>
        </p:spPr>
      </p:sp>
      <p:sp>
        <p:nvSpPr>
          <p:cNvPr id="7066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1683" name="Rectangle 2"/>
          <p:cNvSpPr>
            <a:spLocks noRot="1" noTextEdit="1"/>
          </p:cNvSpPr>
          <p:nvPr>
            <p:ph type="sldImg"/>
          </p:nvPr>
        </p:nvSpPr>
        <p:spPr>
          <a:ln/>
        </p:spPr>
      </p:sp>
      <p:sp>
        <p:nvSpPr>
          <p:cNvPr id="7168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2707" name="Rectangle 2"/>
          <p:cNvSpPr>
            <a:spLocks noRot="1" noTextEdit="1"/>
          </p:cNvSpPr>
          <p:nvPr>
            <p:ph type="sldImg"/>
          </p:nvPr>
        </p:nvSpPr>
        <p:spPr>
          <a:ln/>
        </p:spPr>
      </p:sp>
      <p:sp>
        <p:nvSpPr>
          <p:cNvPr id="72708"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3731" name="Rectangle 2"/>
          <p:cNvSpPr>
            <a:spLocks noRot="1" noTextEdit="1"/>
          </p:cNvSpPr>
          <p:nvPr>
            <p:ph type="sldImg"/>
          </p:nvPr>
        </p:nvSpPr>
        <p:spPr>
          <a:ln/>
        </p:spPr>
      </p:sp>
      <p:sp>
        <p:nvSpPr>
          <p:cNvPr id="73732"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4755" name="Rectangle 2"/>
          <p:cNvSpPr>
            <a:spLocks noRot="1" noTextEdit="1"/>
          </p:cNvSpPr>
          <p:nvPr>
            <p:ph type="sldImg"/>
          </p:nvPr>
        </p:nvSpPr>
        <p:spPr>
          <a:ln/>
        </p:spPr>
      </p:sp>
      <p:sp>
        <p:nvSpPr>
          <p:cNvPr id="74756"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5779" name="Rectangle 2"/>
          <p:cNvSpPr>
            <a:spLocks noRot="1" noTextEdit="1"/>
          </p:cNvSpPr>
          <p:nvPr>
            <p:ph type="sldImg"/>
          </p:nvPr>
        </p:nvSpPr>
        <p:spPr>
          <a:ln/>
        </p:spPr>
      </p:sp>
      <p:sp>
        <p:nvSpPr>
          <p:cNvPr id="7578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6803" name="Rectangle 2"/>
          <p:cNvSpPr>
            <a:spLocks noRot="1" noTextEdit="1"/>
          </p:cNvSpPr>
          <p:nvPr>
            <p:ph type="sldImg"/>
          </p:nvPr>
        </p:nvSpPr>
        <p:spPr>
          <a:ln/>
        </p:spPr>
      </p:sp>
      <p:sp>
        <p:nvSpPr>
          <p:cNvPr id="7680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0179" name="Rectangle 2"/>
          <p:cNvSpPr>
            <a:spLocks noRot="1" noTextEdit="1"/>
          </p:cNvSpPr>
          <p:nvPr>
            <p:ph type="sldImg"/>
          </p:nvPr>
        </p:nvSpPr>
        <p:spPr>
          <a:ln/>
        </p:spPr>
      </p:sp>
      <p:sp>
        <p:nvSpPr>
          <p:cNvPr id="5018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7827" name="Rectangle 2"/>
          <p:cNvSpPr>
            <a:spLocks noRot="1" noTextEdit="1"/>
          </p:cNvSpPr>
          <p:nvPr>
            <p:ph type="sldImg"/>
          </p:nvPr>
        </p:nvSpPr>
        <p:spPr>
          <a:ln/>
        </p:spPr>
      </p:sp>
      <p:sp>
        <p:nvSpPr>
          <p:cNvPr id="77828"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8851" name="Rectangle 2"/>
          <p:cNvSpPr>
            <a:spLocks noRot="1" noTextEdit="1"/>
          </p:cNvSpPr>
          <p:nvPr>
            <p:ph type="sldImg"/>
          </p:nvPr>
        </p:nvSpPr>
        <p:spPr>
          <a:ln/>
        </p:spPr>
      </p:sp>
      <p:sp>
        <p:nvSpPr>
          <p:cNvPr id="78852"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79875" name="Rectangle 2"/>
          <p:cNvSpPr>
            <a:spLocks noRot="1" noTextEdit="1"/>
          </p:cNvSpPr>
          <p:nvPr>
            <p:ph type="sldImg"/>
          </p:nvPr>
        </p:nvSpPr>
        <p:spPr>
          <a:ln/>
        </p:spPr>
      </p:sp>
      <p:sp>
        <p:nvSpPr>
          <p:cNvPr id="79876"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80899" name="Rectangle 2"/>
          <p:cNvSpPr>
            <a:spLocks noRot="1" noTextEdit="1"/>
          </p:cNvSpPr>
          <p:nvPr>
            <p:ph type="sldImg"/>
          </p:nvPr>
        </p:nvSpPr>
        <p:spPr>
          <a:ln/>
        </p:spPr>
      </p:sp>
      <p:sp>
        <p:nvSpPr>
          <p:cNvPr id="8090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81923" name="Rectangle 2"/>
          <p:cNvSpPr>
            <a:spLocks noRot="1" noTextEdit="1"/>
          </p:cNvSpPr>
          <p:nvPr>
            <p:ph type="sldImg"/>
          </p:nvPr>
        </p:nvSpPr>
        <p:spPr>
          <a:ln/>
        </p:spPr>
      </p:sp>
      <p:sp>
        <p:nvSpPr>
          <p:cNvPr id="8192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82947" name="Rectangle 2"/>
          <p:cNvSpPr>
            <a:spLocks noRot="1" noTextEdit="1"/>
          </p:cNvSpPr>
          <p:nvPr>
            <p:ph type="sldImg"/>
          </p:nvPr>
        </p:nvSpPr>
        <p:spPr>
          <a:ln/>
        </p:spPr>
      </p:sp>
      <p:sp>
        <p:nvSpPr>
          <p:cNvPr id="82948"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83971" name="Rectangle 2"/>
          <p:cNvSpPr>
            <a:spLocks noRot="1" noTextEdit="1"/>
          </p:cNvSpPr>
          <p:nvPr>
            <p:ph type="sldImg"/>
          </p:nvPr>
        </p:nvSpPr>
        <p:spPr>
          <a:ln/>
        </p:spPr>
      </p:sp>
      <p:sp>
        <p:nvSpPr>
          <p:cNvPr id="83972"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84995" name="Rectangle 2"/>
          <p:cNvSpPr>
            <a:spLocks noRot="1" noTextEdit="1"/>
          </p:cNvSpPr>
          <p:nvPr>
            <p:ph type="sldImg"/>
          </p:nvPr>
        </p:nvSpPr>
        <p:spPr>
          <a:ln/>
        </p:spPr>
      </p:sp>
      <p:sp>
        <p:nvSpPr>
          <p:cNvPr id="84996"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86019" name="Rectangle 2"/>
          <p:cNvSpPr>
            <a:spLocks noRot="1" noTextEdit="1"/>
          </p:cNvSpPr>
          <p:nvPr>
            <p:ph type="sldImg"/>
          </p:nvPr>
        </p:nvSpPr>
        <p:spPr>
          <a:ln/>
        </p:spPr>
      </p:sp>
      <p:sp>
        <p:nvSpPr>
          <p:cNvPr id="8602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87043" name="Rectangle 2"/>
          <p:cNvSpPr>
            <a:spLocks noRot="1" noTextEdit="1"/>
          </p:cNvSpPr>
          <p:nvPr>
            <p:ph type="sldImg"/>
          </p:nvPr>
        </p:nvSpPr>
        <p:spPr>
          <a:ln/>
        </p:spPr>
      </p:sp>
      <p:sp>
        <p:nvSpPr>
          <p:cNvPr id="8704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1203" name="Rectangle 2"/>
          <p:cNvSpPr>
            <a:spLocks noRot="1" noTextEdit="1"/>
          </p:cNvSpPr>
          <p:nvPr>
            <p:ph type="sldImg"/>
          </p:nvPr>
        </p:nvSpPr>
        <p:spPr>
          <a:ln/>
        </p:spPr>
      </p:sp>
      <p:sp>
        <p:nvSpPr>
          <p:cNvPr id="5120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2227" name="Rectangle 2"/>
          <p:cNvSpPr>
            <a:spLocks noRot="1" noTextEdit="1"/>
          </p:cNvSpPr>
          <p:nvPr>
            <p:ph type="sldImg"/>
          </p:nvPr>
        </p:nvSpPr>
        <p:spPr>
          <a:ln/>
        </p:spPr>
      </p:sp>
      <p:sp>
        <p:nvSpPr>
          <p:cNvPr id="52228"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3251" name="Rectangle 2"/>
          <p:cNvSpPr>
            <a:spLocks noRot="1" noTextEdit="1"/>
          </p:cNvSpPr>
          <p:nvPr>
            <p:ph type="sldImg"/>
          </p:nvPr>
        </p:nvSpPr>
        <p:spPr>
          <a:ln/>
        </p:spPr>
      </p:sp>
      <p:sp>
        <p:nvSpPr>
          <p:cNvPr id="53252"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4275" name="Rectangle 2"/>
          <p:cNvSpPr>
            <a:spLocks noRot="1" noTextEdit="1"/>
          </p:cNvSpPr>
          <p:nvPr>
            <p:ph type="sldImg"/>
          </p:nvPr>
        </p:nvSpPr>
        <p:spPr>
          <a:ln/>
        </p:spPr>
      </p:sp>
      <p:sp>
        <p:nvSpPr>
          <p:cNvPr id="54276"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5299" name="Rectangle 2"/>
          <p:cNvSpPr>
            <a:spLocks noRot="1" noTextEdit="1"/>
          </p:cNvSpPr>
          <p:nvPr>
            <p:ph type="sldImg"/>
          </p:nvPr>
        </p:nvSpPr>
        <p:spPr>
          <a:ln/>
        </p:spPr>
      </p:sp>
      <p:sp>
        <p:nvSpPr>
          <p:cNvPr id="55300"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4022725" y="8540750"/>
            <a:ext cx="3078163" cy="449263"/>
          </a:xfrm>
          <a:prstGeom prst="rect">
            <a:avLst/>
          </a:prstGeom>
          <a:noFill/>
          <a:ln w="9525">
            <a:noFill/>
          </a:ln>
        </p:spPr>
        <p:txBody>
          <a:bodyPr anchor="b" anchorCtr="0"/>
          <a:p>
            <a:pPr lvl="0" algn="r" eaLnBrk="1" hangingPunct="1">
              <a:lnSpc>
                <a:spcPct val="100000"/>
              </a:lnSpc>
              <a:spcBef>
                <a:spcPct val="0"/>
              </a:spcBef>
              <a:buClrTx/>
              <a:buFontTx/>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56323" name="Rectangle 2"/>
          <p:cNvSpPr>
            <a:spLocks noRot="1" noTextEdit="1"/>
          </p:cNvSpPr>
          <p:nvPr>
            <p:ph type="sldImg"/>
          </p:nvPr>
        </p:nvSpPr>
        <p:spPr>
          <a:ln/>
        </p:spPr>
      </p:sp>
      <p:sp>
        <p:nvSpPr>
          <p:cNvPr id="56324" name="Rectangle 3"/>
          <p:cNvSpPr>
            <a:spLocks noGrp="1"/>
          </p:cNvSpPr>
          <p:nvPr>
            <p:ph type="body" idx="1"/>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9"/>
          <p:cNvGrpSpPr/>
          <p:nvPr/>
        </p:nvGrpSpPr>
        <p:grpSpPr>
          <a:xfrm>
            <a:off x="1143000" y="628650"/>
            <a:ext cx="8012113" cy="2571750"/>
            <a:chOff x="720" y="396"/>
            <a:chExt cx="5047" cy="1620"/>
          </a:xfrm>
        </p:grpSpPr>
        <p:sp>
          <p:nvSpPr>
            <p:cNvPr id="2066" name="Rectangle 18"/>
            <p:cNvSpPr/>
            <p:nvPr userDrawn="1"/>
          </p:nvSpPr>
          <p:spPr>
            <a:xfrm>
              <a:off x="1081" y="396"/>
              <a:ext cx="4686" cy="1596"/>
            </a:xfrm>
            <a:prstGeom prst="rect">
              <a:avLst/>
            </a:prstGeom>
            <a:solidFill>
              <a:schemeClr val="folHlink"/>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67" name="Rectangle 28"/>
            <p:cNvSpPr/>
            <p:nvPr userDrawn="1"/>
          </p:nvSpPr>
          <p:spPr>
            <a:xfrm>
              <a:off x="720" y="1440"/>
              <a:ext cx="576" cy="576"/>
            </a:xfrm>
            <a:prstGeom prst="rect">
              <a:avLst/>
            </a:prstGeom>
            <a:solidFill>
              <a:schemeClr val="folHlink"/>
            </a:solidFill>
            <a:ln w="9525">
              <a:noFill/>
            </a:ln>
          </p:spPr>
          <p:txBody>
            <a:bodyPr wrap="none" anchor="ctr" anchorCtr="0"/>
            <a:p>
              <a:pPr lvl="0" eaLnBrk="1" hangingPunct="1"/>
              <a:endParaRPr lang="zh-CN" altLang="en-US" dirty="0">
                <a:latin typeface="Tahoma" panose="020B0604030504040204" pitchFamily="34" charset="0"/>
                <a:ea typeface="宋体" panose="02010600030101010101" pitchFamily="2" charset="-122"/>
              </a:endParaRPr>
            </a:p>
          </p:txBody>
        </p:sp>
      </p:grpSp>
      <p:sp>
        <p:nvSpPr>
          <p:cNvPr id="2051" name="Rectangle 17"/>
          <p:cNvSpPr/>
          <p:nvPr/>
        </p:nvSpPr>
        <p:spPr>
          <a:xfrm>
            <a:off x="1130300" y="3141663"/>
            <a:ext cx="8013700" cy="574675"/>
          </a:xfrm>
          <a:prstGeom prst="rect">
            <a:avLst/>
          </a:prstGeom>
          <a:solidFill>
            <a:schemeClr val="tx2"/>
          </a:solidFill>
          <a:ln w="9525">
            <a:noFill/>
          </a:ln>
        </p:spPr>
        <p:txBody>
          <a:bodyPr wrap="none" anchor="ctr" anchorCtr="0"/>
          <a:p>
            <a:pPr lvl="0" eaLnBrk="1" hangingPunct="1"/>
            <a:endParaRPr lang="zh-CN" altLang="en-US" dirty="0">
              <a:latin typeface="Tahoma" panose="020B0604030504040204" pitchFamily="34" charset="0"/>
              <a:ea typeface="宋体" panose="02010600030101010101" pitchFamily="2" charset="-122"/>
            </a:endParaRPr>
          </a:p>
        </p:txBody>
      </p:sp>
      <p:sp>
        <p:nvSpPr>
          <p:cNvPr id="2052" name="Rectangle 19"/>
          <p:cNvSpPr/>
          <p:nvPr/>
        </p:nvSpPr>
        <p:spPr>
          <a:xfrm>
            <a:off x="573088" y="2520950"/>
            <a:ext cx="576262" cy="641350"/>
          </a:xfrm>
          <a:prstGeom prst="rect">
            <a:avLst/>
          </a:prstGeom>
          <a:solidFill>
            <a:schemeClr val="accent2"/>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53" name="Rectangle 20"/>
          <p:cNvSpPr/>
          <p:nvPr/>
        </p:nvSpPr>
        <p:spPr>
          <a:xfrm>
            <a:off x="1716088" y="628650"/>
            <a:ext cx="566737" cy="636588"/>
          </a:xfrm>
          <a:prstGeom prst="rect">
            <a:avLst/>
          </a:prstGeom>
          <a:solidFill>
            <a:schemeClr val="hlink"/>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54" name="Rectangle 21"/>
          <p:cNvSpPr/>
          <p:nvPr/>
        </p:nvSpPr>
        <p:spPr>
          <a:xfrm>
            <a:off x="2278063" y="0"/>
            <a:ext cx="585787" cy="635000"/>
          </a:xfrm>
          <a:prstGeom prst="rect">
            <a:avLst/>
          </a:prstGeom>
          <a:solidFill>
            <a:schemeClr val="hlink"/>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55" name="Rectangle 22"/>
          <p:cNvSpPr/>
          <p:nvPr/>
        </p:nvSpPr>
        <p:spPr>
          <a:xfrm>
            <a:off x="2281238" y="628650"/>
            <a:ext cx="585787" cy="631825"/>
          </a:xfrm>
          <a:prstGeom prst="rect">
            <a:avLst/>
          </a:prstGeom>
          <a:solidFill>
            <a:schemeClr val="accent2"/>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56" name="Rectangle 23"/>
          <p:cNvSpPr/>
          <p:nvPr/>
        </p:nvSpPr>
        <p:spPr>
          <a:xfrm>
            <a:off x="1141413" y="1262063"/>
            <a:ext cx="574675" cy="625475"/>
          </a:xfrm>
          <a:prstGeom prst="rect">
            <a:avLst/>
          </a:prstGeom>
          <a:solidFill>
            <a:schemeClr val="hlink"/>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57" name="Rectangle 24"/>
          <p:cNvSpPr/>
          <p:nvPr/>
        </p:nvSpPr>
        <p:spPr>
          <a:xfrm>
            <a:off x="1716088" y="1263650"/>
            <a:ext cx="566737" cy="622300"/>
          </a:xfrm>
          <a:prstGeom prst="rect">
            <a:avLst/>
          </a:prstGeom>
          <a:solidFill>
            <a:schemeClr val="accent2"/>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58" name="Rectangle 25"/>
          <p:cNvSpPr/>
          <p:nvPr/>
        </p:nvSpPr>
        <p:spPr>
          <a:xfrm>
            <a:off x="573088" y="1885950"/>
            <a:ext cx="576262" cy="644525"/>
          </a:xfrm>
          <a:prstGeom prst="rect">
            <a:avLst/>
          </a:prstGeom>
          <a:solidFill>
            <a:schemeClr val="hlink"/>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59" name="Rectangle 26"/>
          <p:cNvSpPr/>
          <p:nvPr/>
        </p:nvSpPr>
        <p:spPr>
          <a:xfrm>
            <a:off x="1141413" y="1885950"/>
            <a:ext cx="576262" cy="644525"/>
          </a:xfrm>
          <a:prstGeom prst="rect">
            <a:avLst/>
          </a:prstGeom>
          <a:solidFill>
            <a:schemeClr val="accent2"/>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2060" name="Rectangle 27"/>
          <p:cNvSpPr/>
          <p:nvPr/>
        </p:nvSpPr>
        <p:spPr>
          <a:xfrm>
            <a:off x="0" y="2528888"/>
            <a:ext cx="574675" cy="633412"/>
          </a:xfrm>
          <a:prstGeom prst="rect">
            <a:avLst/>
          </a:prstGeom>
          <a:solidFill>
            <a:schemeClr val="hlink"/>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grpSp>
        <p:nvGrpSpPr>
          <p:cNvPr id="2061" name="Group 16"/>
          <p:cNvGrpSpPr/>
          <p:nvPr userDrawn="1"/>
        </p:nvGrpSpPr>
        <p:grpSpPr>
          <a:xfrm>
            <a:off x="4284663" y="5229225"/>
            <a:ext cx="1314450" cy="695325"/>
            <a:chOff x="2743" y="3678"/>
            <a:chExt cx="617" cy="438"/>
          </a:xfrm>
        </p:grpSpPr>
        <p:sp>
          <p:nvSpPr>
            <p:cNvPr id="30" name="Text Box 14"/>
            <p:cNvSpPr txBox="1">
              <a:spLocks noChangeArrowheads="1"/>
            </p:cNvSpPr>
            <p:nvPr/>
          </p:nvSpPr>
          <p:spPr bwMode="gray">
            <a:xfrm>
              <a:off x="2743" y="3789"/>
              <a:ext cx="6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1pPr>
              <a:lvl2pPr marL="742950" indent="-28575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2pPr>
              <a:lvl3pPr marL="1143000" indent="-22860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3pPr>
              <a:lvl4pPr marL="1600200" indent="-22860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4pPr>
              <a:lvl5pPr marL="2057400" indent="-22860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5pPr>
              <a:lvl6pPr marL="25146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6pPr>
              <a:lvl7pPr marL="29718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7pPr>
              <a:lvl8pPr marL="34290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8pPr>
              <a:lvl9pPr marL="38862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2"/>
                  </a:solidFill>
                  <a:effectLst/>
                  <a:uLnTx/>
                  <a:uFillTx/>
                  <a:latin typeface="Arial" panose="020B0604020202020204" pitchFamily="34" charset="0"/>
                  <a:ea typeface="宋体" panose="02010600030101010101" pitchFamily="2" charset="-122"/>
                  <a:cs typeface="+mn-cs"/>
                </a:rPr>
                <a:t>CEPP</a:t>
              </a:r>
              <a:endParaRPr kumimoji="0" lang="en-US" altLang="zh-CN" sz="2800" b="1" i="0" u="none" strike="noStrike" kern="1200" cap="none" spc="0" normalizeH="0" baseline="0" noProof="0" dirty="0" smtClean="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1" name="AutoShape 15"/>
            <p:cNvSpPr>
              <a:spLocks noChangeArrowheads="1"/>
            </p:cNvSpPr>
            <p:nvPr/>
          </p:nvSpPr>
          <p:spPr bwMode="gray">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1pPr>
              <a:lvl2pPr marL="742950" indent="-28575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2pPr>
              <a:lvl3pPr marL="1143000" indent="-22860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3pPr>
              <a:lvl4pPr marL="1600200" indent="-22860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4pPr>
              <a:lvl5pPr marL="2057400" indent="-228600">
                <a:lnSpc>
                  <a:spcPct val="140000"/>
                </a:lnSpc>
                <a:spcBef>
                  <a:spcPct val="20000"/>
                </a:spcBef>
                <a:buClr>
                  <a:schemeClr val="hlink"/>
                </a:buClr>
                <a:buFont typeface="Wingdings" panose="05000000000000000000" pitchFamily="2" charset="2"/>
                <a:defRPr sz="2600">
                  <a:solidFill>
                    <a:schemeClr val="tx1"/>
                  </a:solidFill>
                  <a:latin typeface="Tahoma" panose="020B0604030504040204" pitchFamily="34" charset="0"/>
                </a:defRPr>
              </a:lvl5pPr>
              <a:lvl6pPr marL="25146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6pPr>
              <a:lvl7pPr marL="29718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7pPr>
              <a:lvl8pPr marL="34290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8pPr>
              <a:lvl9pPr marL="3886200" indent="-228600" eaLnBrk="0" fontAlgn="base" hangingPunct="0">
                <a:lnSpc>
                  <a:spcPct val="140000"/>
                </a:lnSpc>
                <a:spcBef>
                  <a:spcPct val="20000"/>
                </a:spcBef>
                <a:spcAft>
                  <a:spcPct val="0"/>
                </a:spcAft>
                <a:buClr>
                  <a:schemeClr val="hlink"/>
                </a:buClr>
                <a:buFont typeface="Wingdings" panose="05000000000000000000" pitchFamily="2" charset="2"/>
                <a:defRPr sz="2600">
                  <a:solidFill>
                    <a:schemeClr val="tx1"/>
                  </a:solidFill>
                  <a:latin typeface="Tahoma" panose="020B0604030504040204" pitchFamily="34" charset="0"/>
                </a:defRPr>
              </a:lvl9pPr>
            </a:lstStyle>
            <a:p>
              <a:pPr marL="0" marR="0" lvl="0" indent="0" algn="l" defTabSz="914400" rtl="0" eaLnBrk="1" fontAlgn="base" latinLnBrk="0" hangingPunct="1">
                <a:lnSpc>
                  <a:spcPct val="140000"/>
                </a:lnSpc>
                <a:spcBef>
                  <a:spcPct val="20000"/>
                </a:spcBef>
                <a:spcAft>
                  <a:spcPct val="0"/>
                </a:spcAft>
                <a:buClr>
                  <a:schemeClr val="hlink"/>
                </a:buClr>
                <a:buSzTx/>
                <a:buFont typeface="Wingdings" panose="05000000000000000000" pitchFamily="2" charset="2"/>
                <a:buNone/>
                <a:defRPr/>
              </a:pPr>
              <a:endParaRPr kumimoji="0" lang="zh-CN" altLang="en-US" sz="2600" b="1"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3074" name="Rectangle 2"/>
          <p:cNvSpPr>
            <a:spLocks noGrp="1" noChangeArrowheads="1"/>
          </p:cNvSpPr>
          <p:nvPr>
            <p:ph type="ctrTitle" hasCustomPrompt="1"/>
          </p:nvPr>
        </p:nvSpPr>
        <p:spPr bwMode="gray">
          <a:xfrm>
            <a:off x="1752600" y="1800225"/>
            <a:ext cx="6629400" cy="1012825"/>
          </a:xfrm>
        </p:spPr>
        <p:txBody>
          <a:bodyPr/>
          <a:lstStyle>
            <a:lvl1pPr algn="ctr">
              <a:defRPr sz="4400" i="1">
                <a:latin typeface="Verdana" panose="020B0604030504040204" pitchFamily="34" charset="0"/>
              </a:defRPr>
            </a:lvl1pPr>
          </a:lstStyle>
          <a:p>
            <a:r>
              <a:rPr lang="en-US" altLang="zh-CN"/>
              <a:t>Click to edit Master </a:t>
            </a:r>
            <a:br>
              <a:rPr lang="en-US" altLang="zh-CN"/>
            </a:br>
            <a:r>
              <a:rPr lang="en-US" altLang="zh-CN"/>
              <a:t>title style</a:t>
            </a:r>
            <a:endParaRPr lang="en-US" altLang="zh-CN"/>
          </a:p>
        </p:txBody>
      </p:sp>
      <p:sp>
        <p:nvSpPr>
          <p:cNvPr id="3075" name="Rectangle 3"/>
          <p:cNvSpPr>
            <a:spLocks noGrp="1" noChangeArrowheads="1"/>
          </p:cNvSpPr>
          <p:nvPr>
            <p:ph type="subTitle" idx="1"/>
          </p:nvPr>
        </p:nvSpPr>
        <p:spPr bwMode="gray">
          <a:xfrm>
            <a:off x="1600200" y="3276600"/>
            <a:ext cx="6324600" cy="381000"/>
          </a:xfrm>
        </p:spPr>
        <p:txBody>
          <a:bodyPr/>
          <a:lstStyle>
            <a:lvl1pPr marL="0" indent="0" algn="ctr">
              <a:buFont typeface="Wingdings" panose="05000000000000000000" pitchFamily="2" charset="2"/>
              <a:buNone/>
              <a:defRPr sz="1800" b="0">
                <a:solidFill>
                  <a:schemeClr val="bg1"/>
                </a:solidFill>
              </a:defRPr>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6" name="日期占位符 5"/>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6019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6" name="日期占位符 5"/>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6" name="日期占位符 5"/>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6" name="日期占位符 5"/>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7" name="日期占位符 6"/>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9" name="日期占位符 8"/>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5" name="日期占位符 4"/>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4" name="日期占位符 3"/>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7" name="日期占位符 6"/>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7" name="日期占位符 6"/>
          <p:cNvSpPr>
            <a:spLocks noGrp="1"/>
          </p:cNvSpPr>
          <p:nvPr>
            <p:ph type="dt" sz="half"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15"/>
          <p:cNvSpPr/>
          <p:nvPr/>
        </p:nvSpPr>
        <p:spPr>
          <a:xfrm>
            <a:off x="655638" y="360363"/>
            <a:ext cx="8497887" cy="719137"/>
          </a:xfrm>
          <a:prstGeom prst="rect">
            <a:avLst/>
          </a:prstGeom>
          <a:solidFill>
            <a:schemeClr val="folHlink"/>
          </a:solidFill>
          <a:ln w="9525">
            <a:noFill/>
          </a:ln>
        </p:spPr>
        <p:txBody>
          <a:bodyPr/>
          <a:p>
            <a:pPr lvl="0" eaLnBrk="1" hangingPunct="1"/>
            <a:endParaRPr lang="zh-CN" altLang="en-US" dirty="0">
              <a:latin typeface="Tahoma" panose="020B0604030504040204" pitchFamily="34" charset="0"/>
              <a:ea typeface="宋体" panose="02010600030101010101" pitchFamily="2" charset="-122"/>
            </a:endParaRPr>
          </a:p>
        </p:txBody>
      </p:sp>
      <p:sp>
        <p:nvSpPr>
          <p:cNvPr id="1027" name="Rectangle 3"/>
          <p:cNvSpPr>
            <a:spLocks noGrp="1"/>
          </p:cNvSpPr>
          <p:nvPr>
            <p:ph type="body" idx="1"/>
          </p:nvPr>
        </p:nvSpPr>
        <p:spPr>
          <a:xfrm>
            <a:off x="457200" y="1228725"/>
            <a:ext cx="8229600" cy="524827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ftr" sz="quarter" idx="3"/>
          </p:nvPr>
        </p:nvSpPr>
        <p:spPr bwMode="auto">
          <a:xfrm>
            <a:off x="5943600" y="6537325"/>
            <a:ext cx="2895600" cy="320675"/>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FontTx/>
              <a:buNone/>
              <a:defRPr sz="1000" b="0">
                <a:latin typeface="Verdana" panose="020B0604030504040204" pitchFamily="34" charset="0"/>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NCEPU</a:t>
            </a: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2971800" y="6537325"/>
            <a:ext cx="2133600" cy="320675"/>
          </a:xfrm>
          <a:prstGeom prst="rect">
            <a:avLst/>
          </a:prstGeom>
          <a:noFill/>
          <a:ln w="9525">
            <a:noFill/>
            <a:miter lim="800000"/>
          </a:ln>
          <a:effectLst/>
        </p:spPr>
        <p:txBody>
          <a:bodyPr vert="horz" wrap="square" lIns="91440" tIns="45720" rIns="91440" bIns="45720" numCol="1" anchor="t" anchorCtr="0" compatLnSpc="1"/>
          <a:lstStyle>
            <a:lvl1pPr algn="r">
              <a:buFontTx/>
              <a:defRPr sz="1400" b="0">
                <a:latin typeface="Arial" panose="020B0604020202020204" pitchFamily="34" charset="0"/>
              </a:defRPr>
            </a:lvl1pPr>
          </a:lstStyle>
          <a:p>
            <a:pPr lvl="0" eaLnBrk="1" hangingPunct="1">
              <a:lnSpc>
                <a:spcPct val="100000"/>
              </a:lnSpc>
              <a:spcBef>
                <a:spcPct val="0"/>
              </a:spcBef>
              <a:buClrTx/>
              <a:buNone/>
            </a:pPr>
            <a:fld id="{9A0DB2DC-4C9A-4742-B13C-FB6460FD3503}" type="slidenum">
              <a:rPr lang="zh-CN" altLang="en-US" dirty="0">
                <a:ea typeface="宋体" panose="02010600030101010101" pitchFamily="2" charset="-122"/>
              </a:rPr>
            </a:fld>
            <a:endParaRPr lang="zh-CN" altLang="en-US" dirty="0">
              <a:latin typeface="Tahoma" panose="020B0604030504040204" pitchFamily="34" charset="0"/>
              <a:ea typeface="宋体" panose="02010600030101010101" pitchFamily="2" charset="-122"/>
            </a:endParaRPr>
          </a:p>
        </p:txBody>
      </p:sp>
      <p:sp>
        <p:nvSpPr>
          <p:cNvPr id="2" name="Rectangle 2"/>
          <p:cNvSpPr>
            <a:spLocks noGrp="1"/>
          </p:cNvSpPr>
          <p:nvPr>
            <p:ph type="title"/>
          </p:nvPr>
        </p:nvSpPr>
        <p:spPr>
          <a:xfrm>
            <a:off x="1143000" y="457200"/>
            <a:ext cx="7391400" cy="48736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31" name="Rectangle 24"/>
          <p:cNvSpPr/>
          <p:nvPr/>
        </p:nvSpPr>
        <p:spPr>
          <a:xfrm>
            <a:off x="0" y="719138"/>
            <a:ext cx="328613" cy="361950"/>
          </a:xfrm>
          <a:prstGeom prst="rect">
            <a:avLst/>
          </a:prstGeom>
          <a:solidFill>
            <a:schemeClr val="hlink"/>
          </a:solidFill>
          <a:ln w="9525">
            <a:noFill/>
          </a:ln>
        </p:spPr>
        <p:txBody>
          <a:bodyPr wrap="none" anchor="ctr" anchorCtr="0"/>
          <a:p>
            <a:pPr lvl="0" eaLnBrk="1" hangingPunct="1"/>
            <a:endParaRPr lang="zh-CN" altLang="en-US" dirty="0">
              <a:latin typeface="Tahoma" panose="020B0604030504040204" pitchFamily="34" charset="0"/>
              <a:ea typeface="宋体" panose="02010600030101010101" pitchFamily="2" charset="-122"/>
            </a:endParaRPr>
          </a:p>
        </p:txBody>
      </p:sp>
      <p:sp>
        <p:nvSpPr>
          <p:cNvPr id="1032" name="Rectangle 25"/>
          <p:cNvSpPr/>
          <p:nvPr/>
        </p:nvSpPr>
        <p:spPr>
          <a:xfrm>
            <a:off x="328613" y="357188"/>
            <a:ext cx="328612" cy="361950"/>
          </a:xfrm>
          <a:prstGeom prst="rect">
            <a:avLst/>
          </a:prstGeom>
          <a:solidFill>
            <a:schemeClr val="hlink"/>
          </a:solidFill>
          <a:ln w="9525">
            <a:noFill/>
          </a:ln>
        </p:spPr>
        <p:txBody>
          <a:bodyPr wrap="none" anchor="ctr" anchorCtr="0"/>
          <a:p>
            <a:pPr lvl="0" eaLnBrk="1" hangingPunct="1"/>
            <a:endParaRPr lang="zh-CN" altLang="en-US" dirty="0">
              <a:latin typeface="Tahoma" panose="020B0604030504040204" pitchFamily="34" charset="0"/>
              <a:ea typeface="宋体" panose="02010600030101010101" pitchFamily="2" charset="-122"/>
            </a:endParaRPr>
          </a:p>
        </p:txBody>
      </p:sp>
      <p:sp>
        <p:nvSpPr>
          <p:cNvPr id="1033" name="Rectangle 26"/>
          <p:cNvSpPr/>
          <p:nvPr/>
        </p:nvSpPr>
        <p:spPr>
          <a:xfrm>
            <a:off x="657225" y="0"/>
            <a:ext cx="328613" cy="361950"/>
          </a:xfrm>
          <a:prstGeom prst="rect">
            <a:avLst/>
          </a:prstGeom>
          <a:solidFill>
            <a:schemeClr val="hlink"/>
          </a:solidFill>
          <a:ln w="9525">
            <a:noFill/>
          </a:ln>
        </p:spPr>
        <p:txBody>
          <a:bodyPr wrap="none" anchor="ctr" anchorCtr="0"/>
          <a:p>
            <a:pPr lvl="0" eaLnBrk="1" hangingPunct="1"/>
            <a:endParaRPr lang="zh-CN" altLang="en-US" dirty="0">
              <a:latin typeface="Tahoma" panose="020B0604030504040204" pitchFamily="34" charset="0"/>
              <a:ea typeface="宋体" panose="02010600030101010101" pitchFamily="2" charset="-122"/>
            </a:endParaRPr>
          </a:p>
        </p:txBody>
      </p:sp>
      <p:sp>
        <p:nvSpPr>
          <p:cNvPr id="1034" name="Rectangle 28"/>
          <p:cNvSpPr/>
          <p:nvPr/>
        </p:nvSpPr>
        <p:spPr>
          <a:xfrm>
            <a:off x="657225" y="361950"/>
            <a:ext cx="328613" cy="361950"/>
          </a:xfrm>
          <a:prstGeom prst="rect">
            <a:avLst/>
          </a:prstGeom>
          <a:solidFill>
            <a:schemeClr val="accent2"/>
          </a:solidFill>
          <a:ln w="9525">
            <a:noFill/>
          </a:ln>
        </p:spPr>
        <p:txBody>
          <a:bodyPr wrap="none" anchor="ctr" anchorCtr="0"/>
          <a:p>
            <a:pPr lvl="0" eaLnBrk="1" hangingPunct="1"/>
            <a:endParaRPr lang="zh-CN" altLang="en-US" dirty="0">
              <a:latin typeface="Tahoma" panose="020B0604030504040204" pitchFamily="34" charset="0"/>
              <a:ea typeface="宋体" panose="02010600030101010101" pitchFamily="2" charset="-122"/>
            </a:endParaRPr>
          </a:p>
        </p:txBody>
      </p:sp>
      <p:sp>
        <p:nvSpPr>
          <p:cNvPr id="1035" name="Rectangle 29"/>
          <p:cNvSpPr/>
          <p:nvPr/>
        </p:nvSpPr>
        <p:spPr>
          <a:xfrm>
            <a:off x="328613" y="719138"/>
            <a:ext cx="328612" cy="361950"/>
          </a:xfrm>
          <a:prstGeom prst="rect">
            <a:avLst/>
          </a:prstGeom>
          <a:solidFill>
            <a:schemeClr val="accent2"/>
          </a:solidFill>
          <a:ln w="9525">
            <a:noFill/>
          </a:ln>
        </p:spPr>
        <p:txBody>
          <a:bodyPr wrap="none" anchor="ctr" anchorCtr="0"/>
          <a:p>
            <a:pPr lvl="0" eaLnBrk="1" hangingPunct="1"/>
            <a:endParaRPr lang="zh-CN" altLang="en-US" dirty="0">
              <a:latin typeface="Tahoma" panose="020B0604030504040204" pitchFamily="34" charset="0"/>
              <a:ea typeface="宋体" panose="02010600030101010101" pitchFamily="2" charset="-122"/>
            </a:endParaRPr>
          </a:p>
        </p:txBody>
      </p:sp>
      <p:sp>
        <p:nvSpPr>
          <p:cNvPr id="1054" name="Rectangle 30"/>
          <p:cNvSpPr>
            <a:spLocks noGrp="1" noChangeArrowheads="1"/>
          </p:cNvSpPr>
          <p:nvPr>
            <p:ph type="dt" sz="half" idx="2"/>
          </p:nvPr>
        </p:nvSpPr>
        <p:spPr bwMode="auto">
          <a:xfrm>
            <a:off x="5943600" y="68263"/>
            <a:ext cx="2590800" cy="236538"/>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FontTx/>
              <a:buNone/>
              <a:defRPr sz="1200">
                <a:latin typeface="Verdana" panose="020B0604030504040204" pitchFamily="34" charset="0"/>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7" name="Rectangle 31"/>
          <p:cNvSpPr/>
          <p:nvPr userDrawn="1"/>
        </p:nvSpPr>
        <p:spPr>
          <a:xfrm>
            <a:off x="152400" y="6553200"/>
            <a:ext cx="2133600" cy="304800"/>
          </a:xfrm>
          <a:prstGeom prst="rect">
            <a:avLst/>
          </a:prstGeom>
          <a:noFill/>
          <a:ln w="9525">
            <a:noFill/>
          </a:ln>
        </p:spPr>
        <p:txBody>
          <a:bodyPr anchor="b" anchorCtr="0"/>
          <a:p>
            <a:pPr lvl="0" algn="r" eaLnBrk="1" hangingPunct="1">
              <a:lnSpc>
                <a:spcPct val="100000"/>
              </a:lnSpc>
              <a:spcBef>
                <a:spcPct val="0"/>
              </a:spcBef>
              <a:buClrTx/>
              <a:buFontTx/>
            </a:pPr>
            <a:fld id="{BB962C8B-B14F-4D97-AF65-F5344CB8AC3E}" type="datetime3">
              <a:rPr lang="zh-CN" altLang="en-US" sz="1400" dirty="0">
                <a:solidFill>
                  <a:srgbClr val="000066"/>
                </a:solidFill>
                <a:latin typeface="Tahoma" panose="020B0604030504040204" pitchFamily="34" charset="0"/>
                <a:ea typeface="楷体_GB2312" pitchFamily="49" charset="-122"/>
              </a:rPr>
            </a:fld>
            <a:endParaRPr lang="zh-CN" altLang="en-US" sz="1400" dirty="0">
              <a:solidFill>
                <a:srgbClr val="000066"/>
              </a:solidFill>
              <a:latin typeface="Tahoma" panose="020B0604030504040204" pitchFamily="34" charset="0"/>
              <a:ea typeface="楷体_GB2312" pitchFamily="49" charset="-122"/>
            </a:endParaRPr>
          </a:p>
        </p:txBody>
      </p:sp>
      <p:pic>
        <p:nvPicPr>
          <p:cNvPr id="1038" name="Picture 32"/>
          <p:cNvPicPr>
            <a:picLocks noChangeAspect="1"/>
          </p:cNvPicPr>
          <p:nvPr userDrawn="1"/>
        </p:nvPicPr>
        <p:blipFill>
          <a:blip r:embed="rId12"/>
          <a:stretch>
            <a:fillRect/>
          </a:stretch>
        </p:blipFill>
        <p:spPr>
          <a:xfrm>
            <a:off x="8472488" y="381000"/>
            <a:ext cx="671512" cy="685800"/>
          </a:xfrm>
          <a:prstGeom prst="rect">
            <a:avLst/>
          </a:prstGeom>
          <a:noFill/>
          <a:ln w="9525">
            <a:noFill/>
          </a:ln>
        </p:spPr>
      </p:pic>
      <p:pic>
        <p:nvPicPr>
          <p:cNvPr id="1039" name="Picture 33" descr="20061027150644_91840"/>
          <p:cNvPicPr>
            <a:picLocks noChangeAspect="1"/>
          </p:cNvPicPr>
          <p:nvPr userDrawn="1"/>
        </p:nvPicPr>
        <p:blipFill>
          <a:blip r:embed="rId13"/>
          <a:stretch>
            <a:fillRect/>
          </a:stretch>
        </p:blipFill>
        <p:spPr>
          <a:xfrm>
            <a:off x="0" y="0"/>
            <a:ext cx="319088" cy="4572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Tahoma" panose="020B0604030504040204" pitchFamily="34" charset="0"/>
          <a:ea typeface="楷体_GB2312" pitchFamily="49" charset="-122"/>
        </a:defRPr>
      </a:lvl2pPr>
      <a:lvl3pPr algn="l" rtl="0" eaLnBrk="0" fontAlgn="base" hangingPunct="0">
        <a:spcBef>
          <a:spcPct val="0"/>
        </a:spcBef>
        <a:spcAft>
          <a:spcPct val="0"/>
        </a:spcAft>
        <a:defRPr sz="3600" b="1">
          <a:solidFill>
            <a:schemeClr val="bg1"/>
          </a:solidFill>
          <a:latin typeface="Tahoma" panose="020B0604030504040204" pitchFamily="34" charset="0"/>
          <a:ea typeface="楷体_GB2312" pitchFamily="49" charset="-122"/>
        </a:defRPr>
      </a:lvl3pPr>
      <a:lvl4pPr algn="l" rtl="0" eaLnBrk="0" fontAlgn="base" hangingPunct="0">
        <a:spcBef>
          <a:spcPct val="0"/>
        </a:spcBef>
        <a:spcAft>
          <a:spcPct val="0"/>
        </a:spcAft>
        <a:defRPr sz="3600" b="1">
          <a:solidFill>
            <a:schemeClr val="bg1"/>
          </a:solidFill>
          <a:latin typeface="Tahoma" panose="020B0604030504040204" pitchFamily="34" charset="0"/>
          <a:ea typeface="楷体_GB2312" pitchFamily="49" charset="-122"/>
        </a:defRPr>
      </a:lvl4pPr>
      <a:lvl5pPr algn="l" rtl="0" eaLnBrk="0" fontAlgn="base" hangingPunct="0">
        <a:spcBef>
          <a:spcPct val="0"/>
        </a:spcBef>
        <a:spcAft>
          <a:spcPct val="0"/>
        </a:spcAft>
        <a:defRPr sz="3600" b="1">
          <a:solidFill>
            <a:schemeClr val="bg1"/>
          </a:solidFill>
          <a:latin typeface="Tahoma" panose="020B0604030504040204" pitchFamily="34" charset="0"/>
          <a:ea typeface="楷体_GB2312" pitchFamily="49" charset="-122"/>
        </a:defRPr>
      </a:lvl5pPr>
      <a:lvl6pPr marL="457200" algn="l" rtl="0" fontAlgn="base">
        <a:spcBef>
          <a:spcPct val="0"/>
        </a:spcBef>
        <a:spcAft>
          <a:spcPct val="0"/>
        </a:spcAft>
        <a:defRPr sz="3600" b="1">
          <a:solidFill>
            <a:schemeClr val="bg1"/>
          </a:solidFill>
          <a:latin typeface="Tahoma" panose="020B0604030504040204" pitchFamily="34" charset="0"/>
          <a:ea typeface="楷体_GB2312" pitchFamily="49" charset="-122"/>
        </a:defRPr>
      </a:lvl6pPr>
      <a:lvl7pPr marL="914400" algn="l" rtl="0" fontAlgn="base">
        <a:spcBef>
          <a:spcPct val="0"/>
        </a:spcBef>
        <a:spcAft>
          <a:spcPct val="0"/>
        </a:spcAft>
        <a:defRPr sz="3600" b="1">
          <a:solidFill>
            <a:schemeClr val="bg1"/>
          </a:solidFill>
          <a:latin typeface="Tahoma" panose="020B0604030504040204" pitchFamily="34" charset="0"/>
          <a:ea typeface="楷体_GB2312" pitchFamily="49" charset="-122"/>
        </a:defRPr>
      </a:lvl7pPr>
      <a:lvl8pPr marL="1371600" algn="l" rtl="0" fontAlgn="base">
        <a:spcBef>
          <a:spcPct val="0"/>
        </a:spcBef>
        <a:spcAft>
          <a:spcPct val="0"/>
        </a:spcAft>
        <a:defRPr sz="3600" b="1">
          <a:solidFill>
            <a:schemeClr val="bg1"/>
          </a:solidFill>
          <a:latin typeface="Tahoma" panose="020B0604030504040204" pitchFamily="34" charset="0"/>
          <a:ea typeface="楷体_GB2312" pitchFamily="49" charset="-122"/>
        </a:defRPr>
      </a:lvl8pPr>
      <a:lvl9pPr marL="1828800" algn="l" rtl="0" fontAlgn="base">
        <a:spcBef>
          <a:spcPct val="0"/>
        </a:spcBef>
        <a:spcAft>
          <a:spcPct val="0"/>
        </a:spcAft>
        <a:defRPr sz="3600" b="1">
          <a:solidFill>
            <a:schemeClr val="bg1"/>
          </a:solidFill>
          <a:latin typeface="Tahoma" panose="020B0604030504040204" pitchFamily="34" charset="0"/>
          <a:ea typeface="楷体_GB2312" pitchFamily="49" charset="-122"/>
        </a:defRPr>
      </a:lvl9pPr>
    </p:titleStyle>
    <p:bodyStyle>
      <a:lvl1pPr marL="342900" indent="-342900" algn="l" rtl="0" eaLnBrk="0" fontAlgn="base" hangingPunct="0">
        <a:lnSpc>
          <a:spcPct val="150000"/>
        </a:lnSpc>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lr>
          <a:schemeClr val="accent1"/>
        </a:buClr>
        <a:buFont typeface="Wingdings" panose="05000000000000000000" pitchFamily="2" charset="2"/>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fontAlgn="base">
        <a:lnSpc>
          <a:spcPct val="150000"/>
        </a:lnSpc>
        <a:spcBef>
          <a:spcPct val="20000"/>
        </a:spcBef>
        <a:spcAft>
          <a:spcPct val="0"/>
        </a:spcAft>
        <a:buChar char="»"/>
        <a:defRPr sz="2000" b="1">
          <a:solidFill>
            <a:schemeClr val="tx1"/>
          </a:solidFill>
          <a:latin typeface="+mn-lt"/>
          <a:ea typeface="+mn-ea"/>
        </a:defRPr>
      </a:lvl6pPr>
      <a:lvl7pPr marL="2971800" indent="-228600" algn="l" rtl="0" fontAlgn="base">
        <a:lnSpc>
          <a:spcPct val="150000"/>
        </a:lnSpc>
        <a:spcBef>
          <a:spcPct val="20000"/>
        </a:spcBef>
        <a:spcAft>
          <a:spcPct val="0"/>
        </a:spcAft>
        <a:buChar char="»"/>
        <a:defRPr sz="2000" b="1">
          <a:solidFill>
            <a:schemeClr val="tx1"/>
          </a:solidFill>
          <a:latin typeface="+mn-lt"/>
          <a:ea typeface="+mn-ea"/>
        </a:defRPr>
      </a:lvl7pPr>
      <a:lvl8pPr marL="3429000" indent="-228600" algn="l" rtl="0" fontAlgn="base">
        <a:lnSpc>
          <a:spcPct val="150000"/>
        </a:lnSpc>
        <a:spcBef>
          <a:spcPct val="20000"/>
        </a:spcBef>
        <a:spcAft>
          <a:spcPct val="0"/>
        </a:spcAft>
        <a:buChar char="»"/>
        <a:defRPr sz="2000" b="1">
          <a:solidFill>
            <a:schemeClr val="tx1"/>
          </a:solidFill>
          <a:latin typeface="+mn-lt"/>
          <a:ea typeface="+mn-ea"/>
        </a:defRPr>
      </a:lvl8pPr>
      <a:lvl9pPr marL="3886200" indent="-228600" algn="l" rtl="0" fontAlgn="base">
        <a:lnSpc>
          <a:spcPct val="150000"/>
        </a:lnSpc>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hasCustomPrompt="1"/>
          </p:nvPr>
        </p:nvSpPr>
        <p:spPr>
          <a:xfrm>
            <a:off x="1295400" y="1600200"/>
            <a:ext cx="6705600" cy="2133600"/>
          </a:xfrm>
          <a:ln/>
        </p:spPr>
        <p:txBody>
          <a:bodyPr vert="horz" wrap="square" lIns="91440" tIns="45720" rIns="91440" bIns="45720" anchor="ctr" anchorCtr="0"/>
          <a:p>
            <a:pPr eaLnBrk="1" hangingPunct="1">
              <a:lnSpc>
                <a:spcPct val="150000"/>
              </a:lnSpc>
              <a:spcBef>
                <a:spcPct val="50000"/>
              </a:spcBef>
              <a:buClrTx/>
              <a:buSzTx/>
              <a:buFontTx/>
            </a:pPr>
            <a:r>
              <a:rPr lang="zh-CN" altLang="en-US" sz="5400" i="0" dirty="0">
                <a:latin typeface="黑体" panose="02010609060101010101" pitchFamily="2" charset="-122"/>
                <a:ea typeface="黑体" panose="02010609060101010101" pitchFamily="2" charset="-122"/>
                <a:cs typeface="+mj-cs"/>
              </a:rPr>
              <a:t>面向对象程序设计</a:t>
            </a:r>
            <a:r>
              <a:rPr lang="en-US" altLang="zh-CN" sz="5400" i="0" dirty="0">
                <a:latin typeface="黑体" panose="02010609060101010101" pitchFamily="2" charset="-122"/>
                <a:ea typeface="黑体" panose="02010609060101010101" pitchFamily="2" charset="-122"/>
                <a:cs typeface="+mj-cs"/>
              </a:rPr>
              <a:t>A</a:t>
            </a:r>
            <a:endParaRPr lang="zh-CN" altLang="en-US" sz="5400" i="0" dirty="0">
              <a:latin typeface="黑体" panose="02010609060101010101" pitchFamily="2" charset="-122"/>
              <a:ea typeface="黑体" panose="0201060906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2291"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1.2  Java</a:t>
            </a:r>
            <a:r>
              <a:rPr lang="zh-CN" altLang="en-US" dirty="0">
                <a:latin typeface="黑体" panose="02010609060101010101" pitchFamily="2" charset="-122"/>
                <a:ea typeface="黑体" panose="02010609060101010101" pitchFamily="2" charset="-122"/>
              </a:rPr>
              <a:t>语言的运行原理</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语言比较特殊，它既是编译型语言又是解释型语言。</a:t>
            </a:r>
            <a:endParaRPr lang="en-US" altLang="zh-CN" b="0" dirty="0">
              <a:latin typeface="黑体" panose="02010609060101010101" pitchFamily="2" charset="-122"/>
              <a:ea typeface="黑体" panose="02010609060101010101" pitchFamily="2" charset="-122"/>
            </a:endParaRPr>
          </a:p>
          <a:p>
            <a:pPr eaLnBrk="1" hangingPunct="1"/>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的源程序代码必须通过编译器将其编译为</a:t>
            </a:r>
            <a:r>
              <a:rPr lang="en-US" altLang="zh-CN" b="0" dirty="0">
                <a:latin typeface="黑体" panose="02010609060101010101" pitchFamily="2" charset="-122"/>
                <a:ea typeface="黑体" panose="02010609060101010101" pitchFamily="2" charset="-122"/>
              </a:rPr>
              <a:t>Java</a:t>
            </a:r>
            <a:r>
              <a:rPr lang="zh-CN" altLang="en-US" b="0" dirty="0">
                <a:solidFill>
                  <a:srgbClr val="FF0000"/>
                </a:solidFill>
                <a:latin typeface="黑体" panose="02010609060101010101" pitchFamily="2" charset="-122"/>
                <a:ea typeface="黑体" panose="02010609060101010101" pitchFamily="2" charset="-122"/>
              </a:rPr>
              <a:t>字节码</a:t>
            </a:r>
            <a:r>
              <a:rPr lang="zh-CN" altLang="en-US" b="0" dirty="0">
                <a:latin typeface="黑体" panose="02010609060101010101" pitchFamily="2" charset="-122"/>
                <a:ea typeface="黑体" panose="02010609060101010101" pitchFamily="2" charset="-122"/>
              </a:rPr>
              <a:t>后才能运行，所以称之为编译型语言。</a:t>
            </a:r>
            <a:endParaRPr lang="en-US" altLang="zh-CN" b="0" dirty="0">
              <a:latin typeface="黑体" panose="02010609060101010101" pitchFamily="2" charset="-122"/>
              <a:ea typeface="黑体" panose="02010609060101010101" pitchFamily="2" charset="-122"/>
            </a:endParaRPr>
          </a:p>
          <a:p>
            <a:pPr eaLnBrk="1" hangingPunct="1"/>
            <a:r>
              <a:rPr lang="zh-CN" altLang="en-US" b="0" dirty="0">
                <a:latin typeface="黑体" panose="02010609060101010101" pitchFamily="2" charset="-122"/>
                <a:ea typeface="黑体" panose="02010609060101010101" pitchFamily="2" charset="-122"/>
              </a:rPr>
              <a:t>但</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字节码不能直接运行，只能在</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虚拟机环境中被解释执行，因此称之为解释型语言。</a:t>
            </a:r>
            <a:endParaRPr lang="en-US" altLang="zh-CN" b="0" dirty="0">
              <a:latin typeface="黑体" panose="02010609060101010101" pitchFamily="2" charset="-122"/>
              <a:ea typeface="黑体" panose="02010609060101010101" pitchFamily="2" charset="-122"/>
            </a:endParaRPr>
          </a:p>
        </p:txBody>
      </p:sp>
      <p:sp>
        <p:nvSpPr>
          <p:cNvPr id="12293"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graphicFrame>
        <p:nvGraphicFramePr>
          <p:cNvPr id="8198" name="对象 2"/>
          <p:cNvGraphicFramePr>
            <a:graphicFrameLocks noChangeAspect="1"/>
          </p:cNvGraphicFramePr>
          <p:nvPr/>
        </p:nvGraphicFramePr>
        <p:xfrm>
          <a:off x="685800" y="5562600"/>
          <a:ext cx="8181975" cy="904875"/>
        </p:xfrm>
        <a:graphic>
          <a:graphicData uri="http://schemas.openxmlformats.org/presentationml/2006/ole">
            <mc:AlternateContent xmlns:mc="http://schemas.openxmlformats.org/markup-compatibility/2006">
              <mc:Choice xmlns:v="urn:schemas-microsoft-com:vml" Requires="v">
                <p:oleObj spid="_x0000_s3076" name="" r:id="rId1" imgW="5410200" imgH="609600" progId="Visio.Drawing.11">
                  <p:embed/>
                </p:oleObj>
              </mc:Choice>
              <mc:Fallback>
                <p:oleObj name="" r:id="rId1" imgW="5410200" imgH="609600" progId="Visio.Drawing.11">
                  <p:embed/>
                  <p:pic>
                    <p:nvPicPr>
                      <p:cNvPr id="0" name="图片 3075"/>
                      <p:cNvPicPr/>
                      <p:nvPr/>
                    </p:nvPicPr>
                    <p:blipFill>
                      <a:blip r:embed="rId2"/>
                      <a:stretch>
                        <a:fillRect/>
                      </a:stretch>
                    </p:blipFill>
                    <p:spPr>
                      <a:xfrm>
                        <a:off x="685800" y="5562600"/>
                        <a:ext cx="8181975" cy="9048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0" end="28"/>
                                            </p:txEl>
                                          </p:spTgt>
                                        </p:tgtEl>
                                        <p:attrNameLst>
                                          <p:attrName>style.visibility</p:attrName>
                                        </p:attrNameLst>
                                      </p:cBhvr>
                                      <p:to>
                                        <p:strVal val="visible"/>
                                      </p:to>
                                    </p:set>
                                    <p:animEffect transition="in" filter="fade">
                                      <p:cBhvr>
                                        <p:cTn id="7" dur="500"/>
                                        <p:tgtEl>
                                          <p:spTgt spid="540675">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28" end="75"/>
                                            </p:txEl>
                                          </p:spTgt>
                                        </p:tgtEl>
                                        <p:attrNameLst>
                                          <p:attrName>style.visibility</p:attrName>
                                        </p:attrNameLst>
                                      </p:cBhvr>
                                      <p:to>
                                        <p:strVal val="visible"/>
                                      </p:to>
                                    </p:set>
                                    <p:animEffect transition="in" filter="fade">
                                      <p:cBhvr>
                                        <p:cTn id="12" dur="500"/>
                                        <p:tgtEl>
                                          <p:spTgt spid="540675">
                                            <p:txEl>
                                              <p:charRg st="28"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5">
                                            <p:txEl>
                                              <p:charRg st="75" end="121"/>
                                            </p:txEl>
                                          </p:spTgt>
                                        </p:tgtEl>
                                        <p:attrNameLst>
                                          <p:attrName>style.visibility</p:attrName>
                                        </p:attrNameLst>
                                      </p:cBhvr>
                                      <p:to>
                                        <p:strVal val="visible"/>
                                      </p:to>
                                    </p:set>
                                    <p:animEffect transition="in" filter="fade">
                                      <p:cBhvr>
                                        <p:cTn id="17" dur="500"/>
                                        <p:tgtEl>
                                          <p:spTgt spid="540675">
                                            <p:txEl>
                                              <p:charRg st="75"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fade">
                                      <p:cBhvr>
                                        <p:cTn id="22"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3315"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1.2  Java</a:t>
            </a:r>
            <a:r>
              <a:rPr lang="zh-CN" altLang="en-US" dirty="0">
                <a:latin typeface="黑体" panose="02010609060101010101" pitchFamily="2" charset="-122"/>
                <a:ea typeface="黑体" panose="02010609060101010101" pitchFamily="2" charset="-122"/>
              </a:rPr>
              <a:t>语言的运行原理</a:t>
            </a:r>
            <a:endParaRPr lang="zh-CN" altLang="en-US" dirty="0">
              <a:latin typeface="黑体" panose="02010609060101010101" pitchFamily="2" charset="-122"/>
              <a:ea typeface="黑体" panose="02010609060101010101" pitchFamily="2" charset="-122"/>
            </a:endParaRPr>
          </a:p>
        </p:txBody>
      </p:sp>
      <p:sp>
        <p:nvSpPr>
          <p:cNvPr id="13316"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程序是由虚拟机负责解释执行，并非是操作系统，这样做的优点是可以实现跨平台，也就是说针对不同的操作系统只需要编写一次程序，然后通过不同版本的虚拟机执行即可。</a:t>
            </a:r>
            <a:endParaRPr lang="en-US" altLang="zh-CN" b="0" dirty="0">
              <a:latin typeface="黑体" panose="02010609060101010101" pitchFamily="2" charset="-122"/>
              <a:ea typeface="黑体" panose="02010609060101010101" pitchFamily="2" charset="-122"/>
            </a:endParaRPr>
          </a:p>
        </p:txBody>
      </p:sp>
      <p:sp>
        <p:nvSpPr>
          <p:cNvPr id="13317"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3318"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graphicFrame>
        <p:nvGraphicFramePr>
          <p:cNvPr id="13319" name="对象 4"/>
          <p:cNvGraphicFramePr>
            <a:graphicFrameLocks noChangeAspect="1"/>
          </p:cNvGraphicFramePr>
          <p:nvPr/>
        </p:nvGraphicFramePr>
        <p:xfrm>
          <a:off x="1905000" y="4038600"/>
          <a:ext cx="4846638" cy="2794000"/>
        </p:xfrm>
        <a:graphic>
          <a:graphicData uri="http://schemas.openxmlformats.org/presentationml/2006/ole">
            <mc:AlternateContent xmlns:mc="http://schemas.openxmlformats.org/markup-compatibility/2006">
              <mc:Choice xmlns:v="urn:schemas-microsoft-com:vml" Requires="v">
                <p:oleObj spid="_x0000_s3076" name="" r:id="rId1" imgW="4508500" imgH="2603500" progId="Visio.Drawing.11">
                  <p:embed/>
                </p:oleObj>
              </mc:Choice>
              <mc:Fallback>
                <p:oleObj name="" r:id="rId1" imgW="4508500" imgH="2603500" progId="Visio.Drawing.11">
                  <p:embed/>
                  <p:pic>
                    <p:nvPicPr>
                      <p:cNvPr id="0" name="图片 3075"/>
                      <p:cNvPicPr/>
                      <p:nvPr/>
                    </p:nvPicPr>
                    <p:blipFill>
                      <a:blip r:embed="rId2"/>
                      <a:stretch>
                        <a:fillRect/>
                      </a:stretch>
                    </p:blipFill>
                    <p:spPr>
                      <a:xfrm>
                        <a:off x="1905000" y="4038600"/>
                        <a:ext cx="4846638" cy="279400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4339"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t>1.3  Java</a:t>
            </a:r>
            <a:r>
              <a:rPr lang="zh-CN" altLang="en-US" dirty="0">
                <a:latin typeface="黑体" panose="02010609060101010101" pitchFamily="2" charset="-122"/>
                <a:ea typeface="黑体" panose="02010609060101010101" pitchFamily="2" charset="-122"/>
              </a:rPr>
              <a:t>语言</a:t>
            </a:r>
            <a:r>
              <a:rPr lang="zh-CN" altLang="en-US" dirty="0"/>
              <a:t>的特点</a:t>
            </a:r>
            <a:endParaRPr lang="zh-CN" altLang="en-US" dirty="0"/>
          </a:p>
        </p:txBody>
      </p:sp>
      <p:sp>
        <p:nvSpPr>
          <p:cNvPr id="540675"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zh-CN" altLang="en-US" b="0" dirty="0">
                <a:latin typeface="黑体" panose="02010609060101010101" pitchFamily="2" charset="-122"/>
                <a:ea typeface="黑体" panose="02010609060101010101" pitchFamily="2" charset="-122"/>
              </a:rPr>
              <a:t>简单性，基本语法与</a:t>
            </a:r>
            <a:r>
              <a:rPr lang="en-US" altLang="zh-CN" b="0" dirty="0">
                <a:latin typeface="黑体" panose="02010609060101010101" pitchFamily="2" charset="-122"/>
                <a:ea typeface="黑体" panose="02010609060101010101" pitchFamily="2" charset="-122"/>
              </a:rPr>
              <a:t>C++</a:t>
            </a:r>
            <a:r>
              <a:rPr lang="zh-CN" altLang="en-US" b="0" dirty="0">
                <a:latin typeface="黑体" panose="02010609060101010101" pitchFamily="2" charset="-122"/>
                <a:ea typeface="黑体" panose="02010609060101010101" pitchFamily="2" charset="-122"/>
              </a:rPr>
              <a:t>语言极为相似，如常用的条件语言、循环语句和控制语句等。但</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语言摒弃了</a:t>
            </a:r>
            <a:r>
              <a:rPr lang="en-US" altLang="zh-CN" b="0" dirty="0">
                <a:latin typeface="黑体" panose="02010609060101010101" pitchFamily="2" charset="-122"/>
                <a:ea typeface="黑体" panose="02010609060101010101" pitchFamily="2" charset="-122"/>
              </a:rPr>
              <a:t>C++</a:t>
            </a:r>
            <a:r>
              <a:rPr lang="zh-CN" altLang="en-US" b="0" dirty="0">
                <a:latin typeface="黑体" panose="02010609060101010101" pitchFamily="2" charset="-122"/>
                <a:ea typeface="黑体" panose="02010609060101010101" pitchFamily="2" charset="-122"/>
              </a:rPr>
              <a:t>语言中不易理解的部分。</a:t>
            </a:r>
            <a:endParaRPr lang="en-US" altLang="zh-CN" b="0" dirty="0">
              <a:latin typeface="黑体" panose="02010609060101010101" pitchFamily="2" charset="-122"/>
              <a:ea typeface="黑体" panose="02010609060101010101" pitchFamily="2" charset="-122"/>
            </a:endParaRPr>
          </a:p>
          <a:p>
            <a:pPr eaLnBrk="1" hangingPunct="1"/>
            <a:r>
              <a:rPr lang="zh-CN" altLang="en-US" b="0" dirty="0">
                <a:latin typeface="黑体" panose="02010609060101010101" pitchFamily="2" charset="-122"/>
                <a:ea typeface="黑体" panose="02010609060101010101" pitchFamily="2" charset="-122"/>
              </a:rPr>
              <a:t>面向对象，</a:t>
            </a:r>
            <a:r>
              <a:rPr lang="zh-CN" altLang="zh-CN" b="0" dirty="0">
                <a:latin typeface="黑体" panose="02010609060101010101" pitchFamily="2" charset="-122"/>
                <a:ea typeface="黑体" panose="02010609060101010101" pitchFamily="2" charset="-122"/>
              </a:rPr>
              <a:t>是一种纯粹的面向对象程序设计语言，除了基本数据类型以外，都是对象</a:t>
            </a:r>
            <a:r>
              <a:rPr lang="zh-CN" altLang="en-US" b="0" dirty="0">
                <a:latin typeface="黑体" panose="02010609060101010101" pitchFamily="2" charset="-122"/>
                <a:ea typeface="黑体" panose="02010609060101010101" pitchFamily="2" charset="-122"/>
              </a:rPr>
              <a:t>。</a:t>
            </a:r>
            <a:endParaRPr lang="en-US" altLang="zh-CN" b="0" dirty="0">
              <a:latin typeface="黑体" panose="02010609060101010101" pitchFamily="2" charset="-122"/>
              <a:ea typeface="黑体" panose="02010609060101010101" pitchFamily="2" charset="-122"/>
            </a:endParaRPr>
          </a:p>
          <a:p>
            <a:pPr eaLnBrk="1" hangingPunct="1"/>
            <a:r>
              <a:rPr lang="zh-CN" altLang="en-US" b="0" dirty="0">
                <a:latin typeface="黑体" panose="02010609060101010101" pitchFamily="2" charset="-122"/>
                <a:ea typeface="黑体" panose="02010609060101010101" pitchFamily="2" charset="-122"/>
              </a:rPr>
              <a:t>平台无关性，</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语言经编译后生成与计算机硬件结构无关的字节码，这些字节码不依赖于任何硬件平台和操作系统。</a:t>
            </a:r>
            <a:endParaRPr lang="en-US" altLang="zh-CN" b="0" dirty="0">
              <a:latin typeface="黑体" panose="02010609060101010101" pitchFamily="2" charset="-122"/>
              <a:ea typeface="黑体" panose="02010609060101010101" pitchFamily="2" charset="-122"/>
            </a:endParaRPr>
          </a:p>
        </p:txBody>
      </p:sp>
      <p:sp>
        <p:nvSpPr>
          <p:cNvPr id="14341"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4342"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0" end="64"/>
                                            </p:txEl>
                                          </p:spTgt>
                                        </p:tgtEl>
                                        <p:attrNameLst>
                                          <p:attrName>style.visibility</p:attrName>
                                        </p:attrNameLst>
                                      </p:cBhvr>
                                      <p:to>
                                        <p:strVal val="visible"/>
                                      </p:to>
                                    </p:set>
                                    <p:animEffect transition="in" filter="fade">
                                      <p:cBhvr>
                                        <p:cTn id="7" dur="500"/>
                                        <p:tgtEl>
                                          <p:spTgt spid="540675">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64" end="103"/>
                                            </p:txEl>
                                          </p:spTgt>
                                        </p:tgtEl>
                                        <p:attrNameLst>
                                          <p:attrName>style.visibility</p:attrName>
                                        </p:attrNameLst>
                                      </p:cBhvr>
                                      <p:to>
                                        <p:strVal val="visible"/>
                                      </p:to>
                                    </p:set>
                                    <p:animEffect transition="in" filter="fade">
                                      <p:cBhvr>
                                        <p:cTn id="12" dur="500"/>
                                        <p:tgtEl>
                                          <p:spTgt spid="540675">
                                            <p:txEl>
                                              <p:charRg st="64"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5">
                                            <p:txEl>
                                              <p:charRg st="103" end="158"/>
                                            </p:txEl>
                                          </p:spTgt>
                                        </p:tgtEl>
                                        <p:attrNameLst>
                                          <p:attrName>style.visibility</p:attrName>
                                        </p:attrNameLst>
                                      </p:cBhvr>
                                      <p:to>
                                        <p:strVal val="visible"/>
                                      </p:to>
                                    </p:set>
                                    <p:animEffect transition="in" filter="fade">
                                      <p:cBhvr>
                                        <p:cTn id="17" dur="500"/>
                                        <p:tgtEl>
                                          <p:spTgt spid="540675">
                                            <p:txEl>
                                              <p:charRg st="103"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5363"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1.3  Java</a:t>
            </a:r>
            <a:r>
              <a:rPr lang="zh-CN" altLang="en-US" dirty="0">
                <a:latin typeface="黑体" panose="02010609060101010101" pitchFamily="2" charset="-122"/>
                <a:ea typeface="黑体" panose="02010609060101010101" pitchFamily="2" charset="-122"/>
              </a:rPr>
              <a:t>语言的特点</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zh-CN" altLang="en-US" b="0" dirty="0">
                <a:latin typeface="黑体" panose="02010609060101010101" pitchFamily="2" charset="-122"/>
                <a:ea typeface="黑体" panose="02010609060101010101" pitchFamily="2" charset="-122"/>
              </a:rPr>
              <a:t>安全性，引入了实时内存分配及布局来防止程序员直接修改物理内存布局。通过字节码验证器对字节码进行检验，防止网络病毒及其它非法代码侵入。</a:t>
            </a:r>
            <a:endParaRPr lang="en-US" altLang="zh-CN" b="0" dirty="0">
              <a:latin typeface="黑体" panose="02010609060101010101" pitchFamily="2" charset="-122"/>
              <a:ea typeface="黑体" panose="02010609060101010101" pitchFamily="2" charset="-122"/>
            </a:endParaRPr>
          </a:p>
          <a:p>
            <a:pPr eaLnBrk="1" hangingPunct="1"/>
            <a:r>
              <a:rPr lang="zh-CN" altLang="en-US" b="0" dirty="0">
                <a:latin typeface="黑体" panose="02010609060101010101" pitchFamily="2" charset="-122"/>
                <a:ea typeface="黑体" panose="02010609060101010101" pitchFamily="2" charset="-122"/>
              </a:rPr>
              <a:t>分布式，包括数据分布和操作分布。数据分布是指数据可以分散在不同主机之上，而操作分布是指把一个计算任务分散到不同主机上进行处理。</a:t>
            </a:r>
            <a:endParaRPr lang="en-US" altLang="zh-CN" b="0" dirty="0">
              <a:latin typeface="黑体" panose="02010609060101010101" pitchFamily="2" charset="-122"/>
              <a:ea typeface="黑体" panose="02010609060101010101" pitchFamily="2" charset="-122"/>
            </a:endParaRPr>
          </a:p>
          <a:p>
            <a:pPr eaLnBrk="1" hangingPunct="1"/>
            <a:r>
              <a:rPr lang="zh-CN" altLang="en-US" b="0" dirty="0">
                <a:latin typeface="黑体" panose="02010609060101010101" pitchFamily="2" charset="-122"/>
                <a:ea typeface="黑体" panose="02010609060101010101" pitchFamily="2" charset="-122"/>
              </a:rPr>
              <a:t>多线程，</a:t>
            </a:r>
            <a:r>
              <a:rPr lang="zh-CN" altLang="zh-CN" b="0" dirty="0">
                <a:latin typeface="黑体" panose="02010609060101010101" pitchFamily="2" charset="-122"/>
                <a:ea typeface="黑体" panose="02010609060101010101" pitchFamily="2" charset="-122"/>
              </a:rPr>
              <a:t>能够并行处理多项任务，可以大大提高程序的执行效率。</a:t>
            </a:r>
            <a:endParaRPr lang="en-US" altLang="zh-CN" b="0" dirty="0">
              <a:latin typeface="黑体" panose="02010609060101010101" pitchFamily="2" charset="-122"/>
              <a:ea typeface="黑体" panose="02010609060101010101" pitchFamily="2" charset="-122"/>
            </a:endParaRPr>
          </a:p>
        </p:txBody>
      </p:sp>
      <p:sp>
        <p:nvSpPr>
          <p:cNvPr id="15365"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5366"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67" end="131"/>
                                            </p:txEl>
                                          </p:spTgt>
                                        </p:tgtEl>
                                        <p:attrNameLst>
                                          <p:attrName>style.visibility</p:attrName>
                                        </p:attrNameLst>
                                      </p:cBhvr>
                                      <p:to>
                                        <p:strVal val="visible"/>
                                      </p:to>
                                    </p:set>
                                    <p:animEffect transition="in" filter="fade">
                                      <p:cBhvr>
                                        <p:cTn id="7" dur="500"/>
                                        <p:tgtEl>
                                          <p:spTgt spid="540675">
                                            <p:txEl>
                                              <p:charRg st="67" end="1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131" end="161"/>
                                            </p:txEl>
                                          </p:spTgt>
                                        </p:tgtEl>
                                        <p:attrNameLst>
                                          <p:attrName>style.visibility</p:attrName>
                                        </p:attrNameLst>
                                      </p:cBhvr>
                                      <p:to>
                                        <p:strVal val="visible"/>
                                      </p:to>
                                    </p:set>
                                    <p:animEffect transition="in" filter="fade">
                                      <p:cBhvr>
                                        <p:cTn id="12" dur="500"/>
                                        <p:tgtEl>
                                          <p:spTgt spid="540675">
                                            <p:txEl>
                                              <p:charRg st="131"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6387"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1.3  Java</a:t>
            </a:r>
            <a:r>
              <a:rPr lang="zh-CN" altLang="en-US" dirty="0">
                <a:latin typeface="黑体" panose="02010609060101010101" pitchFamily="2" charset="-122"/>
                <a:ea typeface="黑体" panose="02010609060101010101" pitchFamily="2" charset="-122"/>
              </a:rPr>
              <a:t>语言的特点</a:t>
            </a:r>
            <a:endParaRPr lang="zh-CN" altLang="en-US" dirty="0">
              <a:latin typeface="黑体" panose="02010609060101010101" pitchFamily="2" charset="-122"/>
              <a:ea typeface="黑体" panose="02010609060101010101" pitchFamily="2" charset="-122"/>
            </a:endParaRPr>
          </a:p>
        </p:txBody>
      </p:sp>
      <p:sp>
        <p:nvSpPr>
          <p:cNvPr id="16388"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zh-CN" altLang="en-US" b="0" dirty="0">
                <a:latin typeface="黑体" panose="02010609060101010101" pitchFamily="2" charset="-122"/>
                <a:ea typeface="黑体" panose="02010609060101010101" pitchFamily="2" charset="-122"/>
              </a:rPr>
              <a:t>内存管理机制，采用自动垃圾回收机制进行内存的管理，可以</a:t>
            </a:r>
            <a:r>
              <a:rPr lang="zh-CN" altLang="en-US" b="0" dirty="0">
                <a:solidFill>
                  <a:srgbClr val="FF0000"/>
                </a:solidFill>
                <a:latin typeface="黑体" panose="02010609060101010101" pitchFamily="2" charset="-122"/>
                <a:ea typeface="黑体" panose="02010609060101010101" pitchFamily="2" charset="-122"/>
              </a:rPr>
              <a:t>自动</a:t>
            </a:r>
            <a:r>
              <a:rPr lang="zh-CN" altLang="en-US" b="0" dirty="0">
                <a:latin typeface="黑体" panose="02010609060101010101" pitchFamily="2" charset="-122"/>
                <a:ea typeface="黑体" panose="02010609060101010101" pitchFamily="2" charset="-122"/>
              </a:rPr>
              <a:t>、安全地回收不再使用的内存块。</a:t>
            </a:r>
            <a:endParaRPr lang="en-US" altLang="zh-CN" b="0" dirty="0">
              <a:latin typeface="黑体" panose="02010609060101010101" pitchFamily="2" charset="-122"/>
              <a:ea typeface="黑体" panose="02010609060101010101" pitchFamily="2" charset="-122"/>
            </a:endParaRPr>
          </a:p>
        </p:txBody>
      </p:sp>
      <p:sp>
        <p:nvSpPr>
          <p:cNvPr id="16389"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6390"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7411"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Java</a:t>
            </a:r>
            <a:r>
              <a:rPr lang="zh-CN" altLang="en-US" dirty="0">
                <a:latin typeface="黑体" panose="02010609060101010101" pitchFamily="2" charset="-122"/>
                <a:ea typeface="黑体" panose="02010609060101010101" pitchFamily="2" charset="-122"/>
              </a:rPr>
              <a:t>与</a:t>
            </a:r>
            <a:r>
              <a:rPr lang="en-US" altLang="zh-CN" dirty="0">
                <a:latin typeface="黑体" panose="02010609060101010101" pitchFamily="2" charset="-122"/>
                <a:ea typeface="黑体" panose="02010609060101010101" pitchFamily="2" charset="-122"/>
              </a:rPr>
              <a:t>C</a:t>
            </a:r>
            <a:r>
              <a:rPr lang="zh-CN" altLang="en-US" dirty="0">
                <a:latin typeface="黑体" panose="02010609060101010101" pitchFamily="2" charset="-122"/>
                <a:ea typeface="黑体" panose="02010609060101010101" pitchFamily="2" charset="-122"/>
              </a:rPr>
              <a:t>及</a:t>
            </a:r>
            <a:r>
              <a:rPr lang="en-US" altLang="zh-CN" dirty="0">
                <a:latin typeface="黑体" panose="02010609060101010101" pitchFamily="2" charset="-122"/>
                <a:ea typeface="黑体" panose="02010609060101010101" pitchFamily="2" charset="-122"/>
              </a:rPr>
              <a:t>C++</a:t>
            </a:r>
            <a:r>
              <a:rPr lang="zh-CN" altLang="en-US" dirty="0">
                <a:latin typeface="黑体" panose="02010609060101010101" pitchFamily="2" charset="-122"/>
                <a:ea typeface="黑体" panose="02010609060101010101" pitchFamily="2" charset="-122"/>
              </a:rPr>
              <a:t>的区别</a:t>
            </a:r>
            <a:endParaRPr lang="zh-CN" altLang="en-US" dirty="0">
              <a:latin typeface="黑体" panose="02010609060101010101" pitchFamily="2" charset="-122"/>
              <a:ea typeface="黑体" panose="02010609060101010101" pitchFamily="2" charset="-122"/>
            </a:endParaRPr>
          </a:p>
        </p:txBody>
      </p:sp>
      <p:sp>
        <p:nvSpPr>
          <p:cNvPr id="17412"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lnSpc>
                <a:spcPct val="110000"/>
              </a:lnSpc>
            </a:pPr>
            <a:r>
              <a:rPr lang="zh-CN" altLang="en-US" b="0" dirty="0">
                <a:latin typeface="黑体" panose="02010609060101010101" pitchFamily="2" charset="-122"/>
                <a:ea typeface="黑体" panose="02010609060101010101" pitchFamily="2" charset="-122"/>
              </a:rPr>
              <a:t>不再有全局变量。</a:t>
            </a:r>
            <a:endParaRPr lang="zh-CN" altLang="en-US" b="0" dirty="0">
              <a:latin typeface="黑体" panose="02010609060101010101" pitchFamily="2" charset="-122"/>
              <a:ea typeface="黑体" panose="02010609060101010101" pitchFamily="2" charset="-122"/>
            </a:endParaRPr>
          </a:p>
          <a:p>
            <a:pPr eaLnBrk="1" hangingPunct="1">
              <a:lnSpc>
                <a:spcPct val="110000"/>
              </a:lnSpc>
            </a:pPr>
            <a:r>
              <a:rPr lang="zh-CN" altLang="en-US" b="0" dirty="0">
                <a:latin typeface="黑体" panose="02010609060101010101" pitchFamily="2" charset="-122"/>
                <a:ea typeface="黑体" panose="02010609060101010101" pitchFamily="2" charset="-122"/>
              </a:rPr>
              <a:t>不再有</a:t>
            </a:r>
            <a:r>
              <a:rPr lang="en-US" altLang="zh-CN" b="0" dirty="0">
                <a:latin typeface="黑体" panose="02010609060101010101" pitchFamily="2" charset="-122"/>
                <a:ea typeface="黑体" panose="02010609060101010101" pitchFamily="2" charset="-122"/>
              </a:rPr>
              <a:t>#include </a:t>
            </a:r>
            <a:r>
              <a:rPr lang="zh-CN" altLang="en-US" b="0" dirty="0">
                <a:latin typeface="黑体" panose="02010609060101010101" pitchFamily="2" charset="-122"/>
                <a:ea typeface="黑体" panose="02010609060101010101" pitchFamily="2" charset="-122"/>
              </a:rPr>
              <a:t>和</a:t>
            </a:r>
            <a:r>
              <a:rPr lang="en-US" altLang="zh-CN" b="0" dirty="0">
                <a:latin typeface="黑体" panose="02010609060101010101" pitchFamily="2" charset="-122"/>
                <a:ea typeface="黑体" panose="02010609060101010101" pitchFamily="2" charset="-122"/>
              </a:rPr>
              <a:t>#define </a:t>
            </a:r>
            <a:r>
              <a:rPr lang="zh-CN" altLang="en-US" b="0" dirty="0">
                <a:latin typeface="黑体" panose="02010609060101010101" pitchFamily="2" charset="-122"/>
                <a:ea typeface="黑体" panose="02010609060101010101" pitchFamily="2" charset="-122"/>
              </a:rPr>
              <a:t>等预处理功能。</a:t>
            </a:r>
            <a:endParaRPr lang="zh-CN" altLang="en-US" b="0" dirty="0">
              <a:latin typeface="黑体" panose="02010609060101010101" pitchFamily="2" charset="-122"/>
              <a:ea typeface="黑体" panose="02010609060101010101" pitchFamily="2" charset="-122"/>
            </a:endParaRPr>
          </a:p>
          <a:p>
            <a:pPr eaLnBrk="1" hangingPunct="1">
              <a:lnSpc>
                <a:spcPct val="110000"/>
              </a:lnSpc>
            </a:pPr>
            <a:r>
              <a:rPr lang="zh-CN" altLang="en-US" b="0" dirty="0">
                <a:latin typeface="黑体" panose="02010609060101010101" pitchFamily="2" charset="-122"/>
                <a:ea typeface="黑体" panose="02010609060101010101" pitchFamily="2" charset="-122"/>
              </a:rPr>
              <a:t>不再有</a:t>
            </a:r>
            <a:r>
              <a:rPr lang="en-US" altLang="zh-CN" b="0" dirty="0">
                <a:latin typeface="黑体" panose="02010609060101010101" pitchFamily="2" charset="-122"/>
                <a:ea typeface="黑体" panose="02010609060101010101" pitchFamily="2" charset="-122"/>
              </a:rPr>
              <a:t>structure</a:t>
            </a: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union</a:t>
            </a:r>
            <a:r>
              <a:rPr lang="zh-CN" altLang="en-US" b="0" dirty="0">
                <a:latin typeface="黑体" panose="02010609060101010101" pitchFamily="2" charset="-122"/>
                <a:ea typeface="黑体" panose="02010609060101010101" pitchFamily="2" charset="-122"/>
              </a:rPr>
              <a:t>及</a:t>
            </a:r>
            <a:r>
              <a:rPr lang="en-US" altLang="zh-CN" b="0" dirty="0">
                <a:latin typeface="黑体" panose="02010609060101010101" pitchFamily="2" charset="-122"/>
                <a:ea typeface="黑体" panose="02010609060101010101" pitchFamily="2" charset="-122"/>
              </a:rPr>
              <a:t>typedef</a:t>
            </a:r>
            <a:r>
              <a:rPr lang="zh-CN" altLang="en-US" b="0" dirty="0">
                <a:latin typeface="黑体" panose="02010609060101010101" pitchFamily="2" charset="-122"/>
                <a:ea typeface="黑体" panose="02010609060101010101" pitchFamily="2" charset="-122"/>
              </a:rPr>
              <a:t>等。</a:t>
            </a:r>
            <a:endParaRPr lang="zh-CN" altLang="en-US" b="0" dirty="0">
              <a:latin typeface="黑体" panose="02010609060101010101" pitchFamily="2" charset="-122"/>
              <a:ea typeface="黑体" panose="02010609060101010101" pitchFamily="2" charset="-122"/>
            </a:endParaRPr>
          </a:p>
          <a:p>
            <a:pPr eaLnBrk="1" hangingPunct="1">
              <a:lnSpc>
                <a:spcPct val="110000"/>
              </a:lnSpc>
            </a:pPr>
            <a:r>
              <a:rPr lang="zh-CN" altLang="en-US" b="0" dirty="0">
                <a:latin typeface="黑体" panose="02010609060101010101" pitchFamily="2" charset="-122"/>
                <a:ea typeface="黑体" panose="02010609060101010101" pitchFamily="2" charset="-122"/>
              </a:rPr>
              <a:t>不再有全局函数、指针、多重继承。</a:t>
            </a:r>
            <a:endParaRPr lang="zh-CN" altLang="en-US" b="0" dirty="0">
              <a:latin typeface="黑体" panose="02010609060101010101" pitchFamily="2" charset="-122"/>
              <a:ea typeface="黑体" panose="02010609060101010101" pitchFamily="2" charset="-122"/>
            </a:endParaRPr>
          </a:p>
          <a:p>
            <a:pPr eaLnBrk="1" hangingPunct="1">
              <a:lnSpc>
                <a:spcPct val="110000"/>
              </a:lnSpc>
            </a:pPr>
            <a:r>
              <a:rPr lang="zh-CN" altLang="en-US" b="0" dirty="0">
                <a:latin typeface="黑体" panose="02010609060101010101" pitchFamily="2" charset="-122"/>
                <a:ea typeface="黑体" panose="02010609060101010101" pitchFamily="2" charset="-122"/>
              </a:rPr>
              <a:t>不再有</a:t>
            </a:r>
            <a:r>
              <a:rPr lang="en-US" altLang="zh-CN" b="0" dirty="0">
                <a:latin typeface="黑体" panose="02010609060101010101" pitchFamily="2" charset="-122"/>
                <a:ea typeface="黑体" panose="02010609060101010101" pitchFamily="2" charset="-122"/>
              </a:rPr>
              <a:t>goto</a:t>
            </a:r>
            <a:r>
              <a:rPr lang="zh-CN" altLang="en-US" b="0" dirty="0">
                <a:latin typeface="黑体" panose="02010609060101010101" pitchFamily="2" charset="-122"/>
                <a:ea typeface="黑体" panose="02010609060101010101" pitchFamily="2" charset="-122"/>
              </a:rPr>
              <a:t>语句。</a:t>
            </a:r>
            <a:endParaRPr lang="zh-CN" altLang="en-US" b="0" dirty="0">
              <a:latin typeface="黑体" panose="02010609060101010101" pitchFamily="2" charset="-122"/>
              <a:ea typeface="黑体" panose="02010609060101010101" pitchFamily="2" charset="-122"/>
            </a:endParaRPr>
          </a:p>
          <a:p>
            <a:pPr eaLnBrk="1" hangingPunct="1">
              <a:lnSpc>
                <a:spcPct val="110000"/>
              </a:lnSpc>
            </a:pPr>
            <a:r>
              <a:rPr lang="zh-CN" altLang="en-US" b="0" dirty="0">
                <a:latin typeface="黑体" panose="02010609060101010101" pitchFamily="2" charset="-122"/>
                <a:ea typeface="黑体" panose="02010609060101010101" pitchFamily="2" charset="-122"/>
              </a:rPr>
              <a:t>不再有操作符重载</a:t>
            </a:r>
            <a:r>
              <a:rPr lang="en-US" altLang="zh-CN" b="0" dirty="0">
                <a:latin typeface="黑体" panose="02010609060101010101" pitchFamily="2" charset="-122"/>
                <a:ea typeface="黑体" panose="02010609060101010101" pitchFamily="2" charset="-122"/>
              </a:rPr>
              <a:t>(Operatior Overloading)</a:t>
            </a:r>
            <a:r>
              <a:rPr lang="zh-CN" altLang="en-US" b="0" dirty="0">
                <a:latin typeface="黑体" panose="02010609060101010101" pitchFamily="2" charset="-122"/>
                <a:ea typeface="黑体" panose="02010609060101010101" pitchFamily="2" charset="-122"/>
              </a:rPr>
              <a:t>。</a:t>
            </a:r>
            <a:endParaRPr lang="zh-CN" altLang="en-US" b="0" dirty="0">
              <a:latin typeface="黑体" panose="02010609060101010101" pitchFamily="2" charset="-122"/>
              <a:ea typeface="黑体" panose="02010609060101010101" pitchFamily="2" charset="-122"/>
            </a:endParaRPr>
          </a:p>
          <a:p>
            <a:pPr eaLnBrk="1" hangingPunct="1">
              <a:lnSpc>
                <a:spcPct val="110000"/>
              </a:lnSpc>
            </a:pPr>
            <a:r>
              <a:rPr lang="zh-CN" altLang="en-US" b="0" dirty="0">
                <a:latin typeface="黑体" panose="02010609060101010101" pitchFamily="2" charset="-122"/>
                <a:ea typeface="黑体" panose="02010609060101010101" pitchFamily="2" charset="-122"/>
              </a:rPr>
              <a:t>取消自动类型转换，要求强制转换。</a:t>
            </a:r>
            <a:endParaRPr lang="zh-CN" altLang="en-US" b="0" dirty="0">
              <a:latin typeface="黑体" panose="02010609060101010101" pitchFamily="2" charset="-122"/>
              <a:ea typeface="黑体" panose="02010609060101010101" pitchFamily="2" charset="-122"/>
            </a:endParaRPr>
          </a:p>
          <a:p>
            <a:pPr eaLnBrk="1" hangingPunct="1">
              <a:lnSpc>
                <a:spcPct val="110000"/>
              </a:lnSpc>
            </a:pPr>
            <a:r>
              <a:rPr lang="zh-CN" altLang="en-US" b="0" dirty="0">
                <a:latin typeface="黑体" panose="02010609060101010101" pitchFamily="2" charset="-122"/>
                <a:ea typeface="黑体" panose="02010609060101010101" pitchFamily="2" charset="-122"/>
              </a:rPr>
              <a:t>自动进行内存管理。</a:t>
            </a:r>
            <a:endParaRPr lang="zh-CN" altLang="en-US" b="0" dirty="0">
              <a:latin typeface="黑体" panose="02010609060101010101" pitchFamily="2" charset="-122"/>
              <a:ea typeface="黑体" panose="02010609060101010101" pitchFamily="2" charset="-122"/>
            </a:endParaRPr>
          </a:p>
        </p:txBody>
      </p:sp>
      <p:sp>
        <p:nvSpPr>
          <p:cNvPr id="17413"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7414"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8" name="Rectangle 6"/>
          <p:cNvSpPr>
            <a:spLocks noChangeArrowheads="1"/>
          </p:cNvSpPr>
          <p:nvPr/>
        </p:nvSpPr>
        <p:spPr bwMode="auto">
          <a:xfrm>
            <a:off x="34925" y="5921375"/>
            <a:ext cx="9109075" cy="479425"/>
          </a:xfrm>
          <a:prstGeom prst="rect">
            <a:avLst/>
          </a:prstGeom>
          <a:solidFill>
            <a:srgbClr val="66FFFF"/>
          </a:solidFill>
          <a:ln w="9525">
            <a:noFill/>
            <a:miter lim="800000"/>
          </a:ln>
          <a:effectLst/>
        </p:spPr>
        <p:txBody>
          <a:bodyPr>
            <a:spAutoFit/>
          </a:bodyPr>
          <a:lstStyle/>
          <a:p>
            <a:pPr marL="0" marR="0" lvl="0" indent="0" algn="l" defTabSz="914400" rtl="0" eaLnBrk="1" fontAlgn="base" latinLnBrk="0" hangingPunct="1">
              <a:lnSpc>
                <a:spcPct val="90000"/>
              </a:lnSpc>
              <a:spcBef>
                <a:spcPct val="50000"/>
              </a:spcBef>
              <a:spcAft>
                <a:spcPct val="0"/>
              </a:spcAft>
              <a:buClr>
                <a:srgbClr val="FFFF00"/>
              </a:buClr>
              <a:buSzTx/>
              <a:buFontTx/>
              <a:buNone/>
              <a:defRPr/>
            </a:pPr>
            <a:r>
              <a:rPr kumimoji="1" lang="en-US" altLang="zh-CN" sz="28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Java=“C++”</a:t>
            </a:r>
            <a:r>
              <a:rPr kumimoji="1" lang="en-US" altLang="zh-CN" sz="2800" b="0" i="0" u="none" strike="noStrike" kern="1200" cap="none" spc="0" normalizeH="0" baseline="0" noProof="0" dirty="0">
                <a:ln>
                  <a:noFill/>
                </a:ln>
                <a:solidFill>
                  <a:srgbClr val="FF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a:t>
            </a:r>
            <a:r>
              <a:rPr kumimoji="1" lang="en-US" altLang="zh-CN" sz="28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复杂性和奇异性”</a:t>
            </a:r>
            <a:r>
              <a:rPr kumimoji="1" lang="en-US" altLang="zh-CN" sz="2800" b="0"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a:t>
            </a:r>
            <a:r>
              <a:rPr kumimoji="1" lang="en-US" altLang="zh-CN" sz="28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r>
              <a:rPr kumimoji="1" lang="zh-CN" altLang="en-US" sz="28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安全性和可移植性”</a:t>
            </a:r>
            <a:endParaRPr kumimoji="1" lang="zh-CN" altLang="en-US" sz="2800" b="0"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8435"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1.4  Java</a:t>
            </a:r>
            <a:r>
              <a:rPr lang="zh-CN" altLang="en-US" dirty="0">
                <a:latin typeface="黑体" panose="02010609060101010101" pitchFamily="2" charset="-122"/>
                <a:ea typeface="黑体" panose="02010609060101010101" pitchFamily="2" charset="-122"/>
              </a:rPr>
              <a:t>语言平台</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noChangeArrowheads="1"/>
          </p:cNvSpPr>
          <p:nvPr>
            <p:ph idx="1"/>
          </p:nvPr>
        </p:nvSpPr>
        <p:spPr>
          <a:xfrm>
            <a:off x="381000" y="1371600"/>
            <a:ext cx="8534400" cy="525780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     Sun</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公司将</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划分为三个技术平台，分别为</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SE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EE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和</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ME</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SE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Platform Standard </a:t>
            </a: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Edition</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为开发普通桌面和商务应用程序提供解决方案</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EE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Platform Enterprise </a:t>
            </a: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Edition</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为开发企业级应用程序提供解决方案</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ME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 Platform Micro </a:t>
            </a: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Edition</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为在移动设备和嵌入式</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设备的</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应用程序提供解决方案。</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18437"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8438"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7" name="Picture 6"/>
          <p:cNvPicPr>
            <a:picLocks noChangeAspect="1"/>
          </p:cNvPicPr>
          <p:nvPr/>
        </p:nvPicPr>
        <p:blipFill>
          <a:blip r:embed="rId1"/>
          <a:srcRect l="21262" t="14937" r="24063" b="19052"/>
          <a:stretch>
            <a:fillRect/>
          </a:stretch>
        </p:blipFill>
        <p:spPr>
          <a:xfrm>
            <a:off x="1706563" y="2832100"/>
            <a:ext cx="5761037" cy="3568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53" end="115"/>
                                            </p:txEl>
                                          </p:spTgt>
                                        </p:tgtEl>
                                        <p:attrNameLst>
                                          <p:attrName>style.visibility</p:attrName>
                                        </p:attrNameLst>
                                      </p:cBhvr>
                                      <p:to>
                                        <p:strVal val="visible"/>
                                      </p:to>
                                    </p:set>
                                    <p:animEffect transition="in" filter="fade">
                                      <p:cBhvr>
                                        <p:cTn id="7" dur="500"/>
                                        <p:tgtEl>
                                          <p:spTgt spid="540675">
                                            <p:txEl>
                                              <p:charRg st="53" end="1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115" end="175"/>
                                            </p:txEl>
                                          </p:spTgt>
                                        </p:tgtEl>
                                        <p:attrNameLst>
                                          <p:attrName>style.visibility</p:attrName>
                                        </p:attrNameLst>
                                      </p:cBhvr>
                                      <p:to>
                                        <p:strVal val="visible"/>
                                      </p:to>
                                    </p:set>
                                    <p:animEffect transition="in" filter="fade">
                                      <p:cBhvr>
                                        <p:cTn id="12" dur="500"/>
                                        <p:tgtEl>
                                          <p:spTgt spid="540675">
                                            <p:txEl>
                                              <p:charRg st="115" end="1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5">
                                            <p:txEl>
                                              <p:charRg st="175" end="237"/>
                                            </p:txEl>
                                          </p:spTgt>
                                        </p:tgtEl>
                                        <p:attrNameLst>
                                          <p:attrName>style.visibility</p:attrName>
                                        </p:attrNameLst>
                                      </p:cBhvr>
                                      <p:to>
                                        <p:strVal val="visible"/>
                                      </p:to>
                                    </p:set>
                                    <p:animEffect transition="in" filter="fade">
                                      <p:cBhvr>
                                        <p:cTn id="17" dur="500"/>
                                        <p:tgtEl>
                                          <p:spTgt spid="540675">
                                            <p:txEl>
                                              <p:charRg st="175" end="2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9459"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1.4  Java</a:t>
            </a:r>
            <a:r>
              <a:rPr lang="zh-CN" altLang="en-US" dirty="0">
                <a:latin typeface="黑体" panose="02010609060101010101" pitchFamily="2" charset="-122"/>
                <a:ea typeface="黑体" panose="02010609060101010101" pitchFamily="2" charset="-122"/>
              </a:rPr>
              <a:t>语言平台</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noChangeArrowheads="1"/>
          </p:cNvSpPr>
          <p:nvPr>
            <p:ph idx="1"/>
          </p:nvPr>
        </p:nvSpPr>
        <p:spPr>
          <a:xfrm>
            <a:off x="381000" y="1371600"/>
            <a:ext cx="8534400" cy="525780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1.4.1 Java</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虚拟机</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虚拟机是运行</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程序的虚拟计算机，它解释</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字节码并执行代码要完成的操作。</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虚拟机与计算机硬件和操作系统相关，根据不同的操作系统开发相应的版本</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虚拟机由五部分组成，包括一组指令集、一组寄存器、一个栈、一个无用单元收集堆和一个方法区域</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19461"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9462"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14" end="98"/>
                                            </p:txEl>
                                          </p:spTgt>
                                        </p:tgtEl>
                                        <p:attrNameLst>
                                          <p:attrName>style.visibility</p:attrName>
                                        </p:attrNameLst>
                                      </p:cBhvr>
                                      <p:to>
                                        <p:strVal val="visible"/>
                                      </p:to>
                                    </p:set>
                                    <p:animEffect transition="in" filter="fade">
                                      <p:cBhvr>
                                        <p:cTn id="7" dur="500"/>
                                        <p:tgtEl>
                                          <p:spTgt spid="540675">
                                            <p:txEl>
                                              <p:charRg st="14"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98" end="148"/>
                                            </p:txEl>
                                          </p:spTgt>
                                        </p:tgtEl>
                                        <p:attrNameLst>
                                          <p:attrName>style.visibility</p:attrName>
                                        </p:attrNameLst>
                                      </p:cBhvr>
                                      <p:to>
                                        <p:strVal val="visible"/>
                                      </p:to>
                                    </p:set>
                                    <p:animEffect transition="in" filter="fade">
                                      <p:cBhvr>
                                        <p:cTn id="12" dur="500"/>
                                        <p:tgtEl>
                                          <p:spTgt spid="540675">
                                            <p:txEl>
                                              <p:charRg st="98"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0483"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1.4  Java</a:t>
            </a:r>
            <a:r>
              <a:rPr lang="zh-CN" altLang="en-US" dirty="0">
                <a:latin typeface="黑体" panose="02010609060101010101" pitchFamily="2" charset="-122"/>
                <a:ea typeface="黑体" panose="02010609060101010101" pitchFamily="2" charset="-122"/>
              </a:rPr>
              <a:t>语言平台</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noChangeArrowheads="1"/>
          </p:cNvSpPr>
          <p:nvPr>
            <p:ph idx="1"/>
          </p:nvPr>
        </p:nvSpPr>
        <p:spPr>
          <a:xfrm>
            <a:off x="381000" y="1371600"/>
            <a:ext cx="8534400" cy="525780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1.4.2 Java API</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Java API</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是</a:t>
            </a: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语言提供的</a:t>
            </a:r>
            <a:r>
              <a:rPr kumimoji="0" lang="zh-CN" altLang="en-US" sz="2800" b="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类和接口</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的集合，目的是为应用程序与开发人员提供一套访问主机系统资源的标准方法</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20485"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0486"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1507"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1.4  Java</a:t>
            </a:r>
            <a:r>
              <a:rPr lang="zh-CN" altLang="en-US" dirty="0">
                <a:latin typeface="黑体" panose="02010609060101010101" pitchFamily="2" charset="-122"/>
                <a:ea typeface="黑体" panose="02010609060101010101" pitchFamily="2" charset="-122"/>
              </a:rPr>
              <a:t>语言平台</a:t>
            </a:r>
            <a:endParaRPr lang="zh-CN" altLang="en-US" dirty="0">
              <a:latin typeface="黑体" panose="02010609060101010101" pitchFamily="2" charset="-122"/>
              <a:ea typeface="黑体" panose="02010609060101010101" pitchFamily="2" charset="-122"/>
            </a:endParaRPr>
          </a:p>
        </p:txBody>
      </p:sp>
      <p:sp>
        <p:nvSpPr>
          <p:cNvPr id="21508"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1.4.2 Java API</a:t>
            </a:r>
            <a:endParaRPr lang="en-US" altLang="zh-CN" b="0" dirty="0">
              <a:latin typeface="黑体" panose="02010609060101010101" pitchFamily="2" charset="-122"/>
              <a:ea typeface="黑体" panose="02010609060101010101" pitchFamily="2" charset="-122"/>
            </a:endParaRPr>
          </a:p>
        </p:txBody>
      </p:sp>
      <p:sp>
        <p:nvSpPr>
          <p:cNvPr id="21509"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1510"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graphicFrame>
        <p:nvGraphicFramePr>
          <p:cNvPr id="3" name="表格 2"/>
          <p:cNvGraphicFramePr>
            <a:graphicFrameLocks noGrp="1"/>
          </p:cNvGraphicFramePr>
          <p:nvPr/>
        </p:nvGraphicFramePr>
        <p:xfrm>
          <a:off x="685800" y="2057400"/>
          <a:ext cx="8077200" cy="4419600"/>
        </p:xfrm>
        <a:graphic>
          <a:graphicData uri="http://schemas.openxmlformats.org/drawingml/2006/table">
            <a:tbl>
              <a:tblPr firstRow="1" firstCol="1" bandRow="1">
                <a:tableStyleId>{5C22544A-7EE6-4342-B048-85BDC9FD1C3A}</a:tableStyleId>
              </a:tblPr>
              <a:tblGrid>
                <a:gridCol w="1714580"/>
                <a:gridCol w="6362620"/>
              </a:tblGrid>
              <a:tr h="368300">
                <a:tc>
                  <a:txBody>
                    <a:bodyPr/>
                    <a:lstStyle/>
                    <a:p>
                      <a:pPr algn="ctr">
                        <a:spcAft>
                          <a:spcPts val="0"/>
                        </a:spcAft>
                      </a:pPr>
                      <a:r>
                        <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rPr>
                        <a:t>包名称</a:t>
                      </a:r>
                      <a:endPar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包含内容</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java.applet</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创建</a:t>
                      </a: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Applet</a:t>
                      </a: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需要的类和接口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dirty="0" err="1">
                          <a:effectLst/>
                          <a:latin typeface="Arial Unicode MS" panose="020B0604020202020204" pitchFamily="34" charset="-122"/>
                          <a:ea typeface="Arial Unicode MS" panose="020B0604020202020204" pitchFamily="34" charset="-122"/>
                          <a:cs typeface="Arial Unicode MS" panose="020B0604020202020204" pitchFamily="34" charset="-122"/>
                        </a:rPr>
                        <a:t>java.awt</a:t>
                      </a:r>
                      <a:endPar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图形用户界面的类和接口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java.io</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输入</a:t>
                      </a: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a:t>
                      </a: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输出流的类和接口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dirty="0" err="1">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java.lang</a:t>
                      </a:r>
                      <a:endParaRPr lang="zh-CN" sz="1800" kern="100" dirty="0">
                        <a:solidFill>
                          <a:srgbClr val="FF0000"/>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Java</a:t>
                      </a: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的基础类和接口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java.math</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与数学计算相关的类和接口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rPr>
                        <a:t>java.net</a:t>
                      </a:r>
                      <a:endPar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网络应用的类和接口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java.rmi</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远程方法调用的类和接口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dirty="0" err="1">
                          <a:effectLst/>
                          <a:latin typeface="Arial Unicode MS" panose="020B0604020202020204" pitchFamily="34" charset="-122"/>
                          <a:ea typeface="Arial Unicode MS" panose="020B0604020202020204" pitchFamily="34" charset="-122"/>
                          <a:cs typeface="Arial Unicode MS" panose="020B0604020202020204" pitchFamily="34" charset="-122"/>
                        </a:rPr>
                        <a:t>java.sql</a:t>
                      </a:r>
                      <a:endPar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访问数据库的类和接口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dirty="0" err="1">
                          <a:effectLst/>
                          <a:latin typeface="Arial Unicode MS" panose="020B0604020202020204" pitchFamily="34" charset="-122"/>
                          <a:ea typeface="Arial Unicode MS" panose="020B0604020202020204" pitchFamily="34" charset="-122"/>
                          <a:cs typeface="Arial Unicode MS" panose="020B0604020202020204" pitchFamily="34" charset="-122"/>
                        </a:rPr>
                        <a:t>java.text</a:t>
                      </a:r>
                      <a:endPar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处理文本、日期、数字和消息的类和接口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java.util</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包含日期、集合等实用的类和接口</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r h="368300">
                <a:tc>
                  <a:txBody>
                    <a:bodyPr/>
                    <a:lstStyle/>
                    <a:p>
                      <a:pPr algn="ctr">
                        <a:spcAft>
                          <a:spcPts val="0"/>
                        </a:spcAft>
                      </a:pPr>
                      <a:r>
                        <a:rPr lang="en-US" sz="1800" kern="100">
                          <a:effectLst/>
                          <a:latin typeface="Arial Unicode MS" panose="020B0604020202020204" pitchFamily="34" charset="-122"/>
                          <a:ea typeface="Arial Unicode MS" panose="020B0604020202020204" pitchFamily="34" charset="-122"/>
                          <a:cs typeface="Arial Unicode MS" panose="020B0604020202020204" pitchFamily="34" charset="-122"/>
                        </a:rPr>
                        <a:t>javax.swing</a:t>
                      </a:r>
                      <a:endParaRPr lang="zh-CN" sz="1800" kern="10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c>
                  <a:txBody>
                    <a:bodyPr/>
                    <a:lstStyle/>
                    <a:p>
                      <a:pPr algn="ctr">
                        <a:spcAft>
                          <a:spcPts val="0"/>
                        </a:spcAft>
                      </a:pPr>
                      <a:r>
                        <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rPr>
                        <a:t>轻量级用户界面的类和接口</a:t>
                      </a:r>
                      <a:endParaRPr lang="zh-CN" sz="1800" kern="100" dirty="0">
                        <a:effectLst/>
                        <a:latin typeface="Arial Unicode MS" panose="020B0604020202020204" pitchFamily="34" charset="-122"/>
                        <a:ea typeface="Arial Unicode MS" panose="020B0604020202020204" pitchFamily="34" charset="-122"/>
                        <a:cs typeface="Arial Unicode MS" panose="020B0604020202020204" pitchFamily="34" charset="-122"/>
                      </a:endParaRPr>
                    </a:p>
                  </a:txBody>
                  <a:tcPr marL="68580" marR="6858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ln/>
        </p:spPr>
        <p:txBody>
          <a:bodyPr vert="horz" wrap="square" lIns="91440" tIns="45720" rIns="91440" bIns="45720" anchor="ctr" anchorCtr="0"/>
          <a:p>
            <a:r>
              <a:rPr lang="zh-CN" altLang="en-US" dirty="0">
                <a:latin typeface="黑体" panose="02010609060101010101" pitchFamily="2" charset="-122"/>
                <a:ea typeface="黑体" panose="02010609060101010101" pitchFamily="2" charset="-122"/>
              </a:rPr>
              <a:t>课程说明</a:t>
            </a:r>
            <a:endParaRPr lang="zh-CN" altLang="en-US" dirty="0">
              <a:latin typeface="黑体" panose="02010609060101010101" pitchFamily="2" charset="-122"/>
              <a:ea typeface="黑体" panose="02010609060101010101" pitchFamily="2" charset="-122"/>
            </a:endParaRPr>
          </a:p>
        </p:txBody>
      </p:sp>
      <p:sp>
        <p:nvSpPr>
          <p:cNvPr id="4099" name="Rectangle 3"/>
          <p:cNvSpPr>
            <a:spLocks noGrp="1"/>
          </p:cNvSpPr>
          <p:nvPr>
            <p:ph idx="1"/>
          </p:nvPr>
        </p:nvSpPr>
        <p:spPr>
          <a:xfrm>
            <a:off x="304800" y="1143000"/>
            <a:ext cx="8610600" cy="4800600"/>
          </a:xfrm>
          <a:ln/>
        </p:spPr>
        <p:txBody>
          <a:bodyPr vert="horz" wrap="square" lIns="91440" tIns="45720" rIns="91440" bIns="45720" anchor="t" anchorCtr="0"/>
          <a:p>
            <a:pPr marL="533400" indent="-533400">
              <a:lnSpc>
                <a:spcPct val="190000"/>
              </a:lnSpc>
            </a:pPr>
            <a:r>
              <a:rPr lang="zh-CN" altLang="en-US" b="0" dirty="0">
                <a:latin typeface="黑体" panose="02010609060101010101" pitchFamily="2" charset="-122"/>
                <a:ea typeface="黑体" panose="02010609060101010101" pitchFamily="2" charset="-122"/>
              </a:rPr>
              <a:t>教材</a:t>
            </a:r>
            <a:endParaRPr lang="zh-CN" altLang="en-US" b="0" dirty="0">
              <a:latin typeface="黑体" panose="02010609060101010101" pitchFamily="2" charset="-122"/>
              <a:ea typeface="黑体" panose="02010609060101010101" pitchFamily="2" charset="-122"/>
            </a:endParaRPr>
          </a:p>
          <a:p>
            <a:pPr marL="952500" lvl="1" indent="-495300">
              <a:lnSpc>
                <a:spcPct val="190000"/>
              </a:lnSpc>
            </a:pPr>
            <a:r>
              <a:rPr lang="zh-CN" altLang="en-US" b="0" dirty="0">
                <a:latin typeface="黑体" panose="02010609060101010101" pitchFamily="2" charset="-122"/>
                <a:ea typeface="黑体" panose="02010609060101010101" pitchFamily="2" charset="-122"/>
              </a:rPr>
              <a:t>王素琴，</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语言程序设计实用教程</a:t>
            </a:r>
            <a:r>
              <a:rPr lang="en-US" altLang="zh-CN" b="0" dirty="0">
                <a:latin typeface="黑体" panose="02010609060101010101" pitchFamily="2" charset="-122"/>
                <a:ea typeface="黑体" panose="02010609060101010101" pitchFamily="2" charset="-122"/>
              </a:rPr>
              <a:t>》</a:t>
            </a:r>
            <a:r>
              <a:rPr lang="zh-CN" altLang="en-US" b="0" dirty="0">
                <a:latin typeface="黑体" panose="02010609060101010101" pitchFamily="2" charset="-122"/>
                <a:ea typeface="黑体" panose="02010609060101010101" pitchFamily="2" charset="-122"/>
              </a:rPr>
              <a:t>，中国电力出版社</a:t>
            </a:r>
            <a:endParaRPr lang="zh-CN" altLang="en-US" b="0" dirty="0">
              <a:latin typeface="黑体" panose="02010609060101010101" pitchFamily="2" charset="-122"/>
              <a:ea typeface="黑体" panose="02010609060101010101" pitchFamily="2" charset="-122"/>
            </a:endParaRPr>
          </a:p>
          <a:p>
            <a:pPr marL="533400" indent="-533400">
              <a:lnSpc>
                <a:spcPct val="190000"/>
              </a:lnSpc>
            </a:pPr>
            <a:r>
              <a:rPr lang="zh-CN" altLang="en-US" b="0" dirty="0">
                <a:latin typeface="黑体" panose="02010609060101010101" pitchFamily="2" charset="-122"/>
                <a:ea typeface="黑体" panose="02010609060101010101" pitchFamily="2" charset="-122"/>
              </a:rPr>
              <a:t>参考书</a:t>
            </a:r>
            <a:endParaRPr lang="zh-CN" altLang="en-US" b="0" dirty="0">
              <a:latin typeface="黑体" panose="02010609060101010101" pitchFamily="2" charset="-122"/>
              <a:ea typeface="黑体" panose="02010609060101010101" pitchFamily="2" charset="-122"/>
            </a:endParaRPr>
          </a:p>
          <a:p>
            <a:pPr marL="952500" lvl="1" indent="-495300">
              <a:lnSpc>
                <a:spcPct val="140000"/>
              </a:lnSpc>
            </a:pPr>
            <a:r>
              <a:rPr lang="zh-CN" altLang="en-US" b="0" dirty="0">
                <a:latin typeface="黑体" panose="02010609060101010101" pitchFamily="2" charset="-122"/>
                <a:ea typeface="黑体" panose="02010609060101010101" pitchFamily="2" charset="-122"/>
              </a:rPr>
              <a:t>肖波，</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语言程序设计</a:t>
            </a:r>
            <a:r>
              <a:rPr lang="en-US" altLang="zh-CN" b="0" dirty="0">
                <a:latin typeface="黑体" panose="02010609060101010101" pitchFamily="2" charset="-122"/>
                <a:ea typeface="黑体" panose="02010609060101010101" pitchFamily="2" charset="-122"/>
              </a:rPr>
              <a:t>》</a:t>
            </a:r>
            <a:r>
              <a:rPr lang="zh-CN" altLang="en-US" b="0" dirty="0">
                <a:latin typeface="黑体" panose="02010609060101010101" pitchFamily="2" charset="-122"/>
                <a:ea typeface="黑体" panose="02010609060101010101" pitchFamily="2" charset="-122"/>
              </a:rPr>
              <a:t>，清华大学出版社</a:t>
            </a:r>
            <a:endParaRPr lang="en-US" altLang="zh-CN" b="0" dirty="0">
              <a:latin typeface="黑体" panose="02010609060101010101" pitchFamily="2" charset="-122"/>
              <a:ea typeface="黑体" panose="02010609060101010101" pitchFamily="2" charset="-122"/>
            </a:endParaRPr>
          </a:p>
          <a:p>
            <a:pPr marL="952500" lvl="1" indent="-495300">
              <a:lnSpc>
                <a:spcPct val="140000"/>
              </a:lnSpc>
            </a:pPr>
            <a:r>
              <a:rPr lang="zh-CN" altLang="en-US" b="0" dirty="0">
                <a:latin typeface="黑体" panose="02010609060101010101" pitchFamily="2" charset="-122"/>
                <a:ea typeface="黑体" panose="02010609060101010101" pitchFamily="2" charset="-122"/>
              </a:rPr>
              <a:t>陈国君，</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程序设计基础</a:t>
            </a:r>
            <a:r>
              <a:rPr lang="en-US" altLang="zh-CN" b="0" dirty="0">
                <a:latin typeface="黑体" panose="02010609060101010101" pitchFamily="2" charset="-122"/>
                <a:ea typeface="黑体" panose="02010609060101010101" pitchFamily="2" charset="-122"/>
              </a:rPr>
              <a:t>》</a:t>
            </a:r>
            <a:r>
              <a:rPr lang="zh-CN" altLang="en-US" b="0" dirty="0">
                <a:latin typeface="黑体" panose="02010609060101010101" pitchFamily="2" charset="-122"/>
                <a:ea typeface="黑体" panose="02010609060101010101" pitchFamily="2" charset="-122"/>
              </a:rPr>
              <a:t> ，清华大学出版社</a:t>
            </a:r>
            <a:endParaRPr lang="zh-CN" altLang="en-US" b="0" dirty="0">
              <a:latin typeface="黑体" panose="02010609060101010101" pitchFamily="2" charset="-122"/>
              <a:ea typeface="黑体" panose="02010609060101010101"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2531"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17412"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lnSpc>
                <a:spcPct val="120000"/>
              </a:lnSpc>
            </a:pPr>
            <a:r>
              <a:rPr lang="en-US" altLang="zh-CN" b="0" dirty="0">
                <a:latin typeface="黑体" panose="02010609060101010101" pitchFamily="2" charset="-122"/>
                <a:ea typeface="黑体" panose="02010609060101010101" pitchFamily="2" charset="-122"/>
              </a:rPr>
              <a:t>Sun</a:t>
            </a:r>
            <a:r>
              <a:rPr lang="zh-CN" altLang="en-US" b="0" dirty="0">
                <a:latin typeface="黑体" panose="02010609060101010101" pitchFamily="2" charset="-122"/>
                <a:ea typeface="黑体" panose="02010609060101010101" pitchFamily="2" charset="-122"/>
              </a:rPr>
              <a:t>公司提供了一套</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开发工具包（</a:t>
            </a:r>
            <a:r>
              <a:rPr lang="en-US" altLang="zh-CN" b="0" dirty="0">
                <a:latin typeface="黑体" panose="02010609060101010101" pitchFamily="2" charset="-122"/>
                <a:ea typeface="黑体" panose="02010609060101010101" pitchFamily="2" charset="-122"/>
              </a:rPr>
              <a:t>Java Development Kit</a:t>
            </a: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JDK</a:t>
            </a:r>
            <a:r>
              <a:rPr lang="zh-CN" altLang="en-US" b="0" dirty="0">
                <a:latin typeface="黑体" panose="02010609060101010101" pitchFamily="2" charset="-122"/>
                <a:ea typeface="黑体" panose="02010609060101010101" pitchFamily="2" charset="-122"/>
              </a:rPr>
              <a:t>），它是整个</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语言的核心，其中包括</a:t>
            </a:r>
            <a:r>
              <a:rPr lang="en-US" altLang="zh-CN" b="0" dirty="0">
                <a:latin typeface="黑体" panose="02010609060101010101" pitchFamily="2" charset="-122"/>
                <a:ea typeface="黑体" panose="02010609060101010101" pitchFamily="2" charset="-122"/>
              </a:rPr>
              <a:t>Java</a:t>
            </a:r>
            <a:r>
              <a:rPr lang="zh-CN" altLang="en-US" b="0" dirty="0">
                <a:solidFill>
                  <a:srgbClr val="FF0000"/>
                </a:solidFill>
                <a:latin typeface="黑体" panose="02010609060101010101" pitchFamily="2" charset="-122"/>
                <a:ea typeface="黑体" panose="02010609060101010101" pitchFamily="2" charset="-122"/>
              </a:rPr>
              <a:t>编译器</a:t>
            </a: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Java</a:t>
            </a:r>
            <a:r>
              <a:rPr lang="zh-CN" altLang="en-US" b="0" dirty="0">
                <a:solidFill>
                  <a:srgbClr val="FF0000"/>
                </a:solidFill>
                <a:latin typeface="黑体" panose="02010609060101010101" pitchFamily="2" charset="-122"/>
                <a:ea typeface="黑体" panose="02010609060101010101" pitchFamily="2" charset="-122"/>
              </a:rPr>
              <a:t>运行工具</a:t>
            </a: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文档生成工具和</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打包工具等。</a:t>
            </a:r>
            <a:endParaRPr lang="en-US" altLang="zh-CN" b="0" dirty="0">
              <a:latin typeface="黑体" panose="02010609060101010101" pitchFamily="2" charset="-122"/>
              <a:ea typeface="黑体" panose="02010609060101010101" pitchFamily="2" charset="-122"/>
            </a:endParaRPr>
          </a:p>
          <a:p>
            <a:pPr eaLnBrk="1" hangingPunct="1">
              <a:lnSpc>
                <a:spcPct val="120000"/>
              </a:lnSpc>
            </a:pPr>
            <a:r>
              <a:rPr lang="zh-CN" altLang="zh-CN" b="0" dirty="0">
                <a:latin typeface="黑体" panose="02010609060101010101" pitchFamily="2" charset="-122"/>
                <a:ea typeface="黑体" panose="02010609060101010101" pitchFamily="2" charset="-122"/>
              </a:rPr>
              <a:t>还提供了</a:t>
            </a:r>
            <a:r>
              <a:rPr lang="en-US" altLang="zh-CN" b="0" dirty="0">
                <a:latin typeface="黑体" panose="02010609060101010101" pitchFamily="2" charset="-122"/>
                <a:ea typeface="黑体" panose="02010609060101010101" pitchFamily="2" charset="-122"/>
              </a:rPr>
              <a:t>Java</a:t>
            </a:r>
            <a:r>
              <a:rPr lang="zh-CN" altLang="zh-CN" b="0" dirty="0">
                <a:latin typeface="黑体" panose="02010609060101010101" pitchFamily="2" charset="-122"/>
                <a:ea typeface="黑体" panose="02010609060101010101" pitchFamily="2" charset="-122"/>
              </a:rPr>
              <a:t>程序运行时的环境工具</a:t>
            </a:r>
            <a:r>
              <a:rPr lang="en-US" altLang="zh-CN" b="0" dirty="0">
                <a:latin typeface="黑体" panose="02010609060101010101" pitchFamily="2" charset="-122"/>
                <a:ea typeface="黑体" panose="02010609060101010101" pitchFamily="2" charset="-122"/>
              </a:rPr>
              <a:t>JRE</a:t>
            </a:r>
            <a:r>
              <a:rPr lang="zh-CN" altLang="zh-CN"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Java Runtime Environment</a:t>
            </a:r>
            <a:r>
              <a:rPr lang="zh-CN" altLang="zh-CN"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Java</a:t>
            </a:r>
            <a:r>
              <a:rPr lang="zh-CN" altLang="zh-CN" b="0" dirty="0">
                <a:latin typeface="黑体" panose="02010609060101010101" pitchFamily="2" charset="-122"/>
                <a:ea typeface="黑体" panose="02010609060101010101" pitchFamily="2" charset="-122"/>
              </a:rPr>
              <a:t>虚拟机就包含在其中。</a:t>
            </a:r>
            <a:endParaRPr lang="en-US" altLang="zh-CN" b="0" dirty="0">
              <a:latin typeface="黑体" panose="02010609060101010101" pitchFamily="2" charset="-122"/>
              <a:ea typeface="黑体" panose="02010609060101010101" pitchFamily="2" charset="-122"/>
            </a:endParaRPr>
          </a:p>
          <a:p>
            <a:pPr eaLnBrk="1" hangingPunct="1">
              <a:lnSpc>
                <a:spcPct val="120000"/>
              </a:lnSpc>
            </a:pPr>
            <a:r>
              <a:rPr lang="zh-CN" altLang="en-US" b="0" dirty="0">
                <a:latin typeface="黑体" panose="02010609060101010101" pitchFamily="2" charset="-122"/>
                <a:ea typeface="黑体" panose="02010609060101010101" pitchFamily="2" charset="-122"/>
              </a:rPr>
              <a:t>为了简化操作流程，在</a:t>
            </a:r>
            <a:r>
              <a:rPr lang="en-US" altLang="zh-CN" b="0" dirty="0">
                <a:latin typeface="黑体" panose="02010609060101010101" pitchFamily="2" charset="-122"/>
                <a:ea typeface="黑体" panose="02010609060101010101" pitchFamily="2" charset="-122"/>
              </a:rPr>
              <a:t>JDK</a:t>
            </a:r>
            <a:r>
              <a:rPr lang="zh-CN" altLang="en-US" b="0" dirty="0">
                <a:latin typeface="黑体" panose="02010609060101010101" pitchFamily="2" charset="-122"/>
                <a:ea typeface="黑体" panose="02010609060101010101" pitchFamily="2" charset="-122"/>
              </a:rPr>
              <a:t>中自带了</a:t>
            </a:r>
            <a:r>
              <a:rPr lang="en-US" altLang="zh-CN" b="0" dirty="0">
                <a:latin typeface="黑体" panose="02010609060101010101" pitchFamily="2" charset="-122"/>
                <a:ea typeface="黑体" panose="02010609060101010101" pitchFamily="2" charset="-122"/>
              </a:rPr>
              <a:t>JRE</a:t>
            </a:r>
            <a:r>
              <a:rPr lang="zh-CN" altLang="en-US" b="0" dirty="0">
                <a:latin typeface="黑体" panose="02010609060101010101" pitchFamily="2" charset="-122"/>
                <a:ea typeface="黑体" panose="02010609060101010101" pitchFamily="2" charset="-122"/>
              </a:rPr>
              <a:t>，这样开发人员只需要在计算机上安装</a:t>
            </a:r>
            <a:r>
              <a:rPr lang="en-US" altLang="zh-CN" b="0" dirty="0">
                <a:latin typeface="黑体" panose="02010609060101010101" pitchFamily="2" charset="-122"/>
                <a:ea typeface="黑体" panose="02010609060101010101" pitchFamily="2" charset="-122"/>
              </a:rPr>
              <a:t>JDK</a:t>
            </a:r>
            <a:r>
              <a:rPr lang="zh-CN" altLang="en-US" b="0" dirty="0">
                <a:latin typeface="黑体" panose="02010609060101010101" pitchFamily="2" charset="-122"/>
                <a:ea typeface="黑体" panose="02010609060101010101" pitchFamily="2" charset="-122"/>
              </a:rPr>
              <a:t>即可，不需要专门安装</a:t>
            </a:r>
            <a:r>
              <a:rPr lang="en-US" altLang="zh-CN" b="0" dirty="0">
                <a:latin typeface="黑体" panose="02010609060101010101" pitchFamily="2" charset="-122"/>
                <a:ea typeface="黑体" panose="02010609060101010101" pitchFamily="2" charset="-122"/>
              </a:rPr>
              <a:t>JRE</a:t>
            </a:r>
            <a:r>
              <a:rPr lang="zh-CN" altLang="en-US" b="0" dirty="0">
                <a:latin typeface="黑体" panose="02010609060101010101" pitchFamily="2" charset="-122"/>
                <a:ea typeface="黑体" panose="02010609060101010101" pitchFamily="2" charset="-122"/>
              </a:rPr>
              <a:t>工具。</a:t>
            </a:r>
            <a:endParaRPr lang="en-US" altLang="zh-CN" b="0" dirty="0">
              <a:latin typeface="黑体" panose="02010609060101010101" pitchFamily="2" charset="-122"/>
              <a:ea typeface="黑体" panose="02010609060101010101" pitchFamily="2" charset="-122"/>
            </a:endParaRPr>
          </a:p>
        </p:txBody>
      </p:sp>
      <p:sp>
        <p:nvSpPr>
          <p:cNvPr id="22533"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2534"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charRg st="103" end="166"/>
                                            </p:txEl>
                                          </p:spTgt>
                                        </p:tgtEl>
                                        <p:attrNameLst>
                                          <p:attrName>style.visibility</p:attrName>
                                        </p:attrNameLst>
                                      </p:cBhvr>
                                      <p:to>
                                        <p:strVal val="visible"/>
                                      </p:to>
                                    </p:set>
                                    <p:animEffect transition="in" filter="fade">
                                      <p:cBhvr>
                                        <p:cTn id="7" dur="500"/>
                                        <p:tgtEl>
                                          <p:spTgt spid="17412">
                                            <p:txEl>
                                              <p:charRg st="103" end="1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2">
                                            <p:txEl>
                                              <p:charRg st="166" end="223"/>
                                            </p:txEl>
                                          </p:spTgt>
                                        </p:tgtEl>
                                        <p:attrNameLst>
                                          <p:attrName>style.visibility</p:attrName>
                                        </p:attrNameLst>
                                      </p:cBhvr>
                                      <p:to>
                                        <p:strVal val="visible"/>
                                      </p:to>
                                    </p:set>
                                    <p:animEffect transition="in" filter="fade">
                                      <p:cBhvr>
                                        <p:cTn id="12" dur="500"/>
                                        <p:tgtEl>
                                          <p:spTgt spid="17412">
                                            <p:txEl>
                                              <p:charRg st="166"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3555"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23556" name="Rectangle 3"/>
          <p:cNvSpPr>
            <a:spLocks noGrp="1"/>
          </p:cNvSpPr>
          <p:nvPr>
            <p:ph idx="1"/>
          </p:nvPr>
        </p:nvSpPr>
        <p:spPr>
          <a:xfrm>
            <a:off x="381000" y="1295400"/>
            <a:ext cx="87630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1.5.1 JDK</a:t>
            </a:r>
            <a:r>
              <a:rPr lang="zh-CN" altLang="en-US" b="0" dirty="0">
                <a:latin typeface="黑体" panose="02010609060101010101" pitchFamily="2" charset="-122"/>
                <a:ea typeface="黑体" panose="02010609060101010101" pitchFamily="2" charset="-122"/>
              </a:rPr>
              <a:t>的下载与安装</a:t>
            </a:r>
            <a:endParaRPr lang="en-US" altLang="zh-CN" b="0" dirty="0">
              <a:latin typeface="黑体" panose="02010609060101010101" pitchFamily="2" charset="-122"/>
              <a:ea typeface="黑体" panose="02010609060101010101" pitchFamily="2" charset="-122"/>
            </a:endParaRPr>
          </a:p>
          <a:p>
            <a:pPr marL="0" indent="0" eaLnBrk="1" hangingPunct="1">
              <a:buNone/>
            </a:pPr>
            <a:r>
              <a:rPr lang="en-US" altLang="zh-CN" b="0" dirty="0">
                <a:latin typeface="黑体" panose="02010609060101010101" pitchFamily="2" charset="-122"/>
                <a:ea typeface="黑体" panose="02010609060101010101" pitchFamily="2" charset="-122"/>
              </a:rPr>
              <a:t>1 </a:t>
            </a:r>
            <a:r>
              <a:rPr lang="zh-CN" altLang="en-US" b="0" dirty="0">
                <a:latin typeface="黑体" panose="02010609060101010101" pitchFamily="2" charset="-122"/>
                <a:ea typeface="黑体" panose="02010609060101010101" pitchFamily="2" charset="-122"/>
              </a:rPr>
              <a:t>下载</a:t>
            </a:r>
            <a:endParaRPr lang="en-US" altLang="zh-CN" b="0" dirty="0">
              <a:latin typeface="黑体" panose="02010609060101010101" pitchFamily="2" charset="-122"/>
              <a:ea typeface="黑体" panose="02010609060101010101" pitchFamily="2" charset="-122"/>
            </a:endParaRPr>
          </a:p>
          <a:p>
            <a:pPr marL="0" indent="0" eaLnBrk="1" hangingPunct="1">
              <a:buNone/>
            </a:pPr>
            <a:r>
              <a:rPr lang="en-US" altLang="zh-CN" sz="2000" b="0" dirty="0">
                <a:latin typeface="黑体" panose="02010609060101010101" pitchFamily="2" charset="-122"/>
                <a:ea typeface="黑体" panose="02010609060101010101" pitchFamily="2" charset="-122"/>
              </a:rPr>
              <a:t>http://www.oracle.com/technetwork/java/javase/downloads/index.html</a:t>
            </a:r>
            <a:endParaRPr lang="en-US" altLang="zh-CN" sz="2000" b="0" dirty="0">
              <a:latin typeface="黑体" panose="02010609060101010101" pitchFamily="2" charset="-122"/>
              <a:ea typeface="黑体" panose="02010609060101010101" pitchFamily="2" charset="-122"/>
            </a:endParaRPr>
          </a:p>
        </p:txBody>
      </p:sp>
      <p:sp>
        <p:nvSpPr>
          <p:cNvPr id="23557"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3558"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18439" name="图片 6"/>
          <p:cNvPicPr>
            <a:picLocks noChangeAspect="1"/>
          </p:cNvPicPr>
          <p:nvPr/>
        </p:nvPicPr>
        <p:blipFill>
          <a:blip r:embed="rId1"/>
          <a:stretch>
            <a:fillRect/>
          </a:stretch>
        </p:blipFill>
        <p:spPr>
          <a:xfrm>
            <a:off x="1371600" y="1295400"/>
            <a:ext cx="6724650" cy="5314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fade">
                                      <p:cBhvr>
                                        <p:cTn id="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4579"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24580"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2 JDK</a:t>
            </a:r>
            <a:r>
              <a:rPr lang="zh-CN" altLang="en-US" b="0" dirty="0">
                <a:latin typeface="黑体" panose="02010609060101010101" pitchFamily="2" charset="-122"/>
                <a:ea typeface="黑体" panose="02010609060101010101" pitchFamily="2" charset="-122"/>
              </a:rPr>
              <a:t>的安装</a:t>
            </a:r>
            <a:endParaRPr lang="en-US" altLang="zh-CN" b="0" dirty="0">
              <a:latin typeface="黑体" panose="02010609060101010101" pitchFamily="2" charset="-122"/>
              <a:ea typeface="黑体" panose="02010609060101010101" pitchFamily="2" charset="-122"/>
            </a:endParaRPr>
          </a:p>
        </p:txBody>
      </p:sp>
      <p:sp>
        <p:nvSpPr>
          <p:cNvPr id="24581"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4582"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914400" y="1295400"/>
            <a:ext cx="7391400" cy="5562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5603"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25604"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2 JDK</a:t>
            </a:r>
            <a:r>
              <a:rPr lang="zh-CN" altLang="en-US" b="0" dirty="0">
                <a:latin typeface="黑体" panose="02010609060101010101" pitchFamily="2" charset="-122"/>
                <a:ea typeface="黑体" panose="02010609060101010101" pitchFamily="2" charset="-122"/>
              </a:rPr>
              <a:t>的安装</a:t>
            </a:r>
            <a:endParaRPr lang="en-US" altLang="zh-CN" b="0" dirty="0">
              <a:latin typeface="黑体" panose="02010609060101010101" pitchFamily="2" charset="-122"/>
              <a:ea typeface="黑体" panose="02010609060101010101" pitchFamily="2" charset="-122"/>
            </a:endParaRPr>
          </a:p>
        </p:txBody>
      </p:sp>
      <p:sp>
        <p:nvSpPr>
          <p:cNvPr id="25605"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5606"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990600" y="1219200"/>
            <a:ext cx="6934200" cy="5257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6627"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26628"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2 JDK</a:t>
            </a:r>
            <a:r>
              <a:rPr lang="zh-CN" altLang="en-US" b="0" dirty="0">
                <a:latin typeface="黑体" panose="02010609060101010101" pitchFamily="2" charset="-122"/>
                <a:ea typeface="黑体" panose="02010609060101010101" pitchFamily="2" charset="-122"/>
              </a:rPr>
              <a:t>的安装</a:t>
            </a:r>
            <a:endParaRPr lang="en-US" altLang="zh-CN" b="0" dirty="0">
              <a:latin typeface="黑体" panose="02010609060101010101" pitchFamily="2" charset="-122"/>
              <a:ea typeface="黑体" panose="02010609060101010101" pitchFamily="2" charset="-122"/>
            </a:endParaRPr>
          </a:p>
        </p:txBody>
      </p:sp>
      <p:sp>
        <p:nvSpPr>
          <p:cNvPr id="26629"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6630"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914400" y="1219200"/>
            <a:ext cx="7315200" cy="5181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7651"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27652"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2 JDK</a:t>
            </a:r>
            <a:r>
              <a:rPr lang="zh-CN" altLang="en-US" b="0" dirty="0">
                <a:latin typeface="黑体" panose="02010609060101010101" pitchFamily="2" charset="-122"/>
                <a:ea typeface="黑体" panose="02010609060101010101" pitchFamily="2" charset="-122"/>
              </a:rPr>
              <a:t>的安装</a:t>
            </a:r>
            <a:endParaRPr lang="en-US" altLang="zh-CN" b="0" dirty="0">
              <a:latin typeface="黑体" panose="02010609060101010101" pitchFamily="2" charset="-122"/>
              <a:ea typeface="黑体" panose="02010609060101010101" pitchFamily="2" charset="-122"/>
            </a:endParaRPr>
          </a:p>
        </p:txBody>
      </p:sp>
      <p:sp>
        <p:nvSpPr>
          <p:cNvPr id="27653"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7654"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27655" name="图片 7"/>
          <p:cNvPicPr>
            <a:picLocks noChangeAspect="1"/>
          </p:cNvPicPr>
          <p:nvPr/>
        </p:nvPicPr>
        <p:blipFill>
          <a:blip r:embed="rId1"/>
          <a:stretch>
            <a:fillRect/>
          </a:stretch>
        </p:blipFill>
        <p:spPr>
          <a:xfrm>
            <a:off x="914400" y="1295400"/>
            <a:ext cx="7162800" cy="51054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8675"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noChangeArrowheads="1"/>
          </p:cNvSpPr>
          <p:nvPr>
            <p:ph idx="1"/>
          </p:nvPr>
        </p:nvSpPr>
        <p:spPr>
          <a:xfrm>
            <a:off x="152400" y="1371600"/>
            <a:ext cx="8991600" cy="525780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1.5.1 JDK</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的下载与安装</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     JDK</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安装完毕后，在安装目录会出现文件夹“</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JDK 1.8.0_74</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其中包含的内容有：</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bin</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目录：存放</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JDK</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开发工具的可执行文件。</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lib</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目录：存放开发工具需要的附加类库和支持文件。</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err="1" smtClean="0">
                <a:ln>
                  <a:noFill/>
                </a:ln>
                <a:solidFill>
                  <a:schemeClr val="tx1"/>
                </a:solidFill>
                <a:effectLst/>
                <a:uLnTx/>
                <a:uFillTx/>
                <a:latin typeface="黑体" panose="02010609060101010101" pitchFamily="2" charset="-122"/>
                <a:ea typeface="黑体" panose="02010609060101010101" pitchFamily="2" charset="-122"/>
                <a:cs typeface="+mn-cs"/>
              </a:rPr>
              <a:t>jre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目录：存放</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虚拟机，可支持执行</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语言编写的程序</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28677"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8678"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29699"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noChangeArrowheads="1"/>
          </p:cNvSpPr>
          <p:nvPr>
            <p:ph idx="1"/>
          </p:nvPr>
        </p:nvSpPr>
        <p:spPr>
          <a:xfrm>
            <a:off x="381000" y="1371600"/>
            <a:ext cx="85344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demo</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目录：存放带有源代码的</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编程示例。</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include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目录：存放</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C</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语言头文件，支持</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本地接口与</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虚拟机调试程序接口的本地编程技术。</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src.zip</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压缩文件：存放组成</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java2</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核心</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API</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的所有类的</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编程语言源文件。</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29701"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29702"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0723"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30724"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zh-CN" altLang="en-US" b="0" dirty="0">
                <a:latin typeface="黑体" panose="02010609060101010101" pitchFamily="2" charset="-122"/>
                <a:ea typeface="黑体" panose="02010609060101010101" pitchFamily="2" charset="-122"/>
              </a:rPr>
              <a:t>配置环境变量</a:t>
            </a:r>
            <a:endParaRPr lang="en-US" altLang="zh-CN" b="0" dirty="0">
              <a:latin typeface="黑体" panose="02010609060101010101" pitchFamily="2" charset="-122"/>
              <a:ea typeface="黑体" panose="02010609060101010101" pitchFamily="2" charset="-122"/>
            </a:endParaRPr>
          </a:p>
        </p:txBody>
      </p:sp>
      <p:sp>
        <p:nvSpPr>
          <p:cNvPr id="30725"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0726"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0727" name="Text Box 31"/>
          <p:cNvSpPr txBox="1"/>
          <p:nvPr/>
        </p:nvSpPr>
        <p:spPr>
          <a:xfrm>
            <a:off x="484188" y="2646363"/>
            <a:ext cx="8353425" cy="1163637"/>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marL="342900" indent="-342900">
              <a:spcBef>
                <a:spcPct val="50000"/>
              </a:spcBef>
              <a:buClr>
                <a:srgbClr val="339966"/>
              </a:buClr>
            </a:pP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1</a:t>
            </a:r>
            <a:r>
              <a:rPr lang="zh-CN" altLang="en-US" sz="2400" b="0" dirty="0">
                <a:latin typeface="黑体" panose="02010609060101010101" pitchFamily="2" charset="-122"/>
                <a:ea typeface="黑体" panose="02010609060101010101" pitchFamily="2" charset="-122"/>
              </a:rPr>
              <a:t>）新建</a:t>
            </a:r>
            <a:r>
              <a:rPr lang="en-US" altLang="zh-CN" sz="2400" b="0" dirty="0">
                <a:latin typeface="黑体" panose="02010609060101010101" pitchFamily="2" charset="-122"/>
                <a:ea typeface="黑体" panose="02010609060101010101" pitchFamily="2" charset="-122"/>
              </a:rPr>
              <a:t>CLASSPATH</a:t>
            </a:r>
            <a:r>
              <a:rPr lang="zh-CN" altLang="en-US" sz="2400" b="0" dirty="0">
                <a:latin typeface="黑体" panose="02010609060101010101" pitchFamily="2" charset="-122"/>
                <a:ea typeface="黑体" panose="02010609060101010101" pitchFamily="2" charset="-122"/>
              </a:rPr>
              <a:t>变量，值为：</a:t>
            </a:r>
            <a:endParaRPr lang="en-US" altLang="zh-CN" sz="2400" b="0" dirty="0">
              <a:latin typeface="黑体" panose="02010609060101010101" pitchFamily="2" charset="-122"/>
              <a:ea typeface="黑体" panose="02010609060101010101" pitchFamily="2" charset="-122"/>
            </a:endParaRPr>
          </a:p>
          <a:p>
            <a:pPr marL="342900" indent="-342900">
              <a:spcBef>
                <a:spcPct val="50000"/>
              </a:spcBef>
              <a:buClr>
                <a:srgbClr val="339966"/>
              </a:buClr>
            </a:pPr>
            <a:r>
              <a:rPr lang="en-US" altLang="en-US" sz="2400" b="0" dirty="0">
                <a:solidFill>
                  <a:srgbClr val="FF0000"/>
                </a:solidFill>
                <a:latin typeface="黑体" panose="02010609060101010101" pitchFamily="2" charset="-122"/>
                <a:ea typeface="黑体" panose="02010609060101010101" pitchFamily="2" charset="-122"/>
              </a:rPr>
              <a:t>.</a:t>
            </a:r>
            <a:r>
              <a:rPr lang="en-US" altLang="en-US" sz="2400" b="0" dirty="0">
                <a:latin typeface="黑体" panose="02010609060101010101" pitchFamily="2" charset="-122"/>
                <a:ea typeface="黑体" panose="02010609060101010101" pitchFamily="2" charset="-122"/>
              </a:rPr>
              <a:t>;</a:t>
            </a:r>
            <a:r>
              <a:rPr lang="en-US" altLang="en-US" sz="2400" b="0" dirty="0">
                <a:solidFill>
                  <a:srgbClr val="FF0000"/>
                </a:solidFill>
                <a:latin typeface="黑体" panose="02010609060101010101" pitchFamily="2" charset="-122"/>
                <a:ea typeface="黑体" panose="02010609060101010101" pitchFamily="2" charset="-122"/>
              </a:rPr>
              <a:t> C:\Program Files\Java\jdk1.8.0_111</a:t>
            </a:r>
            <a:r>
              <a:rPr lang="en-US" altLang="en-US" sz="2400" b="0" dirty="0">
                <a:latin typeface="黑体" panose="02010609060101010101" pitchFamily="2" charset="-122"/>
                <a:ea typeface="黑体" panose="02010609060101010101" pitchFamily="2" charset="-122"/>
              </a:rPr>
              <a:t>\lib\dt.jar; </a:t>
            </a:r>
            <a:r>
              <a:rPr lang="en-US" altLang="en-US" sz="2400" b="0" dirty="0">
                <a:solidFill>
                  <a:srgbClr val="FF0000"/>
                </a:solidFill>
                <a:latin typeface="黑体" panose="02010609060101010101" pitchFamily="2" charset="-122"/>
                <a:ea typeface="黑体" panose="02010609060101010101" pitchFamily="2" charset="-122"/>
              </a:rPr>
              <a:t>   C:\Program Files\Java\jdk1.8.0_111</a:t>
            </a:r>
            <a:r>
              <a:rPr lang="en-US" altLang="en-US" sz="2400" b="0" dirty="0">
                <a:latin typeface="黑体" panose="02010609060101010101" pitchFamily="2" charset="-122"/>
                <a:ea typeface="黑体" panose="02010609060101010101" pitchFamily="2" charset="-122"/>
              </a:rPr>
              <a:t>\lib\tools.jar;</a:t>
            </a:r>
            <a:endParaRPr lang="en-US" altLang="zh-CN" sz="2400" b="0" dirty="0">
              <a:latin typeface="黑体" panose="02010609060101010101" pitchFamily="2" charset="-122"/>
              <a:ea typeface="黑体" panose="02010609060101010101" pitchFamily="2" charset="-122"/>
            </a:endParaRPr>
          </a:p>
        </p:txBody>
      </p:sp>
      <p:sp>
        <p:nvSpPr>
          <p:cNvPr id="30728" name="Text Box 31"/>
          <p:cNvSpPr txBox="1"/>
          <p:nvPr/>
        </p:nvSpPr>
        <p:spPr>
          <a:xfrm>
            <a:off x="511175" y="4665663"/>
            <a:ext cx="8353425" cy="1163637"/>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marL="342900" indent="-342900">
              <a:spcBef>
                <a:spcPct val="50000"/>
              </a:spcBef>
              <a:buClr>
                <a:srgbClr val="339966"/>
              </a:buClr>
            </a:pP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2</a:t>
            </a:r>
            <a:r>
              <a:rPr lang="zh-CN" altLang="en-US" sz="2400" b="0" dirty="0">
                <a:latin typeface="黑体" panose="02010609060101010101" pitchFamily="2" charset="-122"/>
                <a:ea typeface="黑体" panose="02010609060101010101" pitchFamily="2" charset="-122"/>
              </a:rPr>
              <a:t>）在</a:t>
            </a:r>
            <a:r>
              <a:rPr lang="en-US" altLang="zh-CN" sz="2400" b="0" dirty="0">
                <a:latin typeface="黑体" panose="02010609060101010101" pitchFamily="2" charset="-122"/>
                <a:ea typeface="黑体" panose="02010609060101010101" pitchFamily="2" charset="-122"/>
              </a:rPr>
              <a:t>Path</a:t>
            </a:r>
            <a:r>
              <a:rPr lang="zh-CN" altLang="en-US" sz="2400" b="0" dirty="0">
                <a:latin typeface="黑体" panose="02010609060101010101" pitchFamily="2" charset="-122"/>
                <a:ea typeface="黑体" panose="02010609060101010101" pitchFamily="2" charset="-122"/>
              </a:rPr>
              <a:t>变量后增加：</a:t>
            </a:r>
            <a:endParaRPr lang="en-US" altLang="zh-CN" sz="2400" b="0" dirty="0">
              <a:latin typeface="黑体" panose="02010609060101010101" pitchFamily="2" charset="-122"/>
              <a:ea typeface="黑体" panose="02010609060101010101" pitchFamily="2" charset="-122"/>
            </a:endParaRPr>
          </a:p>
          <a:p>
            <a:pPr marL="342900" indent="-342900">
              <a:spcBef>
                <a:spcPct val="50000"/>
              </a:spcBef>
              <a:buClr>
                <a:srgbClr val="339966"/>
              </a:buClr>
            </a:pPr>
            <a:r>
              <a:rPr lang="en-US" altLang="en-US" sz="2400" b="0" dirty="0">
                <a:latin typeface="黑体" panose="02010609060101010101" pitchFamily="2" charset="-122"/>
                <a:ea typeface="黑体" panose="02010609060101010101" pitchFamily="2" charset="-122"/>
              </a:rPr>
              <a:t>  </a:t>
            </a:r>
            <a:r>
              <a:rPr lang="en-US" altLang="en-US" sz="2400" b="0" dirty="0">
                <a:solidFill>
                  <a:srgbClr val="FF0000"/>
                </a:solidFill>
                <a:latin typeface="黑体" panose="02010609060101010101" pitchFamily="2" charset="-122"/>
                <a:ea typeface="黑体" panose="02010609060101010101" pitchFamily="2" charset="-122"/>
              </a:rPr>
              <a:t>C:\Program Files\Java\jdk1.8.0_111</a:t>
            </a:r>
            <a:r>
              <a:rPr lang="en-US" altLang="en-US" sz="2400" b="0" dirty="0">
                <a:latin typeface="黑体" panose="02010609060101010101" pitchFamily="2" charset="-122"/>
                <a:ea typeface="黑体" panose="02010609060101010101" pitchFamily="2" charset="-122"/>
              </a:rPr>
              <a:t>\bin;    </a:t>
            </a:r>
            <a:r>
              <a:rPr lang="en-US" altLang="en-US" sz="2400" b="0" dirty="0">
                <a:solidFill>
                  <a:srgbClr val="FF0000"/>
                </a:solidFill>
                <a:latin typeface="黑体" panose="02010609060101010101" pitchFamily="2" charset="-122"/>
                <a:ea typeface="黑体" panose="02010609060101010101" pitchFamily="2" charset="-122"/>
              </a:rPr>
              <a:t>C:\Program Files\Java\jdk1.8.0_111</a:t>
            </a:r>
            <a:r>
              <a:rPr lang="en-US" altLang="en-US" sz="2400" b="0" dirty="0">
                <a:latin typeface="黑体" panose="02010609060101010101" pitchFamily="2" charset="-122"/>
                <a:ea typeface="黑体" panose="02010609060101010101" pitchFamily="2" charset="-122"/>
              </a:rPr>
              <a:t>\jre\bin;</a:t>
            </a:r>
            <a:endParaRPr lang="en-US" altLang="zh-CN" sz="2400" b="0" dirty="0">
              <a:latin typeface="黑体" panose="02010609060101010101" pitchFamily="2" charset="-122"/>
              <a:ea typeface="黑体" panose="0201060906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1747"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t>1.5  Java</a:t>
            </a:r>
            <a:r>
              <a:rPr lang="zh-CN" altLang="en-US" dirty="0"/>
              <a:t>程序开发</a:t>
            </a:r>
            <a:endParaRPr lang="zh-CN" altLang="en-US" dirty="0"/>
          </a:p>
        </p:txBody>
      </p:sp>
      <p:sp>
        <p:nvSpPr>
          <p:cNvPr id="31748" name="Rectangle 3"/>
          <p:cNvSpPr>
            <a:spLocks noGrp="1"/>
          </p:cNvSpPr>
          <p:nvPr>
            <p:ph idx="1"/>
          </p:nvPr>
        </p:nvSpPr>
        <p:spPr>
          <a:xfrm>
            <a:off x="381000" y="12192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1.5.2 Java</a:t>
            </a:r>
            <a:r>
              <a:rPr lang="zh-CN" altLang="en-US" b="0" dirty="0">
                <a:latin typeface="黑体" panose="02010609060101010101" pitchFamily="2" charset="-122"/>
                <a:ea typeface="黑体" panose="02010609060101010101" pitchFamily="2" charset="-122"/>
              </a:rPr>
              <a:t>程序编写</a:t>
            </a:r>
            <a:endParaRPr lang="en-US" altLang="zh-CN" b="0" dirty="0">
              <a:latin typeface="黑体" panose="02010609060101010101" pitchFamily="2" charset="-122"/>
              <a:ea typeface="黑体" panose="02010609060101010101" pitchFamily="2" charset="-122"/>
            </a:endParaRPr>
          </a:p>
          <a:p>
            <a:pPr marL="0" indent="0" eaLnBrk="1" hangingPunct="1">
              <a:buNone/>
            </a:pPr>
            <a:r>
              <a:rPr lang="zh-CN" altLang="en-US" b="0" dirty="0">
                <a:latin typeface="黑体" panose="02010609060101010101" pitchFamily="2" charset="-122"/>
                <a:ea typeface="黑体" panose="02010609060101010101" pitchFamily="2" charset="-122"/>
              </a:rPr>
              <a:t>    打开</a:t>
            </a:r>
            <a:r>
              <a:rPr lang="en-US" altLang="zh-CN" b="0" dirty="0">
                <a:latin typeface="黑体" panose="02010609060101010101" pitchFamily="2" charset="-122"/>
                <a:ea typeface="黑体" panose="02010609060101010101" pitchFamily="2" charset="-122"/>
              </a:rPr>
              <a:t>Windows</a:t>
            </a:r>
            <a:r>
              <a:rPr lang="zh-CN" altLang="en-US" b="0" dirty="0">
                <a:latin typeface="黑体" panose="02010609060101010101" pitchFamily="2" charset="-122"/>
                <a:ea typeface="黑体" panose="02010609060101010101" pitchFamily="2" charset="-122"/>
              </a:rPr>
              <a:t>操作系统中的记事本程序，录入</a:t>
            </a:r>
            <a:r>
              <a:rPr lang="en-US" altLang="zh-CN" b="0" dirty="0">
                <a:latin typeface="黑体" panose="02010609060101010101" pitchFamily="2" charset="-122"/>
                <a:ea typeface="黑体" panose="02010609060101010101" pitchFamily="2" charset="-122"/>
              </a:rPr>
              <a:t>【</a:t>
            </a:r>
            <a:r>
              <a:rPr lang="zh-CN" altLang="en-US" b="0" dirty="0">
                <a:latin typeface="黑体" panose="02010609060101010101" pitchFamily="2" charset="-122"/>
                <a:ea typeface="黑体" panose="02010609060101010101" pitchFamily="2" charset="-122"/>
              </a:rPr>
              <a:t>例</a:t>
            </a:r>
            <a:r>
              <a:rPr lang="en-US" altLang="zh-CN" b="0" dirty="0">
                <a:latin typeface="黑体" panose="02010609060101010101" pitchFamily="2" charset="-122"/>
                <a:ea typeface="黑体" panose="02010609060101010101" pitchFamily="2" charset="-122"/>
              </a:rPr>
              <a:t>1-1】</a:t>
            </a:r>
            <a:r>
              <a:rPr lang="zh-CN" altLang="en-US" b="0" dirty="0">
                <a:latin typeface="黑体" panose="02010609060101010101" pitchFamily="2" charset="-122"/>
                <a:ea typeface="黑体" panose="02010609060101010101" pitchFamily="2" charset="-122"/>
              </a:rPr>
              <a:t>中的代码，将文件命名为“</a:t>
            </a:r>
            <a:r>
              <a:rPr lang="en-US" altLang="zh-CN" b="0" dirty="0">
                <a:latin typeface="黑体" panose="02010609060101010101" pitchFamily="2" charset="-122"/>
                <a:ea typeface="黑体" panose="02010609060101010101" pitchFamily="2" charset="-122"/>
              </a:rPr>
              <a:t>HelloWorld.java”</a:t>
            </a:r>
            <a:r>
              <a:rPr lang="zh-CN" altLang="en-US" b="0" dirty="0">
                <a:latin typeface="黑体" panose="02010609060101010101" pitchFamily="2" charset="-122"/>
                <a:ea typeface="黑体" panose="02010609060101010101" pitchFamily="2" charset="-122"/>
              </a:rPr>
              <a:t>并保存在</a:t>
            </a:r>
            <a:r>
              <a:rPr lang="en-US" altLang="zh-CN" b="0" dirty="0">
                <a:latin typeface="黑体" panose="02010609060101010101" pitchFamily="2" charset="-122"/>
                <a:ea typeface="黑体" panose="02010609060101010101" pitchFamily="2" charset="-122"/>
              </a:rPr>
              <a:t>E</a:t>
            </a:r>
            <a:r>
              <a:rPr lang="zh-CN" altLang="en-US" b="0" dirty="0">
                <a:latin typeface="黑体" panose="02010609060101010101" pitchFamily="2" charset="-122"/>
                <a:ea typeface="黑体" panose="02010609060101010101" pitchFamily="2" charset="-122"/>
              </a:rPr>
              <a:t>盘根目录下。</a:t>
            </a:r>
            <a:endParaRPr lang="en-US" altLang="zh-CN" b="0" dirty="0">
              <a:latin typeface="黑体" panose="02010609060101010101" pitchFamily="2" charset="-122"/>
              <a:ea typeface="黑体" panose="02010609060101010101" pitchFamily="2" charset="-122"/>
            </a:endParaRPr>
          </a:p>
          <a:p>
            <a:pPr marL="0" indent="0" eaLnBrk="1" hangingPunct="1">
              <a:buNone/>
            </a:pPr>
            <a:endParaRPr lang="en-US" altLang="zh-CN" b="0" dirty="0">
              <a:latin typeface="黑体" panose="02010609060101010101" pitchFamily="2" charset="-122"/>
              <a:ea typeface="黑体" panose="02010609060101010101" pitchFamily="2" charset="-122"/>
            </a:endParaRPr>
          </a:p>
        </p:txBody>
      </p:sp>
      <p:sp>
        <p:nvSpPr>
          <p:cNvPr id="31749"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1750"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ln/>
        </p:spPr>
        <p:txBody>
          <a:bodyPr vert="horz" wrap="square" lIns="91440" tIns="45720" rIns="91440" bIns="45720" anchor="ctr" anchorCtr="0"/>
          <a:p>
            <a:r>
              <a:rPr lang="zh-CN" altLang="en-US" dirty="0">
                <a:latin typeface="黑体" panose="02010609060101010101" pitchFamily="2" charset="-122"/>
                <a:ea typeface="黑体" panose="02010609060101010101" pitchFamily="2" charset="-122"/>
              </a:rPr>
              <a:t>课程说明</a:t>
            </a:r>
            <a:endParaRPr lang="zh-CN" altLang="en-US" dirty="0">
              <a:latin typeface="黑体" panose="02010609060101010101" pitchFamily="2" charset="-122"/>
              <a:ea typeface="黑体" panose="02010609060101010101" pitchFamily="2" charset="-122"/>
            </a:endParaRPr>
          </a:p>
        </p:txBody>
      </p:sp>
      <p:sp>
        <p:nvSpPr>
          <p:cNvPr id="5123" name="Rectangle 3"/>
          <p:cNvSpPr>
            <a:spLocks noGrp="1"/>
          </p:cNvSpPr>
          <p:nvPr>
            <p:ph idx="1"/>
          </p:nvPr>
        </p:nvSpPr>
        <p:spPr>
          <a:ln/>
        </p:spPr>
        <p:txBody>
          <a:bodyPr vert="horz" wrap="square" lIns="91440" tIns="45720" rIns="91440" bIns="45720" anchor="t" anchorCtr="0"/>
          <a:p>
            <a:pPr marL="533400" indent="-533400">
              <a:lnSpc>
                <a:spcPct val="200000"/>
              </a:lnSpc>
            </a:pPr>
            <a:r>
              <a:rPr lang="zh-CN" altLang="en-US" b="0" dirty="0">
                <a:latin typeface="黑体" panose="02010609060101010101" pitchFamily="2" charset="-122"/>
                <a:ea typeface="黑体" panose="02010609060101010101" pitchFamily="2" charset="-122"/>
              </a:rPr>
              <a:t>课时安排</a:t>
            </a:r>
            <a:endParaRPr lang="zh-CN" altLang="en-US" b="0" dirty="0">
              <a:latin typeface="黑体" panose="02010609060101010101" pitchFamily="2" charset="-122"/>
              <a:ea typeface="黑体" panose="02010609060101010101" pitchFamily="2" charset="-122"/>
            </a:endParaRPr>
          </a:p>
          <a:p>
            <a:pPr marL="952500" lvl="1" indent="-495300">
              <a:lnSpc>
                <a:spcPct val="200000"/>
              </a:lnSpc>
            </a:pPr>
            <a:r>
              <a:rPr lang="zh-CN" altLang="en-US" b="0" dirty="0">
                <a:latin typeface="黑体" panose="02010609060101010101" pitchFamily="2" charset="-122"/>
                <a:ea typeface="黑体" panose="02010609060101010101" pitchFamily="2" charset="-122"/>
              </a:rPr>
              <a:t>学时：56学时（包括上机，</a:t>
            </a:r>
            <a:r>
              <a:rPr lang="en-US" altLang="zh-CN" b="0" dirty="0">
                <a:latin typeface="黑体" panose="02010609060101010101" pitchFamily="2" charset="-122"/>
                <a:ea typeface="黑体" panose="02010609060101010101" pitchFamily="2" charset="-122"/>
              </a:rPr>
              <a:t>E423</a:t>
            </a:r>
            <a:r>
              <a:rPr lang="zh-CN" altLang="en-US" b="0" dirty="0">
                <a:latin typeface="黑体" panose="02010609060101010101" pitchFamily="2" charset="-122"/>
                <a:ea typeface="黑体" panose="02010609060101010101" pitchFamily="2" charset="-122"/>
              </a:rPr>
              <a:t>）</a:t>
            </a:r>
            <a:endParaRPr lang="zh-CN" altLang="en-US" b="0" dirty="0">
              <a:latin typeface="黑体" panose="02010609060101010101" pitchFamily="2" charset="-122"/>
              <a:ea typeface="黑体" panose="02010609060101010101" pitchFamily="2" charset="-122"/>
            </a:endParaRPr>
          </a:p>
          <a:p>
            <a:pPr marL="952500" lvl="1" indent="-495300">
              <a:lnSpc>
                <a:spcPct val="200000"/>
              </a:lnSpc>
            </a:pPr>
            <a:r>
              <a:rPr lang="zh-CN" altLang="en-US" b="0" dirty="0">
                <a:latin typeface="黑体" panose="02010609060101010101" pitchFamily="2" charset="-122"/>
                <a:ea typeface="黑体" panose="02010609060101010101" pitchFamily="2" charset="-122"/>
              </a:rPr>
              <a:t>考试：上机 </a:t>
            </a:r>
            <a:r>
              <a:rPr lang="en-US" altLang="zh-CN" b="0" dirty="0">
                <a:latin typeface="黑体" panose="02010609060101010101" pitchFamily="2" charset="-122"/>
                <a:ea typeface="黑体" panose="02010609060101010101" pitchFamily="2" charset="-122"/>
              </a:rPr>
              <a:t>+ </a:t>
            </a:r>
            <a:r>
              <a:rPr lang="zh-CN" altLang="en-US" b="0" dirty="0">
                <a:latin typeface="黑体" panose="02010609060101010101" pitchFamily="2" charset="-122"/>
                <a:ea typeface="黑体" panose="02010609060101010101" pitchFamily="2" charset="-122"/>
              </a:rPr>
              <a:t>笔试</a:t>
            </a:r>
            <a:endParaRPr lang="zh-CN" altLang="en-US" b="0" dirty="0">
              <a:latin typeface="黑体" panose="02010609060101010101" pitchFamily="2" charset="-122"/>
              <a:ea typeface="黑体" panose="02010609060101010101" pitchFamily="2"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2771"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t>1.5  Java</a:t>
            </a:r>
            <a:r>
              <a:rPr lang="zh-CN" altLang="en-US" dirty="0"/>
              <a:t>程序开发</a:t>
            </a:r>
            <a:endParaRPr lang="zh-CN" altLang="en-US" dirty="0"/>
          </a:p>
        </p:txBody>
      </p:sp>
      <p:sp>
        <p:nvSpPr>
          <p:cNvPr id="32772" name="Rectangle 3"/>
          <p:cNvSpPr>
            <a:spLocks noGrp="1"/>
          </p:cNvSpPr>
          <p:nvPr>
            <p:ph idx="1"/>
          </p:nvPr>
        </p:nvSpPr>
        <p:spPr>
          <a:xfrm>
            <a:off x="381000" y="12192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1.5.2 Java</a:t>
            </a:r>
            <a:r>
              <a:rPr lang="zh-CN" altLang="en-US" b="0" dirty="0">
                <a:latin typeface="黑体" panose="02010609060101010101" pitchFamily="2" charset="-122"/>
                <a:ea typeface="黑体" panose="02010609060101010101" pitchFamily="2" charset="-122"/>
              </a:rPr>
              <a:t>程序编写</a:t>
            </a:r>
            <a:endParaRPr lang="en-US" altLang="zh-CN" b="0" dirty="0">
              <a:latin typeface="黑体" panose="02010609060101010101" pitchFamily="2" charset="-122"/>
              <a:ea typeface="黑体" panose="02010609060101010101" pitchFamily="2" charset="-122"/>
            </a:endParaRPr>
          </a:p>
          <a:p>
            <a:pPr marL="0" indent="0" eaLnBrk="1" hangingPunct="1">
              <a:buNone/>
            </a:pPr>
            <a:endParaRPr lang="en-US" altLang="zh-CN" b="0" dirty="0">
              <a:latin typeface="黑体" panose="02010609060101010101" pitchFamily="2" charset="-122"/>
              <a:ea typeface="黑体" panose="02010609060101010101" pitchFamily="2" charset="-122"/>
            </a:endParaRPr>
          </a:p>
        </p:txBody>
      </p:sp>
      <p:sp>
        <p:nvSpPr>
          <p:cNvPr id="32773"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2774"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2775" name="Rectangle 3"/>
          <p:cNvSpPr txBox="1"/>
          <p:nvPr/>
        </p:nvSpPr>
        <p:spPr>
          <a:xfrm>
            <a:off x="2286000" y="2057400"/>
            <a:ext cx="5716588" cy="4210050"/>
          </a:xfrm>
          <a:prstGeom prst="rect">
            <a:avLst/>
          </a:prstGeom>
          <a:solidFill>
            <a:schemeClr val="bg1"/>
          </a:solidFill>
          <a:ln w="28575" cap="flat" cmpd="sng">
            <a:solidFill>
              <a:schemeClr val="accent1"/>
            </a:solidFill>
            <a:prstDash val="solid"/>
            <a:miter/>
            <a:headEnd type="none" w="med" len="med"/>
            <a:tailEnd type="none" w="med" len="med"/>
          </a:ln>
        </p:spPr>
        <p:txBody>
          <a:bodyPr/>
          <a:p>
            <a:pPr marL="342900" indent="-342900">
              <a:lnSpc>
                <a:spcPct val="130000"/>
              </a:lnSpc>
              <a:spcBef>
                <a:spcPct val="10000"/>
              </a:spcBef>
              <a:buClr>
                <a:schemeClr val="hlink"/>
              </a:buClr>
            </a:pPr>
            <a:r>
              <a:rPr lang="en-US" altLang="zh-CN" sz="2100" b="0" dirty="0">
                <a:latin typeface="Tahoma" panose="020B0604030504040204" pitchFamily="34" charset="0"/>
                <a:ea typeface="楷体_GB2312" pitchFamily="49" charset="-122"/>
              </a:rPr>
              <a:t>/*</a:t>
            </a:r>
            <a:endParaRPr lang="en-US" altLang="zh-CN"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en-US" altLang="zh-CN" sz="2100" b="0" dirty="0">
                <a:latin typeface="Tahoma" panose="020B0604030504040204" pitchFamily="34" charset="0"/>
                <a:ea typeface="楷体_GB2312" pitchFamily="49" charset="-122"/>
              </a:rPr>
              <a:t>*</a:t>
            </a:r>
            <a:r>
              <a:rPr lang="zh-CN" altLang="en-US" sz="2100" b="0" dirty="0">
                <a:latin typeface="Tahoma" panose="020B0604030504040204" pitchFamily="34" charset="0"/>
                <a:ea typeface="楷体_GB2312" pitchFamily="49" charset="-122"/>
              </a:rPr>
              <a:t>该程序的功能是在标准输出端</a:t>
            </a:r>
            <a:endParaRPr lang="zh-CN" altLang="en-US"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zh-CN" altLang="en-US" sz="2100" b="0" dirty="0">
                <a:latin typeface="Tahoma" panose="020B0604030504040204" pitchFamily="34" charset="0"/>
                <a:ea typeface="楷体_GB2312" pitchFamily="49" charset="-122"/>
              </a:rPr>
              <a:t>*打印出一行文字“第一个</a:t>
            </a:r>
            <a:r>
              <a:rPr lang="en-US" altLang="zh-CN" sz="2100" b="0" dirty="0">
                <a:latin typeface="Tahoma" panose="020B0604030504040204" pitchFamily="34" charset="0"/>
                <a:ea typeface="楷体_GB2312" pitchFamily="49" charset="-122"/>
              </a:rPr>
              <a:t>Java</a:t>
            </a:r>
            <a:r>
              <a:rPr lang="zh-CN" altLang="en-US" sz="2100" b="0" dirty="0">
                <a:latin typeface="Tahoma" panose="020B0604030504040204" pitchFamily="34" charset="0"/>
                <a:ea typeface="楷体_GB2312" pitchFamily="49" charset="-122"/>
              </a:rPr>
              <a:t>程序”</a:t>
            </a:r>
            <a:endParaRPr lang="zh-CN" altLang="en-US"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zh-CN" altLang="en-US" sz="2100" b="0" dirty="0">
                <a:latin typeface="Tahoma" panose="020B0604030504040204" pitchFamily="34" charset="0"/>
                <a:ea typeface="楷体_GB2312" pitchFamily="49" charset="-122"/>
              </a:rPr>
              <a:t>*</a:t>
            </a:r>
            <a:r>
              <a:rPr lang="en-US" altLang="zh-CN" sz="2100" b="0" dirty="0">
                <a:latin typeface="Tahoma" panose="020B0604030504040204" pitchFamily="34" charset="0"/>
                <a:ea typeface="楷体_GB2312" pitchFamily="49" charset="-122"/>
              </a:rPr>
              <a:t>/</a:t>
            </a:r>
            <a:endParaRPr lang="en-US" altLang="zh-CN"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en-US" altLang="zh-CN" sz="2100" b="0" dirty="0">
                <a:latin typeface="Tahoma" panose="020B0604030504040204" pitchFamily="34" charset="0"/>
                <a:ea typeface="楷体_GB2312" pitchFamily="49" charset="-122"/>
              </a:rPr>
              <a:t>public class HelloWorld {</a:t>
            </a:r>
            <a:endParaRPr lang="en-US" altLang="zh-CN"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en-US" altLang="zh-CN" sz="2100" b="0" dirty="0">
                <a:latin typeface="Tahoma" panose="020B0604030504040204" pitchFamily="34" charset="0"/>
                <a:ea typeface="楷体_GB2312" pitchFamily="49" charset="-122"/>
              </a:rPr>
              <a:t>	public static void main(String[] args) {</a:t>
            </a:r>
            <a:endParaRPr lang="en-US" altLang="zh-CN"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en-US" altLang="zh-CN" sz="2100" b="0" dirty="0">
                <a:latin typeface="Tahoma" panose="020B0604030504040204" pitchFamily="34" charset="0"/>
                <a:ea typeface="楷体_GB2312" pitchFamily="49" charset="-122"/>
              </a:rPr>
              <a:t>		System.out.println("</a:t>
            </a:r>
            <a:r>
              <a:rPr lang="zh-CN" altLang="en-US" sz="2100" b="0" dirty="0">
                <a:latin typeface="Tahoma" panose="020B0604030504040204" pitchFamily="34" charset="0"/>
                <a:ea typeface="楷体_GB2312" pitchFamily="49" charset="-122"/>
              </a:rPr>
              <a:t>第一个</a:t>
            </a:r>
            <a:r>
              <a:rPr lang="en-US" altLang="zh-CN" sz="2100" b="0" dirty="0">
                <a:latin typeface="Tahoma" panose="020B0604030504040204" pitchFamily="34" charset="0"/>
                <a:ea typeface="楷体_GB2312" pitchFamily="49" charset="-122"/>
              </a:rPr>
              <a:t>Java</a:t>
            </a:r>
            <a:r>
              <a:rPr lang="zh-CN" altLang="en-US" sz="2100" b="0" dirty="0">
                <a:latin typeface="Tahoma" panose="020B0604030504040204" pitchFamily="34" charset="0"/>
                <a:ea typeface="楷体_GB2312" pitchFamily="49" charset="-122"/>
              </a:rPr>
              <a:t>程序</a:t>
            </a:r>
            <a:r>
              <a:rPr lang="en-US" altLang="zh-CN" sz="2100" b="0" dirty="0">
                <a:latin typeface="Tahoma" panose="020B0604030504040204" pitchFamily="34" charset="0"/>
                <a:ea typeface="楷体_GB2312" pitchFamily="49" charset="-122"/>
              </a:rPr>
              <a:t>");</a:t>
            </a:r>
            <a:endParaRPr lang="en-US" altLang="zh-CN"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en-US" altLang="zh-CN" sz="2100" b="0" dirty="0">
                <a:latin typeface="Tahoma" panose="020B0604030504040204" pitchFamily="34" charset="0"/>
                <a:ea typeface="楷体_GB2312" pitchFamily="49" charset="-122"/>
              </a:rPr>
              <a:t>	}</a:t>
            </a:r>
            <a:endParaRPr lang="en-US" altLang="zh-CN" sz="2100" b="0" dirty="0">
              <a:latin typeface="Tahoma" panose="020B0604030504040204" pitchFamily="34" charset="0"/>
              <a:ea typeface="楷体_GB2312" pitchFamily="49" charset="-122"/>
            </a:endParaRPr>
          </a:p>
          <a:p>
            <a:pPr marL="342900" indent="-342900">
              <a:lnSpc>
                <a:spcPct val="130000"/>
              </a:lnSpc>
              <a:spcBef>
                <a:spcPct val="10000"/>
              </a:spcBef>
              <a:buClr>
                <a:schemeClr val="hlink"/>
              </a:buClr>
            </a:pPr>
            <a:r>
              <a:rPr lang="en-US" altLang="zh-CN" sz="2100" b="0" dirty="0">
                <a:latin typeface="Tahoma" panose="020B0604030504040204" pitchFamily="34" charset="0"/>
                <a:ea typeface="楷体_GB2312" pitchFamily="49" charset="-122"/>
              </a:rPr>
              <a:t>}	</a:t>
            </a:r>
            <a:endParaRPr lang="en-US" altLang="zh-CN" sz="2100" b="0" dirty="0">
              <a:latin typeface="Tahoma" panose="020B0604030504040204" pitchFamily="34" charset="0"/>
              <a:ea typeface="楷体_GB2312" pitchFamily="49" charset="-122"/>
            </a:endParaRPr>
          </a:p>
        </p:txBody>
      </p:sp>
      <p:sp>
        <p:nvSpPr>
          <p:cNvPr id="21512" name="TextBox 4"/>
          <p:cNvSpPr txBox="1"/>
          <p:nvPr/>
        </p:nvSpPr>
        <p:spPr>
          <a:xfrm>
            <a:off x="228600" y="2752725"/>
            <a:ext cx="1627188" cy="438150"/>
          </a:xfrm>
          <a:prstGeom prst="rect">
            <a:avLst/>
          </a:prstGeom>
          <a:noFill/>
          <a:ln w="9525">
            <a:noFill/>
          </a:ln>
        </p:spPr>
        <p:txBody>
          <a:bodyPr wrap="none">
            <a:spAutoFit/>
          </a:bodyPr>
          <a:p>
            <a:r>
              <a:rPr lang="zh-CN" altLang="en-US" b="0" dirty="0">
                <a:latin typeface="黑体" panose="02010609060101010101" pitchFamily="2" charset="-122"/>
                <a:ea typeface="黑体" panose="02010609060101010101" pitchFamily="2" charset="-122"/>
              </a:rPr>
              <a:t>注释语句</a:t>
            </a:r>
            <a:endParaRPr lang="zh-CN" altLang="en-US" b="0" dirty="0">
              <a:latin typeface="黑体" panose="02010609060101010101" pitchFamily="2" charset="-122"/>
              <a:ea typeface="黑体" panose="02010609060101010101" pitchFamily="2" charset="-122"/>
            </a:endParaRPr>
          </a:p>
        </p:txBody>
      </p:sp>
      <p:sp>
        <p:nvSpPr>
          <p:cNvPr id="21513" name="左大括号 5"/>
          <p:cNvSpPr/>
          <p:nvPr/>
        </p:nvSpPr>
        <p:spPr>
          <a:xfrm>
            <a:off x="1855788" y="2057400"/>
            <a:ext cx="381000" cy="1828800"/>
          </a:xfrm>
          <a:prstGeom prst="leftBrace">
            <a:avLst>
              <a:gd name="adj1" fmla="val 8333"/>
              <a:gd name="adj2" fmla="val 50000"/>
            </a:avLst>
          </a:prstGeom>
          <a:solidFill>
            <a:srgbClr val="F8F8F8"/>
          </a:solidFill>
          <a:ln w="28575" cap="flat" cmpd="sng">
            <a:solidFill>
              <a:schemeClr val="accent1"/>
            </a:solidFill>
            <a:prstDash val="soli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1514" name="左大括号 10"/>
          <p:cNvSpPr/>
          <p:nvPr/>
        </p:nvSpPr>
        <p:spPr>
          <a:xfrm>
            <a:off x="1855788" y="4090988"/>
            <a:ext cx="381000" cy="2005012"/>
          </a:xfrm>
          <a:prstGeom prst="leftBrace">
            <a:avLst>
              <a:gd name="adj1" fmla="val 8332"/>
              <a:gd name="adj2" fmla="val 50000"/>
            </a:avLst>
          </a:prstGeom>
          <a:solidFill>
            <a:srgbClr val="F8F8F8"/>
          </a:solidFill>
          <a:ln w="28575" cap="flat" cmpd="sng">
            <a:solidFill>
              <a:schemeClr val="accent1"/>
            </a:solidFill>
            <a:prstDash val="soli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1515" name="TextBox 11"/>
          <p:cNvSpPr txBox="1"/>
          <p:nvPr/>
        </p:nvSpPr>
        <p:spPr>
          <a:xfrm>
            <a:off x="228600" y="4875213"/>
            <a:ext cx="1627188" cy="436562"/>
          </a:xfrm>
          <a:prstGeom prst="rect">
            <a:avLst/>
          </a:prstGeom>
          <a:noFill/>
          <a:ln w="9525">
            <a:noFill/>
          </a:ln>
        </p:spPr>
        <p:txBody>
          <a:bodyPr wrap="none">
            <a:spAutoFit/>
          </a:bodyPr>
          <a:p>
            <a:r>
              <a:rPr lang="zh-CN" altLang="en-US" b="0" dirty="0">
                <a:latin typeface="黑体" panose="02010609060101010101" pitchFamily="2" charset="-122"/>
                <a:ea typeface="黑体" panose="02010609060101010101" pitchFamily="2" charset="-122"/>
              </a:rPr>
              <a:t>类的定义</a:t>
            </a:r>
            <a:endParaRPr lang="zh-CN" altLang="en-US" b="0" dirty="0">
              <a:latin typeface="黑体" panose="02010609060101010101" pitchFamily="2" charset="-122"/>
              <a:ea typeface="黑体" panose="02010609060101010101" pitchFamily="2" charset="-122"/>
            </a:endParaRPr>
          </a:p>
        </p:txBody>
      </p:sp>
      <p:sp>
        <p:nvSpPr>
          <p:cNvPr id="21516" name="右大括号 7"/>
          <p:cNvSpPr/>
          <p:nvPr/>
        </p:nvSpPr>
        <p:spPr>
          <a:xfrm>
            <a:off x="7696200" y="4397375"/>
            <a:ext cx="381000" cy="914400"/>
          </a:xfrm>
          <a:prstGeom prst="rightBrace">
            <a:avLst>
              <a:gd name="adj1" fmla="val 8322"/>
              <a:gd name="adj2" fmla="val 50000"/>
            </a:avLst>
          </a:prstGeom>
          <a:solidFill>
            <a:srgbClr val="F8F8F8"/>
          </a:solidFill>
          <a:ln w="28575" cap="flat" cmpd="sng">
            <a:solidFill>
              <a:schemeClr val="accent1"/>
            </a:solidFill>
            <a:prstDash val="soli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1517" name="TextBox 13"/>
          <p:cNvSpPr txBox="1"/>
          <p:nvPr/>
        </p:nvSpPr>
        <p:spPr>
          <a:xfrm>
            <a:off x="8001000" y="4648200"/>
            <a:ext cx="1266825" cy="438150"/>
          </a:xfrm>
          <a:prstGeom prst="rect">
            <a:avLst/>
          </a:prstGeom>
          <a:noFill/>
          <a:ln w="9525">
            <a:noFill/>
          </a:ln>
        </p:spPr>
        <p:txBody>
          <a:bodyPr wrap="none">
            <a:spAutoFit/>
          </a:bodyPr>
          <a:p>
            <a:r>
              <a:rPr lang="zh-CN" altLang="en-US" b="0" dirty="0">
                <a:latin typeface="黑体" panose="02010609060101010101" pitchFamily="2" charset="-122"/>
                <a:ea typeface="黑体" panose="02010609060101010101" pitchFamily="2" charset="-122"/>
              </a:rPr>
              <a:t>主方法</a:t>
            </a:r>
            <a:endParaRPr lang="zh-CN" altLang="en-US" b="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Effect transition="in" filter="fade">
                                      <p:cBhvr>
                                        <p:cTn id="7" dur="500"/>
                                        <p:tgtEl>
                                          <p:spTgt spid="215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13"/>
                                        </p:tgtEl>
                                        <p:attrNameLst>
                                          <p:attrName>style.visibility</p:attrName>
                                        </p:attrNameLst>
                                      </p:cBhvr>
                                      <p:to>
                                        <p:strVal val="visible"/>
                                      </p:to>
                                    </p:set>
                                    <p:animEffect transition="in" filter="fade">
                                      <p:cBhvr>
                                        <p:cTn id="10" dur="500"/>
                                        <p:tgtEl>
                                          <p:spTgt spid="215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515"/>
                                        </p:tgtEl>
                                        <p:attrNameLst>
                                          <p:attrName>style.visibility</p:attrName>
                                        </p:attrNameLst>
                                      </p:cBhvr>
                                      <p:to>
                                        <p:strVal val="visible"/>
                                      </p:to>
                                    </p:set>
                                    <p:animEffect transition="in" filter="fade">
                                      <p:cBhvr>
                                        <p:cTn id="15" dur="500"/>
                                        <p:tgtEl>
                                          <p:spTgt spid="215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514"/>
                                        </p:tgtEl>
                                        <p:attrNameLst>
                                          <p:attrName>style.visibility</p:attrName>
                                        </p:attrNameLst>
                                      </p:cBhvr>
                                      <p:to>
                                        <p:strVal val="visible"/>
                                      </p:to>
                                    </p:set>
                                    <p:animEffect transition="in" filter="fade">
                                      <p:cBhvr>
                                        <p:cTn id="18" dur="500"/>
                                        <p:tgtEl>
                                          <p:spTgt spid="215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517"/>
                                        </p:tgtEl>
                                        <p:attrNameLst>
                                          <p:attrName>style.visibility</p:attrName>
                                        </p:attrNameLst>
                                      </p:cBhvr>
                                      <p:to>
                                        <p:strVal val="visible"/>
                                      </p:to>
                                    </p:set>
                                    <p:animEffect transition="in" filter="fade">
                                      <p:cBhvr>
                                        <p:cTn id="23" dur="500"/>
                                        <p:tgtEl>
                                          <p:spTgt spid="215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16"/>
                                        </p:tgtEl>
                                        <p:attrNameLst>
                                          <p:attrName>style.visibility</p:attrName>
                                        </p:attrNameLst>
                                      </p:cBhvr>
                                      <p:to>
                                        <p:strVal val="visible"/>
                                      </p:to>
                                    </p:set>
                                    <p:animEffect transition="in" filter="fade">
                                      <p:cBhvr>
                                        <p:cTn id="2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3" grpId="0" animBg="1"/>
      <p:bldP spid="21514" grpId="0" animBg="1"/>
      <p:bldP spid="21515" grpId="0"/>
      <p:bldP spid="21516" grpId="0" animBg="1"/>
      <p:bldP spid="215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3795"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noChangeArrowheads="1"/>
          </p:cNvSpPr>
          <p:nvPr>
            <p:ph idx="1"/>
          </p:nvPr>
        </p:nvSpPr>
        <p:spPr>
          <a:xfrm>
            <a:off x="381000" y="1371600"/>
            <a:ext cx="8534400" cy="525780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    </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为了</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增加程序可读性，在编写</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Java</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代码时，大家都会遵循一定的规范：</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800" b="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类</a:t>
            </a:r>
            <a:r>
              <a:rPr kumimoji="0" lang="zh-CN" altLang="zh-CN" sz="28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名</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：首字母大写，多个单词合成一个类名时，每个单词的首字母要大写，如</a:t>
            </a:r>
            <a:r>
              <a:rPr kumimoji="0" lang="en-US" altLang="zh-CN" sz="2800" b="0" i="0" u="none" strike="noStrike" kern="0" cap="none" spc="0" normalizeH="0" baseline="0" noProof="0" dirty="0" err="1">
                <a:ln>
                  <a:noFill/>
                </a:ln>
                <a:solidFill>
                  <a:schemeClr val="tx1"/>
                </a:solidFill>
                <a:effectLst/>
                <a:uLnTx/>
                <a:uFillTx/>
                <a:latin typeface="黑体" panose="02010609060101010101" pitchFamily="2" charset="-122"/>
                <a:ea typeface="黑体" panose="02010609060101010101" pitchFamily="2" charset="-122"/>
                <a:cs typeface="+mn-cs"/>
              </a:rPr>
              <a:t>HelloWorld</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800" b="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接口</a:t>
            </a:r>
            <a:r>
              <a:rPr kumimoji="0" lang="zh-CN" altLang="zh-CN" sz="28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名</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：命名规则与类名相同。</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800" b="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方法</a:t>
            </a:r>
            <a:r>
              <a:rPr kumimoji="0" lang="zh-CN" altLang="zh-CN" sz="28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名</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：常由多个单词合成，第一个单词首字母小写，其后每个单词的首字母都要大写，如</a:t>
            </a:r>
            <a:r>
              <a:rPr kumimoji="0" lang="en-US" altLang="zh-CN" sz="2800" b="0" i="0" u="none" strike="noStrike" kern="0" cap="none" spc="0" normalizeH="0" baseline="0" noProof="0" dirty="0" err="1">
                <a:ln>
                  <a:noFill/>
                </a:ln>
                <a:solidFill>
                  <a:schemeClr val="tx1"/>
                </a:solidFill>
                <a:effectLst/>
                <a:uLnTx/>
                <a:uFillTx/>
                <a:latin typeface="黑体" panose="02010609060101010101" pitchFamily="2" charset="-122"/>
                <a:ea typeface="黑体" panose="02010609060101010101" pitchFamily="2" charset="-122"/>
                <a:cs typeface="+mn-cs"/>
              </a:rPr>
              <a:t>showMessageDialog</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zh-CN"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33797"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3798"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38" end="84"/>
                                            </p:txEl>
                                          </p:spTgt>
                                        </p:tgtEl>
                                        <p:attrNameLst>
                                          <p:attrName>style.visibility</p:attrName>
                                        </p:attrNameLst>
                                      </p:cBhvr>
                                      <p:to>
                                        <p:strVal val="visible"/>
                                      </p:to>
                                    </p:set>
                                    <p:animEffect transition="in" filter="fade">
                                      <p:cBhvr>
                                        <p:cTn id="7" dur="500"/>
                                        <p:tgtEl>
                                          <p:spTgt spid="540675">
                                            <p:txEl>
                                              <p:charRg st="38" end="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84" end="99"/>
                                            </p:txEl>
                                          </p:spTgt>
                                        </p:tgtEl>
                                        <p:attrNameLst>
                                          <p:attrName>style.visibility</p:attrName>
                                        </p:attrNameLst>
                                      </p:cBhvr>
                                      <p:to>
                                        <p:strVal val="visible"/>
                                      </p:to>
                                    </p:set>
                                    <p:animEffect transition="in" filter="fade">
                                      <p:cBhvr>
                                        <p:cTn id="12" dur="500"/>
                                        <p:tgtEl>
                                          <p:spTgt spid="540675">
                                            <p:txEl>
                                              <p:charRg st="84" end="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5">
                                            <p:txEl>
                                              <p:charRg st="99" end="160"/>
                                            </p:txEl>
                                          </p:spTgt>
                                        </p:tgtEl>
                                        <p:attrNameLst>
                                          <p:attrName>style.visibility</p:attrName>
                                        </p:attrNameLst>
                                      </p:cBhvr>
                                      <p:to>
                                        <p:strVal val="visible"/>
                                      </p:to>
                                    </p:set>
                                    <p:animEffect transition="in" filter="fade">
                                      <p:cBhvr>
                                        <p:cTn id="17" dur="500"/>
                                        <p:tgtEl>
                                          <p:spTgt spid="540675">
                                            <p:txEl>
                                              <p:charRg st="99"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4819"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noChangeArrowheads="1"/>
          </p:cNvSpPr>
          <p:nvPr>
            <p:ph idx="1"/>
          </p:nvPr>
        </p:nvSpPr>
        <p:spPr>
          <a:xfrm>
            <a:off x="381000" y="1371600"/>
            <a:ext cx="85344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800" b="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变量</a:t>
            </a:r>
            <a:r>
              <a:rPr kumimoji="0" lang="zh-CN" altLang="zh-CN" sz="28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名</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：全小写，一般为名词，如</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name</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zh-CN" sz="2800" b="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常量</a:t>
            </a:r>
            <a:r>
              <a:rPr kumimoji="0" lang="zh-CN" altLang="zh-CN" sz="28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名</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：基本数据类型的常量名为全大写，如果是由多个单词构成，可以用下划线隔开，如</a:t>
            </a:r>
            <a:r>
              <a:rPr kumimoji="0" lang="en-US"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PERSON_COUNT</a:t>
            </a:r>
            <a:r>
              <a:rPr kumimoji="0" lang="zh-CN" altLang="zh-CN" sz="28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34821"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4822"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21" end="75"/>
                                            </p:txEl>
                                          </p:spTgt>
                                        </p:tgtEl>
                                        <p:attrNameLst>
                                          <p:attrName>style.visibility</p:attrName>
                                        </p:attrNameLst>
                                      </p:cBhvr>
                                      <p:to>
                                        <p:strVal val="visible"/>
                                      </p:to>
                                    </p:set>
                                    <p:animEffect transition="in" filter="fade">
                                      <p:cBhvr>
                                        <p:cTn id="7" dur="500"/>
                                        <p:tgtEl>
                                          <p:spTgt spid="540675">
                                            <p:txEl>
                                              <p:charRg st="21" end="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5843"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35844" name="Rectangle 3"/>
          <p:cNvSpPr>
            <a:spLocks noGrp="1"/>
          </p:cNvSpPr>
          <p:nvPr>
            <p:ph idx="1"/>
          </p:nvPr>
        </p:nvSpPr>
        <p:spPr>
          <a:xfrm>
            <a:off x="381000" y="1371600"/>
            <a:ext cx="8534400" cy="5257800"/>
          </a:xfrm>
          <a:ln/>
        </p:spPr>
        <p:txBody>
          <a:bodyPr vert="horz" wrap="square" lIns="91440" tIns="45720" rIns="91440" bIns="45720" anchor="t" anchorCtr="0"/>
          <a:p>
            <a:pPr marL="0" indent="0">
              <a:buNone/>
            </a:pPr>
            <a:r>
              <a:rPr lang="en-US" altLang="zh-CN" b="0" dirty="0">
                <a:latin typeface="黑体" panose="02010609060101010101" pitchFamily="2" charset="-122"/>
                <a:ea typeface="黑体" panose="02010609060101010101" pitchFamily="2" charset="-122"/>
              </a:rPr>
              <a:t>1.5.3 Java</a:t>
            </a:r>
            <a:r>
              <a:rPr lang="zh-CN" altLang="en-US" b="0" dirty="0">
                <a:latin typeface="黑体" panose="02010609060101010101" pitchFamily="2" charset="-122"/>
                <a:ea typeface="黑体" panose="02010609060101010101" pitchFamily="2" charset="-122"/>
              </a:rPr>
              <a:t>程序的编译与运行</a:t>
            </a:r>
            <a:endParaRPr lang="en-US" altLang="zh-CN" b="0" dirty="0">
              <a:latin typeface="黑体" panose="02010609060101010101" pitchFamily="2" charset="-122"/>
              <a:ea typeface="黑体" panose="02010609060101010101" pitchFamily="2" charset="-122"/>
            </a:endParaRPr>
          </a:p>
          <a:p>
            <a:pPr marL="0" indent="0" eaLnBrk="1" hangingPunct="1">
              <a:buNone/>
            </a:pPr>
            <a:endParaRPr lang="en-US" altLang="zh-CN" b="0" dirty="0">
              <a:latin typeface="黑体" panose="02010609060101010101" pitchFamily="2" charset="-122"/>
              <a:ea typeface="黑体" panose="02010609060101010101" pitchFamily="2" charset="-122"/>
            </a:endParaRPr>
          </a:p>
        </p:txBody>
      </p:sp>
      <p:sp>
        <p:nvSpPr>
          <p:cNvPr id="35845"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5846"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35847" name="Picture 3" descr="g"/>
          <p:cNvPicPr>
            <a:picLocks noChangeAspect="1"/>
          </p:cNvPicPr>
          <p:nvPr/>
        </p:nvPicPr>
        <p:blipFill>
          <a:blip r:embed="rId1"/>
          <a:stretch>
            <a:fillRect/>
          </a:stretch>
        </p:blipFill>
        <p:spPr>
          <a:xfrm>
            <a:off x="725488" y="2565400"/>
            <a:ext cx="7885112" cy="2463800"/>
          </a:xfrm>
          <a:prstGeom prst="rect">
            <a:avLst/>
          </a:prstGeom>
          <a:noFill/>
          <a:ln w="9525">
            <a:noFill/>
          </a:ln>
        </p:spPr>
      </p:pic>
      <p:graphicFrame>
        <p:nvGraphicFramePr>
          <p:cNvPr id="10" name="Group 39"/>
          <p:cNvGraphicFramePr/>
          <p:nvPr/>
        </p:nvGraphicFramePr>
        <p:xfrm>
          <a:off x="503238" y="2590800"/>
          <a:ext cx="8135938" cy="3525838"/>
        </p:xfrm>
        <a:graphic>
          <a:graphicData uri="http://schemas.openxmlformats.org/drawingml/2006/table">
            <a:tbl>
              <a:tblPr/>
              <a:tblGrid>
                <a:gridCol w="2374900"/>
                <a:gridCol w="5761037"/>
              </a:tblGrid>
              <a:tr h="626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Java</a:t>
                      </a:r>
                      <a:r>
                        <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命令</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作用</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4486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javac</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语言编译器，输出结果为</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字节码</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2857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字节码解释器</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3498">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javadoc</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文档生成工具</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1911">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jar</a:t>
                      </a:r>
                      <a:endParaRPr kumimoji="0" lang="en-US" altLang="zh-CN"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打包程序</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6867"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1.5  Java</a:t>
            </a:r>
            <a:r>
              <a:rPr lang="zh-CN" altLang="en-US" dirty="0">
                <a:latin typeface="黑体" panose="02010609060101010101" pitchFamily="2" charset="-122"/>
                <a:ea typeface="黑体" panose="02010609060101010101" pitchFamily="2" charset="-122"/>
              </a:rPr>
              <a:t>程序开发</a:t>
            </a:r>
            <a:endParaRPr lang="zh-CN" altLang="en-US" dirty="0">
              <a:latin typeface="黑体" panose="02010609060101010101" pitchFamily="2" charset="-122"/>
              <a:ea typeface="黑体" panose="02010609060101010101" pitchFamily="2" charset="-122"/>
            </a:endParaRPr>
          </a:p>
        </p:txBody>
      </p:sp>
      <p:sp>
        <p:nvSpPr>
          <p:cNvPr id="24580" name="Rectangle 3"/>
          <p:cNvSpPr>
            <a:spLocks noGrp="1"/>
          </p:cNvSpPr>
          <p:nvPr>
            <p:ph idx="1"/>
          </p:nvPr>
        </p:nvSpPr>
        <p:spPr>
          <a:xfrm>
            <a:off x="381000" y="1371600"/>
            <a:ext cx="8534400" cy="5257800"/>
          </a:xfrm>
          <a:ln/>
        </p:spPr>
        <p:txBody>
          <a:bodyPr vert="horz" wrap="square" lIns="91440" tIns="45720" rIns="91440" bIns="45720" anchor="t" anchorCtr="0"/>
          <a:p>
            <a:pPr marL="0" indent="0">
              <a:buNone/>
            </a:pPr>
            <a:r>
              <a:rPr lang="en-US" altLang="zh-CN" b="0" dirty="0">
                <a:latin typeface="黑体" panose="02010609060101010101" pitchFamily="2" charset="-122"/>
                <a:ea typeface="黑体" panose="02010609060101010101" pitchFamily="2" charset="-122"/>
              </a:rPr>
              <a:t>1.5.3 Java</a:t>
            </a:r>
            <a:r>
              <a:rPr lang="zh-CN" altLang="en-US" b="0" dirty="0">
                <a:latin typeface="黑体" panose="02010609060101010101" pitchFamily="2" charset="-122"/>
                <a:ea typeface="黑体" panose="02010609060101010101" pitchFamily="2" charset="-122"/>
              </a:rPr>
              <a:t>程序的编译与运行</a:t>
            </a:r>
            <a:endParaRPr lang="en-US" altLang="zh-CN" b="0" dirty="0">
              <a:latin typeface="黑体" panose="02010609060101010101" pitchFamily="2" charset="-122"/>
              <a:ea typeface="黑体" panose="02010609060101010101" pitchFamily="2" charset="-122"/>
            </a:endParaRPr>
          </a:p>
          <a:p>
            <a:pPr marL="0" indent="0">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1</a:t>
            </a:r>
            <a:r>
              <a:rPr lang="zh-CN" altLang="en-US" b="0" dirty="0">
                <a:latin typeface="黑体" panose="02010609060101010101" pitchFamily="2" charset="-122"/>
                <a:ea typeface="黑体" panose="02010609060101010101" pitchFamily="2" charset="-122"/>
              </a:rPr>
              <a:t>）</a:t>
            </a:r>
            <a:r>
              <a:rPr lang="zh-CN" altLang="zh-CN" b="0" dirty="0">
                <a:latin typeface="黑体" panose="02010609060101010101" pitchFamily="2" charset="-122"/>
                <a:ea typeface="黑体" panose="02010609060101010101" pitchFamily="2" charset="-122"/>
              </a:rPr>
              <a:t>打开</a:t>
            </a:r>
            <a:r>
              <a:rPr lang="en-US" altLang="zh-CN" b="0" dirty="0">
                <a:latin typeface="黑体" panose="02010609060101010101" pitchFamily="2" charset="-122"/>
                <a:ea typeface="黑体" panose="02010609060101010101" pitchFamily="2" charset="-122"/>
              </a:rPr>
              <a:t>DOS</a:t>
            </a:r>
            <a:r>
              <a:rPr lang="zh-CN" altLang="zh-CN" b="0" dirty="0">
                <a:latin typeface="黑体" panose="02010609060101010101" pitchFamily="2" charset="-122"/>
                <a:ea typeface="黑体" panose="02010609060101010101" pitchFamily="2" charset="-122"/>
              </a:rPr>
              <a:t>窗口</a:t>
            </a:r>
            <a:r>
              <a:rPr lang="zh-CN" altLang="en-US" b="0" dirty="0">
                <a:latin typeface="黑体" panose="02010609060101010101" pitchFamily="2" charset="-122"/>
                <a:ea typeface="黑体" panose="02010609060101010101" pitchFamily="2" charset="-122"/>
              </a:rPr>
              <a:t>。</a:t>
            </a:r>
            <a:endParaRPr lang="en-US" altLang="zh-CN" b="0" dirty="0">
              <a:latin typeface="黑体" panose="02010609060101010101" pitchFamily="2" charset="-122"/>
              <a:ea typeface="黑体" panose="02010609060101010101" pitchFamily="2" charset="-122"/>
            </a:endParaRPr>
          </a:p>
          <a:p>
            <a:pPr marL="0" indent="0">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2</a:t>
            </a:r>
            <a:r>
              <a:rPr lang="zh-CN" altLang="en-US" b="0" dirty="0">
                <a:latin typeface="黑体" panose="02010609060101010101" pitchFamily="2" charset="-122"/>
                <a:ea typeface="黑体" panose="02010609060101010101" pitchFamily="2" charset="-122"/>
              </a:rPr>
              <a:t>）</a:t>
            </a:r>
            <a:r>
              <a:rPr lang="zh-CN" altLang="zh-CN" b="0" dirty="0">
                <a:latin typeface="黑体" panose="02010609060101010101" pitchFamily="2" charset="-122"/>
                <a:ea typeface="黑体" panose="02010609060101010101" pitchFamily="2" charset="-122"/>
              </a:rPr>
              <a:t>输入命令“</a:t>
            </a:r>
            <a:r>
              <a:rPr lang="en-US" altLang="zh-CN" b="0" dirty="0">
                <a:latin typeface="黑体" panose="02010609060101010101" pitchFamily="2" charset="-122"/>
                <a:ea typeface="黑体" panose="02010609060101010101" pitchFamily="2" charset="-122"/>
              </a:rPr>
              <a:t>javac HelloWorld.java</a:t>
            </a:r>
            <a:r>
              <a:rPr lang="zh-CN" altLang="zh-CN" b="0" dirty="0">
                <a:latin typeface="黑体" panose="02010609060101010101" pitchFamily="2" charset="-122"/>
                <a:ea typeface="黑体" panose="02010609060101010101" pitchFamily="2" charset="-122"/>
              </a:rPr>
              <a:t>”，回车之后开始编译源文件。一旦编译成功，会在当前目录下生成</a:t>
            </a:r>
            <a:r>
              <a:rPr lang="en-US" altLang="zh-CN" b="0" dirty="0">
                <a:latin typeface="黑体" panose="02010609060101010101" pitchFamily="2" charset="-122"/>
                <a:ea typeface="黑体" panose="02010609060101010101" pitchFamily="2" charset="-122"/>
              </a:rPr>
              <a:t>HelloWorld.class</a:t>
            </a:r>
            <a:r>
              <a:rPr lang="zh-CN" altLang="zh-CN" b="0" dirty="0">
                <a:latin typeface="黑体" panose="02010609060101010101" pitchFamily="2" charset="-122"/>
                <a:ea typeface="黑体" panose="02010609060101010101" pitchFamily="2" charset="-122"/>
              </a:rPr>
              <a:t>文件。</a:t>
            </a:r>
            <a:endParaRPr lang="en-US" altLang="zh-CN" b="0" dirty="0">
              <a:latin typeface="黑体" panose="02010609060101010101" pitchFamily="2" charset="-122"/>
              <a:ea typeface="黑体" panose="02010609060101010101" pitchFamily="2" charset="-122"/>
            </a:endParaRPr>
          </a:p>
          <a:p>
            <a:pPr marL="0" indent="0">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3</a:t>
            </a:r>
            <a:r>
              <a:rPr lang="zh-CN" altLang="en-US" b="0" dirty="0">
                <a:latin typeface="黑体" panose="02010609060101010101" pitchFamily="2" charset="-122"/>
                <a:ea typeface="黑体" panose="02010609060101010101" pitchFamily="2" charset="-122"/>
              </a:rPr>
              <a:t>）</a:t>
            </a:r>
            <a:r>
              <a:rPr lang="zh-CN" altLang="zh-CN" b="0" dirty="0">
                <a:latin typeface="黑体" panose="02010609060101010101" pitchFamily="2" charset="-122"/>
                <a:ea typeface="黑体" panose="02010609060101010101" pitchFamily="2" charset="-122"/>
              </a:rPr>
              <a:t>在上述操作之后，输入“</a:t>
            </a:r>
            <a:r>
              <a:rPr lang="en-US" altLang="zh-CN" b="0" dirty="0">
                <a:latin typeface="黑体" panose="02010609060101010101" pitchFamily="2" charset="-122"/>
                <a:ea typeface="黑体" panose="02010609060101010101" pitchFamily="2" charset="-122"/>
              </a:rPr>
              <a:t>java HelloWorld</a:t>
            </a:r>
            <a:r>
              <a:rPr lang="zh-CN" altLang="zh-CN" b="0" dirty="0">
                <a:latin typeface="黑体" panose="02010609060101010101" pitchFamily="2" charset="-122"/>
                <a:ea typeface="黑体" panose="02010609060101010101" pitchFamily="2" charset="-122"/>
              </a:rPr>
              <a:t>”命令，回车之后，在界面上显示文本“第一个</a:t>
            </a:r>
            <a:r>
              <a:rPr lang="en-US" altLang="zh-CN" b="0" dirty="0">
                <a:latin typeface="黑体" panose="02010609060101010101" pitchFamily="2" charset="-122"/>
                <a:ea typeface="黑体" panose="02010609060101010101" pitchFamily="2" charset="-122"/>
              </a:rPr>
              <a:t>Java</a:t>
            </a:r>
            <a:r>
              <a:rPr lang="zh-CN" altLang="zh-CN" b="0" dirty="0">
                <a:latin typeface="黑体" panose="02010609060101010101" pitchFamily="2" charset="-122"/>
                <a:ea typeface="黑体" panose="02010609060101010101" pitchFamily="2" charset="-122"/>
              </a:rPr>
              <a:t>程序”。</a:t>
            </a:r>
            <a:endParaRPr lang="en-US" altLang="zh-CN" b="0" dirty="0">
              <a:latin typeface="黑体" panose="02010609060101010101" pitchFamily="2" charset="-122"/>
              <a:ea typeface="黑体" panose="02010609060101010101" pitchFamily="2" charset="-122"/>
            </a:endParaRPr>
          </a:p>
          <a:p>
            <a:pPr marL="0" indent="0" eaLnBrk="1" hangingPunct="1">
              <a:buNone/>
            </a:pPr>
            <a:endParaRPr lang="en-US" altLang="zh-CN" b="0" dirty="0">
              <a:latin typeface="黑体" panose="02010609060101010101" pitchFamily="2" charset="-122"/>
              <a:ea typeface="黑体" panose="02010609060101010101" pitchFamily="2" charset="-122"/>
            </a:endParaRPr>
          </a:p>
        </p:txBody>
      </p:sp>
      <p:sp>
        <p:nvSpPr>
          <p:cNvPr id="36869"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6870"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1219200" y="1524000"/>
            <a:ext cx="6477000" cy="4419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xEl>
                                              <p:charRg st="19" end="31"/>
                                            </p:txEl>
                                          </p:spTgt>
                                        </p:tgtEl>
                                        <p:attrNameLst>
                                          <p:attrName>style.visibility</p:attrName>
                                        </p:attrNameLst>
                                      </p:cBhvr>
                                      <p:to>
                                        <p:strVal val="visible"/>
                                      </p:to>
                                    </p:set>
                                    <p:animEffect transition="in" filter="fade">
                                      <p:cBhvr>
                                        <p:cTn id="7" dur="500"/>
                                        <p:tgtEl>
                                          <p:spTgt spid="24580">
                                            <p:txEl>
                                              <p:charRg st="19"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80">
                                            <p:txEl>
                                              <p:charRg st="31" end="110"/>
                                            </p:txEl>
                                          </p:spTgt>
                                        </p:tgtEl>
                                        <p:attrNameLst>
                                          <p:attrName>style.visibility</p:attrName>
                                        </p:attrNameLst>
                                      </p:cBhvr>
                                      <p:to>
                                        <p:strVal val="visible"/>
                                      </p:to>
                                    </p:set>
                                    <p:animEffect transition="in" filter="fade">
                                      <p:cBhvr>
                                        <p:cTn id="12" dur="500"/>
                                        <p:tgtEl>
                                          <p:spTgt spid="24580">
                                            <p:txEl>
                                              <p:charRg st="31" end="1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80">
                                            <p:txEl>
                                              <p:charRg st="110" end="169"/>
                                            </p:txEl>
                                          </p:spTgt>
                                        </p:tgtEl>
                                        <p:attrNameLst>
                                          <p:attrName>style.visibility</p:attrName>
                                        </p:attrNameLst>
                                      </p:cBhvr>
                                      <p:to>
                                        <p:strVal val="visible"/>
                                      </p:to>
                                    </p:set>
                                    <p:animEffect transition="in" filter="fade">
                                      <p:cBhvr>
                                        <p:cTn id="17" dur="500"/>
                                        <p:tgtEl>
                                          <p:spTgt spid="24580">
                                            <p:txEl>
                                              <p:charRg st="110" end="1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7891"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1.6  Eclipse</a:t>
            </a:r>
            <a:r>
              <a:rPr lang="zh-CN" altLang="en-US" dirty="0">
                <a:latin typeface="黑体" panose="02010609060101010101" pitchFamily="2" charset="-122"/>
                <a:ea typeface="黑体" panose="02010609060101010101" pitchFamily="2" charset="-122"/>
              </a:rPr>
              <a:t>的安装与使用</a:t>
            </a:r>
            <a:endParaRPr lang="zh-CN" altLang="en-US" dirty="0">
              <a:latin typeface="黑体" panose="02010609060101010101" pitchFamily="2" charset="-122"/>
              <a:ea typeface="黑体" panose="02010609060101010101" pitchFamily="2" charset="-122"/>
            </a:endParaRPr>
          </a:p>
        </p:txBody>
      </p:sp>
      <p:sp>
        <p:nvSpPr>
          <p:cNvPr id="25604"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zh-CN" altLang="en-US" b="0" dirty="0">
                <a:latin typeface="黑体" panose="02010609060101010101" pitchFamily="2" charset="-122"/>
                <a:ea typeface="黑体" panose="02010609060101010101" pitchFamily="2" charset="-122"/>
              </a:rPr>
              <a:t>    在</a:t>
            </a:r>
            <a:r>
              <a:rPr lang="en-US" altLang="zh-CN" b="0" dirty="0">
                <a:latin typeface="黑体" panose="02010609060101010101" pitchFamily="2" charset="-122"/>
                <a:ea typeface="黑体" panose="02010609060101010101" pitchFamily="2" charset="-122"/>
              </a:rPr>
              <a:t>cmd</a:t>
            </a:r>
            <a:r>
              <a:rPr lang="zh-CN" altLang="en-US" b="0" dirty="0">
                <a:latin typeface="黑体" panose="02010609060101010101" pitchFamily="2" charset="-122"/>
                <a:ea typeface="黑体" panose="02010609060101010101" pitchFamily="2" charset="-122"/>
              </a:rPr>
              <a:t>窗口中编写</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程序效率较低，目前市面上出现若干针对</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语言的开发平台，其中</a:t>
            </a:r>
            <a:r>
              <a:rPr lang="en-US" altLang="zh-CN" b="0" dirty="0">
                <a:latin typeface="黑体" panose="02010609060101010101" pitchFamily="2" charset="-122"/>
                <a:ea typeface="黑体" panose="02010609060101010101" pitchFamily="2" charset="-122"/>
              </a:rPr>
              <a:t>Eclipse </a:t>
            </a:r>
            <a:r>
              <a:rPr lang="zh-CN" altLang="en-US" b="0" dirty="0">
                <a:latin typeface="黑体" panose="02010609060101010101" pitchFamily="2" charset="-122"/>
                <a:ea typeface="黑体" panose="02010609060101010101" pitchFamily="2" charset="-122"/>
              </a:rPr>
              <a:t>是目前最常用的平台之一，它是一个开放源代码的、可扩展的集成开发环境。</a:t>
            </a:r>
            <a:endParaRPr lang="en-US" altLang="zh-CN" b="0" dirty="0">
              <a:latin typeface="黑体" panose="02010609060101010101" pitchFamily="2" charset="-122"/>
              <a:ea typeface="黑体" panose="02010609060101010101" pitchFamily="2" charset="-122"/>
            </a:endParaRPr>
          </a:p>
          <a:p>
            <a:pPr marL="0" indent="0" eaLnBrk="1" hangingPunct="1">
              <a:buNone/>
            </a:pPr>
            <a:r>
              <a:rPr lang="en-US" altLang="zh-CN" b="0" dirty="0">
                <a:latin typeface="黑体" panose="02010609060101010101" pitchFamily="2" charset="-122"/>
                <a:ea typeface="黑体" panose="02010609060101010101" pitchFamily="2" charset="-122"/>
              </a:rPr>
              <a:t>1.6.1 Eclipse</a:t>
            </a:r>
            <a:r>
              <a:rPr lang="zh-CN" altLang="en-US" b="0" dirty="0">
                <a:latin typeface="黑体" panose="02010609060101010101" pitchFamily="2" charset="-122"/>
                <a:ea typeface="黑体" panose="02010609060101010101" pitchFamily="2" charset="-122"/>
              </a:rPr>
              <a:t>的下载与安装</a:t>
            </a:r>
            <a:endParaRPr lang="en-US" altLang="zh-CN" b="0" dirty="0">
              <a:latin typeface="黑体" panose="02010609060101010101" pitchFamily="2" charset="-122"/>
              <a:ea typeface="黑体" panose="02010609060101010101" pitchFamily="2" charset="-122"/>
            </a:endParaRPr>
          </a:p>
          <a:p>
            <a:pPr marL="0" indent="0">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1</a:t>
            </a:r>
            <a:r>
              <a:rPr lang="zh-CN" altLang="en-US" b="0" dirty="0">
                <a:latin typeface="黑体" panose="02010609060101010101" pitchFamily="2" charset="-122"/>
                <a:ea typeface="黑体" panose="02010609060101010101" pitchFamily="2" charset="-122"/>
              </a:rPr>
              <a:t>）下载网址</a:t>
            </a:r>
            <a:endParaRPr lang="en-US" altLang="zh-CN" b="0" dirty="0">
              <a:latin typeface="黑体" panose="02010609060101010101" pitchFamily="2" charset="-122"/>
              <a:ea typeface="黑体" panose="02010609060101010101" pitchFamily="2" charset="-122"/>
            </a:endParaRPr>
          </a:p>
          <a:p>
            <a:pPr marL="0" indent="0" eaLnBrk="1" hangingPunct="1">
              <a:buNone/>
            </a:pPr>
            <a:r>
              <a:rPr lang="en-US" altLang="zh-CN" sz="2400" b="0" dirty="0">
                <a:latin typeface="黑体" panose="02010609060101010101" pitchFamily="2" charset="-122"/>
                <a:ea typeface="黑体" panose="02010609060101010101" pitchFamily="2" charset="-122"/>
              </a:rPr>
              <a:t>http://www.eclipse.org/downloads/eclipse-packages/</a:t>
            </a:r>
            <a:endParaRPr lang="en-US" altLang="zh-CN" sz="2400" b="0" dirty="0">
              <a:latin typeface="黑体" panose="02010609060101010101" pitchFamily="2" charset="-122"/>
              <a:ea typeface="黑体" panose="02010609060101010101" pitchFamily="2" charset="-122"/>
            </a:endParaRPr>
          </a:p>
        </p:txBody>
      </p:sp>
      <p:sp>
        <p:nvSpPr>
          <p:cNvPr id="37893"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7894"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1219200" y="1219200"/>
            <a:ext cx="6705600" cy="5105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4">
                                            <p:txEl>
                                              <p:charRg st="92" end="112"/>
                                            </p:txEl>
                                          </p:spTgt>
                                        </p:tgtEl>
                                        <p:attrNameLst>
                                          <p:attrName>style.visibility</p:attrName>
                                        </p:attrNameLst>
                                      </p:cBhvr>
                                      <p:to>
                                        <p:strVal val="visible"/>
                                      </p:to>
                                    </p:set>
                                    <p:animEffect transition="in" filter="fade">
                                      <p:cBhvr>
                                        <p:cTn id="7" dur="500"/>
                                        <p:tgtEl>
                                          <p:spTgt spid="25604">
                                            <p:txEl>
                                              <p:charRg st="92" end="1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604">
                                            <p:txEl>
                                              <p:charRg st="112" end="120"/>
                                            </p:txEl>
                                          </p:spTgt>
                                        </p:tgtEl>
                                        <p:attrNameLst>
                                          <p:attrName>style.visibility</p:attrName>
                                        </p:attrNameLst>
                                      </p:cBhvr>
                                      <p:to>
                                        <p:strVal val="visible"/>
                                      </p:to>
                                    </p:set>
                                    <p:animEffect transition="in" filter="fade">
                                      <p:cBhvr>
                                        <p:cTn id="10" dur="500"/>
                                        <p:tgtEl>
                                          <p:spTgt spid="25604">
                                            <p:txEl>
                                              <p:charRg st="112" end="12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604">
                                            <p:txEl>
                                              <p:charRg st="120" end="171"/>
                                            </p:txEl>
                                          </p:spTgt>
                                        </p:tgtEl>
                                        <p:attrNameLst>
                                          <p:attrName>style.visibility</p:attrName>
                                        </p:attrNameLst>
                                      </p:cBhvr>
                                      <p:to>
                                        <p:strVal val="visible"/>
                                      </p:to>
                                    </p:set>
                                    <p:animEffect transition="in" filter="fade">
                                      <p:cBhvr>
                                        <p:cTn id="13" dur="500"/>
                                        <p:tgtEl>
                                          <p:spTgt spid="25604">
                                            <p:txEl>
                                              <p:charRg st="120" end="17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8915"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1.6  Eclipse</a:t>
            </a:r>
            <a:r>
              <a:rPr lang="zh-CN" altLang="en-US" dirty="0">
                <a:latin typeface="黑体" panose="02010609060101010101" pitchFamily="2" charset="-122"/>
                <a:ea typeface="黑体" panose="02010609060101010101" pitchFamily="2" charset="-122"/>
              </a:rPr>
              <a:t>的安装与使用</a:t>
            </a:r>
            <a:endParaRPr lang="zh-CN" altLang="en-US" dirty="0">
              <a:latin typeface="黑体" panose="02010609060101010101" pitchFamily="2" charset="-122"/>
              <a:ea typeface="黑体" panose="02010609060101010101" pitchFamily="2" charset="-122"/>
            </a:endParaRPr>
          </a:p>
        </p:txBody>
      </p:sp>
      <p:sp>
        <p:nvSpPr>
          <p:cNvPr id="38916" name="Rectangle 3"/>
          <p:cNvSpPr>
            <a:spLocks noGrp="1"/>
          </p:cNvSpPr>
          <p:nvPr>
            <p:ph idx="1"/>
          </p:nvPr>
        </p:nvSpPr>
        <p:spPr>
          <a:xfrm>
            <a:off x="381000" y="1371600"/>
            <a:ext cx="8534400" cy="5257800"/>
          </a:xfrm>
          <a:ln/>
        </p:spPr>
        <p:txBody>
          <a:bodyPr vert="horz" wrap="square" lIns="91440" tIns="45720" rIns="91440" bIns="45720" anchor="t" anchorCtr="0"/>
          <a:p>
            <a:pPr marL="0" indent="0">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2</a:t>
            </a:r>
            <a:r>
              <a:rPr lang="zh-CN" altLang="en-US" b="0" dirty="0">
                <a:latin typeface="黑体" panose="02010609060101010101" pitchFamily="2" charset="-122"/>
                <a:ea typeface="黑体" panose="02010609060101010101" pitchFamily="2" charset="-122"/>
              </a:rPr>
              <a:t>）</a:t>
            </a:r>
            <a:r>
              <a:rPr lang="zh-CN" altLang="zh-CN" b="0" dirty="0">
                <a:latin typeface="黑体" panose="02010609060101010101" pitchFamily="2" charset="-122"/>
                <a:ea typeface="黑体" panose="02010609060101010101" pitchFamily="2" charset="-122"/>
              </a:rPr>
              <a:t>双击下载后的文件</a:t>
            </a:r>
            <a:r>
              <a:rPr lang="en-US" altLang="zh-CN" b="0" dirty="0">
                <a:latin typeface="黑体" panose="02010609060101010101" pitchFamily="2" charset="-122"/>
                <a:ea typeface="黑体" panose="02010609060101010101" pitchFamily="2" charset="-122"/>
              </a:rPr>
              <a:t>eclipse.exe</a:t>
            </a:r>
            <a:r>
              <a:rPr lang="zh-CN" altLang="zh-CN" b="0" dirty="0">
                <a:latin typeface="黑体" panose="02010609060101010101" pitchFamily="2" charset="-122"/>
                <a:ea typeface="黑体" panose="02010609060101010101" pitchFamily="2" charset="-122"/>
              </a:rPr>
              <a:t>，即可打开</a:t>
            </a:r>
            <a:r>
              <a:rPr lang="en-US" altLang="zh-CN" b="0" dirty="0">
                <a:latin typeface="黑体" panose="02010609060101010101" pitchFamily="2" charset="-122"/>
                <a:ea typeface="黑体" panose="02010609060101010101" pitchFamily="2" charset="-122"/>
              </a:rPr>
              <a:t>Eclipse</a:t>
            </a:r>
            <a:r>
              <a:rPr lang="zh-CN" altLang="zh-CN" b="0" dirty="0">
                <a:latin typeface="黑体" panose="02010609060101010101" pitchFamily="2" charset="-122"/>
                <a:ea typeface="黑体" panose="02010609060101010101" pitchFamily="2" charset="-122"/>
              </a:rPr>
              <a:t>。在安装过程中会出现“选择</a:t>
            </a:r>
            <a:r>
              <a:rPr lang="en-US" altLang="zh-CN" b="0" dirty="0">
                <a:latin typeface="黑体" panose="02010609060101010101" pitchFamily="2" charset="-122"/>
                <a:ea typeface="黑体" panose="02010609060101010101" pitchFamily="2" charset="-122"/>
              </a:rPr>
              <a:t>Workspace</a:t>
            </a:r>
            <a:r>
              <a:rPr lang="zh-CN" altLang="zh-CN" b="0" dirty="0">
                <a:latin typeface="黑体" panose="02010609060101010101" pitchFamily="2" charset="-122"/>
                <a:ea typeface="黑体" panose="02010609060101010101" pitchFamily="2" charset="-122"/>
              </a:rPr>
              <a:t>”的界面，也就是项目代码存放的位置，本书中工作空间设在“</a:t>
            </a:r>
            <a:r>
              <a:rPr lang="en-US" altLang="zh-CN" b="0" dirty="0">
                <a:latin typeface="黑体" panose="02010609060101010101" pitchFamily="2" charset="-122"/>
                <a:ea typeface="黑体" panose="02010609060101010101" pitchFamily="2" charset="-122"/>
              </a:rPr>
              <a:t>D:\Java</a:t>
            </a:r>
            <a:r>
              <a:rPr lang="zh-CN" altLang="zh-CN" b="0" dirty="0">
                <a:latin typeface="黑体" panose="02010609060101010101" pitchFamily="2" charset="-122"/>
                <a:ea typeface="黑体" panose="02010609060101010101" pitchFamily="2" charset="-122"/>
              </a:rPr>
              <a:t>”文件夹下。</a:t>
            </a:r>
            <a:endParaRPr lang="zh-CN" altLang="zh-CN" b="0" dirty="0">
              <a:latin typeface="黑体" panose="02010609060101010101" pitchFamily="2" charset="-122"/>
              <a:ea typeface="黑体" panose="02010609060101010101" pitchFamily="2" charset="-122"/>
            </a:endParaRPr>
          </a:p>
        </p:txBody>
      </p:sp>
      <p:sp>
        <p:nvSpPr>
          <p:cNvPr id="38917"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8918"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762000" y="1066800"/>
            <a:ext cx="6781800" cy="4876800"/>
          </a:xfrm>
          <a:prstGeom prst="rect">
            <a:avLst/>
          </a:prstGeom>
          <a:noFill/>
          <a:ln w="9525">
            <a:noFill/>
          </a:ln>
        </p:spPr>
      </p:pic>
      <p:pic>
        <p:nvPicPr>
          <p:cNvPr id="8" name="图片 7"/>
          <p:cNvPicPr>
            <a:picLocks noChangeAspect="1"/>
          </p:cNvPicPr>
          <p:nvPr/>
        </p:nvPicPr>
        <p:blipFill>
          <a:blip r:embed="rId2"/>
          <a:stretch>
            <a:fillRect/>
          </a:stretch>
        </p:blipFill>
        <p:spPr>
          <a:xfrm>
            <a:off x="1295400" y="1447800"/>
            <a:ext cx="6934200" cy="4495800"/>
          </a:xfrm>
          <a:prstGeom prst="rect">
            <a:avLst/>
          </a:prstGeom>
          <a:noFill/>
          <a:ln w="9525">
            <a:noFill/>
          </a:ln>
        </p:spPr>
      </p:pic>
      <p:pic>
        <p:nvPicPr>
          <p:cNvPr id="9" name="图片 8"/>
          <p:cNvPicPr>
            <a:picLocks noChangeAspect="1"/>
          </p:cNvPicPr>
          <p:nvPr/>
        </p:nvPicPr>
        <p:blipFill>
          <a:blip r:embed="rId3"/>
          <a:stretch>
            <a:fillRect/>
          </a:stretch>
        </p:blipFill>
        <p:spPr>
          <a:xfrm>
            <a:off x="1828800" y="1905000"/>
            <a:ext cx="6781800" cy="4343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39939"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1.6  Eclipse</a:t>
            </a:r>
            <a:r>
              <a:rPr lang="zh-CN" altLang="en-US" dirty="0">
                <a:latin typeface="黑体" panose="02010609060101010101" pitchFamily="2" charset="-122"/>
                <a:ea typeface="黑体" panose="02010609060101010101" pitchFamily="2" charset="-122"/>
              </a:rPr>
              <a:t>的安装与使用</a:t>
            </a:r>
            <a:endParaRPr lang="zh-CN" altLang="en-US" dirty="0">
              <a:latin typeface="黑体" panose="02010609060101010101" pitchFamily="2" charset="-122"/>
              <a:ea typeface="黑体" panose="02010609060101010101" pitchFamily="2" charset="-122"/>
            </a:endParaRPr>
          </a:p>
        </p:txBody>
      </p:sp>
      <p:sp>
        <p:nvSpPr>
          <p:cNvPr id="39940"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en-US" altLang="zh-CN" b="0" dirty="0">
                <a:latin typeface="黑体" panose="02010609060101010101" pitchFamily="2" charset="-122"/>
                <a:ea typeface="黑体" panose="02010609060101010101" pitchFamily="2" charset="-122"/>
              </a:rPr>
              <a:t>1.6.2 Eclipse</a:t>
            </a:r>
            <a:r>
              <a:rPr lang="zh-CN" altLang="en-US" b="0" dirty="0">
                <a:latin typeface="黑体" panose="02010609060101010101" pitchFamily="2" charset="-122"/>
                <a:ea typeface="黑体" panose="02010609060101010101" pitchFamily="2" charset="-122"/>
              </a:rPr>
              <a:t>的使用</a:t>
            </a:r>
            <a:endParaRPr lang="en-US" altLang="zh-CN" b="0" dirty="0">
              <a:latin typeface="黑体" panose="02010609060101010101" pitchFamily="2" charset="-122"/>
              <a:ea typeface="黑体" panose="02010609060101010101" pitchFamily="2" charset="-122"/>
            </a:endParaRPr>
          </a:p>
          <a:p>
            <a:pPr marL="0" indent="0" eaLnBrk="1" hangingPunct="1">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1</a:t>
            </a:r>
            <a:r>
              <a:rPr lang="zh-CN" altLang="en-US" b="0" dirty="0">
                <a:latin typeface="黑体" panose="02010609060101010101" pitchFamily="2" charset="-122"/>
                <a:ea typeface="黑体" panose="02010609060101010101" pitchFamily="2" charset="-122"/>
              </a:rPr>
              <a:t>）建立项目</a:t>
            </a:r>
            <a:endParaRPr lang="en-US" altLang="zh-CN" b="0" dirty="0">
              <a:latin typeface="黑体" panose="02010609060101010101" pitchFamily="2" charset="-122"/>
              <a:ea typeface="黑体" panose="02010609060101010101" pitchFamily="2" charset="-122"/>
            </a:endParaRPr>
          </a:p>
          <a:p>
            <a:pPr marL="0" indent="0" eaLnBrk="1" hangingPunct="1">
              <a:buNone/>
            </a:pPr>
            <a:r>
              <a:rPr lang="en-US" altLang="zh-CN" b="0" dirty="0">
                <a:latin typeface="黑体" panose="02010609060101010101" pitchFamily="2" charset="-122"/>
                <a:ea typeface="黑体" panose="02010609060101010101" pitchFamily="2" charset="-122"/>
              </a:rPr>
              <a:t>    </a:t>
            </a:r>
            <a:r>
              <a:rPr lang="zh-CN" altLang="zh-CN" b="0" dirty="0">
                <a:latin typeface="黑体" panose="02010609060101010101" pitchFamily="2" charset="-122"/>
                <a:ea typeface="黑体" panose="02010609060101010101" pitchFamily="2" charset="-122"/>
              </a:rPr>
              <a:t>选择菜单栏中的</a:t>
            </a:r>
            <a:r>
              <a:rPr lang="en-US" altLang="zh-CN" b="0" dirty="0">
                <a:latin typeface="黑体" panose="02010609060101010101" pitchFamily="2" charset="-122"/>
                <a:ea typeface="黑体" panose="02010609060101010101" pitchFamily="2" charset="-122"/>
              </a:rPr>
              <a:t>File</a:t>
            </a:r>
            <a:r>
              <a:rPr lang="zh-CN" altLang="zh-CN"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&gt;New</a:t>
            </a:r>
            <a:r>
              <a:rPr lang="zh-CN" altLang="zh-CN"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&gt;Java project</a:t>
            </a:r>
            <a:r>
              <a:rPr lang="zh-CN" altLang="zh-CN" b="0" dirty="0">
                <a:latin typeface="黑体" panose="02010609060101010101" pitchFamily="2" charset="-122"/>
                <a:ea typeface="黑体" panose="02010609060101010101" pitchFamily="2" charset="-122"/>
              </a:rPr>
              <a:t>这一选项，在弹出界面的</a:t>
            </a:r>
            <a:r>
              <a:rPr lang="en-US" altLang="zh-CN" b="0" dirty="0">
                <a:latin typeface="黑体" panose="02010609060101010101" pitchFamily="2" charset="-122"/>
                <a:ea typeface="黑体" panose="02010609060101010101" pitchFamily="2" charset="-122"/>
              </a:rPr>
              <a:t>Project name</a:t>
            </a:r>
            <a:r>
              <a:rPr lang="zh-CN" altLang="zh-CN" b="0" dirty="0">
                <a:latin typeface="黑体" panose="02010609060101010101" pitchFamily="2" charset="-122"/>
                <a:ea typeface="黑体" panose="02010609060101010101" pitchFamily="2" charset="-122"/>
              </a:rPr>
              <a:t>栏中输入项目名，例如“</a:t>
            </a:r>
            <a:r>
              <a:rPr lang="en-US" altLang="zh-CN" b="0" dirty="0">
                <a:latin typeface="黑体" panose="02010609060101010101" pitchFamily="2" charset="-122"/>
                <a:ea typeface="黑体" panose="02010609060101010101" pitchFamily="2" charset="-122"/>
              </a:rPr>
              <a:t>Test</a:t>
            </a:r>
            <a:r>
              <a:rPr lang="zh-CN" altLang="zh-CN" b="0" dirty="0">
                <a:latin typeface="黑体" panose="02010609060101010101" pitchFamily="2" charset="-122"/>
                <a:ea typeface="黑体" panose="02010609060101010101" pitchFamily="2" charset="-122"/>
              </a:rPr>
              <a:t>”，其他选项都是默认的即可，直到点击</a:t>
            </a:r>
            <a:r>
              <a:rPr lang="en-US" altLang="zh-CN" b="0" dirty="0">
                <a:latin typeface="黑体" panose="02010609060101010101" pitchFamily="2" charset="-122"/>
                <a:ea typeface="黑体" panose="02010609060101010101" pitchFamily="2" charset="-122"/>
              </a:rPr>
              <a:t>Finish</a:t>
            </a:r>
            <a:r>
              <a:rPr lang="zh-CN" altLang="zh-CN" b="0" dirty="0">
                <a:latin typeface="黑体" panose="02010609060101010101" pitchFamily="2" charset="-122"/>
                <a:ea typeface="黑体" panose="02010609060101010101" pitchFamily="2" charset="-122"/>
              </a:rPr>
              <a:t>创建项目完毕。</a:t>
            </a:r>
            <a:endParaRPr lang="en-US" altLang="zh-CN" b="0" dirty="0">
              <a:latin typeface="黑体" panose="02010609060101010101" pitchFamily="2" charset="-122"/>
              <a:ea typeface="黑体" panose="02010609060101010101" pitchFamily="2" charset="-122"/>
            </a:endParaRPr>
          </a:p>
        </p:txBody>
      </p:sp>
      <p:sp>
        <p:nvSpPr>
          <p:cNvPr id="39941"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39942"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1752600" y="1093788"/>
            <a:ext cx="5638800" cy="5181600"/>
          </a:xfrm>
          <a:prstGeom prst="rect">
            <a:avLst/>
          </a:prstGeom>
          <a:noFill/>
          <a:ln w="9525">
            <a:noFill/>
          </a:ln>
        </p:spPr>
      </p:pic>
      <p:pic>
        <p:nvPicPr>
          <p:cNvPr id="9" name="图片 8"/>
          <p:cNvPicPr>
            <a:picLocks noChangeAspect="1"/>
          </p:cNvPicPr>
          <p:nvPr/>
        </p:nvPicPr>
        <p:blipFill>
          <a:blip r:embed="rId2"/>
          <a:stretch>
            <a:fillRect/>
          </a:stretch>
        </p:blipFill>
        <p:spPr>
          <a:xfrm>
            <a:off x="2438400" y="1081088"/>
            <a:ext cx="3962400" cy="5776912"/>
          </a:xfrm>
          <a:prstGeom prst="rect">
            <a:avLst/>
          </a:prstGeom>
          <a:noFill/>
          <a:ln w="9525">
            <a:noFill/>
          </a:ln>
        </p:spPr>
      </p:pic>
      <p:pic>
        <p:nvPicPr>
          <p:cNvPr id="10" name="图片 9"/>
          <p:cNvPicPr>
            <a:picLocks noChangeAspect="1"/>
          </p:cNvPicPr>
          <p:nvPr/>
        </p:nvPicPr>
        <p:blipFill>
          <a:blip r:embed="rId3"/>
          <a:stretch>
            <a:fillRect/>
          </a:stretch>
        </p:blipFill>
        <p:spPr>
          <a:xfrm>
            <a:off x="2438400" y="1050925"/>
            <a:ext cx="3962400" cy="5807075"/>
          </a:xfrm>
          <a:prstGeom prst="rect">
            <a:avLst/>
          </a:prstGeom>
          <a:noFill/>
          <a:ln w="9525">
            <a:noFill/>
          </a:ln>
        </p:spPr>
      </p:pic>
      <p:pic>
        <p:nvPicPr>
          <p:cNvPr id="12" name="图片 11"/>
          <p:cNvPicPr>
            <a:picLocks noChangeAspect="1"/>
          </p:cNvPicPr>
          <p:nvPr/>
        </p:nvPicPr>
        <p:blipFill>
          <a:blip r:embed="rId4"/>
          <a:stretch>
            <a:fillRect/>
          </a:stretch>
        </p:blipFill>
        <p:spPr>
          <a:xfrm>
            <a:off x="762000" y="1346200"/>
            <a:ext cx="7543800" cy="4749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40963"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1.6  Eclipse</a:t>
            </a:r>
            <a:r>
              <a:rPr lang="zh-CN" altLang="en-US" dirty="0">
                <a:latin typeface="黑体" panose="02010609060101010101" pitchFamily="2" charset="-122"/>
                <a:ea typeface="黑体" panose="02010609060101010101" pitchFamily="2" charset="-122"/>
              </a:rPr>
              <a:t>的安装与使用</a:t>
            </a:r>
            <a:endParaRPr lang="zh-CN" altLang="en-US" dirty="0">
              <a:latin typeface="黑体" panose="02010609060101010101" pitchFamily="2" charset="-122"/>
              <a:ea typeface="黑体" panose="02010609060101010101" pitchFamily="2" charset="-122"/>
            </a:endParaRPr>
          </a:p>
        </p:txBody>
      </p:sp>
      <p:sp>
        <p:nvSpPr>
          <p:cNvPr id="40964"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2</a:t>
            </a:r>
            <a:r>
              <a:rPr lang="zh-CN" altLang="en-US" b="0" dirty="0">
                <a:latin typeface="黑体" panose="02010609060101010101" pitchFamily="2" charset="-122"/>
                <a:ea typeface="黑体" panose="02010609060101010101" pitchFamily="2" charset="-122"/>
              </a:rPr>
              <a:t>）创建</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程序</a:t>
            </a:r>
            <a:endParaRPr lang="en-US" altLang="zh-CN" b="0" dirty="0">
              <a:latin typeface="黑体" panose="02010609060101010101" pitchFamily="2" charset="-122"/>
              <a:ea typeface="黑体" panose="02010609060101010101" pitchFamily="2" charset="-122"/>
            </a:endParaRPr>
          </a:p>
          <a:p>
            <a:pPr marL="0" indent="0" eaLnBrk="1" hangingPunct="1">
              <a:buNone/>
            </a:pPr>
            <a:r>
              <a:rPr lang="en-US" altLang="zh-CN" b="0" dirty="0">
                <a:latin typeface="黑体" panose="02010609060101010101" pitchFamily="2" charset="-122"/>
                <a:ea typeface="黑体" panose="02010609060101010101" pitchFamily="2" charset="-122"/>
              </a:rPr>
              <a:t>      </a:t>
            </a:r>
            <a:r>
              <a:rPr lang="zh-CN" altLang="zh-CN" b="0" dirty="0">
                <a:latin typeface="黑体" panose="02010609060101010101" pitchFamily="2" charset="-122"/>
                <a:ea typeface="黑体" panose="02010609060101010101" pitchFamily="2" charset="-122"/>
              </a:rPr>
              <a:t>选择项目</a:t>
            </a:r>
            <a:r>
              <a:rPr lang="en-US" altLang="zh-CN" b="0" dirty="0">
                <a:latin typeface="黑体" panose="02010609060101010101" pitchFamily="2" charset="-122"/>
                <a:ea typeface="黑体" panose="02010609060101010101" pitchFamily="2" charset="-122"/>
              </a:rPr>
              <a:t>Test</a:t>
            </a:r>
            <a:r>
              <a:rPr lang="zh-CN" altLang="zh-CN" b="0" dirty="0">
                <a:latin typeface="黑体" panose="02010609060101010101" pitchFamily="2" charset="-122"/>
                <a:ea typeface="黑体" panose="02010609060101010101" pitchFamily="2" charset="-122"/>
              </a:rPr>
              <a:t>下的</a:t>
            </a:r>
            <a:r>
              <a:rPr lang="en-US" altLang="zh-CN" b="0" dirty="0">
                <a:latin typeface="黑体" panose="02010609060101010101" pitchFamily="2" charset="-122"/>
                <a:ea typeface="黑体" panose="02010609060101010101" pitchFamily="2" charset="-122"/>
              </a:rPr>
              <a:t>src</a:t>
            </a:r>
            <a:r>
              <a:rPr lang="zh-CN" altLang="zh-CN" b="0" dirty="0">
                <a:latin typeface="黑体" panose="02010609060101010101" pitchFamily="2" charset="-122"/>
                <a:ea typeface="黑体" panose="02010609060101010101" pitchFamily="2" charset="-122"/>
              </a:rPr>
              <a:t>，单击右键，选择</a:t>
            </a:r>
            <a:r>
              <a:rPr lang="en-US" altLang="zh-CN" b="0" dirty="0">
                <a:latin typeface="黑体" panose="02010609060101010101" pitchFamily="2" charset="-122"/>
                <a:ea typeface="黑体" panose="02010609060101010101" pitchFamily="2" charset="-122"/>
              </a:rPr>
              <a:t>New</a:t>
            </a:r>
            <a:r>
              <a:rPr lang="zh-CN" altLang="zh-CN"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&gt;class</a:t>
            </a:r>
            <a:r>
              <a:rPr lang="zh-CN" altLang="zh-CN" b="0" dirty="0">
                <a:latin typeface="黑体" panose="02010609060101010101" pitchFamily="2" charset="-122"/>
                <a:ea typeface="黑体" panose="02010609060101010101" pitchFamily="2" charset="-122"/>
              </a:rPr>
              <a:t>，输入类名，这里输入了类名“</a:t>
            </a:r>
            <a:r>
              <a:rPr lang="en-US" altLang="zh-CN" b="0" dirty="0">
                <a:latin typeface="黑体" panose="02010609060101010101" pitchFamily="2" charset="-122"/>
                <a:ea typeface="黑体" panose="02010609060101010101" pitchFamily="2" charset="-122"/>
              </a:rPr>
              <a:t>HelloWord</a:t>
            </a:r>
            <a:r>
              <a:rPr lang="zh-CN" altLang="zh-CN" b="0" dirty="0">
                <a:latin typeface="黑体" panose="02010609060101010101" pitchFamily="2" charset="-122"/>
                <a:ea typeface="黑体" panose="02010609060101010101" pitchFamily="2" charset="-122"/>
              </a:rPr>
              <a:t>”，选中</a:t>
            </a:r>
            <a:r>
              <a:rPr lang="en-US" altLang="zh-CN" b="0" dirty="0">
                <a:latin typeface="黑体" panose="02010609060101010101" pitchFamily="2" charset="-122"/>
                <a:ea typeface="黑体" panose="02010609060101010101" pitchFamily="2" charset="-122"/>
              </a:rPr>
              <a:t>public static void main</a:t>
            </a:r>
            <a:r>
              <a:rPr lang="zh-CN" altLang="zh-CN"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String[] args</a:t>
            </a:r>
            <a:r>
              <a:rPr lang="zh-CN" altLang="zh-CN" b="0" dirty="0">
                <a:latin typeface="黑体" panose="02010609060101010101" pitchFamily="2" charset="-122"/>
                <a:ea typeface="黑体" panose="02010609060101010101" pitchFamily="2" charset="-122"/>
              </a:rPr>
              <a:t>），单击</a:t>
            </a:r>
            <a:r>
              <a:rPr lang="en-US" altLang="zh-CN" b="0" dirty="0">
                <a:latin typeface="黑体" panose="02010609060101010101" pitchFamily="2" charset="-122"/>
                <a:ea typeface="黑体" panose="02010609060101010101" pitchFamily="2" charset="-122"/>
              </a:rPr>
              <a:t>Finish</a:t>
            </a:r>
            <a:r>
              <a:rPr lang="zh-CN" altLang="zh-CN" b="0" dirty="0">
                <a:latin typeface="黑体" panose="02010609060101010101" pitchFamily="2" charset="-122"/>
                <a:ea typeface="黑体" panose="02010609060101010101" pitchFamily="2" charset="-122"/>
              </a:rPr>
              <a:t>按钮，</a:t>
            </a:r>
            <a:r>
              <a:rPr lang="en-US" altLang="zh-CN" b="0" dirty="0">
                <a:latin typeface="黑体" panose="02010609060101010101" pitchFamily="2" charset="-122"/>
                <a:ea typeface="黑体" panose="02010609060101010101" pitchFamily="2" charset="-122"/>
              </a:rPr>
              <a:t>Java</a:t>
            </a:r>
            <a:r>
              <a:rPr lang="zh-CN" altLang="zh-CN" b="0" dirty="0">
                <a:latin typeface="黑体" panose="02010609060101010101" pitchFamily="2" charset="-122"/>
                <a:ea typeface="黑体" panose="02010609060101010101" pitchFamily="2" charset="-122"/>
              </a:rPr>
              <a:t>程序文件创建成功。</a:t>
            </a:r>
            <a:endParaRPr lang="en-US" altLang="zh-CN" b="0" dirty="0">
              <a:latin typeface="黑体" panose="02010609060101010101" pitchFamily="2" charset="-122"/>
              <a:ea typeface="黑体" panose="02010609060101010101" pitchFamily="2" charset="-122"/>
            </a:endParaRPr>
          </a:p>
        </p:txBody>
      </p:sp>
      <p:sp>
        <p:nvSpPr>
          <p:cNvPr id="40965"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40966"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1981200" y="1143000"/>
            <a:ext cx="5029200" cy="5715000"/>
          </a:xfrm>
          <a:prstGeom prst="rect">
            <a:avLst/>
          </a:prstGeom>
          <a:noFill/>
          <a:ln w="9525">
            <a:noFill/>
          </a:ln>
        </p:spPr>
      </p:pic>
      <p:pic>
        <p:nvPicPr>
          <p:cNvPr id="9" name="图片 8"/>
          <p:cNvPicPr>
            <a:picLocks noChangeAspect="1"/>
          </p:cNvPicPr>
          <p:nvPr/>
        </p:nvPicPr>
        <p:blipFill>
          <a:blip r:embed="rId2"/>
          <a:stretch>
            <a:fillRect/>
          </a:stretch>
        </p:blipFill>
        <p:spPr>
          <a:xfrm>
            <a:off x="685800" y="1295400"/>
            <a:ext cx="7620000" cy="5181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41987"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1.6  Eclipse</a:t>
            </a:r>
            <a:r>
              <a:rPr lang="zh-CN" altLang="en-US" dirty="0">
                <a:latin typeface="黑体" panose="02010609060101010101" pitchFamily="2" charset="-122"/>
                <a:ea typeface="黑体" panose="02010609060101010101" pitchFamily="2" charset="-122"/>
              </a:rPr>
              <a:t>的安装与使用</a:t>
            </a:r>
            <a:endParaRPr lang="zh-CN" altLang="en-US" dirty="0">
              <a:latin typeface="黑体" panose="02010609060101010101" pitchFamily="2" charset="-122"/>
              <a:ea typeface="黑体" panose="02010609060101010101" pitchFamily="2" charset="-122"/>
            </a:endParaRPr>
          </a:p>
        </p:txBody>
      </p:sp>
      <p:sp>
        <p:nvSpPr>
          <p:cNvPr id="41988"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3</a:t>
            </a:r>
            <a:r>
              <a:rPr lang="zh-CN" altLang="en-US" b="0" dirty="0">
                <a:latin typeface="黑体" panose="02010609060101010101" pitchFamily="2" charset="-122"/>
                <a:ea typeface="黑体" panose="02010609060101010101" pitchFamily="2" charset="-122"/>
              </a:rPr>
              <a:t>）编写、运行程序</a:t>
            </a:r>
            <a:endParaRPr lang="en-US" altLang="zh-CN" b="0" dirty="0">
              <a:latin typeface="黑体" panose="02010609060101010101" pitchFamily="2" charset="-122"/>
              <a:ea typeface="黑体" panose="02010609060101010101" pitchFamily="2" charset="-122"/>
            </a:endParaRPr>
          </a:p>
          <a:p>
            <a:pPr marL="0" indent="0" eaLnBrk="1" hangingPunct="1">
              <a:buNone/>
            </a:pPr>
            <a:r>
              <a:rPr lang="en-US" altLang="zh-CN" b="0" dirty="0">
                <a:latin typeface="黑体" panose="02010609060101010101" pitchFamily="2" charset="-122"/>
                <a:ea typeface="黑体" panose="02010609060101010101" pitchFamily="2" charset="-122"/>
              </a:rPr>
              <a:t>     Eclipse</a:t>
            </a:r>
            <a:r>
              <a:rPr lang="zh-CN" altLang="en-US" b="0" dirty="0">
                <a:latin typeface="黑体" panose="02010609060101010101" pitchFamily="2" charset="-122"/>
                <a:ea typeface="黑体" panose="02010609060101010101" pitchFamily="2" charset="-122"/>
              </a:rPr>
              <a:t>采用即时编译机制，在输入代码的过程中，如果某一行语句有错误，就会在该行的左侧显示一个“红叉”，将鼠标移至该红叉位置，会显示错误提示信息。</a:t>
            </a:r>
            <a:endParaRPr lang="en-US" altLang="zh-CN" b="0" dirty="0">
              <a:latin typeface="黑体" panose="02010609060101010101" pitchFamily="2" charset="-122"/>
              <a:ea typeface="黑体" panose="02010609060101010101" pitchFamily="2" charset="-122"/>
            </a:endParaRPr>
          </a:p>
        </p:txBody>
      </p:sp>
      <p:sp>
        <p:nvSpPr>
          <p:cNvPr id="41989"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41990"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10" name="图片 9"/>
          <p:cNvPicPr>
            <a:picLocks noChangeAspect="1"/>
          </p:cNvPicPr>
          <p:nvPr/>
        </p:nvPicPr>
        <p:blipFill>
          <a:blip r:embed="rId1"/>
          <a:srcRect l="9584" t="12862" r="51175" b="57556"/>
          <a:stretch>
            <a:fillRect/>
          </a:stretch>
        </p:blipFill>
        <p:spPr>
          <a:xfrm>
            <a:off x="1219200" y="2028825"/>
            <a:ext cx="6400800" cy="36099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p:spPr>
        <p:txBody>
          <a:bodyPr vert="horz" wrap="square" lIns="91440" tIns="45720" rIns="91440" bIns="45720" anchor="ctr" anchorCtr="0"/>
          <a:p>
            <a:pPr eaLnBrk="1" hangingPunct="1"/>
            <a:r>
              <a:rPr lang="zh-CN" altLang="en-US" dirty="0">
                <a:latin typeface="黑体" panose="02010609060101010101" pitchFamily="2" charset="-122"/>
                <a:ea typeface="黑体" panose="02010609060101010101" pitchFamily="2" charset="-122"/>
              </a:rPr>
              <a:t>教师联系方式</a:t>
            </a:r>
            <a:endParaRPr lang="zh-CN" altLang="en-US" dirty="0">
              <a:latin typeface="黑体" panose="02010609060101010101" pitchFamily="2" charset="-122"/>
              <a:ea typeface="黑体" panose="02010609060101010101" pitchFamily="2" charset="-122"/>
            </a:endParaRPr>
          </a:p>
        </p:txBody>
      </p:sp>
      <p:sp>
        <p:nvSpPr>
          <p:cNvPr id="6147" name="Rectangle 3"/>
          <p:cNvSpPr>
            <a:spLocks noGrp="1"/>
          </p:cNvSpPr>
          <p:nvPr>
            <p:ph idx="1"/>
          </p:nvPr>
        </p:nvSpPr>
        <p:spPr>
          <a:xfrm>
            <a:off x="457200" y="1600200"/>
            <a:ext cx="8507413" cy="4525963"/>
          </a:xfrm>
          <a:ln/>
        </p:spPr>
        <p:txBody>
          <a:bodyPr vert="horz" wrap="square" lIns="91440" tIns="45720" rIns="91440" bIns="45720" anchor="t" anchorCtr="0"/>
          <a:p>
            <a:pPr eaLnBrk="1" hangingPunct="1"/>
            <a:r>
              <a:rPr lang="zh-CN" altLang="en-US" b="0" dirty="0">
                <a:latin typeface="黑体" panose="02010609060101010101" pitchFamily="2" charset="-122"/>
                <a:ea typeface="黑体" panose="02010609060101010101" pitchFamily="2" charset="-122"/>
              </a:rPr>
              <a:t>办公地点：主楼</a:t>
            </a:r>
            <a:r>
              <a:rPr lang="en-US" altLang="zh-CN" b="0" dirty="0">
                <a:latin typeface="黑体" panose="02010609060101010101" pitchFamily="2" charset="-122"/>
                <a:ea typeface="黑体" panose="02010609060101010101" pitchFamily="2" charset="-122"/>
              </a:rPr>
              <a:t>E</a:t>
            </a:r>
            <a:r>
              <a:rPr lang="zh-CN" altLang="en-US" b="0" dirty="0">
                <a:latin typeface="黑体" panose="02010609060101010101" pitchFamily="2" charset="-122"/>
                <a:ea typeface="黑体" panose="02010609060101010101" pitchFamily="2" charset="-122"/>
              </a:rPr>
              <a:t>座</a:t>
            </a:r>
            <a:r>
              <a:rPr lang="en-US" altLang="zh-CN" b="0" dirty="0">
                <a:latin typeface="黑体" panose="02010609060101010101" pitchFamily="2" charset="-122"/>
                <a:ea typeface="黑体" panose="02010609060101010101" pitchFamily="2" charset="-122"/>
              </a:rPr>
              <a:t>0707 </a:t>
            </a:r>
            <a:r>
              <a:rPr lang="zh-CN" altLang="en-US" b="0" dirty="0">
                <a:latin typeface="黑体" panose="02010609060101010101" pitchFamily="2" charset="-122"/>
                <a:ea typeface="黑体" panose="02010609060101010101" pitchFamily="2" charset="-122"/>
              </a:rPr>
              <a:t>（软件工程教研室）</a:t>
            </a:r>
            <a:endParaRPr lang="zh-CN" altLang="en-US" b="0" dirty="0">
              <a:latin typeface="黑体" panose="02010609060101010101" pitchFamily="2" charset="-122"/>
              <a:ea typeface="黑体" panose="02010609060101010101" pitchFamily="2" charset="-122"/>
            </a:endParaRPr>
          </a:p>
          <a:p>
            <a:pPr eaLnBrk="1" hangingPunct="1"/>
            <a:r>
              <a:rPr lang="zh-CN" altLang="en-US" b="0" dirty="0">
                <a:latin typeface="黑体" panose="02010609060101010101" pitchFamily="2" charset="-122"/>
                <a:ea typeface="黑体" panose="02010609060101010101" pitchFamily="2" charset="-122"/>
              </a:rPr>
              <a:t>电话：</a:t>
            </a:r>
            <a:r>
              <a:rPr lang="en-US" altLang="zh-CN" b="0" dirty="0">
                <a:latin typeface="黑体" panose="02010609060101010101" pitchFamily="2" charset="-122"/>
                <a:ea typeface="黑体" panose="02010609060101010101" pitchFamily="2" charset="-122"/>
              </a:rPr>
              <a:t>61772578</a:t>
            </a:r>
            <a:endParaRPr lang="en-US" altLang="zh-CN" b="0" dirty="0">
              <a:latin typeface="黑体" panose="02010609060101010101" pitchFamily="2" charset="-122"/>
              <a:ea typeface="黑体" panose="02010609060101010101" pitchFamily="2" charset="-122"/>
            </a:endParaRPr>
          </a:p>
          <a:p>
            <a:pPr eaLnBrk="1" hangingPunct="1"/>
            <a:r>
              <a:rPr lang="zh-CN" altLang="en-US" b="0" dirty="0">
                <a:latin typeface="黑体" panose="02010609060101010101" pitchFamily="2" charset="-122"/>
                <a:ea typeface="黑体" panose="02010609060101010101" pitchFamily="2" charset="-122"/>
              </a:rPr>
              <a:t>邮箱：</a:t>
            </a:r>
            <a:r>
              <a:rPr lang="en-US" altLang="zh-CN" b="0" dirty="0">
                <a:latin typeface="黑体" panose="02010609060101010101" pitchFamily="2" charset="-122"/>
                <a:ea typeface="黑体" panose="02010609060101010101" pitchFamily="2" charset="-122"/>
              </a:rPr>
              <a:t>pengwen@ncepu.edu.cn</a:t>
            </a:r>
            <a:endParaRPr lang="en-US" altLang="zh-CN" b="0" dirty="0">
              <a:latin typeface="黑体" panose="02010609060101010101" pitchFamily="2" charset="-122"/>
              <a:ea typeface="黑体" panose="0201060906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43011"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1.6  Eclipse</a:t>
            </a:r>
            <a:r>
              <a:rPr lang="zh-CN" altLang="en-US" dirty="0">
                <a:latin typeface="黑体" panose="02010609060101010101" pitchFamily="2" charset="-122"/>
                <a:ea typeface="黑体" panose="02010609060101010101" pitchFamily="2" charset="-122"/>
              </a:rPr>
              <a:t>的安装与使用</a:t>
            </a:r>
            <a:endParaRPr lang="zh-CN" altLang="en-US" dirty="0">
              <a:latin typeface="黑体" panose="02010609060101010101" pitchFamily="2" charset="-122"/>
              <a:ea typeface="黑体" panose="02010609060101010101" pitchFamily="2" charset="-122"/>
            </a:endParaRPr>
          </a:p>
        </p:txBody>
      </p:sp>
      <p:sp>
        <p:nvSpPr>
          <p:cNvPr id="43012"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buNone/>
            </a:pPr>
            <a:r>
              <a:rPr lang="zh-CN" altLang="en-US" b="0" dirty="0">
                <a:latin typeface="黑体" panose="02010609060101010101" pitchFamily="2" charset="-122"/>
                <a:ea typeface="黑体" panose="02010609060101010101" pitchFamily="2" charset="-122"/>
              </a:rPr>
              <a:t>（</a:t>
            </a:r>
            <a:r>
              <a:rPr lang="en-US" altLang="zh-CN" b="0" dirty="0">
                <a:latin typeface="黑体" panose="02010609060101010101" pitchFamily="2" charset="-122"/>
                <a:ea typeface="黑体" panose="02010609060101010101" pitchFamily="2" charset="-122"/>
              </a:rPr>
              <a:t>3</a:t>
            </a:r>
            <a:r>
              <a:rPr lang="zh-CN" altLang="en-US" b="0" dirty="0">
                <a:latin typeface="黑体" panose="02010609060101010101" pitchFamily="2" charset="-122"/>
                <a:ea typeface="黑体" panose="02010609060101010101" pitchFamily="2" charset="-122"/>
              </a:rPr>
              <a:t>）编写、运行程序</a:t>
            </a:r>
            <a:endParaRPr lang="en-US" altLang="zh-CN" b="0" dirty="0">
              <a:latin typeface="黑体" panose="02010609060101010101" pitchFamily="2" charset="-122"/>
              <a:ea typeface="黑体" panose="02010609060101010101" pitchFamily="2" charset="-122"/>
            </a:endParaRPr>
          </a:p>
          <a:p>
            <a:pPr marL="0" indent="0" eaLnBrk="1" hangingPunct="1">
              <a:buNone/>
            </a:pPr>
            <a:r>
              <a:rPr lang="zh-CN" altLang="en-US" b="0" dirty="0">
                <a:latin typeface="黑体" panose="02010609060101010101" pitchFamily="2" charset="-122"/>
                <a:ea typeface="黑体" panose="02010609060101010101" pitchFamily="2" charset="-122"/>
              </a:rPr>
              <a:t>    程序编写完毕后，点击工具栏上的 （</a:t>
            </a:r>
            <a:r>
              <a:rPr lang="en-US" altLang="zh-CN" b="0" dirty="0">
                <a:latin typeface="黑体" panose="02010609060101010101" pitchFamily="2" charset="-122"/>
                <a:ea typeface="黑体" panose="02010609060101010101" pitchFamily="2" charset="-122"/>
              </a:rPr>
              <a:t>run</a:t>
            </a:r>
            <a:r>
              <a:rPr lang="zh-CN" altLang="en-US" b="0" dirty="0">
                <a:latin typeface="黑体" panose="02010609060101010101" pitchFamily="2" charset="-122"/>
                <a:ea typeface="黑体" panose="02010609060101010101" pitchFamily="2" charset="-122"/>
              </a:rPr>
              <a:t>）按钮，即可运行程序。或是在程序区域单击右键，在快捷菜单中选择</a:t>
            </a:r>
            <a:r>
              <a:rPr lang="en-US" altLang="zh-CN" b="0" dirty="0">
                <a:latin typeface="黑体" panose="02010609060101010101" pitchFamily="2" charset="-122"/>
                <a:ea typeface="黑体" panose="02010609060101010101" pitchFamily="2" charset="-122"/>
              </a:rPr>
              <a:t>Run as——&gt;Java Application</a:t>
            </a:r>
            <a:r>
              <a:rPr lang="zh-CN" altLang="en-US" b="0" dirty="0">
                <a:latin typeface="黑体" panose="02010609060101010101" pitchFamily="2" charset="-122"/>
                <a:ea typeface="黑体" panose="02010609060101010101" pitchFamily="2" charset="-122"/>
              </a:rPr>
              <a:t>菜单运行程序。</a:t>
            </a:r>
            <a:endParaRPr lang="en-US" altLang="zh-CN" b="0" dirty="0">
              <a:latin typeface="黑体" panose="02010609060101010101" pitchFamily="2" charset="-122"/>
              <a:ea typeface="黑体" panose="02010609060101010101" pitchFamily="2" charset="-122"/>
            </a:endParaRPr>
          </a:p>
        </p:txBody>
      </p:sp>
      <p:sp>
        <p:nvSpPr>
          <p:cNvPr id="43013"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43014"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pic>
        <p:nvPicPr>
          <p:cNvPr id="8" name="图片 7" descr="C:\Users\pengwen\Documents\Tencent Files\16064673\Image\C2C\_HS~PQR~LYLJ@8GA3C%ZBIR.png"/>
          <p:cNvPicPr>
            <a:picLocks noChangeAspect="1"/>
          </p:cNvPicPr>
          <p:nvPr/>
        </p:nvPicPr>
        <p:blipFill>
          <a:blip r:embed="rId1"/>
          <a:stretch>
            <a:fillRect/>
          </a:stretch>
        </p:blipFill>
        <p:spPr>
          <a:xfrm>
            <a:off x="609600" y="1219200"/>
            <a:ext cx="7848600" cy="5410200"/>
          </a:xfrm>
          <a:prstGeom prst="rect">
            <a:avLst/>
          </a:prstGeom>
          <a:noFill/>
          <a:ln w="9525">
            <a:noFill/>
          </a:ln>
        </p:spPr>
      </p:pic>
      <p:pic>
        <p:nvPicPr>
          <p:cNvPr id="9" name="图片 8"/>
          <p:cNvPicPr>
            <a:picLocks noChangeAspect="1"/>
          </p:cNvPicPr>
          <p:nvPr/>
        </p:nvPicPr>
        <p:blipFill>
          <a:blip r:embed="rId2"/>
          <a:stretch>
            <a:fillRect/>
          </a:stretch>
        </p:blipFill>
        <p:spPr>
          <a:xfrm>
            <a:off x="609600" y="1219200"/>
            <a:ext cx="7848600" cy="5410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44035" name="Rectangle 2"/>
          <p:cNvSpPr>
            <a:spLocks noGrp="1"/>
          </p:cNvSpPr>
          <p:nvPr>
            <p:ph type="title"/>
          </p:nvPr>
        </p:nvSpPr>
        <p:spPr>
          <a:xfrm>
            <a:off x="1143000" y="503238"/>
            <a:ext cx="7391400" cy="487362"/>
          </a:xfrm>
          <a:ln/>
        </p:spPr>
        <p:txBody>
          <a:bodyPr vert="horz" wrap="square" lIns="91440" tIns="45720" rIns="91440" bIns="45720" anchor="ctr" anchorCtr="0"/>
          <a:p>
            <a:pPr algn="ctr" eaLnBrk="1" hangingPunct="1"/>
            <a:r>
              <a:rPr lang="zh-CN" altLang="en-US" dirty="0">
                <a:latin typeface="黑体" panose="02010609060101010101" pitchFamily="2" charset="-122"/>
                <a:ea typeface="黑体" panose="02010609060101010101" pitchFamily="2" charset="-122"/>
              </a:rPr>
              <a:t>课后作业</a:t>
            </a:r>
            <a:endParaRPr lang="zh-CN" altLang="en-US" dirty="0">
              <a:latin typeface="黑体" panose="02010609060101010101" pitchFamily="2" charset="-122"/>
              <a:ea typeface="黑体" panose="02010609060101010101" pitchFamily="2" charset="-122"/>
            </a:endParaRPr>
          </a:p>
        </p:txBody>
      </p:sp>
      <p:sp>
        <p:nvSpPr>
          <p:cNvPr id="28676"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1</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程序经过编译后生成的文件的后缀是</a:t>
            </a:r>
            <a:r>
              <a:rPr lang="en-US" altLang="zh-CN" sz="2400" b="0" dirty="0">
                <a:latin typeface="黑体" panose="02010609060101010101" pitchFamily="2" charset="-122"/>
                <a:ea typeface="黑体" panose="02010609060101010101" pitchFamily="2" charset="-122"/>
              </a:rPr>
              <a:t>_________</a:t>
            </a:r>
            <a:r>
              <a:rPr lang="zh-CN" altLang="en-US" sz="2400" b="0" dirty="0">
                <a:latin typeface="黑体" panose="02010609060101010101" pitchFamily="2" charset="-122"/>
                <a:ea typeface="黑体" panose="02010609060101010101" pitchFamily="2" charset="-122"/>
              </a:rPr>
              <a:t>。</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A</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obj			B</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exe			 C</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class		  	D</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endParaRPr lang="en-US" altLang="zh-CN"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2</a:t>
            </a:r>
            <a:r>
              <a:rPr lang="zh-CN" altLang="en-US" sz="2400" b="0" dirty="0">
                <a:latin typeface="黑体" panose="02010609060101010101" pitchFamily="2" charset="-122"/>
                <a:ea typeface="黑体" panose="02010609060101010101" pitchFamily="2" charset="-122"/>
              </a:rPr>
              <a:t>．下面关于</a:t>
            </a:r>
            <a:r>
              <a:rPr lang="en-US" altLang="zh-CN" sz="2400" b="0" dirty="0">
                <a:latin typeface="黑体" panose="02010609060101010101" pitchFamily="2" charset="-122"/>
                <a:ea typeface="黑体" panose="02010609060101010101" pitchFamily="2" charset="-122"/>
              </a:rPr>
              <a:t>Java </a:t>
            </a:r>
            <a:r>
              <a:rPr lang="zh-CN" altLang="en-US" sz="2400" b="0" dirty="0">
                <a:latin typeface="黑体" panose="02010609060101010101" pitchFamily="2" charset="-122"/>
                <a:ea typeface="黑体" panose="02010609060101010101" pitchFamily="2" charset="-122"/>
              </a:rPr>
              <a:t>语言特点的描述中，错误的是</a:t>
            </a:r>
            <a:r>
              <a:rPr lang="en-US" altLang="zh-CN" sz="2400" b="0" dirty="0">
                <a:latin typeface="黑体" panose="02010609060101010101" pitchFamily="2" charset="-122"/>
                <a:ea typeface="黑体" panose="02010609060101010101" pitchFamily="2" charset="-122"/>
              </a:rPr>
              <a:t>_________</a:t>
            </a:r>
            <a:r>
              <a:rPr lang="zh-CN" altLang="en-US" sz="2400" b="0" dirty="0">
                <a:latin typeface="黑体" panose="02010609060101010101" pitchFamily="2" charset="-122"/>
                <a:ea typeface="黑体" panose="02010609060101010101" pitchFamily="2" charset="-122"/>
              </a:rPr>
              <a:t>。</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A</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是纯面向对象编程语言，支持单继承和多继承</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B</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支持分布式的网络应用，可访问网络上的其他对象</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C</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支持多线程编程</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D</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程序与平台无关、可移植性好</a:t>
            </a:r>
            <a:endParaRPr lang="zh-CN" altLang="en-US" sz="2400" b="0" dirty="0">
              <a:latin typeface="黑体" panose="02010609060101010101" pitchFamily="2" charset="-122"/>
              <a:ea typeface="黑体" panose="02010609060101010101" pitchFamily="2" charset="-122"/>
            </a:endParaRPr>
          </a:p>
        </p:txBody>
      </p:sp>
      <p:sp>
        <p:nvSpPr>
          <p:cNvPr id="44037"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44038"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xEl>
                                              <p:charRg st="69" end="104"/>
                                            </p:txEl>
                                          </p:spTgt>
                                        </p:tgtEl>
                                        <p:attrNameLst>
                                          <p:attrName>style.visibility</p:attrName>
                                        </p:attrNameLst>
                                      </p:cBhvr>
                                      <p:to>
                                        <p:strVal val="visible"/>
                                      </p:to>
                                    </p:set>
                                    <p:animEffect transition="in" filter="fade">
                                      <p:cBhvr>
                                        <p:cTn id="7" dur="500"/>
                                        <p:tgtEl>
                                          <p:spTgt spid="28676">
                                            <p:txEl>
                                              <p:charRg st="69" end="10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6">
                                            <p:txEl>
                                              <p:charRg st="104" end="131"/>
                                            </p:txEl>
                                          </p:spTgt>
                                        </p:tgtEl>
                                        <p:attrNameLst>
                                          <p:attrName>style.visibility</p:attrName>
                                        </p:attrNameLst>
                                      </p:cBhvr>
                                      <p:to>
                                        <p:strVal val="visible"/>
                                      </p:to>
                                    </p:set>
                                    <p:animEffect transition="in" filter="fade">
                                      <p:cBhvr>
                                        <p:cTn id="10" dur="500"/>
                                        <p:tgtEl>
                                          <p:spTgt spid="28676">
                                            <p:txEl>
                                              <p:charRg st="104" end="13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6">
                                            <p:txEl>
                                              <p:charRg st="131" end="160"/>
                                            </p:txEl>
                                          </p:spTgt>
                                        </p:tgtEl>
                                        <p:attrNameLst>
                                          <p:attrName>style.visibility</p:attrName>
                                        </p:attrNameLst>
                                      </p:cBhvr>
                                      <p:to>
                                        <p:strVal val="visible"/>
                                      </p:to>
                                    </p:set>
                                    <p:animEffect transition="in" filter="fade">
                                      <p:cBhvr>
                                        <p:cTn id="13" dur="500"/>
                                        <p:tgtEl>
                                          <p:spTgt spid="28676">
                                            <p:txEl>
                                              <p:charRg st="131" end="16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6">
                                            <p:txEl>
                                              <p:charRg st="160" end="174"/>
                                            </p:txEl>
                                          </p:spTgt>
                                        </p:tgtEl>
                                        <p:attrNameLst>
                                          <p:attrName>style.visibility</p:attrName>
                                        </p:attrNameLst>
                                      </p:cBhvr>
                                      <p:to>
                                        <p:strVal val="visible"/>
                                      </p:to>
                                    </p:set>
                                    <p:animEffect transition="in" filter="fade">
                                      <p:cBhvr>
                                        <p:cTn id="16" dur="500"/>
                                        <p:tgtEl>
                                          <p:spTgt spid="28676">
                                            <p:txEl>
                                              <p:charRg st="160" end="17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8676">
                                            <p:txEl>
                                              <p:charRg st="174" end="194"/>
                                            </p:txEl>
                                          </p:spTgt>
                                        </p:tgtEl>
                                        <p:attrNameLst>
                                          <p:attrName>style.visibility</p:attrName>
                                        </p:attrNameLst>
                                      </p:cBhvr>
                                      <p:to>
                                        <p:strVal val="visible"/>
                                      </p:to>
                                    </p:set>
                                    <p:animEffect transition="in" filter="fade">
                                      <p:cBhvr>
                                        <p:cTn id="19" dur="500"/>
                                        <p:tgtEl>
                                          <p:spTgt spid="28676">
                                            <p:txEl>
                                              <p:charRg st="174"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45059" name="Rectangle 2"/>
          <p:cNvSpPr>
            <a:spLocks noGrp="1"/>
          </p:cNvSpPr>
          <p:nvPr>
            <p:ph type="title"/>
          </p:nvPr>
        </p:nvSpPr>
        <p:spPr>
          <a:xfrm>
            <a:off x="1143000" y="503238"/>
            <a:ext cx="7391400" cy="487362"/>
          </a:xfrm>
          <a:ln/>
        </p:spPr>
        <p:txBody>
          <a:bodyPr vert="horz" wrap="square" lIns="91440" tIns="45720" rIns="91440" bIns="45720" anchor="ctr" anchorCtr="0"/>
          <a:p>
            <a:pPr algn="ctr" eaLnBrk="1" hangingPunct="1"/>
            <a:r>
              <a:rPr lang="zh-CN" altLang="en-US" dirty="0">
                <a:latin typeface="黑体" panose="02010609060101010101" pitchFamily="2" charset="-122"/>
                <a:ea typeface="黑体" panose="02010609060101010101" pitchFamily="2" charset="-122"/>
              </a:rPr>
              <a:t>课后作业</a:t>
            </a:r>
            <a:endParaRPr lang="zh-CN" altLang="en-US" dirty="0">
              <a:latin typeface="黑体" panose="02010609060101010101" pitchFamily="2" charset="-122"/>
              <a:ea typeface="黑体" panose="02010609060101010101" pitchFamily="2" charset="-122"/>
            </a:endParaRPr>
          </a:p>
        </p:txBody>
      </p:sp>
      <p:sp>
        <p:nvSpPr>
          <p:cNvPr id="28676"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3</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的核心包中，提供编程应用的基本类和接口的包是</a:t>
            </a:r>
            <a:r>
              <a:rPr lang="en-US" altLang="zh-CN" sz="2400" b="0" dirty="0">
                <a:latin typeface="黑体" panose="02010609060101010101" pitchFamily="2" charset="-122"/>
                <a:ea typeface="黑体" panose="02010609060101010101" pitchFamily="2" charset="-122"/>
              </a:rPr>
              <a:t>_________</a:t>
            </a:r>
            <a:r>
              <a:rPr lang="zh-CN" altLang="en-US" sz="2400" b="0" dirty="0">
                <a:latin typeface="黑体" panose="02010609060101010101" pitchFamily="2" charset="-122"/>
                <a:ea typeface="黑体" panose="02010609060101010101" pitchFamily="2" charset="-122"/>
              </a:rPr>
              <a:t>。</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A</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java.util      	B</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java.lang      </a:t>
            </a:r>
            <a:endParaRPr lang="en-US" altLang="zh-CN"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C</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java.applet     	D</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java.rmi</a:t>
            </a:r>
            <a:endParaRPr lang="en-US" altLang="zh-CN"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4</a:t>
            </a:r>
            <a:r>
              <a:rPr lang="zh-CN" altLang="en-US" sz="2400" b="0" dirty="0">
                <a:latin typeface="黑体" panose="02010609060101010101" pitchFamily="2" charset="-122"/>
                <a:ea typeface="黑体" panose="02010609060101010101" pitchFamily="2" charset="-122"/>
              </a:rPr>
              <a:t>．下面的</a:t>
            </a:r>
            <a:r>
              <a:rPr lang="en-US" altLang="zh-CN" sz="2400" b="0" dirty="0">
                <a:latin typeface="黑体" panose="02010609060101010101" pitchFamily="2" charset="-122"/>
                <a:ea typeface="黑体" panose="02010609060101010101" pitchFamily="2" charset="-122"/>
              </a:rPr>
              <a:t>main()</a:t>
            </a:r>
            <a:r>
              <a:rPr lang="zh-CN" altLang="en-US" sz="2400" b="0" dirty="0">
                <a:latin typeface="黑体" panose="02010609060101010101" pitchFamily="2" charset="-122"/>
                <a:ea typeface="黑体" panose="02010609060101010101" pitchFamily="2" charset="-122"/>
              </a:rPr>
              <a:t>方法原型，正确的是</a:t>
            </a:r>
            <a:r>
              <a:rPr lang="en-US" altLang="zh-CN" sz="2400" b="0" dirty="0">
                <a:latin typeface="黑体" panose="02010609060101010101" pitchFamily="2" charset="-122"/>
                <a:ea typeface="黑体" panose="02010609060101010101" pitchFamily="2" charset="-122"/>
              </a:rPr>
              <a:t>_________</a:t>
            </a:r>
            <a:r>
              <a:rPr lang="zh-CN" altLang="en-US" sz="2400" b="0" dirty="0">
                <a:latin typeface="黑体" panose="02010609060101010101" pitchFamily="2" charset="-122"/>
                <a:ea typeface="黑体" panose="02010609060101010101" pitchFamily="2" charset="-122"/>
              </a:rPr>
              <a:t>。</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A</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void main()             B</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public static void main()</a:t>
            </a:r>
            <a:endParaRPr lang="en-US" altLang="zh-CN"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C</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public main(String args[])     	 D</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public static void main(String args[])</a:t>
            </a:r>
            <a:endParaRPr lang="en-US" altLang="zh-CN"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5</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语言中编译程序的命令是</a:t>
            </a:r>
            <a:r>
              <a:rPr lang="en-US" altLang="zh-CN" sz="2400" b="0" dirty="0">
                <a:latin typeface="黑体" panose="02010609060101010101" pitchFamily="2" charset="-122"/>
                <a:ea typeface="黑体" panose="02010609060101010101" pitchFamily="2" charset="-122"/>
              </a:rPr>
              <a:t>_________</a:t>
            </a:r>
            <a:r>
              <a:rPr lang="zh-CN" altLang="en-US" sz="2400" b="0" dirty="0">
                <a:latin typeface="黑体" panose="02010609060101010101" pitchFamily="2" charset="-122"/>
                <a:ea typeface="黑体" panose="02010609060101010101" pitchFamily="2" charset="-122"/>
              </a:rPr>
              <a:t>。</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A</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	B</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javadoc      C</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javac     	 D</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javah</a:t>
            </a:r>
            <a:endParaRPr lang="en-US" altLang="zh-CN" sz="2400" b="0" dirty="0">
              <a:latin typeface="黑体" panose="02010609060101010101" pitchFamily="2" charset="-122"/>
              <a:ea typeface="黑体" panose="02010609060101010101" pitchFamily="2" charset="-122"/>
            </a:endParaRPr>
          </a:p>
          <a:p>
            <a:pPr marL="0" indent="0" eaLnBrk="1" hangingPunct="1">
              <a:lnSpc>
                <a:spcPct val="120000"/>
              </a:lnSpc>
              <a:buNone/>
            </a:pPr>
            <a:endParaRPr lang="en-US" altLang="zh-CN" sz="2400" b="0" dirty="0">
              <a:latin typeface="黑体" panose="02010609060101010101" pitchFamily="2" charset="-122"/>
              <a:ea typeface="黑体" panose="02010609060101010101" pitchFamily="2" charset="-122"/>
            </a:endParaRPr>
          </a:p>
        </p:txBody>
      </p:sp>
      <p:sp>
        <p:nvSpPr>
          <p:cNvPr id="45061"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45062"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xEl>
                                              <p:charRg st="105" end="136"/>
                                            </p:txEl>
                                          </p:spTgt>
                                        </p:tgtEl>
                                        <p:attrNameLst>
                                          <p:attrName>style.visibility</p:attrName>
                                        </p:attrNameLst>
                                      </p:cBhvr>
                                      <p:to>
                                        <p:strVal val="visible"/>
                                      </p:to>
                                    </p:set>
                                    <p:animEffect transition="in" filter="fade">
                                      <p:cBhvr>
                                        <p:cTn id="7" dur="500"/>
                                        <p:tgtEl>
                                          <p:spTgt spid="28676">
                                            <p:txEl>
                                              <p:charRg st="105" end="13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6">
                                            <p:txEl>
                                              <p:charRg st="136" end="190"/>
                                            </p:txEl>
                                          </p:spTgt>
                                        </p:tgtEl>
                                        <p:attrNameLst>
                                          <p:attrName>style.visibility</p:attrName>
                                        </p:attrNameLst>
                                      </p:cBhvr>
                                      <p:to>
                                        <p:strVal val="visible"/>
                                      </p:to>
                                    </p:set>
                                    <p:animEffect transition="in" filter="fade">
                                      <p:cBhvr>
                                        <p:cTn id="10" dur="500"/>
                                        <p:tgtEl>
                                          <p:spTgt spid="28676">
                                            <p:txEl>
                                              <p:charRg st="136" end="19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6">
                                            <p:txEl>
                                              <p:charRg st="190" end="266"/>
                                            </p:txEl>
                                          </p:spTgt>
                                        </p:tgtEl>
                                        <p:attrNameLst>
                                          <p:attrName>style.visibility</p:attrName>
                                        </p:attrNameLst>
                                      </p:cBhvr>
                                      <p:to>
                                        <p:strVal val="visible"/>
                                      </p:to>
                                    </p:set>
                                    <p:animEffect transition="in" filter="fade">
                                      <p:cBhvr>
                                        <p:cTn id="13" dur="500"/>
                                        <p:tgtEl>
                                          <p:spTgt spid="28676">
                                            <p:txEl>
                                              <p:charRg st="190" end="26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676">
                                            <p:txEl>
                                              <p:charRg st="266" end="294"/>
                                            </p:txEl>
                                          </p:spTgt>
                                        </p:tgtEl>
                                        <p:attrNameLst>
                                          <p:attrName>style.visibility</p:attrName>
                                        </p:attrNameLst>
                                      </p:cBhvr>
                                      <p:to>
                                        <p:strVal val="visible"/>
                                      </p:to>
                                    </p:set>
                                    <p:animEffect transition="in" filter="fade">
                                      <p:cBhvr>
                                        <p:cTn id="18" dur="500"/>
                                        <p:tgtEl>
                                          <p:spTgt spid="28676">
                                            <p:txEl>
                                              <p:charRg st="266" end="29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8676">
                                            <p:txEl>
                                              <p:charRg st="294" end="338"/>
                                            </p:txEl>
                                          </p:spTgt>
                                        </p:tgtEl>
                                        <p:attrNameLst>
                                          <p:attrName>style.visibility</p:attrName>
                                        </p:attrNameLst>
                                      </p:cBhvr>
                                      <p:to>
                                        <p:strVal val="visible"/>
                                      </p:to>
                                    </p:set>
                                    <p:animEffect transition="in" filter="fade">
                                      <p:cBhvr>
                                        <p:cTn id="21" dur="500"/>
                                        <p:tgtEl>
                                          <p:spTgt spid="28676">
                                            <p:txEl>
                                              <p:charRg st="294" end="3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46083" name="Rectangle 2"/>
          <p:cNvSpPr>
            <a:spLocks noGrp="1"/>
          </p:cNvSpPr>
          <p:nvPr>
            <p:ph type="title"/>
          </p:nvPr>
        </p:nvSpPr>
        <p:spPr>
          <a:xfrm>
            <a:off x="1143000" y="503238"/>
            <a:ext cx="7391400" cy="487362"/>
          </a:xfrm>
          <a:ln/>
        </p:spPr>
        <p:txBody>
          <a:bodyPr vert="horz" wrap="square" lIns="91440" tIns="45720" rIns="91440" bIns="45720" anchor="ctr" anchorCtr="0"/>
          <a:p>
            <a:pPr algn="ctr" eaLnBrk="1" hangingPunct="1"/>
            <a:r>
              <a:rPr lang="zh-CN" altLang="en-US" dirty="0">
                <a:latin typeface="黑体" panose="02010609060101010101" pitchFamily="2" charset="-122"/>
                <a:ea typeface="黑体" panose="02010609060101010101" pitchFamily="2" charset="-122"/>
              </a:rPr>
              <a:t>课后作业</a:t>
            </a:r>
            <a:endParaRPr lang="zh-CN" altLang="en-US" dirty="0">
              <a:latin typeface="黑体" panose="02010609060101010101" pitchFamily="2" charset="-122"/>
              <a:ea typeface="黑体" panose="02010609060101010101" pitchFamily="2" charset="-122"/>
            </a:endParaRPr>
          </a:p>
        </p:txBody>
      </p:sp>
      <p:sp>
        <p:nvSpPr>
          <p:cNvPr id="46084" name="Rectangle 3"/>
          <p:cNvSpPr>
            <a:spLocks noGrp="1"/>
          </p:cNvSpPr>
          <p:nvPr>
            <p:ph idx="1"/>
          </p:nvPr>
        </p:nvSpPr>
        <p:spPr>
          <a:xfrm>
            <a:off x="381000" y="1371600"/>
            <a:ext cx="8534400" cy="5257800"/>
          </a:xfrm>
          <a:ln/>
        </p:spPr>
        <p:txBody>
          <a:bodyPr vert="horz" wrap="square" lIns="91440" tIns="45720" rIns="91440" bIns="45720" anchor="t" anchorCtr="0"/>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1</a:t>
            </a:r>
            <a:r>
              <a:rPr lang="zh-CN" altLang="en-US" sz="2400" b="0" dirty="0">
                <a:latin typeface="黑体" panose="02010609060101010101" pitchFamily="2" charset="-122"/>
                <a:ea typeface="黑体" panose="02010609060101010101" pitchFamily="2" charset="-122"/>
              </a:rPr>
              <a:t>．简述</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语言的特点。</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2</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语言的三个技术平台分别是什么？每个平台的适用范围是什么？</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3</a:t>
            </a:r>
            <a:r>
              <a:rPr lang="zh-CN" altLang="en-US" sz="2400" b="0" dirty="0">
                <a:latin typeface="黑体" panose="02010609060101010101" pitchFamily="2" charset="-122"/>
                <a:ea typeface="黑体" panose="02010609060101010101" pitchFamily="2" charset="-122"/>
              </a:rPr>
              <a:t>．简述</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虚拟机的主要功能。</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4</a:t>
            </a:r>
            <a:r>
              <a:rPr lang="zh-CN" altLang="en-US" sz="2400" b="0" dirty="0">
                <a:latin typeface="黑体" panose="02010609060101010101" pitchFamily="2" charset="-122"/>
                <a:ea typeface="黑体" panose="02010609060101010101" pitchFamily="2" charset="-122"/>
              </a:rPr>
              <a:t>．简述</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程序的开发步骤。</a:t>
            </a:r>
            <a:endParaRPr lang="zh-CN" altLang="en-US" sz="2400" b="0" dirty="0">
              <a:latin typeface="黑体" panose="02010609060101010101" pitchFamily="2" charset="-122"/>
              <a:ea typeface="黑体" panose="02010609060101010101" pitchFamily="2" charset="-122"/>
            </a:endParaRPr>
          </a:p>
          <a:p>
            <a:pPr marL="0" indent="0" eaLnBrk="1" hangingPunct="1">
              <a:lnSpc>
                <a:spcPct val="120000"/>
              </a:lnSpc>
              <a:buNone/>
            </a:pPr>
            <a:r>
              <a:rPr lang="en-US" altLang="zh-CN" sz="2400" b="0" dirty="0">
                <a:latin typeface="黑体" panose="02010609060101010101" pitchFamily="2" charset="-122"/>
                <a:ea typeface="黑体" panose="02010609060101010101" pitchFamily="2" charset="-122"/>
              </a:rPr>
              <a:t>5</a:t>
            </a:r>
            <a:r>
              <a:rPr lang="zh-CN" altLang="en-US" sz="2400" b="0" dirty="0">
                <a:latin typeface="黑体" panose="02010609060101010101" pitchFamily="2" charset="-122"/>
                <a:ea typeface="黑体" panose="02010609060101010101" pitchFamily="2" charset="-122"/>
              </a:rPr>
              <a:t>．通过查找资料，简述目前</a:t>
            </a:r>
            <a:r>
              <a:rPr lang="en-US" altLang="zh-CN" sz="2400" b="0" dirty="0">
                <a:latin typeface="黑体" panose="02010609060101010101" pitchFamily="2" charset="-122"/>
                <a:ea typeface="黑体" panose="02010609060101010101" pitchFamily="2" charset="-122"/>
              </a:rPr>
              <a:t>Java</a:t>
            </a:r>
            <a:r>
              <a:rPr lang="zh-CN" altLang="en-US" sz="2400" b="0" dirty="0">
                <a:latin typeface="黑体" panose="02010609060101010101" pitchFamily="2" charset="-122"/>
                <a:ea typeface="黑体" panose="02010609060101010101" pitchFamily="2" charset="-122"/>
              </a:rPr>
              <a:t>程序开发的主要工具有哪些？</a:t>
            </a:r>
            <a:endParaRPr lang="zh-CN" altLang="en-US" sz="2400" b="0" dirty="0">
              <a:latin typeface="黑体" panose="02010609060101010101" pitchFamily="2" charset="-122"/>
              <a:ea typeface="黑体" panose="02010609060101010101" pitchFamily="2" charset="-122"/>
            </a:endParaRPr>
          </a:p>
        </p:txBody>
      </p:sp>
      <p:sp>
        <p:nvSpPr>
          <p:cNvPr id="46085"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46086" name="Rectangle 2"/>
          <p:cNvSpPr/>
          <p:nvPr/>
        </p:nvSpPr>
        <p:spPr>
          <a:xfrm>
            <a:off x="0" y="0"/>
            <a:ext cx="9144000" cy="0"/>
          </a:xfrm>
          <a:prstGeom prst="rect">
            <a:avLst/>
          </a:prstGeom>
          <a:noFill/>
          <a:ln w="28575">
            <a:noFill/>
          </a:ln>
          <a:effectLst>
            <a:prstShdw prst="shdw17" dist="17961" dir="2699999">
              <a:srgbClr val="959595"/>
            </a:prstShdw>
          </a:effectLst>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ctrTitle" hasCustomPrompt="1"/>
          </p:nvPr>
        </p:nvSpPr>
        <p:spPr>
          <a:xfrm>
            <a:off x="1295400" y="1600200"/>
            <a:ext cx="6705600" cy="2133600"/>
          </a:xfrm>
          <a:ln/>
        </p:spPr>
        <p:txBody>
          <a:bodyPr vert="horz" wrap="square" lIns="91440" tIns="45720" rIns="91440" bIns="45720" anchor="ctr" anchorCtr="0"/>
          <a:p>
            <a:pPr eaLnBrk="1" hangingPunct="1">
              <a:lnSpc>
                <a:spcPct val="150000"/>
              </a:lnSpc>
              <a:spcBef>
                <a:spcPct val="50000"/>
              </a:spcBef>
              <a:buClrTx/>
              <a:buSzTx/>
              <a:buFontTx/>
            </a:pPr>
            <a:r>
              <a:rPr lang="zh-CN" altLang="en-US" sz="5400" b="0" i="0" dirty="0">
                <a:latin typeface="黑体" panose="02010609060101010101" pitchFamily="2" charset="-122"/>
                <a:ea typeface="黑体" panose="02010609060101010101" pitchFamily="2" charset="-122"/>
                <a:cs typeface="+mj-cs"/>
              </a:rPr>
              <a:t>第</a:t>
            </a:r>
            <a:r>
              <a:rPr lang="en-US" altLang="zh-CN" sz="5400" b="0" i="0" dirty="0">
                <a:latin typeface="黑体" panose="02010609060101010101" pitchFamily="2" charset="-122"/>
                <a:ea typeface="黑体" panose="02010609060101010101" pitchFamily="2" charset="-122"/>
                <a:cs typeface="+mj-cs"/>
              </a:rPr>
              <a:t>1</a:t>
            </a:r>
            <a:r>
              <a:rPr lang="zh-CN" altLang="en-US" sz="5400" b="0" i="0" dirty="0">
                <a:latin typeface="黑体" panose="02010609060101010101" pitchFamily="2" charset="-122"/>
                <a:ea typeface="黑体" panose="02010609060101010101" pitchFamily="2" charset="-122"/>
                <a:cs typeface="+mj-cs"/>
              </a:rPr>
              <a:t>章</a:t>
            </a:r>
            <a:r>
              <a:rPr lang="en-US" altLang="zh-CN" sz="5400" b="0" i="0" dirty="0">
                <a:latin typeface="黑体" panose="02010609060101010101" pitchFamily="2" charset="-122"/>
                <a:ea typeface="黑体" panose="02010609060101010101" pitchFamily="2" charset="-122"/>
                <a:cs typeface="+mj-cs"/>
              </a:rPr>
              <a:t> Java</a:t>
            </a:r>
            <a:r>
              <a:rPr lang="zh-CN" altLang="en-US" sz="5400" b="0" i="0" dirty="0">
                <a:latin typeface="黑体" panose="02010609060101010101" pitchFamily="2" charset="-122"/>
                <a:ea typeface="黑体" panose="02010609060101010101" pitchFamily="2" charset="-122"/>
                <a:cs typeface="+mj-cs"/>
              </a:rPr>
              <a:t>语言概述</a:t>
            </a:r>
            <a:endParaRPr lang="zh-CN" altLang="en-US" sz="5400" i="0" dirty="0">
              <a:latin typeface="黑体" panose="02010609060101010101" pitchFamily="2" charset="-122"/>
              <a:ea typeface="黑体" panose="02010609060101010101" pitchFamily="2" charset="-122"/>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8195" name="Rectangle 2"/>
          <p:cNvSpPr>
            <a:spLocks noGrp="1"/>
          </p:cNvSpPr>
          <p:nvPr>
            <p:ph type="title"/>
          </p:nvPr>
        </p:nvSpPr>
        <p:spPr>
          <a:ln/>
        </p:spPr>
        <p:txBody>
          <a:bodyPr vert="horz" wrap="square" lIns="91440" tIns="45720" rIns="91440" bIns="45720" anchor="ctr" anchorCtr="0"/>
          <a:p>
            <a:pPr algn="ctr" eaLnBrk="1" hangingPunct="1"/>
            <a:r>
              <a:rPr lang="zh-CN" altLang="en-US" dirty="0"/>
              <a:t>本章主要内容 </a:t>
            </a:r>
            <a:endParaRPr lang="zh-CN" altLang="en-US" dirty="0"/>
          </a:p>
        </p:txBody>
      </p:sp>
      <p:sp>
        <p:nvSpPr>
          <p:cNvPr id="8196" name="Rectangle 3"/>
          <p:cNvSpPr>
            <a:spLocks noGrp="1"/>
          </p:cNvSpPr>
          <p:nvPr>
            <p:ph idx="1"/>
          </p:nvPr>
        </p:nvSpPr>
        <p:spPr>
          <a:xfrm>
            <a:off x="2133600" y="1295400"/>
            <a:ext cx="4953000" cy="5248275"/>
          </a:xfrm>
          <a:ln/>
        </p:spPr>
        <p:txBody>
          <a:bodyPr vert="horz" wrap="square" lIns="91440" tIns="45720" rIns="91440" bIns="45720" anchor="t" anchorCtr="0"/>
          <a:p>
            <a:pPr eaLnBrk="1" hangingPunct="1">
              <a:lnSpc>
                <a:spcPct val="170000"/>
              </a:lnSpc>
              <a:buFont typeface="Wingdings" panose="05000000000000000000" pitchFamily="2" charset="2"/>
              <a:buChar char="Ø"/>
            </a:pPr>
            <a:r>
              <a:rPr lang="en-US" altLang="zh-CN" dirty="0">
                <a:latin typeface="黑体" panose="02010609060101010101" pitchFamily="2" charset="-122"/>
                <a:ea typeface="黑体" panose="02010609060101010101" pitchFamily="2" charset="-122"/>
              </a:rPr>
              <a:t>1   Java</a:t>
            </a:r>
            <a:r>
              <a:rPr lang="zh-CN" altLang="en-US" dirty="0">
                <a:latin typeface="黑体" panose="02010609060101010101" pitchFamily="2" charset="-122"/>
                <a:ea typeface="黑体" panose="02010609060101010101" pitchFamily="2" charset="-122"/>
              </a:rPr>
              <a:t>语言的发展历史</a:t>
            </a:r>
            <a:endParaRPr lang="zh-CN" altLang="en-US" dirty="0">
              <a:latin typeface="黑体" panose="02010609060101010101" pitchFamily="2" charset="-122"/>
              <a:ea typeface="黑体" panose="02010609060101010101" pitchFamily="2" charset="-122"/>
            </a:endParaRPr>
          </a:p>
          <a:p>
            <a:pPr eaLnBrk="1" hangingPunct="1">
              <a:lnSpc>
                <a:spcPct val="170000"/>
              </a:lnSpc>
              <a:buFont typeface="Wingdings" panose="05000000000000000000" pitchFamily="2" charset="2"/>
              <a:buChar char="Ø"/>
            </a:pPr>
            <a:r>
              <a:rPr lang="en-US" altLang="zh-CN" dirty="0">
                <a:latin typeface="黑体" panose="02010609060101010101" pitchFamily="2" charset="-122"/>
                <a:ea typeface="黑体" panose="02010609060101010101" pitchFamily="2" charset="-122"/>
              </a:rPr>
              <a:t>2   Java</a:t>
            </a:r>
            <a:r>
              <a:rPr lang="zh-CN" altLang="en-US" dirty="0">
                <a:latin typeface="黑体" panose="02010609060101010101" pitchFamily="2" charset="-122"/>
                <a:ea typeface="黑体" panose="02010609060101010101" pitchFamily="2" charset="-122"/>
              </a:rPr>
              <a:t>语言的运行原理 </a:t>
            </a:r>
            <a:endParaRPr lang="zh-CN" altLang="en-US" dirty="0">
              <a:latin typeface="黑体" panose="02010609060101010101" pitchFamily="2" charset="-122"/>
              <a:ea typeface="黑体" panose="02010609060101010101" pitchFamily="2" charset="-122"/>
            </a:endParaRPr>
          </a:p>
          <a:p>
            <a:pPr eaLnBrk="1" hangingPunct="1">
              <a:lnSpc>
                <a:spcPct val="170000"/>
              </a:lnSpc>
              <a:buFont typeface="Wingdings" panose="05000000000000000000" pitchFamily="2" charset="2"/>
              <a:buChar char="Ø"/>
            </a:pPr>
            <a:r>
              <a:rPr lang="en-US" altLang="zh-CN" dirty="0">
                <a:latin typeface="黑体" panose="02010609060101010101" pitchFamily="2" charset="-122"/>
                <a:ea typeface="黑体" panose="02010609060101010101" pitchFamily="2" charset="-122"/>
              </a:rPr>
              <a:t>3   Java</a:t>
            </a:r>
            <a:r>
              <a:rPr lang="zh-CN" altLang="en-US" dirty="0">
                <a:latin typeface="黑体" panose="02010609060101010101" pitchFamily="2" charset="-122"/>
                <a:ea typeface="黑体" panose="02010609060101010101" pitchFamily="2" charset="-122"/>
              </a:rPr>
              <a:t>语言的特点</a:t>
            </a:r>
            <a:endParaRPr lang="en-US" altLang="zh-CN" dirty="0">
              <a:latin typeface="黑体" panose="02010609060101010101" pitchFamily="2" charset="-122"/>
              <a:ea typeface="黑体" panose="02010609060101010101" pitchFamily="2" charset="-122"/>
            </a:endParaRPr>
          </a:p>
          <a:p>
            <a:pPr eaLnBrk="1" hangingPunct="1">
              <a:lnSpc>
                <a:spcPct val="170000"/>
              </a:lnSpc>
              <a:buFont typeface="Wingdings" panose="05000000000000000000" pitchFamily="2" charset="2"/>
              <a:buChar char="Ø"/>
            </a:pPr>
            <a:r>
              <a:rPr lang="en-US" altLang="zh-CN" dirty="0">
                <a:latin typeface="黑体" panose="02010609060101010101" pitchFamily="2" charset="-122"/>
                <a:ea typeface="黑体" panose="02010609060101010101" pitchFamily="2" charset="-122"/>
              </a:rPr>
              <a:t>4   Java</a:t>
            </a:r>
            <a:r>
              <a:rPr lang="zh-CN" altLang="en-US" dirty="0">
                <a:latin typeface="黑体" panose="02010609060101010101" pitchFamily="2" charset="-122"/>
                <a:ea typeface="黑体" panose="02010609060101010101" pitchFamily="2" charset="-122"/>
              </a:rPr>
              <a:t>语言平台</a:t>
            </a:r>
            <a:endParaRPr lang="en-US" altLang="zh-CN" dirty="0">
              <a:latin typeface="黑体" panose="02010609060101010101" pitchFamily="2" charset="-122"/>
              <a:ea typeface="黑体" panose="02010609060101010101" pitchFamily="2" charset="-122"/>
            </a:endParaRPr>
          </a:p>
          <a:p>
            <a:pPr eaLnBrk="1" hangingPunct="1">
              <a:lnSpc>
                <a:spcPct val="170000"/>
              </a:lnSpc>
              <a:buFont typeface="Wingdings" panose="05000000000000000000" pitchFamily="2" charset="2"/>
              <a:buChar char="Ø"/>
            </a:pPr>
            <a:r>
              <a:rPr lang="en-US" altLang="zh-CN" dirty="0">
                <a:latin typeface="黑体" panose="02010609060101010101" pitchFamily="2" charset="-122"/>
                <a:ea typeface="黑体" panose="02010609060101010101" pitchFamily="2" charset="-122"/>
              </a:rPr>
              <a:t>5   Java</a:t>
            </a:r>
            <a:r>
              <a:rPr lang="zh-CN" altLang="en-US" dirty="0">
                <a:latin typeface="黑体" panose="02010609060101010101" pitchFamily="2" charset="-122"/>
                <a:ea typeface="黑体" panose="02010609060101010101" pitchFamily="2" charset="-122"/>
              </a:rPr>
              <a:t>程序开发</a:t>
            </a:r>
            <a:endParaRPr lang="en-US" altLang="zh-CN" dirty="0">
              <a:latin typeface="黑体" panose="02010609060101010101" pitchFamily="2" charset="-122"/>
              <a:ea typeface="黑体" panose="02010609060101010101" pitchFamily="2" charset="-122"/>
            </a:endParaRPr>
          </a:p>
          <a:p>
            <a:pPr eaLnBrk="1" hangingPunct="1">
              <a:lnSpc>
                <a:spcPct val="170000"/>
              </a:lnSpc>
              <a:buFont typeface="Wingdings" panose="05000000000000000000" pitchFamily="2" charset="2"/>
              <a:buChar char="Ø"/>
            </a:pPr>
            <a:r>
              <a:rPr lang="en-US" altLang="zh-CN" dirty="0">
                <a:latin typeface="黑体" panose="02010609060101010101" pitchFamily="2" charset="-122"/>
                <a:ea typeface="黑体" panose="02010609060101010101" pitchFamily="2" charset="-122"/>
              </a:rPr>
              <a:t>6   Eclipse</a:t>
            </a:r>
            <a:r>
              <a:rPr lang="zh-CN" altLang="en-US" dirty="0">
                <a:latin typeface="黑体" panose="02010609060101010101" pitchFamily="2" charset="-122"/>
                <a:ea typeface="黑体" panose="02010609060101010101" pitchFamily="2" charset="-122"/>
              </a:rPr>
              <a:t>的安装与使用</a:t>
            </a:r>
            <a:endParaRPr lang="zh-CN" altLang="en-US" dirty="0">
              <a:latin typeface="黑体" panose="02010609060101010101" pitchFamily="2" charset="-122"/>
              <a:ea typeface="黑体" panose="02010609060101010101" pitchFamily="2" charset="-122"/>
            </a:endParaRPr>
          </a:p>
          <a:p>
            <a:pPr eaLnBrk="1" hangingPunct="1">
              <a:lnSpc>
                <a:spcPct val="170000"/>
              </a:lnSpc>
              <a:buNone/>
            </a:pPr>
            <a:endParaRPr lang="zh-CN" altLang="en-US" b="0" dirty="0">
              <a:latin typeface="黑体" panose="02010609060101010101" pitchFamily="2" charset="-122"/>
              <a:ea typeface="黑体" panose="0201060906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9219"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1.1  Java</a:t>
            </a:r>
            <a:r>
              <a:rPr lang="zh-CN" altLang="en-US" dirty="0">
                <a:latin typeface="黑体" panose="02010609060101010101" pitchFamily="2" charset="-122"/>
                <a:ea typeface="黑体" panose="02010609060101010101" pitchFamily="2" charset="-122"/>
              </a:rPr>
              <a:t>语言的发展历史</a:t>
            </a:r>
            <a:endParaRPr lang="zh-CN" altLang="en-US" dirty="0">
              <a:latin typeface="黑体" panose="02010609060101010101" pitchFamily="2" charset="-122"/>
              <a:ea typeface="黑体" panose="02010609060101010101" pitchFamily="2" charset="-122"/>
            </a:endParaRPr>
          </a:p>
        </p:txBody>
      </p:sp>
      <p:sp>
        <p:nvSpPr>
          <p:cNvPr id="9220"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en-US" altLang="zh-CN" b="0" dirty="0">
                <a:latin typeface="黑体" panose="02010609060101010101" pitchFamily="2" charset="-122"/>
                <a:ea typeface="黑体" panose="02010609060101010101" pitchFamily="2" charset="-122"/>
              </a:rPr>
              <a:t>1995</a:t>
            </a:r>
            <a:r>
              <a:rPr lang="zh-CN" altLang="en-US" b="0" dirty="0">
                <a:latin typeface="黑体" panose="02010609060101010101" pitchFamily="2" charset="-122"/>
                <a:ea typeface="黑体" panose="02010609060101010101" pitchFamily="2" charset="-122"/>
              </a:rPr>
              <a:t>年</a:t>
            </a:r>
            <a:r>
              <a:rPr lang="en-US" altLang="zh-CN" b="0" dirty="0">
                <a:latin typeface="黑体" panose="02010609060101010101" pitchFamily="2" charset="-122"/>
                <a:ea typeface="黑体" panose="02010609060101010101" pitchFamily="2" charset="-122"/>
              </a:rPr>
              <a:t>5</a:t>
            </a:r>
            <a:r>
              <a:rPr lang="zh-CN" altLang="en-US" b="0" dirty="0">
                <a:latin typeface="黑体" panose="02010609060101010101" pitchFamily="2" charset="-122"/>
                <a:ea typeface="黑体" panose="02010609060101010101" pitchFamily="2" charset="-122"/>
              </a:rPr>
              <a:t>月</a:t>
            </a:r>
            <a:r>
              <a:rPr lang="en-US" altLang="zh-CN" b="0" dirty="0">
                <a:latin typeface="黑体" panose="02010609060101010101" pitchFamily="2" charset="-122"/>
                <a:ea typeface="黑体" panose="02010609060101010101" pitchFamily="2" charset="-122"/>
              </a:rPr>
              <a:t>23</a:t>
            </a:r>
            <a:r>
              <a:rPr lang="zh-CN" altLang="en-US" b="0" dirty="0">
                <a:latin typeface="黑体" panose="02010609060101010101" pitchFamily="2" charset="-122"/>
                <a:ea typeface="黑体" panose="02010609060101010101" pitchFamily="2" charset="-122"/>
              </a:rPr>
              <a:t>日，</a:t>
            </a:r>
            <a:r>
              <a:rPr lang="en-US" altLang="zh-CN" b="0" dirty="0">
                <a:latin typeface="黑体" panose="02010609060101010101" pitchFamily="2" charset="-122"/>
                <a:ea typeface="黑体" panose="02010609060101010101" pitchFamily="2" charset="-122"/>
              </a:rPr>
              <a:t>Sun</a:t>
            </a:r>
            <a:r>
              <a:rPr lang="zh-CN" altLang="en-US" b="0" dirty="0">
                <a:latin typeface="黑体" panose="02010609060101010101" pitchFamily="2" charset="-122"/>
                <a:ea typeface="黑体" panose="02010609060101010101" pitchFamily="2" charset="-122"/>
              </a:rPr>
              <a:t>公司第一次公开展示</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这个词是位于印度尼西亚的爪哇岛的英文名称，该岛因盛产咖啡而闻名。</a:t>
            </a:r>
            <a:endParaRPr lang="en-US" altLang="zh-CN" b="0" dirty="0">
              <a:latin typeface="黑体" panose="02010609060101010101" pitchFamily="2" charset="-122"/>
              <a:ea typeface="黑体" panose="02010609060101010101" pitchFamily="2" charset="-122"/>
            </a:endParaRPr>
          </a:p>
        </p:txBody>
      </p:sp>
      <p:pic>
        <p:nvPicPr>
          <p:cNvPr id="5" name="Picture 3"/>
          <p:cNvPicPr>
            <a:picLocks noChangeAspect="1"/>
          </p:cNvPicPr>
          <p:nvPr/>
        </p:nvPicPr>
        <p:blipFill>
          <a:blip r:embed="rId1"/>
          <a:stretch>
            <a:fillRect/>
          </a:stretch>
        </p:blipFill>
        <p:spPr>
          <a:xfrm>
            <a:off x="1585913" y="3352800"/>
            <a:ext cx="5653087" cy="3332163"/>
          </a:xfrm>
          <a:prstGeom prst="rect">
            <a:avLst/>
          </a:prstGeom>
          <a:noFill/>
          <a:ln w="9525">
            <a:noFill/>
          </a:ln>
        </p:spPr>
      </p:pic>
      <p:sp>
        <p:nvSpPr>
          <p:cNvPr id="7" name="Oval 4"/>
          <p:cNvSpPr/>
          <p:nvPr/>
        </p:nvSpPr>
        <p:spPr>
          <a:xfrm>
            <a:off x="2590800" y="5867400"/>
            <a:ext cx="2438400" cy="741363"/>
          </a:xfrm>
          <a:prstGeom prst="ellipse">
            <a:avLst/>
          </a:prstGeom>
          <a:noFill/>
          <a:ln w="57150" cap="flat" cmpd="sng">
            <a:solidFill>
              <a:srgbClr val="FF3300"/>
            </a:solidFill>
            <a:prstDash val="soli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pic>
        <p:nvPicPr>
          <p:cNvPr id="8" name="Picture 2" descr="20061027150644_91840"/>
          <p:cNvPicPr>
            <a:picLocks noChangeAspect="1"/>
          </p:cNvPicPr>
          <p:nvPr/>
        </p:nvPicPr>
        <p:blipFill>
          <a:blip r:embed="rId2"/>
          <a:stretch>
            <a:fillRect/>
          </a:stretch>
        </p:blipFill>
        <p:spPr>
          <a:xfrm>
            <a:off x="7620000" y="3351213"/>
            <a:ext cx="955675" cy="11953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0243"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latin typeface="黑体" panose="02010609060101010101" pitchFamily="2" charset="-122"/>
                <a:ea typeface="黑体" panose="02010609060101010101" pitchFamily="2" charset="-122"/>
              </a:rPr>
              <a:t>1.1  Java</a:t>
            </a:r>
            <a:r>
              <a:rPr lang="zh-CN" altLang="en-US" dirty="0">
                <a:latin typeface="黑体" panose="02010609060101010101" pitchFamily="2" charset="-122"/>
                <a:ea typeface="黑体" panose="02010609060101010101" pitchFamily="2" charset="-122"/>
              </a:rPr>
              <a:t>语言的发展历史</a:t>
            </a:r>
            <a:endParaRPr lang="zh-CN" altLang="en-US" dirty="0">
              <a:latin typeface="黑体" panose="02010609060101010101" pitchFamily="2" charset="-122"/>
              <a:ea typeface="黑体" panose="02010609060101010101" pitchFamily="2" charset="-122"/>
            </a:endParaRPr>
          </a:p>
        </p:txBody>
      </p:sp>
      <p:sp>
        <p:nvSpPr>
          <p:cNvPr id="540675"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en-US" altLang="zh-CN" b="0" dirty="0">
                <a:latin typeface="黑体" panose="02010609060101010101" pitchFamily="2" charset="-122"/>
                <a:ea typeface="黑体" panose="02010609060101010101" pitchFamily="2" charset="-122"/>
              </a:rPr>
              <a:t>1996</a:t>
            </a:r>
            <a:r>
              <a:rPr lang="zh-CN" altLang="en-US" b="0" dirty="0">
                <a:latin typeface="黑体" panose="02010609060101010101" pitchFamily="2" charset="-122"/>
                <a:ea typeface="黑体" panose="02010609060101010101" pitchFamily="2" charset="-122"/>
              </a:rPr>
              <a:t>年初，</a:t>
            </a:r>
            <a:r>
              <a:rPr lang="en-US" altLang="zh-CN" b="0" dirty="0">
                <a:latin typeface="黑体" panose="02010609060101010101" pitchFamily="2" charset="-122"/>
                <a:ea typeface="黑体" panose="02010609060101010101" pitchFamily="2" charset="-122"/>
              </a:rPr>
              <a:t>Sun</a:t>
            </a:r>
            <a:r>
              <a:rPr lang="zh-CN" altLang="en-US" b="0" dirty="0">
                <a:latin typeface="黑体" panose="02010609060101010101" pitchFamily="2" charset="-122"/>
                <a:ea typeface="黑体" panose="02010609060101010101" pitchFamily="2" charset="-122"/>
              </a:rPr>
              <a:t>公司发布了</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语言的第</a:t>
            </a:r>
            <a:r>
              <a:rPr lang="en-US" altLang="zh-CN" b="0" dirty="0">
                <a:latin typeface="黑体" panose="02010609060101010101" pitchFamily="2" charset="-122"/>
                <a:ea typeface="黑体" panose="02010609060101010101" pitchFamily="2" charset="-122"/>
              </a:rPr>
              <a:t>1</a:t>
            </a:r>
            <a:r>
              <a:rPr lang="zh-CN" altLang="en-US" b="0" dirty="0">
                <a:latin typeface="黑体" panose="02010609060101010101" pitchFamily="2" charset="-122"/>
                <a:ea typeface="黑体" panose="02010609060101010101" pitchFamily="2" charset="-122"/>
              </a:rPr>
              <a:t>个版本</a:t>
            </a:r>
            <a:r>
              <a:rPr lang="en-US" altLang="zh-CN" b="0" dirty="0">
                <a:latin typeface="黑体" panose="02010609060101010101" pitchFamily="2" charset="-122"/>
                <a:ea typeface="黑体" panose="02010609060101010101" pitchFamily="2" charset="-122"/>
              </a:rPr>
              <a:t>Java 1.0</a:t>
            </a:r>
            <a:r>
              <a:rPr lang="zh-CN" altLang="en-US" b="0" dirty="0">
                <a:latin typeface="黑体" panose="02010609060101010101" pitchFamily="2" charset="-122"/>
                <a:ea typeface="黑体" panose="02010609060101010101" pitchFamily="2" charset="-122"/>
              </a:rPr>
              <a:t>。</a:t>
            </a:r>
            <a:endParaRPr lang="en-US" altLang="zh-CN" b="0" dirty="0">
              <a:latin typeface="黑体" panose="02010609060101010101" pitchFamily="2" charset="-122"/>
              <a:ea typeface="黑体" panose="02010609060101010101" pitchFamily="2" charset="-122"/>
            </a:endParaRPr>
          </a:p>
          <a:p>
            <a:pPr eaLnBrk="1" hangingPunct="1"/>
            <a:r>
              <a:rPr lang="en-US" altLang="zh-CN" b="0" dirty="0">
                <a:latin typeface="黑体" panose="02010609060101010101" pitchFamily="2" charset="-122"/>
                <a:ea typeface="黑体" panose="02010609060101010101" pitchFamily="2" charset="-122"/>
              </a:rPr>
              <a:t>1998</a:t>
            </a:r>
            <a:r>
              <a:rPr lang="zh-CN" altLang="en-US" b="0" dirty="0">
                <a:latin typeface="黑体" panose="02010609060101010101" pitchFamily="2" charset="-122"/>
                <a:ea typeface="黑体" panose="02010609060101010101" pitchFamily="2" charset="-122"/>
              </a:rPr>
              <a:t>年</a:t>
            </a:r>
            <a:r>
              <a:rPr lang="en-US" altLang="zh-CN" b="0" dirty="0">
                <a:latin typeface="黑体" panose="02010609060101010101" pitchFamily="2" charset="-122"/>
                <a:ea typeface="黑体" panose="02010609060101010101" pitchFamily="2" charset="-122"/>
              </a:rPr>
              <a:t>12</a:t>
            </a:r>
            <a:r>
              <a:rPr lang="zh-CN" altLang="en-US" b="0" dirty="0">
                <a:latin typeface="黑体" panose="02010609060101010101" pitchFamily="2" charset="-122"/>
                <a:ea typeface="黑体" panose="02010609060101010101" pitchFamily="2" charset="-122"/>
              </a:rPr>
              <a:t>月</a:t>
            </a:r>
            <a:r>
              <a:rPr lang="en-US" altLang="zh-CN" b="0" dirty="0">
                <a:latin typeface="黑体" panose="02010609060101010101" pitchFamily="2" charset="-122"/>
                <a:ea typeface="黑体" panose="02010609060101010101" pitchFamily="2" charset="-122"/>
              </a:rPr>
              <a:t>Java 1.2</a:t>
            </a:r>
            <a:r>
              <a:rPr lang="zh-CN" altLang="en-US" b="0" dirty="0">
                <a:latin typeface="黑体" panose="02010609060101010101" pitchFamily="2" charset="-122"/>
                <a:ea typeface="黑体" panose="02010609060101010101" pitchFamily="2" charset="-122"/>
              </a:rPr>
              <a:t>版本发布，并将其命名为“</a:t>
            </a:r>
            <a:r>
              <a:rPr lang="en-US" altLang="zh-CN" b="0" dirty="0">
                <a:latin typeface="黑体" panose="02010609060101010101" pitchFamily="2" charset="-122"/>
                <a:ea typeface="黑体" panose="02010609060101010101" pitchFamily="2" charset="-122"/>
              </a:rPr>
              <a:t>Java 2</a:t>
            </a:r>
            <a:r>
              <a:rPr lang="zh-CN" altLang="en-US" b="0" dirty="0">
                <a:latin typeface="黑体" panose="02010609060101010101" pitchFamily="2" charset="-122"/>
                <a:ea typeface="黑体" panose="02010609060101010101" pitchFamily="2" charset="-122"/>
              </a:rPr>
              <a:t>标准版软件开发工具箱</a:t>
            </a:r>
            <a:r>
              <a:rPr lang="en-US" altLang="zh-CN" b="0" dirty="0">
                <a:latin typeface="黑体" panose="02010609060101010101" pitchFamily="2" charset="-122"/>
                <a:ea typeface="黑体" panose="02010609060101010101" pitchFamily="2" charset="-122"/>
              </a:rPr>
              <a:t>1.2</a:t>
            </a:r>
            <a:r>
              <a:rPr lang="zh-CN" altLang="en-US" b="0" dirty="0">
                <a:latin typeface="黑体" panose="02010609060101010101" pitchFamily="2" charset="-122"/>
                <a:ea typeface="黑体" panose="02010609060101010101" pitchFamily="2" charset="-122"/>
              </a:rPr>
              <a:t>版”。</a:t>
            </a:r>
            <a:endParaRPr lang="en-US" altLang="zh-CN" b="0" dirty="0">
              <a:latin typeface="黑体" panose="02010609060101010101" pitchFamily="2" charset="-122"/>
              <a:ea typeface="黑体" panose="02010609060101010101" pitchFamily="2" charset="-122"/>
            </a:endParaRPr>
          </a:p>
          <a:p>
            <a:pPr eaLnBrk="1" hangingPunct="1"/>
            <a:r>
              <a:rPr lang="en-US" altLang="zh-CN" b="0" dirty="0">
                <a:latin typeface="黑体" panose="02010609060101010101" pitchFamily="2" charset="-122"/>
                <a:ea typeface="黑体" panose="02010609060101010101" pitchFamily="2" charset="-122"/>
              </a:rPr>
              <a:t>Java 5.0</a:t>
            </a:r>
            <a:r>
              <a:rPr lang="zh-CN" altLang="en-US" b="0" dirty="0">
                <a:latin typeface="黑体" panose="02010609060101010101" pitchFamily="2" charset="-122"/>
                <a:ea typeface="黑体" panose="02010609060101010101" pitchFamily="2" charset="-122"/>
              </a:rPr>
              <a:t>版是自</a:t>
            </a:r>
            <a:r>
              <a:rPr lang="en-US" altLang="zh-CN" b="0" dirty="0">
                <a:latin typeface="黑体" panose="02010609060101010101" pitchFamily="2" charset="-122"/>
                <a:ea typeface="黑体" panose="02010609060101010101" pitchFamily="2" charset="-122"/>
              </a:rPr>
              <a:t>1.1</a:t>
            </a:r>
            <a:r>
              <a:rPr lang="zh-CN" altLang="en-US" b="0" dirty="0">
                <a:latin typeface="黑体" panose="02010609060101010101" pitchFamily="2" charset="-122"/>
                <a:ea typeface="黑体" panose="02010609060101010101" pitchFamily="2" charset="-122"/>
              </a:rPr>
              <a:t>版以来第一个对</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语言做出重大修改的版本（原来被命名为</a:t>
            </a:r>
            <a:r>
              <a:rPr lang="en-US" altLang="zh-CN" b="0" dirty="0">
                <a:latin typeface="黑体" panose="02010609060101010101" pitchFamily="2" charset="-122"/>
                <a:ea typeface="黑体" panose="02010609060101010101" pitchFamily="2" charset="-122"/>
              </a:rPr>
              <a:t>1.5</a:t>
            </a:r>
            <a:r>
              <a:rPr lang="zh-CN" altLang="en-US" b="0" dirty="0">
                <a:latin typeface="黑体" panose="02010609060101010101" pitchFamily="2" charset="-122"/>
                <a:ea typeface="黑体" panose="02010609060101010101" pitchFamily="2" charset="-122"/>
              </a:rPr>
              <a:t>版，在</a:t>
            </a:r>
            <a:r>
              <a:rPr lang="en-US" altLang="zh-CN" b="0" dirty="0">
                <a:latin typeface="黑体" panose="02010609060101010101" pitchFamily="2" charset="-122"/>
                <a:ea typeface="黑体" panose="02010609060101010101" pitchFamily="2" charset="-122"/>
              </a:rPr>
              <a:t>2004</a:t>
            </a:r>
            <a:r>
              <a:rPr lang="zh-CN" altLang="en-US" b="0" dirty="0">
                <a:latin typeface="黑体" panose="02010609060101010101" pitchFamily="2" charset="-122"/>
                <a:ea typeface="黑体" panose="02010609060101010101" pitchFamily="2" charset="-122"/>
              </a:rPr>
              <a:t>年的</a:t>
            </a:r>
            <a:r>
              <a:rPr lang="en-US" altLang="zh-CN" b="0" dirty="0">
                <a:latin typeface="黑体" panose="02010609060101010101" pitchFamily="2" charset="-122"/>
                <a:ea typeface="黑体" panose="02010609060101010101" pitchFamily="2" charset="-122"/>
              </a:rPr>
              <a:t>JavaOne</a:t>
            </a:r>
            <a:r>
              <a:rPr lang="zh-CN" altLang="en-US" b="0" dirty="0">
                <a:latin typeface="黑体" panose="02010609060101010101" pitchFamily="2" charset="-122"/>
                <a:ea typeface="黑体" panose="02010609060101010101" pitchFamily="2" charset="-122"/>
              </a:rPr>
              <a:t>会议之后，版本数字升为</a:t>
            </a:r>
            <a:r>
              <a:rPr lang="en-US" altLang="zh-CN" b="0" dirty="0">
                <a:latin typeface="黑体" panose="02010609060101010101" pitchFamily="2" charset="-122"/>
                <a:ea typeface="黑体" panose="02010609060101010101" pitchFamily="2" charset="-122"/>
              </a:rPr>
              <a:t>5.0</a:t>
            </a:r>
            <a:r>
              <a:rPr lang="zh-CN" altLang="en-US" b="0" dirty="0">
                <a:latin typeface="黑体" panose="02010609060101010101" pitchFamily="2" charset="-122"/>
                <a:ea typeface="黑体" panose="02010609060101010101" pitchFamily="2" charset="-122"/>
              </a:rPr>
              <a:t>）。</a:t>
            </a:r>
            <a:endParaRPr lang="en-US" altLang="zh-CN" b="0" dirty="0">
              <a:latin typeface="黑体" panose="02010609060101010101" pitchFamily="2" charset="-122"/>
              <a:ea typeface="黑体" panose="02010609060101010101" pitchFamily="2" charset="-122"/>
            </a:endParaRPr>
          </a:p>
          <a:p>
            <a:pPr eaLnBrk="1" hangingPunct="1"/>
            <a:endParaRPr lang="zh-CN" altLang="en-US" b="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37" end="88"/>
                                            </p:txEl>
                                          </p:spTgt>
                                        </p:tgtEl>
                                        <p:attrNameLst>
                                          <p:attrName>style.visibility</p:attrName>
                                        </p:attrNameLst>
                                      </p:cBhvr>
                                      <p:to>
                                        <p:strVal val="visible"/>
                                      </p:to>
                                    </p:set>
                                    <p:animEffect transition="in" filter="fade">
                                      <p:cBhvr>
                                        <p:cTn id="7" dur="500"/>
                                        <p:tgtEl>
                                          <p:spTgt spid="540675">
                                            <p:txEl>
                                              <p:charRg st="37" end="8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88" end="167"/>
                                            </p:txEl>
                                          </p:spTgt>
                                        </p:tgtEl>
                                        <p:attrNameLst>
                                          <p:attrName>style.visibility</p:attrName>
                                        </p:attrNameLst>
                                      </p:cBhvr>
                                      <p:to>
                                        <p:strVal val="visible"/>
                                      </p:to>
                                    </p:set>
                                    <p:animEffect transition="in" filter="fade">
                                      <p:cBhvr>
                                        <p:cTn id="12" dur="500"/>
                                        <p:tgtEl>
                                          <p:spTgt spid="540675">
                                            <p:txEl>
                                              <p:charRg st="88"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页脚占位符 3"/>
          <p:cNvSpPr txBox="1">
            <a:spLocks noGrp="1"/>
          </p:cNvSpPr>
          <p:nvPr>
            <p:ph type="ftr" sz="quarter" idx="10"/>
          </p:nvPr>
        </p:nvSpPr>
        <p:spPr>
          <a:ln/>
        </p:spPr>
        <p:txBody>
          <a:bodyPr/>
          <a:lstStyle>
            <a:lvl1pPr marL="0" lvl="0" indent="0" algn="l" defTabSz="914400" rtl="0" eaLnBrk="0" fontAlgn="base" latinLnBrk="0" hangingPunct="0">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2pPr>
            <a:lvl3pPr marL="914400" lvl="2"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3pPr>
            <a:lvl4pPr marL="1371600" lvl="3"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4pPr>
            <a:lvl5pPr marL="1828800" lvl="4" indent="0" algn="l" defTabSz="914400" rtl="0" eaLnBrk="1" fontAlgn="base" latinLnBrk="0" hangingPunct="1">
              <a:lnSpc>
                <a:spcPct val="80000"/>
              </a:lnSpc>
              <a:spcBef>
                <a:spcPct val="20000"/>
              </a:spcBef>
              <a:spcAft>
                <a:spcPct val="0"/>
              </a:spcAft>
              <a:buClr>
                <a:srgbClr val="FFFF00"/>
              </a:buClr>
              <a:buFont typeface="Wingdings" panose="05000000000000000000" pitchFamily="2" charset="2"/>
              <a:buNone/>
              <a:defRPr sz="2800" b="1" i="0" u="none" kern="1200" baseline="0">
                <a:solidFill>
                  <a:schemeClr val="tx1"/>
                </a:solidFill>
                <a:latin typeface="Tahoma" panose="020B0604030504040204" pitchFamily="34" charset="0"/>
                <a:ea typeface="Times New Roman" panose="02020603050405020304" pitchFamily="18" charset="0"/>
                <a:cs typeface="+mn-cs"/>
              </a:defRPr>
            </a:lvl5pPr>
          </a:lstStyle>
          <a:p>
            <a:pPr lvl="0" algn="r" eaLnBrk="1" hangingPunct="1">
              <a:lnSpc>
                <a:spcPct val="100000"/>
              </a:lnSpc>
              <a:spcBef>
                <a:spcPct val="0"/>
              </a:spcBef>
              <a:buClrTx/>
              <a:buFontTx/>
            </a:pPr>
            <a:r>
              <a:rPr lang="en-US" altLang="zh-CN" sz="1000" b="0" dirty="0">
                <a:latin typeface="Verdana" panose="020B0604030504040204" pitchFamily="34" charset="0"/>
              </a:rPr>
              <a:t>NCEPU</a:t>
            </a:r>
            <a:endParaRPr lang="en-US" altLang="zh-CN" sz="1000" b="0" dirty="0">
              <a:latin typeface="Verdana" panose="020B0604030504040204" pitchFamily="34" charset="0"/>
            </a:endParaRPr>
          </a:p>
        </p:txBody>
      </p:sp>
      <p:sp>
        <p:nvSpPr>
          <p:cNvPr id="11267" name="Rectangle 2"/>
          <p:cNvSpPr>
            <a:spLocks noGrp="1"/>
          </p:cNvSpPr>
          <p:nvPr>
            <p:ph type="title"/>
          </p:nvPr>
        </p:nvSpPr>
        <p:spPr>
          <a:xfrm>
            <a:off x="1143000" y="503238"/>
            <a:ext cx="7391400" cy="487362"/>
          </a:xfrm>
          <a:ln/>
        </p:spPr>
        <p:txBody>
          <a:bodyPr vert="horz" wrap="square" lIns="91440" tIns="45720" rIns="91440" bIns="45720" anchor="ctr" anchorCtr="0"/>
          <a:p>
            <a:pPr eaLnBrk="1" hangingPunct="1"/>
            <a:r>
              <a:rPr lang="en-US" altLang="zh-CN" dirty="0"/>
              <a:t>1.1  Java</a:t>
            </a:r>
            <a:r>
              <a:rPr lang="zh-CN" altLang="en-US" dirty="0"/>
              <a:t>语言的发展历史</a:t>
            </a:r>
            <a:endParaRPr lang="zh-CN" altLang="en-US" dirty="0"/>
          </a:p>
        </p:txBody>
      </p:sp>
      <p:sp>
        <p:nvSpPr>
          <p:cNvPr id="540675" name="Rectangle 3"/>
          <p:cNvSpPr>
            <a:spLocks noGrp="1"/>
          </p:cNvSpPr>
          <p:nvPr>
            <p:ph idx="1"/>
          </p:nvPr>
        </p:nvSpPr>
        <p:spPr>
          <a:xfrm>
            <a:off x="381000" y="1371600"/>
            <a:ext cx="8534400" cy="5257800"/>
          </a:xfrm>
          <a:ln/>
        </p:spPr>
        <p:txBody>
          <a:bodyPr vert="horz" wrap="square" lIns="91440" tIns="45720" rIns="91440" bIns="45720" anchor="t" anchorCtr="0"/>
          <a:p>
            <a:pPr eaLnBrk="1" hangingPunct="1"/>
            <a:r>
              <a:rPr lang="en-US" altLang="zh-CN" b="0" dirty="0">
                <a:latin typeface="黑体" panose="02010609060101010101" pitchFamily="2" charset="-122"/>
                <a:ea typeface="黑体" panose="02010609060101010101" pitchFamily="2" charset="-122"/>
              </a:rPr>
              <a:t>2006</a:t>
            </a:r>
            <a:r>
              <a:rPr lang="zh-CN" altLang="en-US" b="0" dirty="0">
                <a:latin typeface="黑体" panose="02010609060101010101" pitchFamily="2" charset="-122"/>
                <a:ea typeface="黑体" panose="02010609060101010101" pitchFamily="2" charset="-122"/>
              </a:rPr>
              <a:t>年末，</a:t>
            </a:r>
            <a:r>
              <a:rPr lang="en-US" altLang="zh-CN" b="0" dirty="0">
                <a:latin typeface="黑体" panose="02010609060101010101" pitchFamily="2" charset="-122"/>
                <a:ea typeface="黑体" panose="02010609060101010101" pitchFamily="2" charset="-122"/>
              </a:rPr>
              <a:t>Sun</a:t>
            </a:r>
            <a:r>
              <a:rPr lang="zh-CN" altLang="en-US" b="0" dirty="0">
                <a:latin typeface="黑体" panose="02010609060101010101" pitchFamily="2" charset="-122"/>
                <a:ea typeface="黑体" panose="02010609060101010101" pitchFamily="2" charset="-122"/>
              </a:rPr>
              <a:t>公司发布了</a:t>
            </a:r>
            <a:r>
              <a:rPr lang="en-US" altLang="zh-CN" b="0" dirty="0">
                <a:latin typeface="黑体" panose="02010609060101010101" pitchFamily="2" charset="-122"/>
                <a:ea typeface="黑体" panose="02010609060101010101" pitchFamily="2" charset="-122"/>
              </a:rPr>
              <a:t>Java 6</a:t>
            </a:r>
            <a:r>
              <a:rPr lang="zh-CN" altLang="en-US" b="0" dirty="0">
                <a:latin typeface="黑体" panose="02010609060101010101" pitchFamily="2" charset="-122"/>
                <a:ea typeface="黑体" panose="02010609060101010101" pitchFamily="2" charset="-122"/>
              </a:rPr>
              <a:t>，改进了系统性能，增加了类库。</a:t>
            </a:r>
            <a:endParaRPr lang="en-US" altLang="zh-CN" b="0" dirty="0">
              <a:latin typeface="黑体" panose="02010609060101010101" pitchFamily="2" charset="-122"/>
              <a:ea typeface="黑体" panose="02010609060101010101" pitchFamily="2" charset="-122"/>
            </a:endParaRPr>
          </a:p>
          <a:p>
            <a:pPr eaLnBrk="1" hangingPunct="1"/>
            <a:r>
              <a:rPr lang="en-US" altLang="zh-CN" b="0" dirty="0">
                <a:latin typeface="黑体" panose="02010609060101010101" pitchFamily="2" charset="-122"/>
                <a:ea typeface="黑体" panose="02010609060101010101" pitchFamily="2" charset="-122"/>
              </a:rPr>
              <a:t>Oracle</a:t>
            </a:r>
            <a:r>
              <a:rPr lang="zh-CN" altLang="en-US" b="0" dirty="0">
                <a:latin typeface="黑体" panose="02010609060101010101" pitchFamily="2" charset="-122"/>
                <a:ea typeface="黑体" panose="02010609060101010101" pitchFamily="2" charset="-122"/>
              </a:rPr>
              <a:t>公司于</a:t>
            </a:r>
            <a:r>
              <a:rPr lang="en-US" altLang="zh-CN" b="0" dirty="0">
                <a:latin typeface="黑体" panose="02010609060101010101" pitchFamily="2" charset="-122"/>
                <a:ea typeface="黑体" panose="02010609060101010101" pitchFamily="2" charset="-122"/>
              </a:rPr>
              <a:t>2009</a:t>
            </a:r>
            <a:r>
              <a:rPr lang="zh-CN" altLang="en-US" b="0" dirty="0">
                <a:latin typeface="黑体" panose="02010609060101010101" pitchFamily="2" charset="-122"/>
                <a:ea typeface="黑体" panose="02010609060101010101" pitchFamily="2" charset="-122"/>
              </a:rPr>
              <a:t>年收购了</a:t>
            </a:r>
            <a:r>
              <a:rPr lang="en-US" altLang="zh-CN" b="0" dirty="0">
                <a:latin typeface="黑体" panose="02010609060101010101" pitchFamily="2" charset="-122"/>
                <a:ea typeface="黑体" panose="02010609060101010101" pitchFamily="2" charset="-122"/>
              </a:rPr>
              <a:t>Sun</a:t>
            </a:r>
            <a:r>
              <a:rPr lang="zh-CN" altLang="en-US" b="0" dirty="0">
                <a:latin typeface="黑体" panose="02010609060101010101" pitchFamily="2" charset="-122"/>
                <a:ea typeface="黑体" panose="02010609060101010101" pitchFamily="2" charset="-122"/>
              </a:rPr>
              <a:t>公司，并于</a:t>
            </a:r>
            <a:r>
              <a:rPr lang="en-US" altLang="zh-CN" b="0" dirty="0">
                <a:latin typeface="黑体" panose="02010609060101010101" pitchFamily="2" charset="-122"/>
                <a:ea typeface="黑体" panose="02010609060101010101" pitchFamily="2" charset="-122"/>
              </a:rPr>
              <a:t>2011</a:t>
            </a:r>
            <a:r>
              <a:rPr lang="zh-CN" altLang="en-US" b="0" dirty="0">
                <a:latin typeface="黑体" panose="02010609060101010101" pitchFamily="2" charset="-122"/>
                <a:ea typeface="黑体" panose="02010609060101010101" pitchFamily="2" charset="-122"/>
              </a:rPr>
              <a:t>年发布了</a:t>
            </a:r>
            <a:r>
              <a:rPr lang="en-US" altLang="zh-CN" b="0" dirty="0">
                <a:latin typeface="黑体" panose="02010609060101010101" pitchFamily="2" charset="-122"/>
                <a:ea typeface="黑体" panose="02010609060101010101" pitchFamily="2" charset="-122"/>
              </a:rPr>
              <a:t>Java</a:t>
            </a:r>
            <a:r>
              <a:rPr lang="zh-CN" altLang="en-US" b="0" dirty="0">
                <a:latin typeface="黑体" panose="02010609060101010101" pitchFamily="2" charset="-122"/>
                <a:ea typeface="黑体" panose="02010609060101010101" pitchFamily="2" charset="-122"/>
              </a:rPr>
              <a:t>的新版本</a:t>
            </a:r>
            <a:r>
              <a:rPr lang="en-US" altLang="zh-CN" b="0" dirty="0">
                <a:latin typeface="黑体" panose="02010609060101010101" pitchFamily="2" charset="-122"/>
                <a:ea typeface="黑体" panose="02010609060101010101" pitchFamily="2" charset="-122"/>
              </a:rPr>
              <a:t>Java 7</a:t>
            </a:r>
            <a:r>
              <a:rPr lang="zh-CN" altLang="en-US" b="0" dirty="0">
                <a:latin typeface="黑体" panose="02010609060101010101" pitchFamily="2" charset="-122"/>
                <a:ea typeface="黑体" panose="02010609060101010101" pitchFamily="2" charset="-122"/>
              </a:rPr>
              <a:t>。</a:t>
            </a:r>
            <a:endParaRPr lang="en-US" altLang="zh-CN" b="0" dirty="0">
              <a:latin typeface="黑体" panose="02010609060101010101" pitchFamily="2" charset="-122"/>
              <a:ea typeface="黑体" panose="02010609060101010101" pitchFamily="2" charset="-122"/>
            </a:endParaRPr>
          </a:p>
          <a:p>
            <a:pPr eaLnBrk="1" hangingPunct="1"/>
            <a:r>
              <a:rPr lang="en-US" altLang="zh-CN" b="0" dirty="0">
                <a:latin typeface="黑体" panose="02010609060101010101" pitchFamily="2" charset="-122"/>
                <a:ea typeface="黑体" panose="02010609060101010101" pitchFamily="2" charset="-122"/>
              </a:rPr>
              <a:t>2014</a:t>
            </a:r>
            <a:r>
              <a:rPr lang="zh-CN" altLang="en-US" b="0" dirty="0">
                <a:latin typeface="黑体" panose="02010609060101010101" pitchFamily="2" charset="-122"/>
                <a:ea typeface="黑体" panose="02010609060101010101" pitchFamily="2" charset="-122"/>
              </a:rPr>
              <a:t>年</a:t>
            </a:r>
            <a:r>
              <a:rPr lang="en-US" altLang="zh-CN" b="0" dirty="0">
                <a:latin typeface="黑体" panose="02010609060101010101" pitchFamily="2" charset="-122"/>
                <a:ea typeface="黑体" panose="02010609060101010101" pitchFamily="2" charset="-122"/>
              </a:rPr>
              <a:t>3</a:t>
            </a:r>
            <a:r>
              <a:rPr lang="zh-CN" altLang="en-US" b="0" dirty="0">
                <a:latin typeface="黑体" panose="02010609060101010101" pitchFamily="2" charset="-122"/>
                <a:ea typeface="黑体" panose="02010609060101010101" pitchFamily="2" charset="-122"/>
              </a:rPr>
              <a:t>月</a:t>
            </a:r>
            <a:r>
              <a:rPr lang="en-US" altLang="zh-CN" b="0" dirty="0">
                <a:latin typeface="黑体" panose="02010609060101010101" pitchFamily="2" charset="-122"/>
                <a:ea typeface="黑体" panose="02010609060101010101" pitchFamily="2" charset="-122"/>
              </a:rPr>
              <a:t>Java 8</a:t>
            </a:r>
            <a:r>
              <a:rPr lang="zh-CN" altLang="en-US" b="0" dirty="0">
                <a:latin typeface="黑体" panose="02010609060101010101" pitchFamily="2" charset="-122"/>
                <a:ea typeface="黑体" panose="02010609060101010101" pitchFamily="2" charset="-122"/>
              </a:rPr>
              <a:t>面世，这一版本最大的改进是新增了</a:t>
            </a:r>
            <a:r>
              <a:rPr lang="en-US" altLang="zh-CN" b="0" dirty="0">
                <a:latin typeface="黑体" panose="02010609060101010101" pitchFamily="2" charset="-122"/>
                <a:ea typeface="黑体" panose="02010609060101010101" pitchFamily="2" charset="-122"/>
              </a:rPr>
              <a:t>Lambda</a:t>
            </a:r>
            <a:r>
              <a:rPr lang="zh-CN" altLang="en-US" b="0" dirty="0">
                <a:latin typeface="黑体" panose="02010609060101010101" pitchFamily="2" charset="-122"/>
                <a:ea typeface="黑体" panose="02010609060101010101" pitchFamily="2" charset="-122"/>
              </a:rPr>
              <a:t>表达式。</a:t>
            </a:r>
            <a:endParaRPr lang="en-US" altLang="zh-CN" b="0" dirty="0">
              <a:latin typeface="黑体" panose="02010609060101010101" pitchFamily="2" charset="-122"/>
              <a:ea typeface="黑体" panose="02010609060101010101" pitchFamily="2" charset="-122"/>
            </a:endParaRPr>
          </a:p>
          <a:p>
            <a:pPr eaLnBrk="1" hangingPunct="1"/>
            <a:r>
              <a:rPr lang="en-US" altLang="zh-CN" b="0" dirty="0">
                <a:latin typeface="黑体" panose="02010609060101010101" pitchFamily="2" charset="-122"/>
                <a:ea typeface="黑体" panose="02010609060101010101" pitchFamily="2" charset="-122"/>
              </a:rPr>
              <a:t>2017</a:t>
            </a:r>
            <a:r>
              <a:rPr lang="zh-CN" altLang="en-US" b="0" dirty="0">
                <a:latin typeface="黑体" panose="02010609060101010101" pitchFamily="2" charset="-122"/>
                <a:ea typeface="黑体" panose="02010609060101010101" pitchFamily="2" charset="-122"/>
              </a:rPr>
              <a:t>年</a:t>
            </a:r>
            <a:r>
              <a:rPr lang="en-US" altLang="zh-CN" b="0" dirty="0">
                <a:latin typeface="黑体" panose="02010609060101010101" pitchFamily="2" charset="-122"/>
                <a:ea typeface="黑体" panose="02010609060101010101" pitchFamily="2" charset="-122"/>
              </a:rPr>
              <a:t>9</a:t>
            </a:r>
            <a:r>
              <a:rPr lang="zh-CN" altLang="en-US" b="0" dirty="0">
                <a:latin typeface="黑体" panose="02010609060101010101" pitchFamily="2" charset="-122"/>
                <a:ea typeface="黑体" panose="02010609060101010101" pitchFamily="2" charset="-122"/>
              </a:rPr>
              <a:t>月，发布了</a:t>
            </a:r>
            <a:r>
              <a:rPr lang="en-US" altLang="zh-CN" b="0" dirty="0">
                <a:latin typeface="黑体" panose="02010609060101010101" pitchFamily="2" charset="-122"/>
                <a:ea typeface="黑体" panose="02010609060101010101" pitchFamily="2" charset="-122"/>
              </a:rPr>
              <a:t>Java 9</a:t>
            </a:r>
            <a:endParaRPr lang="zh-CN" altLang="en-US" b="0" dirty="0">
              <a:latin typeface="黑体" panose="02010609060101010101" pitchFamily="2" charset="-122"/>
              <a:ea typeface="黑体" panose="02010609060101010101" pitchFamily="2" charset="-122"/>
            </a:endParaRPr>
          </a:p>
          <a:p>
            <a:pPr eaLnBrk="1" hangingPunct="1"/>
            <a:endParaRPr lang="en-US" altLang="zh-CN" b="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5">
                                            <p:txEl>
                                              <p:charRg st="37" end="86"/>
                                            </p:txEl>
                                          </p:spTgt>
                                        </p:tgtEl>
                                        <p:attrNameLst>
                                          <p:attrName>style.visibility</p:attrName>
                                        </p:attrNameLst>
                                      </p:cBhvr>
                                      <p:to>
                                        <p:strVal val="visible"/>
                                      </p:to>
                                    </p:set>
                                    <p:animEffect transition="in" filter="fade">
                                      <p:cBhvr>
                                        <p:cTn id="7" dur="500"/>
                                        <p:tgtEl>
                                          <p:spTgt spid="540675">
                                            <p:txEl>
                                              <p:charRg st="37" end="8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5">
                                            <p:txEl>
                                              <p:charRg st="86" end="126"/>
                                            </p:txEl>
                                          </p:spTgt>
                                        </p:tgtEl>
                                        <p:attrNameLst>
                                          <p:attrName>style.visibility</p:attrName>
                                        </p:attrNameLst>
                                      </p:cBhvr>
                                      <p:to>
                                        <p:strVal val="visible"/>
                                      </p:to>
                                    </p:set>
                                    <p:animEffect transition="in" filter="fade">
                                      <p:cBhvr>
                                        <p:cTn id="12" dur="500"/>
                                        <p:tgtEl>
                                          <p:spTgt spid="540675">
                                            <p:txEl>
                                              <p:charRg st="86" end="1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5">
                                            <p:txEl>
                                              <p:charRg st="126" end="144"/>
                                            </p:txEl>
                                          </p:spTgt>
                                        </p:tgtEl>
                                        <p:attrNameLst>
                                          <p:attrName>style.visibility</p:attrName>
                                        </p:attrNameLst>
                                      </p:cBhvr>
                                      <p:to>
                                        <p:strVal val="visible"/>
                                      </p:to>
                                    </p:set>
                                    <p:animEffect transition="in" filter="fade">
                                      <p:cBhvr>
                                        <p:cTn id="17" dur="500"/>
                                        <p:tgtEl>
                                          <p:spTgt spid="540675">
                                            <p:txEl>
                                              <p:charRg st="126"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sample">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Tahoma"/>
        <a:ea typeface="楷体_GB2312"/>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8F8F8"/>
        </a:solidFill>
        <a:ln w="2857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80000"/>
          </a:lnSpc>
          <a:spcBef>
            <a:spcPct val="20000"/>
          </a:spcBef>
          <a:spcAft>
            <a:spcPct val="0"/>
          </a:spcAft>
          <a:buClr>
            <a:srgbClr val="FFFF00"/>
          </a:buClr>
          <a:buSzTx/>
          <a:buFont typeface="Wingdings" panose="05000000000000000000" pitchFamily="2" charset="2"/>
          <a:buNone/>
          <a:defRPr kumimoji="0" 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solidFill>
          <a:srgbClr val="F8F8F8"/>
        </a:solidFill>
        <a:ln w="2857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80000"/>
          </a:lnSpc>
          <a:spcBef>
            <a:spcPct val="20000"/>
          </a:spcBef>
          <a:spcAft>
            <a:spcPct val="0"/>
          </a:spcAft>
          <a:buClr>
            <a:srgbClr val="FFFF00"/>
          </a:buClr>
          <a:buSzTx/>
          <a:buFont typeface="Wingdings" panose="05000000000000000000" pitchFamily="2" charset="2"/>
          <a:buNone/>
          <a:defRPr kumimoji="0" 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5708</Words>
  <Application>WPS 演示</Application>
  <PresentationFormat>全屏显示(4:3)</PresentationFormat>
  <Paragraphs>426</Paragraphs>
  <Slides>43</Slides>
  <Notes>39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7" baseType="lpstr">
      <vt:lpstr>Arial</vt:lpstr>
      <vt:lpstr>宋体</vt:lpstr>
      <vt:lpstr>Wingdings</vt:lpstr>
      <vt:lpstr>Tahoma</vt:lpstr>
      <vt:lpstr>楷体_GB2312</vt:lpstr>
      <vt:lpstr>新宋体</vt:lpstr>
      <vt:lpstr>Verdana</vt:lpstr>
      <vt:lpstr>黑体</vt:lpstr>
      <vt:lpstr>Arial Unicode MS</vt:lpstr>
      <vt:lpstr>Times New Roman</vt:lpstr>
      <vt:lpstr>微软雅黑</vt:lpstr>
      <vt:lpstr>sample</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ADMIN</cp:lastModifiedBy>
  <cp:revision>519</cp:revision>
  <dcterms:created xsi:type="dcterms:W3CDTF">2004-08-26T06:30:40Z</dcterms:created>
  <dcterms:modified xsi:type="dcterms:W3CDTF">2024-07-30T06:17:39Z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6D366B850E554B8CB89CD90D8E42EF8F_12</vt:lpwstr>
  </property>
  <property fmtid="{D5CDD505-2E9C-101B-9397-08002B2CF9AE}" pid="3" name="KSOProductBuildVer">
    <vt:lpwstr>2052-12.1.0.17147</vt:lpwstr>
  </property>
</Properties>
</file>