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891" r:id="rId2"/>
  </p:sldMasterIdLst>
  <p:notesMasterIdLst>
    <p:notesMasterId r:id="rId33"/>
  </p:notesMasterIdLst>
  <p:handoutMasterIdLst>
    <p:handoutMasterId r:id="rId34"/>
  </p:handoutMasterIdLst>
  <p:sldIdLst>
    <p:sldId id="472" r:id="rId3"/>
    <p:sldId id="570" r:id="rId4"/>
    <p:sldId id="571" r:id="rId5"/>
    <p:sldId id="572" r:id="rId6"/>
    <p:sldId id="550" r:id="rId7"/>
    <p:sldId id="551" r:id="rId8"/>
    <p:sldId id="553" r:id="rId9"/>
    <p:sldId id="560" r:id="rId10"/>
    <p:sldId id="557" r:id="rId11"/>
    <p:sldId id="558" r:id="rId12"/>
    <p:sldId id="559" r:id="rId13"/>
    <p:sldId id="422" r:id="rId14"/>
    <p:sldId id="423" r:id="rId15"/>
    <p:sldId id="521" r:id="rId16"/>
    <p:sldId id="475" r:id="rId17"/>
    <p:sldId id="476" r:id="rId18"/>
    <p:sldId id="424" r:id="rId19"/>
    <p:sldId id="573" r:id="rId20"/>
    <p:sldId id="574" r:id="rId21"/>
    <p:sldId id="575" r:id="rId22"/>
    <p:sldId id="561" r:id="rId23"/>
    <p:sldId id="576" r:id="rId24"/>
    <p:sldId id="580" r:id="rId25"/>
    <p:sldId id="562" r:id="rId26"/>
    <p:sldId id="581" r:id="rId27"/>
    <p:sldId id="564" r:id="rId28"/>
    <p:sldId id="565" r:id="rId29"/>
    <p:sldId id="569" r:id="rId30"/>
    <p:sldId id="567" r:id="rId31"/>
    <p:sldId id="568" r:id="rId32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DF"/>
    <a:srgbClr val="CCFFFF"/>
    <a:srgbClr val="F1CBDF"/>
    <a:srgbClr val="7E788D"/>
    <a:srgbClr val="006600"/>
    <a:srgbClr val="0000CC"/>
    <a:srgbClr val="FF0000"/>
    <a:srgbClr val="660066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92647" autoAdjust="0"/>
  </p:normalViewPr>
  <p:slideViewPr>
    <p:cSldViewPr>
      <p:cViewPr varScale="1">
        <p:scale>
          <a:sx n="63" d="100"/>
          <a:sy n="63" d="100"/>
        </p:scale>
        <p:origin x="13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3FB08B1-6E26-491C-B966-13FB167EB94F}" type="slidenum">
              <a:rPr lang="en-US" altLang="zh-CN">
                <a:latin typeface="Arial" charset="0"/>
                <a:ea typeface="楷体_GB2312" pitchFamily="49" charset="-122"/>
              </a:rPr>
              <a:pPr/>
              <a:t>16</a:t>
            </a:fld>
            <a:endParaRPr lang="en-US" altLang="zh-CN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8C173-9905-4684-A936-766720FC918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1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E24BB-38A0-47C8-915E-8E0F87441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1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07D07-B1B0-43E4-99B3-3F2BE9448C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8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57DE7-5F5A-486E-9807-3F28F1FB78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8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FF197-6D70-4497-959A-5CFF6D823F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5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01C0A-95AE-4FC6-9CBB-C8F13B5D79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9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6482-55EF-4CF7-9939-5BB8E3B3D5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8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7BCB6-DCFB-4523-BC56-C113544FDA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58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3476E-CE57-4483-8D4F-992B7DE713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54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F787B-10FA-4C28-AE20-9FD84A0A4E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4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E496D-5043-4974-A1BA-C46F22A193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983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-228600"/>
            <a:ext cx="1951038" cy="6361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-228600"/>
            <a:ext cx="5700712" cy="6361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762C1-70C5-472E-B7EA-919529E82D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9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252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252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674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674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601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1444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935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幻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</a:defRPr>
            </a:lvl1pPr>
          </a:lstStyle>
          <a:p>
            <a:fld id="{95F293E2-D387-49EB-8402-4F9A123DA8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开发对话框程序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50825" y="1628800"/>
            <a:ext cx="4519613" cy="831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：编写程序，程序界面是图示对话框：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3324250"/>
            <a:ext cx="18859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85750" y="2493987"/>
            <a:ext cx="4718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程序功能：</a:t>
            </a:r>
            <a:endParaRPr lang="en-US" altLang="zh-CN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单击问候按钮，弹出信息框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00113" y="5013350"/>
            <a:ext cx="471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单击取消，结束程序运行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1760538"/>
            <a:ext cx="3638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67247"/>
            <a:ext cx="51845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映射消息响应函数的步骤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1AD4F8-7F91-4179-90C4-4E429E8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41057"/>
            <a:ext cx="5773187" cy="380695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53A358B-2D0B-47D5-B92D-8DCA393E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8" y="657156"/>
            <a:ext cx="63951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以单击“问候”按钮的消息响应函数为例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IDC_BUTTON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消息：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BN_CLICKED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AD29CCD4-0A26-41D5-A55F-F9A1EF32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71400"/>
            <a:ext cx="77724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设置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Project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Class name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Object IDs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Messages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，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08DB59DF-73D4-4BAB-B5E6-7664629A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79" y="4437112"/>
            <a:ext cx="6228000" cy="16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Add Function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16863-B833-414C-8F92-E9CDD665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" y="4895865"/>
            <a:ext cx="4620970" cy="1828965"/>
          </a:xfrm>
          <a:prstGeom prst="rect">
            <a:avLst/>
          </a:prstGeom>
        </p:spPr>
      </p:pic>
      <p:sp>
        <p:nvSpPr>
          <p:cNvPr id="34" name="Text Box 13">
            <a:extLst>
              <a:ext uri="{FF2B5EF4-FFF2-40B4-BE49-F238E27FC236}">
                <a16:creationId xmlns:a16="http://schemas.microsoft.com/office/drawing/2014/main" id="{885ACC23-4969-4212-847D-0377E389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297" y="5300939"/>
            <a:ext cx="2782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ok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5" name="圆角矩形 11">
            <a:extLst>
              <a:ext uri="{FF2B5EF4-FFF2-40B4-BE49-F238E27FC236}">
                <a16:creationId xmlns:a16="http://schemas.microsoft.com/office/drawing/2014/main" id="{C624E763-8E0C-42B8-9341-0923A49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036268"/>
            <a:ext cx="2016224" cy="5969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5A148E09-7373-49A2-8875-1959B0BC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1" y="6127490"/>
            <a:ext cx="245633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控件名称及消息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67D837-39E4-4385-A5EB-7B2FDC2F6E17}"/>
              </a:ext>
            </a:extLst>
          </p:cNvPr>
          <p:cNvCxnSpPr>
            <a:cxnSpLocks/>
          </p:cNvCxnSpPr>
          <p:nvPr/>
        </p:nvCxnSpPr>
        <p:spPr>
          <a:xfrm>
            <a:off x="3059832" y="5283112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>
            <a:extLst>
              <a:ext uri="{FF2B5EF4-FFF2-40B4-BE49-F238E27FC236}">
                <a16:creationId xmlns:a16="http://schemas.microsoft.com/office/drawing/2014/main" id="{3CF7127F-E09C-464B-9F75-A2F09577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4832968"/>
            <a:ext cx="1143744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函数名</a:t>
            </a:r>
          </a:p>
        </p:txBody>
      </p:sp>
    </p:spTree>
    <p:extLst>
      <p:ext uri="{BB962C8B-B14F-4D97-AF65-F5344CB8AC3E}">
        <p14:creationId xmlns:p14="http://schemas.microsoft.com/office/powerpoint/2010/main" val="24291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 build="p"/>
      <p:bldP spid="31" grpId="0"/>
      <p:bldP spid="32" grpId="0" animBg="1"/>
      <p:bldP spid="34" grpId="0"/>
      <p:bldP spid="35" grpId="0" animBg="1"/>
      <p:bldP spid="36" grpId="0" build="p" animBg="1" autoUpdateAnimBg="0"/>
      <p:bldP spid="38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432048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映射消息响应函数的步骤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140A3F-04B9-400D-BFFE-352BE532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9" y="1560314"/>
            <a:ext cx="7301973" cy="4815069"/>
          </a:xfrm>
          <a:prstGeom prst="rect">
            <a:avLst/>
          </a:prstGeom>
        </p:spPr>
      </p:pic>
      <p:sp>
        <p:nvSpPr>
          <p:cNvPr id="22" name="Text Box 13">
            <a:extLst>
              <a:ext uri="{FF2B5EF4-FFF2-40B4-BE49-F238E27FC236}">
                <a16:creationId xmlns:a16="http://schemas.microsoft.com/office/drawing/2014/main" id="{A763AF96-D35D-443F-B3EB-A8427720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604" y="3507806"/>
            <a:ext cx="27829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Edit Code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写函数代码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AD9097F-5551-4831-B12F-FA84C401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0" y="4748973"/>
            <a:ext cx="5021262" cy="287337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458E98D-85E0-4386-A173-2F8237B0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60" y="4179060"/>
            <a:ext cx="31400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添加的消息响应函数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B94F3DA2-5037-4E48-A395-8D3A3F90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</p:spTree>
    <p:extLst>
      <p:ext uri="{BB962C8B-B14F-4D97-AF65-F5344CB8AC3E}">
        <p14:creationId xmlns:p14="http://schemas.microsoft.com/office/powerpoint/2010/main" val="24176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628800"/>
            <a:ext cx="61912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开发环境简介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076825" y="3343300"/>
            <a:ext cx="1943100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编辑区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979613" y="3595713"/>
            <a:ext cx="1944687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工作空间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490913" y="5445150"/>
            <a:ext cx="1873250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输出窗口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  <p:bldP spid="115721" grpId="0" animBg="1"/>
      <p:bldP spid="1157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>
            <a:spLocks noChangeArrowheads="1"/>
          </p:cNvSpPr>
          <p:nvPr/>
        </p:nvSpPr>
        <p:spPr bwMode="auto">
          <a:xfrm>
            <a:off x="5256361" y="4437360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5256361" y="3831382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612" y="2490026"/>
            <a:ext cx="3321677" cy="40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72088" y="920068"/>
            <a:ext cx="316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工作空间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899666" y="143515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三个选项卡：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Class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Resource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及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File View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22263" y="1916113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Class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619868" y="2283207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显示工程中所有的类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116632"/>
            <a:ext cx="830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1043608" y="6021288"/>
            <a:ext cx="1080120" cy="47523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610100" y="2793330"/>
            <a:ext cx="5329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基于对话框程序的三个类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902906" y="3296851"/>
            <a:ext cx="21605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CAboutDlg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932511" y="3801219"/>
            <a:ext cx="2663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CEx_MFCApp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932511" y="4407198"/>
            <a:ext cx="2160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CEx_MFCDlg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4906183" y="5013176"/>
            <a:ext cx="3677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charset="0"/>
                <a:ea typeface="楷体" charset="0"/>
                <a:cs typeface="楷体" charset="0"/>
              </a:rPr>
              <a:t>其中</a:t>
            </a: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Ex_MFC</a:t>
            </a:r>
            <a:r>
              <a:rPr lang="zh-CN" altLang="en-US" dirty="0">
                <a:solidFill>
                  <a:srgbClr val="000000"/>
                </a:solidFill>
                <a:latin typeface="楷体" charset="0"/>
                <a:ea typeface="楷体" charset="0"/>
                <a:cs typeface="楷体" charset="0"/>
              </a:rPr>
              <a:t>是工程名称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116742" grpId="0"/>
      <p:bldP spid="116745" grpId="0"/>
      <p:bldP spid="116753" grpId="0"/>
      <p:bldP spid="116754" grpId="0"/>
      <p:bldP spid="116763" grpId="0" animBg="1"/>
      <p:bldP spid="23" grpId="0"/>
      <p:bldP spid="24" grpId="0"/>
      <p:bldP spid="25" grpId="0"/>
      <p:bldP spid="26" grpId="0"/>
      <p:bldP spid="3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11560" y="980728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Class View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116632"/>
            <a:ext cx="830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971600" y="1567400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Class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中可以查看类中的成员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082064" y="2846451"/>
            <a:ext cx="171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成员函数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082064" y="3384413"/>
            <a:ext cx="171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数据成员</a:t>
            </a:r>
          </a:p>
        </p:txBody>
      </p:sp>
      <p:pic>
        <p:nvPicPr>
          <p:cNvPr id="2460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89" y="2894076"/>
            <a:ext cx="3587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27" y="3384568"/>
            <a:ext cx="3889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553766-5751-498E-AD01-CC5EC7F3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96" y="2097463"/>
            <a:ext cx="3312368" cy="4422764"/>
          </a:xfrm>
          <a:prstGeom prst="rect">
            <a:avLst/>
          </a:prstGeom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EEDC75D0-68C1-478C-B41B-66DC90CF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3707776"/>
            <a:ext cx="1368152" cy="369296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C46F2EA-1D90-418F-B650-EE11D90B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264" y="2082808"/>
            <a:ext cx="44582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例如，查看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类的成员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A3AF75A-FB26-40B9-89C7-F6FBDAAB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92" y="3903142"/>
            <a:ext cx="2866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OnButton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()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81B5D2D3-FA68-4157-9B1F-A64EB347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721" y="4377506"/>
            <a:ext cx="40156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单击按钮的消息响应函数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双击函数名，可在编辑区显示函数的代码 </a:t>
            </a:r>
          </a:p>
        </p:txBody>
      </p:sp>
    </p:spTree>
    <p:extLst>
      <p:ext uri="{BB962C8B-B14F-4D97-AF65-F5344CB8AC3E}">
        <p14:creationId xmlns:p14="http://schemas.microsoft.com/office/powerpoint/2010/main" val="3660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build="p"/>
      <p:bldP spid="42" grpId="0" build="p"/>
      <p:bldP spid="32" grpId="0" animBg="1"/>
      <p:bldP spid="27" grpId="0"/>
      <p:bldP spid="28" grpId="0" build="p"/>
      <p:bldP spid="3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51542BB4-54B3-41BA-982A-51BC6FEA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788" y="2896041"/>
            <a:ext cx="5962449" cy="38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470372" y="900114"/>
            <a:ext cx="3746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Resource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3567088" y="1412776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显示工程中的所有资源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-38894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87" y="1505421"/>
            <a:ext cx="22764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122066" y="3578696"/>
            <a:ext cx="793750" cy="4032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711551" y="1845835"/>
            <a:ext cx="5540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</a:rPr>
              <a:t>资源包括：对话框、菜单、图标等</a:t>
            </a:r>
          </a:p>
        </p:txBody>
      </p: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1189584" y="1821334"/>
            <a:ext cx="830262" cy="0"/>
          </a:xfrm>
          <a:prstGeom prst="straightConnector1">
            <a:avLst/>
          </a:prstGeom>
          <a:noFill/>
          <a:ln w="28575" cap="sq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467544" y="1405835"/>
            <a:ext cx="9357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资源类别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3711551" y="2349891"/>
            <a:ext cx="5541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</a:rPr>
              <a:t>用</a:t>
            </a:r>
            <a:r>
              <a:rPr lang="en-US" altLang="zh-CN" dirty="0">
                <a:solidFill>
                  <a:srgbClr val="000000"/>
                </a:solidFill>
              </a:rPr>
              <a:t>ID</a:t>
            </a:r>
            <a:r>
              <a:rPr lang="zh-CN" altLang="en-US" dirty="0">
                <a:solidFill>
                  <a:srgbClr val="000000"/>
                </a:solidFill>
              </a:rPr>
              <a:t>识别资源</a:t>
            </a:r>
          </a:p>
        </p:txBody>
      </p: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flipV="1">
            <a:off x="1362621" y="2157885"/>
            <a:ext cx="935732" cy="494446"/>
          </a:xfrm>
          <a:prstGeom prst="straightConnector1">
            <a:avLst/>
          </a:prstGeom>
          <a:noFill/>
          <a:ln w="28575" cap="sq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67544" y="2560080"/>
            <a:ext cx="171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仿宋" pitchFamily="49" charset="-122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仿宋" pitchFamily="49" charset="-122"/>
              </a:rPr>
              <a:t>ID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3711551" y="2896041"/>
            <a:ext cx="5432449" cy="461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</a:rPr>
              <a:t>双击</a:t>
            </a:r>
            <a:r>
              <a:rPr lang="en-US" altLang="zh-CN" dirty="0">
                <a:solidFill>
                  <a:srgbClr val="000000"/>
                </a:solidFill>
              </a:rPr>
              <a:t>ID</a:t>
            </a:r>
            <a:r>
              <a:rPr lang="zh-CN" altLang="en-US" dirty="0">
                <a:solidFill>
                  <a:srgbClr val="000000"/>
                </a:solidFill>
              </a:rPr>
              <a:t>可在编辑区显示资源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3" grpId="0"/>
      <p:bldP spid="116754" grpId="0"/>
      <p:bldP spid="116763" grpId="0" animBg="1"/>
      <p:bldP spid="32" grpId="0"/>
      <p:bldP spid="34" grpId="0"/>
      <p:bldP spid="35" grpId="0"/>
      <p:bldP spid="37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552" y="1585689"/>
            <a:ext cx="22764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22263" y="1052736"/>
            <a:ext cx="3746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File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3059832" y="153162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显示工程中的有关文件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-27384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117545" y="3669482"/>
            <a:ext cx="793750" cy="4032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203848" y="2031559"/>
            <a:ext cx="6552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文件类别：源文件、头文件等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3210866" y="2492896"/>
            <a:ext cx="6120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双击文件名可在编辑区显示文件代码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5816" y="4158952"/>
            <a:ext cx="22669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3492079" y="4989215"/>
            <a:ext cx="1295400" cy="2889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184233" y="3861048"/>
            <a:ext cx="41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宋体" charset="0"/>
              </a:rPr>
              <a:t>文件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Ex_MFCDlg.cpp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506616" y="4352036"/>
            <a:ext cx="3060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类中各成员函数的实现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492079" y="5743277"/>
            <a:ext cx="1295400" cy="2159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537994" y="5589240"/>
            <a:ext cx="3060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类的</a:t>
            </a:r>
            <a:r>
              <a:rPr lang="zh-CN" altLang="en-US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声明部分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260233" y="3399383"/>
            <a:ext cx="5743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262699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a typeface="黑体" charset="0"/>
                <a:cs typeface="黑体" charset="0"/>
              </a:rPr>
              <a:t>例如，查看类</a:t>
            </a: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ea typeface="黑体" charset="0"/>
                <a:cs typeface="黑体" charset="0"/>
              </a:rPr>
              <a:t>的相关文件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A9AFA13F-A69E-46F5-A9C1-AEBEBB85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924944"/>
            <a:ext cx="6120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查看工程中类的相关文件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CBE2CF4-3996-4BC1-BA56-53480C6F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5157192"/>
            <a:ext cx="41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宋体" charset="0"/>
              </a:rPr>
              <a:t>文件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Ex_MFCDlg.h</a:t>
            </a:r>
            <a:endParaRPr lang="en-US" altLang="zh-CN" dirty="0">
              <a:solidFill>
                <a:srgbClr val="000000"/>
              </a:solidFill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3" grpId="0"/>
      <p:bldP spid="116754" grpId="0"/>
      <p:bldP spid="116763" grpId="0" animBg="1"/>
      <p:bldP spid="32" grpId="0"/>
      <p:bldP spid="39" grpId="0"/>
      <p:bldP spid="23" grpId="0" animBg="1"/>
      <p:bldP spid="24" grpId="0"/>
      <p:bldP spid="25" grpId="0"/>
      <p:bldP spid="26" grpId="0" animBg="1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580482" y="260648"/>
            <a:ext cx="3983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68313" y="794137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工程项目文件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39750" y="1154499"/>
            <a:ext cx="842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新建工程以后，在指定位置创建了一个以工程名字命名的文件夹，这个工程的所有文件都存储在这个文件夹中。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常用的文件类型：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539750" y="2233999"/>
            <a:ext cx="226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.dsw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116013" y="2522924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项目工作区文件，双击这个文件可以打开工程，装入工程中的各种文件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539750" y="317062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.dsp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1081088" y="3505587"/>
            <a:ext cx="802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项目文件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539750" y="3818324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.cpp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042988" y="4178687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</a:rPr>
              <a:t>C++</a:t>
            </a:r>
            <a:r>
              <a:rPr lang="zh-CN" altLang="en-US">
                <a:solidFill>
                  <a:srgbClr val="000000"/>
                </a:solidFill>
                <a:ea typeface="宋体" charset="0"/>
              </a:rPr>
              <a:t>源程序文件</a:t>
            </a: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9750" y="4513649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.h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1042988" y="4874012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头文件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140200" y="3170624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.clw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643438" y="3530987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</a:rPr>
              <a:t>ClassWizard</a:t>
            </a:r>
            <a:r>
              <a:rPr lang="zh-CN" altLang="en-US">
                <a:solidFill>
                  <a:srgbClr val="000000"/>
                </a:solidFill>
                <a:ea typeface="宋体" charset="0"/>
              </a:rPr>
              <a:t>信息文件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40200" y="3865949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ncb</a:t>
            </a:r>
            <a:endParaRPr lang="zh-CN" altLang="en-US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643437" y="4226312"/>
            <a:ext cx="44656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无编译浏览文件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/>
              <a:t>若</a:t>
            </a:r>
            <a:r>
              <a:rPr lang="zh-CN" altLang="zh-CN" dirty="0"/>
              <a:t>输入代码时，类的成员函数和数据成员的提示不显示，</a:t>
            </a:r>
            <a:r>
              <a:rPr lang="zh-CN" altLang="en-US" dirty="0"/>
              <a:t>就删除这个文件再重新启动工程即可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90" grpId="0"/>
      <p:bldP spid="118795" grpId="0"/>
      <p:bldP spid="118796" grpId="0"/>
      <p:bldP spid="118797" grpId="0"/>
      <p:bldP spid="118798" grpId="0"/>
      <p:bldP spid="118800" grpId="0"/>
      <p:bldP spid="118801" grpId="0"/>
      <p:bldP spid="118803" grpId="0"/>
      <p:bldP spid="11880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定义与控件相关联的变量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30A4471-3B4E-49B1-BF7F-F06BE399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916832"/>
            <a:ext cx="8064896" cy="128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在窗口中布局控件，有时需要对控件进行深入编程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在程序代码中需要一个能代表控件的变量，以便对控件进行处理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DD5BDC-2CB1-4600-A458-891853877A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7388" y="4221088"/>
            <a:ext cx="2466975" cy="1814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29970-694C-4630-B52D-079482BDCF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2080" y="4242091"/>
            <a:ext cx="2476500" cy="1821815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4C4B08FD-C2C7-45F1-B8C1-44F011C1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84784"/>
            <a:ext cx="3959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与控件相关联的变量简介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EAA6905-A807-48FE-AB31-7CF4C25E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12976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程序窗口如右图所示，点击测试按钮，按钮标题变为点我啦。</a:t>
            </a:r>
          </a:p>
        </p:txBody>
      </p:sp>
    </p:spTree>
    <p:extLst>
      <p:ext uri="{BB962C8B-B14F-4D97-AF65-F5344CB8AC3E}">
        <p14:creationId xmlns:p14="http://schemas.microsoft.com/office/powerpoint/2010/main" val="13520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5DD5BDC-2CB1-4600-A458-891853877A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2466975" cy="1814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29970-694C-4630-B52D-079482BDCF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8064" y="1062108"/>
            <a:ext cx="2476500" cy="1821815"/>
          </a:xfrm>
          <a:prstGeom prst="rect">
            <a:avLst/>
          </a:prstGeom>
        </p:spPr>
      </p:pic>
      <p:sp>
        <p:nvSpPr>
          <p:cNvPr id="12" name="Rectangle 18">
            <a:extLst>
              <a:ext uri="{FF2B5EF4-FFF2-40B4-BE49-F238E27FC236}">
                <a16:creationId xmlns:a16="http://schemas.microsoft.com/office/drawing/2014/main" id="{DEAA6905-A807-48FE-AB31-7CF4C25E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4868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窗口初始状态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9DC428A-9047-4D30-A9AD-A1EF0688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38422"/>
              </p:ext>
            </p:extLst>
          </p:nvPr>
        </p:nvGraphicFramePr>
        <p:xfrm>
          <a:off x="1392072" y="3326555"/>
          <a:ext cx="2736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CDE182D7-50F8-42DE-8F0B-BA46AD17A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96" y="3110531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28CE26-D2A9-41F6-8521-ABB0E8913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064" y="351221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748689C-53DD-4BAF-B1D3-E1CE0A6C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064" y="387225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D156254-343E-48C2-A992-32784FB90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636" y="315695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m_1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DF159164-CB45-426F-A4BA-0C4FF408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200" y="355271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35E7631-D2A3-41F7-A489-FAEB4ED9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8" y="394699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CButton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82F4BF5-04E7-4FEC-9AD0-24CB9FEF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24" y="2852936"/>
            <a:ext cx="4501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定义与“测试”按钮关联的变量</a:t>
            </a:r>
            <a:endParaRPr lang="en-US" altLang="zh-CN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D32AE70-8E7B-4DB0-A7EF-505F8E58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0648"/>
            <a:ext cx="3959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与控件相关联的变量简介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EAA0F9F2-02A1-4520-81CB-19A46C0F8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79" y="4422482"/>
            <a:ext cx="571178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将控件包装成各种类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例如，按钮：</a:t>
            </a:r>
            <a:r>
              <a:rPr lang="en-US" altLang="zh-CN" dirty="0" err="1">
                <a:solidFill>
                  <a:srgbClr val="000000"/>
                </a:solidFill>
              </a:rPr>
              <a:t>CButton</a:t>
            </a:r>
            <a:r>
              <a:rPr lang="zh-CN" altLang="en-US" dirty="0">
                <a:solidFill>
                  <a:srgbClr val="000000"/>
                </a:solidFill>
              </a:rPr>
              <a:t>类</a:t>
            </a:r>
            <a:endParaRPr lang="en-US" altLang="zh-CN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</a:t>
            </a:r>
            <a:r>
              <a:rPr lang="zh-CN" altLang="en-US" dirty="0">
                <a:solidFill>
                  <a:srgbClr val="000000"/>
                </a:solidFill>
              </a:rPr>
              <a:t>编辑框：</a:t>
            </a:r>
            <a:r>
              <a:rPr lang="en-US" altLang="zh-CN" dirty="0" err="1">
                <a:solidFill>
                  <a:srgbClr val="000000"/>
                </a:solidFill>
              </a:rPr>
              <a:t>CEdit</a:t>
            </a:r>
            <a:r>
              <a:rPr lang="zh-CN" altLang="en-US" dirty="0">
                <a:solidFill>
                  <a:srgbClr val="000000"/>
                </a:solidFill>
              </a:rPr>
              <a:t>类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类变量是某种控件类对象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m_1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 err="1">
                <a:solidFill>
                  <a:srgbClr val="000000"/>
                </a:solidFill>
              </a:rPr>
              <a:t>CButton</a:t>
            </a:r>
            <a:r>
              <a:rPr lang="zh-CN" altLang="en-US" dirty="0">
                <a:solidFill>
                  <a:srgbClr val="000000"/>
                </a:solidFill>
              </a:rPr>
              <a:t>类对象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用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可调用函数完成复杂功能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1CB4D09-8019-4221-923D-D7CBF2AA779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942631" y="1960151"/>
            <a:ext cx="1205433" cy="12865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D67653BF-999B-4368-BCA8-E5FFEDCD5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1103533"/>
            <a:ext cx="1394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单击测试按钮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build="p" bldLvl="2"/>
      <p:bldP spid="15" grpId="0" build="p" bldLvl="2"/>
      <p:bldP spid="16" grpId="0" build="p" bldLvl="2"/>
      <p:bldP spid="17" grpId="0" build="p" bldLvl="2"/>
      <p:bldP spid="18" grpId="0" build="p" bldLvl="2"/>
      <p:bldP spid="24" grpId="0"/>
      <p:bldP spid="26" grpId="0" uiExpand="1" build="p" bldLvl="2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开发对话框程序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151620" y="1823441"/>
            <a:ext cx="6840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MFC AppWizard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</a:rPr>
              <a:t>形成应用程序框架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51620" y="2535287"/>
            <a:ext cx="6084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：在对话框上布局控件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87624" y="3183359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：设置对话框和控件属性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87624" y="3861048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：定义与控件相关联的变量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87624" y="4509120"/>
            <a:ext cx="6264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：映射消息响应函数，并编写代码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  <p:bldP spid="14" grpId="0" build="p"/>
      <p:bldP spid="15" grpId="0" build="p"/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5DD5BDC-2CB1-4600-A458-891853877A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052736"/>
            <a:ext cx="2466975" cy="1814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29970-694C-4630-B52D-079482BDCF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48064" y="1062108"/>
            <a:ext cx="2476500" cy="1821815"/>
          </a:xfrm>
          <a:prstGeom prst="rect">
            <a:avLst/>
          </a:prstGeom>
        </p:spPr>
      </p:pic>
      <p:sp>
        <p:nvSpPr>
          <p:cNvPr id="12" name="Rectangle 18">
            <a:extLst>
              <a:ext uri="{FF2B5EF4-FFF2-40B4-BE49-F238E27FC236}">
                <a16:creationId xmlns:a16="http://schemas.microsoft.com/office/drawing/2014/main" id="{DEAA6905-A807-48FE-AB31-7CF4C25E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4868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窗口初始状态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9DC428A-9047-4D30-A9AD-A1EF0688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92146"/>
              </p:ext>
            </p:extLst>
          </p:nvPr>
        </p:nvGraphicFramePr>
        <p:xfrm>
          <a:off x="539552" y="3326555"/>
          <a:ext cx="2736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13">
            <a:extLst>
              <a:ext uri="{FF2B5EF4-FFF2-40B4-BE49-F238E27FC236}">
                <a16:creationId xmlns:a16="http://schemas.microsoft.com/office/drawing/2014/main" id="{CDE182D7-50F8-42DE-8F0B-BA46AD17A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76" y="3110531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28CE26-D2A9-41F6-8521-ABB0E8913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51221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748689C-53DD-4BAF-B1D3-E1CE0A6C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87225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D156254-343E-48C2-A992-32784FB90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116" y="315695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m_1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DF159164-CB45-426F-A4BA-0C4FF408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355271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35E7631-D2A3-41F7-A489-FAEB4ED9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394699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CButton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82F4BF5-04E7-4FEC-9AD0-24CB9FEF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864890"/>
            <a:ext cx="4501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定义与“测试”按钮关联的变量</a:t>
            </a:r>
            <a:endParaRPr lang="en-US" altLang="zh-CN" sz="1800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D32AE70-8E7B-4DB0-A7EF-505F8E58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0648"/>
            <a:ext cx="3959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与控件相关联的变量简介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EAA0F9F2-02A1-4520-81CB-19A46C0F8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59" y="4422482"/>
            <a:ext cx="3179929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MFC</a:t>
            </a: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将控件包装成各种类</a:t>
            </a:r>
            <a:endParaRPr lang="en-US" altLang="zh-CN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</a:rPr>
              <a:t>例如，按钮：</a:t>
            </a:r>
            <a:r>
              <a:rPr lang="en-US" altLang="zh-CN" sz="1800" dirty="0" err="1">
                <a:solidFill>
                  <a:srgbClr val="000000"/>
                </a:solidFill>
              </a:rPr>
              <a:t>CButton</a:t>
            </a:r>
            <a:r>
              <a:rPr lang="zh-CN" altLang="en-US" sz="1800" dirty="0">
                <a:solidFill>
                  <a:srgbClr val="000000"/>
                </a:solidFill>
              </a:rPr>
              <a:t>类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      </a:t>
            </a:r>
            <a:r>
              <a:rPr lang="zh-CN" altLang="en-US" sz="1800" dirty="0">
                <a:solidFill>
                  <a:srgbClr val="000000"/>
                </a:solidFill>
              </a:rPr>
              <a:t>编辑框：</a:t>
            </a:r>
            <a:r>
              <a:rPr lang="en-US" altLang="zh-CN" sz="1800" dirty="0" err="1">
                <a:solidFill>
                  <a:srgbClr val="000000"/>
                </a:solidFill>
              </a:rPr>
              <a:t>CEdit</a:t>
            </a:r>
            <a:r>
              <a:rPr lang="zh-CN" altLang="en-US" sz="1800" dirty="0">
                <a:solidFill>
                  <a:srgbClr val="000000"/>
                </a:solidFill>
              </a:rPr>
              <a:t>类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Control</a:t>
            </a: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类变量是某种控件类对象</a:t>
            </a:r>
            <a:endParaRPr lang="en-US" altLang="zh-CN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m_1</a:t>
            </a:r>
            <a:r>
              <a:rPr lang="zh-CN" altLang="en-US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 err="1">
                <a:solidFill>
                  <a:srgbClr val="000000"/>
                </a:solidFill>
              </a:rPr>
              <a:t>CButton</a:t>
            </a:r>
            <a:r>
              <a:rPr lang="zh-CN" altLang="en-US" sz="1800" dirty="0">
                <a:solidFill>
                  <a:srgbClr val="000000"/>
                </a:solidFill>
              </a:rPr>
              <a:t>类对象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m_1</a:t>
            </a: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可调用函数完成复杂的功能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1CB4D09-8019-4221-923D-D7CBF2AA779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942631" y="1960151"/>
            <a:ext cx="1205433" cy="12865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D67653BF-999B-4368-BCA8-E5FFEDCD5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1103533"/>
            <a:ext cx="1394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单击测试按钮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8EAFD1B-950E-46E8-AADC-AE5DBF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427" y="2821837"/>
            <a:ext cx="48075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单击“测试”按钮的消息响应函数</a:t>
            </a:r>
            <a:endParaRPr lang="en-US" altLang="zh-CN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0333D20C-96A6-41A6-87D8-44E79998E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212976"/>
            <a:ext cx="5309889" cy="902939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void CEx_1Dlg::</a:t>
            </a:r>
            <a:r>
              <a:rPr lang="en-US" altLang="zh-CN" sz="2400" dirty="0" err="1">
                <a:latin typeface="Arial" charset="0"/>
              </a:rPr>
              <a:t>OnTest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{   m_1.SetWindowText(</a:t>
            </a:r>
            <a:r>
              <a:rPr lang="en-US" altLang="zh-CN" sz="2000" dirty="0">
                <a:latin typeface="Arial" charset="0"/>
              </a:rPr>
              <a:t>"</a:t>
            </a:r>
            <a:r>
              <a:rPr lang="zh-CN" altLang="en-US" sz="2000" dirty="0">
                <a:latin typeface="Arial" charset="0"/>
              </a:rPr>
              <a:t>点我啦</a:t>
            </a:r>
            <a:r>
              <a:rPr lang="en-US" altLang="zh-CN" sz="2000" dirty="0">
                <a:latin typeface="Arial" charset="0"/>
              </a:rPr>
              <a:t>"</a:t>
            </a:r>
            <a:r>
              <a:rPr lang="en-US" altLang="zh-CN" sz="2400" dirty="0">
                <a:latin typeface="Arial" charset="0"/>
              </a:rPr>
              <a:t>); }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FD53702-2ADA-4E3A-A8EE-A6BAD9BD4A43}"/>
              </a:ext>
            </a:extLst>
          </p:cNvPr>
          <p:cNvCxnSpPr/>
          <p:nvPr/>
        </p:nvCxnSpPr>
        <p:spPr bwMode="auto">
          <a:xfrm>
            <a:off x="3563888" y="2883923"/>
            <a:ext cx="0" cy="3974077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3">
            <a:extLst>
              <a:ext uri="{FF2B5EF4-FFF2-40B4-BE49-F238E27FC236}">
                <a16:creationId xmlns:a16="http://schemas.microsoft.com/office/drawing/2014/main" id="{31723B79-A380-41AE-9931-1226475D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4056744"/>
            <a:ext cx="5359087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m_1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在代码中代表了测试按钮</a:t>
            </a:r>
            <a:endParaRPr lang="en-US" altLang="zh-CN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m_1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是</a:t>
            </a:r>
            <a:r>
              <a:rPr lang="en-US" altLang="zh-CN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CButton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类对象</a:t>
            </a:r>
            <a:endParaRPr lang="en-US" altLang="zh-CN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SetWindowText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是</a:t>
            </a:r>
            <a:r>
              <a:rPr lang="en-US" altLang="zh-CN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CButton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类的成员函数</a:t>
            </a:r>
            <a:endParaRPr lang="en-US" altLang="zh-CN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用</a:t>
            </a: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m_1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调用函数</a:t>
            </a:r>
            <a:r>
              <a:rPr lang="en-US" altLang="zh-CN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SetWindowText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完成功能</a:t>
            </a:r>
            <a:endParaRPr lang="en-US" altLang="zh-CN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SetWindowText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函数的说明参见文档“</a:t>
            </a:r>
            <a:r>
              <a:rPr lang="en-US" altLang="zh-CN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04</a:t>
            </a: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添加消息响应函数”</a:t>
            </a:r>
          </a:p>
        </p:txBody>
      </p:sp>
    </p:spTree>
    <p:extLst>
      <p:ext uri="{BB962C8B-B14F-4D97-AF65-F5344CB8AC3E}">
        <p14:creationId xmlns:p14="http://schemas.microsoft.com/office/powerpoint/2010/main" val="41273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uiExpand="1" build="p" animBg="1"/>
      <p:bldP spid="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8F6E1C-0D84-441E-8202-9DEA1F25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88" y="3037021"/>
            <a:ext cx="7715250" cy="3400425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ADB05C5-E861-480B-BCDE-2176E154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5040560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20000"/>
              </a:lnSpc>
              <a:buClr>
                <a:srgbClr val="A50021"/>
              </a:buClr>
              <a:buSzPct val="65000"/>
              <a:buFontTx/>
              <a:buNone/>
              <a:tabLst/>
              <a:defRPr kumimoji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</a:rPr>
              <a:t>打开</a:t>
            </a:r>
            <a:r>
              <a:rPr lang="en-US" altLang="zh-CN" dirty="0" err="1">
                <a:latin typeface="Arial" panose="020B0604020202020204" pitchFamily="34" charset="0"/>
              </a:rPr>
              <a:t>ClassWizar</a:t>
            </a:r>
            <a:r>
              <a:rPr lang="zh-CN" altLang="en-US" dirty="0">
                <a:latin typeface="Arial" panose="020B0604020202020204" pitchFamily="34" charset="0"/>
              </a:rPr>
              <a:t>对话框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A9AFDA50-7B57-4395-8C76-03310E12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062331"/>
            <a:ext cx="7920880" cy="5745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View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命令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42FD1927-9D4D-4DF0-ACE6-E234D1B2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79103"/>
            <a:ext cx="5799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为控件关联变量的过程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CB272B6-AE80-44CE-BEAA-126CEA12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40" y="1194966"/>
            <a:ext cx="6225232" cy="577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宋体"/>
              </a:rPr>
              <a:t>用</a:t>
            </a:r>
            <a:r>
              <a:rPr lang="en-US" altLang="zh-CN" dirty="0" err="1">
                <a:solidFill>
                  <a:srgbClr val="000000"/>
                </a:solidFill>
                <a:ea typeface="宋体"/>
              </a:rPr>
              <a:t>ClassWizard</a:t>
            </a:r>
            <a:r>
              <a:rPr lang="zh-CN" altLang="en-US" dirty="0">
                <a:solidFill>
                  <a:srgbClr val="000000"/>
                </a:solidFill>
                <a:ea typeface="宋体"/>
              </a:rPr>
              <a:t>为控件关联变量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/>
              <a:cs typeface="+mn-cs"/>
            </a:endParaRP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B0377124-424F-4B2A-9D6B-BBF7ED4F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286409"/>
            <a:ext cx="4176464" cy="934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Member Variables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选项卡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tabLst/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    </a:t>
            </a:r>
            <a:r>
              <a:rPr kumimoji="0" lang="zh-CN" altLang="en-US" dirty="0">
                <a:solidFill>
                  <a:srgbClr val="000000"/>
                </a:solidFill>
              </a:rPr>
              <a:t>为控件关联变量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五边形 1">
            <a:extLst>
              <a:ext uri="{FF2B5EF4-FFF2-40B4-BE49-F238E27FC236}">
                <a16:creationId xmlns:a16="http://schemas.microsoft.com/office/drawing/2014/main" id="{01AD8C7F-A481-4B32-8E36-0A870CF629AC}"/>
              </a:ext>
            </a:extLst>
          </p:cNvPr>
          <p:cNvSpPr/>
          <p:nvPr/>
        </p:nvSpPr>
        <p:spPr>
          <a:xfrm rot="16200000">
            <a:off x="2809062" y="2744757"/>
            <a:ext cx="286608" cy="1511075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0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uiExpand="1" build="p"/>
      <p:bldP spid="18" grpId="0"/>
      <p:bldP spid="19" grpId="0" build="p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A20331A-E433-4FC5-93E9-50ADD059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91419"/>
            <a:ext cx="7153275" cy="4733925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29754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Member Variables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简介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1C808E54-972C-4E7C-A581-2CD3FA4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42310"/>
            <a:ext cx="14268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工程名称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E9B35ECC-C02F-40A9-9DE7-74BAC9B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2077913"/>
            <a:ext cx="10858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类名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3242811" y="937301"/>
            <a:ext cx="925725" cy="5333058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988" y="4199359"/>
            <a:ext cx="43980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对象</a:t>
            </a:r>
            <a:r>
              <a:rPr kumimoji="0" lang="zh-CN" altLang="en-US" sz="240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及与之关联的变量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列表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78F720-76BD-467C-A98D-8A34F6073A64}"/>
              </a:ext>
            </a:extLst>
          </p:cNvPr>
          <p:cNvCxnSpPr>
            <a:cxnSpLocks/>
          </p:cNvCxnSpPr>
          <p:nvPr/>
        </p:nvCxnSpPr>
        <p:spPr>
          <a:xfrm>
            <a:off x="1547664" y="2330342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E86E41-D2A9-4AFE-A5FE-915D6C2F85E1}"/>
              </a:ext>
            </a:extLst>
          </p:cNvPr>
          <p:cNvCxnSpPr>
            <a:cxnSpLocks/>
          </p:cNvCxnSpPr>
          <p:nvPr/>
        </p:nvCxnSpPr>
        <p:spPr>
          <a:xfrm>
            <a:off x="5143600" y="2330342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9">
            <a:extLst>
              <a:ext uri="{FF2B5EF4-FFF2-40B4-BE49-F238E27FC236}">
                <a16:creationId xmlns:a16="http://schemas.microsoft.com/office/drawing/2014/main" id="{42FD1927-9D4D-4DF0-ACE6-E234D1B2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90182"/>
            <a:ext cx="5799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为控件关联变量的过程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8" name="五边形 1">
            <a:extLst>
              <a:ext uri="{FF2B5EF4-FFF2-40B4-BE49-F238E27FC236}">
                <a16:creationId xmlns:a16="http://schemas.microsoft.com/office/drawing/2014/main" id="{87320759-7AF9-4EDA-94D3-F44645190D1E}"/>
              </a:ext>
            </a:extLst>
          </p:cNvPr>
          <p:cNvSpPr/>
          <p:nvPr/>
        </p:nvSpPr>
        <p:spPr>
          <a:xfrm rot="16200000">
            <a:off x="2682409" y="1576280"/>
            <a:ext cx="271431" cy="1347509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build="p" animBg="1"/>
      <p:bldP spid="15" grpId="0" build="p" animBg="1"/>
      <p:bldP spid="16" grpId="0" animBg="1"/>
      <p:bldP spid="17" grpId="0" build="p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8F06D4-C0D1-48F8-B961-0C6A8D4C0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450507"/>
            <a:ext cx="2799772" cy="1956985"/>
          </a:xfrm>
          <a:prstGeom prst="rect">
            <a:avLst/>
          </a:prstGeom>
        </p:spPr>
      </p:pic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27998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6600"/>
                </a:solidFill>
                <a:ea typeface="黑体" pitchFamily="49" charset="-122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控件关联变量的步骤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442529-AE24-4526-B106-68723403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7" y="1844824"/>
            <a:ext cx="4968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：为测试按钮关联的变量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m_1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68AAC69-AD4F-4909-8B0C-26DE999F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12959"/>
              </p:ext>
            </p:extLst>
          </p:nvPr>
        </p:nvGraphicFramePr>
        <p:xfrm>
          <a:off x="4860032" y="4331916"/>
          <a:ext cx="3168352" cy="1483360"/>
        </p:xfrm>
        <a:graphic>
          <a:graphicData uri="http://schemas.openxmlformats.org/drawingml/2006/table">
            <a:tbl>
              <a:tblPr firstRow="1" bandRow="1"/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284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 Box 13">
            <a:extLst>
              <a:ext uri="{FF2B5EF4-FFF2-40B4-BE49-F238E27FC236}">
                <a16:creationId xmlns:a16="http://schemas.microsoft.com/office/drawing/2014/main" id="{A2D5C765-A8CB-4EFF-980E-13AF5D03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256" y="450912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DC3A7B98-0EEA-4303-9141-70E41F98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910805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446E830-EF56-4AFD-90D1-DAB06660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270845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C2288A71-B662-447B-9581-E6FFFEAF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55554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m_1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96E0DBEE-97EF-41B4-A5E7-210F3E34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95130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76B6EA27-B389-4BE7-8C4D-BDA3A29D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534558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CButton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BA90DF5-05C6-4C39-9197-2A3979AE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18332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按钮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ID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10F2D030-3192-41CC-9B7F-B82F623C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620" y="4221088"/>
            <a:ext cx="1786748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IDC_TEST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4EA01FE-1178-4254-8C0A-B14C44D6E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6476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b="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C4D883E1-345B-4FE5-8C1B-C193770C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90182"/>
            <a:ext cx="5799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为控件关联变量的过程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28" grpId="0" build="p" bldLvl="2"/>
      <p:bldP spid="29" grpId="0" build="p" bldLvl="2"/>
      <p:bldP spid="30" grpId="0" build="p" bldLvl="2"/>
      <p:bldP spid="31" grpId="0" build="p" bldLvl="2"/>
      <p:bldP spid="32" grpId="0" build="p" bldLvl="2"/>
      <p:bldP spid="33" grpId="0" build="p" bldLvl="2"/>
      <p:bldP spid="34" grpId="0" build="p" bldLvl="2"/>
      <p:bldP spid="3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68AAC69-AD4F-4909-8B0C-26DE999F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6199"/>
              </p:ext>
            </p:extLst>
          </p:nvPr>
        </p:nvGraphicFramePr>
        <p:xfrm>
          <a:off x="3285208" y="657478"/>
          <a:ext cx="3168352" cy="1483360"/>
        </p:xfrm>
        <a:graphic>
          <a:graphicData uri="http://schemas.openxmlformats.org/drawingml/2006/table">
            <a:tbl>
              <a:tblPr firstRow="1" bandRow="1"/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284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 Box 13">
            <a:extLst>
              <a:ext uri="{FF2B5EF4-FFF2-40B4-BE49-F238E27FC236}">
                <a16:creationId xmlns:a16="http://schemas.microsoft.com/office/drawing/2014/main" id="{A2D5C765-A8CB-4EFF-980E-13AF5D03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32" y="83468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DC3A7B98-0EEA-4303-9141-70E41F98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123636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446E830-EF56-4AFD-90D1-DAB06660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159640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C2288A71-B662-447B-9581-E6FFFEAF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328" y="881103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m_1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96E0DBEE-97EF-41B4-A5E7-210F3E34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344" y="127687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76B6EA27-B389-4BE7-8C4D-BDA3A29D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352" y="167115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CButton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BA90DF5-05C6-4C39-9197-2A3979AE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50888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按钮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ID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10F2D030-3192-41CC-9B7F-B82F623C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96" y="546650"/>
            <a:ext cx="1786748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IDC_TEST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894FC43-1ED2-49F5-8F04-A81C58F2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412951"/>
            <a:ext cx="7715250" cy="3400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136E79-A4D4-49F3-81D3-7BAAE825E4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332656"/>
            <a:ext cx="2466975" cy="1814830"/>
          </a:xfrm>
          <a:prstGeom prst="rect">
            <a:avLst/>
          </a:prstGeom>
        </p:spPr>
      </p:pic>
      <p:sp>
        <p:nvSpPr>
          <p:cNvPr id="19" name="Text Box 13">
            <a:extLst>
              <a:ext uri="{FF2B5EF4-FFF2-40B4-BE49-F238E27FC236}">
                <a16:creationId xmlns:a16="http://schemas.microsoft.com/office/drawing/2014/main" id="{E27CF04B-A983-4FDD-B8D9-3DD63CA6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37" y="2166144"/>
            <a:ext cx="8198728" cy="163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执行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View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ClassWizard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命令，选择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MemberVariables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选项卡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在对话框中设置参数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000" dirty="0">
              <a:solidFill>
                <a:srgbClr val="000000"/>
              </a:solidFill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设置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Project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Class name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，如图所示</a:t>
            </a:r>
            <a:endParaRPr lang="en-US" altLang="zh-CN" sz="200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）在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Control IDs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列表中选择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IDC_TEST</a:t>
            </a: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3AA763-21CA-4425-A143-7C57EAE70335}"/>
              </a:ext>
            </a:extLst>
          </p:cNvPr>
          <p:cNvCxnSpPr/>
          <p:nvPr/>
        </p:nvCxnSpPr>
        <p:spPr>
          <a:xfrm>
            <a:off x="0" y="2140838"/>
            <a:ext cx="914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3">
            <a:extLst>
              <a:ext uri="{FF2B5EF4-FFF2-40B4-BE49-F238E27FC236}">
                <a16:creationId xmlns:a16="http://schemas.microsoft.com/office/drawing/2014/main" id="{126EBF1D-9DD5-4E5A-9F99-9E71A752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3010963"/>
            <a:ext cx="295232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3.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点击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A</a:t>
            </a:r>
            <a:r>
              <a:rPr lang="en-US" altLang="zh-CN" sz="2000" dirty="0" err="1">
                <a:solidFill>
                  <a:srgbClr val="000000"/>
                </a:solidFill>
                <a:ea typeface="楷体" panose="02010609060101010101" pitchFamily="49" charset="-122"/>
              </a:rPr>
              <a:t>dd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 Variable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23" name="五边形 1">
            <a:extLst>
              <a:ext uri="{FF2B5EF4-FFF2-40B4-BE49-F238E27FC236}">
                <a16:creationId xmlns:a16="http://schemas.microsoft.com/office/drawing/2014/main" id="{378C6D6D-673A-4C18-89CD-0552996919A8}"/>
              </a:ext>
            </a:extLst>
          </p:cNvPr>
          <p:cNvSpPr/>
          <p:nvPr/>
        </p:nvSpPr>
        <p:spPr>
          <a:xfrm rot="16200000">
            <a:off x="1200173" y="3606206"/>
            <a:ext cx="602332" cy="1347509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4" name="五边形 1">
            <a:extLst>
              <a:ext uri="{FF2B5EF4-FFF2-40B4-BE49-F238E27FC236}">
                <a16:creationId xmlns:a16="http://schemas.microsoft.com/office/drawing/2014/main" id="{64688881-8F7B-46FD-99A9-8DEAEAE07537}"/>
              </a:ext>
            </a:extLst>
          </p:cNvPr>
          <p:cNvSpPr/>
          <p:nvPr/>
        </p:nvSpPr>
        <p:spPr>
          <a:xfrm rot="16200000">
            <a:off x="4224509" y="3606207"/>
            <a:ext cx="602332" cy="1347509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5" name="五边形 1">
            <a:extLst>
              <a:ext uri="{FF2B5EF4-FFF2-40B4-BE49-F238E27FC236}">
                <a16:creationId xmlns:a16="http://schemas.microsoft.com/office/drawing/2014/main" id="{F664958A-11B5-4310-9E55-9A6DFBE5AFC3}"/>
              </a:ext>
            </a:extLst>
          </p:cNvPr>
          <p:cNvSpPr/>
          <p:nvPr/>
        </p:nvSpPr>
        <p:spPr>
          <a:xfrm rot="16200000">
            <a:off x="3478748" y="2073982"/>
            <a:ext cx="602332" cy="5904657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4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2" grpId="0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68AAC69-AD4F-4909-8B0C-26DE999F3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5208" y="657478"/>
          <a:ext cx="3168352" cy="1483360"/>
        </p:xfrm>
        <a:graphic>
          <a:graphicData uri="http://schemas.openxmlformats.org/drawingml/2006/table">
            <a:tbl>
              <a:tblPr firstRow="1" bandRow="1"/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284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381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宋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D699"/>
                      </a:solidFill>
                    </a:lnL>
                    <a:lnR w="12700" cmpd="sng">
                      <a:solidFill>
                        <a:srgbClr val="FFD699"/>
                      </a:solidFill>
                    </a:lnR>
                    <a:lnT w="12700" cmpd="sng">
                      <a:solidFill>
                        <a:srgbClr val="FFD699"/>
                      </a:solidFill>
                    </a:lnT>
                    <a:lnB w="12700" cmpd="sng">
                      <a:solidFill>
                        <a:srgbClr val="FFD6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 Box 13">
            <a:extLst>
              <a:ext uri="{FF2B5EF4-FFF2-40B4-BE49-F238E27FC236}">
                <a16:creationId xmlns:a16="http://schemas.microsoft.com/office/drawing/2014/main" id="{A2D5C765-A8CB-4EFF-980E-13AF5D03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32" y="83468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DC3A7B98-0EEA-4303-9141-70E41F98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123636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446E830-EF56-4AFD-90D1-DAB06660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159640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C2288A71-B662-447B-9581-E6FFFEAF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328" y="881103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m_1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96E0DBEE-97EF-41B4-A5E7-210F3E34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344" y="127687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76B6EA27-B389-4BE7-8C4D-BDA3A29D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352" y="167115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CButton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BA90DF5-05C6-4C39-9197-2A3979AE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00" y="50888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按钮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ID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10F2D030-3192-41CC-9B7F-B82F623C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96" y="546650"/>
            <a:ext cx="1786748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IDC_TEST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136E79-A4D4-49F3-81D3-7BAAE825E4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32656"/>
            <a:ext cx="2466975" cy="1814830"/>
          </a:xfrm>
          <a:prstGeom prst="rect">
            <a:avLst/>
          </a:prstGeom>
        </p:spPr>
      </p:pic>
      <p:sp>
        <p:nvSpPr>
          <p:cNvPr id="19" name="Text Box 13">
            <a:extLst>
              <a:ext uri="{FF2B5EF4-FFF2-40B4-BE49-F238E27FC236}">
                <a16:creationId xmlns:a16="http://schemas.microsoft.com/office/drawing/2014/main" id="{E27CF04B-A983-4FDD-B8D9-3DD63CA6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37" y="2166144"/>
            <a:ext cx="8198728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ea typeface="楷体" panose="02010609060101010101" pitchFamily="49" charset="-122"/>
              </a:rPr>
              <a:t>按图示设置变量的名字、类别、类型，然后点击</a:t>
            </a:r>
            <a:r>
              <a:rPr lang="en-US" altLang="zh-CN" sz="2000" dirty="0">
                <a:solidFill>
                  <a:srgbClr val="000000"/>
                </a:solidFill>
                <a:ea typeface="楷体" panose="02010609060101010101" pitchFamily="49" charset="-122"/>
              </a:rPr>
              <a:t>ok</a:t>
            </a: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3AA763-21CA-4425-A143-7C57EAE70335}"/>
              </a:ext>
            </a:extLst>
          </p:cNvPr>
          <p:cNvCxnSpPr/>
          <p:nvPr/>
        </p:nvCxnSpPr>
        <p:spPr>
          <a:xfrm>
            <a:off x="0" y="2140838"/>
            <a:ext cx="914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DBD3064-17D7-4B2B-B8FB-2E5ADAFB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547544"/>
            <a:ext cx="5007074" cy="41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0398806-B465-4371-8838-BB4E8EF5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17" y="1652436"/>
            <a:ext cx="7153275" cy="4733925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3533906" y="446207"/>
            <a:ext cx="695525" cy="5725086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98" y="3788567"/>
            <a:ext cx="43980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操作结果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EA407E5-7A80-4694-9B7A-F60D5154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65" y="1124744"/>
            <a:ext cx="176024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 kumimoji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p" animBg="1"/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AE7A6C4-8B3B-4740-AF9D-F67AE272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68278"/>
            <a:ext cx="4253174" cy="35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D563C93-49D6-4AA2-BA7B-BE2A0928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79" y="1023119"/>
            <a:ext cx="4014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变量类别概述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CDE558F0-87F8-4DD3-8374-20579482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60" y="5093932"/>
            <a:ext cx="743565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Category</a:t>
            </a:r>
            <a:r>
              <a:rPr lang="zh-CN" altLang="en-US" dirty="0">
                <a:solidFill>
                  <a:srgbClr val="000000"/>
                </a:solidFill>
              </a:rPr>
              <a:t>列表中可以选择变量的类别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0D36F6C3-BE9F-483B-9334-C681B269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35" y="5586717"/>
            <a:ext cx="397172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变量的两种类别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Value</a:t>
            </a: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Control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F5DF446-5C3D-483E-8F71-870DDA98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5476146"/>
            <a:ext cx="4392488" cy="5745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每种类别只能定义一个变量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1BF06E7-EC71-4DB4-A60D-A621D23BF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373" y="2489993"/>
            <a:ext cx="3302485" cy="650145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540564-42F0-43BF-A34A-39A6CEC4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74" y="1539184"/>
            <a:ext cx="4233626" cy="3546000"/>
          </a:xfrm>
          <a:prstGeom prst="rect">
            <a:avLst/>
          </a:prstGeom>
        </p:spPr>
      </p:pic>
      <p:sp>
        <p:nvSpPr>
          <p:cNvPr id="18" name="Text Box 24">
            <a:extLst>
              <a:ext uri="{FF2B5EF4-FFF2-40B4-BE49-F238E27FC236}">
                <a16:creationId xmlns:a16="http://schemas.microsoft.com/office/drawing/2014/main" id="{94A0921D-BF6B-4A30-80CF-8DE098007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847" y="1993861"/>
            <a:ext cx="864096" cy="469900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defRPr kumimoji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名字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7F0F5B7D-0ECF-45EF-97B5-CA651C2316E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29838" y="2636016"/>
            <a:ext cx="128119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5002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9E594B7-AFE2-477D-A4F6-3E740C5A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347" y="3120673"/>
            <a:ext cx="922536" cy="471487"/>
          </a:xfrm>
          <a:prstGeom prst="rect">
            <a:avLst/>
          </a:prstGeom>
          <a:noFill/>
          <a:ln w="3810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defRPr kumimoji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类型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083E5157-9C03-44D1-A888-19F823C5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552175"/>
            <a:ext cx="3302485" cy="732809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D01AC49-5C20-4742-BB84-54A9F29AF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60" y="6079270"/>
            <a:ext cx="4392488" cy="574581"/>
          </a:xfrm>
          <a:prstGeom prst="rect">
            <a:avLst/>
          </a:prstGeom>
          <a:solidFill>
            <a:srgbClr val="FFE0DF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一个控件最多能关联两个变量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0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build="p"/>
      <p:bldP spid="12" grpId="0" uiExpand="1" build="p"/>
      <p:bldP spid="11" grpId="0" animBg="1"/>
      <p:bldP spid="14" grpId="0" animBg="1"/>
      <p:bldP spid="1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2D88499-CA0F-4822-A766-E03A36FA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19553"/>
            <a:ext cx="5007074" cy="4193823"/>
          </a:xfrm>
          <a:prstGeom prst="rect">
            <a:avLst/>
          </a:prstGeom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0858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Control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类别</a:t>
            </a: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80728"/>
            <a:ext cx="8064896" cy="14286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36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将不同控件包装成不同的类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6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例如，按钮：</a:t>
            </a:r>
            <a:r>
              <a:rPr lang="en-US" altLang="zh-CN" dirty="0" err="1">
                <a:solidFill>
                  <a:srgbClr val="000000"/>
                </a:solidFill>
              </a:rPr>
              <a:t>CButton</a:t>
            </a:r>
            <a:r>
              <a:rPr lang="zh-CN" altLang="en-US" dirty="0">
                <a:solidFill>
                  <a:srgbClr val="000000"/>
                </a:solidFill>
              </a:rPr>
              <a:t>类，</a:t>
            </a:r>
            <a:r>
              <a:rPr lang="en-US" altLang="zh-CN" dirty="0">
                <a:solidFill>
                  <a:srgbClr val="000000"/>
                </a:solidFill>
              </a:rPr>
              <a:t>               </a:t>
            </a:r>
          </a:p>
          <a:p>
            <a:pPr lvl="0" eaLnBrk="1" hangingPunct="1">
              <a:lnSpc>
                <a:spcPts val="36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</a:t>
            </a:r>
            <a:r>
              <a:rPr lang="zh-CN" altLang="en-US" dirty="0">
                <a:solidFill>
                  <a:srgbClr val="000000"/>
                </a:solidFill>
              </a:rPr>
              <a:t>编辑框：</a:t>
            </a:r>
            <a:r>
              <a:rPr lang="en-US" altLang="zh-CN" dirty="0" err="1">
                <a:solidFill>
                  <a:srgbClr val="000000"/>
                </a:solidFill>
              </a:rPr>
              <a:t>CEdit</a:t>
            </a:r>
            <a:r>
              <a:rPr lang="zh-CN" altLang="en-US" dirty="0">
                <a:solidFill>
                  <a:srgbClr val="000000"/>
                </a:solidFill>
              </a:rPr>
              <a:t>类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1186A1F-4529-4426-B34D-30F5E57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4350138"/>
            <a:ext cx="2520280" cy="735045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BBD944F8-9DA3-403E-8ACF-B29906ED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3000951"/>
            <a:ext cx="5256584" cy="3188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</a:rPr>
              <a:t>以为按钮关联变量</a:t>
            </a:r>
            <a:r>
              <a:rPr lang="en-US" altLang="zh-CN" dirty="0">
                <a:solidFill>
                  <a:srgbClr val="000000"/>
                </a:solidFill>
              </a:rPr>
              <a:t>m_1</a:t>
            </a:r>
            <a:r>
              <a:rPr lang="zh-CN" altLang="en-US" dirty="0">
                <a:solidFill>
                  <a:srgbClr val="000000"/>
                </a:solidFill>
              </a:rPr>
              <a:t>为例：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当选择类别为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时，在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Variable type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选项中就会自动出现按钮类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CButton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，这样就将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m_1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定义为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CButton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类对象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ts val="3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m_1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可以调用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CButton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类的成员函数，完成复杂的功能</a:t>
            </a:r>
            <a:endParaRPr kumimoji="1" lang="zh-CN" altLang="en-US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EE81E5EE-352C-4974-B9C6-FA049EA65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492896"/>
            <a:ext cx="504056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类变量是某种控件类对象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endParaRPr kumimoji="1" lang="zh-CN" altLang="en-US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0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uiExpand="1" build="p" bldLvl="2"/>
      <p:bldP spid="24" grpId="0" animBg="1"/>
      <p:bldP spid="7" grpId="0" uiExpand="1" build="p" bldLvl="2" animBg="1"/>
      <p:bldP spid="8" grpId="0" uiExpand="1" build="p" bldLvl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36C840-14E2-4E2F-A535-BC9DA7C0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31" y="1988840"/>
            <a:ext cx="5305288" cy="4443601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定义与控件相关联的变量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D563C93-49D6-4AA2-BA7B-BE2A0928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023119"/>
            <a:ext cx="6552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变量类别概述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373" y="1484784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66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51" y="3212976"/>
            <a:ext cx="346864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Value</a:t>
            </a:r>
            <a:r>
              <a:rPr lang="zh-CN" altLang="en-US" dirty="0">
                <a:solidFill>
                  <a:srgbClr val="000000"/>
                </a:solidFill>
              </a:rPr>
              <a:t>类变量的类型</a:t>
            </a:r>
            <a:endParaRPr lang="en-US" altLang="zh-CN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 err="1">
                <a:solidFill>
                  <a:srgbClr val="000000"/>
                </a:solidFill>
              </a:rPr>
              <a:t>CString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noProof="0" dirty="0">
                <a:solidFill>
                  <a:srgbClr val="000000"/>
                </a:solidFill>
              </a:rPr>
              <a:t>   long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float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   ……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1186A1F-4529-4426-B34D-30F5E57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447" y="4452348"/>
            <a:ext cx="2592288" cy="864096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DCB1D62-C1CF-4620-B09F-47AAD364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811" y="3861048"/>
            <a:ext cx="1632953" cy="559769"/>
          </a:xfrm>
          <a:prstGeom prst="rect">
            <a:avLst/>
          </a:prstGeom>
          <a:solidFill>
            <a:srgbClr val="FFE0DF"/>
          </a:solidFill>
          <a:ln>
            <a:solidFill>
              <a:srgbClr val="7E788D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8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uiExpand="1" build="p"/>
      <p:bldP spid="24" grpId="0" animBg="1"/>
      <p:bldP spid="1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" y="2068785"/>
            <a:ext cx="70580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4402" y="216476"/>
            <a:ext cx="8335196" cy="646331"/>
          </a:xfrm>
          <a:solidFill>
            <a:srgbClr val="CCFFFF"/>
          </a:solidFill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重要步骤回顾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11187" y="1415539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File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New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命令，在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New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对话框中选择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Projects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+mn-cs"/>
              </a:rPr>
              <a:t>项卡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115616" y="4546079"/>
            <a:ext cx="4500066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选择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MFC AppWizard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exe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4484939" y="5597161"/>
            <a:ext cx="4536057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，开始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MFC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向导指引</a:t>
            </a: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1620441" y="2356122"/>
            <a:ext cx="647700" cy="28872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465703" y="3987321"/>
            <a:ext cx="2844404" cy="461963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确定存储位置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1115616" y="4157017"/>
            <a:ext cx="1657350" cy="27225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08975" y="2107704"/>
            <a:ext cx="3581698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确定工程名称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Ex_MFC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5436791" y="3289572"/>
            <a:ext cx="2700338" cy="6127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436791" y="2605360"/>
            <a:ext cx="2700338" cy="6127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EDC159-FB65-4340-9940-12FF7082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2" y="937969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形成应用程序框架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51" grpId="0" animBg="1"/>
      <p:bldP spid="87052" grpId="0" animBg="1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68696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66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842417"/>
            <a:ext cx="8136904" cy="3262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类变量的作用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  用于在变量与相关联控件之间传递数据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将变量的值传递给控件，在控件中输出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将控件中的值传递给变量在程序中处理</a:t>
            </a:r>
          </a:p>
          <a:p>
            <a:pPr marL="342900" lvl="0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UpdateData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用于在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类变量与相关联控件之间传递数据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数据传递方向由函数参数决定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4668FA-4ACC-4205-929F-A1E548D046FE}"/>
              </a:ext>
            </a:extLst>
          </p:cNvPr>
          <p:cNvSpPr/>
          <p:nvPr/>
        </p:nvSpPr>
        <p:spPr>
          <a:xfrm>
            <a:off x="1547664" y="4077072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数据由控件传至与之关联的变量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>
              <a:lnSpc>
                <a:spcPts val="3200"/>
              </a:lnSpc>
            </a:pPr>
            <a:r>
              <a:rPr lang="zh-CN" altLang="en-US" dirty="0"/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dirty="0"/>
              <a:t>：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en-US" altLang="zh-CN" dirty="0"/>
              <a:t>();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数据由变量传至关联控件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en-US" altLang="zh-CN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212447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D4B5E64-447C-4C57-B99A-F0C03514F0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9257" y="1690686"/>
            <a:ext cx="5925185" cy="45720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重要步骤回顾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92460" y="848151"/>
            <a:ext cx="8498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ts val="0"/>
              </a:spcBef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）向导步骤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：确定应用程序的类型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     选择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Dialog based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，然后单击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Next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3304E97-5538-451E-ABAE-948C38E5C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3734593"/>
            <a:ext cx="4725988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7E788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类型不同程序的主窗口就不同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类型不同创建的派生类也不同</a:t>
            </a:r>
          </a:p>
        </p:txBody>
      </p:sp>
      <p:sp>
        <p:nvSpPr>
          <p:cNvPr id="8" name="五边形 1">
            <a:extLst>
              <a:ext uri="{FF2B5EF4-FFF2-40B4-BE49-F238E27FC236}">
                <a16:creationId xmlns:a16="http://schemas.microsoft.com/office/drawing/2014/main" id="{F139E8E4-B55D-4410-B6B0-8DE25A337256}"/>
              </a:ext>
            </a:extLst>
          </p:cNvPr>
          <p:cNvSpPr/>
          <p:nvPr/>
        </p:nvSpPr>
        <p:spPr>
          <a:xfrm rot="5400000">
            <a:off x="4013201" y="2149475"/>
            <a:ext cx="1477962" cy="1944687"/>
          </a:xfrm>
          <a:prstGeom prst="homePlate">
            <a:avLst>
              <a:gd name="adj" fmla="val 2937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7CD501E-274E-49D1-88F6-2044008A2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60" y="6237312"/>
            <a:ext cx="60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ts val="0"/>
              </a:spcBef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此后步骤均选择默认项</a:t>
            </a:r>
          </a:p>
        </p:txBody>
      </p:sp>
    </p:spTree>
    <p:extLst>
      <p:ext uri="{BB962C8B-B14F-4D97-AF65-F5344CB8AC3E}">
        <p14:creationId xmlns:p14="http://schemas.microsoft.com/office/powerpoint/2010/main" val="35077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uiExpand="1" build="p"/>
      <p:bldP spid="9" grpId="0" build="p" animBg="1"/>
      <p:bldP spid="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04972" y="937969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添加并布局控件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88840"/>
            <a:ext cx="6624191" cy="4318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控件是系统和用户交互的基本单元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常用控件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添加控件的步骤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238236-8896-4BB0-8E1D-D14F7D1D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840" y="1856731"/>
            <a:ext cx="1009675" cy="4922166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51C22C8A-23CE-47A3-8B09-7C650C92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593" y="249289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编辑框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DE5E60D-1350-4338-98D8-D19E05CD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281697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C329EDFF-8269-4FB5-96A6-42FC1825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317701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单选按钮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B3E2533D-DDC9-4F3A-BED1-E42A6E31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353705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charset="0"/>
              </a:rPr>
              <a:t>列表框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E3DD5E1-50B4-44EF-AD86-85584C91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540" y="249289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静态文本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4C46CDB-C711-43BC-98BB-75F023A13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241" y="2852936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组框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F7B42091-BE5F-4F9D-BF6E-E589B0F5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225" y="3140968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复选框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EF11BFF-CE22-4174-90AC-3B95C3C6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225" y="3501008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组合框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4199A48D-3B93-4487-91E1-DC10EA08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508" y="3861048"/>
            <a:ext cx="219645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水平滚动条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74" y="3068960"/>
            <a:ext cx="3037696" cy="2790572"/>
          </a:xfrm>
          <a:prstGeom prst="rect">
            <a:avLst/>
          </a:prstGeom>
          <a:noFill/>
          <a:ln w="28575">
            <a:solidFill>
              <a:srgbClr val="FFE0D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单击控件工具栏中某个控件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在对话框模板中需要添加该控件的位置处单击鼠标左键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220000" y="2700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5220000" y="3042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5220000" y="3384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5220000" y="372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5220000" y="408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6696000" y="2700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>
            <a:off x="6695157" y="3042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6696000" y="3384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6696000" y="372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35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20" grpId="0" uiExpand="1" build="p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58" grpId="0" build="p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04972" y="937969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添加并布局控件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93" y="1466203"/>
            <a:ext cx="1988307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布局控件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923403"/>
            <a:ext cx="7560840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用控件布局工具栏可以美化多个控件的布局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控件布局工具栏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DAD972-0C7D-4F1F-AA47-34188EE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790049"/>
            <a:ext cx="6840760" cy="575055"/>
          </a:xfrm>
          <a:prstGeom prst="rect">
            <a:avLst/>
          </a:prstGeom>
        </p:spPr>
      </p:pic>
      <p:sp>
        <p:nvSpPr>
          <p:cNvPr id="40" name="Text Box 30">
            <a:extLst>
              <a:ext uri="{FF2B5EF4-FFF2-40B4-BE49-F238E27FC236}">
                <a16:creationId xmlns:a16="http://schemas.microsoft.com/office/drawing/2014/main" id="{DEC37C80-B948-4398-8E09-735390D8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748951"/>
            <a:ext cx="7776864" cy="1754326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用法：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按住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Ctrl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键依次选定多个控件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点击功能按钮，以最后选定的控件为标准进行调整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DD9B021A-F3FB-4FC7-AB5C-E708DFA0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22" y="3171689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对齐方式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5A9D932A-196A-4D20-848F-8ED753D0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34" y="3789040"/>
            <a:ext cx="1647046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69F7AE59-646F-4E5C-9DB7-B1C97806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33" y="3187349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居中</a:t>
            </a: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CF38B8B2-EBF8-46B7-898A-6AFFB164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34" y="3790049"/>
            <a:ext cx="854958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6C9D2627-339C-4B86-8257-AF2B81E7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3213348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均排</a:t>
            </a: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0F38810-DDA3-4741-BF81-EA86ED79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138" y="3790049"/>
            <a:ext cx="854958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41E62F44-72CE-4B4D-936B-EB202F97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789" y="3213348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相同大小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E23160BD-CC0C-4FAD-BA83-6BF42984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250" y="3790049"/>
            <a:ext cx="1310594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3BD60E4C-DCB3-4B2B-80B6-47A01ADA4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</p:spTree>
    <p:extLst>
      <p:ext uri="{BB962C8B-B14F-4D97-AF65-F5344CB8AC3E}">
        <p14:creationId xmlns:p14="http://schemas.microsoft.com/office/powerpoint/2010/main" val="42815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8" grpId="0" build="p"/>
      <p:bldP spid="40" grpId="0" build="p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1FE9D954-8C60-4393-BDE5-92E6C65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6" y="4408512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32437"/>
            <a:ext cx="4242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itchFamily="49" charset="-122"/>
              </a:rPr>
              <a:t>设置对话框及控件的属性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56184"/>
            <a:ext cx="7560840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设置属性的步骤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DEC37C80-B948-4398-8E09-735390D8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71" y="2013172"/>
            <a:ext cx="5773937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将鼠标指针指向控件（或对话框）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点击右键，执行属性命令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49658228-E24D-4260-BBBD-24CF20B61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50492"/>
            <a:ext cx="7668464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不同控件有不同的属性，需要根据要求设置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控件的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属性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372F3CA7-12BE-42D6-BAFD-F400E5FF8D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0895" y="5655107"/>
            <a:ext cx="876441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cs"/>
              </a:rPr>
              <a:t>ID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4B7C0D-E6E6-4491-B567-82618DE1F2EF}"/>
              </a:ext>
            </a:extLst>
          </p:cNvPr>
          <p:cNvCxnSpPr/>
          <p:nvPr/>
        </p:nvCxnSpPr>
        <p:spPr>
          <a:xfrm flipV="1">
            <a:off x="1652064" y="5107419"/>
            <a:ext cx="0" cy="5476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4573F6-2175-46DD-A3A6-C2F6BFA8EE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1472" y="5632648"/>
            <a:ext cx="1180299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cs"/>
              </a:rPr>
              <a:t>标题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0EB1AD-2A45-472B-A44D-960D72BFDED5}"/>
              </a:ext>
            </a:extLst>
          </p:cNvPr>
          <p:cNvCxnSpPr/>
          <p:nvPr/>
        </p:nvCxnSpPr>
        <p:spPr>
          <a:xfrm flipV="1">
            <a:off x="3887536" y="5107419"/>
            <a:ext cx="0" cy="5476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0">
            <a:extLst>
              <a:ext uri="{FF2B5EF4-FFF2-40B4-BE49-F238E27FC236}">
                <a16:creationId xmlns:a16="http://schemas.microsoft.com/office/drawing/2014/main" id="{9780544B-0E34-4E48-84DE-AD455D5F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376" y="4298320"/>
            <a:ext cx="3257839" cy="1682577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MFC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识别控件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设定好后，不要随意更改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E8B8D21-7D8F-447A-B7AF-AB42B7AC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</p:spTree>
    <p:extLst>
      <p:ext uri="{BB962C8B-B14F-4D97-AF65-F5344CB8AC3E}">
        <p14:creationId xmlns:p14="http://schemas.microsoft.com/office/powerpoint/2010/main" val="40319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8" grpId="0" build="p"/>
      <p:bldP spid="40" grpId="0" build="p"/>
      <p:bldP spid="16" grpId="0" uiExpand="1" build="p"/>
      <p:bldP spid="17" grpId="0" build="p" animBg="1" autoUpdateAnimBg="0"/>
      <p:bldP spid="19" grpId="0" build="p" animBg="1" autoUpdateAnimBg="0"/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36" y="1209327"/>
            <a:ext cx="5040560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20000"/>
              </a:lnSpc>
              <a:buClr>
                <a:srgbClr val="A50021"/>
              </a:buClr>
              <a:buSzPct val="65000"/>
              <a:buFontTx/>
              <a:buNone/>
              <a:tabLst/>
              <a:defRPr kumimoji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ClassWizar</a:t>
            </a:r>
            <a:r>
              <a:rPr lang="zh-CN" altLang="en-US" dirty="0"/>
              <a:t>对话框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93853FFC-C39D-4119-B0BF-1630D360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556792"/>
            <a:ext cx="792088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View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命令，打开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对话框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45A9B5-3CEA-4B06-8363-EFF1206F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1" y="2246030"/>
            <a:ext cx="6911677" cy="4557701"/>
          </a:xfrm>
          <a:prstGeom prst="rect">
            <a:avLst/>
          </a:prstGeom>
        </p:spPr>
      </p:pic>
      <p:sp>
        <p:nvSpPr>
          <p:cNvPr id="9" name="Text Box 55">
            <a:extLst>
              <a:ext uri="{FF2B5EF4-FFF2-40B4-BE49-F238E27FC236}">
                <a16:creationId xmlns:a16="http://schemas.microsoft.com/office/drawing/2014/main" id="{578C5AA3-B4FD-4371-8094-DAF774EF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439637"/>
            <a:ext cx="4176464" cy="934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Message Maps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选项卡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tabLst/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添加消息响应函数</a:t>
            </a:r>
          </a:p>
        </p:txBody>
      </p:sp>
      <p:sp>
        <p:nvSpPr>
          <p:cNvPr id="10" name="五边形 1">
            <a:extLst>
              <a:ext uri="{FF2B5EF4-FFF2-40B4-BE49-F238E27FC236}">
                <a16:creationId xmlns:a16="http://schemas.microsoft.com/office/drawing/2014/main" id="{29F6F630-A9A0-497D-958C-E955E233B6C4}"/>
              </a:ext>
            </a:extLst>
          </p:cNvPr>
          <p:cNvSpPr/>
          <p:nvPr/>
        </p:nvSpPr>
        <p:spPr>
          <a:xfrm rot="16200000">
            <a:off x="1389915" y="2033999"/>
            <a:ext cx="468313" cy="1302758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75777636-AE94-4A83-9C61-AA4EBA17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9A5EE1F3-1DE4-497E-AD19-CFC558DF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77374"/>
            <a:ext cx="5799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映射消息响应函数，并编写代码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5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9" grpId="0" build="p" animBg="1"/>
      <p:bldP spid="10" grpId="0" animBg="1"/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B14A21-C0AD-418A-A983-D3C051E5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0" y="1779003"/>
            <a:ext cx="7416144" cy="4890357"/>
          </a:xfrm>
          <a:prstGeom prst="rect">
            <a:avLst/>
          </a:prstGeom>
        </p:spPr>
      </p:pic>
      <p:sp>
        <p:nvSpPr>
          <p:cNvPr id="19" name="Text Box 52">
            <a:extLst>
              <a:ext uri="{FF2B5EF4-FFF2-40B4-BE49-F238E27FC236}">
                <a16:creationId xmlns:a16="http://schemas.microsoft.com/office/drawing/2014/main" id="{162152FC-A2EC-4457-9891-5122ACE94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367" y="4083259"/>
            <a:ext cx="2700338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消息列表</a:t>
            </a: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83259"/>
            <a:ext cx="302416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产生消息的对象列表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11151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Message Maps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简介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1C808E54-972C-4E7C-A581-2CD3FA4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776" y="2127608"/>
            <a:ext cx="15890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工程名称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E9B35ECC-C02F-40A9-9DE7-74BAC9B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139348"/>
            <a:ext cx="10858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类名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1979849" y="2246458"/>
            <a:ext cx="935832" cy="2808313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8" name="五边形 13">
            <a:extLst>
              <a:ext uri="{FF2B5EF4-FFF2-40B4-BE49-F238E27FC236}">
                <a16:creationId xmlns:a16="http://schemas.microsoft.com/office/drawing/2014/main" id="{14A4EE49-8DB8-45F0-9AC6-F32DE5D7C979}"/>
              </a:ext>
            </a:extLst>
          </p:cNvPr>
          <p:cNvSpPr/>
          <p:nvPr/>
        </p:nvSpPr>
        <p:spPr>
          <a:xfrm rot="16200000">
            <a:off x="4914105" y="2300444"/>
            <a:ext cx="935835" cy="2700337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0" name="五边形 13">
            <a:extLst>
              <a:ext uri="{FF2B5EF4-FFF2-40B4-BE49-F238E27FC236}">
                <a16:creationId xmlns:a16="http://schemas.microsoft.com/office/drawing/2014/main" id="{6080D28E-160E-465A-9788-46B4342EA8DF}"/>
              </a:ext>
            </a:extLst>
          </p:cNvPr>
          <p:cNvSpPr/>
          <p:nvPr/>
        </p:nvSpPr>
        <p:spPr>
          <a:xfrm rot="16200000">
            <a:off x="3304036" y="2490797"/>
            <a:ext cx="1296442" cy="5632896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1" name="Text Box 52">
            <a:extLst>
              <a:ext uri="{FF2B5EF4-FFF2-40B4-BE49-F238E27FC236}">
                <a16:creationId xmlns:a16="http://schemas.microsoft.com/office/drawing/2014/main" id="{603CE1D3-6874-444B-8F28-D92728AA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731331"/>
            <a:ext cx="10081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成员函数列表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78F720-76BD-467C-A98D-8A34F6073A64}"/>
              </a:ext>
            </a:extLst>
          </p:cNvPr>
          <p:cNvCxnSpPr>
            <a:cxnSpLocks/>
          </p:cNvCxnSpPr>
          <p:nvPr/>
        </p:nvCxnSpPr>
        <p:spPr>
          <a:xfrm>
            <a:off x="1835696" y="2355067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E86E41-D2A9-4AFE-A5FE-915D6C2F85E1}"/>
              </a:ext>
            </a:extLst>
          </p:cNvPr>
          <p:cNvCxnSpPr>
            <a:cxnSpLocks/>
          </p:cNvCxnSpPr>
          <p:nvPr/>
        </p:nvCxnSpPr>
        <p:spPr>
          <a:xfrm>
            <a:off x="5076056" y="2355067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0">
            <a:extLst>
              <a:ext uri="{FF2B5EF4-FFF2-40B4-BE49-F238E27FC236}">
                <a16:creationId xmlns:a16="http://schemas.microsoft.com/office/drawing/2014/main" id="{E39FA8C8-4EE3-4F82-AB0F-DBC58EAD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00" y="260648"/>
            <a:ext cx="8334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lvl="0" algn="ctr" eaLnBrk="1" hangingPunct="1">
              <a:defRPr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dirty="0"/>
              <a:t>重要步骤回顾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E0008134-68CB-46D0-9350-725E9625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77374"/>
            <a:ext cx="5799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映射消息响应函数，并编写代码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17" grpId="0" build="p" animBg="1"/>
      <p:bldP spid="11" grpId="0"/>
      <p:bldP spid="10" grpId="0" build="p" animBg="1"/>
      <p:bldP spid="15" grpId="0" build="p" animBg="1"/>
      <p:bldP spid="16" grpId="0" animBg="1"/>
      <p:bldP spid="18" grpId="0" animBg="1"/>
      <p:bldP spid="20" grpId="0" animBg="1"/>
      <p:bldP spid="21" grpId="0" build="p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ends">
  <a:themeElements>
    <a:clrScheme name="1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12048</TotalTime>
  <Words>1595</Words>
  <Application>Microsoft Office PowerPoint</Application>
  <PresentationFormat>全屏显示(4:3)</PresentationFormat>
  <Paragraphs>289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仿宋</vt:lpstr>
      <vt:lpstr>黑体</vt:lpstr>
      <vt:lpstr>楷体</vt:lpstr>
      <vt:lpstr>楷体_GB2312</vt:lpstr>
      <vt:lpstr>宋体</vt:lpstr>
      <vt:lpstr>幼圆</vt:lpstr>
      <vt:lpstr>Arial</vt:lpstr>
      <vt:lpstr>Tahoma</vt:lpstr>
      <vt:lpstr>Times New Roman</vt:lpstr>
      <vt:lpstr>Wingdings</vt:lpstr>
      <vt:lpstr>Cdesignd</vt:lpstr>
      <vt:lpstr>12_Blends</vt:lpstr>
      <vt:lpstr>用MFC开发对话框程序</vt:lpstr>
      <vt:lpstr>用MFC开发对话框程序</vt:lpstr>
      <vt:lpstr>重要步骤回顾</vt:lpstr>
      <vt:lpstr>重要步骤回顾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开发环境简介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定义与控件相关联的变量</vt:lpstr>
      <vt:lpstr>PowerPoint 演示文稿</vt:lpstr>
      <vt:lpstr>PowerPoint 演示文稿</vt:lpstr>
      <vt:lpstr>定义与控件相关联的变量</vt:lpstr>
      <vt:lpstr>定义与控件相关联的变量</vt:lpstr>
      <vt:lpstr>PowerPoint 演示文稿</vt:lpstr>
      <vt:lpstr>PowerPoint 演示文稿</vt:lpstr>
      <vt:lpstr>PowerPoint 演示文稿</vt:lpstr>
      <vt:lpstr>定义与控件相关联的变量</vt:lpstr>
      <vt:lpstr>定义与控件相关联的变量</vt:lpstr>
      <vt:lpstr>PowerPoint 演示文稿</vt:lpstr>
      <vt:lpstr>定义与控件相关联的变量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632</cp:revision>
  <cp:lastPrinted>2000-03-02T02:46:32Z</cp:lastPrinted>
  <dcterms:created xsi:type="dcterms:W3CDTF">2001-04-21T17:31:52Z</dcterms:created>
  <dcterms:modified xsi:type="dcterms:W3CDTF">2018-05-18T12:36:35Z</dcterms:modified>
</cp:coreProperties>
</file>