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  <p:sldMasterId id="2147483891" r:id="rId2"/>
  </p:sldMasterIdLst>
  <p:notesMasterIdLst>
    <p:notesMasterId r:id="rId51"/>
  </p:notesMasterIdLst>
  <p:handoutMasterIdLst>
    <p:handoutMasterId r:id="rId52"/>
  </p:handoutMasterIdLst>
  <p:sldIdLst>
    <p:sldId id="267" r:id="rId3"/>
    <p:sldId id="377" r:id="rId4"/>
    <p:sldId id="381" r:id="rId5"/>
    <p:sldId id="512" r:id="rId6"/>
    <p:sldId id="519" r:id="rId7"/>
    <p:sldId id="471" r:id="rId8"/>
    <p:sldId id="520" r:id="rId9"/>
    <p:sldId id="395" r:id="rId10"/>
    <p:sldId id="420" r:id="rId11"/>
    <p:sldId id="472" r:id="rId12"/>
    <p:sldId id="570" r:id="rId13"/>
    <p:sldId id="402" r:id="rId14"/>
    <p:sldId id="403" r:id="rId15"/>
    <p:sldId id="404" r:id="rId16"/>
    <p:sldId id="405" r:id="rId17"/>
    <p:sldId id="406" r:id="rId18"/>
    <p:sldId id="410" r:id="rId19"/>
    <p:sldId id="414" r:id="rId20"/>
    <p:sldId id="538" r:id="rId21"/>
    <p:sldId id="539" r:id="rId22"/>
    <p:sldId id="540" r:id="rId23"/>
    <p:sldId id="545" r:id="rId24"/>
    <p:sldId id="547" r:id="rId25"/>
    <p:sldId id="548" r:id="rId26"/>
    <p:sldId id="422" r:id="rId27"/>
    <p:sldId id="423" r:id="rId28"/>
    <p:sldId id="521" r:id="rId29"/>
    <p:sldId id="475" r:id="rId30"/>
    <p:sldId id="476" r:id="rId31"/>
    <p:sldId id="424" r:id="rId32"/>
    <p:sldId id="549" r:id="rId33"/>
    <p:sldId id="550" r:id="rId34"/>
    <p:sldId id="551" r:id="rId35"/>
    <p:sldId id="553" r:id="rId36"/>
    <p:sldId id="560" r:id="rId37"/>
    <p:sldId id="555" r:id="rId38"/>
    <p:sldId id="557" r:id="rId39"/>
    <p:sldId id="558" r:id="rId40"/>
    <p:sldId id="559" r:id="rId41"/>
    <p:sldId id="561" r:id="rId42"/>
    <p:sldId id="562" r:id="rId43"/>
    <p:sldId id="563" r:id="rId44"/>
    <p:sldId id="564" r:id="rId45"/>
    <p:sldId id="565" r:id="rId46"/>
    <p:sldId id="566" r:id="rId47"/>
    <p:sldId id="567" r:id="rId48"/>
    <p:sldId id="568" r:id="rId49"/>
    <p:sldId id="569" r:id="rId50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F1CBDF"/>
    <a:srgbClr val="7E788D"/>
    <a:srgbClr val="FFE0DF"/>
    <a:srgbClr val="006600"/>
    <a:srgbClr val="0000CC"/>
    <a:srgbClr val="FF0000"/>
    <a:srgbClr val="660066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47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50F84A5E-2582-44B1-9FBC-A9F66CFBC7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429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75825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775825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defRPr>
            </a:lvl1pPr>
          </a:lstStyle>
          <a:p>
            <a:fld id="{4338C173-9905-4684-A936-766720FC91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81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3FB08B1-6E26-491C-B966-13FB167EB94F}" type="slidenum">
              <a:rPr lang="en-US" altLang="zh-CN">
                <a:latin typeface="Arial" charset="0"/>
                <a:ea typeface="楷体_GB2312" pitchFamily="49" charset="-122"/>
              </a:rPr>
              <a:pPr/>
              <a:t>29</a:t>
            </a:fld>
            <a:endParaRPr lang="en-US" altLang="zh-CN"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471AE08-9FF8-4CE9-A364-C44524816C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8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759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57710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E24BB-38A0-47C8-915E-8E0F87441F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211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07D07-B1B0-43E4-99B3-3F2BE9448C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78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57DE7-5F5A-486E-9807-3F28F1FB78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88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FF197-6D70-4497-959A-5CFF6D823F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53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01C0A-95AE-4FC6-9CBB-C8F13B5D79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996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6482-55EF-4CF7-9939-5BB8E3B3D5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284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7BCB6-DCFB-4523-BC56-C113544FDA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058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3476E-CE57-4483-8D4F-992B7DE713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54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29834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F787B-10FA-4C28-AE20-9FD84A0A4E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34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E496D-5043-4974-A1BA-C46F22A193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983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-228600"/>
            <a:ext cx="1951038" cy="6361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-228600"/>
            <a:ext cx="5700712" cy="6361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F762C1-70C5-472E-B7EA-919529E82DB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95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92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219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421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572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64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10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092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2524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2524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6746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6746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6016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1444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9350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0" sz="1400" b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400" b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幻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0" sz="1400">
                <a:solidFill>
                  <a:srgbClr val="000000"/>
                </a:solidFill>
              </a:defRPr>
            </a:lvl1pPr>
          </a:lstStyle>
          <a:p>
            <a:fld id="{95F293E2-D387-49EB-8402-4F9A123DA89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.xml"/><Relationship Id="rId4" Type="http://schemas.openxmlformats.org/officeDocument/2006/relationships/slide" Target="slide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高级语言程序设计</a:t>
            </a:r>
          </a:p>
        </p:txBody>
      </p:sp>
      <p:sp>
        <p:nvSpPr>
          <p:cNvPr id="37984" name="Text Box 96"/>
          <p:cNvSpPr txBox="1">
            <a:spLocks noChangeArrowheads="1"/>
          </p:cNvSpPr>
          <p:nvPr/>
        </p:nvSpPr>
        <p:spPr bwMode="auto">
          <a:xfrm>
            <a:off x="1116013" y="1341438"/>
            <a:ext cx="714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第</a:t>
            </a:r>
            <a:r>
              <a:rPr lang="zh-CN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1</a:t>
            </a: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2</a:t>
            </a:r>
            <a:r>
              <a:rPr lang="zh-CN" altLang="en-US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章</a:t>
            </a: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    </a:t>
            </a:r>
            <a:r>
              <a:rPr lang="zh-CN" altLang="en-US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编写</a:t>
            </a: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Windows</a:t>
            </a:r>
            <a:r>
              <a:rPr lang="zh-CN" altLang="en-US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应用程序</a:t>
            </a:r>
          </a:p>
        </p:txBody>
      </p:sp>
      <p:sp>
        <p:nvSpPr>
          <p:cNvPr id="37985" name="Text Box 9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57400" y="2165350"/>
            <a:ext cx="579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Windows</a:t>
            </a: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编程的基本思想</a:t>
            </a:r>
          </a:p>
        </p:txBody>
      </p:sp>
      <p:sp>
        <p:nvSpPr>
          <p:cNvPr id="9" name="Text Box 9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051050" y="2760663"/>
            <a:ext cx="579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MFC</a:t>
            </a: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概述</a:t>
            </a:r>
          </a:p>
        </p:txBody>
      </p:sp>
      <p:sp>
        <p:nvSpPr>
          <p:cNvPr id="11" name="Text Box 9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051050" y="3357563"/>
            <a:ext cx="5797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  <a:sym typeface="Monotype Sorts" charset="2"/>
              </a:rPr>
              <a:t> 基于对话框的应用程序设计</a:t>
            </a:r>
          </a:p>
        </p:txBody>
      </p:sp>
      <p:sp>
        <p:nvSpPr>
          <p:cNvPr id="2" name="Text Box 9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339975" y="3933825"/>
            <a:ext cx="381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  <a:sym typeface="Monotype Sorts" charset="2"/>
              </a:rPr>
              <a:t>开发过程</a:t>
            </a:r>
          </a:p>
        </p:txBody>
      </p:sp>
      <p:sp>
        <p:nvSpPr>
          <p:cNvPr id="3" name="Text Box 9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339975" y="4508500"/>
            <a:ext cx="61928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  <a:sym typeface="Monotype Sorts" charset="2"/>
              </a:rPr>
              <a:t>各类控件介绍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  <a:sym typeface="Monotype Sorts" charset="2"/>
              </a:rPr>
              <a:t>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84" grpId="0" autoUpdateAnimBg="0"/>
      <p:bldP spid="37985" grpId="0" autoUpdateAnimBg="0"/>
      <p:bldP spid="9" grpId="0" autoUpdateAnimBg="0"/>
      <p:bldP spid="11" grpId="0" autoUpdateAnimBg="0"/>
      <p:bldP spid="2" grpId="0" autoUpdateAnimBg="0"/>
      <p:bldP spid="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MFC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开发对话框程序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50825" y="1628800"/>
            <a:ext cx="4519613" cy="831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：编写程序，程序界面是图示对话框：</a:t>
            </a: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1800" y="3324250"/>
            <a:ext cx="18859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85750" y="2493987"/>
            <a:ext cx="4718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程序功能：</a:t>
            </a:r>
            <a:endParaRPr lang="en-US" altLang="zh-CN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单击问候按钮，弹出信息框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900113" y="5013350"/>
            <a:ext cx="4718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单击取消，结束程序运行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1760538"/>
            <a:ext cx="36385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build="p"/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MFC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开发对话框程序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151620" y="1823441"/>
            <a:ext cx="68407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：用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</a:rPr>
              <a:t>MFC AppWizard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</a:rPr>
              <a:t>形成应用程序框架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151620" y="2535287"/>
            <a:ext cx="60846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：在对话框上布局控件</a:t>
            </a:r>
            <a:endParaRPr lang="zh-CN" alt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187624" y="3183359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：设置对话框和控件属性</a:t>
            </a:r>
            <a:endParaRPr lang="zh-CN" alt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187624" y="3861048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：定义与控件相关联的变量</a:t>
            </a:r>
            <a:endParaRPr lang="zh-CN" alt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187624" y="4509120"/>
            <a:ext cx="6264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：映射消息响应函数，并编写代码</a:t>
            </a:r>
            <a:endParaRPr lang="zh-CN" altLang="en-US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16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1" grpId="0" build="p"/>
      <p:bldP spid="14" grpId="0" build="p"/>
      <p:bldP spid="15" grpId="0" build="p"/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59" y="1844824"/>
            <a:ext cx="70580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4402" y="216476"/>
            <a:ext cx="8335196" cy="646331"/>
          </a:xfrm>
          <a:solidFill>
            <a:srgbClr val="CCFFFF"/>
          </a:solidFill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用</a:t>
            </a:r>
            <a:r>
              <a:rPr kumimoji="0" lang="en-US" altLang="zh-CN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MFC AppWizard</a:t>
            </a: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形成应用程序框架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611187" y="1191578"/>
            <a:ext cx="828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执行文件、新建命令，在新建对话框中选择工程选项卡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1115616" y="4322118"/>
            <a:ext cx="4500066" cy="461962"/>
          </a:xfrm>
          <a:prstGeom prst="rect">
            <a:avLst/>
          </a:prstGeom>
          <a:solidFill>
            <a:schemeClr val="accent3"/>
          </a:solidFill>
          <a:ln>
            <a:solidFill>
              <a:srgbClr val="7E788D"/>
            </a:solidFill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1.</a:t>
            </a:r>
            <a:r>
              <a:rPr lang="zh-CN" altLang="en-US" dirty="0">
                <a:solidFill>
                  <a:srgbClr val="000000"/>
                </a:solidFill>
              </a:rPr>
              <a:t>选择</a:t>
            </a:r>
            <a:r>
              <a:rPr lang="en-US" altLang="zh-CN" dirty="0">
                <a:solidFill>
                  <a:srgbClr val="000000"/>
                </a:solidFill>
              </a:rPr>
              <a:t>MFC AppWizard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exe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4484939" y="5373200"/>
            <a:ext cx="4536057" cy="461962"/>
          </a:xfrm>
          <a:prstGeom prst="rect">
            <a:avLst/>
          </a:prstGeom>
          <a:solidFill>
            <a:schemeClr val="accent3"/>
          </a:solidFill>
          <a:ln>
            <a:solidFill>
              <a:srgbClr val="7E788D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4.</a:t>
            </a:r>
            <a:r>
              <a:rPr lang="zh-CN" altLang="en-US" dirty="0">
                <a:solidFill>
                  <a:srgbClr val="000000"/>
                </a:solidFill>
              </a:rPr>
              <a:t>单击</a:t>
            </a:r>
            <a:r>
              <a:rPr lang="en-US" altLang="zh-CN" dirty="0">
                <a:solidFill>
                  <a:srgbClr val="000000"/>
                </a:solidFill>
              </a:rPr>
              <a:t>ok</a:t>
            </a:r>
            <a:r>
              <a:rPr lang="zh-CN" altLang="en-US" dirty="0">
                <a:solidFill>
                  <a:srgbClr val="000000"/>
                </a:solidFill>
              </a:rPr>
              <a:t>，开始</a:t>
            </a:r>
            <a:r>
              <a:rPr lang="en-US" altLang="zh-CN" dirty="0">
                <a:solidFill>
                  <a:srgbClr val="000000"/>
                </a:solidFill>
              </a:rPr>
              <a:t>MFC</a:t>
            </a:r>
            <a:r>
              <a:rPr lang="zh-CN" altLang="en-US" dirty="0">
                <a:solidFill>
                  <a:srgbClr val="000000"/>
                </a:solidFill>
              </a:rPr>
              <a:t>向导指引</a:t>
            </a:r>
          </a:p>
        </p:txBody>
      </p:sp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1620441" y="2132161"/>
            <a:ext cx="647700" cy="28872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465703" y="3763360"/>
            <a:ext cx="2844404" cy="461963"/>
          </a:xfrm>
          <a:prstGeom prst="rect">
            <a:avLst/>
          </a:prstGeom>
          <a:solidFill>
            <a:schemeClr val="accent3"/>
          </a:solidFill>
          <a:ln>
            <a:solidFill>
              <a:srgbClr val="7E788D"/>
            </a:solidFill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2. </a:t>
            </a:r>
            <a:r>
              <a:rPr lang="zh-CN" altLang="en-US" dirty="0">
                <a:solidFill>
                  <a:srgbClr val="000000"/>
                </a:solidFill>
              </a:rPr>
              <a:t>确定存储位置</a:t>
            </a:r>
          </a:p>
        </p:txBody>
      </p:sp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1115616" y="3933056"/>
            <a:ext cx="1657350" cy="272256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408975" y="1883743"/>
            <a:ext cx="3581698" cy="461962"/>
          </a:xfrm>
          <a:prstGeom prst="rect">
            <a:avLst/>
          </a:prstGeom>
          <a:solidFill>
            <a:schemeClr val="accent3"/>
          </a:solidFill>
          <a:ln>
            <a:solidFill>
              <a:srgbClr val="7E788D"/>
            </a:solidFill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3.</a:t>
            </a:r>
            <a:r>
              <a:rPr lang="zh-CN" altLang="en-US" dirty="0">
                <a:solidFill>
                  <a:srgbClr val="000000"/>
                </a:solidFill>
              </a:rPr>
              <a:t>确定工程名称</a:t>
            </a:r>
            <a:r>
              <a:rPr lang="en-US" altLang="zh-CN" dirty="0" err="1">
                <a:solidFill>
                  <a:srgbClr val="000000"/>
                </a:solidFill>
              </a:rPr>
              <a:t>Ex_MFC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5436791" y="3065611"/>
            <a:ext cx="2700338" cy="6127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5436791" y="2381399"/>
            <a:ext cx="2700338" cy="6127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  <p:bldP spid="87051" grpId="0" animBg="1"/>
      <p:bldP spid="87052" grpId="0" animBg="1"/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用</a:t>
            </a:r>
            <a:r>
              <a:rPr kumimoji="0" lang="en-US" altLang="zh-CN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MFC AppWizard</a:t>
            </a: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形成应用程序框架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92460" y="848151"/>
            <a:ext cx="84987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2.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）向导步骤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zh-CN" altLang="en-US" dirty="0">
                <a:solidFill>
                  <a:srgbClr val="000000"/>
                </a:solidFill>
              </a:rPr>
              <a:t>确定应用程序的类型，选择基本对话框，然后单击下一步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5EE94C6-C4A2-4101-B104-EAB87D1D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213" y="1955800"/>
            <a:ext cx="59245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E3304E97-5538-451E-ABAE-948C38E5C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3734593"/>
            <a:ext cx="4725988" cy="1014413"/>
          </a:xfrm>
          <a:prstGeom prst="rect">
            <a:avLst/>
          </a:prstGeom>
          <a:solidFill>
            <a:srgbClr val="FFFFFF"/>
          </a:solidFill>
          <a:ln w="9525">
            <a:solidFill>
              <a:srgbClr val="7E788D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类型不同程序的主窗口就不同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类型不同创建的派生类也不同</a:t>
            </a:r>
          </a:p>
        </p:txBody>
      </p:sp>
      <p:sp>
        <p:nvSpPr>
          <p:cNvPr id="8" name="五边形 1">
            <a:extLst>
              <a:ext uri="{FF2B5EF4-FFF2-40B4-BE49-F238E27FC236}">
                <a16:creationId xmlns:a16="http://schemas.microsoft.com/office/drawing/2014/main" id="{F139E8E4-B55D-4410-B6B0-8DE25A337256}"/>
              </a:ext>
            </a:extLst>
          </p:cNvPr>
          <p:cNvSpPr/>
          <p:nvPr/>
        </p:nvSpPr>
        <p:spPr>
          <a:xfrm rot="5400000">
            <a:off x="4013201" y="2149475"/>
            <a:ext cx="1477962" cy="1944687"/>
          </a:xfrm>
          <a:prstGeom prst="homePlate">
            <a:avLst>
              <a:gd name="adj" fmla="val 2937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  <p:bldP spid="9" grpId="0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322203"/>
            <a:ext cx="813600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用</a:t>
            </a:r>
            <a:r>
              <a:rPr kumimoji="0" lang="en-US" altLang="zh-CN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MFC AppWizard</a:t>
            </a: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形成应用程序框架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93700" y="1125538"/>
            <a:ext cx="828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2.</a:t>
            </a:r>
            <a:r>
              <a:rPr lang="zh-CN" altLang="en-US">
                <a:solidFill>
                  <a:srgbClr val="000000"/>
                </a:solidFill>
              </a:rPr>
              <a:t>（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）向导步骤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：默认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6863" y="1841500"/>
            <a:ext cx="59245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332728"/>
            <a:ext cx="8136000" cy="648000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用</a:t>
            </a:r>
            <a:r>
              <a:rPr kumimoji="0" lang="en-US" altLang="zh-CN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MFC AppWizard</a:t>
            </a: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形成应用程序框架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393700" y="1125538"/>
            <a:ext cx="828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2.</a:t>
            </a:r>
            <a:r>
              <a:rPr lang="zh-CN" altLang="en-US">
                <a:solidFill>
                  <a:srgbClr val="000000"/>
                </a:solidFill>
              </a:rPr>
              <a:t>（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）向导步骤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：默认</a:t>
            </a: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4825" y="1871663"/>
            <a:ext cx="59245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17FAE93-04EE-4EE0-A53D-7E1782BD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81" y="1551961"/>
            <a:ext cx="6422107" cy="4961254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260720"/>
            <a:ext cx="8136000" cy="648000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用</a:t>
            </a:r>
            <a:r>
              <a:rPr kumimoji="0" lang="en-US" altLang="zh-CN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MFC AppWizard</a:t>
            </a: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形成应用程序框架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431006" y="970292"/>
            <a:ext cx="8281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2.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）向导步骤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MFC</a:t>
            </a:r>
            <a:r>
              <a:rPr lang="zh-CN" altLang="en-US" dirty="0">
                <a:solidFill>
                  <a:srgbClr val="000000"/>
                </a:solidFill>
              </a:rPr>
              <a:t>为应用程序创建的类，默认</a:t>
            </a: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75DB222D-D757-488B-830A-DC34D6E19E06}"/>
              </a:ext>
            </a:extLst>
          </p:cNvPr>
          <p:cNvSpPr/>
          <p:nvPr/>
        </p:nvSpPr>
        <p:spPr bwMode="auto">
          <a:xfrm>
            <a:off x="4787900" y="2227906"/>
            <a:ext cx="1655763" cy="576263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仿宋" pitchFamily="49" charset="-122"/>
                <a:cs typeface="+mn-cs"/>
              </a:rPr>
              <a:t>CDialog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仿宋" pitchFamily="49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31A3F60-ED68-4149-B4D3-9326DA52C2D3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5615781" y="2804169"/>
            <a:ext cx="1" cy="343543"/>
          </a:xfrm>
          <a:prstGeom prst="straightConnector1">
            <a:avLst/>
          </a:prstGeom>
          <a:noFill/>
          <a:ln w="19050" cap="sq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圆角矩形 6">
            <a:extLst>
              <a:ext uri="{FF2B5EF4-FFF2-40B4-BE49-F238E27FC236}">
                <a16:creationId xmlns:a16="http://schemas.microsoft.com/office/drawing/2014/main" id="{1FBC4DE8-AC4F-4FC3-A865-14F371A2BA14}"/>
              </a:ext>
            </a:extLst>
          </p:cNvPr>
          <p:cNvSpPr/>
          <p:nvPr/>
        </p:nvSpPr>
        <p:spPr bwMode="auto">
          <a:xfrm>
            <a:off x="4355306" y="3147712"/>
            <a:ext cx="2520950" cy="576262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仿宋" pitchFamily="49" charset="-122"/>
                <a:cs typeface="+mn-cs"/>
              </a:rPr>
              <a:t>CEx_MFCDlg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仿宋" pitchFamily="49" charset="-122"/>
              <a:cs typeface="+mn-cs"/>
            </a:endParaRPr>
          </a:p>
        </p:txBody>
      </p:sp>
      <p:sp>
        <p:nvSpPr>
          <p:cNvPr id="11" name="五边形 22">
            <a:extLst>
              <a:ext uri="{FF2B5EF4-FFF2-40B4-BE49-F238E27FC236}">
                <a16:creationId xmlns:a16="http://schemas.microsoft.com/office/drawing/2014/main" id="{65D872CA-F66C-4992-B894-0EA7F3053F67}"/>
              </a:ext>
            </a:extLst>
          </p:cNvPr>
          <p:cNvSpPr/>
          <p:nvPr/>
        </p:nvSpPr>
        <p:spPr>
          <a:xfrm rot="5400000">
            <a:off x="4165602" y="3468386"/>
            <a:ext cx="1638300" cy="3489325"/>
          </a:xfrm>
          <a:prstGeom prst="homePlate">
            <a:avLst>
              <a:gd name="adj" fmla="val 2548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EBCE4678-B4AE-405B-AA45-DA592D18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566" y="5703093"/>
            <a:ext cx="2628626" cy="461963"/>
          </a:xfrm>
          <a:prstGeom prst="rect">
            <a:avLst/>
          </a:prstGeom>
          <a:solidFill>
            <a:srgbClr val="FFE0D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对派生类的描述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98BB8EB9-B52F-4DF4-A9C5-CD7EE51E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5271591"/>
            <a:ext cx="2059558" cy="461665"/>
          </a:xfrm>
          <a:prstGeom prst="rect">
            <a:avLst/>
          </a:prstGeom>
          <a:solidFill>
            <a:srgbClr val="FFE0DF"/>
          </a:solidFill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成员函数实现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7FEA668F-57F9-4BB3-9794-5B2D1A43F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1" y="4623098"/>
            <a:ext cx="2059557" cy="461665"/>
          </a:xfrm>
          <a:prstGeom prst="rect">
            <a:avLst/>
          </a:prstGeom>
          <a:solidFill>
            <a:srgbClr val="FFE0DF"/>
          </a:solidFill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声明部分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640E3A6-ED6F-486E-A6A4-CC125F4D2F8C}"/>
              </a:ext>
            </a:extLst>
          </p:cNvPr>
          <p:cNvCxnSpPr>
            <a:cxnSpLocks/>
          </p:cNvCxnSpPr>
          <p:nvPr/>
        </p:nvCxnSpPr>
        <p:spPr>
          <a:xfrm flipH="1">
            <a:off x="6263332" y="4853931"/>
            <a:ext cx="684932" cy="4762"/>
          </a:xfrm>
          <a:prstGeom prst="straightConnector1">
            <a:avLst/>
          </a:prstGeom>
          <a:ln w="28575">
            <a:solidFill>
              <a:srgbClr val="0000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962142-178A-4F68-B0D0-0F9EF5A246F6}"/>
              </a:ext>
            </a:extLst>
          </p:cNvPr>
          <p:cNvCxnSpPr/>
          <p:nvPr/>
        </p:nvCxnSpPr>
        <p:spPr>
          <a:xfrm flipH="1">
            <a:off x="6241756" y="5512935"/>
            <a:ext cx="719138" cy="0"/>
          </a:xfrm>
          <a:prstGeom prst="straightConnector1">
            <a:avLst/>
          </a:prstGeom>
          <a:ln w="28575">
            <a:solidFill>
              <a:srgbClr val="0000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8">
            <a:extLst>
              <a:ext uri="{FF2B5EF4-FFF2-40B4-BE49-F238E27FC236}">
                <a16:creationId xmlns:a16="http://schemas.microsoft.com/office/drawing/2014/main" id="{20D4CD15-7033-4656-BDF8-EF8DA17AC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402" y="3168874"/>
            <a:ext cx="1949094" cy="831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Ex_MFC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工程名称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7" grpId="0" animBg="1"/>
      <p:bldP spid="9" grpId="0" animBg="1"/>
      <p:bldP spid="11" grpId="0" animBg="1"/>
      <p:bldP spid="12" grpId="0" build="p" animBg="1"/>
      <p:bldP spid="13" grpId="0" build="p" animBg="1" autoUpdateAnimBg="0"/>
      <p:bldP spid="14" grpId="0" build="p" animBg="1" autoUpdateAnimBg="0"/>
      <p:bldP spid="17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332728"/>
            <a:ext cx="8136000" cy="648000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用</a:t>
            </a:r>
            <a:r>
              <a:rPr kumimoji="0" lang="en-US" altLang="zh-CN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MFC AppWizard</a:t>
            </a: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形成应用程序框架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3700" y="1125538"/>
            <a:ext cx="875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5.</a:t>
            </a:r>
            <a:r>
              <a:rPr lang="zh-CN" altLang="en-US">
                <a:solidFill>
                  <a:srgbClr val="000000"/>
                </a:solidFill>
              </a:rPr>
              <a:t>单击完成，显示所建立工程的概述</a:t>
            </a: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98613"/>
            <a:ext cx="5334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940425" y="1989138"/>
            <a:ext cx="29781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</a:rPr>
              <a:t>6.</a:t>
            </a:r>
            <a:r>
              <a:rPr lang="zh-CN" altLang="en-US">
                <a:solidFill>
                  <a:srgbClr val="000000"/>
                </a:solidFill>
              </a:rPr>
              <a:t>单击确定，工程建立完毕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000" y="404736"/>
            <a:ext cx="8136000" cy="648000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用</a:t>
            </a:r>
            <a:r>
              <a:rPr kumimoji="0" lang="en-US" altLang="zh-CN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MFC AppWizard</a:t>
            </a: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形成应用程序框架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32770" y="1233691"/>
            <a:ext cx="7496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测试：单击运行按钮，程序运行，显示应用程序窗口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0F8776-FEA8-4861-9A73-4876CB42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87" y="1695356"/>
            <a:ext cx="6867525" cy="466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布局控件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4026B6-84BE-48AE-8D1F-F9547ACFC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7" y="1556792"/>
            <a:ext cx="4359882" cy="3100684"/>
          </a:xfrm>
          <a:prstGeom prst="rect">
            <a:avLst/>
          </a:prstGeom>
        </p:spPr>
      </p:pic>
      <p:sp>
        <p:nvSpPr>
          <p:cNvPr id="16" name="圆角矩形 1">
            <a:extLst>
              <a:ext uri="{FF2B5EF4-FFF2-40B4-BE49-F238E27FC236}">
                <a16:creationId xmlns:a16="http://schemas.microsoft.com/office/drawing/2014/main" id="{9266F60C-84AE-4BB2-93F3-049C824FF1AA}"/>
              </a:ext>
            </a:extLst>
          </p:cNvPr>
          <p:cNvSpPr/>
          <p:nvPr/>
        </p:nvSpPr>
        <p:spPr>
          <a:xfrm>
            <a:off x="645808" y="1046268"/>
            <a:ext cx="3998200" cy="438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隶书" pitchFamily="49" charset="-122"/>
                <a:cs typeface="+mn-cs"/>
              </a:rPr>
              <a:t>1.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隶书" pitchFamily="49" charset="-122"/>
                <a:cs typeface="+mn-cs"/>
              </a:rPr>
              <a:t>删除按钮和静态文本框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322168-F966-4A01-A852-3D294C981282}"/>
              </a:ext>
            </a:extLst>
          </p:cNvPr>
          <p:cNvCxnSpPr>
            <a:cxnSpLocks/>
          </p:cNvCxnSpPr>
          <p:nvPr/>
        </p:nvCxnSpPr>
        <p:spPr>
          <a:xfrm>
            <a:off x="2987824" y="2276872"/>
            <a:ext cx="0" cy="100713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1">
            <a:extLst>
              <a:ext uri="{FF2B5EF4-FFF2-40B4-BE49-F238E27FC236}">
                <a16:creationId xmlns:a16="http://schemas.microsoft.com/office/drawing/2014/main" id="{0FB34D7E-D93C-458C-89B6-B8DC14C88899}"/>
              </a:ext>
            </a:extLst>
          </p:cNvPr>
          <p:cNvSpPr/>
          <p:nvPr/>
        </p:nvSpPr>
        <p:spPr>
          <a:xfrm>
            <a:off x="683568" y="5013176"/>
            <a:ext cx="4576463" cy="438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隶书" pitchFamily="49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隶书" pitchFamily="49" charset="-122"/>
              </a:rPr>
              <a:t>在对话框上放置一个按钮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238236-8896-4BB0-8E1D-D14F7D1D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415" y="1856731"/>
            <a:ext cx="1009675" cy="4922166"/>
          </a:xfrm>
          <a:prstGeom prst="rect">
            <a:avLst/>
          </a:prstGeom>
        </p:spPr>
      </p:pic>
      <p:sp>
        <p:nvSpPr>
          <p:cNvPr id="19" name="Line 10">
            <a:extLst>
              <a:ext uri="{FF2B5EF4-FFF2-40B4-BE49-F238E27FC236}">
                <a16:creationId xmlns:a16="http://schemas.microsoft.com/office/drawing/2014/main" id="{42F7D3AA-7FB8-45AF-B39E-8283D0CAB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7561" y="3022538"/>
            <a:ext cx="7921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4DE5E60D-1350-4338-98D8-D19E05CD3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52" y="2785566"/>
            <a:ext cx="1260475" cy="427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按钮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1322168-F966-4A01-A852-3D294C981282}"/>
              </a:ext>
            </a:extLst>
          </p:cNvPr>
          <p:cNvCxnSpPr>
            <a:cxnSpLocks/>
          </p:cNvCxnSpPr>
          <p:nvPr/>
        </p:nvCxnSpPr>
        <p:spPr>
          <a:xfrm>
            <a:off x="3871622" y="2100004"/>
            <a:ext cx="988410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1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76200"/>
            <a:ext cx="8686800" cy="116363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Windows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编程的基本思想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228600" y="134461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控制台程序</a:t>
            </a:r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323850" y="1844675"/>
            <a:ext cx="3455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80000"/>
              <a:buFont typeface="Wingdings" pitchFamily="2" charset="2"/>
              <a:buChar char="u"/>
              <a:defRPr/>
            </a:pPr>
            <a:r>
              <a:rPr lang="zh-CN" altLang="en-US"/>
              <a:t>在本章之前编写的程序都属于这类程序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 bwMode="auto">
          <a:xfrm>
            <a:off x="250825" y="4149725"/>
            <a:ext cx="4546600" cy="2398713"/>
          </a:xfrm>
          <a:prstGeom prst="rect">
            <a:avLst/>
          </a:prstGeom>
          <a:noFill/>
          <a:ln w="57150" cap="sq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ea typeface="宋体" charset="0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323850" y="2597150"/>
            <a:ext cx="34559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238"/>
              </a:spcBef>
              <a:buClr>
                <a:srgbClr val="660066"/>
              </a:buClr>
              <a:buSzPct val="80000"/>
              <a:buFont typeface="Wingdings" pitchFamily="2" charset="2"/>
              <a:buChar char="u"/>
              <a:defRPr/>
            </a:pPr>
            <a:r>
              <a:rPr lang="zh-CN" altLang="en-US"/>
              <a:t>这种程序可在字符界面的</a:t>
            </a:r>
            <a:r>
              <a:rPr lang="en-US" altLang="zh-CN"/>
              <a:t>DOS</a:t>
            </a:r>
            <a:r>
              <a:rPr lang="zh-CN" altLang="en-US"/>
              <a:t>系统中运行，</a:t>
            </a:r>
            <a:r>
              <a:rPr lang="en-US" altLang="zh-CN"/>
              <a:t>Windows</a:t>
            </a:r>
            <a:r>
              <a:rPr lang="zh-CN" altLang="en-US"/>
              <a:t>环境下在控制台窗口中运行</a:t>
            </a:r>
            <a:endParaRPr lang="en-US" altLang="zh-CN"/>
          </a:p>
        </p:txBody>
      </p:sp>
      <p:pic>
        <p:nvPicPr>
          <p:cNvPr id="18452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888" y="3916988"/>
            <a:ext cx="2952328" cy="118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4356100" y="1844675"/>
            <a:ext cx="3455988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238"/>
              </a:spcBef>
              <a:buClr>
                <a:srgbClr val="660066"/>
              </a:buClr>
              <a:buSzPct val="80000"/>
              <a:buFont typeface="Wingdings" pitchFamily="2" charset="2"/>
              <a:buChar char="u"/>
              <a:defRPr/>
            </a:pPr>
            <a:r>
              <a:rPr lang="zh-CN" altLang="en-US"/>
              <a:t>程序的入口是主函数</a:t>
            </a:r>
            <a:r>
              <a:rPr lang="en-US" altLang="zh-CN"/>
              <a:t>main</a:t>
            </a:r>
          </a:p>
          <a:p>
            <a:pPr eaLnBrk="1" hangingPunct="1">
              <a:spcBef>
                <a:spcPts val="238"/>
              </a:spcBef>
              <a:buClr>
                <a:srgbClr val="660066"/>
              </a:buClr>
              <a:buSzPct val="80000"/>
              <a:buFont typeface="Wingdings" pitchFamily="2" charset="2"/>
              <a:buChar char="u"/>
              <a:defRPr/>
            </a:pPr>
            <a:r>
              <a:rPr lang="zh-CN" altLang="en-US"/>
              <a:t>程序设计思想：过程驱动</a:t>
            </a: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6732588" y="3141663"/>
            <a:ext cx="1579562" cy="4397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0000CC"/>
                </a:solidFill>
                <a:latin typeface="Times New Roman" charset="0"/>
                <a:ea typeface="宋体" charset="0"/>
              </a:rPr>
              <a:t>开</a:t>
            </a:r>
            <a:r>
              <a:rPr lang="en-US" altLang="zh-CN">
                <a:solidFill>
                  <a:srgbClr val="0000CC"/>
                </a:solidFill>
                <a:latin typeface="Times New Roman" charset="0"/>
                <a:ea typeface="宋体" charset="0"/>
              </a:rPr>
              <a:t>  </a:t>
            </a:r>
            <a:r>
              <a:rPr lang="zh-CN" altLang="en-US">
                <a:solidFill>
                  <a:srgbClr val="0000CC"/>
                </a:solidFill>
                <a:latin typeface="Times New Roman" charset="0"/>
                <a:ea typeface="宋体" charset="0"/>
              </a:rPr>
              <a:t>始</a:t>
            </a: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7550150" y="35941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727825" y="3898900"/>
            <a:ext cx="1579563" cy="4397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输入数据</a:t>
            </a: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7550150" y="42799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6732588" y="4579938"/>
            <a:ext cx="1579562" cy="439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0000CC"/>
                </a:solidFill>
                <a:latin typeface="Times New Roman" charset="0"/>
                <a:ea typeface="宋体" charset="0"/>
              </a:rPr>
              <a:t>处</a:t>
            </a:r>
            <a:r>
              <a:rPr lang="en-US" altLang="zh-CN">
                <a:solidFill>
                  <a:srgbClr val="0000CC"/>
                </a:solidFill>
                <a:latin typeface="Times New Roman" charset="0"/>
                <a:ea typeface="宋体" charset="0"/>
              </a:rPr>
              <a:t> </a:t>
            </a:r>
            <a:r>
              <a:rPr lang="zh-CN" altLang="en-US">
                <a:solidFill>
                  <a:srgbClr val="0000CC"/>
                </a:solidFill>
                <a:latin typeface="Times New Roman" charset="0"/>
                <a:ea typeface="宋体" charset="0"/>
              </a:rPr>
              <a:t>理</a:t>
            </a:r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7550150" y="49657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6727825" y="5270500"/>
            <a:ext cx="1579563" cy="4397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输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出结果</a:t>
            </a: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7550150" y="56515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6105" name="AutoShape 25"/>
          <p:cNvSpPr>
            <a:spLocks noChangeArrowheads="1"/>
          </p:cNvSpPr>
          <p:nvPr/>
        </p:nvSpPr>
        <p:spPr bwMode="auto">
          <a:xfrm>
            <a:off x="6732588" y="5956300"/>
            <a:ext cx="1579562" cy="4397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结束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260350" y="4149725"/>
            <a:ext cx="45370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iostream.h</a:t>
            </a:r>
            <a:r>
              <a:rPr lang="en-US" altLang="zh-CN" dirty="0"/>
              <a:t>&gt;</a:t>
            </a:r>
          </a:p>
          <a:p>
            <a:pPr eaLnBrk="1" hangingPunct="1"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 main()</a:t>
            </a:r>
          </a:p>
          <a:p>
            <a:pPr eaLnBrk="1" hangingPunct="1">
              <a:defRPr/>
            </a:pPr>
            <a:r>
              <a:rPr lang="en-US" altLang="zh-CN" dirty="0"/>
              <a:t>{</a:t>
            </a:r>
          </a:p>
          <a:p>
            <a:pPr eaLnBrk="1" hangingPunct="1"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&lt;&lt;"Hello World!\n";</a:t>
            </a:r>
          </a:p>
          <a:p>
            <a:pPr eaLnBrk="1" hangingPunct="1">
              <a:defRPr/>
            </a:pPr>
            <a:r>
              <a:rPr lang="en-US" altLang="zh-CN" dirty="0"/>
              <a:t>    	return 0;</a:t>
            </a:r>
          </a:p>
          <a:p>
            <a:pPr eaLnBrk="1" hangingPunct="1">
              <a:defRPr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0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9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4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8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7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8" grpId="0" autoUpdateAnimBg="0"/>
      <p:bldP spid="345100" grpId="0" autoUpdateAnimBg="0"/>
      <p:bldP spid="39" grpId="0" build="p" animBg="1" autoUpdateAnimBg="0"/>
      <p:bldP spid="40" grpId="0" build="p" autoUpdateAnimBg="0"/>
      <p:bldP spid="2" grpId="0" build="p" autoUpdateAnimBg="0"/>
      <p:bldP spid="46088" grpId="0" animBg="1" autoUpdateAnimBg="0"/>
      <p:bldP spid="46090" grpId="0" animBg="1" autoUpdateAnimBg="0"/>
      <p:bldP spid="46092" grpId="0" animBg="1" autoUpdateAnimBg="0"/>
      <p:bldP spid="46103" grpId="0" animBg="1" autoUpdateAnimBg="0"/>
      <p:bldP spid="46105" grpId="0" animBg="1" autoUpdateAnimBg="0"/>
      <p:bldP spid="36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设置对话框和控件属性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9907EA-332F-4A7E-9FAD-4939ED057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0" y="1452530"/>
            <a:ext cx="4941401" cy="3528392"/>
          </a:xfrm>
          <a:prstGeom prst="rect">
            <a:avLst/>
          </a:prstGeom>
        </p:spPr>
      </p:pic>
      <p:sp>
        <p:nvSpPr>
          <p:cNvPr id="9" name="Text Box 40">
            <a:extLst>
              <a:ext uri="{FF2B5EF4-FFF2-40B4-BE49-F238E27FC236}">
                <a16:creationId xmlns:a16="http://schemas.microsoft.com/office/drawing/2014/main" id="{A3E2EDF9-22A0-461C-9525-CE062825A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988344"/>
            <a:ext cx="36568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）鼠标指针指向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button1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，击右键</a:t>
            </a:r>
          </a:p>
        </p:txBody>
      </p:sp>
      <p:sp>
        <p:nvSpPr>
          <p:cNvPr id="10" name="Text Box 40">
            <a:extLst>
              <a:ext uri="{FF2B5EF4-FFF2-40B4-BE49-F238E27FC236}">
                <a16:creationId xmlns:a16="http://schemas.microsoft.com/office/drawing/2014/main" id="{C3B24D4E-C9C8-491D-B599-28119DD6C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780928"/>
            <a:ext cx="46021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）执行属性命令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676006" y="996263"/>
            <a:ext cx="2677934" cy="461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a typeface="黑体" pitchFamily="49" charset="-122"/>
              </a:rPr>
              <a:t>设置</a:t>
            </a:r>
            <a:r>
              <a:rPr lang="en-US" altLang="zh-CN" dirty="0">
                <a:ea typeface="黑体" pitchFamily="49" charset="-122"/>
              </a:rPr>
              <a:t>Button1</a:t>
            </a:r>
            <a:r>
              <a:rPr lang="zh-CN" altLang="en-US" dirty="0">
                <a:ea typeface="黑体" pitchFamily="49" charset="-122"/>
              </a:rPr>
              <a:t>属性</a:t>
            </a:r>
            <a:endParaRPr kumimoji="1" lang="zh-CN" altLang="en-US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ea typeface="黑体" pitchFamily="49" charset="-122"/>
            </a:endParaRPr>
          </a:p>
        </p:txBody>
      </p:sp>
      <p:pic>
        <p:nvPicPr>
          <p:cNvPr id="12" name="Picture 16">
            <a:extLst>
              <a:ext uri="{FF2B5EF4-FFF2-40B4-BE49-F238E27FC236}">
                <a16:creationId xmlns:a16="http://schemas.microsoft.com/office/drawing/2014/main" id="{EAABB70A-35E2-4039-8BBF-0D3C77AB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85411"/>
            <a:ext cx="21717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A15D443E-A682-44E9-ABEF-243DF953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4005064"/>
            <a:ext cx="792088" cy="287338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3857C8C4-C474-4C01-846F-135F64D68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52" y="4725144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AC5DF2-A4A3-4F2D-8DD2-F5970BA3B430}"/>
              </a:ext>
            </a:extLst>
          </p:cNvPr>
          <p:cNvCxnSpPr>
            <a:cxnSpLocks/>
          </p:cNvCxnSpPr>
          <p:nvPr/>
        </p:nvCxnSpPr>
        <p:spPr>
          <a:xfrm>
            <a:off x="1963360" y="5456262"/>
            <a:ext cx="0" cy="579105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">
            <a:extLst>
              <a:ext uri="{FF2B5EF4-FFF2-40B4-BE49-F238E27FC236}">
                <a16:creationId xmlns:a16="http://schemas.microsoft.com/office/drawing/2014/main" id="{BFF1D3CF-E0EC-4569-94FC-C656B9A05EA5}"/>
              </a:ext>
            </a:extLst>
          </p:cNvPr>
          <p:cNvSpPr/>
          <p:nvPr/>
        </p:nvSpPr>
        <p:spPr>
          <a:xfrm>
            <a:off x="739224" y="6035367"/>
            <a:ext cx="2908972" cy="627062"/>
          </a:xfrm>
          <a:prstGeom prst="roundRect">
            <a:avLst/>
          </a:prstGeom>
          <a:solidFill>
            <a:schemeClr val="bg1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隶书" pitchFamily="49" charset="-122"/>
              </a:rPr>
              <a:t>改为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隶书" pitchFamily="49" charset="-122"/>
              </a:rPr>
              <a:t>IDC_BUTTON</a:t>
            </a:r>
            <a:endParaRPr kumimoji="1" lang="zh-CN" altLang="en-US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隶书" pitchFamily="49" charset="-122"/>
              <a:cs typeface="+mn-cs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443C35-7287-491D-98B0-9101BC2D2398}"/>
              </a:ext>
            </a:extLst>
          </p:cNvPr>
          <p:cNvCxnSpPr>
            <a:cxnSpLocks/>
          </p:cNvCxnSpPr>
          <p:nvPr/>
        </p:nvCxnSpPr>
        <p:spPr>
          <a:xfrm>
            <a:off x="4411632" y="5418016"/>
            <a:ext cx="0" cy="579105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1">
            <a:extLst>
              <a:ext uri="{FF2B5EF4-FFF2-40B4-BE49-F238E27FC236}">
                <a16:creationId xmlns:a16="http://schemas.microsoft.com/office/drawing/2014/main" id="{F6B0FE99-ACBB-41D8-B1C8-A33C7DD223F5}"/>
              </a:ext>
            </a:extLst>
          </p:cNvPr>
          <p:cNvSpPr/>
          <p:nvPr/>
        </p:nvSpPr>
        <p:spPr>
          <a:xfrm>
            <a:off x="3851136" y="6015090"/>
            <a:ext cx="1584172" cy="627062"/>
          </a:xfrm>
          <a:prstGeom prst="roundRect">
            <a:avLst/>
          </a:prstGeom>
          <a:solidFill>
            <a:schemeClr val="bg1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隶书" pitchFamily="49" charset="-122"/>
              </a:rPr>
              <a:t>改为问候</a:t>
            </a:r>
            <a:endParaRPr kumimoji="1" lang="zh-CN" altLang="en-US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隶书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11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7053" grpId="0" animBg="1"/>
      <p:bldP spid="13" grpId="0" animBg="1"/>
      <p:bldP spid="19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映射消息响应函数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0DB17985-E3FF-49A7-9AC6-F64E46F47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445875"/>
            <a:ext cx="6696744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根据题意，映射按钮的单击消息的响应函数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86178F-568A-434F-85E1-68F190E9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924948"/>
            <a:ext cx="4104456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按钮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IDC_BUTTON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单击消息：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BN_CLICKED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649D86B-24E3-4AE0-B693-7F189587A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144450"/>
            <a:ext cx="655272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ea typeface="+mn-ea"/>
              </a:rPr>
              <a:t>用</a:t>
            </a:r>
            <a:r>
              <a:rPr lang="en-US" altLang="zh-CN" dirty="0" err="1">
                <a:ea typeface="+mn-ea"/>
              </a:rPr>
              <a:t>ClassWizard</a:t>
            </a:r>
            <a:r>
              <a:rPr lang="zh-CN" altLang="en-US" dirty="0">
                <a:ea typeface="+mn-ea"/>
              </a:rPr>
              <a:t>来映射消息响应函数</a:t>
            </a:r>
            <a:endParaRPr kumimoji="1" lang="zh-CN" altLang="en-US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93853FFC-C39D-4119-B0BF-1630D360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584" y="3668573"/>
            <a:ext cx="7377856" cy="19389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50000"/>
              </a:spcBef>
              <a:buClr>
                <a:srgbClr val="0000CC"/>
              </a:buClr>
              <a:defRPr/>
            </a:pP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1.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执行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View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菜单中的</a:t>
            </a:r>
            <a:r>
              <a:rPr kumimoji="1" lang="en-US" altLang="zh-CN" sz="24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ClassWizard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命令，就可以打开</a:t>
            </a:r>
            <a:r>
              <a:rPr kumimoji="1" lang="en-US" altLang="zh-CN" sz="24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ClassWizard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对话框</a:t>
            </a:r>
            <a:endParaRPr kumimoji="1" lang="en-US" altLang="zh-CN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lvl="0" eaLnBrk="1" hangingPunct="1">
              <a:lnSpc>
                <a:spcPct val="150000"/>
              </a:lnSpc>
              <a:spcBef>
                <a:spcPct val="50000"/>
              </a:spcBef>
              <a:buClr>
                <a:srgbClr val="0000CC"/>
              </a:buClr>
              <a:defRPr/>
            </a:pPr>
            <a:r>
              <a:rPr lang="en-US" altLang="zh-CN" dirty="0">
                <a:ea typeface="+mn-ea"/>
              </a:rPr>
              <a:t>2.</a:t>
            </a:r>
            <a:r>
              <a:rPr lang="zh-CN" altLang="en-US" dirty="0">
                <a:ea typeface="+mn-ea"/>
              </a:rPr>
              <a:t>用</a:t>
            </a:r>
            <a:r>
              <a:rPr lang="en-US" altLang="zh-CN" dirty="0">
                <a:ea typeface="+mn-ea"/>
              </a:rPr>
              <a:t>Message Maps</a:t>
            </a:r>
            <a:r>
              <a:rPr lang="zh-CN" altLang="en-US" dirty="0">
                <a:ea typeface="+mn-ea"/>
              </a:rPr>
              <a:t>选项卡映射消息响应函数</a:t>
            </a:r>
            <a:endParaRPr kumimoji="1" lang="zh-CN" altLang="en-US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01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  <p:bldP spid="18" grpId="0"/>
      <p:bldP spid="2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1AD4F8-7F91-4179-90C4-4E429E89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086802"/>
            <a:ext cx="5112568" cy="3371331"/>
          </a:xfrm>
          <a:prstGeom prst="rect">
            <a:avLst/>
          </a:prstGeom>
        </p:spPr>
      </p:pic>
      <p:sp>
        <p:nvSpPr>
          <p:cNvPr id="31" name="Text Box 13">
            <a:extLst>
              <a:ext uri="{FF2B5EF4-FFF2-40B4-BE49-F238E27FC236}">
                <a16:creationId xmlns:a16="http://schemas.microsoft.com/office/drawing/2014/main" id="{AD29CCD4-0A26-41D5-A55F-F9A1EF32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6672"/>
            <a:ext cx="7772400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00CC"/>
              </a:buClr>
              <a:defRPr/>
            </a:pP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1.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设置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Project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Class name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Object IDs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Messages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，如图所示</a:t>
            </a:r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id="{08DB59DF-73D4-4BAB-B5E6-7664629A9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79" y="4473304"/>
            <a:ext cx="6228000" cy="169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00CC"/>
              </a:buClr>
              <a:defRPr/>
            </a:pP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2.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单击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Add Function</a:t>
            </a:r>
            <a:endParaRPr kumimoji="1" lang="zh-CN" altLang="en-US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116863-B833-414C-8F92-E9CDD665B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96" y="4932057"/>
            <a:ext cx="4620970" cy="1828965"/>
          </a:xfrm>
          <a:prstGeom prst="rect">
            <a:avLst/>
          </a:prstGeom>
        </p:spPr>
      </p:pic>
      <p:sp>
        <p:nvSpPr>
          <p:cNvPr id="34" name="Text Box 13">
            <a:extLst>
              <a:ext uri="{FF2B5EF4-FFF2-40B4-BE49-F238E27FC236}">
                <a16:creationId xmlns:a16="http://schemas.microsoft.com/office/drawing/2014/main" id="{885ACC23-4969-4212-847D-0377E3894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4493232"/>
            <a:ext cx="27829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00CC"/>
              </a:buClr>
              <a:defRPr/>
            </a:pP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3.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单击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ok</a:t>
            </a:r>
            <a:endParaRPr kumimoji="1" lang="zh-CN" altLang="en-US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5" name="圆角矩形 11">
            <a:extLst>
              <a:ext uri="{FF2B5EF4-FFF2-40B4-BE49-F238E27FC236}">
                <a16:creationId xmlns:a16="http://schemas.microsoft.com/office/drawing/2014/main" id="{C624E763-8E0C-42B8-9341-0923A49F7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6072460"/>
            <a:ext cx="2016224" cy="5969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5A148E09-7373-49A2-8875-1959B0BC4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6163682"/>
            <a:ext cx="2344289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控件名称及消息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267D837-39E4-4385-A5EB-7B2FDC2F6E17}"/>
              </a:ext>
            </a:extLst>
          </p:cNvPr>
          <p:cNvCxnSpPr>
            <a:cxnSpLocks/>
          </p:cNvCxnSpPr>
          <p:nvPr/>
        </p:nvCxnSpPr>
        <p:spPr>
          <a:xfrm>
            <a:off x="3059832" y="5319304"/>
            <a:ext cx="0" cy="4464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8">
            <a:extLst>
              <a:ext uri="{FF2B5EF4-FFF2-40B4-BE49-F238E27FC236}">
                <a16:creationId xmlns:a16="http://schemas.microsoft.com/office/drawing/2014/main" id="{3CF7127F-E09C-464B-9F75-A2F09577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4869160"/>
            <a:ext cx="1143744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函数名</a:t>
            </a:r>
          </a:p>
        </p:txBody>
      </p:sp>
      <p:sp>
        <p:nvSpPr>
          <p:cNvPr id="39" name="Text Box 13">
            <a:extLst>
              <a:ext uri="{FF2B5EF4-FFF2-40B4-BE49-F238E27FC236}">
                <a16:creationId xmlns:a16="http://schemas.microsoft.com/office/drawing/2014/main" id="{8C469D31-0758-4751-AE06-AA0BBD9E1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4933501"/>
            <a:ext cx="2782900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spcBef>
                <a:spcPct val="50000"/>
              </a:spcBef>
              <a:buClr>
                <a:srgbClr val="0000CC"/>
              </a:buClr>
              <a:defRPr/>
            </a:pP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4.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单击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Edit Code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+mn-cs"/>
              </a:rPr>
              <a:t>写函数代码</a:t>
            </a:r>
          </a:p>
        </p:txBody>
      </p:sp>
      <p:sp>
        <p:nvSpPr>
          <p:cNvPr id="40" name="圆角矩形 11">
            <a:extLst>
              <a:ext uri="{FF2B5EF4-FFF2-40B4-BE49-F238E27FC236}">
                <a16:creationId xmlns:a16="http://schemas.microsoft.com/office/drawing/2014/main" id="{25A7BFD9-D645-407C-8637-682663528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1268760"/>
            <a:ext cx="936104" cy="3066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54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4" grpId="0"/>
      <p:bldP spid="35" grpId="0" animBg="1"/>
      <p:bldP spid="36" grpId="0" build="p" animBg="1" autoUpdateAnimBg="0"/>
      <p:bldP spid="38" grpId="0" build="p" animBg="1" autoUpdateAnimBg="0"/>
      <p:bldP spid="39" grpId="0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编写代码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5BED315C-27CE-4C39-811E-3DE8F4B0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80728"/>
            <a:ext cx="6480720" cy="1015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6600"/>
                </a:solidFill>
                <a:ea typeface="黑体" pitchFamily="49" charset="-122"/>
              </a:rPr>
              <a:t>函数</a:t>
            </a:r>
            <a:r>
              <a:rPr lang="en-US" altLang="zh-CN" dirty="0" err="1">
                <a:solidFill>
                  <a:srgbClr val="006600"/>
                </a:solidFill>
                <a:latin typeface="Arial" charset="0"/>
              </a:rPr>
              <a:t>OnButton</a:t>
            </a:r>
            <a:r>
              <a:rPr lang="en-US" altLang="zh-CN" dirty="0">
                <a:solidFill>
                  <a:srgbClr val="006600"/>
                </a:solidFill>
                <a:latin typeface="Arial" charset="0"/>
              </a:rPr>
              <a:t>()</a:t>
            </a:r>
            <a:r>
              <a:rPr lang="zh-CN" altLang="en-US" dirty="0">
                <a:solidFill>
                  <a:srgbClr val="006600"/>
                </a:solidFill>
                <a:ea typeface="黑体" pitchFamily="49" charset="-122"/>
              </a:rPr>
              <a:t>的代码</a:t>
            </a:r>
            <a:endParaRPr lang="en-US" altLang="zh-CN" dirty="0">
              <a:solidFill>
                <a:srgbClr val="006600"/>
              </a:solidFill>
              <a:ea typeface="黑体" pitchFamily="49" charset="-122"/>
            </a:endParaRPr>
          </a:p>
          <a:p>
            <a:pPr lvl="0" eaLnBrk="1" hangingPunct="1">
              <a:spcBef>
                <a:spcPct val="50000"/>
              </a:spcBef>
              <a:defRPr/>
            </a:pPr>
            <a:endParaRPr lang="zh-CN" altLang="en-US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770DCE5-0318-4DA5-99CA-341B1011D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39" y="1556792"/>
            <a:ext cx="8175625" cy="1938992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Arial" charset="0"/>
              </a:rPr>
              <a:t>void </a:t>
            </a:r>
            <a:r>
              <a:rPr lang="en-US" altLang="zh-CN" sz="2400" dirty="0" err="1">
                <a:latin typeface="Arial" charset="0"/>
              </a:rPr>
              <a:t>CEx_MFCDlg</a:t>
            </a:r>
            <a:r>
              <a:rPr lang="en-US" altLang="zh-CN" sz="2400" dirty="0">
                <a:latin typeface="Arial" charset="0"/>
              </a:rPr>
              <a:t>::</a:t>
            </a:r>
            <a:r>
              <a:rPr lang="en-US" altLang="zh-CN" sz="2400" dirty="0" err="1">
                <a:latin typeface="Arial" charset="0"/>
              </a:rPr>
              <a:t>OnButton</a:t>
            </a:r>
            <a:r>
              <a:rPr lang="en-US" altLang="zh-CN" sz="2400" dirty="0">
                <a:latin typeface="Arial" charset="0"/>
              </a:rPr>
              <a:t>() </a:t>
            </a:r>
          </a:p>
          <a:p>
            <a:pPr eaLnBrk="1" hangingPunct="1"/>
            <a:r>
              <a:rPr lang="en-US" altLang="zh-CN" sz="2400" dirty="0">
                <a:latin typeface="Arial" charset="0"/>
              </a:rPr>
              <a:t>{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>
                <a:solidFill>
                  <a:srgbClr val="006600"/>
                </a:solidFill>
                <a:latin typeface="Arial" charset="0"/>
              </a:rPr>
              <a:t>// TODO: Add your control notification handler code here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MessageBox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欢迎，欢迎，热烈欢迎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");	</a:t>
            </a:r>
          </a:p>
          <a:p>
            <a:pPr eaLnBrk="1" hangingPunct="1"/>
            <a:r>
              <a:rPr lang="en-US" altLang="zh-CN" sz="2400" dirty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3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编写代码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770DCE5-0318-4DA5-99CA-341B1011D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72560"/>
            <a:ext cx="8175625" cy="1938992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Arial" charset="0"/>
              </a:rPr>
              <a:t>void </a:t>
            </a:r>
            <a:r>
              <a:rPr lang="en-US" altLang="zh-CN" sz="2400" dirty="0" err="1">
                <a:latin typeface="Arial" charset="0"/>
              </a:rPr>
              <a:t>CEx_MFCDlg</a:t>
            </a:r>
            <a:r>
              <a:rPr lang="en-US" altLang="zh-CN" sz="2400" dirty="0">
                <a:latin typeface="Arial" charset="0"/>
              </a:rPr>
              <a:t>::</a:t>
            </a:r>
            <a:r>
              <a:rPr lang="en-US" altLang="zh-CN" sz="2400" dirty="0" err="1">
                <a:latin typeface="Arial" charset="0"/>
              </a:rPr>
              <a:t>OnCancel</a:t>
            </a:r>
            <a:r>
              <a:rPr lang="en-US" altLang="zh-CN" sz="2400" dirty="0">
                <a:latin typeface="Arial" charset="0"/>
              </a:rPr>
              <a:t>() </a:t>
            </a:r>
          </a:p>
          <a:p>
            <a:pPr eaLnBrk="1" hangingPunct="1"/>
            <a:r>
              <a:rPr lang="en-US" altLang="zh-CN" sz="2400" dirty="0">
                <a:latin typeface="Arial" charset="0"/>
              </a:rPr>
              <a:t>{</a:t>
            </a:r>
          </a:p>
          <a:p>
            <a:pPr eaLnBrk="1" hangingPunct="1"/>
            <a:r>
              <a:rPr lang="en-US" altLang="zh-CN" sz="2400" dirty="0">
                <a:latin typeface="Arial" charset="0"/>
              </a:rPr>
              <a:t>	</a:t>
            </a:r>
            <a:r>
              <a:rPr lang="en-US" altLang="zh-CN" sz="2400" dirty="0">
                <a:solidFill>
                  <a:srgbClr val="006600"/>
                </a:solidFill>
                <a:latin typeface="Arial" charset="0"/>
              </a:rPr>
              <a:t>// TODO: Add extra cleanup here</a:t>
            </a:r>
            <a:r>
              <a:rPr lang="en-US" altLang="zh-CN" sz="2400" dirty="0">
                <a:latin typeface="Arial" charset="0"/>
              </a:rPr>
              <a:t>	</a:t>
            </a:r>
          </a:p>
          <a:p>
            <a:pPr eaLnBrk="1" hangingPunct="1"/>
            <a:r>
              <a:rPr lang="en-US" altLang="zh-CN" sz="2400" dirty="0">
                <a:latin typeface="Arial" charset="0"/>
              </a:rPr>
              <a:t>	</a:t>
            </a:r>
            <a:r>
              <a:rPr lang="en-US" altLang="zh-CN" sz="2400" dirty="0" err="1">
                <a:latin typeface="Arial" charset="0"/>
              </a:rPr>
              <a:t>OnOK</a:t>
            </a:r>
            <a:r>
              <a:rPr lang="en-US" altLang="zh-CN" sz="2400" dirty="0">
                <a:latin typeface="Arial" charset="0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Arial" charset="0"/>
              </a:rPr>
              <a:t>}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92F63641-A165-4492-BBAC-6A73FBFC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052736"/>
            <a:ext cx="648072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6600"/>
                </a:solidFill>
                <a:ea typeface="黑体" pitchFamily="49" charset="-122"/>
              </a:rPr>
              <a:t>取消按钮的消息响应函数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6C572452-6958-4200-B312-F5B5A1EDE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484784"/>
            <a:ext cx="648072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用同样方法映射取消按钮的消息响应函数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8786A7-C1F2-493D-9785-56FD288AD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957170"/>
            <a:ext cx="41044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lvl="0" eaLnBrk="1" hangingPunct="1"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  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IDCANCEL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消息：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BN_CLICKED</a:t>
            </a:r>
          </a:p>
        </p:txBody>
      </p:sp>
    </p:spTree>
    <p:extLst>
      <p:ext uri="{BB962C8B-B14F-4D97-AF65-F5344CB8AC3E}">
        <p14:creationId xmlns:p14="http://schemas.microsoft.com/office/powerpoint/2010/main" val="428981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  <p:bldP spid="10" grpId="0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5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628800"/>
            <a:ext cx="61912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45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开发环境简介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5076825" y="3343300"/>
            <a:ext cx="1943100" cy="5048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编辑区</a:t>
            </a: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1979613" y="3595713"/>
            <a:ext cx="1944687" cy="5048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工作空间</a:t>
            </a:r>
          </a:p>
        </p:txBody>
      </p: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3490913" y="5445150"/>
            <a:ext cx="1873250" cy="5048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输出窗口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 animBg="1"/>
      <p:bldP spid="115721" grpId="0" animBg="1"/>
      <p:bldP spid="1157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>
            <a:spLocks noChangeArrowheads="1"/>
          </p:cNvSpPr>
          <p:nvPr/>
        </p:nvSpPr>
        <p:spPr bwMode="auto">
          <a:xfrm>
            <a:off x="5256361" y="4437360"/>
            <a:ext cx="1223963" cy="431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sq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5256361" y="3831382"/>
            <a:ext cx="1223963" cy="431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sq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pic>
        <p:nvPicPr>
          <p:cNvPr id="58390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4612" y="2490026"/>
            <a:ext cx="3321677" cy="40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472088" y="920068"/>
            <a:ext cx="316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工作空间</a:t>
            </a:r>
            <a:endParaRPr lang="en-US" altLang="zh-CN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899666" y="1435153"/>
            <a:ext cx="8424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三个选项卡：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Class View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Resource View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及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File View</a:t>
            </a:r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322263" y="1916113"/>
            <a:ext cx="226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Class View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619868" y="2283207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显示工程中所有的类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457200" y="116632"/>
            <a:ext cx="83058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sp>
        <p:nvSpPr>
          <p:cNvPr id="116763" name="Rectangle 27"/>
          <p:cNvSpPr>
            <a:spLocks noChangeArrowheads="1"/>
          </p:cNvSpPr>
          <p:nvPr/>
        </p:nvSpPr>
        <p:spPr bwMode="auto">
          <a:xfrm>
            <a:off x="1043608" y="6021288"/>
            <a:ext cx="1080120" cy="47523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4610100" y="2793330"/>
            <a:ext cx="5329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基于对话框程序的三个类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4902906" y="3296851"/>
            <a:ext cx="21605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黑体" pitchFamily="49" charset="-122"/>
              </a:rPr>
              <a:t>CAboutDlg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932511" y="3801219"/>
            <a:ext cx="26638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黑体" pitchFamily="49" charset="-122"/>
              </a:rPr>
              <a:t>CEx_MFCApp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932511" y="4407198"/>
            <a:ext cx="21605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黑体" pitchFamily="49" charset="-122"/>
              </a:rPr>
              <a:t>CEx_MFCDlg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4906183" y="5013176"/>
            <a:ext cx="36775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楷体" charset="0"/>
                <a:ea typeface="楷体" charset="0"/>
                <a:cs typeface="楷体" charset="0"/>
              </a:rPr>
              <a:t>其中</a:t>
            </a:r>
            <a:r>
              <a:rPr lang="en-US" altLang="zh-CN" dirty="0" err="1">
                <a:solidFill>
                  <a:srgbClr val="000000"/>
                </a:solidFill>
                <a:ea typeface="黑体" charset="0"/>
                <a:cs typeface="黑体" charset="0"/>
              </a:rPr>
              <a:t>Ex_MFC</a:t>
            </a:r>
            <a:r>
              <a:rPr lang="zh-CN" altLang="en-US" dirty="0">
                <a:solidFill>
                  <a:srgbClr val="000000"/>
                </a:solidFill>
                <a:latin typeface="楷体" charset="0"/>
                <a:ea typeface="楷体" charset="0"/>
                <a:cs typeface="楷体" charset="0"/>
              </a:rPr>
              <a:t>是工程名称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 animBg="1"/>
      <p:bldP spid="116742" grpId="0"/>
      <p:bldP spid="116745" grpId="0"/>
      <p:bldP spid="116753" grpId="0"/>
      <p:bldP spid="116754" grpId="0"/>
      <p:bldP spid="116763" grpId="0" animBg="1"/>
      <p:bldP spid="23" grpId="0"/>
      <p:bldP spid="24" grpId="0"/>
      <p:bldP spid="25" grpId="0"/>
      <p:bldP spid="26" grpId="0"/>
      <p:bldP spid="3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611560" y="980728"/>
            <a:ext cx="226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Class View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457200" y="116632"/>
            <a:ext cx="83058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971600" y="1567400"/>
            <a:ext cx="6840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Class View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中可以查看类中的成员</a:t>
            </a: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5082064" y="2846451"/>
            <a:ext cx="1714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成员函数</a:t>
            </a: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5082064" y="3384413"/>
            <a:ext cx="1714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数据成员</a:t>
            </a:r>
          </a:p>
        </p:txBody>
      </p:sp>
      <p:pic>
        <p:nvPicPr>
          <p:cNvPr id="2460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89" y="2894076"/>
            <a:ext cx="358775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5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27" y="3384568"/>
            <a:ext cx="3889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553766-5751-498E-AD01-CC5EC7F34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96" y="2097463"/>
            <a:ext cx="3312368" cy="4422764"/>
          </a:xfrm>
          <a:prstGeom prst="rect">
            <a:avLst/>
          </a:prstGeom>
        </p:spPr>
      </p:pic>
      <p:sp>
        <p:nvSpPr>
          <p:cNvPr id="32" name="Rectangle 27">
            <a:extLst>
              <a:ext uri="{FF2B5EF4-FFF2-40B4-BE49-F238E27FC236}">
                <a16:creationId xmlns:a16="http://schemas.microsoft.com/office/drawing/2014/main" id="{EEDC75D0-68C1-478C-B41B-66DC90CF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3707776"/>
            <a:ext cx="1368152" cy="369296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CC46F2EA-1D90-418F-B650-EE11D90B7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4264" y="2082808"/>
            <a:ext cx="44582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例如，查看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CEx_MFCDlg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类的成员</a:t>
            </a: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A3AF75A-FB26-40B9-89C7-F6FBDAAB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692" y="3903142"/>
            <a:ext cx="28666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函数</a:t>
            </a:r>
            <a:r>
              <a:rPr lang="en-US" altLang="zh-CN" dirty="0" err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OnButton</a:t>
            </a:r>
            <a:r>
              <a:rPr lang="en-US" altLang="zh-CN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()</a:t>
            </a:r>
            <a:endParaRPr lang="zh-CN" altLang="en-US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81B5D2D3-FA68-4157-9B1F-A64EB347F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721" y="4377506"/>
            <a:ext cx="40156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单击按钮的消息响应函数</a:t>
            </a:r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双击函数名，可在编辑区显示函数的代码 </a:t>
            </a:r>
          </a:p>
        </p:txBody>
      </p:sp>
    </p:spTree>
    <p:extLst>
      <p:ext uri="{BB962C8B-B14F-4D97-AF65-F5344CB8AC3E}">
        <p14:creationId xmlns:p14="http://schemas.microsoft.com/office/powerpoint/2010/main" val="36602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build="p"/>
      <p:bldP spid="42" grpId="0" build="p"/>
      <p:bldP spid="32" grpId="0" animBg="1"/>
      <p:bldP spid="27" grpId="0"/>
      <p:bldP spid="28" grpId="0" build="p"/>
      <p:bldP spid="3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id="{51542BB4-54B3-41BA-982A-51BC6FEA6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6788" y="2896041"/>
            <a:ext cx="5962449" cy="382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470372" y="900114"/>
            <a:ext cx="3746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Resource View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3567088" y="1412776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显示工程中的所有资源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457200" y="-38894"/>
            <a:ext cx="83058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3887" y="1505421"/>
            <a:ext cx="22764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6763" name="Rectangle 27"/>
          <p:cNvSpPr>
            <a:spLocks noChangeArrowheads="1"/>
          </p:cNvSpPr>
          <p:nvPr/>
        </p:nvSpPr>
        <p:spPr bwMode="auto">
          <a:xfrm>
            <a:off x="2122066" y="3578696"/>
            <a:ext cx="793750" cy="40322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3711551" y="1845835"/>
            <a:ext cx="5540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</a:rPr>
              <a:t>资源包括：对话框、菜单、图标等</a:t>
            </a:r>
          </a:p>
        </p:txBody>
      </p:sp>
      <p:cxnSp>
        <p:nvCxnSpPr>
          <p:cNvPr id="5" name="直接箭头连接符 4"/>
          <p:cNvCxnSpPr>
            <a:cxnSpLocks noChangeShapeType="1"/>
          </p:cNvCxnSpPr>
          <p:nvPr/>
        </p:nvCxnSpPr>
        <p:spPr bwMode="auto">
          <a:xfrm>
            <a:off x="1189584" y="1821334"/>
            <a:ext cx="830262" cy="0"/>
          </a:xfrm>
          <a:prstGeom prst="straightConnector1">
            <a:avLst/>
          </a:prstGeom>
          <a:noFill/>
          <a:ln w="28575" cap="sq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467544" y="1405835"/>
            <a:ext cx="9357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资源类别</a:t>
            </a: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3711551" y="2349891"/>
            <a:ext cx="55419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en-US" altLang="zh-CN" dirty="0">
                <a:solidFill>
                  <a:srgbClr val="000000"/>
                </a:solidFill>
              </a:rPr>
              <a:t>MFC</a:t>
            </a:r>
            <a:r>
              <a:rPr lang="zh-CN" altLang="en-US" dirty="0">
                <a:solidFill>
                  <a:srgbClr val="000000"/>
                </a:solidFill>
              </a:rPr>
              <a:t>用</a:t>
            </a:r>
            <a:r>
              <a:rPr lang="en-US" altLang="zh-CN" dirty="0">
                <a:solidFill>
                  <a:srgbClr val="000000"/>
                </a:solidFill>
              </a:rPr>
              <a:t>ID</a:t>
            </a:r>
            <a:r>
              <a:rPr lang="zh-CN" altLang="en-US" dirty="0">
                <a:solidFill>
                  <a:srgbClr val="000000"/>
                </a:solidFill>
              </a:rPr>
              <a:t>识别资源</a:t>
            </a:r>
          </a:p>
        </p:txBody>
      </p:sp>
      <p:cxnSp>
        <p:nvCxnSpPr>
          <p:cNvPr id="36" name="直接箭头连接符 35"/>
          <p:cNvCxnSpPr>
            <a:cxnSpLocks noChangeShapeType="1"/>
          </p:cNvCxnSpPr>
          <p:nvPr/>
        </p:nvCxnSpPr>
        <p:spPr bwMode="auto">
          <a:xfrm flipV="1">
            <a:off x="1362621" y="2157885"/>
            <a:ext cx="935732" cy="494446"/>
          </a:xfrm>
          <a:prstGeom prst="straightConnector1">
            <a:avLst/>
          </a:prstGeom>
          <a:noFill/>
          <a:ln w="28575" cap="sq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467544" y="2560080"/>
            <a:ext cx="171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仿宋" pitchFamily="49" charset="-122"/>
              </a:rPr>
              <a:t>资源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仿宋" pitchFamily="49" charset="-122"/>
              </a:rPr>
              <a:t>ID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仿宋" pitchFamily="49" charset="-122"/>
            </a:endParaRP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3711551" y="2896041"/>
            <a:ext cx="5432449" cy="4619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</a:rPr>
              <a:t>双击</a:t>
            </a:r>
            <a:r>
              <a:rPr lang="en-US" altLang="zh-CN" dirty="0">
                <a:solidFill>
                  <a:srgbClr val="000000"/>
                </a:solidFill>
              </a:rPr>
              <a:t>ID</a:t>
            </a:r>
            <a:r>
              <a:rPr lang="zh-CN" altLang="en-US" dirty="0">
                <a:solidFill>
                  <a:srgbClr val="000000"/>
                </a:solidFill>
              </a:rPr>
              <a:t>可在编辑区显示资源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3" grpId="0"/>
      <p:bldP spid="116754" grpId="0"/>
      <p:bldP spid="116763" grpId="0" animBg="1"/>
      <p:bldP spid="32" grpId="0"/>
      <p:bldP spid="34" grpId="0"/>
      <p:bldP spid="35" grpId="0"/>
      <p:bldP spid="37" grpId="0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552" y="1585689"/>
            <a:ext cx="22764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322263" y="1052736"/>
            <a:ext cx="3746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File View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3059832" y="1531624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显示工程中的有关文件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457200" y="-27384"/>
            <a:ext cx="83058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spcBef>
                <a:spcPct val="0"/>
              </a:spcBef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sp>
        <p:nvSpPr>
          <p:cNvPr id="116763" name="Rectangle 27"/>
          <p:cNvSpPr>
            <a:spLocks noChangeArrowheads="1"/>
          </p:cNvSpPr>
          <p:nvPr/>
        </p:nvSpPr>
        <p:spPr bwMode="auto">
          <a:xfrm>
            <a:off x="2117545" y="3669482"/>
            <a:ext cx="793750" cy="40322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3203848" y="2031559"/>
            <a:ext cx="6552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文件类别：源文件、头文件等</a:t>
            </a: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3210866" y="2492896"/>
            <a:ext cx="61202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latin typeface="Arial" panose="020B0604020202020204" pitchFamily="34" charset="0"/>
              </a:rPr>
              <a:t>双击文件名可在编辑区显示文件代码</a:t>
            </a: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5816" y="4158952"/>
            <a:ext cx="22669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3492079" y="4989215"/>
            <a:ext cx="1295400" cy="28892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5184233" y="3861048"/>
            <a:ext cx="41402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a typeface="宋体" charset="0"/>
              </a:rPr>
              <a:t>文件</a:t>
            </a:r>
            <a:r>
              <a:rPr lang="en-US" altLang="zh-CN" dirty="0">
                <a:solidFill>
                  <a:srgbClr val="000000"/>
                </a:solidFill>
                <a:ea typeface="宋体" charset="0"/>
              </a:rPr>
              <a:t>Ex_MFCDlg.cpp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5506616" y="4352036"/>
            <a:ext cx="30607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ea typeface="黑体" charset="0"/>
                <a:cs typeface="黑体" charset="0"/>
              </a:rPr>
              <a:t>CEx_MFCDlg</a:t>
            </a:r>
            <a:r>
              <a:rPr lang="zh-CN" altLang="en-US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类中各成员函数的实现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3492079" y="5743277"/>
            <a:ext cx="1295400" cy="2159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5537994" y="5589240"/>
            <a:ext cx="30607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ea typeface="黑体" charset="0"/>
                <a:cs typeface="黑体" charset="0"/>
              </a:rPr>
              <a:t>CEx_MFCDlg</a:t>
            </a:r>
            <a:r>
              <a:rPr lang="zh-CN" altLang="en-US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类的</a:t>
            </a:r>
            <a:r>
              <a:rPr lang="zh-CN" altLang="en-US" dirty="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</a:rPr>
              <a:t>声明部分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3260233" y="3399383"/>
            <a:ext cx="57436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262699"/>
              </a:buClr>
              <a:defRPr/>
            </a:pPr>
            <a:r>
              <a:rPr lang="zh-CN" altLang="en-US" dirty="0">
                <a:solidFill>
                  <a:srgbClr val="000000"/>
                </a:solidFill>
                <a:ea typeface="黑体" charset="0"/>
                <a:cs typeface="黑体" charset="0"/>
              </a:rPr>
              <a:t>例如，查看类</a:t>
            </a:r>
            <a:r>
              <a:rPr lang="en-US" altLang="zh-CN" dirty="0" err="1">
                <a:solidFill>
                  <a:srgbClr val="000000"/>
                </a:solidFill>
                <a:ea typeface="黑体" charset="0"/>
                <a:cs typeface="黑体" charset="0"/>
              </a:rPr>
              <a:t>CEx_MFCDlg</a:t>
            </a:r>
            <a:r>
              <a:rPr lang="zh-CN" altLang="en-US" dirty="0">
                <a:solidFill>
                  <a:srgbClr val="000000"/>
                </a:solidFill>
                <a:ea typeface="黑体" charset="0"/>
                <a:cs typeface="黑体" charset="0"/>
              </a:rPr>
              <a:t>的相关文件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A9AFA13F-A69E-46F5-A9C1-AEBEBB852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2924944"/>
            <a:ext cx="61202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latin typeface="Arial" panose="020B0604020202020204" pitchFamily="34" charset="0"/>
              </a:rPr>
              <a:t>查看工程中类的相关文件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CBE2CF4-3996-4BC1-BA56-53480C6F1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41" y="5157192"/>
            <a:ext cx="41402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a typeface="宋体" charset="0"/>
              </a:rPr>
              <a:t>文件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</a:rPr>
              <a:t>Ex_MFCDlg.h</a:t>
            </a:r>
            <a:endParaRPr lang="en-US" altLang="zh-CN" dirty="0">
              <a:solidFill>
                <a:srgbClr val="000000"/>
              </a:solidFill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3" grpId="0"/>
      <p:bldP spid="116754" grpId="0"/>
      <p:bldP spid="116763" grpId="0" animBg="1"/>
      <p:bldP spid="32" grpId="0"/>
      <p:bldP spid="39" grpId="0"/>
      <p:bldP spid="23" grpId="0" animBg="1"/>
      <p:bldP spid="24" grpId="0"/>
      <p:bldP spid="25" grpId="0"/>
      <p:bldP spid="26" grpId="0" animBg="1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305800" cy="116363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Windows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编程的基本思想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179388" y="1344613"/>
            <a:ext cx="432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Windows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程序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2987675" y="1557338"/>
            <a:ext cx="6075363" cy="4535487"/>
          </a:xfrm>
          <a:prstGeom prst="rect">
            <a:avLst/>
          </a:prstGeom>
          <a:noFill/>
          <a:ln w="57150" cap="sq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ea typeface="宋体" charset="0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252115" y="1916832"/>
            <a:ext cx="2879725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660066"/>
              </a:buClr>
              <a:buSzPct val="80000"/>
              <a:buFont typeface="Wingdings" pitchFamily="2" charset="2"/>
              <a:buChar char="u"/>
              <a:defRPr/>
            </a:pPr>
            <a:r>
              <a:rPr lang="zh-CN" altLang="en-US" dirty="0"/>
              <a:t>程序的入口函数是</a:t>
            </a:r>
            <a:r>
              <a:rPr lang="en-US" altLang="zh-CN" dirty="0" err="1"/>
              <a:t>WinMain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buClr>
                <a:srgbClr val="660066"/>
              </a:buClr>
              <a:buSzPct val="80000"/>
              <a:buFont typeface="Wingdings" pitchFamily="2" charset="2"/>
              <a:buChar char="u"/>
              <a:defRPr/>
            </a:pPr>
            <a:r>
              <a:rPr lang="zh-CN" altLang="en-US" dirty="0"/>
              <a:t>以窗口为运行平台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buClr>
                <a:srgbClr val="660066"/>
              </a:buClr>
              <a:buSzPct val="80000"/>
              <a:buFont typeface="Wingdings" pitchFamily="2" charset="2"/>
              <a:buChar char="u"/>
              <a:defRPr/>
            </a:pPr>
            <a:r>
              <a:rPr lang="zh-CN" altLang="en-US" dirty="0"/>
              <a:t>程序设计思想：消息驱动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2987675" y="1555750"/>
            <a:ext cx="63992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windows.h</a:t>
            </a:r>
            <a:r>
              <a:rPr lang="en-US" altLang="zh-CN" dirty="0"/>
              <a:t>&gt;  </a:t>
            </a:r>
          </a:p>
          <a:p>
            <a:pPr eaLnBrk="1" hangingPunct="1"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                   </a:t>
            </a:r>
          </a:p>
          <a:p>
            <a:pPr eaLnBrk="1" hangingPunct="1">
              <a:defRPr/>
            </a:pPr>
            <a:r>
              <a:rPr lang="en-US" altLang="zh-CN" dirty="0"/>
              <a:t>WINAPI </a:t>
            </a:r>
          </a:p>
          <a:p>
            <a:pPr eaLnBrk="1" hangingPunct="1">
              <a:defRPr/>
            </a:pPr>
            <a:r>
              <a:rPr lang="en-US" altLang="zh-CN" dirty="0" err="1"/>
              <a:t>WinMain</a:t>
            </a:r>
            <a:r>
              <a:rPr lang="en-US" altLang="zh-CN" dirty="0"/>
              <a:t>(HINSTANCE </a:t>
            </a:r>
            <a:r>
              <a:rPr lang="en-US" altLang="zh-CN" dirty="0" err="1"/>
              <a:t>hInstance</a:t>
            </a:r>
            <a:r>
              <a:rPr lang="en-US" altLang="zh-CN" dirty="0"/>
              <a:t>,</a:t>
            </a:r>
          </a:p>
          <a:p>
            <a:pPr eaLnBrk="1" hangingPunct="1">
              <a:defRPr/>
            </a:pPr>
            <a:r>
              <a:rPr lang="en-US" altLang="zh-CN" dirty="0"/>
              <a:t>		HINSTANCE </a:t>
            </a:r>
            <a:r>
              <a:rPr lang="en-US" altLang="zh-CN" dirty="0" err="1"/>
              <a:t>hPrevInstance</a:t>
            </a:r>
            <a:r>
              <a:rPr lang="en-US" altLang="zh-CN" dirty="0"/>
              <a:t>,</a:t>
            </a:r>
          </a:p>
          <a:p>
            <a:pPr eaLnBrk="1" hangingPunct="1">
              <a:defRPr/>
            </a:pPr>
            <a:r>
              <a:rPr lang="en-US" altLang="zh-CN" dirty="0"/>
              <a:t>		PSTR </a:t>
            </a:r>
            <a:r>
              <a:rPr lang="en-US" altLang="zh-CN" dirty="0" err="1"/>
              <a:t>lpCmdLine</a:t>
            </a:r>
            <a:r>
              <a:rPr lang="en-US" altLang="zh-CN" dirty="0"/>
              <a:t>,</a:t>
            </a:r>
          </a:p>
          <a:p>
            <a:pPr eaLnBrk="1" hangingPunct="1"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nCmdShow</a:t>
            </a:r>
            <a:r>
              <a:rPr lang="en-US" altLang="zh-CN" dirty="0"/>
              <a:t>)</a:t>
            </a:r>
          </a:p>
          <a:p>
            <a:pPr eaLnBrk="1" hangingPunct="1">
              <a:defRPr/>
            </a:pPr>
            <a:r>
              <a:rPr lang="en-US" altLang="zh-CN" dirty="0"/>
              <a:t>{    </a:t>
            </a:r>
            <a:r>
              <a:rPr lang="en-US" altLang="zh-CN" dirty="0" err="1"/>
              <a:t>MessageBox</a:t>
            </a:r>
            <a:r>
              <a:rPr lang="en-US" altLang="zh-CN" dirty="0"/>
              <a:t>(NULL,</a:t>
            </a:r>
          </a:p>
          <a:p>
            <a:pPr eaLnBrk="1" hangingPunct="1">
              <a:defRPr/>
            </a:pPr>
            <a:r>
              <a:rPr lang="en-US" altLang="zh-CN" dirty="0"/>
              <a:t>		       TEXT("</a:t>
            </a:r>
            <a:r>
              <a:rPr lang="en-US" altLang="zh-CN" dirty="0" err="1"/>
              <a:t>Hello,World</a:t>
            </a:r>
            <a:r>
              <a:rPr lang="en-US" altLang="zh-CN" dirty="0"/>
              <a:t>!"),</a:t>
            </a:r>
          </a:p>
          <a:p>
            <a:pPr eaLnBrk="1" hangingPunct="1">
              <a:defRPr/>
            </a:pPr>
            <a:r>
              <a:rPr lang="en-US" altLang="zh-CN" dirty="0"/>
              <a:t>		       TEXT("Hello"),0);</a:t>
            </a:r>
          </a:p>
          <a:p>
            <a:pPr eaLnBrk="1" hangingPunct="1">
              <a:defRPr/>
            </a:pPr>
            <a:r>
              <a:rPr lang="en-US" altLang="zh-CN" dirty="0"/>
              <a:t>     return 0;</a:t>
            </a:r>
          </a:p>
          <a:p>
            <a:pPr eaLnBrk="1" hangingPunct="1">
              <a:defRPr/>
            </a:pPr>
            <a:r>
              <a:rPr lang="en-US" altLang="zh-CN" dirty="0"/>
              <a:t>}</a:t>
            </a:r>
          </a:p>
        </p:txBody>
      </p:sp>
      <p:pic>
        <p:nvPicPr>
          <p:cNvPr id="58387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1557338"/>
            <a:ext cx="11239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8" grpId="0" autoUpdateAnimBg="0"/>
      <p:bldP spid="39" grpId="0" build="p" animBg="1" autoUpdateAnimBg="0"/>
      <p:bldP spid="40" grpId="0" build="p" autoUpdateAnimBg="0"/>
      <p:bldP spid="36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2580482" y="260648"/>
            <a:ext cx="39830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468313" y="794137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工程项目文件</a:t>
            </a:r>
            <a:endParaRPr lang="en-US" altLang="zh-CN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539750" y="1154499"/>
            <a:ext cx="8424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新建工程以后，在指定位置创建了一个以工程名字命名的文件夹，这个工程的所有文件都存储在这个文件夹中。</a:t>
            </a:r>
          </a:p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常用的文件类型：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539750" y="2233999"/>
            <a:ext cx="226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.dsw</a:t>
            </a:r>
          </a:p>
        </p:txBody>
      </p: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1116013" y="2522924"/>
            <a:ext cx="7200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项目工作区文件，双击这个文件可以打开工程，装入工程中的各种文件</a:t>
            </a:r>
          </a:p>
        </p:txBody>
      </p: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539750" y="3170624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.dsp</a:t>
            </a:r>
          </a:p>
        </p:txBody>
      </p:sp>
      <p:sp>
        <p:nvSpPr>
          <p:cNvPr id="118798" name="Rectangle 14"/>
          <p:cNvSpPr>
            <a:spLocks noChangeArrowheads="1"/>
          </p:cNvSpPr>
          <p:nvPr/>
        </p:nvSpPr>
        <p:spPr bwMode="auto">
          <a:xfrm>
            <a:off x="1081088" y="3505587"/>
            <a:ext cx="8027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项目文件</a:t>
            </a:r>
          </a:p>
        </p:txBody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539750" y="3818324"/>
            <a:ext cx="802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.cpp</a:t>
            </a:r>
            <a:endParaRPr lang="zh-CN" altLang="en-US"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1042988" y="4178687"/>
            <a:ext cx="352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a typeface="宋体" charset="0"/>
              </a:rPr>
              <a:t>C++</a:t>
            </a:r>
            <a:r>
              <a:rPr lang="zh-CN" altLang="en-US">
                <a:solidFill>
                  <a:srgbClr val="000000"/>
                </a:solidFill>
                <a:ea typeface="宋体" charset="0"/>
              </a:rPr>
              <a:t>源程序文件</a:t>
            </a:r>
          </a:p>
        </p:txBody>
      </p:sp>
      <p:sp>
        <p:nvSpPr>
          <p:cNvPr id="118803" name="Rectangle 19"/>
          <p:cNvSpPr>
            <a:spLocks noChangeArrowheads="1"/>
          </p:cNvSpPr>
          <p:nvPr/>
        </p:nvSpPr>
        <p:spPr bwMode="auto">
          <a:xfrm>
            <a:off x="539750" y="4513649"/>
            <a:ext cx="802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.h</a:t>
            </a:r>
            <a:endParaRPr lang="zh-CN" altLang="en-US"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8804" name="Rectangle 20"/>
          <p:cNvSpPr>
            <a:spLocks noChangeArrowheads="1"/>
          </p:cNvSpPr>
          <p:nvPr/>
        </p:nvSpPr>
        <p:spPr bwMode="auto">
          <a:xfrm>
            <a:off x="1042988" y="4874012"/>
            <a:ext cx="352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头文件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140200" y="3170624"/>
            <a:ext cx="482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.clw</a:t>
            </a:r>
            <a:endParaRPr lang="zh-CN" altLang="en-US"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643438" y="3530987"/>
            <a:ext cx="352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a typeface="宋体" charset="0"/>
              </a:rPr>
              <a:t>ClassWizard</a:t>
            </a:r>
            <a:r>
              <a:rPr lang="zh-CN" altLang="en-US">
                <a:solidFill>
                  <a:srgbClr val="000000"/>
                </a:solidFill>
                <a:ea typeface="宋体" charset="0"/>
              </a:rPr>
              <a:t>信息文件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140200" y="3865949"/>
            <a:ext cx="482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lang="en-US" altLang="zh-CN" dirty="0" err="1">
                <a:solidFill>
                  <a:srgbClr val="006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ncb</a:t>
            </a:r>
            <a:endParaRPr lang="zh-CN" altLang="en-US" dirty="0">
              <a:solidFill>
                <a:srgbClr val="00690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4643437" y="4226312"/>
            <a:ext cx="44656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无编译浏览文件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dirty="0"/>
              <a:t>若</a:t>
            </a:r>
            <a:r>
              <a:rPr lang="zh-CN" altLang="zh-CN" dirty="0"/>
              <a:t>输入代码时，类的成员函数和数据成员的提示不显示，</a:t>
            </a:r>
            <a:r>
              <a:rPr lang="zh-CN" altLang="en-US" dirty="0"/>
              <a:t>就删除这个文件再重新启动工程即可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790" grpId="0"/>
      <p:bldP spid="118795" grpId="0"/>
      <p:bldP spid="118796" grpId="0"/>
      <p:bldP spid="118797" grpId="0"/>
      <p:bldP spid="118798" grpId="0"/>
      <p:bldP spid="118800" grpId="0"/>
      <p:bldP spid="118801" grpId="0"/>
      <p:bldP spid="118803" grpId="0"/>
      <p:bldP spid="118804" grpId="0"/>
      <p:bldP spid="15" grpId="0"/>
      <p:bldP spid="16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2064073" y="260648"/>
            <a:ext cx="50158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CA49CC-42DD-4ED4-9BE4-B96660D2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96752"/>
            <a:ext cx="7272808" cy="5286993"/>
          </a:xfrm>
          <a:prstGeom prst="rect">
            <a:avLst/>
          </a:prstGeom>
        </p:spPr>
      </p:pic>
      <p:sp>
        <p:nvSpPr>
          <p:cNvPr id="104" name="Rectangle 9">
            <a:extLst>
              <a:ext uri="{FF2B5EF4-FFF2-40B4-BE49-F238E27FC236}">
                <a16:creationId xmlns:a16="http://schemas.microsoft.com/office/drawing/2014/main" id="{7E8D50EB-0400-4A86-A963-F728BCA8F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3840249"/>
            <a:ext cx="1657350" cy="5048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对话框模板</a:t>
            </a:r>
          </a:p>
        </p:txBody>
      </p:sp>
      <p:sp>
        <p:nvSpPr>
          <p:cNvPr id="110" name="Rectangle 13">
            <a:extLst>
              <a:ext uri="{FF2B5EF4-FFF2-40B4-BE49-F238E27FC236}">
                <a16:creationId xmlns:a16="http://schemas.microsoft.com/office/drawing/2014/main" id="{91DE8601-6841-4D25-BE9C-68459871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145" y="1968983"/>
            <a:ext cx="1008063" cy="719138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控件工具栏</a:t>
            </a:r>
          </a:p>
        </p:txBody>
      </p:sp>
      <p:sp>
        <p:nvSpPr>
          <p:cNvPr id="111" name="Rectangle 15">
            <a:extLst>
              <a:ext uri="{FF2B5EF4-FFF2-40B4-BE49-F238E27FC236}">
                <a16:creationId xmlns:a16="http://schemas.microsoft.com/office/drawing/2014/main" id="{0CD4B7DE-5D52-4B43-912C-0B621D535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5784465"/>
            <a:ext cx="2054126" cy="524740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控件布局工具栏</a:t>
            </a:r>
          </a:p>
        </p:txBody>
      </p:sp>
      <p:sp>
        <p:nvSpPr>
          <p:cNvPr id="112" name="Rectangle 16">
            <a:extLst>
              <a:ext uri="{FF2B5EF4-FFF2-40B4-BE49-F238E27FC236}">
                <a16:creationId xmlns:a16="http://schemas.microsoft.com/office/drawing/2014/main" id="{6A1228E4-3B91-4BDF-9791-E2F7E0716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234" y="5929151"/>
            <a:ext cx="3671888" cy="28733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0"/>
            </a:endParaRPr>
          </a:p>
        </p:txBody>
      </p:sp>
      <p:sp>
        <p:nvSpPr>
          <p:cNvPr id="113" name="Rectangle 16">
            <a:extLst>
              <a:ext uri="{FF2B5EF4-FFF2-40B4-BE49-F238E27FC236}">
                <a16:creationId xmlns:a16="http://schemas.microsoft.com/office/drawing/2014/main" id="{230AC11A-CDAF-4D75-BFDF-D41E36ED1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2704422"/>
            <a:ext cx="576064" cy="270459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6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2064073" y="260648"/>
            <a:ext cx="50158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404972" y="937969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添加并布局控件</a:t>
            </a:r>
            <a:endParaRPr lang="en-US" altLang="zh-CN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3D3E730B-4878-4B63-B64A-50E24F9E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988840"/>
            <a:ext cx="6624191" cy="43180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控件是系统和用户交互的基本单元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常用控件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添加控件的步骤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238236-8896-4BB0-8E1D-D14F7D1D0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840" y="1856731"/>
            <a:ext cx="1009675" cy="4922166"/>
          </a:xfrm>
          <a:prstGeom prst="rect">
            <a:avLst/>
          </a:prstGeom>
        </p:spPr>
      </p:pic>
      <p:sp>
        <p:nvSpPr>
          <p:cNvPr id="23" name="Rectangle 9">
            <a:extLst>
              <a:ext uri="{FF2B5EF4-FFF2-40B4-BE49-F238E27FC236}">
                <a16:creationId xmlns:a16="http://schemas.microsoft.com/office/drawing/2014/main" id="{51C22C8A-23CE-47A3-8B09-7C650C92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593" y="2492896"/>
            <a:ext cx="126047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编辑框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4DE5E60D-1350-4338-98D8-D19E05CD3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000" y="2816976"/>
            <a:ext cx="126047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按钮</a:t>
            </a: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C329EDFF-8269-4FB5-96A6-42FC1825B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000" y="3177016"/>
            <a:ext cx="126047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单选按钮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B3E2533D-DDC9-4F3A-BED1-E42A6E31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000" y="3537056"/>
            <a:ext cx="126047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_GB2312" charset="0"/>
              </a:rPr>
              <a:t>列表框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FE3DD5E1-50B4-44EF-AD86-85584C919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540" y="2492896"/>
            <a:ext cx="126047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静态文本</a:t>
            </a: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84C46CDB-C711-43BC-98BB-75F023A13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241" y="2852936"/>
            <a:ext cx="1260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组框</a:t>
            </a: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F7B42091-BE5F-4F9D-BF6E-E589B0F54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225" y="3140968"/>
            <a:ext cx="1260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复选框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8EF11BFF-CE22-4174-90AC-3B95C3C6D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225" y="3501008"/>
            <a:ext cx="1260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组合框</a:t>
            </a: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4199A48D-3B93-4487-91E1-DC10EA08B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508" y="3861048"/>
            <a:ext cx="219645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水平滚动条</a:t>
            </a:r>
          </a:p>
        </p:txBody>
      </p:sp>
      <p:sp>
        <p:nvSpPr>
          <p:cNvPr id="58" name="Text Box 30">
            <a:extLst>
              <a:ext uri="{FF2B5EF4-FFF2-40B4-BE49-F238E27FC236}">
                <a16:creationId xmlns:a16="http://schemas.microsoft.com/office/drawing/2014/main" id="{7EF17342-5E13-4F99-B509-4E172C5D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74" y="3068960"/>
            <a:ext cx="3037696" cy="2790572"/>
          </a:xfrm>
          <a:prstGeom prst="rect">
            <a:avLst/>
          </a:prstGeom>
          <a:noFill/>
          <a:ln w="28575">
            <a:solidFill>
              <a:srgbClr val="FFE0D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单击控件工具栏中某个控件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在对话框模板中需要添加该控件的位置处单击鼠标左键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5220000" y="2700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/>
          <p:cNvCxnSpPr/>
          <p:nvPr/>
        </p:nvCxnSpPr>
        <p:spPr bwMode="auto">
          <a:xfrm>
            <a:off x="5220000" y="3042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>
            <a:off x="5220000" y="3384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/>
          <p:cNvCxnSpPr/>
          <p:nvPr/>
        </p:nvCxnSpPr>
        <p:spPr bwMode="auto">
          <a:xfrm>
            <a:off x="5220000" y="3726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/>
          <p:cNvCxnSpPr/>
          <p:nvPr/>
        </p:nvCxnSpPr>
        <p:spPr bwMode="auto">
          <a:xfrm>
            <a:off x="5220000" y="4086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/>
          <p:cNvCxnSpPr/>
          <p:nvPr/>
        </p:nvCxnSpPr>
        <p:spPr bwMode="auto">
          <a:xfrm>
            <a:off x="6696000" y="2700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/>
          <p:cNvCxnSpPr/>
          <p:nvPr/>
        </p:nvCxnSpPr>
        <p:spPr bwMode="auto">
          <a:xfrm>
            <a:off x="6695157" y="3042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>
            <a:off x="6696000" y="3384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>
            <a:off x="6696000" y="3726000"/>
            <a:ext cx="827783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078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20" grpId="0" uiExpand="1" build="p"/>
      <p:bldP spid="23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  <p:bldP spid="58" grpId="0" build="p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2064073" y="260648"/>
            <a:ext cx="50158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404972" y="937969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添加并布局控件</a:t>
            </a:r>
            <a:endParaRPr lang="en-US" altLang="zh-CN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3D3E730B-4878-4B63-B64A-50E24F9E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93" y="1466203"/>
            <a:ext cx="1988307" cy="45720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布局控件</a:t>
            </a:r>
          </a:p>
        </p:txBody>
      </p:sp>
      <p:sp>
        <p:nvSpPr>
          <p:cNvPr id="58" name="Text Box 30">
            <a:extLst>
              <a:ext uri="{FF2B5EF4-FFF2-40B4-BE49-F238E27FC236}">
                <a16:creationId xmlns:a16="http://schemas.microsoft.com/office/drawing/2014/main" id="{7EF17342-5E13-4F99-B509-4E172C5D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923403"/>
            <a:ext cx="7560840" cy="1200329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kumimoji="0" lang="zh-CN" altLang="en-US" dirty="0">
                <a:solidFill>
                  <a:srgbClr val="000000"/>
                </a:solidFill>
              </a:rPr>
              <a:t>用控件布局工具栏可以美化多个控件的布局</a:t>
            </a:r>
            <a:endParaRPr kumimoji="0" lang="en-US" altLang="zh-CN" dirty="0">
              <a:solidFill>
                <a:srgbClr val="000000"/>
              </a:solidFill>
            </a:endParaRPr>
          </a:p>
          <a:p>
            <a:pPr marL="342900" lvl="0" indent="-342900" eaLnBrk="1" hangingPunct="1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kumimoji="0" lang="zh-CN" altLang="en-US" dirty="0">
                <a:solidFill>
                  <a:srgbClr val="000000"/>
                </a:solidFill>
              </a:rPr>
              <a:t>控件布局工具栏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DAD972-0C7D-4F1F-AA47-34188EE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3790049"/>
            <a:ext cx="6840760" cy="575055"/>
          </a:xfrm>
          <a:prstGeom prst="rect">
            <a:avLst/>
          </a:prstGeom>
        </p:spPr>
      </p:pic>
      <p:sp>
        <p:nvSpPr>
          <p:cNvPr id="40" name="Text Box 30">
            <a:extLst>
              <a:ext uri="{FF2B5EF4-FFF2-40B4-BE49-F238E27FC236}">
                <a16:creationId xmlns:a16="http://schemas.microsoft.com/office/drawing/2014/main" id="{DEC37C80-B948-4398-8E09-735390D8E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4748951"/>
            <a:ext cx="7776864" cy="1754326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kumimoji="0" lang="zh-CN" altLang="en-US" dirty="0">
                <a:solidFill>
                  <a:srgbClr val="000000"/>
                </a:solidFill>
              </a:rPr>
              <a:t>用法：</a:t>
            </a:r>
            <a:endParaRPr kumimoji="0" lang="en-US" altLang="zh-CN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50000"/>
              </a:lnSpc>
              <a:buClr>
                <a:srgbClr val="0000CC"/>
              </a:buCl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按住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Ctrl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键依次选定多个控件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lvl="0" eaLnBrk="1" hangingPunct="1">
              <a:lnSpc>
                <a:spcPct val="150000"/>
              </a:lnSpc>
              <a:buClr>
                <a:srgbClr val="0000CC"/>
              </a:buClr>
              <a:defRPr/>
            </a:pPr>
            <a:r>
              <a:rPr kumimoji="0" lang="en-US" altLang="zh-CN" dirty="0">
                <a:solidFill>
                  <a:srgbClr val="000000"/>
                </a:solidFill>
              </a:rPr>
              <a:t>     2.</a:t>
            </a:r>
            <a:r>
              <a:rPr kumimoji="0" lang="zh-CN" altLang="en-US" dirty="0">
                <a:solidFill>
                  <a:srgbClr val="000000"/>
                </a:solidFill>
              </a:rPr>
              <a:t>点击功能按钮，以最后选定的控件为标准进行调整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DD9B021A-F3FB-4FC7-AB5C-E708DFA0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222" y="3171689"/>
            <a:ext cx="12604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对齐方式</a:t>
            </a: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5A9D932A-196A-4D20-848F-8ED753D0F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834" y="3789040"/>
            <a:ext cx="1647046" cy="57505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0"/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69F7AE59-646F-4E5C-9DB7-B1C97806E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33" y="3187349"/>
            <a:ext cx="12604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居中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CF38B8B2-EBF8-46B7-898A-6AFFB164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034" y="3790049"/>
            <a:ext cx="854958" cy="57505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0"/>
            </a:endParaRP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6C9D2627-339C-4B86-8257-AF2B81E7F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3213348"/>
            <a:ext cx="12604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均排</a:t>
            </a:r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50F38810-DDA3-4741-BF81-EA86ED79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138" y="3790049"/>
            <a:ext cx="854958" cy="57505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0"/>
            </a:endParaRP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41E62F44-72CE-4B4D-936B-EB202F979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789" y="3213348"/>
            <a:ext cx="12604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相同大小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E23160BD-CC0C-4FAD-BA83-6BF42984E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250" y="3790049"/>
            <a:ext cx="1310594" cy="57505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8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58" grpId="0" build="p"/>
      <p:bldP spid="40" grpId="0" build="p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id="{1FE9D954-8C60-4393-BDE5-92E6C658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6" y="4408512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2064073" y="260648"/>
            <a:ext cx="50158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3D3E730B-4878-4B63-B64A-50E24F9E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032437"/>
            <a:ext cx="42423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设置对话框及控件的属性</a:t>
            </a:r>
          </a:p>
        </p:txBody>
      </p:sp>
      <p:sp>
        <p:nvSpPr>
          <p:cNvPr id="58" name="Text Box 30">
            <a:extLst>
              <a:ext uri="{FF2B5EF4-FFF2-40B4-BE49-F238E27FC236}">
                <a16:creationId xmlns:a16="http://schemas.microsoft.com/office/drawing/2014/main" id="{7EF17342-5E13-4F99-B509-4E172C5D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56184"/>
            <a:ext cx="7560840" cy="574581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kumimoji="0" lang="zh-CN" altLang="en-US" dirty="0">
                <a:solidFill>
                  <a:srgbClr val="000000"/>
                </a:solidFill>
              </a:rPr>
              <a:t>设置属性的步骤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DEC37C80-B948-4398-8E09-735390D8E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71" y="2013172"/>
            <a:ext cx="5773937" cy="1200329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buClr>
                <a:srgbClr val="0000CC"/>
              </a:buCl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将鼠标指针指向控件（或对话框）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lvl="0" algn="just" eaLnBrk="1" hangingPunct="1">
              <a:lnSpc>
                <a:spcPct val="150000"/>
              </a:lnSpc>
              <a:buClr>
                <a:srgbClr val="0000CC"/>
              </a:buClr>
              <a:defRPr/>
            </a:pPr>
            <a:r>
              <a:rPr kumimoji="0" lang="en-US" altLang="zh-CN" dirty="0">
                <a:solidFill>
                  <a:srgbClr val="000000"/>
                </a:solidFill>
              </a:rPr>
              <a:t>2.</a:t>
            </a:r>
            <a:r>
              <a:rPr kumimoji="0" lang="zh-CN" altLang="en-US" dirty="0">
                <a:solidFill>
                  <a:srgbClr val="000000"/>
                </a:solidFill>
              </a:rPr>
              <a:t>点击右键，执行属性命令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49658228-E24D-4260-BBBD-24CF20B61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150492"/>
            <a:ext cx="7668464" cy="1200329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kumimoji="0" lang="zh-CN" altLang="en-US" dirty="0">
                <a:solidFill>
                  <a:srgbClr val="000000"/>
                </a:solidFill>
              </a:rPr>
              <a:t>不同控件有不同的属性，需要根据要求设置</a:t>
            </a:r>
            <a:endParaRPr kumimoji="0" lang="en-US" altLang="zh-CN" dirty="0">
              <a:solidFill>
                <a:srgbClr val="000000"/>
              </a:solidFill>
            </a:endParaRPr>
          </a:p>
          <a:p>
            <a:pPr marL="342900" lvl="0" indent="-342900" eaLnBrk="1" hangingPunct="1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kumimoji="0" lang="zh-CN" altLang="en-US" dirty="0">
                <a:solidFill>
                  <a:srgbClr val="000000"/>
                </a:solidFill>
              </a:rPr>
              <a:t>控件的</a:t>
            </a:r>
            <a:r>
              <a:rPr kumimoji="0" lang="en-US" altLang="zh-CN" dirty="0">
                <a:solidFill>
                  <a:srgbClr val="000000"/>
                </a:solidFill>
              </a:rPr>
              <a:t>ID</a:t>
            </a:r>
            <a:r>
              <a:rPr kumimoji="0" lang="zh-CN" altLang="en-US" dirty="0">
                <a:solidFill>
                  <a:srgbClr val="000000"/>
                </a:solidFill>
              </a:rPr>
              <a:t>属性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372F3CA7-12BE-42D6-BAFD-F400E5FF8D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10895" y="5655107"/>
            <a:ext cx="876441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cs"/>
              </a:rPr>
              <a:t>ID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cs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4B7C0D-E6E6-4491-B567-82618DE1F2EF}"/>
              </a:ext>
            </a:extLst>
          </p:cNvPr>
          <p:cNvCxnSpPr/>
          <p:nvPr/>
        </p:nvCxnSpPr>
        <p:spPr>
          <a:xfrm flipV="1">
            <a:off x="1652064" y="5107419"/>
            <a:ext cx="0" cy="5476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4573F6-2175-46DD-A3A6-C2F6BFA8EE8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11472" y="5632648"/>
            <a:ext cx="1180299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cs"/>
              </a:rPr>
              <a:t>标题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C0EB1AD-2A45-472B-A44D-960D72BFDED5}"/>
              </a:ext>
            </a:extLst>
          </p:cNvPr>
          <p:cNvCxnSpPr/>
          <p:nvPr/>
        </p:nvCxnSpPr>
        <p:spPr>
          <a:xfrm flipV="1">
            <a:off x="3887536" y="5107419"/>
            <a:ext cx="0" cy="5476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30">
            <a:extLst>
              <a:ext uri="{FF2B5EF4-FFF2-40B4-BE49-F238E27FC236}">
                <a16:creationId xmlns:a16="http://schemas.microsoft.com/office/drawing/2014/main" id="{9780544B-0E34-4E48-84DE-AD455D5F8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376" y="4298320"/>
            <a:ext cx="3257839" cy="1682577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kumimoji="0" lang="en-US" altLang="zh-CN" dirty="0">
                <a:solidFill>
                  <a:srgbClr val="000000"/>
                </a:solidFill>
              </a:rPr>
              <a:t>MFC</a:t>
            </a:r>
            <a:r>
              <a:rPr kumimoji="0" lang="zh-CN" altLang="en-US" dirty="0">
                <a:solidFill>
                  <a:srgbClr val="000000"/>
                </a:solidFill>
              </a:rPr>
              <a:t>用</a:t>
            </a:r>
            <a:r>
              <a:rPr kumimoji="0" lang="en-US" altLang="zh-CN" dirty="0">
                <a:solidFill>
                  <a:srgbClr val="000000"/>
                </a:solidFill>
              </a:rPr>
              <a:t>ID</a:t>
            </a:r>
            <a:r>
              <a:rPr kumimoji="0" lang="zh-CN" altLang="en-US" dirty="0">
                <a:solidFill>
                  <a:srgbClr val="000000"/>
                </a:solidFill>
              </a:rPr>
              <a:t>识别控件</a:t>
            </a:r>
            <a:endParaRPr kumimoji="0" lang="en-US" altLang="zh-CN" dirty="0">
              <a:solidFill>
                <a:srgbClr val="000000"/>
              </a:solidFill>
            </a:endParaRPr>
          </a:p>
          <a:p>
            <a:pPr marL="342900" lvl="0" indent="-342900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kumimoji="0" lang="en-US" altLang="zh-CN" dirty="0">
                <a:solidFill>
                  <a:srgbClr val="000000"/>
                </a:solidFill>
              </a:rPr>
              <a:t>ID</a:t>
            </a:r>
            <a:r>
              <a:rPr kumimoji="0" lang="zh-CN" altLang="en-US" dirty="0">
                <a:solidFill>
                  <a:srgbClr val="000000"/>
                </a:solidFill>
              </a:rPr>
              <a:t>设定好后，不要随意更改</a:t>
            </a:r>
            <a:r>
              <a:rPr kumimoji="0" lang="en-US" altLang="zh-CN" dirty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111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58" grpId="0" build="p"/>
      <p:bldP spid="40" grpId="0" build="p"/>
      <p:bldP spid="16" grpId="0" uiExpand="1" build="p"/>
      <p:bldP spid="17" grpId="0" build="p" animBg="1" autoUpdateAnimBg="0"/>
      <p:bldP spid="19" grpId="0" build="p" animBg="1" autoUpdateAnimBg="0"/>
      <p:bldP spid="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</p:spPr>
        <p:txBody>
          <a:bodyPr>
            <a:spAutoFit/>
          </a:bodyPr>
          <a:lstStyle/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5BED315C-27CE-4C39-811E-3DE8F4B0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967924"/>
            <a:ext cx="504056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660066"/>
                </a:solidFill>
                <a:ea typeface="黑体" pitchFamily="49" charset="-122"/>
              </a:rPr>
              <a:t>ClassWizar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对话框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93853FFC-C39D-4119-B0BF-1630D360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196752"/>
            <a:ext cx="7920880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执行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View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ClassWizard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命令，打开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ClassWizard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t>对话框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45A9B5-3CEA-4B06-8363-EFF1206F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91" y="2183667"/>
            <a:ext cx="6911677" cy="4557701"/>
          </a:xfrm>
          <a:prstGeom prst="rect">
            <a:avLst/>
          </a:prstGeom>
        </p:spPr>
      </p:pic>
      <p:sp>
        <p:nvSpPr>
          <p:cNvPr id="9" name="Text Box 55">
            <a:extLst>
              <a:ext uri="{FF2B5EF4-FFF2-40B4-BE49-F238E27FC236}">
                <a16:creationId xmlns:a16="http://schemas.microsoft.com/office/drawing/2014/main" id="{578C5AA3-B4FD-4371-8094-DAF774EFA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916" y="2133650"/>
            <a:ext cx="3164301" cy="978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Message Maps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添加消息响应函数</a:t>
            </a:r>
          </a:p>
        </p:txBody>
      </p:sp>
      <p:sp>
        <p:nvSpPr>
          <p:cNvPr id="10" name="五边形 1">
            <a:extLst>
              <a:ext uri="{FF2B5EF4-FFF2-40B4-BE49-F238E27FC236}">
                <a16:creationId xmlns:a16="http://schemas.microsoft.com/office/drawing/2014/main" id="{29F6F630-A9A0-497D-958C-E955E233B6C4}"/>
              </a:ext>
            </a:extLst>
          </p:cNvPr>
          <p:cNvSpPr/>
          <p:nvPr/>
        </p:nvSpPr>
        <p:spPr>
          <a:xfrm rot="16200000">
            <a:off x="1389915" y="1971636"/>
            <a:ext cx="468313" cy="1302758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2" name="Text Box 55">
            <a:extLst>
              <a:ext uri="{FF2B5EF4-FFF2-40B4-BE49-F238E27FC236}">
                <a16:creationId xmlns:a16="http://schemas.microsoft.com/office/drawing/2014/main" id="{49A62FB4-742E-4D5F-885A-D0F9C9FBD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700808"/>
            <a:ext cx="2211016" cy="4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常用选项卡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74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9" grpId="0" build="p" animBg="1"/>
      <p:bldP spid="10" grpId="0" animBg="1"/>
      <p:bldP spid="1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1F72E32A-F751-4A94-9998-64D1BF00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19011"/>
            <a:ext cx="7270576" cy="4794365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</p:spPr>
        <p:txBody>
          <a:bodyPr>
            <a:spAutoFit/>
          </a:bodyPr>
          <a:lstStyle/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5BED315C-27CE-4C39-811E-3DE8F4B0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980728"/>
            <a:ext cx="655272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zh-CN"/>
            </a:defPPr>
            <a:lvl1pPr lvl="0" eaLnBrk="1" hangingPunct="1">
              <a:spcBef>
                <a:spcPct val="50000"/>
              </a:spcBef>
              <a:defRPr>
                <a:solidFill>
                  <a:srgbClr val="660066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 err="1"/>
              <a:t>ClassWizard</a:t>
            </a:r>
            <a:r>
              <a:rPr lang="zh-CN" altLang="en-US" dirty="0"/>
              <a:t>对话框简介</a:t>
            </a:r>
          </a:p>
        </p:txBody>
      </p:sp>
      <p:sp>
        <p:nvSpPr>
          <p:cNvPr id="13" name="Text Box 55">
            <a:extLst>
              <a:ext uri="{FF2B5EF4-FFF2-40B4-BE49-F238E27FC236}">
                <a16:creationId xmlns:a16="http://schemas.microsoft.com/office/drawing/2014/main" id="{C3A9FFE5-902D-47A7-8D20-FB0FB56EA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412776"/>
            <a:ext cx="2211016" cy="4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A50021"/>
              </a:buClr>
              <a:buSzPct val="65000"/>
              <a:defRPr/>
            </a:pPr>
            <a:r>
              <a:rPr kumimoji="0"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常用选项卡</a:t>
            </a:r>
          </a:p>
        </p:txBody>
      </p:sp>
      <p:sp>
        <p:nvSpPr>
          <p:cNvPr id="8" name="Text Box 55">
            <a:extLst>
              <a:ext uri="{FF2B5EF4-FFF2-40B4-BE49-F238E27FC236}">
                <a16:creationId xmlns:a16="http://schemas.microsoft.com/office/drawing/2014/main" id="{D74CE837-50F9-4F40-8509-BE8A67FE1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479" y="1802199"/>
            <a:ext cx="3625857" cy="978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Message Variables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定义和控件关联的变量</a:t>
            </a:r>
          </a:p>
        </p:txBody>
      </p:sp>
      <p:sp>
        <p:nvSpPr>
          <p:cNvPr id="10" name="五边形 1">
            <a:extLst>
              <a:ext uri="{FF2B5EF4-FFF2-40B4-BE49-F238E27FC236}">
                <a16:creationId xmlns:a16="http://schemas.microsoft.com/office/drawing/2014/main" id="{EC892796-AC9B-4498-BF58-BF89EBD044C2}"/>
              </a:ext>
            </a:extLst>
          </p:cNvPr>
          <p:cNvSpPr/>
          <p:nvPr/>
        </p:nvSpPr>
        <p:spPr>
          <a:xfrm rot="16200000">
            <a:off x="2686923" y="1709468"/>
            <a:ext cx="447691" cy="1512169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42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3B14A21-C0AD-418A-A983-D3C051E5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80" y="1628800"/>
            <a:ext cx="7416144" cy="4890357"/>
          </a:xfrm>
          <a:prstGeom prst="rect">
            <a:avLst/>
          </a:prstGeom>
        </p:spPr>
      </p:pic>
      <p:sp>
        <p:nvSpPr>
          <p:cNvPr id="19" name="Text Box 52">
            <a:extLst>
              <a:ext uri="{FF2B5EF4-FFF2-40B4-BE49-F238E27FC236}">
                <a16:creationId xmlns:a16="http://schemas.microsoft.com/office/drawing/2014/main" id="{162152FC-A2EC-4457-9891-5122ACE94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367" y="3933056"/>
            <a:ext cx="2700338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消息列表</a:t>
            </a:r>
          </a:p>
        </p:txBody>
      </p:sp>
      <p:sp>
        <p:nvSpPr>
          <p:cNvPr id="17" name="Text Box 52">
            <a:extLst>
              <a:ext uri="{FF2B5EF4-FFF2-40B4-BE49-F238E27FC236}">
                <a16:creationId xmlns:a16="http://schemas.microsoft.com/office/drawing/2014/main" id="{4497765B-5E64-413E-95F0-9C1B6AB2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3933056"/>
            <a:ext cx="302416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产生消息的对象列表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</p:spPr>
        <p:txBody>
          <a:bodyPr>
            <a:spAutoFit/>
          </a:bodyPr>
          <a:lstStyle/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5BED315C-27CE-4C39-811E-3DE8F4B0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980728"/>
            <a:ext cx="655272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Message Maps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简介</a:t>
            </a:r>
          </a:p>
        </p:txBody>
      </p:sp>
      <p:sp>
        <p:nvSpPr>
          <p:cNvPr id="10" name="Text Box 52">
            <a:extLst>
              <a:ext uri="{FF2B5EF4-FFF2-40B4-BE49-F238E27FC236}">
                <a16:creationId xmlns:a16="http://schemas.microsoft.com/office/drawing/2014/main" id="{1C808E54-972C-4E7C-A581-2CD3FA4B5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776" y="1977405"/>
            <a:ext cx="158908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工程名称</a:t>
            </a:r>
          </a:p>
        </p:txBody>
      </p:sp>
      <p:sp>
        <p:nvSpPr>
          <p:cNvPr id="15" name="Text Box 52">
            <a:extLst>
              <a:ext uri="{FF2B5EF4-FFF2-40B4-BE49-F238E27FC236}">
                <a16:creationId xmlns:a16="http://schemas.microsoft.com/office/drawing/2014/main" id="{E9B35ECC-C02F-40A9-9DE7-74BAC9B9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1989145"/>
            <a:ext cx="108585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类名</a:t>
            </a:r>
          </a:p>
        </p:txBody>
      </p:sp>
      <p:sp>
        <p:nvSpPr>
          <p:cNvPr id="16" name="五边形 11">
            <a:extLst>
              <a:ext uri="{FF2B5EF4-FFF2-40B4-BE49-F238E27FC236}">
                <a16:creationId xmlns:a16="http://schemas.microsoft.com/office/drawing/2014/main" id="{2ED3EE00-F0B3-4F98-8C03-E32395B55DAC}"/>
              </a:ext>
            </a:extLst>
          </p:cNvPr>
          <p:cNvSpPr/>
          <p:nvPr/>
        </p:nvSpPr>
        <p:spPr>
          <a:xfrm rot="16200000">
            <a:off x="1979849" y="2096255"/>
            <a:ext cx="935832" cy="2808313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8" name="五边形 13">
            <a:extLst>
              <a:ext uri="{FF2B5EF4-FFF2-40B4-BE49-F238E27FC236}">
                <a16:creationId xmlns:a16="http://schemas.microsoft.com/office/drawing/2014/main" id="{14A4EE49-8DB8-45F0-9AC6-F32DE5D7C979}"/>
              </a:ext>
            </a:extLst>
          </p:cNvPr>
          <p:cNvSpPr/>
          <p:nvPr/>
        </p:nvSpPr>
        <p:spPr>
          <a:xfrm rot="16200000">
            <a:off x="4914105" y="2150241"/>
            <a:ext cx="935835" cy="2700337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20" name="五边形 13">
            <a:extLst>
              <a:ext uri="{FF2B5EF4-FFF2-40B4-BE49-F238E27FC236}">
                <a16:creationId xmlns:a16="http://schemas.microsoft.com/office/drawing/2014/main" id="{6080D28E-160E-465A-9788-46B4342EA8DF}"/>
              </a:ext>
            </a:extLst>
          </p:cNvPr>
          <p:cNvSpPr/>
          <p:nvPr/>
        </p:nvSpPr>
        <p:spPr>
          <a:xfrm rot="16200000">
            <a:off x="3304036" y="2340594"/>
            <a:ext cx="1296442" cy="5632896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21" name="Text Box 52">
            <a:extLst>
              <a:ext uri="{FF2B5EF4-FFF2-40B4-BE49-F238E27FC236}">
                <a16:creationId xmlns:a16="http://schemas.microsoft.com/office/drawing/2014/main" id="{603CE1D3-6874-444B-8F28-D92728AA0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4581128"/>
            <a:ext cx="100811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成员函数列表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78F720-76BD-467C-A98D-8A34F6073A64}"/>
              </a:ext>
            </a:extLst>
          </p:cNvPr>
          <p:cNvCxnSpPr>
            <a:cxnSpLocks/>
          </p:cNvCxnSpPr>
          <p:nvPr/>
        </p:nvCxnSpPr>
        <p:spPr>
          <a:xfrm>
            <a:off x="1835696" y="2204864"/>
            <a:ext cx="0" cy="4464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FE86E41-D2A9-4AFE-A5FE-915D6C2F85E1}"/>
              </a:ext>
            </a:extLst>
          </p:cNvPr>
          <p:cNvCxnSpPr>
            <a:cxnSpLocks/>
          </p:cNvCxnSpPr>
          <p:nvPr/>
        </p:nvCxnSpPr>
        <p:spPr>
          <a:xfrm>
            <a:off x="5076056" y="2204864"/>
            <a:ext cx="0" cy="4464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9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17" grpId="0" build="p" animBg="1"/>
      <p:bldP spid="11" grpId="0"/>
      <p:bldP spid="10" grpId="0" build="p" animBg="1"/>
      <p:bldP spid="15" grpId="0" build="p" animBg="1"/>
      <p:bldP spid="16" grpId="0" animBg="1"/>
      <p:bldP spid="18" grpId="0" animBg="1"/>
      <p:bldP spid="20" grpId="0" animBg="1"/>
      <p:bldP spid="2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">
            <a:extLst>
              <a:ext uri="{FF2B5EF4-FFF2-40B4-BE49-F238E27FC236}">
                <a16:creationId xmlns:a16="http://schemas.microsoft.com/office/drawing/2014/main" id="{5BED315C-27CE-4C39-811E-3DE8F4B0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96841"/>
            <a:ext cx="518457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映射消息响应函数的步骤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1AD4F8-7F91-4179-90C4-4E429E89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41057"/>
            <a:ext cx="5773187" cy="3806957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53A358B-2D0B-47D5-B92D-8DCA393EF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88" y="676188"/>
            <a:ext cx="41044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IDC_BUTTON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消息：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BN_CLICKED</a:t>
            </a: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AD29CCD4-0A26-41D5-A55F-F9A1EF32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144" y="1507185"/>
            <a:ext cx="7772400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设置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Project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Class name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Object IDs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Messages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，如图所示</a:t>
            </a:r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id="{08DB59DF-73D4-4BAB-B5E6-7664629A9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79" y="4473304"/>
            <a:ext cx="6228000" cy="169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2.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单击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Add Function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116863-B833-414C-8F92-E9CDD665B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96" y="4932057"/>
            <a:ext cx="4620970" cy="1828965"/>
          </a:xfrm>
          <a:prstGeom prst="rect">
            <a:avLst/>
          </a:prstGeom>
        </p:spPr>
      </p:pic>
      <p:sp>
        <p:nvSpPr>
          <p:cNvPr id="34" name="Text Box 13">
            <a:extLst>
              <a:ext uri="{FF2B5EF4-FFF2-40B4-BE49-F238E27FC236}">
                <a16:creationId xmlns:a16="http://schemas.microsoft.com/office/drawing/2014/main" id="{885ACC23-4969-4212-847D-0377E3894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583" y="4857639"/>
            <a:ext cx="27829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3.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单击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ok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5" name="圆角矩形 11">
            <a:extLst>
              <a:ext uri="{FF2B5EF4-FFF2-40B4-BE49-F238E27FC236}">
                <a16:creationId xmlns:a16="http://schemas.microsoft.com/office/drawing/2014/main" id="{C624E763-8E0C-42B8-9341-0923A49F7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6072460"/>
            <a:ext cx="2016224" cy="5969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5A148E09-7373-49A2-8875-1959B0BC4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6163682"/>
            <a:ext cx="2344289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控件名称及消息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267D837-39E4-4385-A5EB-7B2FDC2F6E17}"/>
              </a:ext>
            </a:extLst>
          </p:cNvPr>
          <p:cNvCxnSpPr>
            <a:cxnSpLocks/>
          </p:cNvCxnSpPr>
          <p:nvPr/>
        </p:nvCxnSpPr>
        <p:spPr>
          <a:xfrm>
            <a:off x="3059832" y="5319304"/>
            <a:ext cx="0" cy="4464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8">
            <a:extLst>
              <a:ext uri="{FF2B5EF4-FFF2-40B4-BE49-F238E27FC236}">
                <a16:creationId xmlns:a16="http://schemas.microsoft.com/office/drawing/2014/main" id="{3CF7127F-E09C-464B-9F75-A2F09577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4869160"/>
            <a:ext cx="1143744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函数名</a:t>
            </a:r>
          </a:p>
        </p:txBody>
      </p:sp>
    </p:spTree>
    <p:extLst>
      <p:ext uri="{BB962C8B-B14F-4D97-AF65-F5344CB8AC3E}">
        <p14:creationId xmlns:p14="http://schemas.microsoft.com/office/powerpoint/2010/main" val="15453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0" grpId="0" build="p"/>
      <p:bldP spid="31" grpId="0"/>
      <p:bldP spid="32" grpId="0" animBg="1"/>
      <p:bldP spid="34" grpId="0"/>
      <p:bldP spid="35" grpId="0" animBg="1"/>
      <p:bldP spid="36" grpId="0" build="p" animBg="1" autoUpdateAnimBg="0"/>
      <p:bldP spid="38" grpId="0" build="p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3608" y="216476"/>
            <a:ext cx="7056784" cy="646331"/>
          </a:xfr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  <a:r>
              <a:rPr kumimoji="0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程序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5BED315C-27CE-4C39-811E-3DE8F4B0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80728"/>
            <a:ext cx="432048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映射消息响应函数的步骤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140A3F-04B9-400D-BFFE-352BE532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29" y="1560314"/>
            <a:ext cx="7301973" cy="4815069"/>
          </a:xfrm>
          <a:prstGeom prst="rect">
            <a:avLst/>
          </a:prstGeom>
        </p:spPr>
      </p:pic>
      <p:sp>
        <p:nvSpPr>
          <p:cNvPr id="22" name="Text Box 13">
            <a:extLst>
              <a:ext uri="{FF2B5EF4-FFF2-40B4-BE49-F238E27FC236}">
                <a16:creationId xmlns:a16="http://schemas.microsoft.com/office/drawing/2014/main" id="{A763AF96-D35D-443F-B3EB-A8427720B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604" y="3507806"/>
            <a:ext cx="2782900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单击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Edit Code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写函数代码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6AD9097F-5551-4831-B12F-FA84C4015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60" y="4748973"/>
            <a:ext cx="5021262" cy="287337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6458E98D-85E0-4386-A173-2F8237B0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60" y="4179060"/>
            <a:ext cx="3140075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添加的消息响应函数</a:t>
            </a:r>
          </a:p>
        </p:txBody>
      </p:sp>
    </p:spTree>
    <p:extLst>
      <p:ext uri="{BB962C8B-B14F-4D97-AF65-F5344CB8AC3E}">
        <p14:creationId xmlns:p14="http://schemas.microsoft.com/office/powerpoint/2010/main" val="30881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305800" cy="116363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Windows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编程的基本思想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107950" y="1344613"/>
            <a:ext cx="432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Windows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程序</a:t>
            </a:r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107950" y="1814513"/>
            <a:ext cx="42497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80000"/>
              <a:buFont typeface="Wingdings" pitchFamily="2" charset="2"/>
              <a:buChar char="u"/>
              <a:defRPr/>
            </a:pPr>
            <a:r>
              <a:rPr lang="zh-CN" altLang="en-US" dirty="0">
                <a:solidFill>
                  <a:srgbClr val="000000"/>
                </a:solidFill>
              </a:rPr>
              <a:t>以窗口为运行平台</a:t>
            </a: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109538" y="2347913"/>
            <a:ext cx="503872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660066"/>
              </a:buClr>
              <a:buSzPct val="80000"/>
              <a:buFont typeface="Wingdings" pitchFamily="2" charset="2"/>
              <a:buChar char="u"/>
              <a:defRPr/>
            </a:pPr>
            <a:r>
              <a:rPr lang="zh-CN" altLang="en-US" dirty="0">
                <a:solidFill>
                  <a:srgbClr val="000000"/>
                </a:solidFill>
              </a:rPr>
              <a:t>程序设计思想：消息驱动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39750" y="2730500"/>
            <a:ext cx="4033838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80000"/>
              <a:buFont typeface="Wingdings" pitchFamily="2" charset="2"/>
              <a:buChar char="F"/>
              <a:defRPr/>
            </a:pP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在程序运行过程中，操作系统监测是否发生了事件</a:t>
            </a:r>
            <a:endParaRPr kumimoji="0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80000"/>
              <a:buFont typeface="Wingdings" pitchFamily="2" charset="2"/>
              <a:buChar char="F"/>
              <a:defRPr/>
            </a:pP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操作系统用</a:t>
            </a: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消息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来描述发生的事件</a:t>
            </a:r>
            <a:endParaRPr kumimoji="0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80000"/>
              <a:buFont typeface="Wingdings" pitchFamily="2" charset="2"/>
              <a:buChar char="F"/>
              <a:defRPr/>
            </a:pP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应用程序获取消息，运行该消息的处理函数</a:t>
            </a:r>
            <a:endParaRPr kumimoji="0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80000"/>
              <a:defRPr/>
            </a:pP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716463" y="3644900"/>
            <a:ext cx="4249737" cy="461963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ctr">
              <a:spcBef>
                <a:spcPct val="0"/>
              </a:spcBef>
              <a:buClr>
                <a:srgbClr val="A50021"/>
              </a:buClr>
              <a:buSzPct val="60000"/>
              <a:defRPr>
                <a:latin typeface="Arial" pitchFamily="34" charset="0"/>
                <a:ea typeface="仿宋_GB2312" pitchFamily="49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应用程序在消息的驱动下运行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26" grpId="0" build="p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A698DA7C-2145-4770-BB5F-397BF73D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7270576" cy="4794365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</p:spPr>
        <p:txBody>
          <a:bodyPr>
            <a:spAutoFit/>
          </a:bodyPr>
          <a:lstStyle/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5BED315C-27CE-4C39-811E-3DE8F4B0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980728"/>
            <a:ext cx="655272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Member Variables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简介</a:t>
            </a:r>
          </a:p>
        </p:txBody>
      </p:sp>
      <p:sp>
        <p:nvSpPr>
          <p:cNvPr id="10" name="Text Box 52">
            <a:extLst>
              <a:ext uri="{FF2B5EF4-FFF2-40B4-BE49-F238E27FC236}">
                <a16:creationId xmlns:a16="http://schemas.microsoft.com/office/drawing/2014/main" id="{1C808E54-972C-4E7C-A581-2CD3FA4B5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312" y="1923393"/>
            <a:ext cx="158908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工程名称</a:t>
            </a:r>
          </a:p>
        </p:txBody>
      </p:sp>
      <p:sp>
        <p:nvSpPr>
          <p:cNvPr id="15" name="Text Box 52">
            <a:extLst>
              <a:ext uri="{FF2B5EF4-FFF2-40B4-BE49-F238E27FC236}">
                <a16:creationId xmlns:a16="http://schemas.microsoft.com/office/drawing/2014/main" id="{E9B35ECC-C02F-40A9-9DE7-74BAC9B9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568" y="1918872"/>
            <a:ext cx="108585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类名</a:t>
            </a:r>
          </a:p>
        </p:txBody>
      </p:sp>
      <p:sp>
        <p:nvSpPr>
          <p:cNvPr id="16" name="五边形 11">
            <a:extLst>
              <a:ext uri="{FF2B5EF4-FFF2-40B4-BE49-F238E27FC236}">
                <a16:creationId xmlns:a16="http://schemas.microsoft.com/office/drawing/2014/main" id="{2ED3EE00-F0B3-4F98-8C03-E32395B55DAC}"/>
              </a:ext>
            </a:extLst>
          </p:cNvPr>
          <p:cNvSpPr/>
          <p:nvPr/>
        </p:nvSpPr>
        <p:spPr>
          <a:xfrm rot="16200000">
            <a:off x="3553925" y="442877"/>
            <a:ext cx="695525" cy="5725086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7" name="Text Box 52">
            <a:extLst>
              <a:ext uri="{FF2B5EF4-FFF2-40B4-BE49-F238E27FC236}">
                <a16:creationId xmlns:a16="http://schemas.microsoft.com/office/drawing/2014/main" id="{4497765B-5E64-413E-95F0-9C1B6AB2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373" y="3752524"/>
            <a:ext cx="439804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对象</a:t>
            </a:r>
            <a:r>
              <a:rPr kumimoji="0" lang="zh-CN" altLang="en-US" sz="2400" noProof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及与之关联的变量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列表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78F720-76BD-467C-A98D-8A34F6073A64}"/>
              </a:ext>
            </a:extLst>
          </p:cNvPr>
          <p:cNvCxnSpPr>
            <a:cxnSpLocks/>
          </p:cNvCxnSpPr>
          <p:nvPr/>
        </p:nvCxnSpPr>
        <p:spPr>
          <a:xfrm>
            <a:off x="1831232" y="2150852"/>
            <a:ext cx="0" cy="4464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FE86E41-D2A9-4AFE-A5FE-915D6C2F85E1}"/>
              </a:ext>
            </a:extLst>
          </p:cNvPr>
          <p:cNvCxnSpPr>
            <a:cxnSpLocks/>
          </p:cNvCxnSpPr>
          <p:nvPr/>
        </p:nvCxnSpPr>
        <p:spPr>
          <a:xfrm>
            <a:off x="5143600" y="2134896"/>
            <a:ext cx="0" cy="4464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6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build="p" animBg="1"/>
      <p:bldP spid="15" grpId="0" build="p" animBg="1"/>
      <p:bldP spid="16" grpId="0" animBg="1"/>
      <p:bldP spid="17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2B1CFA1B-82E0-4734-83B3-55A86CC77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2201083"/>
            <a:ext cx="6984776" cy="4605903"/>
          </a:xfrm>
          <a:prstGeom prst="rect">
            <a:avLst/>
          </a:prstGeom>
        </p:spPr>
      </p:pic>
      <p:sp>
        <p:nvSpPr>
          <p:cNvPr id="11" name="Text Box 13">
            <a:extLst>
              <a:ext uri="{FF2B5EF4-FFF2-40B4-BE49-F238E27FC236}">
                <a16:creationId xmlns:a16="http://schemas.microsoft.com/office/drawing/2014/main" id="{5BED315C-27CE-4C39-811E-3DE8F4B0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95" y="255603"/>
            <a:ext cx="655272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定义与控件关联变量的步骤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442529-AE24-4526-B106-687234031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60" y="620688"/>
            <a:ext cx="7118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例：定义一个与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IDC_BUTTON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关联的变量，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m_1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DF103105-DD7D-4782-8199-1EB8A70A1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48" y="980728"/>
            <a:ext cx="7772400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设置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Project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Class name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，如图所示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Control IDs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中选择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IDC_BUTTON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7341B917-86B2-425F-96BC-C426B1209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739418"/>
            <a:ext cx="77724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3.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点击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  <a:cs typeface="+mn-cs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dd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Variable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48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  <p:bldP spid="13" grpId="0" uiExpand="1" build="p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">
            <a:extLst>
              <a:ext uri="{FF2B5EF4-FFF2-40B4-BE49-F238E27FC236}">
                <a16:creationId xmlns:a16="http://schemas.microsoft.com/office/drawing/2014/main" id="{5BED315C-27CE-4C39-811E-3DE8F4B0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95" y="255603"/>
            <a:ext cx="655272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定义与控件关联变量的步骤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442529-AE24-4526-B106-687234031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60" y="692696"/>
            <a:ext cx="7118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例：定义一个与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IDC_BUTTON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关联的变量，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m_1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DF103105-DD7D-4782-8199-1EB8A70A1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48" y="1196752"/>
            <a:ext cx="77724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按图示设置变量的名字、类别、类型，然后点击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ok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7C9963-F55F-4237-A6E8-128AC6C12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731218"/>
            <a:ext cx="59817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3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464677-5BA5-4816-A36B-873E44E4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0" y="1340768"/>
            <a:ext cx="7478484" cy="4931464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</p:spPr>
        <p:txBody>
          <a:bodyPr>
            <a:spAutoFit/>
          </a:bodyPr>
          <a:lstStyle/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开发环境简介</a:t>
            </a:r>
          </a:p>
        </p:txBody>
      </p:sp>
      <p:sp>
        <p:nvSpPr>
          <p:cNvPr id="16" name="五边形 11">
            <a:extLst>
              <a:ext uri="{FF2B5EF4-FFF2-40B4-BE49-F238E27FC236}">
                <a16:creationId xmlns:a16="http://schemas.microsoft.com/office/drawing/2014/main" id="{2ED3EE00-F0B3-4F98-8C03-E32395B55DAC}"/>
              </a:ext>
            </a:extLst>
          </p:cNvPr>
          <p:cNvSpPr/>
          <p:nvPr/>
        </p:nvSpPr>
        <p:spPr>
          <a:xfrm rot="16200000">
            <a:off x="3486381" y="238527"/>
            <a:ext cx="695525" cy="5725086"/>
          </a:xfrm>
          <a:prstGeom prst="homePlat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7" name="Text Box 52">
            <a:extLst>
              <a:ext uri="{FF2B5EF4-FFF2-40B4-BE49-F238E27FC236}">
                <a16:creationId xmlns:a16="http://schemas.microsoft.com/office/drawing/2014/main" id="{4497765B-5E64-413E-95F0-9C1B6AB2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373" y="3580887"/>
            <a:ext cx="439804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操作结果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9EA407E5-7A80-4694-9B7A-F60D5154C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088" y="5273587"/>
            <a:ext cx="176024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tabLst/>
              <a:defRPr kumimoji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点击确定</a:t>
            </a:r>
          </a:p>
        </p:txBody>
      </p:sp>
    </p:spTree>
    <p:extLst>
      <p:ext uri="{BB962C8B-B14F-4D97-AF65-F5344CB8AC3E}">
        <p14:creationId xmlns:p14="http://schemas.microsoft.com/office/powerpoint/2010/main" val="35325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 animBg="1"/>
      <p:bldP spid="12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</p:spPr>
        <p:txBody>
          <a:bodyPr>
            <a:spAutoFit/>
          </a:bodyPr>
          <a:lstStyle/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变量类别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5D563C93-49D6-4AA2-BA7B-BE2A0928F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79" y="1023119"/>
            <a:ext cx="65527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变量类别概述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AE7A6C4-8B3B-4740-AF9D-F67AE272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99" y="1772814"/>
            <a:ext cx="5262260" cy="43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6">
            <a:extLst>
              <a:ext uri="{FF2B5EF4-FFF2-40B4-BE49-F238E27FC236}">
                <a16:creationId xmlns:a16="http://schemas.microsoft.com/office/drawing/2014/main" id="{E1BF06E7-EC71-4DB4-A60D-A621D23BF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627" y="2951292"/>
            <a:ext cx="2859149" cy="611732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94A0921D-BF6B-4A30-80CF-8DE098007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680" y="2425820"/>
            <a:ext cx="864096" cy="469900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defRPr kumimoji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名字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7F0F5B7D-0ECF-45EF-97B5-CA651C2316E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563888" y="3053373"/>
            <a:ext cx="1281199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50021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类别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89E594B7-AFE2-477D-A4F6-3E740C5AD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859" y="3773581"/>
            <a:ext cx="922536" cy="47148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buClr>
                <a:srgbClr val="A50021"/>
              </a:buClr>
              <a:buSzPct val="65000"/>
              <a:buFont typeface="Wingdings" panose="05000000000000000000" pitchFamily="2" charset="2"/>
              <a:buNone/>
              <a:defRPr kumimoji="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83003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</p:spPr>
        <p:txBody>
          <a:bodyPr>
            <a:spAutoFit/>
          </a:bodyPr>
          <a:lstStyle/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变量类别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5D563C93-49D6-4AA2-BA7B-BE2A0928F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79" y="1023119"/>
            <a:ext cx="65527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变量类别概述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AE7A6C4-8B3B-4740-AF9D-F67AE272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304000"/>
            <a:ext cx="4271492" cy="354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Box 13">
            <a:extLst>
              <a:ext uri="{FF2B5EF4-FFF2-40B4-BE49-F238E27FC236}">
                <a16:creationId xmlns:a16="http://schemas.microsoft.com/office/drawing/2014/main" id="{52A97976-3E60-4579-B710-17FB1A7A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48" y="1628800"/>
            <a:ext cx="640424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dirty="0">
                <a:solidFill>
                  <a:srgbClr val="000000"/>
                </a:solidFill>
              </a:rPr>
              <a:t>Category</a:t>
            </a:r>
            <a:r>
              <a:rPr lang="zh-CN" altLang="en-US" dirty="0">
                <a:solidFill>
                  <a:srgbClr val="000000"/>
                </a:solidFill>
              </a:rPr>
              <a:t>列表中可以选择变量的类别</a:t>
            </a:r>
            <a:endParaRPr kumimoji="1" lang="zh-CN" altLang="en-US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B41A0F-F0E0-4BE1-B49D-4F652BE4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304000"/>
            <a:ext cx="4233626" cy="3546000"/>
          </a:xfrm>
          <a:prstGeom prst="rect">
            <a:avLst/>
          </a:prstGeom>
        </p:spPr>
      </p:pic>
      <p:sp>
        <p:nvSpPr>
          <p:cNvPr id="24" name="Rectangle 26">
            <a:extLst>
              <a:ext uri="{FF2B5EF4-FFF2-40B4-BE49-F238E27FC236}">
                <a16:creationId xmlns:a16="http://schemas.microsoft.com/office/drawing/2014/main" id="{81186A1F-4529-4426-B34D-30F5E5759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96" y="3416602"/>
            <a:ext cx="2259328" cy="660470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492" y="2234481"/>
            <a:ext cx="3108900" cy="16858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zh-CN" altLang="en-US" dirty="0">
                <a:solidFill>
                  <a:srgbClr val="000000"/>
                </a:solidFill>
              </a:rPr>
              <a:t>变量的两种类别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Value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Control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257955A4-29D6-4631-81A7-A0363F24B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3884855"/>
            <a:ext cx="3108900" cy="112857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zh-CN" altLang="en-US" dirty="0">
                <a:solidFill>
                  <a:srgbClr val="000000"/>
                </a:solidFill>
              </a:rPr>
              <a:t>每种类别只能定义一个变量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4" grpId="0" animBg="1"/>
      <p:bldP spid="25" grpId="0" uiExpand="1" build="p"/>
      <p:bldP spid="2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36C840-14E2-4E2F-A535-BC9DA7C0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31" y="1988840"/>
            <a:ext cx="5305288" cy="4443601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476"/>
            <a:ext cx="7772400" cy="646331"/>
          </a:xfrm>
        </p:spPr>
        <p:txBody>
          <a:bodyPr>
            <a:spAutoFit/>
          </a:bodyPr>
          <a:lstStyle/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变量类别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5D563C93-49D6-4AA2-BA7B-BE2A0928F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023119"/>
            <a:ext cx="65527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变量类别概述</a:t>
            </a: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52A97976-3E60-4579-B710-17FB1A7A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373" y="1484784"/>
            <a:ext cx="373995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6600"/>
                </a:solidFill>
                <a:ea typeface="楷体" panose="02010609060101010101" pitchFamily="49" charset="-122"/>
              </a:rPr>
              <a:t>Value</a:t>
            </a:r>
            <a:r>
              <a:rPr lang="zh-CN" altLang="en-US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类别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751" y="3212976"/>
            <a:ext cx="3468649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Value</a:t>
            </a:r>
            <a:r>
              <a:rPr lang="zh-CN" altLang="en-US" dirty="0">
                <a:solidFill>
                  <a:srgbClr val="000000"/>
                </a:solidFill>
              </a:rPr>
              <a:t>类变量的类型</a:t>
            </a:r>
            <a:endParaRPr lang="en-US" altLang="zh-CN" dirty="0">
              <a:solidFill>
                <a:srgbClr val="00000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en-US" altLang="zh-CN" dirty="0" err="1">
                <a:solidFill>
                  <a:srgbClr val="000000"/>
                </a:solidFill>
              </a:rPr>
              <a:t>CString</a:t>
            </a:r>
            <a:r>
              <a:rPr lang="en-US" altLang="zh-CN" dirty="0">
                <a:solidFill>
                  <a:srgbClr val="000000"/>
                </a:solidFill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noProof="0" dirty="0">
                <a:solidFill>
                  <a:srgbClr val="000000"/>
                </a:solidFill>
              </a:rPr>
              <a:t>   long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float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   ……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81186A1F-4529-4426-B34D-30F5E5759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447" y="4452348"/>
            <a:ext cx="2592288" cy="864096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FDCB1D62-C1CF-4620-B09F-47AAD364D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811" y="3861048"/>
            <a:ext cx="1632953" cy="559769"/>
          </a:xfrm>
          <a:prstGeom prst="rect">
            <a:avLst/>
          </a:prstGeom>
          <a:solidFill>
            <a:srgbClr val="FFE0DF"/>
          </a:solidFill>
          <a:ln>
            <a:solidFill>
              <a:srgbClr val="7E788D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字符串类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80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5" grpId="0" uiExpand="1" build="p"/>
      <p:bldP spid="24" grpId="0" animBg="1"/>
      <p:bldP spid="12" grpId="0" uiExpand="1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3">
            <a:extLst>
              <a:ext uri="{FF2B5EF4-FFF2-40B4-BE49-F238E27FC236}">
                <a16:creationId xmlns:a16="http://schemas.microsoft.com/office/drawing/2014/main" id="{52A97976-3E60-4579-B710-17FB1A7A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68696"/>
            <a:ext cx="373995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6600"/>
                </a:solidFill>
                <a:ea typeface="楷体" panose="02010609060101010101" pitchFamily="49" charset="-122"/>
              </a:rPr>
              <a:t>Value</a:t>
            </a:r>
            <a:r>
              <a:rPr lang="zh-CN" altLang="en-US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类别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842417"/>
            <a:ext cx="8136904" cy="3262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Value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类变量的作用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0" eaLnBrk="1" hangingPunct="1">
              <a:lnSpc>
                <a:spcPts val="34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  用于在变量与相关联控件之间传递数据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085850" lvl="1" indent="-342900" eaLnBrk="1" hangingPunct="1">
              <a:lnSpc>
                <a:spcPts val="34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将变量的值传递给控件，在控件中输出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085850" lvl="1" indent="-342900" eaLnBrk="1" hangingPunct="1">
              <a:lnSpc>
                <a:spcPts val="34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将控件中的值传递给变量在程序中处理</a:t>
            </a:r>
          </a:p>
          <a:p>
            <a:pPr marL="342900" lvl="0" indent="-342900" eaLnBrk="1" hangingPunct="1">
              <a:lnSpc>
                <a:spcPts val="3400"/>
              </a:lnSpc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UpdateData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0" eaLnBrk="1" hangingPunct="1">
              <a:lnSpc>
                <a:spcPts val="34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用于在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Value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类变量与相关联控件之间传递数据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eaLnBrk="1" hangingPunct="1">
              <a:lnSpc>
                <a:spcPts val="34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数据传递方向由函数参数决定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4668FA-4ACC-4205-929F-A1E548D046FE}"/>
              </a:ext>
            </a:extLst>
          </p:cNvPr>
          <p:cNvSpPr/>
          <p:nvPr/>
        </p:nvSpPr>
        <p:spPr>
          <a:xfrm>
            <a:off x="1547664" y="4077072"/>
            <a:ext cx="69127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数据由控件传至与之关联的变量</a:t>
            </a:r>
          </a:p>
          <a:p>
            <a:pPr>
              <a:lnSpc>
                <a:spcPts val="3200"/>
              </a:lnSpc>
            </a:pPr>
            <a:r>
              <a:rPr lang="en-US" altLang="zh-CN" dirty="0"/>
              <a:t>       </a:t>
            </a:r>
            <a:r>
              <a:rPr lang="en-US" altLang="zh-CN" dirty="0" err="1"/>
              <a:t>UpdateDate</a:t>
            </a:r>
            <a:r>
              <a:rPr lang="zh-CN" altLang="en-US" dirty="0"/>
              <a:t>（</a:t>
            </a:r>
            <a:r>
              <a:rPr lang="en-US" altLang="zh-CN" dirty="0"/>
              <a:t>TRUE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  <a:p>
            <a:pPr>
              <a:lnSpc>
                <a:spcPts val="3200"/>
              </a:lnSpc>
            </a:pPr>
            <a:r>
              <a:rPr lang="zh-CN" altLang="en-US" dirty="0"/>
              <a:t>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zh-CN" altLang="en-US" dirty="0"/>
              <a:t>：</a:t>
            </a:r>
          </a:p>
          <a:p>
            <a:pPr>
              <a:lnSpc>
                <a:spcPts val="3200"/>
              </a:lnSpc>
            </a:pPr>
            <a:r>
              <a:rPr lang="en-US" altLang="zh-CN" dirty="0"/>
              <a:t>       </a:t>
            </a:r>
            <a:r>
              <a:rPr lang="en-US" altLang="zh-CN" dirty="0" err="1"/>
              <a:t>UpdateDate</a:t>
            </a:r>
            <a:r>
              <a:rPr lang="en-US" altLang="zh-CN" dirty="0"/>
              <a:t>();</a:t>
            </a: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数据由变量传至关联控件</a:t>
            </a:r>
          </a:p>
          <a:p>
            <a:pPr>
              <a:lnSpc>
                <a:spcPts val="3200"/>
              </a:lnSpc>
            </a:pPr>
            <a:r>
              <a:rPr lang="en-US" altLang="zh-CN" dirty="0"/>
              <a:t>       </a:t>
            </a:r>
            <a:r>
              <a:rPr lang="en-US" altLang="zh-CN" dirty="0" err="1"/>
              <a:t>UpdateData</a:t>
            </a:r>
            <a:r>
              <a:rPr lang="en-US" altLang="zh-CN" dirty="0"/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212447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5" grpId="0" uiExpand="1" build="p" bldLvl="2"/>
      <p:bldP spid="3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A7E4F33-5E72-4C3C-B62C-601DFA70B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5418094" cy="4538085"/>
          </a:xfrm>
          <a:prstGeom prst="rect">
            <a:avLst/>
          </a:prstGeom>
        </p:spPr>
      </p:pic>
      <p:sp>
        <p:nvSpPr>
          <p:cNvPr id="23" name="Text Box 13">
            <a:extLst>
              <a:ext uri="{FF2B5EF4-FFF2-40B4-BE49-F238E27FC236}">
                <a16:creationId xmlns:a16="http://schemas.microsoft.com/office/drawing/2014/main" id="{52A97976-3E60-4579-B710-17FB1A7A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30858"/>
            <a:ext cx="373995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Control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类别</a:t>
            </a: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6718" y="620688"/>
            <a:ext cx="549576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>
                <a:solidFill>
                  <a:srgbClr val="000000"/>
                </a:solidFill>
              </a:rPr>
              <a:t>MFC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将控件包装成各种类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0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zh-CN" altLang="en-US" dirty="0">
                <a:solidFill>
                  <a:srgbClr val="000000"/>
                </a:solidFill>
              </a:rPr>
              <a:t>例如，按钮：</a:t>
            </a:r>
            <a:r>
              <a:rPr lang="en-US" altLang="zh-CN" dirty="0" err="1">
                <a:solidFill>
                  <a:srgbClr val="000000"/>
                </a:solidFill>
              </a:rPr>
              <a:t>CButton</a:t>
            </a:r>
            <a:r>
              <a:rPr lang="zh-CN" altLang="en-US" dirty="0">
                <a:solidFill>
                  <a:srgbClr val="000000"/>
                </a:solidFill>
              </a:rPr>
              <a:t>类</a:t>
            </a:r>
            <a:endParaRPr lang="en-US" altLang="zh-CN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    </a:t>
            </a:r>
            <a:r>
              <a:rPr lang="zh-CN" altLang="en-US" dirty="0">
                <a:solidFill>
                  <a:srgbClr val="000000"/>
                </a:solidFill>
              </a:rPr>
              <a:t>编辑框：</a:t>
            </a:r>
            <a:r>
              <a:rPr lang="en-US" altLang="zh-CN" dirty="0" err="1">
                <a:solidFill>
                  <a:srgbClr val="000000"/>
                </a:solidFill>
              </a:rPr>
              <a:t>CEdit</a:t>
            </a:r>
            <a:r>
              <a:rPr lang="zh-CN" altLang="en-US" dirty="0">
                <a:solidFill>
                  <a:srgbClr val="000000"/>
                </a:solidFill>
              </a:rPr>
              <a:t>类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>
                <a:solidFill>
                  <a:srgbClr val="000000"/>
                </a:solidFill>
              </a:rPr>
              <a:t>Control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类变量是某种控件类对象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0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</a:rPr>
              <a:t>以编辑框关联变量</a:t>
            </a:r>
            <a:r>
              <a:rPr lang="en-US" altLang="zh-CN" dirty="0">
                <a:solidFill>
                  <a:srgbClr val="000000"/>
                </a:solidFill>
              </a:rPr>
              <a:t>m_1</a:t>
            </a:r>
            <a:r>
              <a:rPr lang="zh-CN" altLang="en-US" dirty="0">
                <a:solidFill>
                  <a:srgbClr val="000000"/>
                </a:solidFill>
              </a:rPr>
              <a:t>为例：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1085850" lvl="1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当选择类别为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Control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时，在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Variable type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选项中就会自动出现编辑框类</a:t>
            </a: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CEdit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，这样就定义将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m_1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定义为</a:t>
            </a: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CEdit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类对象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085850" lvl="1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通过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m_1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可以调用</a:t>
            </a: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CEdit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类中的成员函数，完成复杂的功能</a:t>
            </a:r>
            <a:endParaRPr kumimoji="1" lang="zh-CN" altLang="en-US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" panose="02010609060101010101" pitchFamily="49" charset="-122"/>
            </a:endParaRP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81186A1F-4529-4426-B34D-30F5E5759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71" y="3140751"/>
            <a:ext cx="2637039" cy="416812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1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5" grpId="0" uiExpand="1" build="p" bldLvl="2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305800" cy="116363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Windows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编程的基本思想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179388" y="134461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消息驱动</a:t>
            </a:r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503238" y="4672013"/>
            <a:ext cx="57610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660066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应用程序形成并显示窗口</a:t>
            </a:r>
          </a:p>
        </p:txBody>
      </p:sp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1943100" y="3281363"/>
          <a:ext cx="44450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Visio" r:id="rId3" imgW="1041400" imgH="2540000" progId="Visio.Drawing.11">
                  <p:embed/>
                </p:oleObj>
              </mc:Choice>
              <mc:Fallback>
                <p:oleObj name="Visio" r:id="rId3" imgW="1041400" imgH="25400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281363"/>
                        <a:ext cx="44450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808288" y="1844675"/>
            <a:ext cx="255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1763713" y="2852738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rot="16200000" flipV="1">
            <a:off x="3001962" y="2919413"/>
            <a:ext cx="1152525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6570505" y="2463279"/>
            <a:ext cx="1169847" cy="461665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1" hangingPunct="1">
              <a:defRPr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r>
              <a:rPr lang="zh-CN" altLang="en-US" dirty="0"/>
              <a:t>取消息</a:t>
            </a:r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2387600" y="3473450"/>
            <a:ext cx="34258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3254202" y="3236042"/>
            <a:ext cx="865188" cy="461962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事件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30225" y="5170488"/>
            <a:ext cx="6870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rgbClr val="660066"/>
              </a:buClr>
              <a:buSzPct val="8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宋体" panose="02010600030101010101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/>
              <a:t>用户在窗口中操作产生事件（如点击某个按钮）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39750" y="5641975"/>
            <a:ext cx="70929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rgbClr val="660066"/>
              </a:buClr>
              <a:buSzPct val="8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宋体" panose="02010600030101010101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/>
              <a:t>操作系统捕获事件形成消息，放入消息队列</a:t>
            </a:r>
            <a:endParaRPr lang="en-US" altLang="zh-CN" dirty="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569913" y="6135688"/>
            <a:ext cx="57610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rgbClr val="660066"/>
              </a:buClr>
              <a:buSzPct val="8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宋体" panose="02010600030101010101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50000"/>
              </a:spcBef>
              <a:spcAft>
                <a:spcPct val="0"/>
              </a:spcAft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/>
              <a:t>应用程序取消息并执行函数响应消息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813044" y="1887215"/>
            <a:ext cx="1463748" cy="461665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00"/>
            </a:solidFill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>
            <a:defPPr>
              <a:defRPr lang="zh-CN"/>
            </a:defPPr>
            <a:lvl1pPr algn="ctr" eaLnBrk="1" hangingPunct="1">
              <a:defRPr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消息队列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4168775" y="2109788"/>
            <a:ext cx="164465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560631" y="2205277"/>
            <a:ext cx="875465" cy="461665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1" hangingPunct="1">
              <a:defRPr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r>
              <a:rPr lang="zh-CN" altLang="en-US" dirty="0"/>
              <a:t>消息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5754636" y="3050925"/>
            <a:ext cx="1440000" cy="830997"/>
          </a:xfrm>
          <a:prstGeom prst="rect">
            <a:avLst/>
          </a:prstGeom>
          <a:solidFill>
            <a:srgbClr val="FFE0DF"/>
          </a:solidFill>
          <a:ln>
            <a:solidFill>
              <a:srgbClr val="FFFF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anchor="ctr" anchorCtr="1"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5740486" y="4263479"/>
            <a:ext cx="1660038" cy="461665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1" hangingPunct="1">
              <a:defRPr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r>
              <a:rPr lang="zh-CN" altLang="en-US" dirty="0"/>
              <a:t>响应消息</a:t>
            </a: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>
            <a:off x="2387600" y="4310063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rot="16200000" flipV="1">
            <a:off x="6090444" y="2715419"/>
            <a:ext cx="731838" cy="0"/>
          </a:xfrm>
          <a:prstGeom prst="line">
            <a:avLst/>
          </a:prstGeom>
          <a:noFill/>
          <a:ln w="28575">
            <a:solidFill>
              <a:srgbClr val="800000"/>
            </a:solidFill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 rot="16200000" flipV="1">
            <a:off x="6259512" y="4102101"/>
            <a:ext cx="415925" cy="0"/>
          </a:xfrm>
          <a:prstGeom prst="line">
            <a:avLst/>
          </a:prstGeom>
          <a:noFill/>
          <a:ln w="28575">
            <a:solidFill>
              <a:srgbClr val="800000"/>
            </a:solidFill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8" grpId="0" autoUpdateAnimBg="0"/>
      <p:bldP spid="345100" grpId="0" build="p" autoUpdateAnimBg="0"/>
      <p:bldP spid="59404" grpId="0" autoUpdateAnimBg="0"/>
      <p:bldP spid="59405" grpId="0" autoUpdateAnimBg="0"/>
      <p:bldP spid="16" grpId="0" build="p" autoUpdateAnimBg="0"/>
      <p:bldP spid="17" grpId="0" build="p" autoUpdateAnimBg="0"/>
      <p:bldP spid="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305800" cy="116363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Windows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编程的基本思想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250825" y="13223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消息循环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4310063" y="1773238"/>
            <a:ext cx="1524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4378325" y="1989138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>
                <a:solidFill>
                  <a:srgbClr val="000000"/>
                </a:solidFill>
                <a:latin typeface="Verdana" charset="0"/>
              </a:rPr>
              <a:t>Windows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4802188" y="2535238"/>
            <a:ext cx="498475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000000"/>
                </a:solidFill>
                <a:latin typeface="Verdana" pitchFamily="34" charset="0"/>
              </a:rPr>
              <a:t>消息队列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2900363" y="261143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000000"/>
                </a:solidFill>
                <a:latin typeface="Verdana" pitchFamily="34" charset="0"/>
              </a:rPr>
              <a:t>键盘消息</a:t>
            </a: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4065588" y="28146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4052888" y="31670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4057650" y="35004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6683375" y="1773238"/>
            <a:ext cx="2209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7053263" y="1989138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000000"/>
                </a:solidFill>
                <a:latin typeface="Verdana" pitchFamily="34" charset="0"/>
              </a:rPr>
              <a:t>应用程序</a:t>
            </a:r>
          </a:p>
        </p:txBody>
      </p:sp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7053263" y="3297238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000">
                <a:solidFill>
                  <a:srgbClr val="000000"/>
                </a:solidFill>
                <a:latin typeface="Verdana" pitchFamily="34" charset="0"/>
              </a:rPr>
              <a:t>处理消息</a:t>
            </a:r>
          </a:p>
        </p:txBody>
      </p:sp>
      <p:sp>
        <p:nvSpPr>
          <p:cNvPr id="61463" name="Rectangle 23"/>
          <p:cNvSpPr>
            <a:spLocks noChangeArrowheads="1"/>
          </p:cNvSpPr>
          <p:nvPr/>
        </p:nvSpPr>
        <p:spPr bwMode="auto">
          <a:xfrm>
            <a:off x="7053263" y="2687638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000">
                <a:solidFill>
                  <a:srgbClr val="000000"/>
                </a:solidFill>
                <a:latin typeface="Verdana" charset="0"/>
                <a:ea typeface="宋体" charset="0"/>
              </a:rPr>
              <a:t>取消息</a:t>
            </a:r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>
            <a:off x="5376863" y="2840038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>
            <a:off x="7662863" y="2459038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>
            <a:off x="7662863" y="29924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>
            <a:off x="7662863" y="3602038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>
            <a:off x="7662863" y="383063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 flipV="1">
            <a:off x="8653463" y="2459038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1470" name="Line 30"/>
          <p:cNvSpPr>
            <a:spLocks noChangeShapeType="1"/>
          </p:cNvSpPr>
          <p:nvPr/>
        </p:nvSpPr>
        <p:spPr bwMode="auto">
          <a:xfrm flipH="1">
            <a:off x="7662863" y="245903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1471" name="Rectangle 31"/>
          <p:cNvSpPr>
            <a:spLocks noChangeArrowheads="1"/>
          </p:cNvSpPr>
          <p:nvPr/>
        </p:nvSpPr>
        <p:spPr bwMode="auto">
          <a:xfrm>
            <a:off x="2897188" y="2959100"/>
            <a:ext cx="1409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000000"/>
                </a:solidFill>
                <a:latin typeface="Verdana" pitchFamily="34" charset="0"/>
              </a:rPr>
              <a:t>鼠标消息</a:t>
            </a:r>
          </a:p>
        </p:txBody>
      </p:sp>
      <p:sp>
        <p:nvSpPr>
          <p:cNvPr id="61472" name="Rectangle 32"/>
          <p:cNvSpPr>
            <a:spLocks noChangeArrowheads="1"/>
          </p:cNvSpPr>
          <p:nvPr/>
        </p:nvSpPr>
        <p:spPr bwMode="auto">
          <a:xfrm>
            <a:off x="2892425" y="3336925"/>
            <a:ext cx="1409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000000"/>
                </a:solidFill>
                <a:latin typeface="Verdana" charset="0"/>
                <a:ea typeface="宋体" charset="0"/>
              </a:rPr>
              <a:t>其他消息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623888" y="1773238"/>
            <a:ext cx="3660775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运行中的程序处于消息循环状态</a:t>
            </a: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323850" y="422116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消息处理</a:t>
            </a:r>
            <a:endParaRPr lang="en-US" altLang="zh-CN" sz="28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827088" y="4800600"/>
            <a:ext cx="5254625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kumimoji="0"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用函数处理消息</a:t>
            </a:r>
            <a:endParaRPr kumimoji="0" lang="en-US" altLang="zh-CN" sz="26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Clr>
                <a:srgbClr val="262699"/>
              </a:buClr>
              <a:defRPr/>
            </a:pPr>
            <a:r>
              <a:rPr kumimoji="0" lang="en-US" altLang="zh-CN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——</a:t>
            </a:r>
            <a:r>
              <a:rPr kumimoji="0"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消息响应函数</a:t>
            </a:r>
            <a:endParaRPr kumimoji="0" lang="en-US" altLang="zh-CN" sz="26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Clr>
                <a:srgbClr val="262699"/>
              </a:buClr>
              <a:buFont typeface="Wingdings" pitchFamily="2" charset="2"/>
              <a:buChar char="Ø"/>
              <a:defRPr/>
            </a:pPr>
            <a:r>
              <a:rPr kumimoji="0"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只处理感兴趣的消息，其余交给系统处理</a:t>
            </a:r>
          </a:p>
        </p:txBody>
      </p: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468313" y="4149725"/>
            <a:ext cx="70199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4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8" grpId="0" autoUpdateAnimBg="0"/>
      <p:bldP spid="61453" grpId="0" animBg="1"/>
      <p:bldP spid="61454" grpId="0"/>
      <p:bldP spid="61455" grpId="0" animBg="1"/>
      <p:bldP spid="61456" grpId="0"/>
      <p:bldP spid="61460" grpId="0" animBg="1"/>
      <p:bldP spid="61461" grpId="0"/>
      <p:bldP spid="61462" grpId="0" animBg="1"/>
      <p:bldP spid="61463" grpId="0" animBg="1"/>
      <p:bldP spid="61471" grpId="0"/>
      <p:bldP spid="61472" grpId="0"/>
      <p:bldP spid="29" grpId="0" build="p" autoUpdateAnimBg="0" advAuto="6000"/>
      <p:bldP spid="31" grpId="0" autoUpdateAnimBg="0"/>
      <p:bldP spid="32" grpId="0" build="p" autoUpdateAnimBg="0" advAuto="6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305800" cy="116363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Windows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编程的基本思想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457200" y="1376363"/>
            <a:ext cx="61198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Windows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编程的基本思想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71850" y="2190750"/>
            <a:ext cx="187166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Verdana" pitchFamily="34" charset="0"/>
              </a:rPr>
              <a:t>创建窗口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71850" y="3008313"/>
            <a:ext cx="187166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Verdana" pitchFamily="34" charset="0"/>
              </a:rPr>
              <a:t>显示窗口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1850" y="4016375"/>
            <a:ext cx="187166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Verdana" pitchFamily="34" charset="0"/>
              </a:rPr>
              <a:t>取消息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3132138" y="4781550"/>
            <a:ext cx="2376487" cy="792163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144000" rIns="0" bIns="0" anchor="ctr"/>
          <a:lstStyle/>
          <a:p>
            <a:pPr algn="ctr" eaLnBrk="1" hangingPunct="1">
              <a:lnSpc>
                <a:spcPct val="80000"/>
              </a:lnSpc>
            </a:pPr>
            <a:r>
              <a:rPr lang="zh-CN" altLang="en-US" sz="2200">
                <a:solidFill>
                  <a:srgbClr val="000000"/>
                </a:solidFill>
                <a:latin typeface="Verdana" pitchFamily="34" charset="0"/>
              </a:rPr>
              <a:t>退出程序的</a:t>
            </a:r>
          </a:p>
          <a:p>
            <a:pPr algn="ctr" eaLnBrk="1" hangingPunct="1">
              <a:lnSpc>
                <a:spcPct val="80000"/>
              </a:lnSpc>
            </a:pPr>
            <a:r>
              <a:rPr lang="zh-CN" altLang="en-US" sz="2200">
                <a:solidFill>
                  <a:srgbClr val="000000"/>
                </a:solidFill>
                <a:latin typeface="Verdana" pitchFamily="34" charset="0"/>
              </a:rPr>
              <a:t>消息？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78175" y="6019800"/>
            <a:ext cx="22574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Verdana" pitchFamily="34" charset="0"/>
              </a:rPr>
              <a:t>结束程序运行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11863" y="4781550"/>
            <a:ext cx="1547812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Verdana" pitchFamily="34" charset="0"/>
              </a:rPr>
              <a:t>分派消息</a:t>
            </a:r>
          </a:p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Verdana" pitchFamily="34" charset="0"/>
              </a:rPr>
              <a:t>响应消息</a:t>
            </a: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4211638" y="1830388"/>
            <a:ext cx="215900" cy="360362"/>
          </a:xfrm>
          <a:prstGeom prst="downArrow">
            <a:avLst>
              <a:gd name="adj1" fmla="val 50000"/>
              <a:gd name="adj2" fmla="val 41728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4211638" y="2708275"/>
            <a:ext cx="215900" cy="287338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4211638" y="4521200"/>
            <a:ext cx="215900" cy="287338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211638" y="3513138"/>
            <a:ext cx="215900" cy="503237"/>
          </a:xfrm>
          <a:prstGeom prst="downArrow">
            <a:avLst>
              <a:gd name="adj1" fmla="val 50000"/>
              <a:gd name="adj2" fmla="val 58272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4211638" y="5540375"/>
            <a:ext cx="215900" cy="466725"/>
          </a:xfrm>
          <a:prstGeom prst="downArrow">
            <a:avLst>
              <a:gd name="adj1" fmla="val 50000"/>
              <a:gd name="adj2" fmla="val 54044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5435600" y="5070475"/>
            <a:ext cx="576263" cy="195263"/>
          </a:xfrm>
          <a:prstGeom prst="rightArrow">
            <a:avLst>
              <a:gd name="adj1" fmla="val 50000"/>
              <a:gd name="adj2" fmla="val 7378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4354513" y="3630613"/>
            <a:ext cx="2592387" cy="215900"/>
          </a:xfrm>
          <a:prstGeom prst="leftArrow">
            <a:avLst>
              <a:gd name="adj1" fmla="val 50000"/>
              <a:gd name="adj2" fmla="val 300184"/>
            </a:avLst>
          </a:prstGeom>
          <a:solidFill>
            <a:srgbClr val="808080"/>
          </a:solidFill>
          <a:ln w="9525">
            <a:solidFill>
              <a:srgbClr val="7E788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07200" y="3687763"/>
            <a:ext cx="139700" cy="1093787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343400" y="55022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latin typeface="Verdana" charset="0"/>
                <a:ea typeface="宋体" charset="0"/>
              </a:rPr>
              <a:t>真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422900" y="4749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latin typeface="Verdana" charset="0"/>
                <a:ea typeface="宋体" charset="0"/>
              </a:rPr>
              <a:t>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>
            <a:spLocks noChangeArrowheads="1"/>
          </p:cNvSpPr>
          <p:nvPr/>
        </p:nvSpPr>
        <p:spPr bwMode="auto">
          <a:xfrm>
            <a:off x="647700" y="1930400"/>
            <a:ext cx="3168650" cy="912813"/>
          </a:xfrm>
          <a:prstGeom prst="homePlate">
            <a:avLst>
              <a:gd name="adj" fmla="val 50012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305800" cy="116363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MFC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概述</a:t>
            </a: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285750" y="1408113"/>
            <a:ext cx="51847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Windows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编程要解决的问题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39750" y="3213100"/>
            <a:ext cx="7704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262699"/>
              </a:buClr>
            </a:pPr>
            <a:r>
              <a:rPr kumimoji="0" lang="en-US" altLang="zh-CN"/>
              <a:t>Microsoft Fundation Class,</a:t>
            </a:r>
            <a:r>
              <a:rPr kumimoji="0" lang="zh-CN" altLang="en-US"/>
              <a:t>微软基础类库</a:t>
            </a:r>
          </a:p>
        </p:txBody>
      </p:sp>
      <p:sp>
        <p:nvSpPr>
          <p:cNvPr id="5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01625" y="2838450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MFC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方法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7700" y="1844675"/>
            <a:ext cx="2951163" cy="9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Clr>
                <a:srgbClr val="191966"/>
              </a:buClr>
              <a:buFont typeface="Wingdings" pitchFamily="2" charset="2"/>
              <a:buChar char="Ø"/>
            </a:pPr>
            <a:r>
              <a:rPr kumimoji="0" lang="zh-CN" altLang="en-US"/>
              <a:t>如何形成窗口</a:t>
            </a:r>
            <a:endParaRPr kumimoji="0" lang="en-US" altLang="zh-CN"/>
          </a:p>
          <a:p>
            <a:pPr marL="342900" indent="-342900" eaLnBrk="1" hangingPunct="1">
              <a:lnSpc>
                <a:spcPct val="130000"/>
              </a:lnSpc>
              <a:buClr>
                <a:srgbClr val="191966"/>
              </a:buClr>
              <a:buFont typeface="Wingdings" pitchFamily="2" charset="2"/>
              <a:buChar char="Ø"/>
            </a:pPr>
            <a:r>
              <a:rPr kumimoji="0" lang="zh-CN" altLang="en-US"/>
              <a:t>如何处理消息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6350" y="2166938"/>
            <a:ext cx="40687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/>
              <a:t>采用好的编程方法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14350" y="3675063"/>
            <a:ext cx="8161338" cy="25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34000"/>
              </a:lnSpc>
              <a:buClr>
                <a:srgbClr val="262699"/>
              </a:buClr>
              <a:buFont typeface="Wingdings" pitchFamily="2" charset="2"/>
              <a:buChar char="Ø"/>
            </a:pPr>
            <a:r>
              <a:rPr kumimoji="0" lang="en-US" altLang="zh-CN"/>
              <a:t>MFC</a:t>
            </a:r>
            <a:r>
              <a:rPr kumimoji="0" lang="zh-CN" altLang="en-US"/>
              <a:t>提供了程序开发需要的许多类，如对话框类、各种控件类等</a:t>
            </a:r>
            <a:endParaRPr kumimoji="0" lang="en-US" altLang="zh-CN"/>
          </a:p>
          <a:p>
            <a:pPr marL="342900" indent="-342900" eaLnBrk="1" hangingPunct="1">
              <a:lnSpc>
                <a:spcPct val="134000"/>
              </a:lnSpc>
              <a:buClr>
                <a:srgbClr val="262699"/>
              </a:buClr>
              <a:buFont typeface="Wingdings" pitchFamily="2" charset="2"/>
              <a:buChar char="Ø"/>
            </a:pPr>
            <a:r>
              <a:rPr kumimoji="0" lang="en-US" altLang="zh-CN"/>
              <a:t>MFC AppWizard</a:t>
            </a:r>
            <a:r>
              <a:rPr kumimoji="0" lang="zh-CN" altLang="en-US"/>
              <a:t>是一种编程方式，它提供各种应用程序的编程向导，根据程序要求以库中类为基类生成派生类，自动形成大部分代码，减少了代码编写的工作量</a:t>
            </a:r>
            <a:endParaRPr kumimoji="0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5098" grpId="0" autoUpdateAnimBg="0"/>
      <p:bldP spid="78852" grpId="0" build="p" autoUpdateAnimBg="0"/>
      <p:bldP spid="5" grpId="0" autoUpdateAnimBg="0"/>
      <p:bldP spid="6" grpId="0" build="p" autoUpdateAnimBg="0"/>
      <p:bldP spid="8" grpId="0" build="p" autoUpdateAnimBg="0"/>
      <p:bldP spid="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305800" cy="116363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MFC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类结构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339725" y="1384300"/>
            <a:ext cx="853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zh-CN" altLang="en-US">
                <a:ea typeface="楷体_GB2312" pitchFamily="49" charset="-122"/>
              </a:rPr>
              <a:t>目前</a:t>
            </a:r>
            <a:r>
              <a:rPr kumimoji="0" lang="en-US" altLang="zh-CN">
                <a:ea typeface="楷体_GB2312" pitchFamily="49" charset="-122"/>
              </a:rPr>
              <a:t>MFC</a:t>
            </a:r>
            <a:r>
              <a:rPr kumimoji="0" lang="zh-CN" altLang="en-US">
                <a:ea typeface="楷体_GB2312" pitchFamily="49" charset="-122"/>
              </a:rPr>
              <a:t>的版本中包含</a:t>
            </a:r>
            <a:r>
              <a:rPr kumimoji="0" lang="en-US" altLang="zh-CN">
                <a:ea typeface="楷体_GB2312" pitchFamily="49" charset="-122"/>
              </a:rPr>
              <a:t>200</a:t>
            </a:r>
            <a:r>
              <a:rPr kumimoji="0" lang="zh-CN" altLang="en-US">
                <a:ea typeface="楷体_GB2312" pitchFamily="49" charset="-122"/>
              </a:rPr>
              <a:t>多个类，以层次结构的方式组织。</a:t>
            </a:r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3190875" y="2563813"/>
            <a:ext cx="1403350" cy="430212"/>
          </a:xfrm>
          <a:prstGeom prst="rect">
            <a:avLst/>
          </a:prstGeom>
          <a:solidFill>
            <a:srgbClr val="FFFFCC"/>
          </a:solidFill>
          <a:ln w="9525">
            <a:solidFill>
              <a:srgbClr val="7E788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>
                <a:ea typeface="宋体" charset="0"/>
              </a:rPr>
              <a:t>CCmdTarget</a:t>
            </a:r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4621213" y="3063875"/>
            <a:ext cx="1539875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7E788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0" lang="en-US" altLang="zh-CN" sz="1800">
                <a:ea typeface="宋体" charset="0"/>
              </a:rPr>
              <a:t>CWinThread</a:t>
            </a: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4722813" y="3848100"/>
            <a:ext cx="854075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7E788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0" lang="en-US" altLang="zh-CN" sz="1800">
                <a:ea typeface="宋体" charset="0"/>
              </a:rPr>
              <a:t>CWnd</a:t>
            </a: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4627563" y="5937250"/>
            <a:ext cx="1476375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7E788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0" lang="en-US" altLang="zh-CN" sz="1800">
                <a:ea typeface="宋体" charset="0"/>
              </a:rPr>
              <a:t>CDocument</a:t>
            </a:r>
          </a:p>
        </p:txBody>
      </p:sp>
      <p:cxnSp>
        <p:nvCxnSpPr>
          <p:cNvPr id="111631" name="AutoShape 15"/>
          <p:cNvCxnSpPr>
            <a:cxnSpLocks noChangeShapeType="1"/>
            <a:stCxn id="111627" idx="2"/>
            <a:endCxn id="111628" idx="1"/>
          </p:cNvCxnSpPr>
          <p:nvPr/>
        </p:nvCxnSpPr>
        <p:spPr bwMode="auto">
          <a:xfrm rot="16200000" flipH="1">
            <a:off x="4127500" y="2759075"/>
            <a:ext cx="258763" cy="7286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632" name="AutoShape 16"/>
          <p:cNvCxnSpPr>
            <a:cxnSpLocks noChangeShapeType="1"/>
            <a:stCxn id="111627" idx="2"/>
            <a:endCxn id="111629" idx="1"/>
          </p:cNvCxnSpPr>
          <p:nvPr/>
        </p:nvCxnSpPr>
        <p:spPr bwMode="auto">
          <a:xfrm rot="16200000" flipH="1">
            <a:off x="3786188" y="3100387"/>
            <a:ext cx="1042988" cy="8302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633" name="AutoShape 17"/>
          <p:cNvCxnSpPr>
            <a:cxnSpLocks noChangeShapeType="1"/>
            <a:stCxn id="111627" idx="2"/>
            <a:endCxn id="111630" idx="1"/>
          </p:cNvCxnSpPr>
          <p:nvPr/>
        </p:nvCxnSpPr>
        <p:spPr bwMode="auto">
          <a:xfrm rot="16200000" flipH="1">
            <a:off x="2693988" y="4192587"/>
            <a:ext cx="3132138" cy="7350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1634" name="Rectangle 18"/>
          <p:cNvSpPr>
            <a:spLocks noChangeArrowheads="1"/>
          </p:cNvSpPr>
          <p:nvPr/>
        </p:nvSpPr>
        <p:spPr bwMode="auto">
          <a:xfrm>
            <a:off x="6191250" y="4281488"/>
            <a:ext cx="879475" cy="376237"/>
          </a:xfrm>
          <a:prstGeom prst="rect">
            <a:avLst/>
          </a:prstGeom>
          <a:solidFill>
            <a:srgbClr val="FFFFCC"/>
          </a:solidFill>
          <a:ln w="9525">
            <a:solidFill>
              <a:srgbClr val="7E788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0" lang="en-US" altLang="zh-CN" sz="1800">
                <a:ea typeface="宋体" charset="0"/>
              </a:rPr>
              <a:t>CView</a:t>
            </a:r>
          </a:p>
        </p:txBody>
      </p:sp>
      <p:cxnSp>
        <p:nvCxnSpPr>
          <p:cNvPr id="111635" name="AutoShape 19"/>
          <p:cNvCxnSpPr>
            <a:cxnSpLocks noChangeShapeType="1"/>
            <a:stCxn id="111629" idx="2"/>
            <a:endCxn id="111634" idx="1"/>
          </p:cNvCxnSpPr>
          <p:nvPr/>
        </p:nvCxnSpPr>
        <p:spPr bwMode="auto">
          <a:xfrm rot="16200000" flipH="1">
            <a:off x="5547519" y="3826669"/>
            <a:ext cx="246062" cy="10414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1636" name="Rectangle 20"/>
          <p:cNvSpPr>
            <a:spLocks noChangeArrowheads="1"/>
          </p:cNvSpPr>
          <p:nvPr/>
        </p:nvSpPr>
        <p:spPr bwMode="auto">
          <a:xfrm>
            <a:off x="6127750" y="4719638"/>
            <a:ext cx="1539875" cy="376237"/>
          </a:xfrm>
          <a:prstGeom prst="rect">
            <a:avLst/>
          </a:prstGeom>
          <a:solidFill>
            <a:srgbClr val="FFFFCC"/>
          </a:solidFill>
          <a:ln w="9525">
            <a:solidFill>
              <a:srgbClr val="7E788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0" lang="en-US" altLang="zh-CN" sz="1800">
                <a:ea typeface="宋体" charset="0"/>
              </a:rPr>
              <a:t>CFrameWnd</a:t>
            </a:r>
          </a:p>
        </p:txBody>
      </p:sp>
      <p:cxnSp>
        <p:nvCxnSpPr>
          <p:cNvPr id="111637" name="AutoShape 21"/>
          <p:cNvCxnSpPr>
            <a:cxnSpLocks noChangeShapeType="1"/>
            <a:stCxn id="111629" idx="2"/>
            <a:endCxn id="111636" idx="1"/>
          </p:cNvCxnSpPr>
          <p:nvPr/>
        </p:nvCxnSpPr>
        <p:spPr bwMode="auto">
          <a:xfrm rot="16200000" flipH="1">
            <a:off x="5296694" y="4077494"/>
            <a:ext cx="684212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1638" name="Rectangle 22"/>
          <p:cNvSpPr>
            <a:spLocks noChangeArrowheads="1"/>
          </p:cNvSpPr>
          <p:nvPr/>
        </p:nvSpPr>
        <p:spPr bwMode="auto">
          <a:xfrm>
            <a:off x="1966913" y="2060575"/>
            <a:ext cx="1439862" cy="431800"/>
          </a:xfrm>
          <a:prstGeom prst="rect">
            <a:avLst/>
          </a:prstGeom>
          <a:solidFill>
            <a:srgbClr val="FFFFCC"/>
          </a:solidFill>
          <a:ln w="9525">
            <a:solidFill>
              <a:srgbClr val="7E788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>
                <a:ea typeface="宋体" charset="0"/>
              </a:rPr>
              <a:t>CObject</a:t>
            </a:r>
          </a:p>
        </p:txBody>
      </p:sp>
      <p:sp>
        <p:nvSpPr>
          <p:cNvPr id="111639" name="Rectangle 23"/>
          <p:cNvSpPr>
            <a:spLocks noChangeArrowheads="1"/>
          </p:cNvSpPr>
          <p:nvPr/>
        </p:nvSpPr>
        <p:spPr bwMode="auto">
          <a:xfrm>
            <a:off x="6092825" y="3424238"/>
            <a:ext cx="1222375" cy="376237"/>
          </a:xfrm>
          <a:prstGeom prst="rect">
            <a:avLst/>
          </a:prstGeom>
          <a:solidFill>
            <a:srgbClr val="FFFFCC"/>
          </a:solidFill>
          <a:ln w="9525">
            <a:solidFill>
              <a:srgbClr val="7E788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0" lang="en-US" altLang="zh-CN" sz="1800">
                <a:ea typeface="宋体" charset="0"/>
              </a:rPr>
              <a:t>CWinApp</a:t>
            </a:r>
          </a:p>
        </p:txBody>
      </p:sp>
      <p:sp>
        <p:nvSpPr>
          <p:cNvPr id="111640" name="Rectangle 24"/>
          <p:cNvSpPr>
            <a:spLocks noChangeArrowheads="1"/>
          </p:cNvSpPr>
          <p:nvPr/>
        </p:nvSpPr>
        <p:spPr bwMode="auto">
          <a:xfrm>
            <a:off x="6165850" y="5151438"/>
            <a:ext cx="1057275" cy="376237"/>
          </a:xfrm>
          <a:prstGeom prst="rect">
            <a:avLst/>
          </a:prstGeom>
          <a:solidFill>
            <a:srgbClr val="FFFFCC"/>
          </a:solidFill>
          <a:ln w="9525">
            <a:solidFill>
              <a:srgbClr val="7E788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0" lang="en-US" altLang="zh-CN" sz="1800">
                <a:ea typeface="宋体" charset="0"/>
              </a:rPr>
              <a:t>CDialog</a:t>
            </a:r>
          </a:p>
        </p:txBody>
      </p:sp>
      <p:cxnSp>
        <p:nvCxnSpPr>
          <p:cNvPr id="111641" name="AutoShape 25"/>
          <p:cNvCxnSpPr>
            <a:cxnSpLocks noChangeShapeType="1"/>
            <a:stCxn id="111629" idx="2"/>
            <a:endCxn id="111640" idx="1"/>
          </p:cNvCxnSpPr>
          <p:nvPr/>
        </p:nvCxnSpPr>
        <p:spPr bwMode="auto">
          <a:xfrm rot="16200000" flipH="1">
            <a:off x="5099844" y="4274344"/>
            <a:ext cx="1116012" cy="10160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1642" name="Rectangle 26"/>
          <p:cNvSpPr>
            <a:spLocks noChangeArrowheads="1"/>
          </p:cNvSpPr>
          <p:nvPr/>
        </p:nvSpPr>
        <p:spPr bwMode="auto">
          <a:xfrm>
            <a:off x="6208713" y="5583238"/>
            <a:ext cx="1014412" cy="376237"/>
          </a:xfrm>
          <a:prstGeom prst="rect">
            <a:avLst/>
          </a:prstGeom>
          <a:solidFill>
            <a:srgbClr val="FFFFCC"/>
          </a:solidFill>
          <a:ln w="9525">
            <a:solidFill>
              <a:srgbClr val="7E788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0" lang="zh-CN" altLang="en-US" sz="1800">
                <a:latin typeface="Arial" panose="020B0604020202020204" pitchFamily="34" charset="0"/>
              </a:rPr>
              <a:t>控件类</a:t>
            </a:r>
          </a:p>
        </p:txBody>
      </p:sp>
      <p:cxnSp>
        <p:nvCxnSpPr>
          <p:cNvPr id="111643" name="AutoShape 27"/>
          <p:cNvCxnSpPr>
            <a:cxnSpLocks noChangeShapeType="1"/>
            <a:stCxn id="111629" idx="2"/>
            <a:endCxn id="111642" idx="1"/>
          </p:cNvCxnSpPr>
          <p:nvPr/>
        </p:nvCxnSpPr>
        <p:spPr bwMode="auto">
          <a:xfrm rot="16200000" flipH="1">
            <a:off x="4905376" y="4468812"/>
            <a:ext cx="1547812" cy="10588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644" name="AutoShape 28"/>
          <p:cNvCxnSpPr>
            <a:cxnSpLocks noChangeShapeType="1"/>
            <a:stCxn id="111638" idx="2"/>
            <a:endCxn id="111627" idx="1"/>
          </p:cNvCxnSpPr>
          <p:nvPr/>
        </p:nvCxnSpPr>
        <p:spPr bwMode="auto">
          <a:xfrm rot="16200000" flipH="1">
            <a:off x="2795588" y="2384425"/>
            <a:ext cx="287338" cy="5032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645" name="AutoShape 29"/>
          <p:cNvCxnSpPr>
            <a:cxnSpLocks noChangeShapeType="1"/>
            <a:stCxn id="111628" idx="2"/>
            <a:endCxn id="111639" idx="1"/>
          </p:cNvCxnSpPr>
          <p:nvPr/>
        </p:nvCxnSpPr>
        <p:spPr bwMode="auto">
          <a:xfrm rot="16200000" flipH="1">
            <a:off x="5655469" y="3175794"/>
            <a:ext cx="173037" cy="7016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6" grpId="0" autoUpdateAnimBg="0"/>
      <p:bldP spid="111627" grpId="0" animBg="1" autoUpdateAnimBg="0"/>
      <p:bldP spid="111628" grpId="0" animBg="1" autoUpdateAnimBg="0"/>
      <p:bldP spid="111629" grpId="0" animBg="1" autoUpdateAnimBg="0"/>
      <p:bldP spid="111630" grpId="0" animBg="1" autoUpdateAnimBg="0"/>
      <p:bldP spid="111634" grpId="0" animBg="1" autoUpdateAnimBg="0"/>
      <p:bldP spid="111636" grpId="0" animBg="1" autoUpdateAnimBg="0"/>
      <p:bldP spid="111638" grpId="0" animBg="1" autoUpdateAnimBg="0"/>
      <p:bldP spid="111639" grpId="0" animBg="1" autoUpdateAnimBg="0"/>
      <p:bldP spid="111640" grpId="0" animBg="1" autoUpdateAnimBg="0"/>
      <p:bldP spid="111642" grpId="0" animBg="1" autoUpdateAnimBg="0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ends">
  <a:themeElements>
    <a:clrScheme name="12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2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11645</TotalTime>
  <Words>1930</Words>
  <Application>Microsoft Office PowerPoint</Application>
  <PresentationFormat>全屏显示(4:3)</PresentationFormat>
  <Paragraphs>385</Paragraphs>
  <Slides>48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4" baseType="lpstr">
      <vt:lpstr>Monotype Sorts</vt:lpstr>
      <vt:lpstr>仿宋</vt:lpstr>
      <vt:lpstr>黑体</vt:lpstr>
      <vt:lpstr>楷体</vt:lpstr>
      <vt:lpstr>楷体_GB2312</vt:lpstr>
      <vt:lpstr>隶书</vt:lpstr>
      <vt:lpstr>宋体</vt:lpstr>
      <vt:lpstr>幼圆</vt:lpstr>
      <vt:lpstr>Arial</vt:lpstr>
      <vt:lpstr>Tahoma</vt:lpstr>
      <vt:lpstr>Times New Roman</vt:lpstr>
      <vt:lpstr>Verdana</vt:lpstr>
      <vt:lpstr>Wingdings</vt:lpstr>
      <vt:lpstr>Cdesignd</vt:lpstr>
      <vt:lpstr>12_Blends</vt:lpstr>
      <vt:lpstr>Visio</vt:lpstr>
      <vt:lpstr>高级语言程序设计</vt:lpstr>
      <vt:lpstr>Windows编程的基本思想</vt:lpstr>
      <vt:lpstr>Windows编程的基本思想</vt:lpstr>
      <vt:lpstr>Windows编程的基本思想</vt:lpstr>
      <vt:lpstr>Windows编程的基本思想</vt:lpstr>
      <vt:lpstr>Windows编程的基本思想</vt:lpstr>
      <vt:lpstr>Windows编程的基本思想</vt:lpstr>
      <vt:lpstr>MFC概述</vt:lpstr>
      <vt:lpstr>MFC 类结构</vt:lpstr>
      <vt:lpstr>用MFC开发对话框程序</vt:lpstr>
      <vt:lpstr>用MFC开发对话框程序</vt:lpstr>
      <vt:lpstr>用MFC AppWizard形成应用程序框架</vt:lpstr>
      <vt:lpstr>用MFC AppWizard形成应用程序框架</vt:lpstr>
      <vt:lpstr>用MFC AppWizard形成应用程序框架</vt:lpstr>
      <vt:lpstr>用MFC AppWizard形成应用程序框架</vt:lpstr>
      <vt:lpstr>用MFC AppWizard形成应用程序框架</vt:lpstr>
      <vt:lpstr>用MFC AppWizard形成应用程序框架</vt:lpstr>
      <vt:lpstr>用MFC AppWizard形成应用程序框架</vt:lpstr>
      <vt:lpstr>布局控件</vt:lpstr>
      <vt:lpstr>设置对话框和控件属性</vt:lpstr>
      <vt:lpstr>映射消息响应函数</vt:lpstr>
      <vt:lpstr>PowerPoint 演示文稿</vt:lpstr>
      <vt:lpstr>编写代码</vt:lpstr>
      <vt:lpstr>编写代码</vt:lpstr>
      <vt:lpstr>开发环境简介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开发环境简介</vt:lpstr>
      <vt:lpstr>开发环境简介</vt:lpstr>
      <vt:lpstr>开发环境简介</vt:lpstr>
      <vt:lpstr>PowerPoint 演示文稿</vt:lpstr>
      <vt:lpstr>开发环境简介程序</vt:lpstr>
      <vt:lpstr>开发环境简介</vt:lpstr>
      <vt:lpstr>PowerPoint 演示文稿</vt:lpstr>
      <vt:lpstr>PowerPoint 演示文稿</vt:lpstr>
      <vt:lpstr>开发环境简介</vt:lpstr>
      <vt:lpstr>变量类别</vt:lpstr>
      <vt:lpstr>变量类别</vt:lpstr>
      <vt:lpstr>变量类别</vt:lpstr>
      <vt:lpstr>PowerPoint 演示文稿</vt:lpstr>
      <vt:lpstr>PowerPoint 演示文稿</vt:lpstr>
    </vt:vector>
  </TitlesOfParts>
  <Company>wh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函   数</dc:title>
  <dc:creator>wang</dc:creator>
  <cp:lastModifiedBy>王红</cp:lastModifiedBy>
  <cp:revision>595</cp:revision>
  <cp:lastPrinted>2000-03-02T02:46:32Z</cp:lastPrinted>
  <dcterms:created xsi:type="dcterms:W3CDTF">2001-04-21T17:31:52Z</dcterms:created>
  <dcterms:modified xsi:type="dcterms:W3CDTF">2018-05-14T15:26:57Z</dcterms:modified>
</cp:coreProperties>
</file>