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49"/>
  </p:notesMasterIdLst>
  <p:handoutMasterIdLst>
    <p:handoutMasterId r:id="rId50"/>
  </p:handoutMasterIdLst>
  <p:sldIdLst>
    <p:sldId id="267" r:id="rId2"/>
    <p:sldId id="568" r:id="rId3"/>
    <p:sldId id="521" r:id="rId4"/>
    <p:sldId id="523" r:id="rId5"/>
    <p:sldId id="535" r:id="rId6"/>
    <p:sldId id="522" r:id="rId7"/>
    <p:sldId id="569" r:id="rId8"/>
    <p:sldId id="536" r:id="rId9"/>
    <p:sldId id="570" r:id="rId10"/>
    <p:sldId id="540" r:id="rId11"/>
    <p:sldId id="541" r:id="rId12"/>
    <p:sldId id="537" r:id="rId13"/>
    <p:sldId id="538" r:id="rId14"/>
    <p:sldId id="539" r:id="rId15"/>
    <p:sldId id="542" r:id="rId16"/>
    <p:sldId id="543" r:id="rId17"/>
    <p:sldId id="544" r:id="rId18"/>
    <p:sldId id="545" r:id="rId19"/>
    <p:sldId id="571" r:id="rId20"/>
    <p:sldId id="546" r:id="rId21"/>
    <p:sldId id="572" r:id="rId22"/>
    <p:sldId id="573" r:id="rId23"/>
    <p:sldId id="575" r:id="rId24"/>
    <p:sldId id="576" r:id="rId25"/>
    <p:sldId id="547" r:id="rId26"/>
    <p:sldId id="548" r:id="rId27"/>
    <p:sldId id="551" r:id="rId28"/>
    <p:sldId id="550" r:id="rId29"/>
    <p:sldId id="552" r:id="rId30"/>
    <p:sldId id="554" r:id="rId31"/>
    <p:sldId id="577" r:id="rId32"/>
    <p:sldId id="557" r:id="rId33"/>
    <p:sldId id="556" r:id="rId34"/>
    <p:sldId id="558" r:id="rId35"/>
    <p:sldId id="559" r:id="rId36"/>
    <p:sldId id="579" r:id="rId37"/>
    <p:sldId id="578" r:id="rId38"/>
    <p:sldId id="560" r:id="rId39"/>
    <p:sldId id="561" r:id="rId40"/>
    <p:sldId id="581" r:id="rId41"/>
    <p:sldId id="582" r:id="rId42"/>
    <p:sldId id="563" r:id="rId43"/>
    <p:sldId id="562" r:id="rId44"/>
    <p:sldId id="564" r:id="rId45"/>
    <p:sldId id="565" r:id="rId46"/>
    <p:sldId id="566" r:id="rId47"/>
    <p:sldId id="567" r:id="rId48"/>
  </p:sldIdLst>
  <p:sldSz cx="9144000" cy="6858000" type="screen4x3"/>
  <p:notesSz cx="6781800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6600"/>
    <a:srgbClr val="7E788D"/>
    <a:srgbClr val="660066"/>
    <a:srgbClr val="800000"/>
    <a:srgbClr val="FFFFFF"/>
    <a:srgbClr val="FFE0DF"/>
    <a:srgbClr val="008000"/>
    <a:srgbClr val="F1C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>
      <p:cViewPr varScale="1">
        <p:scale>
          <a:sx n="68" d="100"/>
          <a:sy n="68" d="100"/>
        </p:scale>
        <p:origin x="1272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1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975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fld id="{50F84A5E-2582-44B1-9FBC-A9F66CFBC7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429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155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72050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75825"/>
            <a:ext cx="2938463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楷体_GB2312" charset="0"/>
                <a:cs typeface="楷体_GB2312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775825"/>
            <a:ext cx="2938462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99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18000" tIns="10800" rIns="18000" bIns="1080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70000"/>
              </a:lnSpc>
              <a:spcBef>
                <a:spcPct val="50000"/>
              </a:spcBef>
              <a:defRPr sz="1200" i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defRPr>
            </a:lvl1pPr>
          </a:lstStyle>
          <a:p>
            <a:fld id="{4338C173-9905-4684-A936-766720FC91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81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5" name="Picture 3" descr="框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240"/>
              <a:ext cx="5232" cy="3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花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00"/>
              <a:ext cx="1644" cy="1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花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62"/>
              <a:ext cx="2163" cy="2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葉子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0"/>
              <a:ext cx="1152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2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latin typeface="Times New Roman" charset="0"/>
                <a:ea typeface="宋体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471AE08-9FF8-4CE9-A364-C44524816C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81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7593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196215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3405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25771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2983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92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219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421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5572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64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510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092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3333CC"/>
              </a:gs>
            </a:gsLst>
            <a:lin ang="5400000" scaled="1"/>
          </a:gra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0" lang="zh-CN" altLang="en-US" sz="2000" b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ltGray">
          <a:xfrm>
            <a:off x="11113" y="12192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ltGray">
          <a:xfrm>
            <a:off x="11113" y="1295400"/>
            <a:ext cx="9132887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92929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0" y="1295400"/>
            <a:ext cx="914241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ea typeface="宋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charset="0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高级语言程序设计</a:t>
            </a:r>
          </a:p>
        </p:txBody>
      </p:sp>
      <p:sp>
        <p:nvSpPr>
          <p:cNvPr id="37984" name="Text Box 96"/>
          <p:cNvSpPr txBox="1">
            <a:spLocks noChangeArrowheads="1"/>
          </p:cNvSpPr>
          <p:nvPr/>
        </p:nvSpPr>
        <p:spPr bwMode="auto">
          <a:xfrm>
            <a:off x="1116013" y="1341438"/>
            <a:ext cx="714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基于对话框的应用程序设计</a:t>
            </a:r>
          </a:p>
        </p:txBody>
      </p:sp>
      <p:sp>
        <p:nvSpPr>
          <p:cNvPr id="37985" name="Text Box 9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57400" y="2165350"/>
            <a:ext cx="5791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–"/>
              <a:defRPr/>
            </a:pPr>
            <a:r>
              <a:rPr lang="en-US" altLang="zh-CN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</a:t>
            </a:r>
            <a:r>
              <a:rPr lang="zh-CN" altLang="en-US" sz="32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常用控件的使用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84" grpId="0" autoUpdateAnimBg="0"/>
      <p:bldP spid="3798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单选按钮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39552" y="879103"/>
            <a:ext cx="44644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pPr marL="0" lvl="1" indent="-342900" algn="just" eaLnBrk="1" fontAlgn="auto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kern="0" dirty="0">
                <a:solidFill>
                  <a:srgbClr val="000000"/>
                </a:solidFill>
                <a:ea typeface="黑体" panose="02010609060101010101" pitchFamily="49" charset="-122"/>
              </a:rPr>
              <a:t>初始化</a:t>
            </a:r>
            <a:r>
              <a:rPr lang="en-US" altLang="zh-CN" kern="0" dirty="0">
                <a:solidFill>
                  <a:srgbClr val="000000"/>
                </a:solidFill>
                <a:ea typeface="黑体" panose="02010609060101010101" pitchFamily="49" charset="-122"/>
              </a:rPr>
              <a:t>Speed</a:t>
            </a:r>
            <a:r>
              <a:rPr lang="zh-CN" altLang="en-US" kern="0" dirty="0">
                <a:solidFill>
                  <a:srgbClr val="000000"/>
                </a:solidFill>
                <a:ea typeface="黑体" panose="02010609060101010101" pitchFamily="49" charset="-122"/>
              </a:rPr>
              <a:t>组按钮</a:t>
            </a:r>
            <a:endParaRPr lang="en-US" altLang="zh-CN" kern="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00763187-EB63-4D9A-996E-ACCB236D2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340768"/>
            <a:ext cx="7344816" cy="7848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Speed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组初始被选中的按钮：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70MPH</a:t>
            </a:r>
          </a:p>
          <a:p>
            <a:pPr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其索引号为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2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B602FC90-40CA-451B-80C3-AD0EF2FF6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44309"/>
            <a:ext cx="7344817" cy="3416320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Arial" charset="0"/>
              </a:rPr>
              <a:t>BOOL </a:t>
            </a:r>
            <a:r>
              <a:rPr lang="en-US" altLang="zh-CN" sz="2400" dirty="0" err="1">
                <a:latin typeface="Arial" charset="0"/>
              </a:rPr>
              <a:t>CMyRadioDlg</a:t>
            </a:r>
            <a:r>
              <a:rPr lang="en-US" altLang="zh-CN" sz="2400" dirty="0">
                <a:latin typeface="Arial" charset="0"/>
              </a:rPr>
              <a:t>::</a:t>
            </a:r>
            <a:r>
              <a:rPr lang="en-US" altLang="zh-CN" sz="2400" dirty="0" err="1">
                <a:latin typeface="Arial" charset="0"/>
              </a:rPr>
              <a:t>OnInitDialog</a:t>
            </a:r>
            <a:r>
              <a:rPr lang="en-US" altLang="zh-CN" sz="2400" dirty="0">
                <a:latin typeface="Arial" charset="0"/>
              </a:rPr>
              <a:t>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Arial" charset="0"/>
              </a:rPr>
              <a:t>{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// TODO: Add extra initialization here</a:t>
            </a:r>
          </a:p>
          <a:p>
            <a:pPr eaLnBrk="1" hangingPunct="1">
              <a:lnSpc>
                <a:spcPct val="150000"/>
              </a:lnSpc>
            </a:pP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	m_Radio=2;</a:t>
            </a:r>
          </a:p>
          <a:p>
            <a:pPr eaLnBrk="1" hangingPunct="1">
              <a:lnSpc>
                <a:spcPct val="150000"/>
              </a:lnSpc>
            </a:pP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	UpdateData(FALSE);</a:t>
            </a:r>
          </a:p>
          <a:p>
            <a:pPr eaLnBrk="1" hangingPunct="1">
              <a:lnSpc>
                <a:spcPct val="150000"/>
              </a:lnSpc>
            </a:pP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	return TRUE;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}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E1AA4037-79E3-42FA-81ED-D623B26AC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2" y="3444637"/>
            <a:ext cx="45365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依索引号设置被选中按钮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F2A06D-20C0-48C1-A6A9-E1ED4EFC0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903" y="1039231"/>
            <a:ext cx="1968505" cy="143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2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11" grpId="0" build="p" bldLvl="2"/>
      <p:bldP spid="8" grpId="0" build="p" animBg="1"/>
      <p:bldP spid="10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61603" y="392283"/>
            <a:ext cx="55446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0" lvl="1" indent="-342900" algn="just" eaLnBrk="1" fontAlgn="auto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Font typeface="Wingdings" panose="05000000000000000000" pitchFamily="2" charset="2"/>
              <a:buChar char="F"/>
              <a:defRPr kern="0">
                <a:solidFill>
                  <a:srgbClr val="000000"/>
                </a:solidFill>
                <a:latin typeface="Arial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pPr lvl="1">
              <a:defRPr/>
            </a:pPr>
            <a:r>
              <a:rPr lang="zh-CN" altLang="en-US" dirty="0"/>
              <a:t>单击提交按钮与</a:t>
            </a:r>
            <a:r>
              <a:rPr lang="en-US" altLang="zh-CN" dirty="0"/>
              <a:t>Speed</a:t>
            </a:r>
            <a:r>
              <a:rPr lang="zh-CN" altLang="en-US" dirty="0"/>
              <a:t>组有关的代码</a:t>
            </a:r>
            <a:endParaRPr lang="en-US" altLang="zh-CN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00763187-EB63-4D9A-996E-ACCB236D2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59" y="1006975"/>
            <a:ext cx="4392488" cy="11541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若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Speed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组选中的按钮是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70MPH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，单击提交按钮后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itchFamily="49" charset="-122"/>
            </a:endParaRPr>
          </a:p>
          <a:p>
            <a:pPr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编辑框显示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Speed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：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70MPH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B602FC90-40CA-451B-80C3-AD0EF2FF6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2276872"/>
            <a:ext cx="8856984" cy="4288482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300"/>
              </a:lnSpc>
            </a:pPr>
            <a:r>
              <a:rPr lang="en-US" altLang="zh-CN" sz="2400" dirty="0">
                <a:latin typeface="Arial" charset="0"/>
              </a:rPr>
              <a:t>void </a:t>
            </a:r>
            <a:r>
              <a:rPr lang="en-US" altLang="zh-CN" sz="2400" dirty="0" err="1">
                <a:latin typeface="Arial" charset="0"/>
              </a:rPr>
              <a:t>CMyRadioDlg</a:t>
            </a:r>
            <a:r>
              <a:rPr lang="en-US" altLang="zh-CN" sz="2400" dirty="0">
                <a:latin typeface="Arial" charset="0"/>
              </a:rPr>
              <a:t>::OnButton1() 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CN" sz="2400" dirty="0">
                <a:latin typeface="Arial" charset="0"/>
              </a:rPr>
              <a:t>{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// TODO: Add your control notification handler code here</a:t>
            </a:r>
          </a:p>
          <a:p>
            <a:pPr eaLnBrk="1" hangingPunct="1">
              <a:lnSpc>
                <a:spcPts val="3300"/>
              </a:lnSpc>
            </a:pP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CString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 s2;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s2="  Speed:";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UpdateData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(TRUE);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CString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 z[]={"20MPH","55MPH","70MPH"};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s2=s2+z[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m_Radio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];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m_Edit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=s2;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UpdateData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(FALSE);</a:t>
            </a:r>
          </a:p>
          <a:p>
            <a:pPr eaLnBrk="1" hangingPunct="1">
              <a:lnSpc>
                <a:spcPts val="33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}</a:t>
            </a:r>
            <a:endParaRPr lang="en-US" altLang="zh-CN" sz="2400" dirty="0">
              <a:latin typeface="Arial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AFD0AD-E4A8-43E6-B0F2-B2E82A161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581" y="1067782"/>
            <a:ext cx="3240360" cy="2649250"/>
          </a:xfrm>
          <a:prstGeom prst="rect">
            <a:avLst/>
          </a:prstGeom>
        </p:spPr>
      </p:pic>
      <p:sp>
        <p:nvSpPr>
          <p:cNvPr id="9" name="Text Box 12">
            <a:extLst>
              <a:ext uri="{FF2B5EF4-FFF2-40B4-BE49-F238E27FC236}">
                <a16:creationId xmlns:a16="http://schemas.microsoft.com/office/drawing/2014/main" id="{BF28468F-4236-4082-8C91-AE687C774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180" y="3990226"/>
            <a:ext cx="57063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sz="2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sz="2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被选中按钮的索引号放在</a:t>
            </a:r>
            <a:r>
              <a:rPr lang="en-US" altLang="zh-CN" sz="2200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m_Radio</a:t>
            </a:r>
            <a:r>
              <a:rPr lang="zh-CN" altLang="en-US" sz="2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中</a:t>
            </a:r>
            <a:endParaRPr lang="en-US" altLang="zh-CN" sz="22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1D99BE55-C124-4483-A39C-A649AD5D3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6296" y="4427533"/>
            <a:ext cx="19077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定义数组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69E2A638-DE25-4E7F-BD10-0BB81EA97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515" y="4859517"/>
            <a:ext cx="19077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字符串连接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87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11" grpId="0" uiExpand="1" build="p" bldLvl="2"/>
      <p:bldP spid="8" grpId="0" uiExpand="1" build="p" animBg="1"/>
      <p:bldP spid="9" grpId="0" build="p" autoUpdateAnimBg="0"/>
      <p:bldP spid="10" grpId="0" build="p" autoUpdateAnimBg="0"/>
      <p:bldP spid="1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0A38AB3-C3FD-443A-AA63-8C88F1CA6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880" y="4102423"/>
            <a:ext cx="2078976" cy="1410498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单选按钮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67544" y="908720"/>
            <a:ext cx="4392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en-US" altLang="zh-CN" dirty="0"/>
              <a:t>Color</a:t>
            </a:r>
            <a:r>
              <a:rPr lang="zh-CN" altLang="en-US" dirty="0"/>
              <a:t>组按钮的处理</a:t>
            </a:r>
            <a:endParaRPr lang="en-US" altLang="zh-CN" dirty="0"/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D2E6CF3E-CC24-43B3-A05A-330088C92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" y="1382480"/>
            <a:ext cx="5796136" cy="1569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1085850" lvl="1" indent="-342900" eaLnBrk="1" fontAlgn="auto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kern="0" dirty="0">
                <a:solidFill>
                  <a:srgbClr val="000000"/>
                </a:solidFill>
                <a:ea typeface="楷体" panose="02010609060101010101" pitchFamily="49" charset="-122"/>
              </a:rPr>
              <a:t>Color</a:t>
            </a:r>
            <a:r>
              <a:rPr lang="zh-CN" altLang="en-US" kern="0" dirty="0">
                <a:solidFill>
                  <a:srgbClr val="000000"/>
                </a:solidFill>
                <a:ea typeface="楷体" panose="02010609060101010101" pitchFamily="49" charset="-122"/>
              </a:rPr>
              <a:t>组不关联变量</a:t>
            </a:r>
            <a:endParaRPr lang="en-US" altLang="zh-CN" kern="0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1085850" marR="0" lvl="1" indent="-342900" defTabSz="91440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用函数来进行相关处理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anose="02010609060101010101" pitchFamily="49" charset="-122"/>
            </a:endParaRPr>
          </a:p>
          <a:p>
            <a:pPr marL="1085850" marR="0" lvl="1" indent="-342900" defTabSz="91440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ea typeface="楷体" panose="02010609060101010101" pitchFamily="49" charset="-122"/>
              </a:rPr>
              <a:t>函数中需要用到按钮的</a:t>
            </a:r>
            <a:r>
              <a:rPr lang="en-US" altLang="zh-CN" kern="0" dirty="0">
                <a:solidFill>
                  <a:srgbClr val="000000"/>
                </a:solidFill>
                <a:ea typeface="楷体" panose="02010609060101010101" pitchFamily="49" charset="-122"/>
              </a:rPr>
              <a:t>ID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A41B7B0-0041-4F3D-84AB-2020DAC54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740971"/>
              </p:ext>
            </p:extLst>
          </p:nvPr>
        </p:nvGraphicFramePr>
        <p:xfrm>
          <a:off x="2843808" y="3739475"/>
          <a:ext cx="4656369" cy="16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8456">
                  <a:extLst>
                    <a:ext uri="{9D8B030D-6E8A-4147-A177-3AD203B41FA5}">
                      <a16:colId xmlns:a16="http://schemas.microsoft.com/office/drawing/2014/main" val="972312825"/>
                    </a:ext>
                  </a:extLst>
                </a:gridCol>
              </a:tblGrid>
              <a:tr h="55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13">
            <a:extLst>
              <a:ext uri="{FF2B5EF4-FFF2-40B4-BE49-F238E27FC236}">
                <a16:creationId xmlns:a16="http://schemas.microsoft.com/office/drawing/2014/main" id="{138A963E-5327-429A-9B3E-8B341BE7C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792" y="3744164"/>
            <a:ext cx="172819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按钮序号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DE5E48FC-A435-4128-8769-F448F33F9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4334536"/>
            <a:ext cx="2021505" cy="51360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第一个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1E6C5765-3414-4F17-BCBB-A3A56F32A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820" y="4881873"/>
            <a:ext cx="1368152" cy="51360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第二个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Text Box 13">
            <a:extLst>
              <a:ext uri="{FF2B5EF4-FFF2-40B4-BE49-F238E27FC236}">
                <a16:creationId xmlns:a16="http://schemas.microsoft.com/office/drawing/2014/main" id="{FC7B53E3-EEB0-438A-8F80-9D88EB381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4783016"/>
            <a:ext cx="352839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IDC_GREEN_RADIO</a:t>
            </a:r>
          </a:p>
        </p:txBody>
      </p:sp>
      <p:sp>
        <p:nvSpPr>
          <p:cNvPr id="21" name="Text Box 13">
            <a:extLst>
              <a:ext uri="{FF2B5EF4-FFF2-40B4-BE49-F238E27FC236}">
                <a16:creationId xmlns:a16="http://schemas.microsoft.com/office/drawing/2014/main" id="{1F186831-4470-4B88-8D4F-B4DC5BB88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4281844"/>
            <a:ext cx="2903076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IDC_RED_RADIO</a:t>
            </a: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43462914-AAED-4128-A503-885C9E0FF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3758472"/>
            <a:ext cx="2021504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按钮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ID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6DB1D6F3-8E72-4580-A5B1-B0D37681A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996952"/>
            <a:ext cx="4176464" cy="45724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1" indent="-342900" algn="just" defTabSz="91440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lang="en-US" altLang="zh-CN" kern="0" dirty="0">
                <a:solidFill>
                  <a:srgbClr val="000000"/>
                </a:solidFill>
                <a:ea typeface="黑体" panose="02010609060101010101" pitchFamily="49" charset="-122"/>
              </a:rPr>
              <a:t>Color</a:t>
            </a:r>
            <a:r>
              <a:rPr lang="zh-CN" altLang="en-US" kern="0" dirty="0">
                <a:solidFill>
                  <a:srgbClr val="000000"/>
                </a:solidFill>
                <a:ea typeface="黑体" panose="02010609060101010101" pitchFamily="49" charset="-122"/>
              </a:rPr>
              <a:t>组按钮的</a:t>
            </a:r>
            <a:r>
              <a:rPr lang="en-US" altLang="zh-CN" kern="0" dirty="0">
                <a:solidFill>
                  <a:srgbClr val="000000"/>
                </a:solidFill>
                <a:ea typeface="黑体" panose="02010609060101010101" pitchFamily="49" charset="-122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62413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9" grpId="0" uiExpand="1" build="p" bldLvl="2"/>
      <p:bldP spid="10" grpId="0" build="p" bldLvl="2"/>
      <p:bldP spid="12" grpId="0" build="p" bldLvl="2"/>
      <p:bldP spid="13" grpId="0" build="p" bldLvl="2"/>
      <p:bldP spid="20" grpId="0" build="p" bldLvl="2"/>
      <p:bldP spid="21" grpId="0" build="p" bldLvl="2"/>
      <p:bldP spid="22" grpId="0" build="p" bldLvl="2"/>
      <p:bldP spid="14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43C5F9-7C07-42AB-885F-3D79CC765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231514"/>
            <a:ext cx="2009970" cy="1357728"/>
          </a:xfrm>
          <a:prstGeom prst="rect">
            <a:avLst/>
          </a:prstGeom>
        </p:spPr>
      </p:pic>
      <p:sp>
        <p:nvSpPr>
          <p:cNvPr id="9" name="Text Box 13">
            <a:extLst>
              <a:ext uri="{FF2B5EF4-FFF2-40B4-BE49-F238E27FC236}">
                <a16:creationId xmlns:a16="http://schemas.microsoft.com/office/drawing/2014/main" id="{D2E6CF3E-CC24-43B3-A05A-330088C92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1407472"/>
            <a:ext cx="5796136" cy="45724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lvl="1" indent="-342900" algn="just" eaLnBrk="1" fontAlgn="auto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kern="0" dirty="0">
                <a:solidFill>
                  <a:srgbClr val="000000"/>
                </a:solidFill>
                <a:ea typeface="黑体" panose="02010609060101010101" pitchFamily="49" charset="-122"/>
              </a:rPr>
              <a:t>函数介绍</a:t>
            </a:r>
            <a:endParaRPr lang="en-US" altLang="zh-CN" kern="0" dirty="0">
              <a:solidFill>
                <a:srgbClr val="000000"/>
              </a:solidFill>
              <a:ea typeface="楷体" panose="02010609060101010101" pitchFamily="49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A41B7B0-0041-4F3D-84AB-2020DAC54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650213"/>
              </p:ext>
            </p:extLst>
          </p:nvPr>
        </p:nvGraphicFramePr>
        <p:xfrm>
          <a:off x="4876747" y="908720"/>
          <a:ext cx="3654719" cy="16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5096">
                  <a:extLst>
                    <a:ext uri="{9D8B030D-6E8A-4147-A177-3AD203B41FA5}">
                      <a16:colId xmlns:a16="http://schemas.microsoft.com/office/drawing/2014/main" val="972312825"/>
                    </a:ext>
                  </a:extLst>
                </a:gridCol>
              </a:tblGrid>
              <a:tr h="55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13">
            <a:extLst>
              <a:ext uri="{FF2B5EF4-FFF2-40B4-BE49-F238E27FC236}">
                <a16:creationId xmlns:a16="http://schemas.microsoft.com/office/drawing/2014/main" id="{138A963E-5327-429A-9B3E-8B341BE7C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0278" y="977127"/>
            <a:ext cx="1728192" cy="5078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按钮序号</a:t>
            </a:r>
            <a:endParaRPr lang="en-US" altLang="zh-CN" sz="2000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DE5E48FC-A435-4128-8769-F448F33F9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8839" y="1503781"/>
            <a:ext cx="1134355" cy="51360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第一个</a:t>
            </a:r>
            <a:endParaRPr lang="en-US" altLang="zh-CN" sz="2000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1E6C5765-3414-4F17-BCBB-A3A56F32A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347" y="2051118"/>
            <a:ext cx="1133847" cy="51360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第二个</a:t>
            </a:r>
            <a:endParaRPr lang="en-US" altLang="zh-CN" sz="2000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Text Box 13">
            <a:extLst>
              <a:ext uri="{FF2B5EF4-FFF2-40B4-BE49-F238E27FC236}">
                <a16:creationId xmlns:a16="http://schemas.microsoft.com/office/drawing/2014/main" id="{FC7B53E3-EEB0-438A-8F80-9D88EB381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9178" y="1998427"/>
            <a:ext cx="2736304" cy="5078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IDC_GREEN_RADIO</a:t>
            </a:r>
          </a:p>
        </p:txBody>
      </p:sp>
      <p:sp>
        <p:nvSpPr>
          <p:cNvPr id="21" name="Text Box 13">
            <a:extLst>
              <a:ext uri="{FF2B5EF4-FFF2-40B4-BE49-F238E27FC236}">
                <a16:creationId xmlns:a16="http://schemas.microsoft.com/office/drawing/2014/main" id="{1F186831-4470-4B88-8D4F-B4DC5BB88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6642" y="1515657"/>
            <a:ext cx="2903076" cy="5078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IDC_RED_RADIO</a:t>
            </a: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43462914-AAED-4128-A503-885C9E0FF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922" y="962908"/>
            <a:ext cx="2021504" cy="5078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按钮</a:t>
            </a:r>
            <a:r>
              <a: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ID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C57A2814-A5F0-4964-BC29-E03036EBB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1440" y="1927465"/>
            <a:ext cx="4059300" cy="48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1085850" lvl="1" indent="-342900" eaLnBrk="1" fontAlgn="auto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ü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设置组中选中的按钮</a:t>
            </a:r>
            <a:endParaRPr lang="en-US" altLang="zh-CN" sz="2400" kern="0" dirty="0">
              <a:solidFill>
                <a:srgbClr val="000000"/>
              </a:solidFill>
              <a:latin typeface="Arial" pitchFamily="34" charset="0"/>
              <a:ea typeface="楷体" panose="02010609060101010101" pitchFamily="49" charset="-122"/>
            </a:endParaRP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45E81AB4-0C60-4144-AF94-12A053CA8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886" y="2708920"/>
            <a:ext cx="6193974" cy="51360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CheckRadioButton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参数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1,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参数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2,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参数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3);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5A5A48-51D3-4A2A-8922-3BDC3CC3A8FD}"/>
              </a:ext>
            </a:extLst>
          </p:cNvPr>
          <p:cNvSpPr/>
          <p:nvPr/>
        </p:nvSpPr>
        <p:spPr>
          <a:xfrm>
            <a:off x="503548" y="3284984"/>
            <a:ext cx="6804756" cy="335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3700"/>
              </a:lnSpc>
              <a:spcAft>
                <a:spcPts val="0"/>
              </a:spcAft>
            </a:pPr>
            <a:r>
              <a:rPr lang="zh-CN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：组中第一个按钮</a:t>
            </a: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ID</a:t>
            </a:r>
            <a:endParaRPr lang="zh-CN" altLang="zh-CN" kern="100" dirty="0"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3700"/>
              </a:lnSpc>
              <a:spcAft>
                <a:spcPts val="0"/>
              </a:spcAft>
            </a:pPr>
            <a:r>
              <a:rPr lang="zh-CN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：组中最后一个按钮</a:t>
            </a: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ID</a:t>
            </a:r>
            <a:endParaRPr lang="zh-CN" altLang="zh-CN" kern="100" dirty="0"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3700"/>
              </a:lnSpc>
              <a:spcAft>
                <a:spcPts val="0"/>
              </a:spcAft>
            </a:pPr>
            <a:r>
              <a:rPr lang="zh-CN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：组中被选中按钮</a:t>
            </a:r>
          </a:p>
          <a:p>
            <a:pPr indent="266700" algn="just">
              <a:lnSpc>
                <a:spcPts val="3700"/>
              </a:lnSpc>
              <a:spcAft>
                <a:spcPts val="0"/>
              </a:spcAft>
            </a:pP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zh-CN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设置</a:t>
            </a: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Color</a:t>
            </a:r>
            <a:r>
              <a:rPr lang="zh-CN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组的</a:t>
            </a: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Red</a:t>
            </a:r>
            <a:r>
              <a:rPr lang="zh-CN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按钮被选中：</a:t>
            </a:r>
          </a:p>
          <a:p>
            <a:pPr>
              <a:lnSpc>
                <a:spcPts val="3700"/>
              </a:lnSpc>
            </a:pPr>
            <a:r>
              <a:rPr lang="en-US" altLang="zh-CN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CheckRadioButton</a:t>
            </a:r>
            <a:r>
              <a:rPr lang="en-US" altLang="zh-CN" sz="20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(IDC_ RED _RADIO,</a:t>
            </a:r>
          </a:p>
          <a:p>
            <a:pPr>
              <a:lnSpc>
                <a:spcPts val="3700"/>
              </a:lnSpc>
            </a:pPr>
            <a:r>
              <a:rPr lang="en-US" altLang="zh-CN" sz="20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                   IDC_GREEN_ RADIO,</a:t>
            </a:r>
          </a:p>
          <a:p>
            <a:pPr>
              <a:lnSpc>
                <a:spcPts val="3700"/>
              </a:lnSpc>
            </a:pPr>
            <a:r>
              <a:rPr lang="en-US" altLang="zh-CN" sz="20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                   IDC_RED_ RADIO);</a:t>
            </a:r>
            <a:endParaRPr lang="zh-CN" altLang="en-US" sz="2000" dirty="0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E1F5F57-4993-4FEC-84D4-FF35713B1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190282"/>
            <a:ext cx="813559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600" ker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单选按钮</a:t>
            </a:r>
            <a:endParaRPr kumimoji="0" lang="zh-CN" altLang="en-US" sz="3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43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  <p:bldP spid="14" grpId="0" animBg="1"/>
      <p:bldP spid="15" grpId="0" build="p" animBg="1" autoUpdateAnimBg="0"/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>
            <a:extLst>
              <a:ext uri="{FF2B5EF4-FFF2-40B4-BE49-F238E27FC236}">
                <a16:creationId xmlns:a16="http://schemas.microsoft.com/office/drawing/2014/main" id="{AB251A3B-00E5-4DDB-BF9A-6248CEBB2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190282"/>
            <a:ext cx="813559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600" ker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单选按钮</a:t>
            </a:r>
            <a:endParaRPr kumimoji="0" lang="zh-CN" altLang="en-US" sz="3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A557D70-7416-42D9-B00A-7F45B52EE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776" y="1255097"/>
            <a:ext cx="2045628" cy="1381815"/>
          </a:xfrm>
          <a:prstGeom prst="rect">
            <a:avLst/>
          </a:prstGeom>
        </p:spPr>
      </p:pic>
      <p:sp>
        <p:nvSpPr>
          <p:cNvPr id="9" name="Text Box 13">
            <a:extLst>
              <a:ext uri="{FF2B5EF4-FFF2-40B4-BE49-F238E27FC236}">
                <a16:creationId xmlns:a16="http://schemas.microsoft.com/office/drawing/2014/main" id="{D2E6CF3E-CC24-43B3-A05A-330088C92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24544" y="1862785"/>
            <a:ext cx="4291076" cy="48609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1085850" lvl="1" indent="-342900" eaLnBrk="1" fontAlgn="auto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ü"/>
              <a:defRPr/>
            </a:pPr>
            <a:r>
              <a:rPr lang="zh-CN" altLang="en-US" kern="0" dirty="0">
                <a:solidFill>
                  <a:srgbClr val="000000"/>
                </a:solidFill>
                <a:ea typeface="楷体" panose="02010609060101010101" pitchFamily="49" charset="-122"/>
              </a:rPr>
              <a:t>获取组中选中的按钮</a:t>
            </a:r>
            <a:endParaRPr lang="en-US" altLang="zh-CN" kern="0" dirty="0">
              <a:solidFill>
                <a:srgbClr val="000000"/>
              </a:solidFill>
              <a:ea typeface="楷体" panose="02010609060101010101" pitchFamily="49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A41B7B0-0041-4F3D-84AB-2020DAC54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143532"/>
              </p:ext>
            </p:extLst>
          </p:nvPr>
        </p:nvGraphicFramePr>
        <p:xfrm>
          <a:off x="4949729" y="884382"/>
          <a:ext cx="3654719" cy="16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5096">
                  <a:extLst>
                    <a:ext uri="{9D8B030D-6E8A-4147-A177-3AD203B41FA5}">
                      <a16:colId xmlns:a16="http://schemas.microsoft.com/office/drawing/2014/main" val="972312825"/>
                    </a:ext>
                  </a:extLst>
                </a:gridCol>
              </a:tblGrid>
              <a:tr h="55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13">
            <a:extLst>
              <a:ext uri="{FF2B5EF4-FFF2-40B4-BE49-F238E27FC236}">
                <a16:creationId xmlns:a16="http://schemas.microsoft.com/office/drawing/2014/main" id="{138A963E-5327-429A-9B3E-8B341BE7C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3260" y="952789"/>
            <a:ext cx="1728192" cy="5078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按钮序号</a:t>
            </a:r>
            <a:endParaRPr lang="en-US" altLang="zh-CN" sz="2000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DE5E48FC-A435-4128-8769-F448F33F9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821" y="1479443"/>
            <a:ext cx="1134355" cy="51360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第一个</a:t>
            </a:r>
            <a:endParaRPr lang="en-US" altLang="zh-CN" sz="2000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1E6C5765-3414-4F17-BCBB-A3A56F32A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329" y="2026780"/>
            <a:ext cx="1133847" cy="51360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第二个</a:t>
            </a:r>
            <a:endParaRPr lang="en-US" altLang="zh-CN" sz="2000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Text Box 13">
            <a:extLst>
              <a:ext uri="{FF2B5EF4-FFF2-40B4-BE49-F238E27FC236}">
                <a16:creationId xmlns:a16="http://schemas.microsoft.com/office/drawing/2014/main" id="{FC7B53E3-EEB0-438A-8F80-9D88EB381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160" y="1974089"/>
            <a:ext cx="2736304" cy="5078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IDC_GREEN_RADIO</a:t>
            </a:r>
          </a:p>
        </p:txBody>
      </p:sp>
      <p:sp>
        <p:nvSpPr>
          <p:cNvPr id="21" name="Text Box 13">
            <a:extLst>
              <a:ext uri="{FF2B5EF4-FFF2-40B4-BE49-F238E27FC236}">
                <a16:creationId xmlns:a16="http://schemas.microsoft.com/office/drawing/2014/main" id="{1F186831-4470-4B88-8D4F-B4DC5BB88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624" y="1491319"/>
            <a:ext cx="2903076" cy="5078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IDC_RED_RADIO</a:t>
            </a: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43462914-AAED-4128-A503-885C9E0FF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2904" y="938570"/>
            <a:ext cx="2021504" cy="5078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按钮</a:t>
            </a:r>
            <a:r>
              <a: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ID</a:t>
            </a: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45E81AB4-0C60-4144-AF94-12A053CA8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885" y="2563483"/>
            <a:ext cx="5838339" cy="51360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GetCheckedRadioButton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参数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1,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参数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2);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5A5A48-51D3-4A2A-8922-3BDC3CC3A8FD}"/>
              </a:ext>
            </a:extLst>
          </p:cNvPr>
          <p:cNvSpPr/>
          <p:nvPr/>
        </p:nvSpPr>
        <p:spPr>
          <a:xfrm>
            <a:off x="431540" y="3119477"/>
            <a:ext cx="860495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3300"/>
              </a:lnSpc>
              <a:spcAft>
                <a:spcPts val="0"/>
              </a:spcAft>
            </a:pPr>
            <a:r>
              <a:rPr lang="zh-CN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：组中第一个按钮</a:t>
            </a: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ID</a:t>
            </a:r>
            <a:endParaRPr lang="zh-CN" altLang="zh-CN" kern="100" dirty="0"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3300"/>
              </a:lnSpc>
              <a:spcAft>
                <a:spcPts val="0"/>
              </a:spcAft>
            </a:pPr>
            <a:r>
              <a:rPr lang="zh-CN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：组中最后一个按钮</a:t>
            </a: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ID</a:t>
            </a:r>
          </a:p>
          <a:p>
            <a:pPr indent="266700" algn="just">
              <a:lnSpc>
                <a:spcPts val="3300"/>
              </a:lnSpc>
              <a:spcAft>
                <a:spcPts val="0"/>
              </a:spcAft>
            </a:pP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函数值是被选中按钮的</a:t>
            </a: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ID</a:t>
            </a:r>
            <a:endParaRPr lang="zh-CN" altLang="zh-CN" kern="100" dirty="0"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3300"/>
              </a:lnSpc>
              <a:spcAft>
                <a:spcPts val="0"/>
              </a:spcAft>
            </a:pP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例如获取</a:t>
            </a: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Color</a:t>
            </a:r>
            <a:r>
              <a:rPr lang="zh-CN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组</a:t>
            </a: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哪个</a:t>
            </a:r>
            <a:r>
              <a:rPr lang="zh-CN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按钮被选中：</a:t>
            </a:r>
          </a:p>
          <a:p>
            <a:pPr>
              <a:lnSpc>
                <a:spcPts val="3300"/>
              </a:lnSpc>
            </a:pPr>
            <a:r>
              <a:rPr lang="en-US" altLang="zh-CN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 n=</a:t>
            </a:r>
            <a:r>
              <a:rPr lang="en-US" altLang="zh-CN" dirty="0" err="1"/>
              <a:t>GetCheckedRadioButton</a:t>
            </a:r>
            <a:r>
              <a:rPr lang="en-US" altLang="zh-CN" dirty="0"/>
              <a:t>(IDC_RED_RADIO,</a:t>
            </a:r>
          </a:p>
          <a:p>
            <a:pPr>
              <a:lnSpc>
                <a:spcPts val="3300"/>
              </a:lnSpc>
            </a:pPr>
            <a:r>
              <a:rPr lang="en-US" altLang="zh-CN" dirty="0"/>
              <a:t>                                                          IDC_GREEN_RADIO);</a:t>
            </a:r>
          </a:p>
          <a:p>
            <a:pPr>
              <a:lnSpc>
                <a:spcPts val="3300"/>
              </a:lnSpc>
            </a:pPr>
            <a:r>
              <a:rPr lang="en-US" altLang="zh-CN" dirty="0">
                <a:latin typeface="Arial" panose="020B0604020202020204" pitchFamily="34" charset="0"/>
                <a:ea typeface="仿宋" panose="02010609060101010101" pitchFamily="49" charset="-122"/>
              </a:rPr>
              <a:t>     </a:t>
            </a:r>
            <a:r>
              <a:rPr lang="zh-CN" altLang="en-US" dirty="0">
                <a:latin typeface="Arial" panose="020B0604020202020204" pitchFamily="34" charset="0"/>
                <a:ea typeface="仿宋" panose="02010609060101010101" pitchFamily="49" charset="-122"/>
              </a:rPr>
              <a:t>若</a:t>
            </a:r>
            <a:r>
              <a:rPr lang="en-US" altLang="zh-CN" dirty="0">
                <a:latin typeface="Arial" panose="020B0604020202020204" pitchFamily="34" charset="0"/>
                <a:ea typeface="仿宋" panose="02010609060101010101" pitchFamily="49" charset="-122"/>
              </a:rPr>
              <a:t>n=ID_RED_RADIO</a:t>
            </a:r>
            <a:r>
              <a:rPr lang="zh-CN" altLang="en-US" dirty="0">
                <a:latin typeface="Arial" panose="020B0604020202020204" pitchFamily="34" charset="0"/>
                <a:ea typeface="仿宋" panose="02010609060101010101" pitchFamily="49" charset="-122"/>
              </a:rPr>
              <a:t>，选中</a:t>
            </a:r>
            <a:r>
              <a:rPr lang="en-US" altLang="zh-CN" dirty="0">
                <a:latin typeface="Arial" panose="020B0604020202020204" pitchFamily="34" charset="0"/>
                <a:ea typeface="仿宋" panose="02010609060101010101" pitchFamily="49" charset="-122"/>
              </a:rPr>
              <a:t>Red</a:t>
            </a:r>
            <a:r>
              <a:rPr lang="zh-CN" altLang="en-US" dirty="0">
                <a:latin typeface="Arial" panose="020B0604020202020204" pitchFamily="34" charset="0"/>
                <a:ea typeface="仿宋" panose="02010609060101010101" pitchFamily="49" charset="-122"/>
              </a:rPr>
              <a:t>按钮</a:t>
            </a:r>
            <a:endParaRPr lang="en-US" altLang="zh-CN" dirty="0">
              <a:latin typeface="Arial" panose="020B0604020202020204" pitchFamily="34" charset="0"/>
              <a:ea typeface="仿宋" panose="02010609060101010101" pitchFamily="49" charset="-122"/>
            </a:endParaRPr>
          </a:p>
          <a:p>
            <a:pPr>
              <a:lnSpc>
                <a:spcPts val="3300"/>
              </a:lnSpc>
            </a:pPr>
            <a:r>
              <a:rPr lang="en-US" altLang="zh-CN" dirty="0">
                <a:latin typeface="Arial" panose="020B0604020202020204" pitchFamily="34" charset="0"/>
                <a:ea typeface="仿宋" panose="02010609060101010101" pitchFamily="49" charset="-122"/>
              </a:rPr>
              <a:t>     </a:t>
            </a:r>
            <a:r>
              <a:rPr lang="zh-CN" altLang="en-US" dirty="0">
                <a:latin typeface="Arial" panose="020B0604020202020204" pitchFamily="34" charset="0"/>
                <a:ea typeface="仿宋" panose="02010609060101010101" pitchFamily="49" charset="-122"/>
              </a:rPr>
              <a:t>若</a:t>
            </a:r>
            <a:r>
              <a:rPr lang="en-US" altLang="zh-CN" dirty="0">
                <a:latin typeface="Arial" panose="020B0604020202020204" pitchFamily="34" charset="0"/>
                <a:ea typeface="仿宋" panose="02010609060101010101" pitchFamily="49" charset="-122"/>
              </a:rPr>
              <a:t>n= ID_GREEN_RADIO </a:t>
            </a:r>
            <a:r>
              <a:rPr lang="zh-CN" altLang="en-US" dirty="0">
                <a:latin typeface="Arial" panose="020B0604020202020204" pitchFamily="34" charset="0"/>
                <a:ea typeface="仿宋" panose="02010609060101010101" pitchFamily="49" charset="-122"/>
              </a:rPr>
              <a:t>，选中</a:t>
            </a:r>
            <a:r>
              <a:rPr lang="en-US" altLang="zh-CN" dirty="0">
                <a:latin typeface="Arial" panose="020B0604020202020204" pitchFamily="34" charset="0"/>
                <a:ea typeface="仿宋" panose="02010609060101010101" pitchFamily="49" charset="-122"/>
              </a:rPr>
              <a:t>Green</a:t>
            </a:r>
            <a:r>
              <a:rPr lang="zh-CN" altLang="en-US" dirty="0">
                <a:latin typeface="Arial" panose="020B0604020202020204" pitchFamily="34" charset="0"/>
                <a:ea typeface="仿宋" panose="02010609060101010101" pitchFamily="49" charset="-122"/>
              </a:rPr>
              <a:t>按钮</a:t>
            </a: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5FEE978E-EF29-43B8-93FD-930AC6B5D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1430737"/>
            <a:ext cx="5796136" cy="45724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lvl="1" indent="-342900" algn="just" eaLnBrk="1" fontAlgn="auto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kern="0" dirty="0">
                <a:solidFill>
                  <a:srgbClr val="000000"/>
                </a:solidFill>
                <a:ea typeface="黑体" panose="02010609060101010101" pitchFamily="49" charset="-122"/>
              </a:rPr>
              <a:t>函数介绍</a:t>
            </a:r>
            <a:endParaRPr lang="en-US" altLang="zh-CN" kern="0" dirty="0">
              <a:solidFill>
                <a:srgbClr val="000000"/>
              </a:solidFill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18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build="p" animBg="1" autoUpdateAnimBg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单选按钮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67544" y="807095"/>
            <a:ext cx="55446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pPr marL="0" lvl="1" indent="-342900" algn="just" eaLnBrk="1" fontAlgn="auto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kern="0" dirty="0">
                <a:solidFill>
                  <a:srgbClr val="000000"/>
                </a:solidFill>
                <a:ea typeface="黑体" panose="02010609060101010101" pitchFamily="49" charset="-122"/>
              </a:rPr>
              <a:t>初始化</a:t>
            </a:r>
            <a:r>
              <a:rPr lang="en-US" altLang="zh-CN" kern="0" dirty="0">
                <a:solidFill>
                  <a:srgbClr val="000000"/>
                </a:solidFill>
                <a:ea typeface="黑体" panose="02010609060101010101" pitchFamily="49" charset="-122"/>
              </a:rPr>
              <a:t>Color</a:t>
            </a:r>
            <a:r>
              <a:rPr lang="zh-CN" altLang="en-US" kern="0" dirty="0">
                <a:solidFill>
                  <a:srgbClr val="000000"/>
                </a:solidFill>
                <a:ea typeface="黑体" panose="02010609060101010101" pitchFamily="49" charset="-122"/>
              </a:rPr>
              <a:t>组按钮</a:t>
            </a:r>
            <a:endParaRPr lang="en-US" altLang="zh-CN" kern="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00763187-EB63-4D9A-996E-ACCB236D2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362636"/>
            <a:ext cx="7344816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楷体" pitchFamily="49" charset="-122"/>
              </a:rPr>
              <a:t>Color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楷体" pitchFamily="49" charset="-122"/>
              </a:rPr>
              <a:t>组初始被选中的按钮：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楷体" pitchFamily="49" charset="-122"/>
              </a:rPr>
              <a:t>Green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B602FC90-40CA-451B-80C3-AD0EF2FF6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988840"/>
            <a:ext cx="7632848" cy="3970318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BOOL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CMyRadioDlg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::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OnInitDialog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{	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// TODO: Add extra initialization here</a:t>
            </a:r>
          </a:p>
          <a:p>
            <a:pPr lvl="0" eaLnBrk="1" hangingPunct="1">
              <a:lnSpc>
                <a:spcPct val="150000"/>
              </a:lnSpc>
            </a:pPr>
            <a:r>
              <a:rPr kumimoji="1" lang="it-IT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	</a:t>
            </a: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CheckRadioButton(IDC_RED_RADIO,</a:t>
            </a:r>
          </a:p>
          <a:p>
            <a:pPr lvl="0" eaLnBrk="1" hangingPunct="1">
              <a:lnSpc>
                <a:spcPct val="150000"/>
              </a:lnSpc>
            </a:pP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                                             IDC_GREEN_RADIO,</a:t>
            </a:r>
          </a:p>
          <a:p>
            <a:pPr lvl="0" eaLnBrk="1" hangingPunct="1">
              <a:lnSpc>
                <a:spcPct val="150000"/>
              </a:lnSpc>
            </a:pP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                                             IDC_GREEN_RADIO);</a:t>
            </a:r>
          </a:p>
          <a:p>
            <a:pPr lvl="0" eaLnBrk="1" hangingPunct="1">
              <a:lnSpc>
                <a:spcPct val="150000"/>
              </a:lnSpc>
            </a:pP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	return TRUE;</a:t>
            </a:r>
          </a:p>
          <a:p>
            <a:pPr lvl="0" eaLnBrk="1" hangingPunct="1">
              <a:lnSpc>
                <a:spcPct val="150000"/>
              </a:lnSpc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}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67BB86-B488-4057-9812-D9E3C3380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033" y="922487"/>
            <a:ext cx="2045628" cy="138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7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11" grpId="0" build="p" bldLvl="2"/>
      <p:bldP spid="8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51520" y="188640"/>
            <a:ext cx="55446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pPr marL="0" lvl="1" indent="-342900" algn="just" eaLnBrk="1" fontAlgn="auto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kern="0" dirty="0">
                <a:solidFill>
                  <a:srgbClr val="000000"/>
                </a:solidFill>
                <a:ea typeface="黑体" panose="02010609060101010101" pitchFamily="49" charset="-122"/>
              </a:rPr>
              <a:t>单击提交按钮与</a:t>
            </a:r>
            <a:r>
              <a:rPr lang="en-US" altLang="zh-CN" kern="0" dirty="0">
                <a:solidFill>
                  <a:srgbClr val="000000"/>
                </a:solidFill>
                <a:ea typeface="黑体" panose="02010609060101010101" pitchFamily="49" charset="-122"/>
              </a:rPr>
              <a:t>Color</a:t>
            </a:r>
            <a:r>
              <a:rPr lang="zh-CN" altLang="en-US" kern="0" dirty="0">
                <a:solidFill>
                  <a:srgbClr val="000000"/>
                </a:solidFill>
                <a:ea typeface="黑体" panose="02010609060101010101" pitchFamily="49" charset="-122"/>
              </a:rPr>
              <a:t>组有关的代码</a:t>
            </a:r>
            <a:endParaRPr lang="en-US" altLang="zh-CN" kern="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00763187-EB63-4D9A-996E-ACCB236D2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48680"/>
            <a:ext cx="4392488" cy="11541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楷体" pitchFamily="49" charset="-122"/>
              </a:rPr>
              <a:t>若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楷体" pitchFamily="49" charset="-122"/>
              </a:rPr>
              <a:t>Color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楷体" pitchFamily="49" charset="-122"/>
              </a:rPr>
              <a:t>组选中的按钮是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楷体" pitchFamily="49" charset="-122"/>
              </a:rPr>
              <a:t>Green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楷体" pitchFamily="49" charset="-122"/>
              </a:rPr>
              <a:t>，单击提交按钮后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楷体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楷体" pitchFamily="49" charset="-122"/>
              </a:rPr>
              <a:t>编辑框显示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楷体" pitchFamily="49" charset="-122"/>
              </a:rPr>
              <a:t>Color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楷体" pitchFamily="49" charset="-122"/>
              </a:rPr>
              <a:t>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楷体" pitchFamily="49" charset="-122"/>
              </a:rPr>
              <a:t>GREEN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B602FC90-40CA-451B-80C3-AD0EF2FF6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694026"/>
            <a:ext cx="8856984" cy="5119350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void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CMyRadioDlg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::OnButton1() </a:t>
            </a: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{	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// TODO: Add your control notification handler code here</a:t>
            </a: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it-IT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CString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 s1;</a:t>
            </a:r>
          </a:p>
          <a:p>
            <a:pPr lvl="0" eaLnBrk="1" hangingPunct="1">
              <a:lnSpc>
                <a:spcPts val="2800"/>
              </a:lnSpc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s1="Color:";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lvl="0" eaLnBrk="1" hangingPunct="1">
              <a:lnSpc>
                <a:spcPts val="28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           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 n;</a:t>
            </a:r>
          </a:p>
          <a:p>
            <a:pPr lvl="0" eaLnBrk="1" hangingPunct="1">
              <a:lnSpc>
                <a:spcPts val="28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n=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GetCheckedRadioButton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(IDC_RED_RADIO,</a:t>
            </a:r>
          </a:p>
          <a:p>
            <a:pPr lvl="0" eaLnBrk="1" hangingPunct="1">
              <a:lnSpc>
                <a:spcPts val="28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                                                           IDC_GREEN_RADIO);</a:t>
            </a:r>
          </a:p>
          <a:p>
            <a:pPr lvl="0" eaLnBrk="1" hangingPunct="1">
              <a:lnSpc>
                <a:spcPts val="28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if(n==IDC_RED_RADIO)</a:t>
            </a:r>
          </a:p>
          <a:p>
            <a:pPr lvl="0" eaLnBrk="1" hangingPunct="1">
              <a:lnSpc>
                <a:spcPts val="28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	s1+="RED";</a:t>
            </a:r>
          </a:p>
          <a:p>
            <a:pPr lvl="0" eaLnBrk="1" hangingPunct="1">
              <a:lnSpc>
                <a:spcPts val="28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else if(n==IDC_GREEN_RADIO)</a:t>
            </a:r>
          </a:p>
          <a:p>
            <a:pPr lvl="0" eaLnBrk="1" hangingPunct="1">
              <a:lnSpc>
                <a:spcPts val="28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	s1+="GREEN";</a:t>
            </a:r>
          </a:p>
          <a:p>
            <a:pPr lvl="0" eaLnBrk="1" hangingPunct="1">
              <a:lnSpc>
                <a:spcPts val="28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else</a:t>
            </a:r>
          </a:p>
          <a:p>
            <a:pPr lvl="0" eaLnBrk="1" hangingPunct="1">
              <a:lnSpc>
                <a:spcPts val="28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	s1+="None";</a:t>
            </a:r>
          </a:p>
          <a:p>
            <a:pPr lvl="0" eaLnBrk="1" hangingPunct="1">
              <a:lnSpc>
                <a:spcPts val="2800"/>
              </a:lnSpc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……}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AFD0AD-E4A8-43E6-B0F2-B2E82A161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88640"/>
            <a:ext cx="3578728" cy="292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8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11" grpId="0" build="p" bldLvl="2"/>
      <p:bldP spid="8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控件初始化完整代码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B602FC90-40CA-451B-80C3-AD0EF2FF6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1874266"/>
            <a:ext cx="8135590" cy="4987391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BOOL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CMyRadioDlg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::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OnInitDialog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{	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// TODO: Add extra initialization here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defRPr/>
            </a:pPr>
            <a:r>
              <a:rPr lang="en-US" altLang="zh-CN" sz="2000" dirty="0">
                <a:solidFill>
                  <a:srgbClr val="808080">
                    <a:lumMod val="60000"/>
                    <a:lumOff val="40000"/>
                  </a:srgbClr>
                </a:solidFill>
                <a:latin typeface="Arial" charset="0"/>
              </a:rPr>
              <a:t>	</a:t>
            </a:r>
            <a:r>
              <a:rPr lang="en-US" altLang="zh-CN" sz="24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初始化</a:t>
            </a:r>
            <a:r>
              <a:rPr lang="en-US" altLang="zh-CN" sz="24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Color</a:t>
            </a:r>
            <a:r>
              <a:rPr lang="zh-CN" altLang="en-US" sz="24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组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60000"/>
                  <a:lumOff val="40000"/>
                </a:srgbClr>
              </a:solidFill>
              <a:effectLst/>
              <a:uLnTx/>
              <a:uFillTx/>
              <a:latin typeface="Arial" charset="0"/>
            </a:endParaRPr>
          </a:p>
          <a:p>
            <a:pPr lvl="0" eaLnBrk="1" hangingPunct="1">
              <a:lnSpc>
                <a:spcPts val="3500"/>
              </a:lnSpc>
              <a:spcBef>
                <a:spcPts val="0"/>
              </a:spcBef>
            </a:pPr>
            <a:r>
              <a:rPr kumimoji="1" lang="it-IT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	</a:t>
            </a: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CheckRadioButton(IDC_RED_RADIO,</a:t>
            </a:r>
          </a:p>
          <a:p>
            <a:pPr lvl="0" eaLnBrk="1" hangingPunct="1">
              <a:lnSpc>
                <a:spcPts val="3500"/>
              </a:lnSpc>
              <a:spcBef>
                <a:spcPts val="0"/>
              </a:spcBef>
            </a:pP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                                             IDC_GREEN_RADIO,</a:t>
            </a:r>
          </a:p>
          <a:p>
            <a:pPr lvl="0" eaLnBrk="1" hangingPunct="1">
              <a:lnSpc>
                <a:spcPts val="3500"/>
              </a:lnSpc>
              <a:spcBef>
                <a:spcPts val="0"/>
              </a:spcBef>
            </a:pP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                                             IDC_GREEN_RADIO);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         //</a:t>
            </a:r>
            <a:r>
              <a:rPr lang="zh-CN" altLang="en-US" sz="24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初始化</a:t>
            </a:r>
            <a:r>
              <a:rPr lang="en-US" altLang="zh-CN" sz="24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Speed</a:t>
            </a:r>
            <a:r>
              <a:rPr lang="zh-CN" altLang="en-US" sz="24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组</a:t>
            </a:r>
            <a:endParaRPr lang="en-US" altLang="zh-CN" sz="24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  <a:p>
            <a:pPr lvl="0" eaLnBrk="1" hangingPunct="1">
              <a:lnSpc>
                <a:spcPts val="35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m_Radio=2;   </a:t>
            </a:r>
            <a:endParaRPr lang="zh-CN" altLang="en-US" sz="2400" dirty="0">
              <a:solidFill>
                <a:srgbClr val="000000"/>
              </a:solidFill>
              <a:latin typeface="Arial" charset="0"/>
            </a:endParaRPr>
          </a:p>
          <a:p>
            <a:pPr lvl="0" eaLnBrk="1" hangingPunct="1">
              <a:lnSpc>
                <a:spcPts val="35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UpdateData(FALSE);  </a:t>
            </a:r>
          </a:p>
          <a:p>
            <a:pPr lvl="0" eaLnBrk="1" hangingPunct="1">
              <a:lnSpc>
                <a:spcPts val="35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return TRUE;</a:t>
            </a:r>
            <a:endParaRPr lang="zh-CN" altLang="en-US" sz="2400" dirty="0">
              <a:solidFill>
                <a:srgbClr val="000000"/>
              </a:solidFill>
              <a:latin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}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3AF3A2-903D-4173-83CE-29A0093F2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985" y="837976"/>
            <a:ext cx="2971800" cy="1057275"/>
          </a:xfrm>
          <a:prstGeom prst="rect">
            <a:avLst/>
          </a:prstGeom>
        </p:spPr>
      </p:pic>
      <p:sp>
        <p:nvSpPr>
          <p:cNvPr id="11" name="Text Box 13">
            <a:extLst>
              <a:ext uri="{FF2B5EF4-FFF2-40B4-BE49-F238E27FC236}">
                <a16:creationId xmlns:a16="http://schemas.microsoft.com/office/drawing/2014/main" id="{00763187-EB63-4D9A-996E-ACCB236D2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68" y="878224"/>
            <a:ext cx="4752528" cy="99604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" pitchFamily="49" charset="-122"/>
              </a:rPr>
              <a:t>Color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" pitchFamily="49" charset="-122"/>
              </a:rPr>
              <a:t>组初始选中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" pitchFamily="49" charset="-122"/>
              </a:rPr>
              <a:t>Green</a:t>
            </a:r>
          </a:p>
          <a:p>
            <a:pPr lvl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sz="2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Speed</a:t>
            </a:r>
            <a:r>
              <a:rPr lang="zh-CN" altLang="en-US" sz="2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组初始选中</a:t>
            </a:r>
            <a:r>
              <a:rPr lang="en-US" altLang="zh-CN" sz="2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70MPH</a:t>
            </a:r>
            <a:r>
              <a:rPr lang="zh-CN" altLang="en-US" sz="2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（索引号</a:t>
            </a:r>
            <a:r>
              <a:rPr lang="en-US" altLang="zh-CN" sz="2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2</a:t>
            </a:r>
            <a:r>
              <a:rPr lang="zh-CN" altLang="en-US" sz="22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）</a:t>
            </a:r>
            <a:endParaRPr lang="en-US" altLang="zh-CN" sz="2200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07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1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点击提交按钮的完整代码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B602FC90-40CA-451B-80C3-AD0EF2FF6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6613"/>
            <a:ext cx="8135590" cy="6014532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ts val="31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void 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CMyRadioDlg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::OnButton1() </a:t>
            </a:r>
          </a:p>
          <a:p>
            <a:pPr lvl="0" eaLnBrk="1" hangingPunct="1">
              <a:lnSpc>
                <a:spcPts val="31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{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	</a:t>
            </a:r>
            <a:r>
              <a:rPr lang="en-US" altLang="zh-CN" sz="2000" dirty="0">
                <a:solidFill>
                  <a:srgbClr val="808080">
                    <a:lumMod val="60000"/>
                    <a:lumOff val="40000"/>
                  </a:srgbClr>
                </a:solidFill>
                <a:latin typeface="Arial" charset="0"/>
              </a:rPr>
              <a:t>// TODO: Add your control notification handler code here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60000"/>
                  <a:lumOff val="40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lvl="0" eaLnBrk="1" hangingPunct="1">
              <a:lnSpc>
                <a:spcPts val="3100"/>
              </a:lnSpc>
              <a:spcBef>
                <a:spcPts val="0"/>
              </a:spcBef>
            </a:pPr>
            <a:r>
              <a:rPr lang="it-IT" altLang="zh-CN" sz="2000" dirty="0">
                <a:solidFill>
                  <a:srgbClr val="000000"/>
                </a:solidFill>
                <a:latin typeface="Arial" charset="0"/>
              </a:rPr>
              <a:t>	CString s1,s2;</a:t>
            </a:r>
          </a:p>
          <a:p>
            <a:pPr lvl="0" eaLnBrk="1" hangingPunct="1">
              <a:lnSpc>
                <a:spcPts val="3100"/>
              </a:lnSpc>
              <a:spcBef>
                <a:spcPts val="0"/>
              </a:spcBef>
            </a:pPr>
            <a:r>
              <a:rPr lang="it-IT" altLang="zh-CN" sz="2000" dirty="0">
                <a:solidFill>
                  <a:srgbClr val="000000"/>
                </a:solidFill>
                <a:latin typeface="Arial" charset="0"/>
              </a:rPr>
              <a:t>	s1="Color:";  s2="  Speed:";</a:t>
            </a:r>
          </a:p>
          <a:p>
            <a:pPr lvl="0" eaLnBrk="1" hangingPunct="1">
              <a:lnSpc>
                <a:spcPts val="3100"/>
              </a:lnSpc>
              <a:spcBef>
                <a:spcPts val="0"/>
              </a:spcBef>
            </a:pPr>
            <a:r>
              <a:rPr lang="it-IT" altLang="zh-CN" sz="2000" dirty="0">
                <a:solidFill>
                  <a:srgbClr val="000000"/>
                </a:solidFill>
                <a:latin typeface="Arial" charset="0"/>
              </a:rPr>
              <a:t>	int n;</a:t>
            </a:r>
          </a:p>
          <a:p>
            <a:pPr lvl="0" eaLnBrk="1" hangingPunct="1">
              <a:lnSpc>
                <a:spcPts val="3100"/>
              </a:lnSpc>
              <a:spcBef>
                <a:spcPts val="0"/>
              </a:spcBef>
            </a:pPr>
            <a:r>
              <a:rPr lang="it-IT" altLang="zh-CN" sz="2000" dirty="0">
                <a:solidFill>
                  <a:srgbClr val="000000"/>
                </a:solidFill>
                <a:latin typeface="Arial" charset="0"/>
              </a:rPr>
              <a:t>	n=GetCheckedRadioButton(IDC_RED_RADIO,</a:t>
            </a:r>
          </a:p>
          <a:p>
            <a:pPr lvl="0" eaLnBrk="1" hangingPunct="1">
              <a:lnSpc>
                <a:spcPts val="3100"/>
              </a:lnSpc>
              <a:spcBef>
                <a:spcPts val="0"/>
              </a:spcBef>
            </a:pPr>
            <a:r>
              <a:rPr lang="it-IT" altLang="zh-CN" sz="2000" dirty="0">
                <a:solidFill>
                  <a:srgbClr val="000000"/>
                </a:solidFill>
                <a:latin typeface="Arial" charset="0"/>
              </a:rPr>
              <a:t>                                                              IDC_GREEN_RADIO);</a:t>
            </a:r>
          </a:p>
          <a:p>
            <a:pPr lvl="0" eaLnBrk="1" hangingPunct="1">
              <a:lnSpc>
                <a:spcPts val="3100"/>
              </a:lnSpc>
              <a:spcBef>
                <a:spcPts val="0"/>
              </a:spcBef>
            </a:pPr>
            <a:r>
              <a:rPr lang="it-IT" altLang="zh-CN" sz="2000" dirty="0">
                <a:solidFill>
                  <a:srgbClr val="000000"/>
                </a:solidFill>
                <a:latin typeface="Arial" charset="0"/>
              </a:rPr>
              <a:t>	if(n==IDC_RED_RADIO)  s1+="RED";</a:t>
            </a:r>
          </a:p>
          <a:p>
            <a:pPr lvl="0" eaLnBrk="1" hangingPunct="1">
              <a:lnSpc>
                <a:spcPts val="3100"/>
              </a:lnSpc>
              <a:spcBef>
                <a:spcPts val="0"/>
              </a:spcBef>
            </a:pPr>
            <a:r>
              <a:rPr lang="it-IT" altLang="zh-CN" sz="2000" dirty="0">
                <a:solidFill>
                  <a:srgbClr val="000000"/>
                </a:solidFill>
                <a:latin typeface="Arial" charset="0"/>
              </a:rPr>
              <a:t>	else if(n==IDC_GREEN_RADIO)   s1+="GREEN";</a:t>
            </a:r>
          </a:p>
          <a:p>
            <a:pPr lvl="0" eaLnBrk="1" hangingPunct="1">
              <a:lnSpc>
                <a:spcPts val="3100"/>
              </a:lnSpc>
              <a:spcBef>
                <a:spcPts val="0"/>
              </a:spcBef>
            </a:pPr>
            <a:r>
              <a:rPr lang="it-IT" altLang="zh-CN" sz="2000" dirty="0">
                <a:solidFill>
                  <a:srgbClr val="000000"/>
                </a:solidFill>
                <a:latin typeface="Arial" charset="0"/>
              </a:rPr>
              <a:t>	else   s1+="None";</a:t>
            </a:r>
          </a:p>
          <a:p>
            <a:pPr lvl="0" eaLnBrk="1" hangingPunct="1">
              <a:lnSpc>
                <a:spcPts val="3100"/>
              </a:lnSpc>
              <a:spcBef>
                <a:spcPts val="0"/>
              </a:spcBef>
            </a:pPr>
            <a:r>
              <a:rPr lang="it-IT" altLang="zh-CN" sz="2000" dirty="0">
                <a:solidFill>
                  <a:srgbClr val="000000"/>
                </a:solidFill>
                <a:latin typeface="Arial" charset="0"/>
              </a:rPr>
              <a:t>	UpdateData(TRUE);</a:t>
            </a:r>
          </a:p>
          <a:p>
            <a:pPr lvl="0" eaLnBrk="1" hangingPunct="1">
              <a:lnSpc>
                <a:spcPts val="3100"/>
              </a:lnSpc>
              <a:spcBef>
                <a:spcPts val="0"/>
              </a:spcBef>
            </a:pPr>
            <a:r>
              <a:rPr lang="it-IT" altLang="zh-CN" sz="2000" dirty="0">
                <a:solidFill>
                  <a:srgbClr val="000000"/>
                </a:solidFill>
                <a:latin typeface="Arial" charset="0"/>
              </a:rPr>
              <a:t>	CString z[]={"20MPH","55MPH","70MPH"};</a:t>
            </a:r>
          </a:p>
          <a:p>
            <a:pPr lvl="0" eaLnBrk="1" hangingPunct="1">
              <a:lnSpc>
                <a:spcPts val="3100"/>
              </a:lnSpc>
              <a:spcBef>
                <a:spcPts val="0"/>
              </a:spcBef>
            </a:pPr>
            <a:r>
              <a:rPr lang="it-IT" altLang="zh-CN" sz="2000" dirty="0">
                <a:solidFill>
                  <a:srgbClr val="000000"/>
                </a:solidFill>
                <a:latin typeface="Arial" charset="0"/>
              </a:rPr>
              <a:t>	s2=s2+z[m_Radio];</a:t>
            </a:r>
          </a:p>
          <a:p>
            <a:pPr lvl="0" eaLnBrk="1" hangingPunct="1">
              <a:lnSpc>
                <a:spcPts val="3100"/>
              </a:lnSpc>
              <a:spcBef>
                <a:spcPts val="0"/>
              </a:spcBef>
            </a:pPr>
            <a:r>
              <a:rPr lang="it-IT" altLang="zh-CN" sz="2000" dirty="0">
                <a:solidFill>
                  <a:srgbClr val="000000"/>
                </a:solidFill>
                <a:latin typeface="Arial" charset="0"/>
              </a:rPr>
              <a:t>	m_Edit=s1+s2;</a:t>
            </a:r>
          </a:p>
          <a:p>
            <a:pPr lvl="0" eaLnBrk="1" hangingPunct="1">
              <a:lnSpc>
                <a:spcPts val="3100"/>
              </a:lnSpc>
              <a:spcBef>
                <a:spcPts val="0"/>
              </a:spcBef>
            </a:pPr>
            <a:r>
              <a:rPr lang="it-IT" altLang="zh-CN" sz="2000" dirty="0">
                <a:solidFill>
                  <a:srgbClr val="000000"/>
                </a:solidFill>
                <a:latin typeface="Arial" charset="0"/>
              </a:rPr>
              <a:t>	UpdateData(FALSE);    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623F53-8077-4CA3-BFB2-08265F335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499" y="836712"/>
            <a:ext cx="2664296" cy="204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4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列表框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773EC8E-53DF-40ED-874D-0462626DF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633" y="3645024"/>
            <a:ext cx="3564735" cy="3071654"/>
          </a:xfrm>
          <a:prstGeom prst="rect">
            <a:avLst/>
          </a:prstGeom>
        </p:spPr>
      </p:pic>
      <p:sp>
        <p:nvSpPr>
          <p:cNvPr id="15" name="Text Box 13">
            <a:extLst>
              <a:ext uri="{FF2B5EF4-FFF2-40B4-BE49-F238E27FC236}">
                <a16:creationId xmlns:a16="http://schemas.microsoft.com/office/drawing/2014/main" id="{754F6DEA-BDEF-40DE-A1E5-E28F7BE6D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908720"/>
            <a:ext cx="8244259" cy="263149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创建工程，名字为</a:t>
            </a: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Ex_List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，界面如图所示。左侧为列表框，右侧两个编辑框。程序功能：</a:t>
            </a:r>
          </a:p>
          <a:p>
            <a:pPr lvl="0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1.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初始状态如图所示。</a:t>
            </a:r>
          </a:p>
          <a:p>
            <a:pPr lvl="0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2.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双击列表框中任意选项，该项显示在上部编辑框中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itchFamily="49" charset="-122"/>
            </a:endParaRPr>
          </a:p>
          <a:p>
            <a:pPr lvl="0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3.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单击“添加”按钮，上部编辑框中的内容添加到列表框中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itchFamily="49" charset="-122"/>
            </a:endParaRPr>
          </a:p>
          <a:p>
            <a:pPr lvl="0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4.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单击“统计”按钮，统计列表框中的项数，并显示在下部编辑框中。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itchFamily="49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469126F-30A2-4B26-8F57-130263DC364B}"/>
              </a:ext>
            </a:extLst>
          </p:cNvPr>
          <p:cNvSpPr/>
          <p:nvPr/>
        </p:nvSpPr>
        <p:spPr bwMode="auto">
          <a:xfrm>
            <a:off x="2840340" y="4210963"/>
            <a:ext cx="1681204" cy="2200524"/>
          </a:xfrm>
          <a:prstGeom prst="roundRect">
            <a:avLst/>
          </a:prstGeom>
          <a:noFill/>
          <a:ln w="28575" cap="sq" cmpd="sng" algn="ctr">
            <a:solidFill>
              <a:schemeClr val="accent5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25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复选框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B7ACB02-9994-4E1B-AECF-7E38990E9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454135"/>
            <a:ext cx="4248472" cy="3213583"/>
          </a:xfrm>
          <a:prstGeom prst="rect">
            <a:avLst/>
          </a:prstGeom>
        </p:spPr>
      </p:pic>
      <p:sp>
        <p:nvSpPr>
          <p:cNvPr id="14" name="Text Box 13">
            <a:extLst>
              <a:ext uri="{FF2B5EF4-FFF2-40B4-BE49-F238E27FC236}">
                <a16:creationId xmlns:a16="http://schemas.microsoft.com/office/drawing/2014/main" id="{1DA9E631-8D09-45A0-8421-3693004B5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5" y="908720"/>
            <a:ext cx="8352929" cy="263149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创建工程，名字为</a:t>
            </a: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Ex_Check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，界面如图所示，复选框为网购平台。程序功能：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itchFamily="49" charset="-122"/>
            </a:endParaRPr>
          </a:p>
          <a:p>
            <a:pPr lvl="0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1.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点击提交按钮，用户选择的网购平台就汇总显示在编辑框中。例如，选择淘宝和一号店，单击提交后，编辑框中显示：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itchFamily="49" charset="-122"/>
            </a:endParaRPr>
          </a:p>
          <a:p>
            <a:pPr lvl="0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                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  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购物平台选择：淘宝 一号店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pPr lvl="0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2.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单击“退出”按钮，程序结束。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itchFamily="49" charset="-122"/>
            </a:endParaRPr>
          </a:p>
          <a:p>
            <a:pPr lvl="0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3.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程序初始状态如图所示。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44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列表框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2331D7EC-30B8-4943-B5EC-65E91EB0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951111"/>
            <a:ext cx="35283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与列表框关联的变量</a:t>
            </a:r>
            <a:endParaRPr lang="en-US" altLang="zh-CN" dirty="0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1DA9E631-8D09-45A0-8421-3693004B5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482492"/>
            <a:ext cx="7344816" cy="10824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楷体" pitchFamily="49" charset="-122"/>
              </a:rPr>
              <a:t>通常与列表框关联的变量为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楷体" pitchFamily="49" charset="-122"/>
              </a:rPr>
              <a:t>Control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楷体" pitchFamily="49" charset="-122"/>
              </a:rPr>
              <a:t>类别的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楷体" pitchFamily="49" charset="-122"/>
              </a:rPr>
              <a:t>CListBox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楷体" pitchFamily="49" charset="-122"/>
              </a:rPr>
              <a:t>型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楷体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即：通常与列表框关联的变量是</a:t>
            </a: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CListBox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类对象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楷体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773EC8E-53DF-40ED-874D-0462626DF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2780928"/>
            <a:ext cx="3564735" cy="3071654"/>
          </a:xfrm>
          <a:prstGeom prst="rect">
            <a:avLst/>
          </a:prstGeom>
        </p:spPr>
      </p:pic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43CFFA6-22A8-424C-BE2E-F6DBE2BA2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83624"/>
              </p:ext>
            </p:extLst>
          </p:nvPr>
        </p:nvGraphicFramePr>
        <p:xfrm>
          <a:off x="1143209" y="3623515"/>
          <a:ext cx="2877275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 Box 13">
            <a:extLst>
              <a:ext uri="{FF2B5EF4-FFF2-40B4-BE49-F238E27FC236}">
                <a16:creationId xmlns:a16="http://schemas.microsoft.com/office/drawing/2014/main" id="{01460FF9-4080-475A-B795-28E7E2F27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603557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变量名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Text Box 13">
            <a:extLst>
              <a:ext uri="{FF2B5EF4-FFF2-40B4-BE49-F238E27FC236}">
                <a16:creationId xmlns:a16="http://schemas.microsoft.com/office/drawing/2014/main" id="{1F5079A2-AABD-4E4E-8936-FF03A9A36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930" y="4204311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类  别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Text Box 13">
            <a:extLst>
              <a:ext uri="{FF2B5EF4-FFF2-40B4-BE49-F238E27FC236}">
                <a16:creationId xmlns:a16="http://schemas.microsoft.com/office/drawing/2014/main" id="{2FE8B4EE-EE84-41A9-9FFF-6A49FFB22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4772176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类  型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Text Box 13">
            <a:extLst>
              <a:ext uri="{FF2B5EF4-FFF2-40B4-BE49-F238E27FC236}">
                <a16:creationId xmlns:a16="http://schemas.microsoft.com/office/drawing/2014/main" id="{BB2F3B04-4614-4E45-ACAA-6019C159C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816" y="3596644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m_List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黑体" pitchFamily="49" charset="-122"/>
            </a:endParaRP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57B7C88C-7AD9-46D1-90C5-2025F3A5B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8276" y="4204882"/>
            <a:ext cx="1897724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Control</a:t>
            </a:r>
          </a:p>
        </p:txBody>
      </p:sp>
      <p:sp>
        <p:nvSpPr>
          <p:cNvPr id="23" name="Text Box 13">
            <a:extLst>
              <a:ext uri="{FF2B5EF4-FFF2-40B4-BE49-F238E27FC236}">
                <a16:creationId xmlns:a16="http://schemas.microsoft.com/office/drawing/2014/main" id="{7EB7436F-610A-480C-833F-DE1180456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342" y="4785356"/>
            <a:ext cx="1812666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CListBox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黑体" pitchFamily="49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B765347-F8E3-4033-B94F-82739F64B4B6}"/>
              </a:ext>
            </a:extLst>
          </p:cNvPr>
          <p:cNvSpPr/>
          <p:nvPr/>
        </p:nvSpPr>
        <p:spPr bwMode="auto">
          <a:xfrm>
            <a:off x="4176295" y="3373693"/>
            <a:ext cx="1681204" cy="2200524"/>
          </a:xfrm>
          <a:prstGeom prst="roundRect">
            <a:avLst/>
          </a:prstGeom>
          <a:noFill/>
          <a:ln w="28575" cap="sq" cmpd="sng" algn="ctr">
            <a:solidFill>
              <a:schemeClr val="accent5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56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4" grpId="0" build="p" bldLvl="2"/>
      <p:bldP spid="18" grpId="0" build="p" bldLvl="2"/>
      <p:bldP spid="19" grpId="0" build="p" bldLvl="2"/>
      <p:bldP spid="20" grpId="0" build="p" bldLvl="2"/>
      <p:bldP spid="21" grpId="0" build="p" bldLvl="2"/>
      <p:bldP spid="22" grpId="0" build="p" bldLvl="2"/>
      <p:bldP spid="23" grpId="0" build="p" bldLvl="2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列表框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2331D7EC-30B8-4943-B5EC-65E91EB0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80" y="901520"/>
            <a:ext cx="35283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函数简介</a:t>
            </a:r>
            <a:endParaRPr lang="en-US" altLang="zh-CN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E17325E-78FE-4891-8E7D-DBB9B8BDED8D}"/>
              </a:ext>
            </a:extLst>
          </p:cNvPr>
          <p:cNvSpPr/>
          <p:nvPr/>
        </p:nvSpPr>
        <p:spPr>
          <a:xfrm>
            <a:off x="725906" y="1363185"/>
            <a:ext cx="7692188" cy="1746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33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介绍往列表框中添加列表项的函数，以及获取列表框中某列表项文本的函数</a:t>
            </a:r>
            <a:endParaRPr lang="en-US" altLang="zh-CN" kern="100" dirty="0"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33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这些函数是</a:t>
            </a:r>
            <a:r>
              <a:rPr lang="en-US" altLang="zh-CN" kern="100" dirty="0" err="1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CListBox</a:t>
            </a: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类的成员函数，需要定义</a:t>
            </a:r>
            <a:r>
              <a:rPr lang="en-US" altLang="zh-CN" kern="100" dirty="0" err="1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CListBox</a:t>
            </a: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类对象来调用</a:t>
            </a:r>
            <a:endParaRPr lang="zh-CN" altLang="en-US" dirty="0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24" name="Text Box 12">
            <a:hlinkClick r:id="rId2" action="ppaction://hlinksldjump"/>
            <a:extLst>
              <a:ext uri="{FF2B5EF4-FFF2-40B4-BE49-F238E27FC236}">
                <a16:creationId xmlns:a16="http://schemas.microsoft.com/office/drawing/2014/main" id="{B620F075-1B96-4422-AE47-D7999BC6C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898" y="3140968"/>
            <a:ext cx="345606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tIns="0" anchor="t" anchorCtr="0">
            <a:spAutoFit/>
          </a:bodyPr>
          <a:lstStyle>
            <a:defPPr>
              <a:defRPr lang="zh-CN"/>
            </a:defPPr>
            <a:lvl1pPr marL="342900" marR="0" lvl="0" indent="-342900" algn="just" defTabSz="91440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楷体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>
                <a:ea typeface="黑体" panose="02010609060101010101" pitchFamily="49" charset="-122"/>
              </a:rPr>
              <a:t>添加列表项的函数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25" name="Text Box 8">
            <a:extLst>
              <a:ext uri="{FF2B5EF4-FFF2-40B4-BE49-F238E27FC236}">
                <a16:creationId xmlns:a16="http://schemas.microsoft.com/office/drawing/2014/main" id="{C30A17B3-B647-4F03-B625-14DF3B2C9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635478"/>
            <a:ext cx="2525971" cy="51360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AddString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参数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FA09EF8-B295-439B-856E-26B6C5585733}"/>
              </a:ext>
            </a:extLst>
          </p:cNvPr>
          <p:cNvSpPr/>
          <p:nvPr/>
        </p:nvSpPr>
        <p:spPr>
          <a:xfrm>
            <a:off x="1088755" y="4221088"/>
            <a:ext cx="3051197" cy="1322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300"/>
              </a:lnSpc>
              <a:spcAft>
                <a:spcPts val="0"/>
              </a:spcAft>
              <a:buClr>
                <a:srgbClr val="C00000"/>
              </a:buClr>
            </a:pPr>
            <a:r>
              <a:rPr lang="zh-CN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kern="100" dirty="0"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300"/>
              </a:lnSpc>
              <a:spcAft>
                <a:spcPts val="0"/>
              </a:spcAft>
              <a:buClr>
                <a:srgbClr val="C00000"/>
              </a:buClr>
            </a:pP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字符串</a:t>
            </a:r>
            <a:endParaRPr lang="en-US" altLang="zh-CN" kern="100" dirty="0"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300"/>
              </a:lnSpc>
              <a:spcAft>
                <a:spcPts val="0"/>
              </a:spcAft>
              <a:buClr>
                <a:srgbClr val="C00000"/>
              </a:buClr>
            </a:pP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（常量变量均可）</a:t>
            </a:r>
            <a:endParaRPr lang="en-US" altLang="zh-CN" kern="100" dirty="0"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7B8D14B-342B-459E-92B5-935C8D5C7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153" y="2852936"/>
            <a:ext cx="3564735" cy="3071654"/>
          </a:xfrm>
          <a:prstGeom prst="rect">
            <a:avLst/>
          </a:prstGeom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6CFE5A9-7542-4182-893F-C831A7EA5BDB}"/>
              </a:ext>
            </a:extLst>
          </p:cNvPr>
          <p:cNvSpPr/>
          <p:nvPr/>
        </p:nvSpPr>
        <p:spPr bwMode="auto">
          <a:xfrm>
            <a:off x="4860032" y="3437275"/>
            <a:ext cx="1681204" cy="811454"/>
          </a:xfrm>
          <a:prstGeom prst="roundRect">
            <a:avLst/>
          </a:prstGeom>
          <a:noFill/>
          <a:ln w="28575" cap="sq" cmpd="sng" algn="ctr">
            <a:solidFill>
              <a:schemeClr val="accent5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29C8C74-E444-4846-BFED-C58763D59563}"/>
              </a:ext>
            </a:extLst>
          </p:cNvPr>
          <p:cNvSpPr/>
          <p:nvPr/>
        </p:nvSpPr>
        <p:spPr>
          <a:xfrm>
            <a:off x="1115616" y="5589240"/>
            <a:ext cx="5616624" cy="899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300"/>
              </a:lnSpc>
              <a:spcAft>
                <a:spcPts val="0"/>
              </a:spcAft>
              <a:buClr>
                <a:srgbClr val="C00000"/>
              </a:buClr>
            </a:pP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使用示例：</a:t>
            </a:r>
            <a:endParaRPr lang="en-US" altLang="zh-CN" kern="100" dirty="0"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300"/>
              </a:lnSpc>
              <a:spcAft>
                <a:spcPts val="0"/>
              </a:spcAft>
              <a:buClr>
                <a:srgbClr val="C00000"/>
              </a:buClr>
            </a:pP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it-IT" altLang="zh-CN" dirty="0">
                <a:solidFill>
                  <a:srgbClr val="000000"/>
                </a:solidFill>
              </a:rPr>
              <a:t>m_List.AddString("</a:t>
            </a:r>
            <a:r>
              <a:rPr lang="zh-CN" altLang="en-US" dirty="0">
                <a:solidFill>
                  <a:srgbClr val="000000"/>
                </a:solidFill>
              </a:rPr>
              <a:t>河北大学</a:t>
            </a:r>
            <a:r>
              <a:rPr lang="en-US" altLang="zh-CN" dirty="0">
                <a:solidFill>
                  <a:srgbClr val="000000"/>
                </a:solidFill>
              </a:rPr>
              <a:t>");</a:t>
            </a:r>
            <a:endParaRPr lang="en-US" altLang="zh-CN" kern="100" dirty="0"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18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6" grpId="0" build="p"/>
      <p:bldP spid="24" grpId="0" animBg="1"/>
      <p:bldP spid="25" grpId="0" build="p" animBg="1" autoUpdateAnimBg="0"/>
      <p:bldP spid="26" grpId="0" build="p"/>
      <p:bldP spid="28" grpId="0" animBg="1"/>
      <p:bldP spid="2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>
            <a:extLst>
              <a:ext uri="{FF2B5EF4-FFF2-40B4-BE49-F238E27FC236}">
                <a16:creationId xmlns:a16="http://schemas.microsoft.com/office/drawing/2014/main" id="{2331D7EC-30B8-4943-B5EC-65E91EB0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80" y="1047146"/>
            <a:ext cx="35283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函数简介</a:t>
            </a:r>
            <a:endParaRPr lang="en-US" altLang="zh-CN" dirty="0"/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B620F075-1B96-4422-AE47-D7999BC6C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898" y="1591367"/>
            <a:ext cx="4464174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tIns="0" anchor="t" anchorCtr="0">
            <a:spAutoFit/>
          </a:bodyPr>
          <a:lstStyle>
            <a:defPPr>
              <a:defRPr lang="zh-CN"/>
            </a:defPPr>
            <a:lvl1pPr marL="342900" marR="0" lvl="0" indent="-342900" algn="just" defTabSz="91440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楷体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>
                <a:ea typeface="黑体" panose="02010609060101010101" pitchFamily="49" charset="-122"/>
              </a:rPr>
              <a:t>获取列表项文本的相关函数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7B8D14B-342B-459E-92B5-935C8D5C7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797506"/>
            <a:ext cx="3564735" cy="3071654"/>
          </a:xfrm>
          <a:prstGeom prst="rect">
            <a:avLst/>
          </a:prstGeom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6CFE5A9-7542-4182-893F-C831A7EA5BDB}"/>
              </a:ext>
            </a:extLst>
          </p:cNvPr>
          <p:cNvSpPr/>
          <p:nvPr/>
        </p:nvSpPr>
        <p:spPr bwMode="auto">
          <a:xfrm>
            <a:off x="5143935" y="2381845"/>
            <a:ext cx="1681204" cy="811454"/>
          </a:xfrm>
          <a:prstGeom prst="roundRect">
            <a:avLst/>
          </a:prstGeom>
          <a:noFill/>
          <a:ln w="28575" cap="sq" cmpd="sng" algn="ctr">
            <a:solidFill>
              <a:schemeClr val="accent5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53EC6AA6-A80A-4649-B767-009064158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895" y="1987340"/>
            <a:ext cx="31352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列表项索引号</a:t>
            </a:r>
            <a:endParaRPr lang="en-US" altLang="zh-CN" sz="2400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A98D54A-A6F1-4256-BDBA-04523883C0A9}"/>
              </a:ext>
            </a:extLst>
          </p:cNvPr>
          <p:cNvSpPr/>
          <p:nvPr/>
        </p:nvSpPr>
        <p:spPr>
          <a:xfrm>
            <a:off x="777256" y="4590438"/>
            <a:ext cx="4946872" cy="899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3300"/>
              </a:lnSpc>
              <a:spcAft>
                <a:spcPts val="0"/>
              </a:spcAft>
            </a:pP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获取列表项索引号</a:t>
            </a: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</a:p>
          <a:p>
            <a:pPr indent="266700" algn="just">
              <a:lnSpc>
                <a:spcPts val="3300"/>
              </a:lnSpc>
              <a:spcAft>
                <a:spcPts val="0"/>
              </a:spcAft>
            </a:pP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获取索引号为</a:t>
            </a: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的列表项文本</a:t>
            </a: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       </a:t>
            </a:r>
            <a:endParaRPr lang="zh-CN" altLang="en-US" dirty="0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61A321F-9216-4909-BBFE-00EC3735690B}"/>
              </a:ext>
            </a:extLst>
          </p:cNvPr>
          <p:cNvSpPr/>
          <p:nvPr/>
        </p:nvSpPr>
        <p:spPr>
          <a:xfrm>
            <a:off x="613453" y="2420888"/>
            <a:ext cx="4448497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ts val="3300"/>
              </a:lnSpc>
              <a:spcAft>
                <a:spcPts val="0"/>
              </a:spcAft>
              <a:buClr>
                <a:srgbClr val="0000CC"/>
              </a:buClr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每个列表项都有个索引号：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>
              <a:lnSpc>
                <a:spcPts val="3300"/>
              </a:lnSpc>
              <a:spcAft>
                <a:spcPts val="0"/>
              </a:spcAft>
              <a:buClr>
                <a:srgbClr val="0000CC"/>
              </a:buClr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项，索引号为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pPr lvl="1" algn="just">
              <a:lnSpc>
                <a:spcPts val="3300"/>
              </a:lnSpc>
              <a:spcAft>
                <a:spcPts val="0"/>
              </a:spcAft>
              <a:buClr>
                <a:srgbClr val="0000CC"/>
              </a:buClr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项，索引号为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  <a:p>
            <a:pPr lvl="1" algn="just">
              <a:lnSpc>
                <a:spcPts val="3300"/>
              </a:lnSpc>
              <a:spcAft>
                <a:spcPts val="0"/>
              </a:spcAft>
              <a:buClr>
                <a:srgbClr val="0000CC"/>
              </a:buClr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依次类推。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05477C0-9AD9-4AF4-B03A-34916BBEE17A}"/>
              </a:ext>
            </a:extLst>
          </p:cNvPr>
          <p:cNvSpPr/>
          <p:nvPr/>
        </p:nvSpPr>
        <p:spPr>
          <a:xfrm>
            <a:off x="6840591" y="2036051"/>
            <a:ext cx="1327204" cy="154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3300"/>
              </a:lnSpc>
              <a:spcAft>
                <a:spcPts val="0"/>
              </a:spcAft>
              <a:buClr>
                <a:srgbClr val="0000CC"/>
              </a:buClr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索引号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422225D-3CF7-4648-80FE-4D9FF7C87BFC}"/>
              </a:ext>
            </a:extLst>
          </p:cNvPr>
          <p:cNvCxnSpPr>
            <a:cxnSpLocks/>
          </p:cNvCxnSpPr>
          <p:nvPr/>
        </p:nvCxnSpPr>
        <p:spPr bwMode="auto">
          <a:xfrm>
            <a:off x="6264527" y="2634304"/>
            <a:ext cx="1131958" cy="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959E0B76-A848-401E-BA0F-3D909AD1BE48}"/>
              </a:ext>
            </a:extLst>
          </p:cNvPr>
          <p:cNvSpPr/>
          <p:nvPr/>
        </p:nvSpPr>
        <p:spPr>
          <a:xfrm>
            <a:off x="6840591" y="2373570"/>
            <a:ext cx="11117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ts val="3300"/>
              </a:lnSpc>
              <a:spcAft>
                <a:spcPts val="0"/>
              </a:spcAft>
              <a:buClr>
                <a:srgbClr val="0000CC"/>
              </a:buClr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01DAF5C-B96C-4684-A7AA-586A00BEB74F}"/>
              </a:ext>
            </a:extLst>
          </p:cNvPr>
          <p:cNvCxnSpPr>
            <a:cxnSpLocks/>
          </p:cNvCxnSpPr>
          <p:nvPr/>
        </p:nvCxnSpPr>
        <p:spPr bwMode="auto">
          <a:xfrm>
            <a:off x="5969503" y="2758274"/>
            <a:ext cx="1474602" cy="176761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8B61A848-F9F6-4BEB-A309-702B0173D6FE}"/>
              </a:ext>
            </a:extLst>
          </p:cNvPr>
          <p:cNvSpPr/>
          <p:nvPr/>
        </p:nvSpPr>
        <p:spPr>
          <a:xfrm>
            <a:off x="6856675" y="2705960"/>
            <a:ext cx="11117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ts val="3300"/>
              </a:lnSpc>
              <a:spcAft>
                <a:spcPts val="0"/>
              </a:spcAft>
              <a:buClr>
                <a:srgbClr val="0000CC"/>
              </a:buClr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2D298CD-0B28-43C7-B7C1-062C5DBAE499}"/>
              </a:ext>
            </a:extLst>
          </p:cNvPr>
          <p:cNvCxnSpPr>
            <a:cxnSpLocks/>
          </p:cNvCxnSpPr>
          <p:nvPr/>
        </p:nvCxnSpPr>
        <p:spPr bwMode="auto">
          <a:xfrm>
            <a:off x="6225534" y="2935035"/>
            <a:ext cx="1187035" cy="369126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584C41CC-092F-48A6-9335-FDC8CDEFEA6B}"/>
              </a:ext>
            </a:extLst>
          </p:cNvPr>
          <p:cNvSpPr/>
          <p:nvPr/>
        </p:nvSpPr>
        <p:spPr>
          <a:xfrm>
            <a:off x="6880930" y="3064033"/>
            <a:ext cx="11117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ts val="3300"/>
              </a:lnSpc>
              <a:spcAft>
                <a:spcPts val="0"/>
              </a:spcAft>
              <a:buClr>
                <a:srgbClr val="0000CC"/>
              </a:buClr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33" name="Text Box 12">
            <a:extLst>
              <a:ext uri="{FF2B5EF4-FFF2-40B4-BE49-F238E27FC236}">
                <a16:creationId xmlns:a16="http://schemas.microsoft.com/office/drawing/2014/main" id="{FC066B4D-14E6-4611-9631-A1BF8ABD3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56" y="4143490"/>
            <a:ext cx="344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/>
              <a:t>获取列表项文本的步骤</a:t>
            </a:r>
            <a:endParaRPr lang="en-US" altLang="zh-CN" dirty="0"/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4E5DC51D-54B9-4A1B-A2DA-8C5EF3FD3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190282"/>
            <a:ext cx="813559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600" ker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列表框</a:t>
            </a:r>
            <a:endParaRPr kumimoji="0" lang="zh-CN" altLang="en-US" sz="3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900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/>
      <p:bldP spid="14" grpId="0" build="p"/>
      <p:bldP spid="19" grpId="0" build="p" bldLvl="2"/>
      <p:bldP spid="20" grpId="0" build="p" bldLvl="2" animBg="1"/>
      <p:bldP spid="22" grpId="0" build="p" bldLvl="2"/>
      <p:bldP spid="30" grpId="0" build="p" bldLvl="2"/>
      <p:bldP spid="32" grpId="0" build="p" bldLvl="2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>
            <a:extLst>
              <a:ext uri="{FF2B5EF4-FFF2-40B4-BE49-F238E27FC236}">
                <a16:creationId xmlns:a16="http://schemas.microsoft.com/office/drawing/2014/main" id="{2331D7EC-30B8-4943-B5EC-65E91EB0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80" y="260648"/>
            <a:ext cx="35283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函数简介</a:t>
            </a:r>
            <a:endParaRPr lang="en-US" altLang="zh-CN" dirty="0"/>
          </a:p>
        </p:txBody>
      </p:sp>
      <p:sp>
        <p:nvSpPr>
          <p:cNvPr id="24" name="Text Box 12">
            <a:hlinkClick r:id="rId2" action="ppaction://hlinksldjump"/>
            <a:extLst>
              <a:ext uri="{FF2B5EF4-FFF2-40B4-BE49-F238E27FC236}">
                <a16:creationId xmlns:a16="http://schemas.microsoft.com/office/drawing/2014/main" id="{B620F075-1B96-4422-AE47-D7999BC6C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98" y="804869"/>
            <a:ext cx="4464174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tIns="0" anchor="t" anchorCtr="0">
            <a:spAutoFit/>
          </a:bodyPr>
          <a:lstStyle>
            <a:defPPr>
              <a:defRPr lang="zh-CN"/>
            </a:defPPr>
            <a:lvl1pPr marL="342900" marR="0" lvl="0" indent="-342900" algn="just" defTabSz="91440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楷体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>
                <a:ea typeface="黑体" panose="02010609060101010101" pitchFamily="49" charset="-122"/>
              </a:rPr>
              <a:t>获取列表项文本的相关函数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7B8D14B-342B-459E-92B5-935C8D5C7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835" y="789394"/>
            <a:ext cx="3564735" cy="3071654"/>
          </a:xfrm>
          <a:prstGeom prst="rect">
            <a:avLst/>
          </a:prstGeom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6CFE5A9-7542-4182-893F-C831A7EA5BDB}"/>
              </a:ext>
            </a:extLst>
          </p:cNvPr>
          <p:cNvSpPr/>
          <p:nvPr/>
        </p:nvSpPr>
        <p:spPr bwMode="auto">
          <a:xfrm>
            <a:off x="5265714" y="1373733"/>
            <a:ext cx="1681204" cy="811454"/>
          </a:xfrm>
          <a:prstGeom prst="roundRect">
            <a:avLst/>
          </a:prstGeom>
          <a:noFill/>
          <a:ln w="28575" cap="sq" cmpd="sng" algn="ctr">
            <a:solidFill>
              <a:schemeClr val="accent5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05477C0-9AD9-4AF4-B03A-34916BBEE17A}"/>
              </a:ext>
            </a:extLst>
          </p:cNvPr>
          <p:cNvSpPr/>
          <p:nvPr/>
        </p:nvSpPr>
        <p:spPr>
          <a:xfrm>
            <a:off x="6962370" y="1027939"/>
            <a:ext cx="1327204" cy="154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3300"/>
              </a:lnSpc>
              <a:spcAft>
                <a:spcPts val="0"/>
              </a:spcAft>
              <a:buClr>
                <a:srgbClr val="0000CC"/>
              </a:buClr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索引号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422225D-3CF7-4648-80FE-4D9FF7C87BFC}"/>
              </a:ext>
            </a:extLst>
          </p:cNvPr>
          <p:cNvCxnSpPr>
            <a:cxnSpLocks/>
          </p:cNvCxnSpPr>
          <p:nvPr/>
        </p:nvCxnSpPr>
        <p:spPr bwMode="auto">
          <a:xfrm>
            <a:off x="6386306" y="1626192"/>
            <a:ext cx="1131958" cy="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959E0B76-A848-401E-BA0F-3D909AD1BE48}"/>
              </a:ext>
            </a:extLst>
          </p:cNvPr>
          <p:cNvSpPr/>
          <p:nvPr/>
        </p:nvSpPr>
        <p:spPr>
          <a:xfrm>
            <a:off x="6962370" y="1365458"/>
            <a:ext cx="11117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ts val="3300"/>
              </a:lnSpc>
              <a:spcAft>
                <a:spcPts val="0"/>
              </a:spcAft>
              <a:buClr>
                <a:srgbClr val="0000CC"/>
              </a:buClr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01DAF5C-B96C-4684-A7AA-586A00BEB74F}"/>
              </a:ext>
            </a:extLst>
          </p:cNvPr>
          <p:cNvCxnSpPr>
            <a:cxnSpLocks/>
          </p:cNvCxnSpPr>
          <p:nvPr/>
        </p:nvCxnSpPr>
        <p:spPr bwMode="auto">
          <a:xfrm>
            <a:off x="6091282" y="1750162"/>
            <a:ext cx="1474602" cy="176761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8B61A848-F9F6-4BEB-A309-702B0173D6FE}"/>
              </a:ext>
            </a:extLst>
          </p:cNvPr>
          <p:cNvSpPr/>
          <p:nvPr/>
        </p:nvSpPr>
        <p:spPr>
          <a:xfrm>
            <a:off x="6978454" y="1697848"/>
            <a:ext cx="11117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ts val="3300"/>
              </a:lnSpc>
              <a:spcAft>
                <a:spcPts val="0"/>
              </a:spcAft>
              <a:buClr>
                <a:srgbClr val="0000CC"/>
              </a:buClr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2D298CD-0B28-43C7-B7C1-062C5DBAE499}"/>
              </a:ext>
            </a:extLst>
          </p:cNvPr>
          <p:cNvCxnSpPr>
            <a:cxnSpLocks/>
          </p:cNvCxnSpPr>
          <p:nvPr/>
        </p:nvCxnSpPr>
        <p:spPr bwMode="auto">
          <a:xfrm>
            <a:off x="6347313" y="1926923"/>
            <a:ext cx="1187035" cy="369126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584C41CC-092F-48A6-9335-FDC8CDEFEA6B}"/>
              </a:ext>
            </a:extLst>
          </p:cNvPr>
          <p:cNvSpPr/>
          <p:nvPr/>
        </p:nvSpPr>
        <p:spPr>
          <a:xfrm>
            <a:off x="7002709" y="2055921"/>
            <a:ext cx="11117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ts val="3300"/>
              </a:lnSpc>
              <a:spcAft>
                <a:spcPts val="0"/>
              </a:spcAft>
              <a:buClr>
                <a:srgbClr val="0000CC"/>
              </a:buClr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34" name="Text Box 12">
            <a:extLst>
              <a:ext uri="{FF2B5EF4-FFF2-40B4-BE49-F238E27FC236}">
                <a16:creationId xmlns:a16="http://schemas.microsoft.com/office/drawing/2014/main" id="{555C5FC7-28DD-43C2-A372-4FB062A38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98" y="1268634"/>
            <a:ext cx="43063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/>
              <a:t>获取选定列表项索引号的函数</a:t>
            </a:r>
          </a:p>
        </p:txBody>
      </p:sp>
      <p:sp>
        <p:nvSpPr>
          <p:cNvPr id="35" name="Text Box 8">
            <a:extLst>
              <a:ext uri="{FF2B5EF4-FFF2-40B4-BE49-F238E27FC236}">
                <a16:creationId xmlns:a16="http://schemas.microsoft.com/office/drawing/2014/main" id="{15564E71-DFDA-4FB1-B7C0-C30B38781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61" y="1779510"/>
            <a:ext cx="2021915" cy="51360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GetCurSel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()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07BF1FE-70A6-4FAF-A8FB-F7CD67C18132}"/>
              </a:ext>
            </a:extLst>
          </p:cNvPr>
          <p:cNvSpPr/>
          <p:nvPr/>
        </p:nvSpPr>
        <p:spPr>
          <a:xfrm>
            <a:off x="251520" y="2321407"/>
            <a:ext cx="4771239" cy="155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2900"/>
              </a:lnSpc>
              <a:spcAft>
                <a:spcPts val="0"/>
              </a:spcAft>
            </a:pPr>
            <a:r>
              <a:rPr lang="zh-CN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kern="100" dirty="0"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2900"/>
              </a:lnSpc>
              <a:spcAft>
                <a:spcPts val="0"/>
              </a:spcAft>
            </a:pP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无</a:t>
            </a:r>
            <a:endParaRPr lang="en-US" altLang="zh-CN" kern="100" dirty="0"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2900"/>
              </a:lnSpc>
              <a:spcAft>
                <a:spcPts val="0"/>
              </a:spcAft>
            </a:pP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函数值：</a:t>
            </a:r>
            <a:endParaRPr lang="en-US" altLang="zh-CN" kern="100" dirty="0"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2900"/>
              </a:lnSpc>
              <a:spcAft>
                <a:spcPts val="0"/>
              </a:spcAft>
            </a:pP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整数，列表项索引号</a:t>
            </a:r>
            <a:endParaRPr lang="zh-CN" altLang="en-US" dirty="0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0D9951BD-A185-47C3-BC14-99BD58B7C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98" y="3830109"/>
            <a:ext cx="43063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  <a:defRPr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</a:defRPr>
            </a:lvl9pPr>
          </a:lstStyle>
          <a:p>
            <a:r>
              <a:rPr lang="zh-CN" altLang="en-US" dirty="0"/>
              <a:t>获取选定列表项索引号的函数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8E41FE-3FD8-4C2B-9378-4DCA84E626D6}"/>
              </a:ext>
            </a:extLst>
          </p:cNvPr>
          <p:cNvSpPr/>
          <p:nvPr/>
        </p:nvSpPr>
        <p:spPr>
          <a:xfrm>
            <a:off x="4716016" y="3932703"/>
            <a:ext cx="4205111" cy="476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660066"/>
              </a:buClr>
              <a:buSzPct val="90000"/>
            </a:pP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使用示例</a:t>
            </a:r>
            <a:endParaRPr lang="en-US" altLang="zh-CN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B1E3E12-6A72-4A9F-A394-136453DA91EB}"/>
              </a:ext>
            </a:extLst>
          </p:cNvPr>
          <p:cNvCxnSpPr>
            <a:cxnSpLocks/>
          </p:cNvCxnSpPr>
          <p:nvPr/>
        </p:nvCxnSpPr>
        <p:spPr bwMode="auto">
          <a:xfrm>
            <a:off x="4644008" y="3933106"/>
            <a:ext cx="0" cy="2924894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chemeClr val="accent2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 Box 8">
            <a:extLst>
              <a:ext uri="{FF2B5EF4-FFF2-40B4-BE49-F238E27FC236}">
                <a16:creationId xmlns:a16="http://schemas.microsoft.com/office/drawing/2014/main" id="{AF8B76CE-08EC-4ABF-B31C-6487CE639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090" y="4336264"/>
            <a:ext cx="3224371" cy="51360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Arial" panose="020B0604020202020204" pitchFamily="34" charset="0"/>
              </a:rPr>
              <a:t>GetText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参数</a:t>
            </a:r>
            <a:r>
              <a:rPr lang="en-US" altLang="zh-CN" dirty="0">
                <a:latin typeface="Arial" panose="020B0604020202020204" pitchFamily="34" charset="0"/>
              </a:rPr>
              <a:t>1,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参数</a:t>
            </a:r>
            <a:r>
              <a:rPr lang="en-US" altLang="zh-CN" dirty="0">
                <a:latin typeface="Arial" panose="020B0604020202020204" pitchFamily="34" charset="0"/>
              </a:rPr>
              <a:t>2)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7165085-CBA8-4D6D-8D2A-3CCC61D94F69}"/>
              </a:ext>
            </a:extLst>
          </p:cNvPr>
          <p:cNvSpPr/>
          <p:nvPr/>
        </p:nvSpPr>
        <p:spPr>
          <a:xfrm>
            <a:off x="371269" y="4941168"/>
            <a:ext cx="4586832" cy="168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3100"/>
              </a:lnSpc>
              <a:spcAft>
                <a:spcPts val="0"/>
              </a:spcAft>
            </a:pPr>
            <a:r>
              <a:rPr lang="zh-CN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kern="100" dirty="0"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3100"/>
              </a:lnSpc>
              <a:spcAft>
                <a:spcPts val="0"/>
              </a:spcAft>
            </a:pP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列表项索引号</a:t>
            </a:r>
            <a:endParaRPr lang="en-US" altLang="zh-CN" kern="100" dirty="0"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3100"/>
              </a:lnSpc>
              <a:spcAft>
                <a:spcPts val="0"/>
              </a:spcAft>
            </a:pPr>
            <a:r>
              <a:rPr lang="zh-CN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kern="100" dirty="0"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3100"/>
              </a:lnSpc>
              <a:spcAft>
                <a:spcPts val="0"/>
              </a:spcAft>
            </a:pP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存放列表项内容的字符串变量</a:t>
            </a:r>
            <a:endParaRPr lang="zh-CN" altLang="en-US" dirty="0"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A4ED88B-C164-4569-BC8E-AEA0FCF2710B}"/>
              </a:ext>
            </a:extLst>
          </p:cNvPr>
          <p:cNvSpPr/>
          <p:nvPr/>
        </p:nvSpPr>
        <p:spPr>
          <a:xfrm>
            <a:off x="4779653" y="4365104"/>
            <a:ext cx="4083851" cy="2282804"/>
          </a:xfrm>
          <a:prstGeom prst="rect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  <a:buClr>
                <a:srgbClr val="C00000"/>
              </a:buClr>
            </a:pP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int x;</a:t>
            </a:r>
          </a:p>
          <a:p>
            <a:pPr algn="just">
              <a:lnSpc>
                <a:spcPts val="4100"/>
              </a:lnSpc>
              <a:spcAft>
                <a:spcPts val="0"/>
              </a:spcAft>
              <a:buClr>
                <a:srgbClr val="C00000"/>
              </a:buClr>
            </a:pPr>
            <a:r>
              <a:rPr lang="en-US" altLang="zh-CN" kern="1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x=</a:t>
            </a:r>
            <a:r>
              <a:rPr lang="en-US" altLang="zh-CN" dirty="0" err="1">
                <a:solidFill>
                  <a:srgbClr val="000000"/>
                </a:solidFill>
              </a:rPr>
              <a:t>m_List.GetCurSel</a:t>
            </a:r>
            <a:r>
              <a:rPr lang="en-US" altLang="zh-CN" dirty="0">
                <a:solidFill>
                  <a:srgbClr val="000000"/>
                </a:solidFill>
              </a:rPr>
              <a:t>();</a:t>
            </a:r>
          </a:p>
          <a:p>
            <a:pPr algn="just">
              <a:spcAft>
                <a:spcPts val="1800"/>
              </a:spcAft>
              <a:buClr>
                <a:srgbClr val="C00000"/>
              </a:buClr>
            </a:pPr>
            <a:r>
              <a:rPr lang="en-US" altLang="zh-CN" kern="100" dirty="0" err="1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CString</a:t>
            </a:r>
            <a:r>
              <a:rPr lang="en-US" altLang="zh-CN" kern="1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 s;</a:t>
            </a:r>
          </a:p>
          <a:p>
            <a:pPr algn="just">
              <a:lnSpc>
                <a:spcPts val="4100"/>
              </a:lnSpc>
              <a:spcAft>
                <a:spcPts val="0"/>
              </a:spcAft>
              <a:buClr>
                <a:srgbClr val="C00000"/>
              </a:buClr>
            </a:pPr>
            <a:r>
              <a:rPr lang="en-US" altLang="zh-CN" kern="100" dirty="0" err="1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m_List</a:t>
            </a:r>
            <a:r>
              <a:rPr lang="en-US" altLang="zh-CN" kern="1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dirty="0" err="1">
                <a:latin typeface="Arial" panose="020B0604020202020204" pitchFamily="34" charset="0"/>
              </a:rPr>
              <a:t>GetText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x,s</a:t>
            </a:r>
            <a:r>
              <a:rPr lang="en-US" altLang="zh-CN" dirty="0">
                <a:latin typeface="Arial" panose="020B0604020202020204" pitchFamily="34" charset="0"/>
              </a:rPr>
              <a:t>);</a:t>
            </a:r>
            <a:r>
              <a:rPr lang="en-US" altLang="zh-CN" kern="1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     </a:t>
            </a:r>
            <a:endParaRPr lang="en-US" altLang="zh-CN" kern="100" dirty="0"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Text Box 12">
            <a:extLst>
              <a:ext uri="{FF2B5EF4-FFF2-40B4-BE49-F238E27FC236}">
                <a16:creationId xmlns:a16="http://schemas.microsoft.com/office/drawing/2014/main" id="{4E2DDAC5-6BB3-46C7-8308-345AAFDD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625" y="4742798"/>
            <a:ext cx="40898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获取被选中列表项的索引号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41" name="Text Box 12">
            <a:extLst>
              <a:ext uri="{FF2B5EF4-FFF2-40B4-BE49-F238E27FC236}">
                <a16:creationId xmlns:a16="http://schemas.microsoft.com/office/drawing/2014/main" id="{FBE765EC-1A8A-40FE-BD50-181ED4C0C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5892084"/>
            <a:ext cx="54726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sz="18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获取索引号为</a:t>
            </a:r>
            <a:r>
              <a:rPr lang="en-US" altLang="zh-CN" sz="18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x</a:t>
            </a:r>
            <a:r>
              <a:rPr lang="zh-CN" altLang="en-US" sz="18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的列表项文本放在</a:t>
            </a:r>
            <a:r>
              <a:rPr lang="en-US" altLang="zh-CN" sz="18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s</a:t>
            </a:r>
            <a:r>
              <a:rPr lang="zh-CN" altLang="en-US" sz="18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中</a:t>
            </a:r>
            <a:endParaRPr lang="en-US" altLang="zh-CN" sz="18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54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build="p" animBg="1" autoUpdateAnimBg="0"/>
      <p:bldP spid="36" grpId="0" build="p"/>
      <p:bldP spid="37" grpId="0"/>
      <p:bldP spid="21" grpId="0" build="p"/>
      <p:bldP spid="26" grpId="0" build="p" animBg="1" autoUpdateAnimBg="0"/>
      <p:bldP spid="29" grpId="0" uiExpand="1" build="p"/>
      <p:bldP spid="38" grpId="0" uiExpand="1" build="p" animBg="1" autoUpdateAnimBg="0"/>
      <p:bldP spid="40" grpId="0" build="p" autoUpdateAnimBg="0"/>
      <p:bldP spid="4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>
            <a:extLst>
              <a:ext uri="{FF2B5EF4-FFF2-40B4-BE49-F238E27FC236}">
                <a16:creationId xmlns:a16="http://schemas.microsoft.com/office/drawing/2014/main" id="{2331D7EC-30B8-4943-B5EC-65E91EB0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80" y="1047146"/>
            <a:ext cx="35283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0066"/>
              </a:buClr>
              <a:buSzPct val="80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函数简介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Text Box 12">
            <a:hlinkClick r:id="rId2" action="ppaction://hlinksldjump"/>
            <a:extLst>
              <a:ext uri="{FF2B5EF4-FFF2-40B4-BE49-F238E27FC236}">
                <a16:creationId xmlns:a16="http://schemas.microsoft.com/office/drawing/2014/main" id="{B620F075-1B96-4422-AE47-D7999BC6C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898" y="1591367"/>
            <a:ext cx="4464174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tIns="0" anchor="t" anchorCtr="0">
            <a:spAutoFit/>
          </a:bodyPr>
          <a:lstStyle>
            <a:defPPr>
              <a:defRPr lang="zh-CN"/>
            </a:defPPr>
            <a:lvl1pPr marL="342900" marR="0" lvl="0" indent="-342900" algn="just" defTabSz="91440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楷体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pPr lvl="0"/>
            <a:r>
              <a:rPr lang="zh-CN" altLang="en-US" dirty="0">
                <a:ea typeface="黑体" panose="02010609060101010101" pitchFamily="49" charset="-122"/>
              </a:rPr>
              <a:t>获取列表项总数的函数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7B8D14B-342B-459E-92B5-935C8D5C7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797506"/>
            <a:ext cx="3564735" cy="3071654"/>
          </a:xfrm>
          <a:prstGeom prst="rect">
            <a:avLst/>
          </a:prstGeom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6CFE5A9-7542-4182-893F-C831A7EA5BDB}"/>
              </a:ext>
            </a:extLst>
          </p:cNvPr>
          <p:cNvSpPr/>
          <p:nvPr/>
        </p:nvSpPr>
        <p:spPr bwMode="auto">
          <a:xfrm>
            <a:off x="5143935" y="2381845"/>
            <a:ext cx="1681204" cy="811454"/>
          </a:xfrm>
          <a:prstGeom prst="roundRect">
            <a:avLst/>
          </a:prstGeom>
          <a:noFill/>
          <a:ln w="28575" cap="sq" cmpd="sng" algn="ctr">
            <a:solidFill>
              <a:schemeClr val="accent5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4E5DC51D-54B9-4A1B-A2DA-8C5EF3FD3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90282"/>
            <a:ext cx="813559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幼圆" pitchFamily="49" charset="-122"/>
              </a:rPr>
              <a:t>列表框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AF18C5B8-DC97-4B5F-996A-6667E2FD8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643" y="2060848"/>
            <a:ext cx="2021915" cy="51360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ctr"/>
            <a:r>
              <a:rPr lang="en-US" altLang="zh-CN" dirty="0" err="1"/>
              <a:t>GetCount</a:t>
            </a:r>
            <a:r>
              <a:rPr lang="en-US" altLang="zh-CN" dirty="0"/>
              <a:t> ()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CCBEDE3-CA98-4CE6-AC1B-A31F9A777439}"/>
              </a:ext>
            </a:extLst>
          </p:cNvPr>
          <p:cNvSpPr/>
          <p:nvPr/>
        </p:nvSpPr>
        <p:spPr>
          <a:xfrm>
            <a:off x="619345" y="2761619"/>
            <a:ext cx="3967156" cy="1649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0" fontAlgn="base" latinLnBrk="0" hangingPunct="0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1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参数：</a:t>
            </a:r>
            <a:endParaRPr lang="en-US" altLang="zh-CN" kern="100" dirty="0">
              <a:solidFill>
                <a:srgbClr val="000000"/>
              </a:solidFill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0" fontAlgn="base" latinLnBrk="0" hangingPunct="0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无</a:t>
            </a:r>
            <a:endParaRPr kumimoji="1" lang="en-US" altLang="zh-CN" sz="2400" b="1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0" fontAlgn="base" latinLnBrk="0" hangingPunct="0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函数值：</a:t>
            </a:r>
            <a:endParaRPr kumimoji="1" lang="en-US" altLang="zh-CN" sz="2400" b="1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0" fontAlgn="base" latinLnBrk="0" hangingPunct="0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1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整数，列表项数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77D8054-C86E-4624-A196-84805718D65C}"/>
              </a:ext>
            </a:extLst>
          </p:cNvPr>
          <p:cNvSpPr/>
          <p:nvPr/>
        </p:nvSpPr>
        <p:spPr>
          <a:xfrm>
            <a:off x="873091" y="4509120"/>
            <a:ext cx="5616624" cy="1281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300"/>
              </a:lnSpc>
              <a:spcAft>
                <a:spcPts val="0"/>
              </a:spcAft>
              <a:buClr>
                <a:srgbClr val="C00000"/>
              </a:buClr>
            </a:pP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使用示例：</a:t>
            </a:r>
            <a:endParaRPr lang="en-US" altLang="zh-CN" kern="100" dirty="0"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0" eaLnBrk="1" hangingPunct="1">
              <a:lnSpc>
                <a:spcPts val="31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</a:rPr>
              <a:t>	int 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lvl="0" eaLnBrk="1" hangingPunct="1">
              <a:lnSpc>
                <a:spcPts val="31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dirty="0" err="1">
                <a:solidFill>
                  <a:srgbClr val="000000"/>
                </a:solidFill>
              </a:rPr>
              <a:t>m_List.GetCount</a:t>
            </a:r>
            <a:r>
              <a:rPr lang="en-US" altLang="zh-CN" dirty="0">
                <a:solidFill>
                  <a:srgbClr val="00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3937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" grpId="0" animBg="1"/>
      <p:bldP spid="21" grpId="0" build="p"/>
      <p:bldP spid="2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>
            <a:extLst>
              <a:ext uri="{FF2B5EF4-FFF2-40B4-BE49-F238E27FC236}">
                <a16:creationId xmlns:a16="http://schemas.microsoft.com/office/drawing/2014/main" id="{2331D7EC-30B8-4943-B5EC-65E91EB0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636289"/>
            <a:ext cx="35283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列表控件初始化</a:t>
            </a:r>
            <a:endParaRPr lang="en-US" altLang="zh-CN" dirty="0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1DA9E631-8D09-45A0-8421-3693004B5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560129"/>
            <a:ext cx="4419129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楷体" pitchFamily="49" charset="-122"/>
              </a:rPr>
              <a:t>初始，列表框有三项列表项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楷体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773EC8E-53DF-40ED-874D-0462626DF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573370"/>
            <a:ext cx="3564735" cy="3071654"/>
          </a:xfrm>
          <a:prstGeom prst="rect">
            <a:avLst/>
          </a:prstGeom>
        </p:spPr>
      </p:pic>
      <p:sp>
        <p:nvSpPr>
          <p:cNvPr id="25" name="Text Box 8">
            <a:extLst>
              <a:ext uri="{FF2B5EF4-FFF2-40B4-BE49-F238E27FC236}">
                <a16:creationId xmlns:a16="http://schemas.microsoft.com/office/drawing/2014/main" id="{D0670979-C98A-471E-85FB-50467B8D7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615" y="3717032"/>
            <a:ext cx="7592729" cy="3018903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ts val="33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BOOL 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CEx_ListDlg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::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OnInitDialog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()</a:t>
            </a:r>
          </a:p>
          <a:p>
            <a:pPr lvl="0" eaLnBrk="1" hangingPunct="1">
              <a:lnSpc>
                <a:spcPts val="33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{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charset="0"/>
              </a:rPr>
              <a:t>// TODO: Add extra initialization here</a:t>
            </a:r>
          </a:p>
          <a:p>
            <a:pPr lvl="0" eaLnBrk="1" hangingPunct="1">
              <a:lnSpc>
                <a:spcPts val="3300"/>
              </a:lnSpc>
              <a:spcBef>
                <a:spcPts val="0"/>
              </a:spcBef>
            </a:pP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	m_List.AddString("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华北电力大学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");</a:t>
            </a:r>
          </a:p>
          <a:p>
            <a:pPr lvl="0" eaLnBrk="1" hangingPunct="1">
              <a:lnSpc>
                <a:spcPts val="33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m_List.AddString("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河北大学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");</a:t>
            </a:r>
          </a:p>
          <a:p>
            <a:pPr lvl="0" eaLnBrk="1" hangingPunct="1">
              <a:lnSpc>
                <a:spcPts val="33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m_List.AddString("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北京理工大学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");</a:t>
            </a:r>
          </a:p>
          <a:p>
            <a:pPr lvl="0" eaLnBrk="1" hangingPunct="1">
              <a:lnSpc>
                <a:spcPts val="33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return TRUE; </a:t>
            </a:r>
          </a:p>
          <a:p>
            <a:pPr lvl="0" eaLnBrk="1" hangingPunct="1">
              <a:lnSpc>
                <a:spcPts val="3300"/>
              </a:lnSpc>
              <a:spcBef>
                <a:spcPts val="0"/>
              </a:spcBef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}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09FF5F6-D791-4FEC-8522-303EBB08F6DC}"/>
              </a:ext>
            </a:extLst>
          </p:cNvPr>
          <p:cNvSpPr/>
          <p:nvPr/>
        </p:nvSpPr>
        <p:spPr bwMode="auto">
          <a:xfrm>
            <a:off x="5077180" y="1164173"/>
            <a:ext cx="1681204" cy="811454"/>
          </a:xfrm>
          <a:prstGeom prst="roundRect">
            <a:avLst/>
          </a:prstGeom>
          <a:noFill/>
          <a:ln w="28575" cap="sq" cmpd="sng" algn="ctr">
            <a:solidFill>
              <a:schemeClr val="accent5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6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4" grpId="0" build="p" bldLvl="2"/>
      <p:bldP spid="25" grpId="0" uiExpand="1" build="p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773EC8E-53DF-40ED-874D-0462626DF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67" y="1021114"/>
            <a:ext cx="3564735" cy="3071654"/>
          </a:xfrm>
          <a:prstGeom prst="rect">
            <a:avLst/>
          </a:prstGeom>
        </p:spPr>
      </p:pic>
      <p:sp>
        <p:nvSpPr>
          <p:cNvPr id="13" name="Text Box 12">
            <a:extLst>
              <a:ext uri="{FF2B5EF4-FFF2-40B4-BE49-F238E27FC236}">
                <a16:creationId xmlns:a16="http://schemas.microsoft.com/office/drawing/2014/main" id="{2331D7EC-30B8-4943-B5EC-65E91EB0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39" y="515418"/>
            <a:ext cx="42865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点击添加按钮的消息响应函数</a:t>
            </a:r>
            <a:endParaRPr lang="en-US" altLang="zh-CN" dirty="0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1DA9E631-8D09-45A0-8421-3693004B5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6501" y="1124744"/>
            <a:ext cx="4525979" cy="7848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楷体" pitchFamily="49" charset="-122"/>
              </a:rPr>
              <a:t>功能</a:t>
            </a:r>
            <a:r>
              <a:rPr lang="en-US" altLang="zh-CN" dirty="0">
                <a:solidFill>
                  <a:srgbClr val="000000"/>
                </a:solidFill>
                <a:ea typeface="楷体" pitchFamily="49" charset="-122"/>
              </a:rPr>
              <a:t>:</a:t>
            </a:r>
            <a:r>
              <a:rPr lang="zh-CN" altLang="en-US" dirty="0">
                <a:solidFill>
                  <a:srgbClr val="000000"/>
                </a:solidFill>
                <a:ea typeface="楷体" pitchFamily="49" charset="-122"/>
              </a:rPr>
              <a:t>单击添加按钮，上部编辑框的内容添加到列表框中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ea typeface="楷体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79A4F20-7933-4CA3-B7DD-C2CBF7BDEB94}"/>
              </a:ext>
            </a:extLst>
          </p:cNvPr>
          <p:cNvSpPr/>
          <p:nvPr/>
        </p:nvSpPr>
        <p:spPr>
          <a:xfrm>
            <a:off x="4371975" y="1810672"/>
            <a:ext cx="4160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3300"/>
              </a:lnSpc>
              <a:spcAft>
                <a:spcPts val="0"/>
              </a:spcAft>
              <a:buClr>
                <a:srgbClr val="0000CC"/>
              </a:buClr>
              <a:buFont typeface="Wingdings" panose="05000000000000000000" pitchFamily="2" charset="2"/>
              <a:buChar char="F"/>
            </a:pP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与上部编辑框关联的变量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3994E05-9CA4-4A67-A9EB-F7FC63C0D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791561"/>
              </p:ext>
            </p:extLst>
          </p:nvPr>
        </p:nvGraphicFramePr>
        <p:xfrm>
          <a:off x="4805560" y="2281061"/>
          <a:ext cx="2301211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 Box 13">
            <a:extLst>
              <a:ext uri="{FF2B5EF4-FFF2-40B4-BE49-F238E27FC236}">
                <a16:creationId xmlns:a16="http://schemas.microsoft.com/office/drawing/2014/main" id="{A9E3589D-28E7-4B96-8A86-A2D9BD499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959" y="2261103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变量名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9890F8AB-1F2D-4735-A1A0-32FDADAA8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0281" y="2861857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类  别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0A6ADDEE-546E-4D24-98D3-2AD325B18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959" y="3429722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类  型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06C01428-E488-4C0A-A241-ED8EB7E4F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6611" y="2254190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m_jlb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黑体" pitchFamily="49" charset="-122"/>
            </a:endParaRPr>
          </a:p>
        </p:txBody>
      </p:sp>
      <p:sp>
        <p:nvSpPr>
          <p:cNvPr id="19" name="Text Box 13">
            <a:extLst>
              <a:ext uri="{FF2B5EF4-FFF2-40B4-BE49-F238E27FC236}">
                <a16:creationId xmlns:a16="http://schemas.microsoft.com/office/drawing/2014/main" id="{CCE38D24-5B50-45A0-A4D5-896574E93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627" y="2828188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Control</a:t>
            </a:r>
          </a:p>
        </p:txBody>
      </p:sp>
      <p:sp>
        <p:nvSpPr>
          <p:cNvPr id="20" name="Text Box 13">
            <a:extLst>
              <a:ext uri="{FF2B5EF4-FFF2-40B4-BE49-F238E27FC236}">
                <a16:creationId xmlns:a16="http://schemas.microsoft.com/office/drawing/2014/main" id="{9005A1A8-B381-4261-84EB-1E68AECBD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669" y="3442902"/>
            <a:ext cx="1211086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CEdit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黑体" pitchFamily="49" charset="-122"/>
            </a:endParaRP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1E550B8A-A0B2-4B4C-B150-5A2529D6D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586" y="4193969"/>
            <a:ext cx="7972829" cy="2595711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ts val="33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void 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CEx_ListDlg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::OnButton1() </a:t>
            </a:r>
          </a:p>
          <a:p>
            <a:pPr lvl="0" eaLnBrk="1" hangingPunct="1">
              <a:lnSpc>
                <a:spcPts val="33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{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	</a:t>
            </a:r>
            <a:r>
              <a:rPr lang="en-US" altLang="zh-CN" sz="2000" dirty="0">
                <a:solidFill>
                  <a:srgbClr val="808080">
                    <a:lumMod val="60000"/>
                    <a:lumOff val="40000"/>
                  </a:srgbClr>
                </a:solidFill>
                <a:latin typeface="Arial" charset="0"/>
              </a:rPr>
              <a:t>// TODO: Add your control notification handler code here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60000"/>
                  <a:lumOff val="40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lvl="0" eaLnBrk="1" hangingPunct="1">
              <a:lnSpc>
                <a:spcPts val="33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CString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 s;</a:t>
            </a:r>
          </a:p>
          <a:p>
            <a:pPr lvl="0" eaLnBrk="1" hangingPunct="1">
              <a:lnSpc>
                <a:spcPts val="33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m_jlb.GetWindowText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(s);</a:t>
            </a:r>
          </a:p>
          <a:p>
            <a:pPr lvl="0" eaLnBrk="1" hangingPunct="1">
              <a:lnSpc>
                <a:spcPts val="33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m_List.AddString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(s);</a:t>
            </a:r>
          </a:p>
          <a:p>
            <a:pPr lvl="0" eaLnBrk="1" hangingPunct="1">
              <a:lnSpc>
                <a:spcPts val="3300"/>
              </a:lnSpc>
              <a:spcBef>
                <a:spcPts val="0"/>
              </a:spcBef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D5D047E5-C13C-4E95-A7B4-D0A70D951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067" y="5503033"/>
            <a:ext cx="34407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获取编辑框中的字符串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26" name="Text Box 12">
            <a:extLst>
              <a:ext uri="{FF2B5EF4-FFF2-40B4-BE49-F238E27FC236}">
                <a16:creationId xmlns:a16="http://schemas.microsoft.com/office/drawing/2014/main" id="{40AE768A-0D76-458A-BE5C-5ECA0897E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5919663"/>
            <a:ext cx="34407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将字符串添加到列表中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11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4" grpId="0" build="p" bldLvl="2"/>
      <p:bldP spid="24" grpId="0"/>
      <p:bldP spid="11" grpId="0" build="p" bldLvl="2"/>
      <p:bldP spid="12" grpId="0" build="p" bldLvl="2"/>
      <p:bldP spid="17" grpId="0" build="p" bldLvl="2"/>
      <p:bldP spid="18" grpId="0" build="p" bldLvl="2"/>
      <p:bldP spid="19" grpId="0" build="p" bldLvl="2"/>
      <p:bldP spid="20" grpId="0" build="p" bldLvl="2"/>
      <p:bldP spid="22" grpId="0" uiExpand="1" build="p" animBg="1"/>
      <p:bldP spid="23" grpId="0" build="p" autoUpdateAnimBg="0"/>
      <p:bldP spid="2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773EC8E-53DF-40ED-874D-0462626DF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65" y="1437466"/>
            <a:ext cx="3564735" cy="3071654"/>
          </a:xfrm>
          <a:prstGeom prst="rect">
            <a:avLst/>
          </a:prstGeom>
        </p:spPr>
      </p:pic>
      <p:sp>
        <p:nvSpPr>
          <p:cNvPr id="13" name="Text Box 12">
            <a:extLst>
              <a:ext uri="{FF2B5EF4-FFF2-40B4-BE49-F238E27FC236}">
                <a16:creationId xmlns:a16="http://schemas.microsoft.com/office/drawing/2014/main" id="{2331D7EC-30B8-4943-B5EC-65E91EB0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879103"/>
            <a:ext cx="42865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双击列表项的消息响应函数</a:t>
            </a:r>
            <a:endParaRPr lang="en-US" altLang="zh-CN" dirty="0"/>
          </a:p>
        </p:txBody>
      </p:sp>
      <p:sp>
        <p:nvSpPr>
          <p:cNvPr id="14" name="Text Box 13">
            <a:hlinkClick r:id="rId3" action="ppaction://hlinksldjump"/>
            <a:extLst>
              <a:ext uri="{FF2B5EF4-FFF2-40B4-BE49-F238E27FC236}">
                <a16:creationId xmlns:a16="http://schemas.microsoft.com/office/drawing/2014/main" id="{1DA9E631-8D09-45A0-8421-3693004B5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0740" y="2941863"/>
            <a:ext cx="4286590" cy="11541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功能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</a:rPr>
              <a:t>:</a:t>
            </a: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dirty="0">
                <a:solidFill>
                  <a:srgbClr val="000000"/>
                </a:solidFill>
                <a:ea typeface="楷体" pitchFamily="49" charset="-122"/>
              </a:rPr>
              <a:t>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</a:rPr>
              <a:t>双击列表项，该列表项内容显示在上部编辑框中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666653-7797-43E0-BD82-BB8120A2B29F}"/>
              </a:ext>
            </a:extLst>
          </p:cNvPr>
          <p:cNvSpPr/>
          <p:nvPr/>
        </p:nvSpPr>
        <p:spPr>
          <a:xfrm>
            <a:off x="899592" y="4509120"/>
            <a:ext cx="7957223" cy="47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3300"/>
              </a:lnSpc>
              <a:spcAft>
                <a:spcPts val="0"/>
              </a:spcAft>
              <a:buClr>
                <a:srgbClr val="0000CC"/>
              </a:buClr>
              <a:buFont typeface="Wingdings" panose="05000000000000000000" pitchFamily="2" charset="2"/>
              <a:buChar char="F"/>
            </a:pPr>
            <a:r>
              <a:rPr lang="zh-CN" altLang="en-US" dirty="0">
                <a:latin typeface="Arial" panose="020B0604020202020204" pitchFamily="34" charset="0"/>
              </a:rPr>
              <a:t>在</a:t>
            </a:r>
            <a:r>
              <a:rPr lang="en-US" altLang="zh-CN" dirty="0" err="1">
                <a:latin typeface="Arial" panose="020B0604020202020204" pitchFamily="34" charset="0"/>
              </a:rPr>
              <a:t>ClassWizar</a:t>
            </a:r>
            <a:r>
              <a:rPr lang="zh-CN" altLang="en-US" dirty="0">
                <a:latin typeface="Arial" panose="020B0604020202020204" pitchFamily="34" charset="0"/>
              </a:rPr>
              <a:t>中映射函数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双击</a:t>
            </a:r>
            <a:r>
              <a:rPr lang="zh-CN" altLang="en-US" dirty="0">
                <a:latin typeface="Arial" panose="020B0604020202020204" pitchFamily="34" charset="0"/>
              </a:rPr>
              <a:t>列表项的消息响应函数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5B8341A-150D-48A2-84AD-B3114092DBBE}"/>
              </a:ext>
            </a:extLst>
          </p:cNvPr>
          <p:cNvSpPr/>
          <p:nvPr/>
        </p:nvSpPr>
        <p:spPr>
          <a:xfrm>
            <a:off x="1259632" y="5118140"/>
            <a:ext cx="5184576" cy="899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33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选列表框</a:t>
            </a: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ID:IDC_LIST1</a:t>
            </a:r>
          </a:p>
          <a:p>
            <a:pPr marL="342900" indent="-342900" algn="just">
              <a:lnSpc>
                <a:spcPts val="3300"/>
              </a:lnSpc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选消息：</a:t>
            </a: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LBN_DBLCLK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0057CE27-901E-454D-B1E0-701A34629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90282"/>
            <a:ext cx="813559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幼圆" pitchFamily="49" charset="-122"/>
              </a:rPr>
              <a:t>列表框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itchFamily="34" charset="0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31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4" grpId="0" build="p" bldLvl="2"/>
      <p:bldP spid="15" grpId="0" build="p" bldLvl="2"/>
      <p:bldP spid="1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>
            <a:extLst>
              <a:ext uri="{FF2B5EF4-FFF2-40B4-BE49-F238E27FC236}">
                <a16:creationId xmlns:a16="http://schemas.microsoft.com/office/drawing/2014/main" id="{2331D7EC-30B8-4943-B5EC-65E91EB0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023119"/>
            <a:ext cx="42865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双击列表项的消息响应函数</a:t>
            </a:r>
            <a:endParaRPr lang="en-US" altLang="zh-CN" dirty="0"/>
          </a:p>
        </p:txBody>
      </p:sp>
      <p:sp>
        <p:nvSpPr>
          <p:cNvPr id="26" name="Text Box 8">
            <a:extLst>
              <a:ext uri="{FF2B5EF4-FFF2-40B4-BE49-F238E27FC236}">
                <a16:creationId xmlns:a16="http://schemas.microsoft.com/office/drawing/2014/main" id="{A866E3FA-DFE3-4A2A-BB8E-AD3E715F8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97" y="1687155"/>
            <a:ext cx="8733862" cy="4478149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ts val="38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void 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CEx_ListDlg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::OnDblclkList1() </a:t>
            </a:r>
          </a:p>
          <a:p>
            <a:pPr lvl="0" eaLnBrk="1" hangingPunct="1">
              <a:lnSpc>
                <a:spcPts val="38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{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	</a:t>
            </a:r>
            <a:r>
              <a:rPr lang="en-US" altLang="zh-CN" sz="2000" dirty="0">
                <a:solidFill>
                  <a:srgbClr val="808080">
                    <a:lumMod val="60000"/>
                    <a:lumOff val="40000"/>
                  </a:srgbClr>
                </a:solidFill>
                <a:latin typeface="Arial" charset="0"/>
              </a:rPr>
              <a:t>// TODO: Add your control notification handler code here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60000"/>
                  <a:lumOff val="40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lvl="0" eaLnBrk="1" hangingPunct="1">
              <a:lnSpc>
                <a:spcPts val="38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CString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 s;</a:t>
            </a:r>
          </a:p>
          <a:p>
            <a:pPr lvl="0" eaLnBrk="1" hangingPunct="1">
              <a:lnSpc>
                <a:spcPts val="38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 lvl="0" eaLnBrk="1" hangingPunct="1">
              <a:lnSpc>
                <a:spcPts val="38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=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m_List.GetCurSel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();</a:t>
            </a:r>
          </a:p>
          <a:p>
            <a:pPr lvl="0" eaLnBrk="1" hangingPunct="1">
              <a:lnSpc>
                <a:spcPts val="38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m_List.GetText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i,s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);</a:t>
            </a:r>
          </a:p>
          <a:p>
            <a:pPr lvl="0" eaLnBrk="1" hangingPunct="1">
              <a:lnSpc>
                <a:spcPts val="38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m_jlb.SetSel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(0,-1);</a:t>
            </a:r>
          </a:p>
          <a:p>
            <a:pPr lvl="0" eaLnBrk="1" hangingPunct="1">
              <a:lnSpc>
                <a:spcPts val="38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m_jlb.ReplaceSel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(s);</a:t>
            </a:r>
          </a:p>
          <a:p>
            <a:pPr lvl="0" eaLnBrk="1" hangingPunct="1">
              <a:lnSpc>
                <a:spcPts val="3800"/>
              </a:lnSpc>
              <a:spcBef>
                <a:spcPts val="0"/>
              </a:spcBef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32" name="Text Box 12">
            <a:extLst>
              <a:ext uri="{FF2B5EF4-FFF2-40B4-BE49-F238E27FC236}">
                <a16:creationId xmlns:a16="http://schemas.microsoft.com/office/drawing/2014/main" id="{FAA02300-D3A5-462A-8D0B-3B1661644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112" y="3745770"/>
            <a:ext cx="40898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获取被双击列表项的索引号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33" name="Text Box 12">
            <a:extLst>
              <a:ext uri="{FF2B5EF4-FFF2-40B4-BE49-F238E27FC236}">
                <a16:creationId xmlns:a16="http://schemas.microsoft.com/office/drawing/2014/main" id="{9F7A0E9A-B91D-41A3-876F-3D98148D3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2548" y="4177818"/>
            <a:ext cx="459394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sz="2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sz="2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将索引号为</a:t>
            </a:r>
            <a:r>
              <a:rPr lang="en-US" altLang="zh-CN" sz="2200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i</a:t>
            </a:r>
            <a:r>
              <a:rPr lang="zh-CN" altLang="en-US" sz="2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的列表项内容放于</a:t>
            </a:r>
            <a:r>
              <a:rPr lang="en-US" altLang="zh-CN" sz="2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s</a:t>
            </a:r>
            <a:r>
              <a:rPr lang="zh-CN" altLang="en-US" sz="2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中</a:t>
            </a:r>
            <a:endParaRPr lang="en-US" altLang="zh-CN" sz="22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34" name="Text Box 12">
            <a:extLst>
              <a:ext uri="{FF2B5EF4-FFF2-40B4-BE49-F238E27FC236}">
                <a16:creationId xmlns:a16="http://schemas.microsoft.com/office/drawing/2014/main" id="{94A11921-D27D-470E-8217-0D811027D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540" y="4681874"/>
            <a:ext cx="45939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全选编辑框内容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35" name="Text Box 12">
            <a:extLst>
              <a:ext uri="{FF2B5EF4-FFF2-40B4-BE49-F238E27FC236}">
                <a16:creationId xmlns:a16="http://schemas.microsoft.com/office/drawing/2014/main" id="{57C6ADEA-08FA-4718-9607-53A2466C9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096" y="5185930"/>
            <a:ext cx="45939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用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s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替换编辑框中的内容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05C6D8D-5381-404D-98AC-AA3C1C78B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90282"/>
            <a:ext cx="813559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幼圆" pitchFamily="49" charset="-122"/>
              </a:rPr>
              <a:t>列表框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itchFamily="34" charset="0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23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 animBg="1"/>
      <p:bldP spid="32" grpId="0" build="p" autoUpdateAnimBg="0"/>
      <p:bldP spid="33" grpId="0" build="p" autoUpdateAnimBg="0"/>
      <p:bldP spid="34" grpId="0" build="p" autoUpdateAnimBg="0"/>
      <p:bldP spid="35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773EC8E-53DF-40ED-874D-0462626DF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04" y="620688"/>
            <a:ext cx="3564735" cy="3071654"/>
          </a:xfrm>
          <a:prstGeom prst="rect">
            <a:avLst/>
          </a:prstGeom>
        </p:spPr>
      </p:pic>
      <p:sp>
        <p:nvSpPr>
          <p:cNvPr id="13" name="Text Box 12">
            <a:hlinkClick r:id="rId3" action="ppaction://hlinksldjump"/>
            <a:extLst>
              <a:ext uri="{FF2B5EF4-FFF2-40B4-BE49-F238E27FC236}">
                <a16:creationId xmlns:a16="http://schemas.microsoft.com/office/drawing/2014/main" id="{2331D7EC-30B8-4943-B5EC-65E91EB0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10" y="172089"/>
            <a:ext cx="42865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单击统计按钮的消息响应函数</a:t>
            </a:r>
            <a:endParaRPr lang="en-US" altLang="zh-CN" dirty="0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1DA9E631-8D09-45A0-8421-3693004B5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0251" y="752958"/>
            <a:ext cx="4079392" cy="152349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功能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itchFamily="49" charset="-122"/>
            </a:endParaRPr>
          </a:p>
          <a:p>
            <a:pPr lvl="1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itchFamily="49" charset="-122"/>
              </a:rPr>
              <a:t>单击统计按钮，在下部编辑框显示列表框中列表项数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A08A652-C5EC-4DAE-9BF1-A9936B0C4899}"/>
              </a:ext>
            </a:extLst>
          </p:cNvPr>
          <p:cNvSpPr/>
          <p:nvPr/>
        </p:nvSpPr>
        <p:spPr>
          <a:xfrm>
            <a:off x="4750251" y="2164823"/>
            <a:ext cx="4160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3300"/>
              </a:lnSpc>
              <a:spcAft>
                <a:spcPts val="0"/>
              </a:spcAft>
              <a:buClr>
                <a:srgbClr val="0000CC"/>
              </a:buClr>
              <a:buFont typeface="Wingdings" panose="05000000000000000000" pitchFamily="2" charset="2"/>
              <a:buChar char="F"/>
            </a:pP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与下部编辑框关联的变量</a:t>
            </a:r>
            <a:endParaRPr lang="zh-CN" altLang="en-US" dirty="0">
              <a:latin typeface="+mn-ea"/>
              <a:ea typeface="+mn-ea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C7B1795D-1AF1-4509-821F-4C7001CD1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557821"/>
              </p:ext>
            </p:extLst>
          </p:nvPr>
        </p:nvGraphicFramePr>
        <p:xfrm>
          <a:off x="5183836" y="2761790"/>
          <a:ext cx="3726880" cy="846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137">
                  <a:extLst>
                    <a:ext uri="{9D8B030D-6E8A-4147-A177-3AD203B41FA5}">
                      <a16:colId xmlns:a16="http://schemas.microsoft.com/office/drawing/2014/main" val="2610855089"/>
                    </a:ext>
                  </a:extLst>
                </a:gridCol>
              </a:tblGrid>
              <a:tr h="3638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2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3">
            <a:extLst>
              <a:ext uri="{FF2B5EF4-FFF2-40B4-BE49-F238E27FC236}">
                <a16:creationId xmlns:a16="http://schemas.microsoft.com/office/drawing/2014/main" id="{F9AE908E-B3E4-4897-B563-8D8514DA9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6275" y="2640369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变量名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Text Box 13">
            <a:extLst>
              <a:ext uri="{FF2B5EF4-FFF2-40B4-BE49-F238E27FC236}">
                <a16:creationId xmlns:a16="http://schemas.microsoft.com/office/drawing/2014/main" id="{1ADAAA34-4ACE-4FFC-B049-10E5D5E3A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113" y="2639273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类  别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DB0A177A-9134-4106-91E9-DDD2F2358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054" y="2656001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类  型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Text Box 13">
            <a:extLst>
              <a:ext uri="{FF2B5EF4-FFF2-40B4-BE49-F238E27FC236}">
                <a16:creationId xmlns:a16="http://schemas.microsoft.com/office/drawing/2014/main" id="{421C3AFE-A941-41AF-B788-A8FD4807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6115" y="3028144"/>
            <a:ext cx="1006925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m_tj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黑体" pitchFamily="49" charset="-122"/>
            </a:endParaRPr>
          </a:p>
        </p:txBody>
      </p:sp>
      <p:sp>
        <p:nvSpPr>
          <p:cNvPr id="26" name="Text Box 13">
            <a:extLst>
              <a:ext uri="{FF2B5EF4-FFF2-40B4-BE49-F238E27FC236}">
                <a16:creationId xmlns:a16="http://schemas.microsoft.com/office/drawing/2014/main" id="{84460212-2274-4A98-AF4A-A4E2451F3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0601" y="3112755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Value</a:t>
            </a:r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id="{6B48E1EB-30CB-4E73-BEC7-761758C9E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846" y="3086391"/>
            <a:ext cx="1211086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CString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黑体" pitchFamily="49" charset="-122"/>
            </a:endParaRPr>
          </a:p>
        </p:txBody>
      </p:sp>
      <p:sp>
        <p:nvSpPr>
          <p:cNvPr id="24" name="Text Box 8">
            <a:extLst>
              <a:ext uri="{FF2B5EF4-FFF2-40B4-BE49-F238E27FC236}">
                <a16:creationId xmlns:a16="http://schemas.microsoft.com/office/drawing/2014/main" id="{193B2369-CF17-4E0E-AE99-A68A61A01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69" y="3789040"/>
            <a:ext cx="8192495" cy="2875146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ts val="31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void 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CEx_ListDlg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::OnButton2() </a:t>
            </a:r>
          </a:p>
          <a:p>
            <a:pPr lvl="0" eaLnBrk="1" hangingPunct="1">
              <a:lnSpc>
                <a:spcPts val="31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{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	</a:t>
            </a:r>
            <a:r>
              <a:rPr lang="en-US" altLang="zh-CN" sz="2000" dirty="0">
                <a:solidFill>
                  <a:srgbClr val="808080">
                    <a:lumMod val="60000"/>
                    <a:lumOff val="40000"/>
                  </a:srgbClr>
                </a:solidFill>
                <a:latin typeface="Arial" charset="0"/>
              </a:rPr>
              <a:t>// TODO: Add your control notification handler code here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60000"/>
                  <a:lumOff val="40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lvl="0" eaLnBrk="1" hangingPunct="1">
              <a:lnSpc>
                <a:spcPts val="31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 i;</a:t>
            </a:r>
          </a:p>
          <a:p>
            <a:pPr lvl="0" eaLnBrk="1" hangingPunct="1">
              <a:lnSpc>
                <a:spcPts val="31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=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m_List.GetCount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();</a:t>
            </a:r>
          </a:p>
          <a:p>
            <a:pPr lvl="0" eaLnBrk="1" hangingPunct="1">
              <a:lnSpc>
                <a:spcPts val="31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m_tj.Format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("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列表项：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%d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项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",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);</a:t>
            </a:r>
          </a:p>
          <a:p>
            <a:pPr lvl="0" eaLnBrk="1" hangingPunct="1">
              <a:lnSpc>
                <a:spcPts val="31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UpdateData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(FALSE);</a:t>
            </a:r>
          </a:p>
          <a:p>
            <a:pPr lvl="0" eaLnBrk="1" hangingPunct="1">
              <a:lnSpc>
                <a:spcPts val="3100"/>
              </a:lnSpc>
              <a:spcBef>
                <a:spcPts val="0"/>
              </a:spcBef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28" name="Text Box 12">
            <a:extLst>
              <a:ext uri="{FF2B5EF4-FFF2-40B4-BE49-F238E27FC236}">
                <a16:creationId xmlns:a16="http://schemas.microsoft.com/office/drawing/2014/main" id="{F60C2AD7-F426-44DF-8063-83E3B0114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8176" y="4980785"/>
            <a:ext cx="30883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列表项数放在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i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中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29" name="Text Box 12">
            <a:extLst>
              <a:ext uri="{FF2B5EF4-FFF2-40B4-BE49-F238E27FC236}">
                <a16:creationId xmlns:a16="http://schemas.microsoft.com/office/drawing/2014/main" id="{93613541-3D2A-46C2-BFDA-E783B5F15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0368" y="5383216"/>
            <a:ext cx="23762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组合字符串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8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4" grpId="0" build="p" bldLvl="2"/>
      <p:bldP spid="17" grpId="0"/>
      <p:bldP spid="19" grpId="0" build="p" bldLvl="2"/>
      <p:bldP spid="20" grpId="0" build="p" bldLvl="2"/>
      <p:bldP spid="22" grpId="0" build="p" bldLvl="2"/>
      <p:bldP spid="23" grpId="0" build="p" bldLvl="2"/>
      <p:bldP spid="26" grpId="0" build="p" bldLvl="2"/>
      <p:bldP spid="31" grpId="0" build="p" bldLvl="2"/>
      <p:bldP spid="24" grpId="0" uiExpand="1" build="p" animBg="1"/>
      <p:bldP spid="28" grpId="0" build="p" autoUpdateAnimBg="0"/>
      <p:bldP spid="2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复选框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B7ACB02-9994-4E1B-AECF-7E38990E9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356992"/>
            <a:ext cx="3251133" cy="2459187"/>
          </a:xfrm>
          <a:prstGeom prst="rect">
            <a:avLst/>
          </a:prstGeom>
        </p:spPr>
      </p:pic>
      <p:sp>
        <p:nvSpPr>
          <p:cNvPr id="13" name="Text Box 12">
            <a:extLst>
              <a:ext uri="{FF2B5EF4-FFF2-40B4-BE49-F238E27FC236}">
                <a16:creationId xmlns:a16="http://schemas.microsoft.com/office/drawing/2014/main" id="{2331D7EC-30B8-4943-B5EC-65E91EB0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836712"/>
            <a:ext cx="35283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zh-CN" altLang="en-US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与复选框关联的变量</a:t>
            </a:r>
            <a:endParaRPr lang="en-US" altLang="zh-CN" dirty="0">
              <a:solidFill>
                <a:srgbClr val="66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1DA9E631-8D09-45A0-8421-3693004B5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357318"/>
            <a:ext cx="7344816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通常与复选框关联的变量为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Value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类别的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BOOL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型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itchFamily="49" charset="-122"/>
            </a:endParaRP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8FD733CE-435E-4357-8C58-2DDD1611D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67586"/>
            <a:ext cx="7632848" cy="1649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1085850" marR="0" lvl="1" indent="-342900" defTabSz="91440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变量为真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anose="02010609060101010101" pitchFamily="49" charset="-122"/>
            </a:endParaRPr>
          </a:p>
          <a:p>
            <a:pPr marR="0" lvl="1" indent="0" defTabSz="91440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ea typeface="楷体" panose="02010609060101010101" pitchFamily="49" charset="-122"/>
              </a:rPr>
              <a:t>选中复选框，选中标记由系统设置</a:t>
            </a:r>
            <a:endParaRPr lang="en-US" altLang="zh-CN" kern="0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1085850" marR="0" lvl="1" indent="-342900" defTabSz="91440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变量为假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anose="02010609060101010101" pitchFamily="49" charset="-122"/>
            </a:endParaRPr>
          </a:p>
          <a:p>
            <a:pPr marR="0" lvl="1" indent="0" defTabSz="91440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ea typeface="楷体" panose="02010609060101010101" pitchFamily="49" charset="-122"/>
              </a:rPr>
              <a:t>复选框未选中，清除选中标记由系统完成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anose="02010609060101010101" pitchFamily="49" charset="-122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43CFFA6-22A8-424C-BE2E-F6DBE2BA2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69608"/>
              </p:ext>
            </p:extLst>
          </p:nvPr>
        </p:nvGraphicFramePr>
        <p:xfrm>
          <a:off x="1810676" y="4976065"/>
          <a:ext cx="42842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3905">
                  <a:extLst>
                    <a:ext uri="{9D8B030D-6E8A-4147-A177-3AD203B41FA5}">
                      <a16:colId xmlns:a16="http://schemas.microsoft.com/office/drawing/2014/main" val="972312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 Box 13">
            <a:extLst>
              <a:ext uri="{FF2B5EF4-FFF2-40B4-BE49-F238E27FC236}">
                <a16:creationId xmlns:a16="http://schemas.microsoft.com/office/drawing/2014/main" id="{01460FF9-4080-475A-B795-28E7E2F27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172" y="4851143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变量名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Text Box 13">
            <a:extLst>
              <a:ext uri="{FF2B5EF4-FFF2-40B4-BE49-F238E27FC236}">
                <a16:creationId xmlns:a16="http://schemas.microsoft.com/office/drawing/2014/main" id="{1F5079A2-AABD-4E4E-8936-FF03A9A36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172" y="5252246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类  别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Text Box 13">
            <a:extLst>
              <a:ext uri="{FF2B5EF4-FFF2-40B4-BE49-F238E27FC236}">
                <a16:creationId xmlns:a16="http://schemas.microsoft.com/office/drawing/2014/main" id="{2FE8B4EE-EE84-41A9-9FFF-6A49FFB22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579" y="5600523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类  型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Text Box 13">
            <a:extLst>
              <a:ext uri="{FF2B5EF4-FFF2-40B4-BE49-F238E27FC236}">
                <a16:creationId xmlns:a16="http://schemas.microsoft.com/office/drawing/2014/main" id="{BB2F3B04-4614-4E45-ACAA-6019C159C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780" y="4869160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m_t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itchFamily="49" charset="-122"/>
            </a:endParaRP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57B7C88C-7AD9-46D1-90C5-2025F3A5B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729" y="5292370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Value</a:t>
            </a:r>
          </a:p>
        </p:txBody>
      </p:sp>
      <p:sp>
        <p:nvSpPr>
          <p:cNvPr id="23" name="Text Box 13">
            <a:extLst>
              <a:ext uri="{FF2B5EF4-FFF2-40B4-BE49-F238E27FC236}">
                <a16:creationId xmlns:a16="http://schemas.microsoft.com/office/drawing/2014/main" id="{7EB7436F-610A-480C-833F-DE1180456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788" y="5614928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BOOL</a:t>
            </a:r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9EE203E4-955B-406A-A5C0-99DF1877E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3416" y="4827483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m_j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itchFamily="49" charset="-122"/>
            </a:endParaRPr>
          </a:p>
        </p:txBody>
      </p:sp>
      <p:sp>
        <p:nvSpPr>
          <p:cNvPr id="25" name="Text Box 13">
            <a:extLst>
              <a:ext uri="{FF2B5EF4-FFF2-40B4-BE49-F238E27FC236}">
                <a16:creationId xmlns:a16="http://schemas.microsoft.com/office/drawing/2014/main" id="{F053BD77-7895-4329-84AD-3B6179E05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6900" y="5255162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Value</a:t>
            </a:r>
          </a:p>
        </p:txBody>
      </p:sp>
      <p:sp>
        <p:nvSpPr>
          <p:cNvPr id="26" name="Text Box 13">
            <a:extLst>
              <a:ext uri="{FF2B5EF4-FFF2-40B4-BE49-F238E27FC236}">
                <a16:creationId xmlns:a16="http://schemas.microsoft.com/office/drawing/2014/main" id="{737D7F2C-4204-42C0-9C1D-C84AD143D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938" y="5629333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BOOL</a:t>
            </a:r>
          </a:p>
        </p:txBody>
      </p:sp>
      <p:sp>
        <p:nvSpPr>
          <p:cNvPr id="27" name="Text Box 13">
            <a:extLst>
              <a:ext uri="{FF2B5EF4-FFF2-40B4-BE49-F238E27FC236}">
                <a16:creationId xmlns:a16="http://schemas.microsoft.com/office/drawing/2014/main" id="{E6A64EBD-3FE2-4142-AE69-04CF4A6A3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012" y="4879300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m_y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itchFamily="49" charset="-122"/>
            </a:endParaRPr>
          </a:p>
        </p:txBody>
      </p:sp>
      <p:sp>
        <p:nvSpPr>
          <p:cNvPr id="28" name="Text Box 13">
            <a:extLst>
              <a:ext uri="{FF2B5EF4-FFF2-40B4-BE49-F238E27FC236}">
                <a16:creationId xmlns:a16="http://schemas.microsoft.com/office/drawing/2014/main" id="{F430A03C-6A30-4A00-896E-49312D6AC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012" y="5273580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Value</a:t>
            </a:r>
          </a:p>
        </p:txBody>
      </p:sp>
      <p:sp>
        <p:nvSpPr>
          <p:cNvPr id="29" name="Text Box 13">
            <a:extLst>
              <a:ext uri="{FF2B5EF4-FFF2-40B4-BE49-F238E27FC236}">
                <a16:creationId xmlns:a16="http://schemas.microsoft.com/office/drawing/2014/main" id="{47A60E52-22E0-4566-AD16-B315A0EA1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7020" y="5599002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BOOL</a:t>
            </a:r>
          </a:p>
        </p:txBody>
      </p:sp>
      <p:sp>
        <p:nvSpPr>
          <p:cNvPr id="30" name="Text Box 13">
            <a:extLst>
              <a:ext uri="{FF2B5EF4-FFF2-40B4-BE49-F238E27FC236}">
                <a16:creationId xmlns:a16="http://schemas.microsoft.com/office/drawing/2014/main" id="{1672C33C-39E7-4E2D-9BE2-4865056B2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4123965"/>
            <a:ext cx="1584176" cy="7848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与复选框关联变量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id="{564A8D42-B2FF-41E0-A11A-4A0A15D0D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2" y="4194170"/>
            <a:ext cx="1584176" cy="7848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与编辑框关联变量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6F68CD1B-3299-4250-97AA-70B1BAECC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263672"/>
              </p:ext>
            </p:extLst>
          </p:nvPr>
        </p:nvGraphicFramePr>
        <p:xfrm>
          <a:off x="6341688" y="4994082"/>
          <a:ext cx="22112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Text Box 13">
            <a:extLst>
              <a:ext uri="{FF2B5EF4-FFF2-40B4-BE49-F238E27FC236}">
                <a16:creationId xmlns:a16="http://schemas.microsoft.com/office/drawing/2014/main" id="{168AF280-0DD8-4E27-B902-15EE8BE0C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184" y="4869160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变量名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4" name="Text Box 13">
            <a:extLst>
              <a:ext uri="{FF2B5EF4-FFF2-40B4-BE49-F238E27FC236}">
                <a16:creationId xmlns:a16="http://schemas.microsoft.com/office/drawing/2014/main" id="{FBD759C0-3C9A-4D84-9BF5-A072E2D6B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184" y="5270263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类  别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id="{2B238413-EA5C-408F-8917-CCD82D9D1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91" y="5618540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类  型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6" name="Text Box 13">
            <a:extLst>
              <a:ext uri="{FF2B5EF4-FFF2-40B4-BE49-F238E27FC236}">
                <a16:creationId xmlns:a16="http://schemas.microsoft.com/office/drawing/2014/main" id="{21934AC0-6782-46D0-BF03-A95268284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304" y="4913540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m_Edit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itchFamily="49" charset="-122"/>
            </a:endParaRPr>
          </a:p>
        </p:txBody>
      </p:sp>
      <p:sp>
        <p:nvSpPr>
          <p:cNvPr id="37" name="Text Box 13">
            <a:extLst>
              <a:ext uri="{FF2B5EF4-FFF2-40B4-BE49-F238E27FC236}">
                <a16:creationId xmlns:a16="http://schemas.microsoft.com/office/drawing/2014/main" id="{E5BC7A06-C64D-4D5B-B76E-627EEA1E6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3741" y="5589240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CString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itchFamily="49" charset="-122"/>
            </a:endParaRPr>
          </a:p>
        </p:txBody>
      </p:sp>
      <p:sp>
        <p:nvSpPr>
          <p:cNvPr id="39" name="Text Box 13">
            <a:extLst>
              <a:ext uri="{FF2B5EF4-FFF2-40B4-BE49-F238E27FC236}">
                <a16:creationId xmlns:a16="http://schemas.microsoft.com/office/drawing/2014/main" id="{D65E9F66-EF09-425C-8A65-05FB3EB1D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6296" y="5301208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6540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4" grpId="0" build="p" bldLvl="2"/>
      <p:bldP spid="16" grpId="0" build="p" bldLvl="2"/>
      <p:bldP spid="18" grpId="0" build="p" bldLvl="2"/>
      <p:bldP spid="19" grpId="0" build="p" bldLvl="2"/>
      <p:bldP spid="20" grpId="0" build="p" bldLvl="2"/>
      <p:bldP spid="21" grpId="0" build="p" bldLvl="2"/>
      <p:bldP spid="22" grpId="0" build="p" bldLvl="2"/>
      <p:bldP spid="23" grpId="0" build="p" bldLvl="2"/>
      <p:bldP spid="24" grpId="0" build="p" bldLvl="2"/>
      <p:bldP spid="25" grpId="0" build="p" bldLvl="2"/>
      <p:bldP spid="26" grpId="0" build="p" bldLvl="2"/>
      <p:bldP spid="27" grpId="0" build="p" bldLvl="2"/>
      <p:bldP spid="28" grpId="0" build="p" bldLvl="2"/>
      <p:bldP spid="29" grpId="0" build="p" bldLvl="2"/>
      <p:bldP spid="30" grpId="0" build="p" bldLvl="2"/>
      <p:bldP spid="31" grpId="0" build="p" bldLvl="2"/>
      <p:bldP spid="33" grpId="0" build="p" bldLvl="2"/>
      <p:bldP spid="34" grpId="0" build="p" bldLvl="2"/>
      <p:bldP spid="35" grpId="0" build="p" bldLvl="2"/>
      <p:bldP spid="36" grpId="0" build="p" bldLvl="2"/>
      <p:bldP spid="37" grpId="0" build="p" bldLvl="2"/>
      <p:bldP spid="39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组合框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56992"/>
            <a:ext cx="3554373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3" y="3396778"/>
            <a:ext cx="3499821" cy="2552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 Box 13">
            <a:extLst>
              <a:ext uri="{FF2B5EF4-FFF2-40B4-BE49-F238E27FC236}">
                <a16:creationId xmlns:a16="http://schemas.microsoft.com/office/drawing/2014/main" id="{A2BE4B1B-988B-4C7D-A529-651A5D540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908720"/>
            <a:ext cx="8244259" cy="226215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创建工程，名字为</a:t>
            </a: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Ex_Combo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，界面如图所示。</a:t>
            </a:r>
          </a:p>
          <a:p>
            <a:pPr lvl="0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1.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初始状态组合框中有四个列表项。</a:t>
            </a:r>
          </a:p>
          <a:p>
            <a:pPr lvl="0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2.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选中组合框中的任意选项，点击“显示”按钮，该项显示在编辑框中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itchFamily="49" charset="-122"/>
            </a:endParaRPr>
          </a:p>
          <a:p>
            <a:pPr lvl="0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3.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单击“统计”按钮，统计组合框中的列表项数，并显示在编辑框中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75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>
            <a:extLst>
              <a:ext uri="{FF2B5EF4-FFF2-40B4-BE49-F238E27FC236}">
                <a16:creationId xmlns:a16="http://schemas.microsoft.com/office/drawing/2014/main" id="{2331D7EC-30B8-4943-B5EC-65E91EB0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88640"/>
            <a:ext cx="35283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与组合框关联的变量</a:t>
            </a:r>
            <a:endParaRPr lang="en-US" altLang="zh-CN" dirty="0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1DA9E631-8D09-45A0-8421-3693004B5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578297"/>
            <a:ext cx="7848872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通常与组合框关联的变量为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Control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类别的</a:t>
            </a: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CComboBox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型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536" y="980728"/>
            <a:ext cx="2764513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C7B1795D-1AF1-4509-821F-4C7001CD1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46500"/>
              </p:ext>
            </p:extLst>
          </p:nvPr>
        </p:nvGraphicFramePr>
        <p:xfrm>
          <a:off x="2845345" y="1542941"/>
          <a:ext cx="5543079" cy="846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610855089"/>
                    </a:ext>
                  </a:extLst>
                </a:gridCol>
              </a:tblGrid>
              <a:tr h="3638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2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 Box 13">
            <a:extLst>
              <a:ext uri="{FF2B5EF4-FFF2-40B4-BE49-F238E27FC236}">
                <a16:creationId xmlns:a16="http://schemas.microsoft.com/office/drawing/2014/main" id="{F9AE908E-B3E4-4897-B563-8D8514DA9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1396324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变量名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" name="Text Box 13">
            <a:extLst>
              <a:ext uri="{FF2B5EF4-FFF2-40B4-BE49-F238E27FC236}">
                <a16:creationId xmlns:a16="http://schemas.microsoft.com/office/drawing/2014/main" id="{1ADAAA34-4ACE-4FFC-B049-10E5D5E3A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396324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类  别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" name="Text Box 13">
            <a:extLst>
              <a:ext uri="{FF2B5EF4-FFF2-40B4-BE49-F238E27FC236}">
                <a16:creationId xmlns:a16="http://schemas.microsoft.com/office/drawing/2014/main" id="{DB0A177A-9134-4106-91E9-DDD2F2358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396324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类  型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8" name="Text Box 13">
            <a:extLst>
              <a:ext uri="{FF2B5EF4-FFF2-40B4-BE49-F238E27FC236}">
                <a16:creationId xmlns:a16="http://schemas.microsoft.com/office/drawing/2014/main" id="{421C3AFE-A941-41AF-B788-A8FD4807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624" y="1825426"/>
            <a:ext cx="1357811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m_comb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黑体" pitchFamily="49" charset="-122"/>
            </a:endParaRPr>
          </a:p>
        </p:txBody>
      </p:sp>
      <p:sp>
        <p:nvSpPr>
          <p:cNvPr id="29" name="Text Box 13">
            <a:extLst>
              <a:ext uri="{FF2B5EF4-FFF2-40B4-BE49-F238E27FC236}">
                <a16:creationId xmlns:a16="http://schemas.microsoft.com/office/drawing/2014/main" id="{84460212-2274-4A98-AF4A-A4E2451F3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896852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Control</a:t>
            </a:r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id="{6B48E1EB-30CB-4E73-BEC7-761758C9E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724" y="1852472"/>
            <a:ext cx="2016224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CComboBox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黑体" pitchFamily="49" charset="-122"/>
            </a:endParaRP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AE789F15-B97F-4C24-9F1B-7ADFA7E08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3133679"/>
            <a:ext cx="35283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en-US" altLang="zh-CN" dirty="0" err="1"/>
              <a:t>CComboBox</a:t>
            </a:r>
            <a:r>
              <a:rPr lang="zh-CN" altLang="en-US" dirty="0"/>
              <a:t>类成员函数</a:t>
            </a:r>
            <a:endParaRPr lang="en-US" altLang="zh-CN" dirty="0"/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F1A9B9FE-F8E3-48A1-8B34-8B596A8DC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3645024"/>
            <a:ext cx="3456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添加列表项的函数</a:t>
            </a:r>
            <a:endParaRPr lang="en-US" altLang="zh-CN" sz="2400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88845518-1C48-46A3-ACFA-B5F8D9763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628" y="4111239"/>
            <a:ext cx="2525971" cy="51360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AddString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参数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441E3C24-A9B8-4F14-83DE-4485A192D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2903" y="3645024"/>
            <a:ext cx="3456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获取组合框显示的文本</a:t>
            </a:r>
            <a:endParaRPr lang="en-US" altLang="zh-CN" sz="2400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id="{A958B2FC-ABA3-45A3-9FA6-0E9BE1B6E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4951" y="4077072"/>
            <a:ext cx="3384376" cy="51360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dirty="0" err="1"/>
              <a:t>GetWindowText</a:t>
            </a:r>
            <a:r>
              <a:rPr lang="en-US" altLang="zh-CN" dirty="0"/>
              <a:t>(</a:t>
            </a:r>
            <a:r>
              <a:rPr lang="zh-CN" altLang="en-US" dirty="0"/>
              <a:t>参数</a:t>
            </a:r>
            <a:r>
              <a:rPr lang="en-US" altLang="zh-CN" dirty="0"/>
              <a:t>)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78BF79E-5AE3-4EB0-8BFD-868BA9CD47DF}"/>
              </a:ext>
            </a:extLst>
          </p:cNvPr>
          <p:cNvSpPr/>
          <p:nvPr/>
        </p:nvSpPr>
        <p:spPr>
          <a:xfrm>
            <a:off x="1304779" y="4698425"/>
            <a:ext cx="3051197" cy="1322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300"/>
              </a:lnSpc>
              <a:spcAft>
                <a:spcPts val="0"/>
              </a:spcAft>
              <a:buClr>
                <a:srgbClr val="C00000"/>
              </a:buClr>
            </a:pPr>
            <a:r>
              <a:rPr lang="zh-CN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kern="100" dirty="0"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300"/>
              </a:lnSpc>
              <a:spcAft>
                <a:spcPts val="0"/>
              </a:spcAft>
              <a:buClr>
                <a:srgbClr val="C00000"/>
              </a:buClr>
            </a:pP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字符串</a:t>
            </a:r>
            <a:endParaRPr lang="en-US" altLang="zh-CN" kern="100" dirty="0"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300"/>
              </a:lnSpc>
              <a:spcAft>
                <a:spcPts val="0"/>
              </a:spcAft>
              <a:buClr>
                <a:srgbClr val="C00000"/>
              </a:buClr>
            </a:pPr>
            <a:r>
              <a:rPr lang="en-US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（常量变量均可）</a:t>
            </a:r>
            <a:endParaRPr lang="en-US" altLang="zh-CN" kern="100" dirty="0"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C113884-DADD-427C-A134-2218FDC540C3}"/>
              </a:ext>
            </a:extLst>
          </p:cNvPr>
          <p:cNvSpPr/>
          <p:nvPr/>
        </p:nvSpPr>
        <p:spPr>
          <a:xfrm>
            <a:off x="4892658" y="4653136"/>
            <a:ext cx="3051197" cy="47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300"/>
              </a:lnSpc>
              <a:spcAft>
                <a:spcPts val="0"/>
              </a:spcAft>
              <a:buClr>
                <a:srgbClr val="C00000"/>
              </a:buClr>
            </a:pPr>
            <a:r>
              <a:rPr lang="zh-CN" altLang="zh-CN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kern="100" dirty="0"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：字符串变量</a:t>
            </a:r>
            <a:endParaRPr lang="en-US" altLang="zh-CN" kern="100" dirty="0"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100406B2-D527-4248-AC1A-E95B43E04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341" y="5445224"/>
            <a:ext cx="2021915" cy="51360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ctr"/>
            <a:r>
              <a:rPr lang="en-US" altLang="zh-CN" dirty="0" err="1"/>
              <a:t>GetCount</a:t>
            </a:r>
            <a:r>
              <a:rPr lang="en-US" altLang="zh-CN" dirty="0"/>
              <a:t> ()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74B2FDA-E5AF-4AB0-9842-EA0E949CF52E}"/>
              </a:ext>
            </a:extLst>
          </p:cNvPr>
          <p:cNvSpPr/>
          <p:nvPr/>
        </p:nvSpPr>
        <p:spPr>
          <a:xfrm>
            <a:off x="4205244" y="6001979"/>
            <a:ext cx="4687236" cy="85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66700" algn="just" defTabSz="914400" rtl="0" eaLnBrk="0" fontAlgn="base" latinLnBrk="0" hangingPunct="0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1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参数：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无</a:t>
            </a:r>
            <a:endParaRPr kumimoji="1" lang="en-US" altLang="zh-CN" sz="2400" b="1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0" fontAlgn="base" latinLnBrk="0" hangingPunct="0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函数值： </a:t>
            </a:r>
            <a:r>
              <a:rPr lang="en-US" altLang="zh-CN" kern="1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整数，列表项总数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33" name="Text Box 12">
            <a:extLst>
              <a:ext uri="{FF2B5EF4-FFF2-40B4-BE49-F238E27FC236}">
                <a16:creationId xmlns:a16="http://schemas.microsoft.com/office/drawing/2014/main" id="{499C2D0A-BB1A-4DF6-BA8D-BC3FCAECA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322" y="5013176"/>
            <a:ext cx="3456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获取列表项总数</a:t>
            </a:r>
            <a:endParaRPr lang="en-US" altLang="zh-CN" sz="2400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92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4" grpId="0" build="p" bldLvl="2"/>
      <p:bldP spid="25" grpId="0" build="p" bldLvl="2"/>
      <p:bldP spid="26" grpId="0" build="p" bldLvl="2"/>
      <p:bldP spid="27" grpId="0" build="p" bldLvl="2"/>
      <p:bldP spid="28" grpId="0" build="p" bldLvl="2"/>
      <p:bldP spid="29" grpId="0" build="p" bldLvl="2"/>
      <p:bldP spid="31" grpId="0" build="p" bldLvl="2"/>
      <p:bldP spid="15" grpId="0" build="p" autoUpdateAnimBg="0"/>
      <p:bldP spid="16" grpId="0"/>
      <p:bldP spid="17" grpId="0" uiExpand="1" build="p" animBg="1" autoUpdateAnimBg="0"/>
      <p:bldP spid="20" grpId="0"/>
      <p:bldP spid="21" grpId="0" uiExpand="1" build="p" animBg="1" autoUpdateAnimBg="0"/>
      <p:bldP spid="22" grpId="0" build="p"/>
      <p:bldP spid="23" grpId="0" build="p"/>
      <p:bldP spid="30" grpId="0" animBg="1"/>
      <p:bldP spid="32" grpId="0" build="p"/>
      <p:bldP spid="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组合框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2331D7EC-30B8-4943-B5EC-65E91EB0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10" y="859471"/>
            <a:ext cx="35283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组合框控件初始化</a:t>
            </a:r>
            <a:endParaRPr lang="en-US" altLang="zh-CN" dirty="0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1DA9E631-8D09-45A0-8421-3693004B5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276465"/>
            <a:ext cx="4104456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初始，组合框有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4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项列表项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itchFamily="49" charset="-122"/>
            </a:endParaRPr>
          </a:p>
        </p:txBody>
      </p:sp>
      <p:sp>
        <p:nvSpPr>
          <p:cNvPr id="25" name="Text Box 8">
            <a:extLst>
              <a:ext uri="{FF2B5EF4-FFF2-40B4-BE49-F238E27FC236}">
                <a16:creationId xmlns:a16="http://schemas.microsoft.com/office/drawing/2014/main" id="{D0670979-C98A-471E-85FB-50467B8D7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094" y="3232715"/>
            <a:ext cx="7939813" cy="3580467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4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BOOL 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CEx_ComboDlg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::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OnInitDialog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()</a:t>
            </a:r>
          </a:p>
          <a:p>
            <a:pPr eaLnBrk="1" hangingPunct="1">
              <a:lnSpc>
                <a:spcPts val="34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{	</a:t>
            </a:r>
            <a:r>
              <a:rPr lang="en-US" altLang="zh-CN" sz="2000" dirty="0">
                <a:solidFill>
                  <a:srgbClr val="808080">
                    <a:lumMod val="60000"/>
                    <a:lumOff val="40000"/>
                  </a:srgbClr>
                </a:solidFill>
                <a:latin typeface="Arial" charset="0"/>
              </a:rPr>
              <a:t>// TODO: Add extra initialization here</a:t>
            </a:r>
          </a:p>
          <a:p>
            <a:pPr eaLnBrk="1" hangingPunct="1">
              <a:lnSpc>
                <a:spcPts val="3400"/>
              </a:lnSpc>
              <a:spcBef>
                <a:spcPts val="0"/>
              </a:spcBef>
            </a:pP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	m_Comb.AddString("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第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项列表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");</a:t>
            </a:r>
          </a:p>
          <a:p>
            <a:pPr eaLnBrk="1" hangingPunct="1">
              <a:lnSpc>
                <a:spcPts val="34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m_Comb.AddString("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第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项列表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");</a:t>
            </a:r>
          </a:p>
          <a:p>
            <a:pPr eaLnBrk="1" hangingPunct="1">
              <a:lnSpc>
                <a:spcPts val="34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m_Comb.AddString("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第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项列表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");</a:t>
            </a:r>
          </a:p>
          <a:p>
            <a:pPr eaLnBrk="1" hangingPunct="1">
              <a:lnSpc>
                <a:spcPts val="34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m_Comb.AddString("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第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项列表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");</a:t>
            </a:r>
          </a:p>
          <a:p>
            <a:pPr eaLnBrk="1" hangingPunct="1">
              <a:lnSpc>
                <a:spcPts val="34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return TRUE; </a:t>
            </a:r>
          </a:p>
          <a:p>
            <a:pPr eaLnBrk="1" hangingPunct="1">
              <a:lnSpc>
                <a:spcPts val="34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08" y="1339487"/>
            <a:ext cx="1934028" cy="158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2">
            <a:extLst>
              <a:ext uri="{FF2B5EF4-FFF2-40B4-BE49-F238E27FC236}">
                <a16:creationId xmlns:a16="http://schemas.microsoft.com/office/drawing/2014/main" id="{FAA02300-D3A5-462A-8D0B-3B1661644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208" y="4149080"/>
            <a:ext cx="21842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添加列表项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7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4" grpId="0" build="p" bldLvl="2"/>
      <p:bldP spid="25" grpId="0" build="p" animBg="1"/>
      <p:bldP spid="11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组合框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2331D7EC-30B8-4943-B5EC-65E91EB0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10" y="859471"/>
            <a:ext cx="42865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点击显示按钮的消息响应函数</a:t>
            </a:r>
            <a:endParaRPr lang="en-US" altLang="zh-CN" dirty="0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1DA9E631-8D09-45A0-8421-3693004B5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485" y="1363450"/>
            <a:ext cx="4525979" cy="11541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algn="just" eaLnBrk="1" hangingPunct="1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ea typeface="楷体" pitchFamily="49" charset="-122"/>
              </a:rPr>
              <a:t>功能</a:t>
            </a:r>
            <a:r>
              <a:rPr lang="en-US" altLang="zh-CN" dirty="0">
                <a:solidFill>
                  <a:srgbClr val="000000"/>
                </a:solidFill>
                <a:ea typeface="楷体" pitchFamily="49" charset="-122"/>
              </a:rPr>
              <a:t>:</a:t>
            </a:r>
            <a:r>
              <a:rPr lang="zh-CN" altLang="en-US" dirty="0">
                <a:solidFill>
                  <a:srgbClr val="000000"/>
                </a:solidFill>
                <a:ea typeface="楷体" pitchFamily="49" charset="-122"/>
              </a:rPr>
              <a:t>选组合框中的任意选项，单击显示按钮，该项内容显示在编辑框中</a:t>
            </a:r>
            <a:endParaRPr lang="en-US" altLang="zh-CN" dirty="0">
              <a:solidFill>
                <a:srgbClr val="000000"/>
              </a:solidFill>
              <a:ea typeface="楷体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79A4F20-7933-4CA3-B7DD-C2CBF7BDEB94}"/>
              </a:ext>
            </a:extLst>
          </p:cNvPr>
          <p:cNvSpPr/>
          <p:nvPr/>
        </p:nvSpPr>
        <p:spPr>
          <a:xfrm>
            <a:off x="4227959" y="2423834"/>
            <a:ext cx="4160465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3300"/>
              </a:lnSpc>
              <a:spcAft>
                <a:spcPts val="0"/>
              </a:spcAft>
              <a:buClr>
                <a:srgbClr val="0000CC"/>
              </a:buClr>
              <a:buFont typeface="Wingdings" panose="05000000000000000000" pitchFamily="2" charset="2"/>
              <a:buChar char="F"/>
            </a:pPr>
            <a:r>
              <a:rPr lang="zh-CN" altLang="en-US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与编辑框关联的变量</a:t>
            </a:r>
            <a:endParaRPr lang="zh-CN" altLang="en-US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1E550B8A-A0B2-4B4C-B150-5A2529D6D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49" y="4193969"/>
            <a:ext cx="8378902" cy="2593018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9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void 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CEx_ListDlg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::OnButton1() </a:t>
            </a:r>
          </a:p>
          <a:p>
            <a:pPr eaLnBrk="1" hangingPunct="1">
              <a:lnSpc>
                <a:spcPts val="39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{	</a:t>
            </a:r>
            <a:r>
              <a:rPr lang="en-US" altLang="zh-CN" sz="2000" dirty="0">
                <a:solidFill>
                  <a:srgbClr val="808080">
                    <a:lumMod val="60000"/>
                    <a:lumOff val="40000"/>
                  </a:srgbClr>
                </a:solidFill>
                <a:latin typeface="Arial" charset="0"/>
              </a:rPr>
              <a:t>// TODO: Add your control notification handler code here</a:t>
            </a:r>
          </a:p>
          <a:p>
            <a:pPr eaLnBrk="1" hangingPunct="1">
              <a:lnSpc>
                <a:spcPts val="39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m_Comb.GetWindowText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m_xs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);</a:t>
            </a:r>
          </a:p>
          <a:p>
            <a:pPr eaLnBrk="1" hangingPunct="1">
              <a:lnSpc>
                <a:spcPts val="39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UpdateData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(FALSE);</a:t>
            </a:r>
          </a:p>
          <a:p>
            <a:pPr eaLnBrk="1" hangingPunct="1">
              <a:lnSpc>
                <a:spcPts val="39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380047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C7B1795D-1AF1-4509-821F-4C7001CD1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274494"/>
              </p:ext>
            </p:extLst>
          </p:nvPr>
        </p:nvGraphicFramePr>
        <p:xfrm>
          <a:off x="4816086" y="2978399"/>
          <a:ext cx="3726880" cy="846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137">
                  <a:extLst>
                    <a:ext uri="{9D8B030D-6E8A-4147-A177-3AD203B41FA5}">
                      <a16:colId xmlns:a16="http://schemas.microsoft.com/office/drawing/2014/main" val="2610855089"/>
                    </a:ext>
                  </a:extLst>
                </a:gridCol>
              </a:tblGrid>
              <a:tr h="3638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2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 Box 13">
            <a:extLst>
              <a:ext uri="{FF2B5EF4-FFF2-40B4-BE49-F238E27FC236}">
                <a16:creationId xmlns:a16="http://schemas.microsoft.com/office/drawing/2014/main" id="{F9AE908E-B3E4-4897-B563-8D8514DA9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525" y="2856978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变量名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2" name="Text Box 13">
            <a:extLst>
              <a:ext uri="{FF2B5EF4-FFF2-40B4-BE49-F238E27FC236}">
                <a16:creationId xmlns:a16="http://schemas.microsoft.com/office/drawing/2014/main" id="{1ADAAA34-4ACE-4FFC-B049-10E5D5E3A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363" y="2855882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类  别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3" name="Text Box 13">
            <a:extLst>
              <a:ext uri="{FF2B5EF4-FFF2-40B4-BE49-F238E27FC236}">
                <a16:creationId xmlns:a16="http://schemas.microsoft.com/office/drawing/2014/main" id="{DB0A177A-9134-4106-91E9-DDD2F2358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304" y="2872610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类  型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4" name="Text Box 13">
            <a:extLst>
              <a:ext uri="{FF2B5EF4-FFF2-40B4-BE49-F238E27FC236}">
                <a16:creationId xmlns:a16="http://schemas.microsoft.com/office/drawing/2014/main" id="{421C3AFE-A941-41AF-B788-A8FD4807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365" y="3278993"/>
            <a:ext cx="1006925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m_xs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黑体" pitchFamily="49" charset="-122"/>
            </a:endParaRPr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id="{84460212-2274-4A98-AF4A-A4E2451F3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851" y="3329364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Value</a:t>
            </a:r>
          </a:p>
        </p:txBody>
      </p:sp>
      <p:sp>
        <p:nvSpPr>
          <p:cNvPr id="36" name="Text Box 13">
            <a:extLst>
              <a:ext uri="{FF2B5EF4-FFF2-40B4-BE49-F238E27FC236}">
                <a16:creationId xmlns:a16="http://schemas.microsoft.com/office/drawing/2014/main" id="{6B48E1EB-30CB-4E73-BEC7-761758C9E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0096" y="3303000"/>
            <a:ext cx="1211086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CString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黑体" pitchFamily="49" charset="-122"/>
            </a:endParaRP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FAA02300-D3A5-462A-8D0B-3B1661644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168" y="5363924"/>
            <a:ext cx="31683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sz="18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列表项内容置于</a:t>
            </a:r>
            <a:r>
              <a:rPr lang="en-US" altLang="zh-CN" sz="1800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m_xs</a:t>
            </a:r>
            <a:r>
              <a:rPr lang="zh-CN" altLang="en-US" sz="18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中</a:t>
            </a:r>
            <a:endParaRPr lang="en-US" altLang="zh-CN" sz="18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030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4" grpId="0" build="p" bldLvl="2"/>
      <p:bldP spid="24" grpId="0"/>
      <p:bldP spid="22" grpId="0" uiExpand="1" build="p" animBg="1"/>
      <p:bldP spid="31" grpId="0"/>
      <p:bldP spid="32" grpId="0"/>
      <p:bldP spid="33" grpId="0"/>
      <p:bldP spid="34" grpId="0"/>
      <p:bldP spid="35" grpId="0"/>
      <p:bldP spid="36" grpId="0"/>
      <p:bldP spid="3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组合框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2331D7EC-30B8-4943-B5EC-65E91EB0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10" y="859471"/>
            <a:ext cx="42865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点击统计按钮的消息响应函数</a:t>
            </a:r>
            <a:endParaRPr lang="en-US" altLang="zh-CN" dirty="0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1DA9E631-8D09-45A0-8421-3693004B5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485" y="1410742"/>
            <a:ext cx="4525979" cy="11541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algn="just" eaLnBrk="1" hangingPunct="1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solidFill>
                  <a:srgbClr val="000000"/>
                </a:solidFill>
                <a:ea typeface="楷体" pitchFamily="49" charset="-122"/>
              </a:rPr>
              <a:t>功能</a:t>
            </a:r>
            <a:r>
              <a:rPr lang="en-US" altLang="zh-CN" dirty="0">
                <a:solidFill>
                  <a:srgbClr val="000000"/>
                </a:solidFill>
                <a:ea typeface="楷体" pitchFamily="49" charset="-122"/>
              </a:rPr>
              <a:t>:</a:t>
            </a:r>
            <a:r>
              <a:rPr lang="zh-CN" altLang="en-US" dirty="0">
                <a:solidFill>
                  <a:srgbClr val="000000"/>
                </a:solidFill>
                <a:ea typeface="楷体" pitchFamily="49" charset="-122"/>
              </a:rPr>
              <a:t>单击统计按钮，统计组合框的列表项数，并显示在编辑框中</a:t>
            </a:r>
            <a:endParaRPr lang="en-US" altLang="zh-CN" dirty="0">
              <a:solidFill>
                <a:srgbClr val="000000"/>
              </a:solidFill>
              <a:ea typeface="楷体" pitchFamily="49" charset="-122"/>
            </a:endParaRP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1E550B8A-A0B2-4B4C-B150-5A2529D6D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553" y="4149080"/>
            <a:ext cx="8306894" cy="2677656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void 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CEx_ListDlg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::OnButton1() 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{	</a:t>
            </a:r>
            <a:r>
              <a:rPr lang="en-US" altLang="zh-CN" sz="2000" dirty="0">
                <a:solidFill>
                  <a:srgbClr val="808080">
                    <a:lumMod val="60000"/>
                    <a:lumOff val="40000"/>
                  </a:srgbClr>
                </a:solidFill>
                <a:latin typeface="Arial" charset="0"/>
              </a:rPr>
              <a:t>// TODO: Add your control notification handler code here</a:t>
            </a:r>
          </a:p>
          <a:p>
            <a:pPr eaLnBrk="1" hangingPunct="1">
              <a:spcBef>
                <a:spcPts val="0"/>
              </a:spcBef>
            </a:pPr>
            <a:r>
              <a:rPr lang="pt-BR" altLang="zh-CN" sz="2400" dirty="0">
                <a:solidFill>
                  <a:srgbClr val="000000"/>
                </a:solidFill>
                <a:latin typeface="Arial" charset="0"/>
              </a:rPr>
              <a:t>	int n;</a:t>
            </a:r>
          </a:p>
          <a:p>
            <a:pPr eaLnBrk="1" hangingPunct="1">
              <a:spcBef>
                <a:spcPts val="0"/>
              </a:spcBef>
            </a:pPr>
            <a:r>
              <a:rPr lang="pt-BR" altLang="zh-CN" sz="2400" dirty="0">
                <a:solidFill>
                  <a:srgbClr val="000000"/>
                </a:solidFill>
                <a:latin typeface="Arial" charset="0"/>
              </a:rPr>
              <a:t>	n=m_Comb.GetCount();</a:t>
            </a:r>
          </a:p>
          <a:p>
            <a:pPr eaLnBrk="1" hangingPunct="1">
              <a:spcBef>
                <a:spcPts val="0"/>
              </a:spcBef>
            </a:pPr>
            <a:r>
              <a:rPr lang="pt-BR" altLang="zh-CN" sz="2400" dirty="0">
                <a:solidFill>
                  <a:srgbClr val="000000"/>
                </a:solidFill>
                <a:latin typeface="Arial" charset="0"/>
              </a:rPr>
              <a:t>	m_xs.Format("%d",n);</a:t>
            </a:r>
          </a:p>
          <a:p>
            <a:pPr eaLnBrk="1" hangingPunct="1">
              <a:spcBef>
                <a:spcPts val="0"/>
              </a:spcBef>
            </a:pPr>
            <a:r>
              <a:rPr lang="pt-BR" altLang="zh-CN" sz="2400" dirty="0">
                <a:solidFill>
                  <a:srgbClr val="000000"/>
                </a:solidFill>
                <a:latin typeface="Arial" charset="0"/>
              </a:rPr>
              <a:t>	UpdateData(FALSE);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380047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 Box 12">
            <a:extLst>
              <a:ext uri="{FF2B5EF4-FFF2-40B4-BE49-F238E27FC236}">
                <a16:creationId xmlns:a16="http://schemas.microsoft.com/office/drawing/2014/main" id="{FAA02300-D3A5-462A-8D0B-3B1661644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5301208"/>
            <a:ext cx="331236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sz="2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sz="2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获取列表项数放在</a:t>
            </a:r>
            <a:r>
              <a:rPr lang="en-US" altLang="zh-CN" sz="2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n</a:t>
            </a:r>
            <a:r>
              <a:rPr lang="zh-CN" altLang="en-US" sz="2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中</a:t>
            </a:r>
            <a:endParaRPr lang="en-US" altLang="zh-CN" sz="22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FAA02300-D3A5-462A-8D0B-3B1661644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5693186"/>
            <a:ext cx="4392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把</a:t>
            </a:r>
            <a:r>
              <a:rPr lang="en-US" altLang="zh-CN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n</a:t>
            </a:r>
            <a:r>
              <a:rPr lang="zh-CN" altLang="en-US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的值变成字符串放在</a:t>
            </a:r>
            <a:r>
              <a:rPr lang="en-US" altLang="zh-CN" sz="2000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m_xs</a:t>
            </a:r>
            <a:r>
              <a:rPr lang="zh-CN" altLang="en-US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中</a:t>
            </a:r>
            <a:endParaRPr lang="en-US" altLang="zh-CN" sz="20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18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4" grpId="0" build="p" bldLvl="2"/>
      <p:bldP spid="22" grpId="0" build="p" animBg="1"/>
      <p:bldP spid="15" grpId="0" build="p" autoUpdateAnimBg="0"/>
      <p:bldP spid="16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滚动条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68960"/>
            <a:ext cx="371475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 Box 12">
            <a:extLst>
              <a:ext uri="{FF2B5EF4-FFF2-40B4-BE49-F238E27FC236}">
                <a16:creationId xmlns:a16="http://schemas.microsoft.com/office/drawing/2014/main" id="{2331D7EC-30B8-4943-B5EC-65E91EB0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908720"/>
            <a:ext cx="35283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滚动条用法</a:t>
            </a:r>
            <a:endParaRPr lang="en-US" altLang="zh-CN" dirty="0"/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1DA9E631-8D09-45A0-8421-3693004B5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370385"/>
            <a:ext cx="5508612" cy="16364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可以用滚动条表示数据，方法：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1.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设置滚动条能够表达的数据范围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2.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用滚动块的位置表示数据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itchFamily="49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89D3BC1-2C38-45C9-90D6-9A85040F4FB7}"/>
              </a:ext>
            </a:extLst>
          </p:cNvPr>
          <p:cNvSpPr/>
          <p:nvPr/>
        </p:nvSpPr>
        <p:spPr bwMode="auto">
          <a:xfrm>
            <a:off x="2443914" y="3540567"/>
            <a:ext cx="3424229" cy="608513"/>
          </a:xfrm>
          <a:prstGeom prst="roundRect">
            <a:avLst/>
          </a:prstGeom>
          <a:noFill/>
          <a:ln w="28575" cap="sq" cmpd="sng" algn="ctr">
            <a:solidFill>
              <a:schemeClr val="accent5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8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  <p:bldP spid="17" grpId="0" build="p" bldLvl="2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滚动条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57904"/>
            <a:ext cx="371475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 Box 13">
            <a:extLst>
              <a:ext uri="{FF2B5EF4-FFF2-40B4-BE49-F238E27FC236}">
                <a16:creationId xmlns:a16="http://schemas.microsoft.com/office/drawing/2014/main" id="{1764A909-15D0-4D1F-A668-E8099AC01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980728"/>
            <a:ext cx="8244259" cy="33701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例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1 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创建工程，名字为</a:t>
            </a: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Ex_Scroll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，界面如图所示。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itchFamily="49" charset="-122"/>
            </a:endParaRPr>
          </a:p>
          <a:p>
            <a:pPr lvl="0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滚动条表达数据的范围：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0~100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。滚动块初始位置：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50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，编辑框中显示滚动块位置代表的数字。程序功能：</a:t>
            </a:r>
          </a:p>
          <a:p>
            <a:pPr lvl="0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1.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 单击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Max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、 </a:t>
            </a:r>
          </a:p>
          <a:p>
            <a:pPr lvl="0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     滚动块位置到最右（表示数值最大 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100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）</a:t>
            </a:r>
          </a:p>
          <a:p>
            <a:pPr lvl="0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2.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单击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Min</a:t>
            </a:r>
          </a:p>
          <a:p>
            <a:pPr lvl="0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     滚动块位置到最左（表示数值最小 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0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） </a:t>
            </a:r>
          </a:p>
          <a:p>
            <a:pPr lvl="0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3.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单击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Reset</a:t>
            </a:r>
          </a:p>
          <a:p>
            <a:pPr lvl="0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     滚动块回到初始位置（数值为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50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）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54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398" y="906329"/>
            <a:ext cx="371475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滚动条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2331D7EC-30B8-4943-B5EC-65E91EB0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52" y="836613"/>
            <a:ext cx="35283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与滚动条关联的变量</a:t>
            </a:r>
            <a:endParaRPr lang="en-US" altLang="zh-CN" dirty="0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1DA9E631-8D09-45A0-8421-3693004B5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76" y="1298278"/>
            <a:ext cx="4464496" cy="7848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通常与滚动条关联的变量为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Control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类别的</a:t>
            </a: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CStrollBar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型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itchFamily="49" charset="-122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C7B1795D-1AF1-4509-821F-4C7001CD1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192962"/>
              </p:ext>
            </p:extLst>
          </p:nvPr>
        </p:nvGraphicFramePr>
        <p:xfrm>
          <a:off x="720180" y="2143903"/>
          <a:ext cx="5543079" cy="846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610855089"/>
                    </a:ext>
                  </a:extLst>
                </a:gridCol>
              </a:tblGrid>
              <a:tr h="3638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2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 Box 13">
            <a:extLst>
              <a:ext uri="{FF2B5EF4-FFF2-40B4-BE49-F238E27FC236}">
                <a16:creationId xmlns:a16="http://schemas.microsoft.com/office/drawing/2014/main" id="{F9AE908E-B3E4-4897-B563-8D8514DA9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651" y="1997286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变量名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" name="Text Box 13">
            <a:extLst>
              <a:ext uri="{FF2B5EF4-FFF2-40B4-BE49-F238E27FC236}">
                <a16:creationId xmlns:a16="http://schemas.microsoft.com/office/drawing/2014/main" id="{1ADAAA34-4ACE-4FFC-B049-10E5D5E3A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835" y="1997286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类  别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" name="Text Box 13">
            <a:extLst>
              <a:ext uri="{FF2B5EF4-FFF2-40B4-BE49-F238E27FC236}">
                <a16:creationId xmlns:a16="http://schemas.microsoft.com/office/drawing/2014/main" id="{DB0A177A-9134-4106-91E9-DDD2F2358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051" y="1997286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类  型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8" name="Text Box 13">
            <a:extLst>
              <a:ext uri="{FF2B5EF4-FFF2-40B4-BE49-F238E27FC236}">
                <a16:creationId xmlns:a16="http://schemas.microsoft.com/office/drawing/2014/main" id="{421C3AFE-A941-41AF-B788-A8FD4807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315" y="2460628"/>
            <a:ext cx="1681504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m_Scroll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黑体" pitchFamily="49" charset="-122"/>
            </a:endParaRPr>
          </a:p>
        </p:txBody>
      </p:sp>
      <p:sp>
        <p:nvSpPr>
          <p:cNvPr id="29" name="Text Box 13">
            <a:extLst>
              <a:ext uri="{FF2B5EF4-FFF2-40B4-BE49-F238E27FC236}">
                <a16:creationId xmlns:a16="http://schemas.microsoft.com/office/drawing/2014/main" id="{84460212-2274-4A98-AF4A-A4E2451F3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843" y="2453434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Control</a:t>
            </a:r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id="{6B48E1EB-30CB-4E73-BEC7-761758C9E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019" y="2453434"/>
            <a:ext cx="2016224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CStrollBar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黑体" pitchFamily="49" charset="-122"/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0D9FE59E-3493-4DDC-9A96-99AE5B95C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804" y="2996952"/>
            <a:ext cx="44644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en-US" altLang="zh-CN" dirty="0" err="1"/>
              <a:t>CStrollBar</a:t>
            </a:r>
            <a:r>
              <a:rPr lang="zh-CN" altLang="en-US" dirty="0"/>
              <a:t>类成员函数解析</a:t>
            </a:r>
            <a:endParaRPr lang="en-US" altLang="zh-CN" dirty="0"/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3AF9F78E-4B19-44CA-A963-433CFD5FD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06" y="3501008"/>
            <a:ext cx="3456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设置数据范围</a:t>
            </a:r>
            <a:endParaRPr lang="en-US" altLang="zh-CN" sz="2400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23A53F72-79CA-499B-B4E7-CAA873358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1" y="3962673"/>
            <a:ext cx="4179125" cy="51360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SetScrollRange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参数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1,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参数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2)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A95A3A8-1CC4-437E-A11E-BF1E9411DF10}"/>
              </a:ext>
            </a:extLst>
          </p:cNvPr>
          <p:cNvSpPr/>
          <p:nvPr/>
        </p:nvSpPr>
        <p:spPr>
          <a:xfrm>
            <a:off x="611560" y="4558221"/>
            <a:ext cx="313268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33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en-US" altLang="zh-CN" kern="1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：数据下限</a:t>
            </a:r>
            <a:endParaRPr lang="en-US" altLang="zh-CN" kern="100" dirty="0">
              <a:solidFill>
                <a:srgbClr val="000000"/>
              </a:solidFill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3300"/>
              </a:lnSpc>
              <a:spcAft>
                <a:spcPts val="0"/>
              </a:spcAft>
            </a:pPr>
            <a:r>
              <a:rPr lang="zh-CN" altLang="en-US" kern="1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en-US" altLang="zh-CN" kern="1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：数据上限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8B5E9802-9696-4BBB-9BB9-9C6E32F11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06" y="5351117"/>
            <a:ext cx="3456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设置滚动块位置</a:t>
            </a:r>
            <a:endParaRPr lang="en-US" altLang="zh-CN" sz="2400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98578CAB-7DF0-4F1D-A353-79BEDC256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1" y="5812782"/>
            <a:ext cx="2954989" cy="51360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SetScrollPos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参数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6A6F756-BFE7-4E00-B060-68930DF16AD8}"/>
              </a:ext>
            </a:extLst>
          </p:cNvPr>
          <p:cNvSpPr/>
          <p:nvPr/>
        </p:nvSpPr>
        <p:spPr>
          <a:xfrm>
            <a:off x="706446" y="6272523"/>
            <a:ext cx="3132687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33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kern="1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：滚动块位置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  <p:sp>
        <p:nvSpPr>
          <p:cNvPr id="30" name="Text Box 12">
            <a:extLst>
              <a:ext uri="{FF2B5EF4-FFF2-40B4-BE49-F238E27FC236}">
                <a16:creationId xmlns:a16="http://schemas.microsoft.com/office/drawing/2014/main" id="{CAC5D74C-2792-43FF-A9D2-8A8C85CD0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418" y="3501008"/>
            <a:ext cx="3456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0066"/>
              </a:buClr>
              <a:buSzPct val="90000"/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获取滚动块位置</a:t>
            </a:r>
            <a:endParaRPr lang="en-US" altLang="zh-CN" sz="2400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2" name="Text Box 8">
            <a:extLst>
              <a:ext uri="{FF2B5EF4-FFF2-40B4-BE49-F238E27FC236}">
                <a16:creationId xmlns:a16="http://schemas.microsoft.com/office/drawing/2014/main" id="{F8290896-77A5-45B0-81D1-DC3CB74ED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3962673"/>
            <a:ext cx="2378925" cy="51360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rgbClr val="CC66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tIns="10800" rIns="18000" bIns="10800" anchor="ctr"/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solidFill>
                  <a:srgbClr val="000000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GetScrollPos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()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592F93C-049D-4287-9E1B-16490887E00E}"/>
              </a:ext>
            </a:extLst>
          </p:cNvPr>
          <p:cNvSpPr/>
          <p:nvPr/>
        </p:nvSpPr>
        <p:spPr>
          <a:xfrm>
            <a:off x="5220072" y="4509120"/>
            <a:ext cx="3816424" cy="2208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33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kern="1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kern="100" dirty="0">
              <a:solidFill>
                <a:srgbClr val="000000"/>
              </a:solidFill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33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kern="1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无</a:t>
            </a:r>
            <a:endParaRPr lang="en-US" altLang="zh-CN" kern="100" dirty="0">
              <a:solidFill>
                <a:srgbClr val="000000"/>
              </a:solidFill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3300"/>
              </a:lnSpc>
              <a:spcAft>
                <a:spcPts val="0"/>
              </a:spcAft>
            </a:pPr>
            <a:r>
              <a:rPr lang="zh-CN" altLang="en-US" kern="1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函数值：</a:t>
            </a:r>
            <a:endParaRPr lang="en-US" altLang="zh-CN" kern="100" dirty="0">
              <a:solidFill>
                <a:srgbClr val="000000"/>
              </a:solidFill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33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kern="1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整型</a:t>
            </a:r>
            <a:endParaRPr lang="en-US" altLang="zh-CN" kern="100" dirty="0">
              <a:solidFill>
                <a:srgbClr val="000000"/>
              </a:solidFill>
              <a:latin typeface="Arial" panose="020B0604020202020204" pitchFamily="34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33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kern="100" dirty="0">
                <a:solidFill>
                  <a:srgbClr val="000000"/>
                </a:solidFill>
                <a:latin typeface="Arial" panose="020B06040202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滚动块位置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74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4" grpId="0" build="p" bldLvl="2"/>
      <p:bldP spid="25" grpId="0" build="p" bldLvl="2"/>
      <p:bldP spid="26" grpId="0" build="p" bldLvl="2"/>
      <p:bldP spid="27" grpId="0" build="p" bldLvl="2"/>
      <p:bldP spid="28" grpId="0" build="p" bldLvl="2"/>
      <p:bldP spid="29" grpId="0" build="p" bldLvl="2"/>
      <p:bldP spid="31" grpId="0" build="p" bldLvl="2"/>
      <p:bldP spid="15" grpId="0" build="p" bldLvl="2"/>
      <p:bldP spid="18" grpId="0"/>
      <p:bldP spid="19" grpId="0" build="p" animBg="1" autoUpdateAnimBg="0"/>
      <p:bldP spid="20" grpId="0" build="p"/>
      <p:bldP spid="21" grpId="0"/>
      <p:bldP spid="22" grpId="0" uiExpand="1" build="p" animBg="1" autoUpdateAnimBg="0"/>
      <p:bldP spid="23" grpId="0"/>
      <p:bldP spid="30" grpId="0"/>
      <p:bldP spid="32" grpId="0" build="p" animBg="1" autoUpdateAnimBg="0"/>
      <p:bldP spid="33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>
            <a:extLst>
              <a:ext uri="{FF2B5EF4-FFF2-40B4-BE49-F238E27FC236}">
                <a16:creationId xmlns:a16="http://schemas.microsoft.com/office/drawing/2014/main" id="{2331D7EC-30B8-4943-B5EC-65E91EB0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5" y="369674"/>
            <a:ext cx="35283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滚动条初始化</a:t>
            </a:r>
            <a:endParaRPr lang="en-US" altLang="zh-CN" dirty="0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1DA9E631-8D09-45A0-8421-3693004B5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11" y="921959"/>
            <a:ext cx="4104456" cy="152349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1.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设置滚动条数据范围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itchFamily="49" charset="-122"/>
            </a:endParaRPr>
          </a:p>
          <a:p>
            <a:pPr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     [0,100]</a:t>
            </a:r>
          </a:p>
          <a:p>
            <a:pPr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2.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设置滚动块位置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: 50</a:t>
            </a:r>
          </a:p>
          <a:p>
            <a:pPr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3.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设置编辑框显示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: 50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570" y="922631"/>
            <a:ext cx="3893193" cy="1330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379A4F20-7933-4CA3-B7DD-C2CBF7BDEB94}"/>
              </a:ext>
            </a:extLst>
          </p:cNvPr>
          <p:cNvSpPr/>
          <p:nvPr/>
        </p:nvSpPr>
        <p:spPr>
          <a:xfrm>
            <a:off x="843582" y="2620107"/>
            <a:ext cx="4160465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3300"/>
              </a:lnSpc>
              <a:spcAft>
                <a:spcPts val="0"/>
              </a:spcAft>
              <a:buClr>
                <a:srgbClr val="0000CC"/>
              </a:buClr>
              <a:buFont typeface="Wingdings" panose="05000000000000000000" pitchFamily="2" charset="2"/>
              <a:buChar char="F"/>
            </a:pPr>
            <a:r>
              <a:rPr lang="zh-CN" altLang="en-US" kern="1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与编辑框关联的变量</a:t>
            </a:r>
            <a:endParaRPr lang="zh-CN" altLang="en-US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C7B1795D-1AF1-4509-821F-4C7001CD1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706422"/>
              </p:ext>
            </p:extLst>
          </p:nvPr>
        </p:nvGraphicFramePr>
        <p:xfrm>
          <a:off x="986924" y="3119469"/>
          <a:ext cx="3176294" cy="846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610855089"/>
                    </a:ext>
                  </a:extLst>
                </a:gridCol>
              </a:tblGrid>
              <a:tr h="3638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2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 Box 13">
            <a:extLst>
              <a:ext uri="{FF2B5EF4-FFF2-40B4-BE49-F238E27FC236}">
                <a16:creationId xmlns:a16="http://schemas.microsoft.com/office/drawing/2014/main" id="{DB0A177A-9134-4106-91E9-DDD2F2358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812" y="3013680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</a:rPr>
              <a:t>类  型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Text Box 13">
            <a:extLst>
              <a:ext uri="{FF2B5EF4-FFF2-40B4-BE49-F238E27FC236}">
                <a16:creationId xmlns:a16="http://schemas.microsoft.com/office/drawing/2014/main" id="{421C3AFE-A941-41AF-B788-A8FD4807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10" y="3404900"/>
            <a:ext cx="128342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m_Edit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黑体" pitchFamily="49" charset="-122"/>
            </a:endParaRPr>
          </a:p>
        </p:txBody>
      </p:sp>
      <p:sp>
        <p:nvSpPr>
          <p:cNvPr id="26" name="Text Box 13">
            <a:extLst>
              <a:ext uri="{FF2B5EF4-FFF2-40B4-BE49-F238E27FC236}">
                <a16:creationId xmlns:a16="http://schemas.microsoft.com/office/drawing/2014/main" id="{84460212-2274-4A98-AF4A-A4E2451F3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692" y="3429000"/>
            <a:ext cx="1368152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CC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黑体" pitchFamily="49" charset="-122"/>
              </a:rPr>
              <a:t>Value</a:t>
            </a:r>
          </a:p>
        </p:txBody>
      </p:sp>
      <p:sp>
        <p:nvSpPr>
          <p:cNvPr id="27" name="Text Box 13">
            <a:extLst>
              <a:ext uri="{FF2B5EF4-FFF2-40B4-BE49-F238E27FC236}">
                <a16:creationId xmlns:a16="http://schemas.microsoft.com/office/drawing/2014/main" id="{6B48E1EB-30CB-4E73-BEC7-761758C9E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820" y="3429000"/>
            <a:ext cx="1211086" cy="5316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</a:rPr>
              <a:t>int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黑体" pitchFamily="49" charset="-122"/>
            </a:endParaRPr>
          </a:p>
        </p:txBody>
      </p:sp>
      <p:sp>
        <p:nvSpPr>
          <p:cNvPr id="28" name="Text Box 13">
            <a:extLst>
              <a:ext uri="{FF2B5EF4-FFF2-40B4-BE49-F238E27FC236}">
                <a16:creationId xmlns:a16="http://schemas.microsoft.com/office/drawing/2014/main" id="{F9AE908E-B3E4-4897-B563-8D8514DA9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80" y="2996952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变量名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9" name="Text Box 13">
            <a:extLst>
              <a:ext uri="{FF2B5EF4-FFF2-40B4-BE49-F238E27FC236}">
                <a16:creationId xmlns:a16="http://schemas.microsoft.com/office/drawing/2014/main" id="{1ADAAA34-4ACE-4FFC-B049-10E5D5E3A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692" y="2996952"/>
            <a:ext cx="1368152" cy="6001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ctr" anchorCtr="1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类  别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D0670979-C98A-471E-85FB-50467B8D7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4077072"/>
            <a:ext cx="8064896" cy="2554545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BOOL 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CEx_ScrollDlg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::</a:t>
            </a:r>
            <a:r>
              <a:rPr lang="en-US" altLang="zh-CN" sz="2000" dirty="0" err="1">
                <a:solidFill>
                  <a:srgbClr val="000000"/>
                </a:solidFill>
                <a:latin typeface="Arial" charset="0"/>
              </a:rPr>
              <a:t>OnInitDialog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()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{	</a:t>
            </a:r>
            <a:r>
              <a:rPr lang="en-US" altLang="zh-CN" sz="1800" dirty="0">
                <a:solidFill>
                  <a:srgbClr val="808080">
                    <a:lumMod val="60000"/>
                    <a:lumOff val="40000"/>
                  </a:srgbClr>
                </a:solidFill>
                <a:latin typeface="Arial" charset="0"/>
              </a:rPr>
              <a:t>// TODO: Add extra initialization here</a:t>
            </a:r>
          </a:p>
          <a:p>
            <a:pPr eaLnBrk="1" hangingPunct="1">
              <a:spcBef>
                <a:spcPts val="0"/>
              </a:spcBef>
            </a:pPr>
            <a:r>
              <a:rPr lang="it-IT" altLang="zh-CN" sz="2000" dirty="0">
                <a:solidFill>
                  <a:srgbClr val="000000"/>
                </a:solidFill>
                <a:latin typeface="Arial" charset="0"/>
              </a:rPr>
              <a:t>	m_Scroll.SetScrollRange(0,100);</a:t>
            </a:r>
          </a:p>
          <a:p>
            <a:pPr eaLnBrk="1" hangingPunct="1">
              <a:spcBef>
                <a:spcPts val="0"/>
              </a:spcBef>
            </a:pPr>
            <a:r>
              <a:rPr lang="it-IT" altLang="zh-CN" sz="2000" dirty="0">
                <a:solidFill>
                  <a:srgbClr val="000000"/>
                </a:solidFill>
                <a:latin typeface="Arial" charset="0"/>
              </a:rPr>
              <a:t>	m_Scroll.SetScrollPos(50);</a:t>
            </a:r>
          </a:p>
          <a:p>
            <a:pPr eaLnBrk="1" hangingPunct="1">
              <a:spcBef>
                <a:spcPts val="0"/>
              </a:spcBef>
            </a:pPr>
            <a:r>
              <a:rPr lang="it-IT" altLang="zh-CN" sz="2000" dirty="0">
                <a:solidFill>
                  <a:srgbClr val="000000"/>
                </a:solidFill>
                <a:latin typeface="Arial" charset="0"/>
              </a:rPr>
              <a:t>	m_Edit=50;</a:t>
            </a:r>
          </a:p>
          <a:p>
            <a:pPr eaLnBrk="1" hangingPunct="1">
              <a:spcBef>
                <a:spcPts val="0"/>
              </a:spcBef>
            </a:pPr>
            <a:r>
              <a:rPr lang="it-IT" altLang="zh-CN" sz="2000" dirty="0">
                <a:solidFill>
                  <a:srgbClr val="000000"/>
                </a:solidFill>
                <a:latin typeface="Arial" charset="0"/>
              </a:rPr>
              <a:t>	UpdateData(FALSE);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it-IT" altLang="zh-CN" sz="2000" dirty="0">
                <a:solidFill>
                  <a:srgbClr val="000000"/>
                </a:solidFill>
                <a:latin typeface="Arial" charset="0"/>
              </a:rPr>
              <a:t>return TRUE; 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Arial" charset="0"/>
              </a:rPr>
              <a:t>}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9A4F20-7933-4CA3-B7DD-C2CBF7BDEB94}"/>
              </a:ext>
            </a:extLst>
          </p:cNvPr>
          <p:cNvSpPr/>
          <p:nvPr/>
        </p:nvSpPr>
        <p:spPr>
          <a:xfrm>
            <a:off x="827582" y="2307780"/>
            <a:ext cx="5400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3300"/>
              </a:lnSpc>
              <a:spcAft>
                <a:spcPts val="0"/>
              </a:spcAft>
              <a:buClr>
                <a:srgbClr val="0000CC"/>
              </a:buClr>
              <a:buFont typeface="Wingdings" panose="05000000000000000000" pitchFamily="2" charset="2"/>
              <a:buChar char="F"/>
            </a:pP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编辑框显示滚动块位置代表的数字</a:t>
            </a:r>
          </a:p>
        </p:txBody>
      </p:sp>
      <p:sp>
        <p:nvSpPr>
          <p:cNvPr id="25" name="Text Box 12">
            <a:extLst>
              <a:ext uri="{FF2B5EF4-FFF2-40B4-BE49-F238E27FC236}">
                <a16:creationId xmlns:a16="http://schemas.microsoft.com/office/drawing/2014/main" id="{9C754D16-E137-4F77-A64E-AE9DA018F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4653136"/>
            <a:ext cx="331236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sz="2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sz="2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设置滚动条数据范围</a:t>
            </a:r>
            <a:endParaRPr lang="en-US" altLang="zh-CN" sz="22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32" name="Text Box 12">
            <a:extLst>
              <a:ext uri="{FF2B5EF4-FFF2-40B4-BE49-F238E27FC236}">
                <a16:creationId xmlns:a16="http://schemas.microsoft.com/office/drawing/2014/main" id="{CA6B1F1E-5F2C-4807-94B3-C2346C747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092" y="4980130"/>
            <a:ext cx="331236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sz="2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sz="2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设置滚动块位置</a:t>
            </a:r>
            <a:endParaRPr lang="en-US" altLang="zh-CN" sz="22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987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4" grpId="0" build="p" bldLvl="2"/>
      <p:bldP spid="20" grpId="0"/>
      <p:bldP spid="22" grpId="0"/>
      <p:bldP spid="23" grpId="0"/>
      <p:bldP spid="26" grpId="0"/>
      <p:bldP spid="27" grpId="0"/>
      <p:bldP spid="28" grpId="0" build="p" bldLvl="2"/>
      <p:bldP spid="29" grpId="0"/>
      <p:bldP spid="30" grpId="0" uiExpand="1" build="p" animBg="1"/>
      <p:bldP spid="31" grpId="0"/>
      <p:bldP spid="25" grpId="0" build="p" autoUpdateAnimBg="0"/>
      <p:bldP spid="32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>
            <a:extLst>
              <a:ext uri="{FF2B5EF4-FFF2-40B4-BE49-F238E27FC236}">
                <a16:creationId xmlns:a16="http://schemas.microsoft.com/office/drawing/2014/main" id="{2331D7EC-30B8-4943-B5EC-65E91EB0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892" y="908720"/>
            <a:ext cx="400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单击按钮的消息映射函数</a:t>
            </a:r>
            <a:endParaRPr lang="en-US" altLang="zh-CN" dirty="0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1DA9E631-8D09-45A0-8421-3693004B5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318009"/>
            <a:ext cx="4104456" cy="7848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1.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单击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Min</a:t>
            </a:r>
          </a:p>
          <a:p>
            <a:pPr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   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滚动块位置最左，表示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0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809" y="1171203"/>
            <a:ext cx="307657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 Box 8">
            <a:extLst>
              <a:ext uri="{FF2B5EF4-FFF2-40B4-BE49-F238E27FC236}">
                <a16:creationId xmlns:a16="http://schemas.microsoft.com/office/drawing/2014/main" id="{D0670979-C98A-471E-85FB-50467B8D7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3149253"/>
            <a:ext cx="7992889" cy="3185616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1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void 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CEx_ScrollDlg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::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OnButtonMin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() </a:t>
            </a:r>
          </a:p>
          <a:p>
            <a:pPr eaLnBrk="1" hangingPunct="1">
              <a:lnSpc>
                <a:spcPts val="41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{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//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TODO: Add your control notification handler code here</a:t>
            </a:r>
          </a:p>
          <a:p>
            <a:pPr eaLnBrk="1" hangingPunct="1">
              <a:lnSpc>
                <a:spcPts val="4100"/>
              </a:lnSpc>
              <a:spcBef>
                <a:spcPts val="0"/>
              </a:spcBef>
              <a:defRPr/>
            </a:pP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	m_Scroll.SetScrollPos(0);</a:t>
            </a:r>
          </a:p>
          <a:p>
            <a:pPr eaLnBrk="1" hangingPunct="1">
              <a:lnSpc>
                <a:spcPts val="4100"/>
              </a:lnSpc>
              <a:spcBef>
                <a:spcPts val="0"/>
              </a:spcBef>
            </a:pP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	m_Edit=m_Scroll.GetScrollPos();</a:t>
            </a:r>
          </a:p>
          <a:p>
            <a:pPr eaLnBrk="1" hangingPunct="1">
              <a:lnSpc>
                <a:spcPts val="4100"/>
              </a:lnSpc>
              <a:spcBef>
                <a:spcPts val="0"/>
              </a:spcBef>
            </a:pP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	UpdateData(FALSE);	     </a:t>
            </a:r>
          </a:p>
          <a:p>
            <a:pPr eaLnBrk="1" hangingPunct="1">
              <a:lnSpc>
                <a:spcPts val="41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}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9E3BC40-110B-4F46-B4EC-F80AC3D83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190282"/>
            <a:ext cx="813559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600" ker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滚动条</a:t>
            </a:r>
            <a:endParaRPr kumimoji="0" lang="zh-CN" altLang="en-US" sz="3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29481F0C-6B0F-4F55-8784-CA5B58F1D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1" y="4303270"/>
            <a:ext cx="331236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sz="2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sz="2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设置滚动块位置</a:t>
            </a:r>
            <a:endParaRPr lang="en-US" altLang="zh-CN" sz="22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F65347E1-6B06-42E6-ABF7-09708DB06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01" y="4878124"/>
            <a:ext cx="331236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sz="2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sz="2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获取滚动块位置</a:t>
            </a:r>
            <a:endParaRPr lang="en-US" altLang="zh-CN" sz="22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452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4" grpId="0" build="p" bldLvl="2"/>
      <p:bldP spid="30" grpId="0" uiExpand="1" build="p" animBg="1"/>
      <p:bldP spid="11" grpId="0" build="p" autoUpdateAnimBg="0"/>
      <p:bldP spid="1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>
            <a:extLst>
              <a:ext uri="{FF2B5EF4-FFF2-40B4-BE49-F238E27FC236}">
                <a16:creationId xmlns:a16="http://schemas.microsoft.com/office/drawing/2014/main" id="{DC723B7F-9037-4737-9945-194F5888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909004"/>
            <a:ext cx="30963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初始化代码</a:t>
            </a:r>
            <a:endParaRPr lang="en-US" altLang="zh-CN" dirty="0"/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A770DCE5-0318-4DA5-99CA-341B1011D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1628800"/>
            <a:ext cx="8175625" cy="5078313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Arial" charset="0"/>
              </a:rPr>
              <a:t>BOOL </a:t>
            </a:r>
            <a:r>
              <a:rPr lang="en-US" altLang="zh-CN" sz="2400" dirty="0" err="1">
                <a:latin typeface="Arial" charset="0"/>
              </a:rPr>
              <a:t>CEx_CheckDlg</a:t>
            </a:r>
            <a:r>
              <a:rPr lang="en-US" altLang="zh-CN" sz="2400" dirty="0">
                <a:latin typeface="Arial" charset="0"/>
              </a:rPr>
              <a:t>::</a:t>
            </a:r>
            <a:r>
              <a:rPr lang="en-US" altLang="zh-CN" sz="2400" dirty="0" err="1">
                <a:latin typeface="Arial" charset="0"/>
              </a:rPr>
              <a:t>OnInitDialog</a:t>
            </a:r>
            <a:r>
              <a:rPr lang="en-US" altLang="zh-CN" sz="2400" dirty="0">
                <a:latin typeface="Arial" charset="0"/>
              </a:rPr>
              <a:t>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Arial" charset="0"/>
              </a:rPr>
              <a:t>{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// TODO: Add extra initialization here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m_t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=TRUE;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m_j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=FALSE;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m_y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=FALSE;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m_Edit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="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购物平台选择：淘宝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";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UpdateData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(FALSE);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return TRUE;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}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3347864" y="2823319"/>
            <a:ext cx="39684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选中淘宝复选框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4706577" y="5055567"/>
            <a:ext cx="39684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将变量值传递给控件显示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872765F9-86AD-4264-9B4D-7AACFBE73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187468"/>
            <a:ext cx="813559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600" ker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复选框</a:t>
            </a:r>
            <a:endParaRPr kumimoji="0" lang="zh-CN" altLang="en-US" sz="3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28" name="Text Box 12">
            <a:extLst>
              <a:ext uri="{FF2B5EF4-FFF2-40B4-BE49-F238E27FC236}">
                <a16:creationId xmlns:a16="http://schemas.microsoft.com/office/drawing/2014/main" id="{803090A1-E55F-4EB8-A5AF-2E98ACF9A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864" y="3399383"/>
            <a:ext cx="39684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不选京东复选框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29" name="Text Box 12">
            <a:extLst>
              <a:ext uri="{FF2B5EF4-FFF2-40B4-BE49-F238E27FC236}">
                <a16:creationId xmlns:a16="http://schemas.microsoft.com/office/drawing/2014/main" id="{21FDD33B-03ED-4D48-8625-663D3C23B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3933056"/>
            <a:ext cx="39684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不选一号店复选框</a:t>
            </a:r>
            <a:endParaRPr lang="en-US" altLang="zh-CN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14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bldLvl="2"/>
      <p:bldP spid="22" grpId="0" build="p" animBg="1"/>
      <p:bldP spid="23" grpId="0" build="p" autoUpdateAnimBg="0"/>
      <p:bldP spid="24" grpId="0" build="p" autoUpdateAnimBg="0"/>
      <p:bldP spid="28" grpId="0" build="p" autoUpdateAnimBg="0"/>
      <p:bldP spid="2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>
            <a:extLst>
              <a:ext uri="{FF2B5EF4-FFF2-40B4-BE49-F238E27FC236}">
                <a16:creationId xmlns:a16="http://schemas.microsoft.com/office/drawing/2014/main" id="{2331D7EC-30B8-4943-B5EC-65E91EB0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892" y="908720"/>
            <a:ext cx="400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单击按钮的消息映射函数</a:t>
            </a:r>
            <a:endParaRPr lang="en-US" altLang="zh-CN" dirty="0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1DA9E631-8D09-45A0-8421-3693004B5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556792"/>
            <a:ext cx="4104456" cy="7848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2.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单击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Max</a:t>
            </a:r>
          </a:p>
          <a:p>
            <a:pPr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   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滚动块位置最右，表示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100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809" y="1171203"/>
            <a:ext cx="307657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 Box 8">
            <a:extLst>
              <a:ext uri="{FF2B5EF4-FFF2-40B4-BE49-F238E27FC236}">
                <a16:creationId xmlns:a16="http://schemas.microsoft.com/office/drawing/2014/main" id="{D0670979-C98A-471E-85FB-50467B8D7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99" y="3149253"/>
            <a:ext cx="7200801" cy="3185616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1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void 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CEx_ScrollDlg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::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OnButtonMax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() </a:t>
            </a:r>
          </a:p>
          <a:p>
            <a:pPr eaLnBrk="1" hangingPunct="1">
              <a:lnSpc>
                <a:spcPts val="41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{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//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TODO: Add your control notification handler code here</a:t>
            </a:r>
          </a:p>
          <a:p>
            <a:pPr eaLnBrk="1" hangingPunct="1">
              <a:lnSpc>
                <a:spcPts val="4100"/>
              </a:lnSpc>
              <a:spcBef>
                <a:spcPts val="0"/>
              </a:spcBef>
              <a:defRPr/>
            </a:pP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	m_Scroll.SetScrollPos(100);</a:t>
            </a:r>
          </a:p>
          <a:p>
            <a:pPr eaLnBrk="1" hangingPunct="1">
              <a:lnSpc>
                <a:spcPts val="4100"/>
              </a:lnSpc>
              <a:spcBef>
                <a:spcPts val="0"/>
              </a:spcBef>
              <a:defRPr/>
            </a:pP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	m_Edit=100;</a:t>
            </a:r>
          </a:p>
          <a:p>
            <a:pPr eaLnBrk="1" hangingPunct="1">
              <a:lnSpc>
                <a:spcPts val="4100"/>
              </a:lnSpc>
              <a:spcBef>
                <a:spcPts val="0"/>
              </a:spcBef>
              <a:defRPr/>
            </a:pP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	UpdateData(FALSE);      </a:t>
            </a:r>
          </a:p>
          <a:p>
            <a:pPr eaLnBrk="1" hangingPunct="1">
              <a:lnSpc>
                <a:spcPts val="41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}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9E3BC40-110B-4F46-B4EC-F80AC3D83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190282"/>
            <a:ext cx="813559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600" ker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滚动条</a:t>
            </a:r>
            <a:endParaRPr kumimoji="0" lang="zh-CN" altLang="en-US" sz="3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490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4" grpId="0" build="p" bldLvl="2"/>
      <p:bldP spid="30" grpId="0" uiExpand="1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>
            <a:extLst>
              <a:ext uri="{FF2B5EF4-FFF2-40B4-BE49-F238E27FC236}">
                <a16:creationId xmlns:a16="http://schemas.microsoft.com/office/drawing/2014/main" id="{2331D7EC-30B8-4943-B5EC-65E91EB0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892" y="908720"/>
            <a:ext cx="400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单击按钮的消息映射函数</a:t>
            </a:r>
            <a:endParaRPr lang="en-US" altLang="zh-CN" dirty="0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1DA9E631-8D09-45A0-8421-3693004B5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556792"/>
            <a:ext cx="4104456" cy="7848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3.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单击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Reset</a:t>
            </a:r>
          </a:p>
          <a:p>
            <a:pPr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   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滚动块位置在初始位置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809" y="1171203"/>
            <a:ext cx="307657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 Box 8">
            <a:extLst>
              <a:ext uri="{FF2B5EF4-FFF2-40B4-BE49-F238E27FC236}">
                <a16:creationId xmlns:a16="http://schemas.microsoft.com/office/drawing/2014/main" id="{D0670979-C98A-471E-85FB-50467B8D7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99" y="3149253"/>
            <a:ext cx="7200801" cy="3185616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1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void 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CEx_ScrollDlg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::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OnButtonReset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() </a:t>
            </a:r>
          </a:p>
          <a:p>
            <a:pPr eaLnBrk="1" hangingPunct="1">
              <a:lnSpc>
                <a:spcPts val="41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{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//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TODO: Add your control notification handler code here</a:t>
            </a:r>
          </a:p>
          <a:p>
            <a:pPr eaLnBrk="1" hangingPunct="1">
              <a:lnSpc>
                <a:spcPts val="4100"/>
              </a:lnSpc>
              <a:spcBef>
                <a:spcPts val="0"/>
              </a:spcBef>
              <a:defRPr/>
            </a:pP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	m_Scroll.SetScrollPos(50);</a:t>
            </a:r>
          </a:p>
          <a:p>
            <a:pPr eaLnBrk="1" hangingPunct="1">
              <a:lnSpc>
                <a:spcPts val="4100"/>
              </a:lnSpc>
              <a:spcBef>
                <a:spcPts val="0"/>
              </a:spcBef>
              <a:defRPr/>
            </a:pP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	m_Edit=m_Scroll.GetScrollPos();</a:t>
            </a:r>
          </a:p>
          <a:p>
            <a:pPr eaLnBrk="1" hangingPunct="1">
              <a:lnSpc>
                <a:spcPts val="4100"/>
              </a:lnSpc>
              <a:spcBef>
                <a:spcPts val="0"/>
              </a:spcBef>
              <a:defRPr/>
            </a:pPr>
            <a:r>
              <a:rPr lang="it-IT" altLang="zh-CN" sz="2400" dirty="0">
                <a:solidFill>
                  <a:srgbClr val="000000"/>
                </a:solidFill>
                <a:latin typeface="Arial" charset="0"/>
              </a:rPr>
              <a:t>	UpdateData(FALSE);	</a:t>
            </a:r>
          </a:p>
          <a:p>
            <a:pPr eaLnBrk="1" hangingPunct="1">
              <a:lnSpc>
                <a:spcPts val="41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}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9E3BC40-110B-4F46-B4EC-F80AC3D83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190282"/>
            <a:ext cx="813559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600" ker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滚动条</a:t>
            </a:r>
            <a:endParaRPr kumimoji="0" lang="zh-CN" altLang="en-US" sz="3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2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4" grpId="0" build="p" bldLvl="2"/>
      <p:bldP spid="30" grpId="0" uiExpand="1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滚动条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2331D7EC-30B8-4943-B5EC-65E91EB0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951111"/>
            <a:ext cx="67687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例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在例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的基础上，继续完成功能：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1DA9E631-8D09-45A0-8421-3693004B5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368" y="1481338"/>
            <a:ext cx="4282680" cy="39241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1.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单击左测滚动按钮，减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1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；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   单击右测按钮，加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1 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2.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单击左测滚动条，减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10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； 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   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单击右测滚动条，加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10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3.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左右拖动滚动块，根据滚动块移动的量使滚动块表示的数增加或减少。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84783"/>
            <a:ext cx="357187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00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4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501775"/>
            <a:ext cx="55626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滚动条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2331D7EC-30B8-4943-B5EC-65E91EB0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893" y="879103"/>
            <a:ext cx="35283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滚动条各部分名称</a:t>
            </a:r>
            <a:endParaRPr lang="en-US" altLang="zh-CN" dirty="0"/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3635896" y="1763999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6600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3074449" y="2016000"/>
            <a:ext cx="1569559" cy="493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indent="66675" fontAlgn="base">
              <a:spcAft>
                <a:spcPts val="0"/>
              </a:spcAft>
            </a:pPr>
            <a:r>
              <a:rPr lang="zh-CN" b="1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/>
                <a:ea typeface="楷体"/>
                <a:cs typeface="Times New Roman"/>
              </a:rPr>
              <a:t>滚动块</a:t>
            </a:r>
            <a:endParaRPr lang="zh-CN" dirty="0">
              <a:effectLst/>
              <a:latin typeface="宋体"/>
              <a:cs typeface="宋体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4777478" y="1771200"/>
            <a:ext cx="0" cy="728016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6600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4211960" y="2484000"/>
            <a:ext cx="1367610" cy="37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indent="66675" fontAlgn="base">
              <a:spcAft>
                <a:spcPts val="0"/>
              </a:spcAft>
            </a:pPr>
            <a:r>
              <a:rPr lang="zh-CN" b="1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/>
                <a:ea typeface="楷体"/>
                <a:cs typeface="Times New Roman"/>
              </a:rPr>
              <a:t>滚动条</a:t>
            </a:r>
            <a:endParaRPr lang="zh-CN" dirty="0">
              <a:effectLst/>
              <a:latin typeface="宋体"/>
              <a:cs typeface="宋体"/>
            </a:endParaRPr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2591971" y="1771200"/>
            <a:ext cx="0" cy="728016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6600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1967399" y="2484000"/>
            <a:ext cx="1452473" cy="37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indent="66675" fontAlgn="base">
              <a:spcAft>
                <a:spcPts val="0"/>
              </a:spcAft>
            </a:pPr>
            <a:r>
              <a:rPr lang="zh-CN" b="1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/>
                <a:ea typeface="楷体"/>
                <a:cs typeface="Times New Roman"/>
              </a:rPr>
              <a:t>滚动条</a:t>
            </a:r>
            <a:endParaRPr lang="zh-CN" dirty="0">
              <a:effectLst/>
              <a:latin typeface="宋体"/>
              <a:cs typeface="宋体"/>
            </a:endParaRPr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1907704" y="1772816"/>
            <a:ext cx="0" cy="122400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6600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1259632" y="3058458"/>
            <a:ext cx="1492986" cy="37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tIns="0" bIns="0">
            <a:noAutofit/>
          </a:bodyPr>
          <a:lstStyle/>
          <a:p>
            <a:pPr fontAlgn="base">
              <a:spcAft>
                <a:spcPts val="0"/>
              </a:spcAft>
            </a:pPr>
            <a:r>
              <a:rPr lang="zh-CN" b="1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/>
                <a:ea typeface="楷体"/>
                <a:cs typeface="Times New Roman"/>
              </a:rPr>
              <a:t>滚动按钮</a:t>
            </a:r>
            <a:endParaRPr lang="zh-CN" dirty="0">
              <a:effectLst/>
              <a:latin typeface="宋体"/>
              <a:cs typeface="宋体"/>
            </a:endParaRPr>
          </a:p>
        </p:txBody>
      </p:sp>
      <p:cxnSp>
        <p:nvCxnSpPr>
          <p:cNvPr id="42" name="直接箭头连接符 41"/>
          <p:cNvCxnSpPr/>
          <p:nvPr/>
        </p:nvCxnSpPr>
        <p:spPr bwMode="auto">
          <a:xfrm>
            <a:off x="7236296" y="1772816"/>
            <a:ext cx="0" cy="122400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6600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6546876" y="3060000"/>
            <a:ext cx="1481508" cy="43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fontAlgn="base">
              <a:spcAft>
                <a:spcPts val="0"/>
              </a:spcAft>
            </a:pPr>
            <a:r>
              <a:rPr lang="zh-CN" b="1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/>
                <a:ea typeface="楷体"/>
                <a:cs typeface="Times New Roman"/>
              </a:rPr>
              <a:t>滚动按钮</a:t>
            </a:r>
            <a:endParaRPr lang="zh-CN" dirty="0">
              <a:effectLst/>
              <a:latin typeface="宋体"/>
              <a:cs typeface="宋体"/>
            </a:endParaRPr>
          </a:p>
        </p:txBody>
      </p:sp>
      <p:sp>
        <p:nvSpPr>
          <p:cNvPr id="44" name="Text Box 12">
            <a:extLst>
              <a:ext uri="{FF2B5EF4-FFF2-40B4-BE49-F238E27FC236}">
                <a16:creationId xmlns:a16="http://schemas.microsoft.com/office/drawing/2014/main" id="{2331D7EC-30B8-4943-B5EC-65E91EB0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501008"/>
            <a:ext cx="35283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滚动条消息</a:t>
            </a:r>
            <a:endParaRPr lang="en-US" altLang="zh-CN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79A4F20-7933-4CA3-B7DD-C2CBF7BDEB94}"/>
              </a:ext>
            </a:extLst>
          </p:cNvPr>
          <p:cNvSpPr/>
          <p:nvPr/>
        </p:nvSpPr>
        <p:spPr>
          <a:xfrm>
            <a:off x="971600" y="4005064"/>
            <a:ext cx="741682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3300"/>
              </a:lnSpc>
              <a:spcAft>
                <a:spcPts val="0"/>
              </a:spcAft>
              <a:buClr>
                <a:srgbClr val="0000CC"/>
              </a:buClr>
              <a:buFont typeface="Wingdings" pitchFamily="2" charset="2"/>
              <a:buChar char="F"/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当用户操作滚动条某部分时，滚动条会向其父窗口（即所处的对话框）发送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WM_HSCROLL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消息</a:t>
            </a:r>
            <a:endParaRPr lang="en-US" altLang="zh-CN" dirty="0">
              <a:solidFill>
                <a:srgbClr val="000000"/>
              </a:solidFill>
              <a:latin typeface="Arial" pitchFamily="34" charset="0"/>
              <a:ea typeface="楷体" panose="02010609060101010101" pitchFamily="49" charset="-122"/>
            </a:endParaRPr>
          </a:p>
          <a:p>
            <a:pPr marL="342900" indent="-342900" algn="just">
              <a:lnSpc>
                <a:spcPts val="3300"/>
              </a:lnSpc>
              <a:spcAft>
                <a:spcPts val="0"/>
              </a:spcAft>
              <a:buClr>
                <a:srgbClr val="0000CC"/>
              </a:buClr>
              <a:buFont typeface="Wingdings" pitchFamily="2" charset="2"/>
              <a:buChar char="F"/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在程序中要对这些操作做出反应，就要添加对话框的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WM_HSCROLL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消息的响应函数</a:t>
            </a:r>
          </a:p>
        </p:txBody>
      </p:sp>
    </p:spTree>
    <p:extLst>
      <p:ext uri="{BB962C8B-B14F-4D97-AF65-F5344CB8AC3E}">
        <p14:creationId xmlns:p14="http://schemas.microsoft.com/office/powerpoint/2010/main" val="272155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35" grpId="0"/>
      <p:bldP spid="37" grpId="0"/>
      <p:bldP spid="39" grpId="0"/>
      <p:bldP spid="41" grpId="0"/>
      <p:bldP spid="43" grpId="0"/>
      <p:bldP spid="44" grpId="0" build="p" autoUpdateAnimBg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12">
            <a:extLst>
              <a:ext uri="{FF2B5EF4-FFF2-40B4-BE49-F238E27FC236}">
                <a16:creationId xmlns:a16="http://schemas.microsoft.com/office/drawing/2014/main" id="{2331D7EC-30B8-4943-B5EC-65E91EB0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6632"/>
            <a:ext cx="35283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滚动条消息</a:t>
            </a:r>
            <a:endParaRPr lang="en-US" altLang="zh-CN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79A4F20-7933-4CA3-B7DD-C2CBF7BDEB94}"/>
              </a:ext>
            </a:extLst>
          </p:cNvPr>
          <p:cNvSpPr/>
          <p:nvPr/>
        </p:nvSpPr>
        <p:spPr>
          <a:xfrm>
            <a:off x="755576" y="563699"/>
            <a:ext cx="792088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3300"/>
              </a:lnSpc>
              <a:spcAft>
                <a:spcPts val="0"/>
              </a:spcAft>
              <a:buClr>
                <a:srgbClr val="0000CC"/>
              </a:buClr>
              <a:buFont typeface="Wingdings" pitchFamily="2" charset="2"/>
              <a:buChar char="F"/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MFC 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ClassWizard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中映射对话框的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WM_HSCROLL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消息响应函数的示例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79A4F20-7933-4CA3-B7DD-C2CBF7BDEB94}"/>
              </a:ext>
            </a:extLst>
          </p:cNvPr>
          <p:cNvSpPr/>
          <p:nvPr/>
        </p:nvSpPr>
        <p:spPr>
          <a:xfrm>
            <a:off x="755576" y="1419017"/>
            <a:ext cx="8064896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3300"/>
              </a:lnSpc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设工程名：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Ex_Scroll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，则对话框类：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CEx_ScrollDlg</a:t>
            </a:r>
            <a:endParaRPr lang="en-US" altLang="zh-CN" dirty="0">
              <a:solidFill>
                <a:srgbClr val="000000"/>
              </a:solidFill>
              <a:latin typeface="Arial" pitchFamily="34" charset="0"/>
              <a:ea typeface="楷体" panose="02010609060101010101" pitchFamily="49" charset="-122"/>
            </a:endParaRPr>
          </a:p>
          <a:p>
            <a:pPr marL="342900" indent="-342900" algn="just">
              <a:lnSpc>
                <a:spcPts val="3300"/>
              </a:lnSpc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MFC 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ClassWizard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Message Maps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中进行如下选择（如图），然后点击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Add Function</a:t>
            </a:r>
          </a:p>
        </p:txBody>
      </p:sp>
      <p:pic>
        <p:nvPicPr>
          <p:cNvPr id="18" name="图片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708920"/>
            <a:ext cx="5112568" cy="3198118"/>
          </a:xfrm>
          <a:prstGeom prst="rect">
            <a:avLst/>
          </a:prstGeom>
        </p:spPr>
      </p:pic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6012000" y="3140968"/>
            <a:ext cx="3733072" cy="64633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lvl="0" fontAlgn="base">
              <a:spcAft>
                <a:spcPts val="0"/>
              </a:spcAft>
              <a:buClr>
                <a:srgbClr val="000000"/>
              </a:buClr>
            </a:pP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Arial"/>
                <a:ea typeface="楷体_GB2312"/>
                <a:cs typeface="宋体"/>
              </a:rPr>
              <a:t>Class name:</a:t>
            </a:r>
          </a:p>
          <a:p>
            <a:pPr lvl="0" fontAlgn="base">
              <a:spcAft>
                <a:spcPts val="0"/>
              </a:spcAft>
              <a:buClr>
                <a:srgbClr val="000000"/>
              </a:buClr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楷体_GB2312"/>
                <a:cs typeface="宋体"/>
              </a:rPr>
              <a:t>         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Arial"/>
                <a:ea typeface="楷体_GB2312"/>
                <a:cs typeface="宋体"/>
              </a:rPr>
              <a:t>选</a:t>
            </a:r>
            <a:r>
              <a:rPr lang="en-US" altLang="zh-CN" sz="1800" b="1" kern="1200" dirty="0" err="1">
                <a:solidFill>
                  <a:srgbClr val="000000"/>
                </a:solidFill>
                <a:effectLst/>
                <a:latin typeface="Arial"/>
                <a:ea typeface="楷体_GB2312"/>
                <a:cs typeface="宋体"/>
              </a:rPr>
              <a:t>C</a:t>
            </a:r>
            <a:r>
              <a:rPr lang="en-US" sz="1800" b="1" kern="1200" dirty="0" err="1">
                <a:solidFill>
                  <a:srgbClr val="000000"/>
                </a:solidFill>
                <a:effectLst/>
                <a:latin typeface="Arial"/>
                <a:ea typeface="楷体_GB2312"/>
                <a:cs typeface="宋体"/>
              </a:rPr>
              <a:t>Ex_ScrollDlg</a:t>
            </a:r>
            <a:endParaRPr lang="zh-CN" sz="1800" dirty="0">
              <a:effectLst/>
              <a:latin typeface="宋体"/>
              <a:cs typeface="宋体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6012000" y="3726324"/>
            <a:ext cx="3733072" cy="64633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lvl="0" fontAlgn="base">
              <a:spcAft>
                <a:spcPts val="0"/>
              </a:spcAft>
              <a:buClr>
                <a:srgbClr val="000000"/>
              </a:buClr>
            </a:pP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Arial"/>
                <a:ea typeface="楷体_GB2312"/>
                <a:cs typeface="宋体"/>
              </a:rPr>
              <a:t>Object IDs:</a:t>
            </a:r>
          </a:p>
          <a:p>
            <a:pPr lvl="0" fontAlgn="base">
              <a:spcAft>
                <a:spcPts val="0"/>
              </a:spcAft>
              <a:buClr>
                <a:srgbClr val="000000"/>
              </a:buClr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楷体_GB2312"/>
                <a:cs typeface="宋体"/>
              </a:rPr>
              <a:t>          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Arial"/>
                <a:ea typeface="楷体_GB2312"/>
                <a:cs typeface="宋体"/>
              </a:rPr>
              <a:t>选</a:t>
            </a:r>
            <a:r>
              <a:rPr lang="en-US" altLang="zh-CN" sz="1800" b="1" kern="1200" dirty="0" err="1">
                <a:solidFill>
                  <a:srgbClr val="000000"/>
                </a:solidFill>
                <a:effectLst/>
                <a:latin typeface="Arial"/>
                <a:ea typeface="楷体_GB2312"/>
                <a:cs typeface="宋体"/>
              </a:rPr>
              <a:t>C</a:t>
            </a:r>
            <a:r>
              <a:rPr lang="en-US" sz="1800" b="1" kern="1200" dirty="0" err="1">
                <a:solidFill>
                  <a:srgbClr val="000000"/>
                </a:solidFill>
                <a:effectLst/>
                <a:latin typeface="Arial"/>
                <a:ea typeface="楷体_GB2312"/>
                <a:cs typeface="宋体"/>
              </a:rPr>
              <a:t>Ex_ScrollDlg</a:t>
            </a:r>
            <a:endParaRPr lang="zh-CN" sz="1800" dirty="0">
              <a:effectLst/>
              <a:latin typeface="宋体"/>
              <a:cs typeface="宋体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6012160" y="4302388"/>
            <a:ext cx="3733072" cy="64633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lvl="0" fontAlgn="base">
              <a:spcAft>
                <a:spcPts val="0"/>
              </a:spcAft>
              <a:buClr>
                <a:srgbClr val="000000"/>
              </a:buClr>
            </a:pP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Arial"/>
                <a:ea typeface="楷体_GB2312"/>
                <a:cs typeface="宋体"/>
              </a:rPr>
              <a:t>Messages:</a:t>
            </a:r>
          </a:p>
          <a:p>
            <a:pPr lvl="0" fontAlgn="base">
              <a:spcAft>
                <a:spcPts val="0"/>
              </a:spcAft>
              <a:buClr>
                <a:srgbClr val="000000"/>
              </a:buClr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楷体_GB2312"/>
                <a:cs typeface="宋体"/>
              </a:rPr>
              <a:t>          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Arial"/>
                <a:ea typeface="楷体_GB2312"/>
                <a:cs typeface="宋体"/>
              </a:rPr>
              <a:t>选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Arial"/>
                <a:ea typeface="楷体_GB2312"/>
                <a:cs typeface="宋体"/>
              </a:rPr>
              <a:t>WM_HSCROLL</a:t>
            </a:r>
            <a:endParaRPr lang="zh-CN" sz="1800" dirty="0">
              <a:effectLst/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222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 build="p"/>
      <p:bldP spid="20" grpId="0" build="p"/>
      <p:bldP spid="2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12">
            <a:extLst>
              <a:ext uri="{FF2B5EF4-FFF2-40B4-BE49-F238E27FC236}">
                <a16:creationId xmlns:a16="http://schemas.microsoft.com/office/drawing/2014/main" id="{2331D7EC-30B8-4943-B5EC-65E91EB0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6632"/>
            <a:ext cx="35283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滚动条消息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395536" y="548680"/>
            <a:ext cx="8218056" cy="304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2880"/>
              </a:lnSpc>
              <a:spcAft>
                <a:spcPts val="0"/>
              </a:spcAft>
              <a:buClr>
                <a:srgbClr val="0000CC"/>
              </a:buClr>
              <a:buFont typeface="Wingdings" pitchFamily="2" charset="2"/>
              <a:buChar char="F"/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函数首部</a:t>
            </a:r>
            <a:endParaRPr lang="en-US" altLang="zh-CN" dirty="0">
              <a:solidFill>
                <a:srgbClr val="000000"/>
              </a:solidFill>
              <a:latin typeface="Arial" pitchFamily="34" charset="0"/>
              <a:ea typeface="楷体" panose="02010609060101010101" pitchFamily="49" charset="-122"/>
            </a:endParaRPr>
          </a:p>
          <a:p>
            <a:pPr>
              <a:lnSpc>
                <a:spcPts val="2880"/>
              </a:lnSpc>
              <a:buClr>
                <a:srgbClr val="0000CC"/>
              </a:buClr>
            </a:pPr>
            <a:r>
              <a:rPr lang="en-US" altLang="zh-CN" dirty="0"/>
              <a:t>void </a:t>
            </a:r>
            <a:r>
              <a:rPr lang="en-US" altLang="zh-CN" dirty="0" err="1"/>
              <a:t>CEx_ScrollDlg</a:t>
            </a:r>
            <a:r>
              <a:rPr lang="en-US" altLang="zh-CN" dirty="0"/>
              <a:t>::</a:t>
            </a:r>
            <a:r>
              <a:rPr lang="en-US" altLang="zh-CN" dirty="0" err="1"/>
              <a:t>OnHScroll</a:t>
            </a:r>
            <a:r>
              <a:rPr lang="en-US" altLang="zh-CN" dirty="0"/>
              <a:t>(UINT </a:t>
            </a:r>
            <a:r>
              <a:rPr lang="en-US" altLang="zh-CN" dirty="0" err="1"/>
              <a:t>nSBCode</a:t>
            </a:r>
            <a:r>
              <a:rPr lang="en-US" altLang="zh-CN" dirty="0"/>
              <a:t>, </a:t>
            </a:r>
          </a:p>
          <a:p>
            <a:pPr>
              <a:lnSpc>
                <a:spcPts val="2880"/>
              </a:lnSpc>
              <a:buClr>
                <a:srgbClr val="0000CC"/>
              </a:buClr>
            </a:pPr>
            <a:r>
              <a:rPr lang="en-US" altLang="zh-CN" dirty="0"/>
              <a:t>                                                      UINT </a:t>
            </a:r>
            <a:r>
              <a:rPr lang="en-US" altLang="zh-CN" dirty="0" err="1"/>
              <a:t>nPos</a:t>
            </a:r>
            <a:r>
              <a:rPr lang="en-US" altLang="zh-CN" dirty="0"/>
              <a:t>, </a:t>
            </a:r>
          </a:p>
          <a:p>
            <a:pPr>
              <a:lnSpc>
                <a:spcPts val="2880"/>
              </a:lnSpc>
              <a:buClr>
                <a:srgbClr val="0000CC"/>
              </a:buClr>
            </a:pPr>
            <a:r>
              <a:rPr lang="en-US" altLang="zh-CN" dirty="0"/>
              <a:t>                                                      </a:t>
            </a:r>
            <a:r>
              <a:rPr lang="en-US" altLang="zh-CN" dirty="0" err="1"/>
              <a:t>CScrollBar</a:t>
            </a:r>
            <a:r>
              <a:rPr lang="en-US" altLang="zh-CN" dirty="0"/>
              <a:t>* </a:t>
            </a:r>
            <a:r>
              <a:rPr lang="en-US" altLang="zh-CN" dirty="0" err="1"/>
              <a:t>pScrollBar</a:t>
            </a:r>
            <a:r>
              <a:rPr lang="en-US" altLang="zh-CN" dirty="0"/>
              <a:t>)</a:t>
            </a:r>
          </a:p>
          <a:p>
            <a:pPr marL="342900" indent="-342900" algn="just">
              <a:lnSpc>
                <a:spcPts val="2880"/>
              </a:lnSpc>
              <a:spcAft>
                <a:spcPts val="0"/>
              </a:spcAft>
              <a:buClr>
                <a:srgbClr val="0000CC"/>
              </a:buClr>
              <a:buFont typeface="Wingdings" pitchFamily="2" charset="2"/>
              <a:buChar char="F"/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函数参数简介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 </a:t>
            </a:r>
          </a:p>
          <a:p>
            <a:pPr marL="800100" lvl="1" indent="-342900" algn="just">
              <a:lnSpc>
                <a:spcPts val="2880"/>
              </a:lnSpc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nSBcode</a:t>
            </a:r>
            <a:endParaRPr lang="en-US" altLang="zh-CN" dirty="0">
              <a:solidFill>
                <a:srgbClr val="000000"/>
              </a:solidFill>
              <a:latin typeface="Arial" pitchFamily="34" charset="0"/>
              <a:ea typeface="楷体" panose="02010609060101010101" pitchFamily="49" charset="-122"/>
            </a:endParaRPr>
          </a:p>
          <a:p>
            <a:pPr lvl="1" algn="just">
              <a:lnSpc>
                <a:spcPts val="2880"/>
              </a:lnSpc>
              <a:spcAft>
                <a:spcPts val="0"/>
              </a:spcAft>
              <a:buClr>
                <a:srgbClr val="C00000"/>
              </a:buClr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滚动条发生了哪种操作。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nSBcode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的值与对滚动条的操作的部位有关。</a:t>
            </a:r>
            <a:endParaRPr lang="en-US" altLang="zh-CN" dirty="0">
              <a:solidFill>
                <a:srgbClr val="000000"/>
              </a:solidFill>
              <a:latin typeface="Arial" pitchFamily="34" charset="0"/>
              <a:ea typeface="楷体" panose="02010609060101010101" pitchFamily="49" charset="-122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3501008"/>
            <a:ext cx="55626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直接箭头连接符 11"/>
          <p:cNvCxnSpPr>
            <a:cxnSpLocks/>
          </p:cNvCxnSpPr>
          <p:nvPr/>
        </p:nvCxnSpPr>
        <p:spPr bwMode="auto">
          <a:xfrm>
            <a:off x="3635896" y="3763232"/>
            <a:ext cx="0" cy="241832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6600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786417" y="3871217"/>
            <a:ext cx="3369759" cy="853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"/>
                <a:cs typeface="Arial" pitchFamily="34" charset="0"/>
              </a:rPr>
              <a:t>SB_THUMBTRACK</a:t>
            </a: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"/>
                <a:cs typeface="Arial" pitchFamily="34" charset="0"/>
              </a:rPr>
              <a:t>SB_THUMBPOSITION</a:t>
            </a:r>
          </a:p>
          <a:p>
            <a:pPr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"/>
                <a:cs typeface="Arial" pitchFamily="34" charset="0"/>
              </a:rPr>
              <a:t>拖动滚动条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楷体"/>
              <a:cs typeface="Arial" pitchFamily="34" charset="0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6156176" y="3770432"/>
            <a:ext cx="0" cy="140400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6600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572000" y="5085184"/>
            <a:ext cx="2735762" cy="37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"/>
                <a:cs typeface="Arial" pitchFamily="34" charset="0"/>
              </a:rPr>
              <a:t>SB_PAGEDOWN</a:t>
            </a:r>
          </a:p>
          <a:p>
            <a:pPr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"/>
                <a:cs typeface="Arial" pitchFamily="34" charset="0"/>
              </a:rPr>
              <a:t>单击右侧滚动条</a:t>
            </a:r>
            <a:endParaRPr lang="zh-CN" altLang="zh-CN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2591971" y="3770432"/>
            <a:ext cx="0" cy="140400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6600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67399" y="5085184"/>
            <a:ext cx="2388576" cy="43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"/>
                <a:cs typeface="Arial" pitchFamily="34" charset="0"/>
              </a:rPr>
              <a:t>SB_PAGEUP</a:t>
            </a:r>
          </a:p>
          <a:p>
            <a:pPr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"/>
                <a:cs typeface="Arial" pitchFamily="34" charset="0"/>
              </a:rPr>
              <a:t>单击左侧滚动条</a:t>
            </a:r>
            <a:endParaRPr lang="zh-CN" altLang="zh-CN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直接箭头连接符 23"/>
          <p:cNvCxnSpPr>
            <a:cxnSpLocks/>
          </p:cNvCxnSpPr>
          <p:nvPr/>
        </p:nvCxnSpPr>
        <p:spPr bwMode="auto">
          <a:xfrm>
            <a:off x="1907704" y="3772048"/>
            <a:ext cx="0" cy="216000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6600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11559" y="5942256"/>
            <a:ext cx="3024333" cy="43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tIns="0" bIns="0">
            <a:noAutofit/>
          </a:bodyPr>
          <a:lstStyle/>
          <a:p>
            <a:pPr fontAlgn="base">
              <a:spcAft>
                <a:spcPts val="0"/>
              </a:spcAft>
            </a:pPr>
            <a:r>
              <a:rPr lang="en-US" altLang="zh-CN" b="1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"/>
                <a:cs typeface="Arial" pitchFamily="34" charset="0"/>
              </a:rPr>
              <a:t>SB_LINEUP</a:t>
            </a:r>
          </a:p>
          <a:p>
            <a:pPr fontAlgn="base"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"/>
                <a:cs typeface="Arial" pitchFamily="34" charset="0"/>
              </a:rPr>
              <a:t>单击左侧滚动按钮</a:t>
            </a:r>
            <a:endParaRPr lang="zh-CN" dirty="0"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直接箭头连接符 25"/>
          <p:cNvCxnSpPr>
            <a:cxnSpLocks/>
          </p:cNvCxnSpPr>
          <p:nvPr/>
        </p:nvCxnSpPr>
        <p:spPr bwMode="auto">
          <a:xfrm>
            <a:off x="7236296" y="3772049"/>
            <a:ext cx="0" cy="216000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6600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6546876" y="5943798"/>
            <a:ext cx="2921668" cy="43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"/>
                <a:cs typeface="Arial" pitchFamily="34" charset="0"/>
              </a:rPr>
              <a:t>SB_LINEDOWN</a:t>
            </a:r>
          </a:p>
          <a:p>
            <a:pPr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"/>
                <a:cs typeface="Arial" pitchFamily="34" charset="0"/>
              </a:rPr>
              <a:t>单击右侧滚动按钮</a:t>
            </a:r>
            <a:endParaRPr lang="zh-CN" altLang="zh-C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63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  <p:bldP spid="13" grpId="0"/>
      <p:bldP spid="15" grpId="0"/>
      <p:bldP spid="23" grpId="0"/>
      <p:bldP spid="25" grpId="0"/>
      <p:bldP spid="2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12">
            <a:extLst>
              <a:ext uri="{FF2B5EF4-FFF2-40B4-BE49-F238E27FC236}">
                <a16:creationId xmlns:a16="http://schemas.microsoft.com/office/drawing/2014/main" id="{2331D7EC-30B8-4943-B5EC-65E91EB0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908720"/>
            <a:ext cx="35283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滚动条消息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458400" y="1372264"/>
            <a:ext cx="8218056" cy="5009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3300"/>
              </a:lnSpc>
              <a:spcAft>
                <a:spcPts val="0"/>
              </a:spcAft>
              <a:buClr>
                <a:srgbClr val="0000CC"/>
              </a:buClr>
              <a:buFont typeface="Wingdings" pitchFamily="2" charset="2"/>
              <a:buChar char="F"/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函数首部</a:t>
            </a:r>
            <a:endParaRPr lang="en-US" altLang="zh-CN" dirty="0">
              <a:solidFill>
                <a:srgbClr val="000000"/>
              </a:solidFill>
              <a:latin typeface="Arial" pitchFamily="34" charset="0"/>
              <a:ea typeface="楷体" panose="02010609060101010101" pitchFamily="49" charset="-122"/>
            </a:endParaRPr>
          </a:p>
          <a:p>
            <a:pPr>
              <a:buClr>
                <a:srgbClr val="0000CC"/>
              </a:buClr>
            </a:pPr>
            <a:r>
              <a:rPr lang="en-US" altLang="zh-CN" dirty="0"/>
              <a:t>void </a:t>
            </a:r>
            <a:r>
              <a:rPr lang="en-US" altLang="zh-CN" dirty="0" err="1"/>
              <a:t>CEx_ScrollDlg</a:t>
            </a:r>
            <a:r>
              <a:rPr lang="en-US" altLang="zh-CN" dirty="0"/>
              <a:t>::</a:t>
            </a:r>
            <a:r>
              <a:rPr lang="en-US" altLang="zh-CN" dirty="0" err="1"/>
              <a:t>OnHScroll</a:t>
            </a:r>
            <a:r>
              <a:rPr lang="en-US" altLang="zh-CN" dirty="0"/>
              <a:t>(UINT </a:t>
            </a:r>
            <a:r>
              <a:rPr lang="en-US" altLang="zh-CN" dirty="0" err="1"/>
              <a:t>nSBCode</a:t>
            </a:r>
            <a:r>
              <a:rPr lang="en-US" altLang="zh-CN" dirty="0"/>
              <a:t>, </a:t>
            </a:r>
          </a:p>
          <a:p>
            <a:pPr>
              <a:buClr>
                <a:srgbClr val="0000CC"/>
              </a:buClr>
            </a:pPr>
            <a:r>
              <a:rPr lang="en-US" altLang="zh-CN" dirty="0"/>
              <a:t>                                                      UINT </a:t>
            </a:r>
            <a:r>
              <a:rPr lang="en-US" altLang="zh-CN" dirty="0" err="1"/>
              <a:t>nPos</a:t>
            </a:r>
            <a:r>
              <a:rPr lang="en-US" altLang="zh-CN" dirty="0"/>
              <a:t>, </a:t>
            </a:r>
          </a:p>
          <a:p>
            <a:pPr>
              <a:buClr>
                <a:srgbClr val="0000CC"/>
              </a:buClr>
            </a:pPr>
            <a:r>
              <a:rPr lang="en-US" altLang="zh-CN" dirty="0"/>
              <a:t>                                                      </a:t>
            </a:r>
            <a:r>
              <a:rPr lang="en-US" altLang="zh-CN" dirty="0" err="1"/>
              <a:t>CScrollBar</a:t>
            </a:r>
            <a:r>
              <a:rPr lang="en-US" altLang="zh-CN" dirty="0"/>
              <a:t>* </a:t>
            </a:r>
            <a:r>
              <a:rPr lang="en-US" altLang="zh-CN" dirty="0" err="1"/>
              <a:t>pScrollBar</a:t>
            </a:r>
            <a:r>
              <a:rPr lang="en-US" altLang="zh-CN" dirty="0"/>
              <a:t>)</a:t>
            </a:r>
          </a:p>
          <a:p>
            <a:pPr marL="342900" indent="-342900" algn="just">
              <a:lnSpc>
                <a:spcPts val="3300"/>
              </a:lnSpc>
              <a:spcAft>
                <a:spcPts val="0"/>
              </a:spcAft>
              <a:buClr>
                <a:srgbClr val="0000CC"/>
              </a:buClr>
              <a:buFont typeface="Wingdings" pitchFamily="2" charset="2"/>
              <a:buChar char="F"/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函数参数简介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 </a:t>
            </a:r>
          </a:p>
          <a:p>
            <a:pPr marL="800100" lvl="1" indent="-342900" algn="just">
              <a:lnSpc>
                <a:spcPts val="3300"/>
              </a:lnSpc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nPos</a:t>
            </a:r>
            <a:endParaRPr lang="en-US" altLang="zh-CN" dirty="0">
              <a:solidFill>
                <a:srgbClr val="000000"/>
              </a:solidFill>
              <a:latin typeface="Arial" pitchFamily="34" charset="0"/>
              <a:ea typeface="楷体" panose="02010609060101010101" pitchFamily="49" charset="-122"/>
            </a:endParaRPr>
          </a:p>
          <a:p>
            <a:pPr lvl="1" algn="just">
              <a:lnSpc>
                <a:spcPts val="3300"/>
              </a:lnSpc>
              <a:spcAft>
                <a:spcPts val="0"/>
              </a:spcAft>
              <a:buClr>
                <a:srgbClr val="C00000"/>
              </a:buClr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滚动块的新位置</a:t>
            </a:r>
            <a:endParaRPr lang="en-US" altLang="zh-CN" dirty="0">
              <a:solidFill>
                <a:srgbClr val="000000"/>
              </a:solidFill>
              <a:latin typeface="Arial" pitchFamily="34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ts val="3300"/>
              </a:lnSpc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pScrollBar</a:t>
            </a:r>
            <a:endParaRPr lang="en-US" altLang="zh-CN" dirty="0">
              <a:solidFill>
                <a:srgbClr val="000000"/>
              </a:solidFill>
              <a:latin typeface="Arial" pitchFamily="34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ts val="3300"/>
              </a:lnSpc>
              <a:spcAft>
                <a:spcPts val="0"/>
              </a:spcAft>
              <a:buClr>
                <a:srgbClr val="00B0F0"/>
              </a:buClr>
              <a:buFont typeface="Arial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pScrollBar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是一个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CScrollBar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类指针</a:t>
            </a:r>
            <a:endParaRPr lang="en-US" altLang="zh-CN" dirty="0">
              <a:solidFill>
                <a:srgbClr val="000000"/>
              </a:solidFill>
              <a:latin typeface="Arial" pitchFamily="34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ts val="3300"/>
              </a:lnSpc>
              <a:spcAft>
                <a:spcPts val="0"/>
              </a:spcAft>
              <a:buClr>
                <a:srgbClr val="00B0F0"/>
              </a:buClr>
              <a:buFont typeface="Arial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pScrollBar</a:t>
            </a: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的值是发生操作的滚动条地址</a:t>
            </a:r>
            <a:endParaRPr lang="en-US" altLang="zh-CN" dirty="0">
              <a:solidFill>
                <a:srgbClr val="000000"/>
              </a:solidFill>
              <a:latin typeface="Arial" pitchFamily="34" charset="0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ts val="3300"/>
              </a:lnSpc>
              <a:spcAft>
                <a:spcPts val="0"/>
              </a:spcAft>
              <a:buClr>
                <a:srgbClr val="00B0F0"/>
              </a:buClr>
              <a:buFont typeface="Arial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当窗口中有多个滚动条时，用这个参数区分是哪个滚动条发生了操作。详见教材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楷体" panose="02010609060101010101" pitchFamily="49" charset="-122"/>
              </a:rPr>
              <a:t>P269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滚动条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316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12">
            <a:extLst>
              <a:ext uri="{FF2B5EF4-FFF2-40B4-BE49-F238E27FC236}">
                <a16:creationId xmlns:a16="http://schemas.microsoft.com/office/drawing/2014/main" id="{2331D7EC-30B8-4943-B5EC-65E91EB0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6632"/>
            <a:ext cx="5760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en-US" altLang="zh-CN" dirty="0"/>
              <a:t>WM_HSCROLL</a:t>
            </a:r>
            <a:r>
              <a:rPr lang="zh-CN" altLang="en-US" dirty="0"/>
              <a:t>消息映射函数</a:t>
            </a:r>
            <a:endParaRPr lang="en-US" altLang="zh-CN" dirty="0"/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8F2B955C-4DFB-4CAD-BB28-F2F3E6474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16" y="548680"/>
            <a:ext cx="8712968" cy="6247864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void 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CEx_ScrollDlg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::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OnHScroll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(UINT 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nSBCode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, 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                                                      UINT 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nPos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CScrollBar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* 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</a:rPr>
              <a:t>pScrollBar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latin typeface="Arial" charset="0"/>
              </a:rPr>
              <a:t>{           </a:t>
            </a:r>
            <a:r>
              <a:rPr lang="en-US" altLang="zh-CN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// TODO: Add your control notification handler code here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defRPr/>
            </a:pPr>
            <a:r>
              <a:rPr lang="it-IT" altLang="zh-CN" sz="1900" dirty="0">
                <a:solidFill>
                  <a:srgbClr val="000000"/>
                </a:solidFill>
                <a:latin typeface="Arial" charset="0"/>
              </a:rPr>
              <a:t>	int pos;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defRPr/>
            </a:pPr>
            <a:r>
              <a:rPr lang="it-IT" altLang="zh-CN" sz="1900" dirty="0">
                <a:solidFill>
                  <a:srgbClr val="000000"/>
                </a:solidFill>
                <a:latin typeface="Arial" charset="0"/>
              </a:rPr>
              <a:t>	pos=m_Scroll.GetScrollPos();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defRPr/>
            </a:pPr>
            <a:r>
              <a:rPr lang="it-IT" altLang="zh-CN" sz="1900" dirty="0">
                <a:solidFill>
                  <a:srgbClr val="000000"/>
                </a:solidFill>
                <a:latin typeface="Arial" charset="0"/>
              </a:rPr>
              <a:t>	switch(nSBCode)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defRPr/>
            </a:pPr>
            <a:r>
              <a:rPr lang="it-IT" altLang="zh-CN" sz="1900" dirty="0">
                <a:solidFill>
                  <a:srgbClr val="000000"/>
                </a:solidFill>
                <a:latin typeface="Arial" charset="0"/>
              </a:rPr>
              <a:t>	{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defRPr/>
            </a:pPr>
            <a:r>
              <a:rPr lang="it-IT" altLang="zh-CN" sz="1900" dirty="0">
                <a:solidFill>
                  <a:srgbClr val="000000"/>
                </a:solidFill>
                <a:latin typeface="Arial" charset="0"/>
              </a:rPr>
              <a:t>	case SB_LINEUP: pos--;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defRPr/>
            </a:pPr>
            <a:r>
              <a:rPr lang="it-IT" altLang="zh-CN" sz="1900" dirty="0">
                <a:solidFill>
                  <a:srgbClr val="000000"/>
                </a:solidFill>
                <a:latin typeface="Arial" charset="0"/>
              </a:rPr>
              <a:t>		                  break;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defRPr/>
            </a:pPr>
            <a:r>
              <a:rPr lang="it-IT" altLang="zh-CN" sz="1900" dirty="0">
                <a:solidFill>
                  <a:srgbClr val="000000"/>
                </a:solidFill>
                <a:latin typeface="Arial" charset="0"/>
              </a:rPr>
              <a:t>	case SB_PAGEUP:pos-=10;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defRPr/>
            </a:pPr>
            <a:r>
              <a:rPr lang="it-IT" altLang="zh-CN" sz="1900" dirty="0">
                <a:solidFill>
                  <a:srgbClr val="000000"/>
                </a:solidFill>
                <a:latin typeface="Arial" charset="0"/>
              </a:rPr>
              <a:t>		                   break;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defRPr/>
            </a:pPr>
            <a:r>
              <a:rPr lang="it-IT" altLang="zh-CN" sz="1900" dirty="0">
                <a:solidFill>
                  <a:srgbClr val="000000"/>
                </a:solidFill>
                <a:latin typeface="Arial" charset="0"/>
              </a:rPr>
              <a:t>	case SB_LINEDOWN: pos++;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defRPr/>
            </a:pPr>
            <a:r>
              <a:rPr lang="it-IT" altLang="zh-CN" sz="1900" dirty="0">
                <a:solidFill>
                  <a:srgbClr val="000000"/>
                </a:solidFill>
                <a:latin typeface="Arial" charset="0"/>
              </a:rPr>
              <a:t>		                        break;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defRPr/>
            </a:pPr>
            <a:r>
              <a:rPr lang="it-IT" altLang="zh-CN" sz="1900" dirty="0">
                <a:solidFill>
                  <a:srgbClr val="000000"/>
                </a:solidFill>
                <a:latin typeface="Arial" charset="0"/>
              </a:rPr>
              <a:t>	case SB_PAGEDOWN:pos+=10;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defRPr/>
            </a:pPr>
            <a:r>
              <a:rPr lang="it-IT" altLang="zh-CN" sz="1900" dirty="0">
                <a:solidFill>
                  <a:srgbClr val="000000"/>
                </a:solidFill>
                <a:latin typeface="Arial" charset="0"/>
              </a:rPr>
              <a:t>		                         break;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defRPr/>
            </a:pPr>
            <a:r>
              <a:rPr lang="it-IT" altLang="zh-CN" sz="1900" dirty="0">
                <a:solidFill>
                  <a:srgbClr val="000000"/>
                </a:solidFill>
                <a:latin typeface="Arial" charset="0"/>
              </a:rPr>
              <a:t>	case SB_THUMBPOSITION:pos=nPos;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defRPr/>
            </a:pPr>
            <a:r>
              <a:rPr lang="it-IT" altLang="zh-CN" sz="1900" dirty="0">
                <a:solidFill>
                  <a:srgbClr val="000000"/>
                </a:solidFill>
                <a:latin typeface="Arial" charset="0"/>
              </a:rPr>
              <a:t>		                                  break;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defRPr/>
            </a:pPr>
            <a:r>
              <a:rPr lang="it-IT" altLang="zh-CN" sz="1900" dirty="0">
                <a:solidFill>
                  <a:srgbClr val="000000"/>
                </a:solidFill>
                <a:latin typeface="Arial" charset="0"/>
              </a:rPr>
              <a:t>	}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defRPr/>
            </a:pPr>
            <a:r>
              <a:rPr lang="it-IT" altLang="zh-CN" sz="1900" dirty="0">
                <a:solidFill>
                  <a:srgbClr val="000000"/>
                </a:solidFill>
                <a:latin typeface="Arial" charset="0"/>
              </a:rPr>
              <a:t>              if(pos&lt;0)pos=0;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defRPr/>
            </a:pPr>
            <a:r>
              <a:rPr lang="it-IT" altLang="zh-CN" sz="1900" dirty="0">
                <a:solidFill>
                  <a:srgbClr val="000000"/>
                </a:solidFill>
                <a:latin typeface="Arial" charset="0"/>
              </a:rPr>
              <a:t>	if(pos&gt;100)pos=100;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defRPr/>
            </a:pPr>
            <a:r>
              <a:rPr lang="it-IT" altLang="zh-CN" sz="1900" dirty="0">
                <a:solidFill>
                  <a:srgbClr val="000000"/>
                </a:solidFill>
                <a:latin typeface="Arial" charset="0"/>
              </a:rPr>
              <a:t>	m_Scroll.SetScrollPos(pos);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defRPr/>
            </a:pPr>
            <a:r>
              <a:rPr lang="it-IT" altLang="zh-CN" sz="1900" dirty="0">
                <a:solidFill>
                  <a:srgbClr val="000000"/>
                </a:solidFill>
                <a:latin typeface="Arial" charset="0"/>
              </a:rPr>
              <a:t>	m_Edit=pos;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defRPr/>
            </a:pPr>
            <a:r>
              <a:rPr lang="it-IT" altLang="zh-CN" sz="1900" dirty="0">
                <a:solidFill>
                  <a:srgbClr val="000000"/>
                </a:solidFill>
                <a:latin typeface="Arial" charset="0"/>
              </a:rPr>
              <a:t>	UpdateData(false);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defRPr/>
            </a:pPr>
            <a:r>
              <a:rPr lang="it-IT" altLang="zh-CN" sz="19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it-IT" altLang="zh-CN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CDialog::OnHScroll(nSBCode, nPos, pScrollBar);    </a:t>
            </a:r>
            <a:r>
              <a:rPr lang="en-US" altLang="zh-CN" sz="1900" dirty="0">
                <a:solidFill>
                  <a:srgbClr val="000000"/>
                </a:solidFill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549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3">
            <a:extLst>
              <a:ext uri="{FF2B5EF4-FFF2-40B4-BE49-F238E27FC236}">
                <a16:creationId xmlns:a16="http://schemas.microsoft.com/office/drawing/2014/main" id="{1A943D50-725F-448D-8045-4980A80B5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23" y="834940"/>
            <a:ext cx="5542384" cy="55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单击提交按钮的代码</a:t>
            </a:r>
            <a:endParaRPr lang="en-US" altLang="zh-CN" dirty="0"/>
          </a:p>
        </p:txBody>
      </p:sp>
      <p:sp>
        <p:nvSpPr>
          <p:cNvPr id="26" name="Text Box 8">
            <a:extLst>
              <a:ext uri="{FF2B5EF4-FFF2-40B4-BE49-F238E27FC236}">
                <a16:creationId xmlns:a16="http://schemas.microsoft.com/office/drawing/2014/main" id="{2EDBED5C-AD39-4B1D-923E-A56A32746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1465075"/>
            <a:ext cx="8175625" cy="5262979"/>
          </a:xfrm>
          <a:prstGeom prst="rect">
            <a:avLst/>
          </a:prstGeom>
          <a:solidFill>
            <a:srgbClr val="FFFFFF"/>
          </a:solidFill>
          <a:ln w="38100">
            <a:solidFill>
              <a:srgbClr val="7E788D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Arial" charset="0"/>
              </a:rPr>
              <a:t>void </a:t>
            </a:r>
            <a:r>
              <a:rPr lang="en-US" altLang="zh-CN" sz="2400" dirty="0" err="1">
                <a:latin typeface="Arial" charset="0"/>
              </a:rPr>
              <a:t>CEx_CheckDlg</a:t>
            </a:r>
            <a:r>
              <a:rPr lang="en-US" altLang="zh-CN" sz="2400" dirty="0">
                <a:latin typeface="Arial" charset="0"/>
              </a:rPr>
              <a:t>::OnButton1() </a:t>
            </a:r>
          </a:p>
          <a:p>
            <a:pPr eaLnBrk="1" hangingPunct="1"/>
            <a:r>
              <a:rPr lang="en-US" altLang="zh-CN" sz="2400" dirty="0">
                <a:latin typeface="Arial" charset="0"/>
              </a:rPr>
              <a:t>{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</a:rPr>
              <a:t>// TODO: Add your control notification handler code here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UpdateData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();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m_Edit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="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购物平台选择：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";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if(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m_t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m_Edit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=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m_Edit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+"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淘宝  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";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if(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m_j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m_Edit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=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m_Edit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+"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京东  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";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if(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m_y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m_Edit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=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m_Edit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+"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一号店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";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if(!(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m_t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||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m_j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||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m_y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))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m_Edit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=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m_Edit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+"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无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";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</a:rPr>
              <a:t>UpdateData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(FALSE);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Arial" charset="0"/>
              </a:rPr>
              <a:t>}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8A10609-C8E8-4639-9957-D77657EEF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187468"/>
            <a:ext cx="813559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600" ker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复选框</a:t>
            </a:r>
            <a:endParaRPr kumimoji="0" lang="zh-CN" altLang="en-US" sz="3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489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bldLvl="2"/>
      <p:bldP spid="2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205" y="190282"/>
            <a:ext cx="8135590" cy="646331"/>
          </a:xfrm>
          <a:solidFill>
            <a:srgbClr val="CCFFFF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单选按钮</a:t>
            </a:r>
            <a:endParaRPr kumimoji="0" lang="zh-C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7B73F8FE-B9FD-46A1-9BF4-BFA0AE582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65" y="836712"/>
            <a:ext cx="8135591" cy="263149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创建工程，名字为</a:t>
            </a:r>
            <a:r>
              <a:rPr lang="en-US" altLang="zh-CN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MyRadio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，界面如图所示，有两组单选按钮：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Color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组和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Speed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组。程序功能：</a:t>
            </a:r>
          </a:p>
          <a:p>
            <a:pPr lvl="0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1.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初始状态如图所示。</a:t>
            </a:r>
          </a:p>
          <a:p>
            <a:pPr lvl="0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2.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单击提交按钮，在编辑框中显示每组单选按钮选择的状态</a:t>
            </a:r>
          </a:p>
          <a:p>
            <a:pPr lvl="0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例如，若两组单选按钮按图中选择，单击提交后，编辑框中显示：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itchFamily="49" charset="-122"/>
            </a:endParaRPr>
          </a:p>
          <a:p>
            <a:pPr lvl="0" algn="just" eaLnBrk="1" hangingPunct="1">
              <a:spcBef>
                <a:spcPts val="0"/>
              </a:spcBef>
              <a:buClr>
                <a:srgbClr val="0000CC"/>
              </a:buClr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                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  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Color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：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Green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  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Speed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：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70MPH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315F134-79D3-4C57-90A0-78E151FF7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780" y="3473902"/>
            <a:ext cx="3908441" cy="319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0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540741F-B334-40A1-ADBA-2B36CEAC8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3501008"/>
            <a:ext cx="3908441" cy="3195458"/>
          </a:xfrm>
          <a:prstGeom prst="rect">
            <a:avLst/>
          </a:prstGeom>
        </p:spPr>
      </p:pic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27442" y="760928"/>
            <a:ext cx="33017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布局单选按钮的方式</a:t>
            </a:r>
            <a:endParaRPr lang="en-US" altLang="zh-CN" dirty="0"/>
          </a:p>
        </p:txBody>
      </p:sp>
      <p:sp>
        <p:nvSpPr>
          <p:cNvPr id="5" name="Text Box 12">
            <a:extLst>
              <a:ext uri="{FF2B5EF4-FFF2-40B4-BE49-F238E27FC236}">
                <a16:creationId xmlns:a16="http://schemas.microsoft.com/office/drawing/2014/main" id="{479C8064-DF94-4278-848E-C1140FE08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222593"/>
            <a:ext cx="7920880" cy="269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CC"/>
              </a:buClr>
              <a:buSzPct val="100000"/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本题单选按钮分为两组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Clr>
                <a:srgbClr val="0000CC"/>
              </a:buClr>
              <a:buSzPct val="100000"/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同组单选按钮多选一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Clr>
                <a:srgbClr val="0000CC"/>
              </a:buClr>
              <a:buSzPct val="100000"/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若干单选按钮成组需要满足两个条件：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0000CC"/>
              </a:buClr>
              <a:buSzPct val="100000"/>
              <a:defRPr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1.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布局单选按钮时，一组中的按钮要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连续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放置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0000CC"/>
              </a:buClr>
              <a:buSzPct val="100000"/>
              <a:defRPr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2.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组中的第一个按钮要设置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Group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属性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Clr>
                <a:srgbClr val="0000CC"/>
              </a:buClr>
              <a:buSzPct val="100000"/>
              <a:buFont typeface="Wingdings" panose="05000000000000000000" pitchFamily="2" charset="2"/>
              <a:buChar char="F"/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Speed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组按钮为例：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D04A29EE-836A-4668-B7A5-6E9303AD5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915638"/>
            <a:ext cx="3301746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ea typeface="楷体" panose="02010609060101010101" pitchFamily="49" charset="-122"/>
              </a:rPr>
              <a:t>1.</a:t>
            </a:r>
            <a:r>
              <a:rPr lang="zh-CN" altLang="en-US" dirty="0">
                <a:ea typeface="楷体" panose="02010609060101010101" pitchFamily="49" charset="-122"/>
              </a:rPr>
              <a:t>放置第一个按钮</a:t>
            </a:r>
            <a:endParaRPr lang="en-US" altLang="zh-CN" dirty="0">
              <a:ea typeface="楷体" panose="02010609060101010101" pitchFamily="49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ea typeface="楷体" panose="02010609060101010101" pitchFamily="49" charset="-122"/>
              </a:rPr>
              <a:t>2.</a:t>
            </a:r>
            <a:r>
              <a:rPr lang="zh-CN" altLang="en-US" dirty="0">
                <a:ea typeface="楷体" panose="02010609060101010101" pitchFamily="49" charset="-122"/>
              </a:rPr>
              <a:t>放置第二个按钮</a:t>
            </a:r>
            <a:endParaRPr lang="en-US" altLang="zh-CN" dirty="0">
              <a:ea typeface="楷体" panose="02010609060101010101" pitchFamily="49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ea typeface="楷体" panose="02010609060101010101" pitchFamily="49" charset="-122"/>
              </a:rPr>
              <a:t>3.</a:t>
            </a:r>
            <a:r>
              <a:rPr lang="zh-CN" altLang="en-US" dirty="0">
                <a:ea typeface="楷体" panose="02010609060101010101" pitchFamily="49" charset="-122"/>
              </a:rPr>
              <a:t>放置第三个按钮</a:t>
            </a:r>
            <a:endParaRPr lang="en-US" altLang="zh-CN" dirty="0">
              <a:ea typeface="楷体" panose="02010609060101010101" pitchFamily="49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ea typeface="楷体" panose="02010609060101010101" pitchFamily="49" charset="-122"/>
              </a:rPr>
              <a:t>4.</a:t>
            </a:r>
            <a:r>
              <a:rPr lang="zh-CN" altLang="en-US" dirty="0">
                <a:ea typeface="楷体" panose="02010609060101010101" pitchFamily="49" charset="-122"/>
              </a:rPr>
              <a:t>放置组框</a:t>
            </a:r>
            <a:endParaRPr lang="en-US" altLang="zh-CN" dirty="0">
              <a:ea typeface="楷体" panose="02010609060101010101" pitchFamily="49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/>
            </a:pPr>
            <a:r>
              <a:rPr lang="en-US" altLang="zh-CN" dirty="0">
                <a:ea typeface="楷体" panose="02010609060101010101" pitchFamily="49" charset="-122"/>
              </a:rPr>
              <a:t>5.</a:t>
            </a:r>
            <a:r>
              <a:rPr lang="zh-CN" altLang="en-US" dirty="0">
                <a:ea typeface="楷体" panose="02010609060101010101" pitchFamily="49" charset="-122"/>
              </a:rPr>
              <a:t>选中第一个按钮的</a:t>
            </a:r>
            <a:r>
              <a:rPr lang="en-US" altLang="zh-CN" dirty="0">
                <a:ea typeface="楷体" panose="02010609060101010101" pitchFamily="49" charset="-122"/>
              </a:rPr>
              <a:t>Group</a:t>
            </a:r>
            <a:r>
              <a:rPr lang="zh-CN" altLang="en-US" dirty="0">
                <a:ea typeface="楷体" panose="02010609060101010101" pitchFamily="49" charset="-122"/>
              </a:rPr>
              <a:t>属性</a:t>
            </a:r>
            <a:endParaRPr lang="en-US" altLang="zh-CN" dirty="0">
              <a:ea typeface="楷体" panose="02010609060101010101" pitchFamily="49" charset="-122"/>
            </a:endParaRPr>
          </a:p>
        </p:txBody>
      </p:sp>
      <p:sp>
        <p:nvSpPr>
          <p:cNvPr id="9" name="Text Box 50">
            <a:extLst>
              <a:ext uri="{FF2B5EF4-FFF2-40B4-BE49-F238E27FC236}">
                <a16:creationId xmlns:a16="http://schemas.microsoft.com/office/drawing/2014/main" id="{CB0CEBDB-FB28-431F-8E5B-93D051B8B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340194"/>
            <a:ext cx="4680520" cy="1628775"/>
          </a:xfrm>
          <a:prstGeom prst="rect">
            <a:avLst/>
          </a:prstGeom>
          <a:noFill/>
          <a:ln w="76200">
            <a:solidFill>
              <a:srgbClr val="FFE0D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0" lang="en-US" altLang="zh-CN">
                <a:ea typeface="黑体" panose="02010609060101010101" pitchFamily="49" charset="-122"/>
              </a:rPr>
              <a:t>MFC</a:t>
            </a:r>
            <a:r>
              <a:rPr kumimoji="0" lang="zh-CN" altLang="en-US">
                <a:ea typeface="黑体" panose="02010609060101010101" pitchFamily="49" charset="-122"/>
              </a:rPr>
              <a:t>按放置控件的顺序分配</a:t>
            </a:r>
            <a:r>
              <a:rPr kumimoji="0" lang="en-US" altLang="zh-CN">
                <a:ea typeface="黑体" panose="02010609060101010101" pitchFamily="49" charset="-122"/>
              </a:rPr>
              <a:t>ID</a:t>
            </a:r>
            <a:r>
              <a:rPr kumimoji="0" lang="zh-CN" altLang="en-US">
                <a:ea typeface="黑体" panose="02010609060101010101" pitchFamily="49" charset="-122"/>
              </a:rPr>
              <a:t>号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0" lang="en-US" altLang="zh-CN">
                <a:ea typeface="黑体" panose="02010609060101010101" pitchFamily="49" charset="-122"/>
              </a:rPr>
              <a:t>ID</a:t>
            </a:r>
            <a:r>
              <a:rPr kumimoji="0" lang="zh-CN" altLang="en-US">
                <a:ea typeface="黑体" panose="02010609060101010101" pitchFamily="49" charset="-122"/>
              </a:rPr>
              <a:t>号是一个</a:t>
            </a:r>
            <a:r>
              <a:rPr kumimoji="0" lang="en-US" altLang="zh-CN">
                <a:ea typeface="黑体" panose="02010609060101010101" pitchFamily="49" charset="-122"/>
              </a:rPr>
              <a:t>16</a:t>
            </a:r>
            <a:r>
              <a:rPr kumimoji="0" lang="zh-CN" altLang="en-US">
                <a:ea typeface="黑体" panose="02010609060101010101" pitchFamily="49" charset="-122"/>
              </a:rPr>
              <a:t>位无符号整数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0" lang="zh-CN" altLang="en-US">
                <a:ea typeface="黑体" panose="02010609060101010101" pitchFamily="49" charset="-122"/>
              </a:rPr>
              <a:t>同组单选按钮的</a:t>
            </a:r>
            <a:r>
              <a:rPr kumimoji="0" lang="en-US" altLang="zh-CN">
                <a:ea typeface="黑体" panose="02010609060101010101" pitchFamily="49" charset="-122"/>
              </a:rPr>
              <a:t>ID</a:t>
            </a:r>
            <a:r>
              <a:rPr kumimoji="0" lang="zh-CN" altLang="en-US">
                <a:ea typeface="黑体" panose="02010609060101010101" pitchFamily="49" charset="-122"/>
              </a:rPr>
              <a:t>应该是连续的</a:t>
            </a:r>
          </a:p>
        </p:txBody>
      </p:sp>
    </p:spTree>
    <p:extLst>
      <p:ext uri="{BB962C8B-B14F-4D97-AF65-F5344CB8AC3E}">
        <p14:creationId xmlns:p14="http://schemas.microsoft.com/office/powerpoint/2010/main" val="299663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8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5" grpId="0" build="p" autoUpdateAnimBg="0"/>
      <p:bldP spid="8" grpId="0" build="p" autoUpdateAnimBg="0"/>
      <p:bldP spid="9" grpId="0" build="p" bldLvl="2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20655" y="899741"/>
            <a:ext cx="55446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zh-CN" altLang="en-US" dirty="0"/>
              <a:t>与单选按钮相关联的变量</a:t>
            </a:r>
            <a:endParaRPr lang="en-US" altLang="zh-CN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00763187-EB63-4D9A-996E-ACCB236D2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33" y="1443927"/>
            <a:ext cx="7755567" cy="13857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lvl="0" indent="-342900" algn="just" eaLnBrk="1" hangingPunct="1">
              <a:lnSpc>
                <a:spcPts val="36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¯"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通常关联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类别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型变量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marR="0" lvl="0" indent="-342900" algn="just" defTabSz="9144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¯"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不关联变量，直接用函数实现相关功能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marR="0" lvl="0" indent="-342900" algn="just" defTabSz="9144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¯"/>
              <a:tabLst/>
              <a:defRPr/>
            </a:pP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AD169C-37F2-4D2B-9FB3-B0F717FF4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764" y="2979876"/>
            <a:ext cx="4248472" cy="3473460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6C7F7652-55F1-4799-A4BA-B663431A8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05" y="190282"/>
            <a:ext cx="813559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600" ker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幼圆" pitchFamily="49" charset="-122"/>
              </a:rPr>
              <a:t>单选按钮</a:t>
            </a:r>
            <a:endParaRPr kumimoji="0" lang="zh-CN" altLang="en-US" sz="3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幼圆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90EF362-3CF7-4229-AB99-252D60FB0247}"/>
              </a:ext>
            </a:extLst>
          </p:cNvPr>
          <p:cNvSpPr/>
          <p:nvPr/>
        </p:nvSpPr>
        <p:spPr bwMode="auto">
          <a:xfrm>
            <a:off x="4572000" y="3634563"/>
            <a:ext cx="1872208" cy="1080120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8E11F915-B91B-46DE-AD3B-648668C81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208" y="3759092"/>
            <a:ext cx="2088232" cy="8310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Clr>
                <a:srgbClr val="C00000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关联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Value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类别</a:t>
            </a: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int</a:t>
            </a: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型变量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C5353B-F276-46B8-AA79-30956A42BC66}"/>
              </a:ext>
            </a:extLst>
          </p:cNvPr>
          <p:cNvSpPr/>
          <p:nvPr/>
        </p:nvSpPr>
        <p:spPr bwMode="auto">
          <a:xfrm>
            <a:off x="2573778" y="3634563"/>
            <a:ext cx="1872208" cy="1080120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9DA0C034-13D2-420B-B6ED-C3AF0FB47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297" y="3964275"/>
            <a:ext cx="1710190" cy="42069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tIns="0" anchor="t" anchorCtr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R="0" lvl="0" algn="just" defTabSz="914400" rtl="0" eaLnBrk="1" fontAlgn="base" latinLnBrk="0" hangingPunct="1">
              <a:lnSpc>
                <a:spcPts val="3200"/>
              </a:lnSpc>
              <a:spcBef>
                <a:spcPts val="0"/>
              </a:spcBef>
              <a:spcAft>
                <a:spcPct val="0"/>
              </a:spcAft>
              <a:buClr>
                <a:srgbClr val="C00000"/>
              </a:buClr>
              <a:buSzTx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</a:rPr>
              <a:t>不关联变量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09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11" grpId="0" build="p" bldLvl="2"/>
      <p:bldP spid="2" grpId="0" animBg="1"/>
      <p:bldP spid="13" grpId="0" build="p" bldLvl="2"/>
      <p:bldP spid="15" grpId="0" animBg="1"/>
      <p:bldP spid="16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41276" y="248642"/>
            <a:ext cx="55446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eaLnBrk="1" hangingPunct="1">
              <a:spcBef>
                <a:spcPts val="600"/>
              </a:spcBef>
              <a:buClr>
                <a:srgbClr val="660066"/>
              </a:buClr>
              <a:buSzPct val="80000"/>
              <a:defRPr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latin typeface="Arial" pitchFamily="34" charset="0"/>
              </a:defRPr>
            </a:lvl2pPr>
            <a:lvl3pPr marL="1143000" indent="-228600">
              <a:defRPr>
                <a:latin typeface="Arial" pitchFamily="34" charset="0"/>
              </a:defRPr>
            </a:lvl3pPr>
            <a:lvl4pPr marL="1600200" indent="-228600">
              <a:defRPr>
                <a:latin typeface="Arial" pitchFamily="34" charset="0"/>
              </a:defRPr>
            </a:lvl4pPr>
            <a:lvl5pPr marL="2057400" indent="-228600">
              <a:defRPr>
                <a:latin typeface="Arial" pitchFamily="34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>
                <a:latin typeface="Arial" pitchFamily="34" charset="0"/>
              </a:defRPr>
            </a:lvl9pPr>
          </a:lstStyle>
          <a:p>
            <a:r>
              <a:rPr lang="en-US" altLang="zh-CN" dirty="0"/>
              <a:t>Speed</a:t>
            </a:r>
            <a:r>
              <a:rPr lang="zh-CN" altLang="en-US" dirty="0"/>
              <a:t>组按钮的处理</a:t>
            </a:r>
            <a:endParaRPr lang="en-US" altLang="zh-CN" dirty="0"/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D2E6CF3E-CC24-43B3-A05A-330088C92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24544" y="723481"/>
            <a:ext cx="5812953" cy="6026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1085850" marR="0" lvl="1" indent="-342900" defTabSz="91440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F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</a:rPr>
              <a:t>关联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</a:rPr>
              <a:t>Value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</a:rPr>
              <a:t>类别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</a:rPr>
              <a:t>int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</a:rPr>
              <a:t>型变量</a:t>
            </a:r>
            <a:endParaRPr lang="en-US" altLang="zh-CN" kern="0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1085850" lvl="1" indent="-342900" eaLnBrk="1" fontAlgn="auto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kern="0" dirty="0">
                <a:solidFill>
                  <a:srgbClr val="000000"/>
                </a:solidFill>
                <a:ea typeface="楷体" panose="02010609060101010101" pitchFamily="49" charset="-122"/>
              </a:rPr>
              <a:t>一组按钮只能绑定一个变量</a:t>
            </a:r>
            <a:endParaRPr lang="en-US" altLang="zh-CN" kern="0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1085850" lvl="1" indent="-342900" eaLnBrk="1" fontAlgn="auto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kern="0" dirty="0">
                <a:solidFill>
                  <a:srgbClr val="000000"/>
                </a:solidFill>
                <a:ea typeface="楷体" panose="02010609060101010101" pitchFamily="49" charset="-122"/>
              </a:rPr>
              <a:t>只有设置了组属性的单选按钮可以绑定变量</a:t>
            </a:r>
            <a:endParaRPr lang="en-US" altLang="zh-CN" kern="0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1085850" lvl="1" indent="-342900" eaLnBrk="1" fontAlgn="auto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kern="0" dirty="0">
                <a:solidFill>
                  <a:srgbClr val="000000"/>
                </a:solidFill>
                <a:ea typeface="楷体" panose="02010609060101010101" pitchFamily="49" charset="-122"/>
              </a:rPr>
              <a:t>为</a:t>
            </a:r>
            <a:r>
              <a:rPr lang="en-US" altLang="zh-CN" kern="0" dirty="0">
                <a:solidFill>
                  <a:srgbClr val="000000"/>
                </a:solidFill>
                <a:ea typeface="楷体" panose="02010609060101010101" pitchFamily="49" charset="-122"/>
              </a:rPr>
              <a:t>Speed</a:t>
            </a:r>
            <a:r>
              <a:rPr lang="zh-CN" altLang="en-US" kern="0" dirty="0">
                <a:solidFill>
                  <a:srgbClr val="000000"/>
                </a:solidFill>
                <a:ea typeface="楷体" panose="02010609060101010101" pitchFamily="49" charset="-122"/>
              </a:rPr>
              <a:t>组关联变量：</a:t>
            </a:r>
            <a:r>
              <a:rPr lang="en-US" altLang="zh-CN" kern="0" dirty="0" err="1">
                <a:solidFill>
                  <a:srgbClr val="000000"/>
                </a:solidFill>
                <a:ea typeface="楷体" panose="02010609060101010101" pitchFamily="49" charset="-122"/>
              </a:rPr>
              <a:t>m_Radio</a:t>
            </a:r>
            <a:endParaRPr lang="en-US" altLang="zh-CN" kern="0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1085850" marR="0" lvl="1" indent="-342900" defTabSz="91440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ea typeface="楷体" panose="02010609060101010101" pitchFamily="49" charset="-122"/>
              </a:rPr>
              <a:t>系统用索引号识别一个组中的不同按钮</a:t>
            </a:r>
            <a:endParaRPr lang="en-US" altLang="zh-CN" kern="0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R="0" lvl="1" indent="0" defTabSz="91440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ea typeface="楷体" panose="02010609060101010101" pitchFamily="49" charset="-122"/>
              </a:rPr>
              <a:t>         第</a:t>
            </a:r>
            <a:r>
              <a:rPr lang="en-US" altLang="zh-CN" kern="0" dirty="0">
                <a:solidFill>
                  <a:srgbClr val="000000"/>
                </a:solidFill>
                <a:ea typeface="楷体" panose="02010609060101010101" pitchFamily="49" charset="-122"/>
              </a:rPr>
              <a:t>1</a:t>
            </a:r>
            <a:r>
              <a:rPr lang="zh-CN" altLang="en-US" kern="0" dirty="0">
                <a:solidFill>
                  <a:srgbClr val="000000"/>
                </a:solidFill>
                <a:ea typeface="楷体" panose="02010609060101010101" pitchFamily="49" charset="-122"/>
              </a:rPr>
              <a:t>个按钮的索引号：</a:t>
            </a:r>
            <a:r>
              <a:rPr lang="en-US" altLang="zh-CN" kern="0" dirty="0">
                <a:solidFill>
                  <a:srgbClr val="000000"/>
                </a:solidFill>
                <a:ea typeface="楷体" panose="02010609060101010101" pitchFamily="49" charset="-122"/>
              </a:rPr>
              <a:t>0</a:t>
            </a:r>
          </a:p>
          <a:p>
            <a:pPr marR="0" lvl="1" indent="0" defTabSz="91440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tabLst/>
              <a:defRPr/>
            </a:pPr>
            <a:r>
              <a:rPr lang="en-US" altLang="zh-CN" kern="0" dirty="0">
                <a:solidFill>
                  <a:srgbClr val="000000"/>
                </a:solidFill>
                <a:ea typeface="楷体" panose="02010609060101010101" pitchFamily="49" charset="-122"/>
              </a:rPr>
              <a:t>         </a:t>
            </a:r>
            <a:r>
              <a:rPr lang="zh-CN" altLang="en-US" kern="0" dirty="0">
                <a:solidFill>
                  <a:srgbClr val="000000"/>
                </a:solidFill>
                <a:ea typeface="楷体" panose="02010609060101010101" pitchFamily="49" charset="-122"/>
              </a:rPr>
              <a:t>第</a:t>
            </a:r>
            <a:r>
              <a:rPr lang="en-US" altLang="zh-CN" kern="0" dirty="0">
                <a:solidFill>
                  <a:srgbClr val="000000"/>
                </a:solidFill>
                <a:ea typeface="楷体" panose="02010609060101010101" pitchFamily="49" charset="-122"/>
              </a:rPr>
              <a:t>2</a:t>
            </a:r>
            <a:r>
              <a:rPr lang="zh-CN" altLang="en-US" kern="0" dirty="0">
                <a:solidFill>
                  <a:srgbClr val="000000"/>
                </a:solidFill>
                <a:ea typeface="楷体" panose="02010609060101010101" pitchFamily="49" charset="-122"/>
              </a:rPr>
              <a:t>个按钮的索引号：</a:t>
            </a:r>
            <a:r>
              <a:rPr lang="en-US" altLang="zh-CN" kern="0" dirty="0">
                <a:solidFill>
                  <a:srgbClr val="000000"/>
                </a:solidFill>
                <a:ea typeface="楷体" panose="02010609060101010101" pitchFamily="49" charset="-122"/>
              </a:rPr>
              <a:t>1</a:t>
            </a:r>
          </a:p>
          <a:p>
            <a:pPr marR="0" lvl="1" indent="0" defTabSz="91440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tabLst/>
              <a:defRPr/>
            </a:pPr>
            <a:r>
              <a:rPr lang="en-US" altLang="zh-CN" kern="0" dirty="0">
                <a:solidFill>
                  <a:srgbClr val="000000"/>
                </a:solidFill>
                <a:ea typeface="楷体" panose="02010609060101010101" pitchFamily="49" charset="-122"/>
              </a:rPr>
              <a:t>         </a:t>
            </a:r>
            <a:r>
              <a:rPr lang="zh-CN" altLang="en-US" kern="0" dirty="0">
                <a:solidFill>
                  <a:srgbClr val="000000"/>
                </a:solidFill>
                <a:ea typeface="楷体" panose="02010609060101010101" pitchFamily="49" charset="-122"/>
              </a:rPr>
              <a:t>第</a:t>
            </a:r>
            <a:r>
              <a:rPr lang="en-US" altLang="zh-CN" kern="0" dirty="0">
                <a:solidFill>
                  <a:srgbClr val="000000"/>
                </a:solidFill>
                <a:ea typeface="楷体" panose="02010609060101010101" pitchFamily="49" charset="-122"/>
              </a:rPr>
              <a:t>3</a:t>
            </a:r>
            <a:r>
              <a:rPr lang="zh-CN" altLang="en-US" kern="0" dirty="0">
                <a:solidFill>
                  <a:srgbClr val="000000"/>
                </a:solidFill>
                <a:ea typeface="楷体" panose="02010609060101010101" pitchFamily="49" charset="-122"/>
              </a:rPr>
              <a:t>个按钮的索引号：</a:t>
            </a:r>
            <a:r>
              <a:rPr lang="en-US" altLang="zh-CN" kern="0" dirty="0">
                <a:solidFill>
                  <a:srgbClr val="000000"/>
                </a:solidFill>
                <a:ea typeface="楷体" panose="02010609060101010101" pitchFamily="49" charset="-122"/>
              </a:rPr>
              <a:t>2</a:t>
            </a:r>
          </a:p>
          <a:p>
            <a:pPr marR="0" lvl="1" indent="0" defTabSz="91440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tabLst/>
              <a:defRPr/>
            </a:pPr>
            <a:r>
              <a:rPr lang="en-US" altLang="zh-CN" kern="0" dirty="0">
                <a:solidFill>
                  <a:srgbClr val="000000"/>
                </a:solidFill>
                <a:ea typeface="楷体" panose="02010609060101010101" pitchFamily="49" charset="-122"/>
              </a:rPr>
              <a:t>          ……</a:t>
            </a:r>
          </a:p>
          <a:p>
            <a:pPr marL="1085850" lvl="1" indent="-342900" eaLnBrk="1" fontAlgn="auto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kern="0" dirty="0">
                <a:solidFill>
                  <a:srgbClr val="000000"/>
                </a:solidFill>
                <a:ea typeface="楷体" panose="02010609060101010101" pitchFamily="49" charset="-122"/>
              </a:rPr>
              <a:t>变量的值是组中被选定按钮的索引号：</a:t>
            </a:r>
            <a:endParaRPr lang="en-US" altLang="zh-CN" kern="0" dirty="0">
              <a:solidFill>
                <a:srgbClr val="000000"/>
              </a:solidFill>
              <a:ea typeface="楷体" panose="02010609060101010101" pitchFamily="49" charset="-122"/>
            </a:endParaRPr>
          </a:p>
          <a:p>
            <a:pPr marL="1085850" marR="0" lvl="1" indent="-342900" defTabSz="91440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" panose="02010609060101010101" pitchFamily="49" charset="-122"/>
            </a:endParaRPr>
          </a:p>
          <a:p>
            <a:pPr marR="0" lvl="1" indent="0" defTabSz="91440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tabLst/>
              <a:defRPr/>
            </a:pPr>
            <a:r>
              <a:rPr lang="en-US" altLang="zh-CN" kern="0" dirty="0">
                <a:solidFill>
                  <a:srgbClr val="000000"/>
                </a:solidFill>
                <a:ea typeface="楷体" panose="02010609060101010101" pitchFamily="49" charset="-122"/>
              </a:rPr>
              <a:t>         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24CAC562-2CC5-4E7F-BC6C-2C7FA24BC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327" y="5908006"/>
            <a:ext cx="4050705" cy="854786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defRPr/>
            </a:pPr>
            <a:r>
              <a:rPr kumimoji="1" lang="en-US" altLang="zh-CN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m_Radio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" panose="02010609060101010101" pitchFamily="49" charset="-122"/>
              </a:rPr>
              <a:t>的值</a:t>
            </a:r>
            <a:r>
              <a:rPr lang="zh-CN" altLang="en-US" kern="0" dirty="0">
                <a:solidFill>
                  <a:srgbClr val="000000"/>
                </a:solidFill>
                <a:ea typeface="楷体" panose="02010609060101010101" pitchFamily="49" charset="-122"/>
              </a:rPr>
              <a:t>表示</a:t>
            </a:r>
            <a:r>
              <a:rPr lang="en-US" altLang="zh-CN" kern="0" dirty="0">
                <a:solidFill>
                  <a:srgbClr val="000000"/>
                </a:solidFill>
                <a:ea typeface="楷体" panose="02010609060101010101" pitchFamily="49" charset="-122"/>
              </a:rPr>
              <a:t>Speed</a:t>
            </a:r>
            <a:r>
              <a:rPr lang="zh-CN" altLang="en-US" kern="0" dirty="0">
                <a:solidFill>
                  <a:srgbClr val="000000"/>
                </a:solidFill>
                <a:ea typeface="楷体" panose="02010609060101010101" pitchFamily="49" charset="-122"/>
              </a:rPr>
              <a:t>组哪个按钮被选中</a:t>
            </a:r>
            <a:r>
              <a:rPr lang="en-US" altLang="zh-CN" kern="0" dirty="0">
                <a:solidFill>
                  <a:srgbClr val="000000"/>
                </a:solidFill>
                <a:ea typeface="楷体" panose="02010609060101010101" pitchFamily="49" charset="-122"/>
              </a:rPr>
              <a:t>    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A8D481-CA62-421E-AF8A-12DC2E988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860" y="1844824"/>
            <a:ext cx="2531958" cy="1841424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E3887D5-3F12-410F-ADFA-AD3A583A4F06}"/>
              </a:ext>
            </a:extLst>
          </p:cNvPr>
          <p:cNvCxnSpPr>
            <a:cxnSpLocks/>
            <a:endCxn id="3" idx="2"/>
          </p:cNvCxnSpPr>
          <p:nvPr/>
        </p:nvCxnSpPr>
        <p:spPr bwMode="auto">
          <a:xfrm>
            <a:off x="6863839" y="1844824"/>
            <a:ext cx="0" cy="1841424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chemeClr val="accent2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Box 13">
            <a:extLst>
              <a:ext uri="{FF2B5EF4-FFF2-40B4-BE49-F238E27FC236}">
                <a16:creationId xmlns:a16="http://schemas.microsoft.com/office/drawing/2014/main" id="{57A0389C-10EE-4223-81BE-E82D0B513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682" y="1886048"/>
            <a:ext cx="1296144" cy="442429"/>
          </a:xfrm>
          <a:prstGeom prst="rect">
            <a:avLst/>
          </a:prstGeom>
          <a:noFill/>
          <a:ln w="19050">
            <a:noFill/>
            <a:prstDash val="sysDot"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defRPr/>
            </a:pPr>
            <a:r>
              <a:rPr lang="zh-CN" altLang="en-US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索引号</a:t>
            </a:r>
            <a:endParaRPr lang="en-US" altLang="zh-CN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6021486E-9246-4954-8346-F53FB8BFA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5399" y="2246088"/>
            <a:ext cx="852411" cy="442429"/>
          </a:xfrm>
          <a:prstGeom prst="rect">
            <a:avLst/>
          </a:prstGeom>
          <a:noFill/>
          <a:ln w="19050">
            <a:noFill/>
            <a:prstDash val="sysDot"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defRPr/>
            </a:pPr>
            <a:r>
              <a:rPr lang="en-US" altLang="zh-CN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DA6A3733-6E8A-491E-A8A3-25ECF4FDD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5399" y="2667755"/>
            <a:ext cx="852411" cy="442429"/>
          </a:xfrm>
          <a:prstGeom prst="rect">
            <a:avLst/>
          </a:prstGeom>
          <a:noFill/>
          <a:ln w="19050">
            <a:noFill/>
            <a:prstDash val="sysDot"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defRPr/>
            </a:pPr>
            <a:r>
              <a:rPr lang="en-US" altLang="zh-CN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C67D4CF5-E247-499A-B772-53FC47C78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5399" y="3099803"/>
            <a:ext cx="852411" cy="442429"/>
          </a:xfrm>
          <a:prstGeom prst="rect">
            <a:avLst/>
          </a:prstGeom>
          <a:noFill/>
          <a:ln w="19050">
            <a:noFill/>
            <a:prstDash val="sysDot"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defRPr/>
            </a:pPr>
            <a:r>
              <a:rPr lang="en-US" altLang="zh-CN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05BC1B36-31F4-40C7-B84D-DFA3E6750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236" y="4005064"/>
            <a:ext cx="2370423" cy="457241"/>
          </a:xfrm>
          <a:prstGeom prst="rect">
            <a:avLst/>
          </a:prstGeom>
          <a:noFill/>
          <a:ln w="19050">
            <a:noFill/>
            <a:prstDash val="sysDot"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defRPr/>
            </a:pPr>
            <a:r>
              <a:rPr kumimoji="1" lang="en-US" altLang="zh-CN" b="1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</a:rPr>
              <a:t>m_Radio</a:t>
            </a:r>
            <a:r>
              <a:rPr kumimoji="1" lang="zh-CN" altLang="en-US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</a:rPr>
              <a:t>的值</a:t>
            </a:r>
            <a:endParaRPr lang="en-US" altLang="zh-CN" kern="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C9D62DAB-533B-4B91-804F-204E446BB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052" y="4005064"/>
            <a:ext cx="2160240" cy="457241"/>
          </a:xfrm>
          <a:prstGeom prst="rect">
            <a:avLst/>
          </a:prstGeom>
          <a:noFill/>
          <a:ln w="19050">
            <a:noFill/>
            <a:prstDash val="sysDot"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defRPr/>
            </a:pPr>
            <a:r>
              <a:rPr lang="zh-CN" altLang="en-US" kern="0" dirty="0">
                <a:solidFill>
                  <a:srgbClr val="000000"/>
                </a:solidFill>
                <a:ea typeface="黑体" panose="02010609060101010101" pitchFamily="49" charset="-122"/>
              </a:rPr>
              <a:t>被选中按钮</a:t>
            </a:r>
            <a:endParaRPr lang="en-US" altLang="zh-CN" kern="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72FF75E5-FE07-46BA-95B1-85DA758C6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873" y="4418622"/>
            <a:ext cx="923128" cy="460511"/>
          </a:xfrm>
          <a:prstGeom prst="rect">
            <a:avLst/>
          </a:prstGeom>
          <a:noFill/>
          <a:ln w="19050">
            <a:noFill/>
            <a:prstDash val="sysDot"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defRPr/>
            </a:pPr>
            <a:r>
              <a:rPr lang="en-US" altLang="zh-CN" kern="0" dirty="0">
                <a:solidFill>
                  <a:srgbClr val="000000"/>
                </a:solidFill>
                <a:ea typeface="楷体" panose="02010609060101010101" pitchFamily="49" charset="-122"/>
              </a:rPr>
              <a:t>0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478498E-EDCC-43D2-BD57-872898DDCB4C}"/>
              </a:ext>
            </a:extLst>
          </p:cNvPr>
          <p:cNvCxnSpPr/>
          <p:nvPr/>
        </p:nvCxnSpPr>
        <p:spPr bwMode="auto">
          <a:xfrm>
            <a:off x="5099236" y="4462305"/>
            <a:ext cx="3939997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accent2">
                <a:lumMod val="20000"/>
                <a:lumOff val="8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 Box 13">
            <a:extLst>
              <a:ext uri="{FF2B5EF4-FFF2-40B4-BE49-F238E27FC236}">
                <a16:creationId xmlns:a16="http://schemas.microsoft.com/office/drawing/2014/main" id="{8D2E9538-FAE0-4031-95BE-E81CEAA8A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073" y="4418622"/>
            <a:ext cx="1217816" cy="460511"/>
          </a:xfrm>
          <a:prstGeom prst="rect">
            <a:avLst/>
          </a:prstGeom>
          <a:noFill/>
          <a:ln w="19050">
            <a:noFill/>
            <a:prstDash val="sysDot"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defRPr/>
            </a:pPr>
            <a:r>
              <a:rPr lang="en-US" altLang="zh-CN" kern="0" dirty="0">
                <a:solidFill>
                  <a:srgbClr val="000000"/>
                </a:solidFill>
                <a:ea typeface="楷体" panose="02010609060101010101" pitchFamily="49" charset="-122"/>
              </a:rPr>
              <a:t>20MPH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47768AE-11C8-48FA-819A-21DC8A8A10B4}"/>
              </a:ext>
            </a:extLst>
          </p:cNvPr>
          <p:cNvCxnSpPr/>
          <p:nvPr/>
        </p:nvCxnSpPr>
        <p:spPr bwMode="auto">
          <a:xfrm>
            <a:off x="5078793" y="4879133"/>
            <a:ext cx="3939997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accent2">
                <a:lumMod val="20000"/>
                <a:lumOff val="8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13">
            <a:extLst>
              <a:ext uri="{FF2B5EF4-FFF2-40B4-BE49-F238E27FC236}">
                <a16:creationId xmlns:a16="http://schemas.microsoft.com/office/drawing/2014/main" id="{CB9305F7-D1D5-4D04-8D06-6F2C57D4D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873" y="4879133"/>
            <a:ext cx="923128" cy="460511"/>
          </a:xfrm>
          <a:prstGeom prst="rect">
            <a:avLst/>
          </a:prstGeom>
          <a:noFill/>
          <a:ln w="19050">
            <a:noFill/>
            <a:prstDash val="sysDot"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defRPr/>
            </a:pPr>
            <a:r>
              <a:rPr lang="en-US" altLang="zh-CN" kern="0" dirty="0">
                <a:solidFill>
                  <a:srgbClr val="000000"/>
                </a:solidFill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208D29AC-B9FD-4E5E-9EEF-39D325F93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073" y="4879133"/>
            <a:ext cx="1217816" cy="460511"/>
          </a:xfrm>
          <a:prstGeom prst="rect">
            <a:avLst/>
          </a:prstGeom>
          <a:noFill/>
          <a:ln w="19050">
            <a:noFill/>
            <a:prstDash val="sysDot"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defRPr/>
            </a:pPr>
            <a:r>
              <a:rPr lang="en-US" altLang="zh-CN" kern="0" dirty="0">
                <a:solidFill>
                  <a:srgbClr val="000000"/>
                </a:solidFill>
                <a:ea typeface="楷体" panose="02010609060101010101" pitchFamily="49" charset="-122"/>
              </a:rPr>
              <a:t>55MPH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F8821A9-4A8D-4D44-AE4C-55642B458580}"/>
              </a:ext>
            </a:extLst>
          </p:cNvPr>
          <p:cNvCxnSpPr/>
          <p:nvPr/>
        </p:nvCxnSpPr>
        <p:spPr bwMode="auto">
          <a:xfrm>
            <a:off x="5078793" y="5339644"/>
            <a:ext cx="3939997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accent2">
                <a:lumMod val="20000"/>
                <a:lumOff val="8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 Box 13">
            <a:extLst>
              <a:ext uri="{FF2B5EF4-FFF2-40B4-BE49-F238E27FC236}">
                <a16:creationId xmlns:a16="http://schemas.microsoft.com/office/drawing/2014/main" id="{78DDF07C-76B7-4C3E-9869-E02E2C12F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873" y="5354726"/>
            <a:ext cx="923128" cy="460511"/>
          </a:xfrm>
          <a:prstGeom prst="rect">
            <a:avLst/>
          </a:prstGeom>
          <a:noFill/>
          <a:ln w="19050">
            <a:noFill/>
            <a:prstDash val="sysDot"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defRPr/>
            </a:pPr>
            <a:r>
              <a:rPr lang="en-US" altLang="zh-CN" kern="0" dirty="0">
                <a:solidFill>
                  <a:srgbClr val="000000"/>
                </a:solidFill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27" name="Text Box 13">
            <a:extLst>
              <a:ext uri="{FF2B5EF4-FFF2-40B4-BE49-F238E27FC236}">
                <a16:creationId xmlns:a16="http://schemas.microsoft.com/office/drawing/2014/main" id="{5C18741F-D55C-45CA-9CFE-053BF29D5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073" y="5354726"/>
            <a:ext cx="1217816" cy="460511"/>
          </a:xfrm>
          <a:prstGeom prst="rect">
            <a:avLst/>
          </a:prstGeom>
          <a:noFill/>
          <a:ln w="19050">
            <a:noFill/>
            <a:prstDash val="sysDot"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defRPr/>
            </a:pPr>
            <a:r>
              <a:rPr lang="en-US" altLang="zh-CN" kern="0" dirty="0">
                <a:solidFill>
                  <a:srgbClr val="000000"/>
                </a:solidFill>
                <a:ea typeface="楷体" panose="02010609060101010101" pitchFamily="49" charset="-122"/>
              </a:rPr>
              <a:t>70MPH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138D2A0-1456-4F83-9913-0570BF082C60}"/>
              </a:ext>
            </a:extLst>
          </p:cNvPr>
          <p:cNvCxnSpPr/>
          <p:nvPr/>
        </p:nvCxnSpPr>
        <p:spPr bwMode="auto">
          <a:xfrm>
            <a:off x="5078793" y="5815237"/>
            <a:ext cx="3939997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accent2">
                <a:lumMod val="20000"/>
                <a:lumOff val="8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1887BA9-4E7B-49F7-8824-9A9027FBA954}"/>
              </a:ext>
            </a:extLst>
          </p:cNvPr>
          <p:cNvCxnSpPr>
            <a:cxnSpLocks/>
          </p:cNvCxnSpPr>
          <p:nvPr/>
        </p:nvCxnSpPr>
        <p:spPr bwMode="auto">
          <a:xfrm>
            <a:off x="5076056" y="3717032"/>
            <a:ext cx="0" cy="2088182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chemeClr val="accent2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8949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9" grpId="0" uiExpand="1" build="p" bldLvl="2"/>
      <p:bldP spid="12" grpId="0" uiExpand="1" build="p" bldLvl="2" animBg="1" autoUpdateAnimBg="0"/>
      <p:bldP spid="10" grpId="0" uiExpand="1" build="p" animBg="1" autoUpdateAnimBg="0"/>
      <p:bldP spid="13" grpId="0" uiExpand="1" build="p" bldLvl="2"/>
      <p:bldP spid="14" grpId="0" uiExpand="1" build="p" autoUpdateAnimBg="0"/>
      <p:bldP spid="15" grpId="0" uiExpand="1" build="p" autoUpdateAnimBg="0"/>
      <p:bldP spid="16" grpId="0" uiExpand="1" build="p" bldLvl="2" autoUpdateAnimBg="0"/>
      <p:bldP spid="17" grpId="0" uiExpand="1" build="p" bldLvl="2" autoUpdateAnimBg="0"/>
      <p:bldP spid="18" grpId="0" uiExpand="1" build="p" bldLvl="2" autoUpdateAnimBg="0"/>
      <p:bldP spid="21" grpId="0" uiExpand="1" build="p" bldLvl="2" autoUpdateAnimBg="0"/>
      <p:bldP spid="23" grpId="0" uiExpand="1" build="p" bldLvl="2" autoUpdateAnimBg="0"/>
      <p:bldP spid="24" grpId="0" uiExpand="1" build="p" bldLvl="2" autoUpdateAnimBg="0"/>
      <p:bldP spid="26" grpId="0" uiExpand="1" build="p" bldLvl="2" autoUpdateAnimBg="0"/>
      <p:bldP spid="27" grpId="0" uiExpand="1" build="p" bldLvl="2" autoUpdateAnimBg="0"/>
    </p:bldLst>
  </p:timing>
</p:sld>
</file>

<file path=ppt/theme/theme1.xml><?xml version="1.0" encoding="utf-8"?>
<a:theme xmlns:a="http://schemas.openxmlformats.org/drawingml/2006/main" name="Cdesignd">
  <a:themeElements>
    <a:clrScheme name="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Cdesignd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Cdesi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12894</TotalTime>
  <Words>2815</Words>
  <Application>Microsoft Office PowerPoint</Application>
  <PresentationFormat>全屏显示(4:3)</PresentationFormat>
  <Paragraphs>639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仿宋</vt:lpstr>
      <vt:lpstr>黑体</vt:lpstr>
      <vt:lpstr>楷体</vt:lpstr>
      <vt:lpstr>楷体_GB2312</vt:lpstr>
      <vt:lpstr>宋体</vt:lpstr>
      <vt:lpstr>幼圆</vt:lpstr>
      <vt:lpstr>Arial</vt:lpstr>
      <vt:lpstr>Tahoma</vt:lpstr>
      <vt:lpstr>Times New Roman</vt:lpstr>
      <vt:lpstr>Wingdings</vt:lpstr>
      <vt:lpstr>Cdesignd</vt:lpstr>
      <vt:lpstr>高级语言程序设计</vt:lpstr>
      <vt:lpstr>复选框</vt:lpstr>
      <vt:lpstr>复选框</vt:lpstr>
      <vt:lpstr>PowerPoint 演示文稿</vt:lpstr>
      <vt:lpstr>PowerPoint 演示文稿</vt:lpstr>
      <vt:lpstr>单选按钮</vt:lpstr>
      <vt:lpstr>PowerPoint 演示文稿</vt:lpstr>
      <vt:lpstr>PowerPoint 演示文稿</vt:lpstr>
      <vt:lpstr>PowerPoint 演示文稿</vt:lpstr>
      <vt:lpstr>单选按钮</vt:lpstr>
      <vt:lpstr>PowerPoint 演示文稿</vt:lpstr>
      <vt:lpstr>单选按钮</vt:lpstr>
      <vt:lpstr>PowerPoint 演示文稿</vt:lpstr>
      <vt:lpstr>PowerPoint 演示文稿</vt:lpstr>
      <vt:lpstr>单选按钮</vt:lpstr>
      <vt:lpstr>PowerPoint 演示文稿</vt:lpstr>
      <vt:lpstr>控件初始化完整代码</vt:lpstr>
      <vt:lpstr>点击提交按钮的完整代码</vt:lpstr>
      <vt:lpstr>列表框</vt:lpstr>
      <vt:lpstr>列表框</vt:lpstr>
      <vt:lpstr>列表框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组合框</vt:lpstr>
      <vt:lpstr>PowerPoint 演示文稿</vt:lpstr>
      <vt:lpstr>组合框</vt:lpstr>
      <vt:lpstr>组合框</vt:lpstr>
      <vt:lpstr>组合框</vt:lpstr>
      <vt:lpstr>滚动条</vt:lpstr>
      <vt:lpstr>滚动条</vt:lpstr>
      <vt:lpstr>滚动条</vt:lpstr>
      <vt:lpstr>PowerPoint 演示文稿</vt:lpstr>
      <vt:lpstr>PowerPoint 演示文稿</vt:lpstr>
      <vt:lpstr>PowerPoint 演示文稿</vt:lpstr>
      <vt:lpstr>PowerPoint 演示文稿</vt:lpstr>
      <vt:lpstr>滚动条</vt:lpstr>
      <vt:lpstr>滚动条</vt:lpstr>
      <vt:lpstr>PowerPoint 演示文稿</vt:lpstr>
      <vt:lpstr>PowerPoint 演示文稿</vt:lpstr>
      <vt:lpstr>滚动条</vt:lpstr>
      <vt:lpstr>PowerPoint 演示文稿</vt:lpstr>
    </vt:vector>
  </TitlesOfParts>
  <Company>wh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函   数</dc:title>
  <dc:creator>wang</dc:creator>
  <cp:lastModifiedBy>王 红</cp:lastModifiedBy>
  <cp:revision>710</cp:revision>
  <cp:lastPrinted>2000-03-02T02:46:32Z</cp:lastPrinted>
  <dcterms:created xsi:type="dcterms:W3CDTF">2001-04-21T17:31:52Z</dcterms:created>
  <dcterms:modified xsi:type="dcterms:W3CDTF">2018-05-24T17:04:41Z</dcterms:modified>
</cp:coreProperties>
</file>