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49"/>
  </p:notesMasterIdLst>
  <p:handoutMasterIdLst>
    <p:handoutMasterId r:id="rId50"/>
  </p:handoutMasterIdLst>
  <p:sldIdLst>
    <p:sldId id="267" r:id="rId2"/>
    <p:sldId id="521" r:id="rId3"/>
    <p:sldId id="569" r:id="rId4"/>
    <p:sldId id="568" r:id="rId5"/>
    <p:sldId id="570" r:id="rId6"/>
    <p:sldId id="571" r:id="rId7"/>
    <p:sldId id="624" r:id="rId8"/>
    <p:sldId id="572" r:id="rId9"/>
    <p:sldId id="625" r:id="rId10"/>
    <p:sldId id="574" r:id="rId11"/>
    <p:sldId id="575" r:id="rId12"/>
    <p:sldId id="573" r:id="rId13"/>
    <p:sldId id="576" r:id="rId14"/>
    <p:sldId id="523" r:id="rId15"/>
    <p:sldId id="626" r:id="rId16"/>
    <p:sldId id="535" r:id="rId17"/>
    <p:sldId id="577" r:id="rId18"/>
    <p:sldId id="580" r:id="rId19"/>
    <p:sldId id="522" r:id="rId20"/>
    <p:sldId id="540" r:id="rId21"/>
    <p:sldId id="581" r:id="rId22"/>
    <p:sldId id="582" r:id="rId23"/>
    <p:sldId id="604" r:id="rId24"/>
    <p:sldId id="605" r:id="rId25"/>
    <p:sldId id="627" r:id="rId26"/>
    <p:sldId id="585" r:id="rId27"/>
    <p:sldId id="586" r:id="rId28"/>
    <p:sldId id="620" r:id="rId29"/>
    <p:sldId id="621" r:id="rId30"/>
    <p:sldId id="587" r:id="rId31"/>
    <p:sldId id="608" r:id="rId32"/>
    <p:sldId id="588" r:id="rId33"/>
    <p:sldId id="589" r:id="rId34"/>
    <p:sldId id="590" r:id="rId35"/>
    <p:sldId id="591" r:id="rId36"/>
    <p:sldId id="610" r:id="rId37"/>
    <p:sldId id="623" r:id="rId38"/>
    <p:sldId id="593" r:id="rId39"/>
    <p:sldId id="595" r:id="rId40"/>
    <p:sldId id="615" r:id="rId41"/>
    <p:sldId id="622" r:id="rId42"/>
    <p:sldId id="599" r:id="rId43"/>
    <p:sldId id="600" r:id="rId44"/>
    <p:sldId id="611" r:id="rId45"/>
    <p:sldId id="601" r:id="rId46"/>
    <p:sldId id="602" r:id="rId47"/>
    <p:sldId id="603" r:id="rId48"/>
  </p:sldIdLst>
  <p:sldSz cx="9144000" cy="6858000" type="screen4x3"/>
  <p:notesSz cx="6781800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660066"/>
    <a:srgbClr val="006600"/>
    <a:srgbClr val="FFEFEF"/>
    <a:srgbClr val="FFE0DF"/>
    <a:srgbClr val="7E788D"/>
    <a:srgbClr val="008000"/>
    <a:srgbClr val="F1CBDF"/>
    <a:srgbClr val="FFFF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5" autoAdjust="0"/>
    <p:restoredTop sz="94660"/>
  </p:normalViewPr>
  <p:slideViewPr>
    <p:cSldViewPr>
      <p:cViewPr varScale="1">
        <p:scale>
          <a:sx n="89" d="100"/>
          <a:sy n="89" d="100"/>
        </p:scale>
        <p:origin x="-114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1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975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fld id="{50F84A5E-2582-44B1-9FBC-A9F66CFBC7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429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155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72050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75825"/>
            <a:ext cx="2938463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775825"/>
            <a:ext cx="2938462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defRPr>
            </a:lvl1pPr>
          </a:lstStyle>
          <a:p>
            <a:fld id="{4338C173-9905-4684-A936-766720FC91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81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5" name="Picture 3" descr="框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240"/>
              <a:ext cx="5232" cy="3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花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00"/>
              <a:ext cx="1644" cy="1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花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62"/>
              <a:ext cx="2163" cy="2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葉子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0"/>
              <a:ext cx="1152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2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471AE08-9FF8-4CE9-A364-C44524816C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81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7593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196215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3405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25771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2983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92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219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421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5572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64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510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092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高级语言程序设计</a:t>
            </a:r>
          </a:p>
        </p:txBody>
      </p:sp>
      <p:sp>
        <p:nvSpPr>
          <p:cNvPr id="37984" name="Text Box 96"/>
          <p:cNvSpPr txBox="1">
            <a:spLocks noChangeArrowheads="1"/>
          </p:cNvSpPr>
          <p:nvPr/>
        </p:nvSpPr>
        <p:spPr bwMode="auto">
          <a:xfrm>
            <a:off x="1116013" y="1341438"/>
            <a:ext cx="714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基于对话框的应用程序设计</a:t>
            </a:r>
          </a:p>
        </p:txBody>
      </p:sp>
      <p:sp>
        <p:nvSpPr>
          <p:cNvPr id="37985" name="Text Box 9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57400" y="2165350"/>
            <a:ext cx="57912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en-US" altLang="zh-CN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</a:t>
            </a:r>
            <a:r>
              <a:rPr lang="zh-CN" altLang="en-US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设置控件状态</a:t>
            </a:r>
            <a:endParaRPr lang="en-US" altLang="zh-CN" sz="3200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zh-CN" altLang="en-US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菜单</a:t>
            </a:r>
            <a:endParaRPr lang="en-US" altLang="zh-CN" sz="3200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zh-CN" altLang="en-US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综合：</a:t>
            </a:r>
            <a:endParaRPr lang="en-US" altLang="zh-CN" sz="3200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         </a:t>
            </a:r>
            <a:r>
              <a:rPr lang="zh-CN" altLang="en-US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打开对话框</a:t>
            </a:r>
            <a:endParaRPr lang="en-US" altLang="zh-CN" sz="3200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         </a:t>
            </a:r>
            <a:r>
              <a:rPr lang="zh-CN" altLang="en-US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使用文件</a:t>
            </a:r>
            <a:endParaRPr lang="en-US" altLang="zh-CN" sz="3200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84" grpId="0" autoUpdateAnimBg="0"/>
      <p:bldP spid="3798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控件状态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xmlns="" id="{333D60BD-D198-456B-88FE-902A9E8AD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488" y="821611"/>
            <a:ext cx="42955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 smtClean="0"/>
              <a:t>设置单选按钮的状态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AD57423-E0B7-455E-ABF8-82EBA15D7990}"/>
              </a:ext>
            </a:extLst>
          </p:cNvPr>
          <p:cNvSpPr/>
          <p:nvPr/>
        </p:nvSpPr>
        <p:spPr>
          <a:xfrm>
            <a:off x="683568" y="1268760"/>
            <a:ext cx="730830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zh-CN" dirty="0"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一组单选按钮可以关联一个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Control</a:t>
            </a:r>
            <a:r>
              <a:rPr lang="zh-CN" altLang="zh-CN" dirty="0"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类别的变量，用这个变量设置单选按钮状态时，</a:t>
            </a:r>
            <a:r>
              <a:rPr lang="zh-CN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只对</a:t>
            </a:r>
            <a:r>
              <a:rPr lang="zh-CN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设置了组属性的按钮有效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36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zh-CN" dirty="0"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其余按钮用</a:t>
            </a:r>
            <a:r>
              <a:rPr lang="en-US" altLang="zh-CN" dirty="0" err="1"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GetDlgItem</a:t>
            </a:r>
            <a:r>
              <a:rPr lang="zh-CN" altLang="zh-CN" dirty="0"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函数获取指针再调用函数的方式来设置。</a:t>
            </a:r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3600"/>
              </a:lnSpc>
              <a:buClr>
                <a:srgbClr val="C00000"/>
              </a:buClr>
            </a:pP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例如，图示这组按钮中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</a:rPr>
              <a:t>，绑定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的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</a:rPr>
              <a:t>变量是</a:t>
            </a:r>
            <a:r>
              <a:rPr lang="en-US" altLang="zh-CN" dirty="0" err="1" smtClean="0">
                <a:latin typeface="Arial" panose="020B0604020202020204" pitchFamily="34" charset="0"/>
                <a:ea typeface="楷体" panose="02010609060101010101" pitchFamily="49" charset="-122"/>
              </a:rPr>
              <a:t>Cbutton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</a:rPr>
              <a:t>类对象</a:t>
            </a:r>
            <a:r>
              <a:rPr lang="en-US" altLang="zh-CN" dirty="0" err="1" smtClean="0">
                <a:latin typeface="Arial" panose="020B0604020202020204" pitchFamily="34" charset="0"/>
                <a:ea typeface="楷体" panose="02010609060101010101" pitchFamily="49" charset="-122"/>
              </a:rPr>
              <a:t>m_dx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</a:rPr>
              <a:t>。这组按钮的状态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</a:rPr>
              <a:t>设置方式：</a:t>
            </a:r>
            <a:endParaRPr lang="en-US" altLang="zh-CN" dirty="0" smtClean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>
              <a:lnSpc>
                <a:spcPts val="3600"/>
              </a:lnSpc>
              <a:buClr>
                <a:srgbClr val="C00000"/>
              </a:buClr>
            </a:pPr>
            <a:r>
              <a:rPr lang="zh-CN" altLang="en-US" dirty="0" smtClean="0">
                <a:latin typeface="Arial" panose="020B0604020202020204" pitchFamily="34" charset="0"/>
                <a:ea typeface="黑体" pitchFamily="49" charset="-122"/>
              </a:rPr>
              <a:t>       设置</a:t>
            </a:r>
            <a:r>
              <a:rPr lang="en-US" altLang="zh-CN" dirty="0" smtClean="0">
                <a:latin typeface="Arial" panose="020B0604020202020204" pitchFamily="34" charset="0"/>
                <a:ea typeface="黑体" pitchFamily="49" charset="-122"/>
              </a:rPr>
              <a:t>Radio1</a:t>
            </a:r>
            <a:r>
              <a:rPr lang="zh-CN" altLang="en-US" dirty="0">
                <a:latin typeface="Arial" panose="020B0604020202020204" pitchFamily="34" charset="0"/>
                <a:ea typeface="黑体" pitchFamily="49" charset="-122"/>
              </a:rPr>
              <a:t>的</a:t>
            </a:r>
            <a:r>
              <a:rPr lang="zh-CN" altLang="en-US" dirty="0" smtClean="0">
                <a:latin typeface="Arial" panose="020B0604020202020204" pitchFamily="34" charset="0"/>
                <a:ea typeface="黑体" pitchFamily="49" charset="-122"/>
              </a:rPr>
              <a:t>状态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</a:rPr>
              <a:t>：</a:t>
            </a:r>
            <a:endParaRPr lang="en-US" altLang="zh-CN" dirty="0" smtClean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>
              <a:lnSpc>
                <a:spcPts val="3600"/>
              </a:lnSpc>
              <a:buClr>
                <a:srgbClr val="C00000"/>
              </a:buClr>
            </a:pP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</a:rPr>
              <a:t>             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</a:rPr>
              <a:t>用方法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</a:rPr>
              <a:t>一</a:t>
            </a:r>
            <a:endParaRPr lang="en-US" altLang="zh-CN" dirty="0" smtClean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>
              <a:lnSpc>
                <a:spcPts val="3600"/>
              </a:lnSpc>
              <a:buClr>
                <a:srgbClr val="C00000"/>
              </a:buClr>
            </a:pPr>
            <a:r>
              <a:rPr lang="zh-CN" altLang="en-US" dirty="0" smtClean="0">
                <a:latin typeface="Arial" panose="020B0604020202020204" pitchFamily="34" charset="0"/>
                <a:ea typeface="黑体" pitchFamily="49" charset="-122"/>
              </a:rPr>
              <a:t>       设置</a:t>
            </a:r>
            <a:r>
              <a:rPr lang="en-US" altLang="zh-CN" dirty="0">
                <a:latin typeface="Arial" panose="020B0604020202020204" pitchFamily="34" charset="0"/>
                <a:ea typeface="黑体" pitchFamily="49" charset="-122"/>
              </a:rPr>
              <a:t>Radio2</a:t>
            </a:r>
            <a:r>
              <a:rPr lang="zh-CN" altLang="en-US" dirty="0">
                <a:latin typeface="Arial" panose="020B0604020202020204" pitchFamily="34" charset="0"/>
                <a:ea typeface="黑体" pitchFamily="49" charset="-122"/>
              </a:rPr>
              <a:t>和</a:t>
            </a:r>
            <a:r>
              <a:rPr lang="en-US" altLang="zh-CN" dirty="0">
                <a:latin typeface="Arial" panose="020B0604020202020204" pitchFamily="34" charset="0"/>
                <a:ea typeface="黑体" pitchFamily="49" charset="-122"/>
              </a:rPr>
              <a:t>Radio3</a:t>
            </a:r>
            <a:r>
              <a:rPr lang="zh-CN" altLang="en-US" dirty="0">
                <a:latin typeface="Arial" panose="020B0604020202020204" pitchFamily="34" charset="0"/>
                <a:ea typeface="黑体" pitchFamily="49" charset="-122"/>
              </a:rPr>
              <a:t>的</a:t>
            </a:r>
            <a:r>
              <a:rPr lang="zh-CN" altLang="en-US" dirty="0">
                <a:latin typeface="Arial" panose="020B0604020202020204" pitchFamily="34" charset="0"/>
                <a:ea typeface="黑体" pitchFamily="49" charset="-122"/>
              </a:rPr>
              <a:t>状态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</a:rPr>
              <a:t>：</a:t>
            </a:r>
            <a:endParaRPr lang="en-US" altLang="zh-CN" dirty="0" smtClean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>
              <a:lnSpc>
                <a:spcPts val="3600"/>
              </a:lnSpc>
              <a:buClr>
                <a:srgbClr val="C00000"/>
              </a:buClr>
            </a:pP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</a:rPr>
              <a:t>            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</a:rPr>
              <a:t>用方法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</a:rPr>
              <a:t>二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6160C0A-F4FA-4D22-9B86-A6E732FC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303" y="4597812"/>
            <a:ext cx="15144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4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控件状态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AD57423-E0B7-455E-ABF8-82EBA15D7990}"/>
              </a:ext>
            </a:extLst>
          </p:cNvPr>
          <p:cNvSpPr/>
          <p:nvPr/>
        </p:nvSpPr>
        <p:spPr>
          <a:xfrm>
            <a:off x="474174" y="908720"/>
            <a:ext cx="62397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buClr>
                <a:srgbClr val="C00000"/>
              </a:buClr>
            </a:pP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例如  设置这组单选按钮的状态为可见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6160C0A-F4FA-4D22-9B86-A6E732FC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28800"/>
            <a:ext cx="1514475" cy="1952625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347D93F8-02D5-4274-AFF8-7D3FC9106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947874"/>
              </p:ext>
            </p:extLst>
          </p:nvPr>
        </p:nvGraphicFramePr>
        <p:xfrm>
          <a:off x="2555776" y="1846504"/>
          <a:ext cx="4656369" cy="16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9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88456">
                  <a:extLst>
                    <a:ext uri="{9D8B030D-6E8A-4147-A177-3AD203B41FA5}">
                      <a16:colId xmlns:a16="http://schemas.microsoft.com/office/drawing/2014/main" xmlns="" val="972312825"/>
                    </a:ext>
                  </a:extLst>
                </a:gridCol>
              </a:tblGrid>
              <a:tr h="55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9" name="Text Box 13">
            <a:extLst>
              <a:ext uri="{FF2B5EF4-FFF2-40B4-BE49-F238E27FC236}">
                <a16:creationId xmlns:a16="http://schemas.microsoft.com/office/drawing/2014/main" xmlns="" id="{7037B9ED-F231-461B-B731-54214EAA5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60" y="1851193"/>
            <a:ext cx="172819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按钮标题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xmlns="" id="{5DEFD2A5-6BE1-4082-B682-DA2F89658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2432524"/>
            <a:ext cx="2021505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Radio2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xmlns="" id="{81A879B5-9F9F-4C2A-895A-4498AB82C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788" y="2979861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Radio3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xmlns="" id="{40A70ABF-621C-4F52-B150-EC38C08D1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28" y="2890045"/>
            <a:ext cx="2999384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IDC_RADIO3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xmlns="" id="{2CAEDA18-087F-485B-94AC-5EC017D7E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936" y="2423113"/>
            <a:ext cx="2903076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IDC_RADIO2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xmlns="" id="{CDA93806-4A41-4B07-B500-7A61DBE20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1865501"/>
            <a:ext cx="2021504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按钮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ID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A181F814-77F4-4CF1-9BA7-7B0787C46CE0}"/>
              </a:ext>
            </a:extLst>
          </p:cNvPr>
          <p:cNvSpPr/>
          <p:nvPr/>
        </p:nvSpPr>
        <p:spPr>
          <a:xfrm>
            <a:off x="462347" y="3933056"/>
            <a:ext cx="8219307" cy="2139047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</a:pPr>
            <a:r>
              <a:rPr lang="en-US" altLang="zh-CN" dirty="0" err="1"/>
              <a:t>m_dx.ShowWindow</a:t>
            </a:r>
            <a:r>
              <a:rPr lang="en-US" altLang="zh-CN" dirty="0"/>
              <a:t>(SW_SHOW);</a:t>
            </a:r>
          </a:p>
          <a:p>
            <a:pPr algn="just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rgbClr val="C00000"/>
              </a:buClr>
            </a:pPr>
            <a:r>
              <a:rPr lang="en-US" altLang="zh-CN" dirty="0" err="1"/>
              <a:t>GetDlgItem</a:t>
            </a:r>
            <a:r>
              <a:rPr lang="en-US" altLang="zh-CN" dirty="0"/>
              <a:t>(IDC_RADIO2)-&gt;</a:t>
            </a:r>
            <a:r>
              <a:rPr lang="en-US" altLang="zh-CN" dirty="0" err="1"/>
              <a:t>ShowWindow</a:t>
            </a:r>
            <a:r>
              <a:rPr lang="en-US" altLang="zh-CN" dirty="0"/>
              <a:t>(SW_SHOW);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</a:pPr>
            <a:r>
              <a:rPr lang="en-US" altLang="zh-CN" dirty="0" err="1"/>
              <a:t>GetDlgItem</a:t>
            </a:r>
            <a:r>
              <a:rPr lang="en-US" altLang="zh-CN" dirty="0"/>
              <a:t>(IDC_RADIO3)-&gt;</a:t>
            </a:r>
            <a:r>
              <a:rPr lang="en-US" altLang="zh-CN" dirty="0" err="1"/>
              <a:t>ShowWindow</a:t>
            </a:r>
            <a:r>
              <a:rPr lang="en-US" altLang="zh-CN" dirty="0"/>
              <a:t>(SW_SHOW);</a:t>
            </a:r>
            <a:endParaRPr lang="zh-CN" altLang="en-US" dirty="0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xmlns="" id="{49D46242-8131-4178-8B4C-470B2E897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766" y="4005064"/>
            <a:ext cx="27363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设置</a:t>
            </a:r>
            <a:r>
              <a:rPr lang="en-US" altLang="zh-CN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Radio1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xmlns="" id="{49D46242-8131-4178-8B4C-470B2E897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076" y="4540914"/>
            <a:ext cx="42339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设置</a:t>
            </a:r>
            <a:r>
              <a:rPr lang="en-US" altLang="zh-CN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Radio2</a:t>
            </a:r>
            <a:r>
              <a:rPr lang="zh-CN" altLang="en-US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和</a:t>
            </a:r>
            <a:r>
              <a:rPr lang="en-US" altLang="zh-CN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Radio3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03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build="p" bldLvl="2"/>
      <p:bldP spid="10" grpId="0" build="p" bldLvl="2"/>
      <p:bldP spid="11" grpId="0" build="p" bldLvl="2"/>
      <p:bldP spid="12" grpId="0" build="p" bldLvl="2"/>
      <p:bldP spid="13" grpId="0" build="p" bldLvl="2"/>
      <p:bldP spid="14" grpId="0" build="p" bldLvl="2"/>
      <p:bldP spid="15" grpId="0" uiExpand="1" build="p" bldLvl="2" animBg="1" autoUpdateAnimBg="0"/>
      <p:bldP spid="16" grpId="0" build="p" autoUpdateAnimBg="0"/>
      <p:bldP spid="1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8">
            <a:extLst>
              <a:ext uri="{FF2B5EF4-FFF2-40B4-BE49-F238E27FC236}">
                <a16:creationId xmlns:a16="http://schemas.microsoft.com/office/drawing/2014/main" xmlns="" id="{9310BF8B-93C0-472D-AE98-21CFAF8D8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772" y="151180"/>
            <a:ext cx="8676456" cy="6555641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latin typeface="Arial" charset="0"/>
              </a:rPr>
              <a:t>void </a:t>
            </a:r>
            <a:r>
              <a:rPr lang="en-US" altLang="zh-CN" sz="1800" dirty="0" err="1">
                <a:latin typeface="Arial" charset="0"/>
              </a:rPr>
              <a:t>CEx_StatusDlg</a:t>
            </a:r>
            <a:r>
              <a:rPr lang="en-US" altLang="zh-CN" sz="1800" dirty="0">
                <a:latin typeface="Arial" charset="0"/>
              </a:rPr>
              <a:t>::OnCheck2() 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latin typeface="Arial" charset="0"/>
              </a:rPr>
              <a:t>{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// TODO: Add your control notification handler code here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UpdateData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if(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m_xs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{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m_an.ShowWindow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(SW_SHOW);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m_fxk.ShowWindow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(SW_SHOW);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m_bjk.ShowWindow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(SW_SHOW);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m_zhk.ShowWindow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(SW_SHOW);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m_lbk.ShowWindow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(SW_SHOW);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m_dx.ShowWindow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(SW_SHOW);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GetDlgItem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(IDC_RADIO2)-&gt;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ShowWindow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(SW_SHOW);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GetDlgItem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(IDC_RADIO3)-&gt;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ShowWindow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(SW_SHOW); 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               }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else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{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m_an.ShowWindow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(SW_HIDE);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m_fxk.ShowWindow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(SW_HIDE);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m_bjk.ShowWindow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(SW_HIDE);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m_zhk.ShowWindow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(SW_HIDE);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m_lbk.ShowWindow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(SW_HIDE);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m_dx.ShowWindow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(SW_HIDE);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GetDlgItem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(IDC_RADIO2)-&gt;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ShowWindow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(SW_HIDE);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GetDlgItem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(IDC_RADIO3)-&gt;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ShowWindow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(SW_HIDE);	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               }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}</a:t>
            </a:r>
            <a:endParaRPr lang="en-US" altLang="zh-CN" sz="1800" dirty="0">
              <a:latin typeface="Arial" charset="0"/>
            </a:endParaRPr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xmlns="" id="{333D60BD-D198-456B-88FE-902A9E8AD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87015"/>
            <a:ext cx="42955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/>
              <a:t>单击可见按钮的消息响应函数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498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  <p:bldP spid="8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8">
            <a:extLst>
              <a:ext uri="{FF2B5EF4-FFF2-40B4-BE49-F238E27FC236}">
                <a16:creationId xmlns:a16="http://schemas.microsoft.com/office/drawing/2014/main" xmlns="" id="{9310BF8B-93C0-472D-AE98-21CFAF8D8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772" y="151180"/>
            <a:ext cx="8676456" cy="6555641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latin typeface="Arial" charset="0"/>
              </a:rPr>
              <a:t>void </a:t>
            </a:r>
            <a:r>
              <a:rPr lang="en-US" altLang="zh-CN" sz="1800" dirty="0" err="1">
                <a:latin typeface="Arial" charset="0"/>
              </a:rPr>
              <a:t>CEx_StatusDlg</a:t>
            </a:r>
            <a:r>
              <a:rPr lang="en-US" altLang="zh-CN" sz="1800" dirty="0">
                <a:latin typeface="Arial" charset="0"/>
              </a:rPr>
              <a:t>::OnCheck3() 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latin typeface="Arial" charset="0"/>
              </a:rPr>
              <a:t>{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// TODO: Add your control notification handler code here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UpdateData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if(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m_yx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{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m_an.EnableWindow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(TRUE);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m_fxk.EnableWindow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(TRUE);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m_bjk.EnableWindow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(TRUE);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m_zhk.EnableWindow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(TRUE);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m_lbk.EnableWindow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(TRUE);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m_dx.EnableWindow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(TRUE);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GetDlgItem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(IDC_RADIO2)-&gt;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EnableWindow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(TRUE);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GetDlgItem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(IDC_RADIO3)-&gt;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EnableWindow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(TRUE);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}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else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{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m_an.EnableWindow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(FALSE);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m_fxk.EnableWindow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(FALSE);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m_bjk.EnableWindow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(FALSE);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m_zhk.EnableWindow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(FALSE);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m_lbk.EnableWindow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(FALSE);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m_dx.EnableWindow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(FALSE);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GetDlgItem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(IDC_RADIO2)-&gt;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EnableWindow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(FALSE);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GetDlgItem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(IDC_RADIO3)-&gt;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EnableWindow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(FALSE);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	}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}</a:t>
            </a:r>
            <a:endParaRPr lang="en-US" altLang="zh-CN" sz="1800" dirty="0">
              <a:latin typeface="Arial" charset="0"/>
            </a:endParaRPr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xmlns="" id="{333D60BD-D198-456B-88FE-902A9E8AD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4624"/>
            <a:ext cx="42955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/>
              <a:t>单击有效按钮的消息响应函数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105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  <p:bldP spid="8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>
            <a:extLst>
              <a:ext uri="{FF2B5EF4-FFF2-40B4-BE49-F238E27FC236}">
                <a16:creationId xmlns:a16="http://schemas.microsoft.com/office/drawing/2014/main" xmlns="" id="{872765F9-86AD-4264-9B4D-7AACFBE73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187468"/>
            <a:ext cx="813559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菜单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331FF0F0-0C0F-4C1C-8291-EA2F295236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9652" y="1453664"/>
            <a:ext cx="3790950" cy="187706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F7A038DA-A45A-478C-B84D-6FC17D32BBDB}"/>
              </a:ext>
            </a:extLst>
          </p:cNvPr>
          <p:cNvSpPr/>
          <p:nvPr/>
        </p:nvSpPr>
        <p:spPr>
          <a:xfrm>
            <a:off x="791580" y="908720"/>
            <a:ext cx="5292588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300"/>
              </a:lnSpc>
              <a:spcAft>
                <a:spcPts val="0"/>
              </a:spcAft>
              <a:buClr>
                <a:srgbClr val="0000CC"/>
              </a:buClr>
            </a:pPr>
            <a:r>
              <a:rPr lang="zh-CN" altLang="en-US" kern="100" dirty="0" smtClean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在工程</a:t>
            </a:r>
            <a:r>
              <a:rPr lang="en-US" altLang="zh-CN" kern="100" dirty="0" smtClean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Ex</a:t>
            </a:r>
            <a:r>
              <a:rPr lang="zh-CN" altLang="en-US" kern="100" dirty="0" smtClean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中添加菜单，</a:t>
            </a:r>
            <a:r>
              <a:rPr lang="zh-CN" altLang="en-US" kern="100" dirty="0" smtClean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程序</a:t>
            </a: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界面：</a:t>
            </a:r>
            <a:endParaRPr lang="en-US" altLang="zh-CN" dirty="0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E4DFAA05-DF32-4931-8098-297D9602F74A}"/>
              </a:ext>
            </a:extLst>
          </p:cNvPr>
          <p:cNvSpPr/>
          <p:nvPr/>
        </p:nvSpPr>
        <p:spPr>
          <a:xfrm>
            <a:off x="827584" y="3429000"/>
            <a:ext cx="3276364" cy="47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300"/>
              </a:lnSpc>
              <a:spcAft>
                <a:spcPts val="0"/>
              </a:spcAft>
              <a:buClr>
                <a:srgbClr val="0000CC"/>
              </a:buClr>
            </a:pP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菜单项如下</a:t>
            </a:r>
            <a:endParaRPr lang="en-US" altLang="zh-CN" dirty="0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E7685C44-1D8C-426B-9CB4-4C36A4F9A228}"/>
              </a:ext>
            </a:extLst>
          </p:cNvPr>
          <p:cNvPicPr/>
          <p:nvPr/>
        </p:nvPicPr>
        <p:blipFill rotWithShape="1">
          <a:blip r:embed="rId3"/>
          <a:srcRect r="69856" b="50241"/>
          <a:stretch/>
        </p:blipFill>
        <p:spPr bwMode="auto">
          <a:xfrm>
            <a:off x="1583668" y="4149080"/>
            <a:ext cx="1200150" cy="981075"/>
          </a:xfrm>
          <a:prstGeom prst="round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12708769-D573-489B-8C71-F7EA4C8EA115}"/>
              </a:ext>
            </a:extLst>
          </p:cNvPr>
          <p:cNvPicPr/>
          <p:nvPr/>
        </p:nvPicPr>
        <p:blipFill rotWithShape="1">
          <a:blip r:embed="rId4"/>
          <a:srcRect r="60526" b="56522"/>
          <a:stretch/>
        </p:blipFill>
        <p:spPr bwMode="auto">
          <a:xfrm>
            <a:off x="3335127" y="4210992"/>
            <a:ext cx="1571625" cy="857250"/>
          </a:xfrm>
          <a:prstGeom prst="round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9814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2"/>
      <p:bldP spid="16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>
            <a:extLst>
              <a:ext uri="{FF2B5EF4-FFF2-40B4-BE49-F238E27FC236}">
                <a16:creationId xmlns:a16="http://schemas.microsoft.com/office/drawing/2014/main" xmlns="" id="{872765F9-86AD-4264-9B4D-7AACFBE73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187468"/>
            <a:ext cx="813559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菜单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A71265B4-28DF-4155-8FEC-52756164759E}"/>
              </a:ext>
            </a:extLst>
          </p:cNvPr>
          <p:cNvSpPr/>
          <p:nvPr/>
        </p:nvSpPr>
        <p:spPr>
          <a:xfrm>
            <a:off x="683568" y="980728"/>
            <a:ext cx="5544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660066"/>
              </a:buClr>
              <a:buSzPct val="90000"/>
            </a:pPr>
            <a:r>
              <a:rPr lang="zh-CN" altLang="en-US" dirty="0"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在应用程序中使用菜单的步骤</a:t>
            </a:r>
          </a:p>
        </p:txBody>
      </p:sp>
      <p:sp>
        <p:nvSpPr>
          <p:cNvPr id="20" name="Text Box 14">
            <a:extLst>
              <a:ext uri="{FF2B5EF4-FFF2-40B4-BE49-F238E27FC236}">
                <a16:creationId xmlns:a16="http://schemas.microsoft.com/office/drawing/2014/main" xmlns="" id="{D3F13B39-2723-48C7-93A7-153831CC9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612" y="1628800"/>
            <a:ext cx="3960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步骤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：添加菜单资源</a:t>
            </a:r>
          </a:p>
        </p:txBody>
      </p:sp>
      <p:sp>
        <p:nvSpPr>
          <p:cNvPr id="25" name="Text Box 14">
            <a:extLst>
              <a:ext uri="{FF2B5EF4-FFF2-40B4-BE49-F238E27FC236}">
                <a16:creationId xmlns:a16="http://schemas.microsoft.com/office/drawing/2014/main" xmlns="" id="{110288F6-6210-4D05-8FAA-30BBEE9A8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612" y="2340646"/>
            <a:ext cx="60846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步骤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：设置菜单属性</a:t>
            </a:r>
          </a:p>
        </p:txBody>
      </p:sp>
      <p:sp>
        <p:nvSpPr>
          <p:cNvPr id="26" name="Text Box 14">
            <a:extLst>
              <a:ext uri="{FF2B5EF4-FFF2-40B4-BE49-F238E27FC236}">
                <a16:creationId xmlns:a16="http://schemas.microsoft.com/office/drawing/2014/main" xmlns="" id="{58DB1679-387A-4A5B-93D0-6EF4F0602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2988718"/>
            <a:ext cx="7056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步骤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：将菜单与应用程序主窗口（对话框）连接</a:t>
            </a:r>
            <a:endParaRPr lang="zh-CN" altLang="en-US" dirty="0">
              <a:solidFill>
                <a:srgbClr val="000000"/>
              </a:solidFill>
              <a:latin typeface="Arial" pitchFamily="34" charset="0"/>
              <a:ea typeface="仿宋" panose="02010609060101010101" pitchFamily="49" charset="-122"/>
            </a:endParaRPr>
          </a:p>
        </p:txBody>
      </p:sp>
      <p:sp>
        <p:nvSpPr>
          <p:cNvPr id="31" name="Text Box 14">
            <a:extLst>
              <a:ext uri="{FF2B5EF4-FFF2-40B4-BE49-F238E27FC236}">
                <a16:creationId xmlns:a16="http://schemas.microsoft.com/office/drawing/2014/main" xmlns="" id="{D0580B3B-F90C-4B06-B234-1C9D2B2BF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641794"/>
            <a:ext cx="55446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步骤</a:t>
            </a:r>
            <a:r>
              <a:rPr lang="en-US" altLang="zh-CN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添加菜单项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COMMAND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消息的</a:t>
            </a:r>
            <a:r>
              <a:rPr lang="zh-CN" altLang="en-US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响应函数</a:t>
            </a:r>
            <a:endParaRPr lang="zh-CN" altLang="en-US" dirty="0">
              <a:solidFill>
                <a:srgbClr val="000000"/>
              </a:solidFill>
              <a:latin typeface="Arial" pitchFamily="34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159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bldLvl="2"/>
      <p:bldP spid="20" grpId="0" build="p"/>
      <p:bldP spid="25" grpId="0" build="p"/>
      <p:bldP spid="26" grpId="0" build="p"/>
      <p:bldP spid="3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3">
            <a:extLst>
              <a:ext uri="{FF2B5EF4-FFF2-40B4-BE49-F238E27FC236}">
                <a16:creationId xmlns:a16="http://schemas.microsoft.com/office/drawing/2014/main" xmlns="" id="{1A943D50-725F-448D-8045-4980A80B5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23" y="834940"/>
            <a:ext cx="55423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/>
              <a:t>添加菜单资源</a:t>
            </a:r>
            <a:endParaRPr lang="en-US" altLang="zh-CN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08A10609-C8E8-4639-9957-D77657EEF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187468"/>
            <a:ext cx="813559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菜单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D0561D6-8087-4803-9D9F-4F855FFA62B9}"/>
              </a:ext>
            </a:extLst>
          </p:cNvPr>
          <p:cNvSpPr/>
          <p:nvPr/>
        </p:nvSpPr>
        <p:spPr>
          <a:xfrm>
            <a:off x="399057" y="1394709"/>
            <a:ext cx="8565431" cy="1128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执行</a:t>
            </a:r>
            <a:r>
              <a:rPr lang="en-US" altLang="zh-CN" dirty="0"/>
              <a:t>Insert</a:t>
            </a:r>
            <a:r>
              <a:rPr lang="zh-CN" altLang="en-US" dirty="0"/>
              <a:t>、</a:t>
            </a:r>
            <a:r>
              <a:rPr lang="en-US" altLang="zh-CN" dirty="0"/>
              <a:t>Resource</a:t>
            </a:r>
            <a:r>
              <a:rPr lang="zh-CN" altLang="en-US" dirty="0"/>
              <a:t>命令，弹出</a:t>
            </a:r>
            <a:r>
              <a:rPr lang="en-US" altLang="zh-CN" dirty="0"/>
              <a:t>Insert Resource</a:t>
            </a:r>
            <a:r>
              <a:rPr lang="zh-CN" altLang="en-US" dirty="0"/>
              <a:t>对话框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zh-CN" dirty="0"/>
              <a:t>在对话框中选</a:t>
            </a:r>
            <a:r>
              <a:rPr lang="en-US" altLang="zh-CN" dirty="0"/>
              <a:t>Menu</a:t>
            </a:r>
            <a:r>
              <a:rPr lang="zh-CN" altLang="zh-CN" dirty="0"/>
              <a:t>，单击</a:t>
            </a:r>
            <a:r>
              <a:rPr lang="en-US" altLang="zh-CN" dirty="0"/>
              <a:t>New</a:t>
            </a:r>
            <a:r>
              <a:rPr lang="zh-CN" altLang="zh-CN" dirty="0"/>
              <a:t>，在编辑区显示菜单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E7F2FE4-2648-4A3B-8539-4901A193D7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4" y="3022912"/>
            <a:ext cx="3368729" cy="27103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CA7E1BAF-D680-4DCD-AA8A-531DE18BD4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90178" y="2730331"/>
            <a:ext cx="5274310" cy="3723005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xmlns="" id="{FB99F222-053E-458A-B02C-48D2DD2A6A76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>
            <a:off x="4914314" y="4792730"/>
            <a:ext cx="0" cy="695102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13">
            <a:extLst>
              <a:ext uri="{FF2B5EF4-FFF2-40B4-BE49-F238E27FC236}">
                <a16:creationId xmlns:a16="http://schemas.microsoft.com/office/drawing/2014/main" xmlns="" id="{1AF16424-C964-477F-8FE4-DAEA24947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721" y="5487832"/>
            <a:ext cx="1255185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菜单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ID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xmlns="" id="{59DAF3C7-FF6D-40BA-9807-E59929E5D0E1}"/>
              </a:ext>
            </a:extLst>
          </p:cNvPr>
          <p:cNvSpPr/>
          <p:nvPr/>
        </p:nvSpPr>
        <p:spPr bwMode="auto">
          <a:xfrm>
            <a:off x="6570498" y="3787268"/>
            <a:ext cx="2195587" cy="432048"/>
          </a:xfrm>
          <a:prstGeom prst="round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xmlns="" id="{6E324997-66BB-48E6-AB8A-F7BE3E80C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7170" y="4192566"/>
            <a:ext cx="222959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菜单设计模板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489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bldLvl="2"/>
      <p:bldP spid="3" grpId="0" uiExpand="1" build="p"/>
      <p:bldP spid="11" grpId="0" build="p" bldLvl="2"/>
      <p:bldP spid="12" grpId="0" animBg="1"/>
      <p:bldP spid="15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3">
            <a:extLst>
              <a:ext uri="{FF2B5EF4-FFF2-40B4-BE49-F238E27FC236}">
                <a16:creationId xmlns:a16="http://schemas.microsoft.com/office/drawing/2014/main" xmlns="" id="{1A943D50-725F-448D-8045-4980A80B5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23" y="834940"/>
            <a:ext cx="55423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/>
              <a:t>设置菜单属性</a:t>
            </a:r>
            <a:endParaRPr lang="en-US" altLang="zh-CN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08A10609-C8E8-4639-9957-D77657EEF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187468"/>
            <a:ext cx="813559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菜单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F2E5163B-BD64-4411-BC32-A416210D3A64}"/>
              </a:ext>
            </a:extLst>
          </p:cNvPr>
          <p:cNvPicPr/>
          <p:nvPr/>
        </p:nvPicPr>
        <p:blipFill rotWithShape="1">
          <a:blip r:embed="rId2"/>
          <a:srcRect r="69856" b="50241"/>
          <a:stretch/>
        </p:blipFill>
        <p:spPr bwMode="auto">
          <a:xfrm>
            <a:off x="1269602" y="2522777"/>
            <a:ext cx="1200150" cy="981075"/>
          </a:xfrm>
          <a:prstGeom prst="round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03CEDB82-AEE4-4621-9563-05F4993B0FC3}"/>
              </a:ext>
            </a:extLst>
          </p:cNvPr>
          <p:cNvPicPr/>
          <p:nvPr/>
        </p:nvPicPr>
        <p:blipFill rotWithShape="1">
          <a:blip r:embed="rId3"/>
          <a:srcRect r="60526" b="56522"/>
          <a:stretch/>
        </p:blipFill>
        <p:spPr bwMode="auto">
          <a:xfrm>
            <a:off x="1236488" y="4701336"/>
            <a:ext cx="1571625" cy="857250"/>
          </a:xfrm>
          <a:prstGeom prst="round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xmlns="" id="{5E34098A-D3DD-4EB8-96E1-88DED258F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491480"/>
              </p:ext>
            </p:extLst>
          </p:nvPr>
        </p:nvGraphicFramePr>
        <p:xfrm>
          <a:off x="3125316" y="2479324"/>
          <a:ext cx="5265387" cy="332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68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5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93519">
                  <a:extLst>
                    <a:ext uri="{9D8B030D-6E8A-4147-A177-3AD203B41FA5}">
                      <a16:colId xmlns:a16="http://schemas.microsoft.com/office/drawing/2014/main" xmlns="" val="2610855089"/>
                    </a:ext>
                  </a:extLst>
                </a:gridCol>
              </a:tblGrid>
              <a:tr h="5255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05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05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8132721"/>
                  </a:ext>
                </a:extLst>
              </a:tr>
              <a:tr h="5605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2200499"/>
                  </a:ext>
                </a:extLst>
              </a:tr>
              <a:tr h="5605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4162999"/>
                  </a:ext>
                </a:extLst>
              </a:tr>
              <a:tr h="5605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7181197"/>
                  </a:ext>
                </a:extLst>
              </a:tr>
            </a:tbl>
          </a:graphicData>
        </a:graphic>
      </p:graphicFrame>
      <p:sp>
        <p:nvSpPr>
          <p:cNvPr id="21" name="Text Box 13">
            <a:extLst>
              <a:ext uri="{FF2B5EF4-FFF2-40B4-BE49-F238E27FC236}">
                <a16:creationId xmlns:a16="http://schemas.microsoft.com/office/drawing/2014/main" xmlns="" id="{718C2EB6-4794-4DEF-A104-2A32B6928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2" y="2420888"/>
            <a:ext cx="1006925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黑体" panose="02010609060101010101" pitchFamily="49" charset="-122"/>
              </a:rPr>
              <a:t>ID</a:t>
            </a: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xmlns="" id="{6AA9A60F-ACFC-433A-B5B6-0B5E2A412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2465268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Caption</a:t>
            </a:r>
            <a:endParaRPr kumimoji="1" lang="en-US" altLang="zh-CN" sz="2400" b="0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楷体" pitchFamily="49" charset="-122"/>
            </a:endParaRPr>
          </a:p>
        </p:txBody>
      </p:sp>
      <p:sp>
        <p:nvSpPr>
          <p:cNvPr id="23" name="Text Box 13">
            <a:extLst>
              <a:ext uri="{FF2B5EF4-FFF2-40B4-BE49-F238E27FC236}">
                <a16:creationId xmlns:a16="http://schemas.microsoft.com/office/drawing/2014/main" xmlns="" id="{7FF849E3-D0E8-4481-89D8-C05021722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264" y="2448516"/>
            <a:ext cx="1006925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defPPr>
              <a:defRPr lang="zh-CN"/>
            </a:defPPr>
            <a:lvl1pPr marL="0" marR="0" lvl="0" indent="0" algn="just" defTabSz="91440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Tx/>
              <a:buFontTx/>
              <a:buNone/>
              <a:tabLst/>
              <a:defRPr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备注</a:t>
            </a:r>
            <a:endParaRPr lang="en-US" altLang="zh-CN" dirty="0"/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xmlns="" id="{FD2FA981-3E6D-40D5-9409-807A1A5FB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832" y="3514089"/>
            <a:ext cx="2501230" cy="612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ID_OPER_CAL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黑体" pitchFamily="49" charset="-122"/>
            </a:endParaRPr>
          </a:p>
        </p:txBody>
      </p:sp>
      <p:sp>
        <p:nvSpPr>
          <p:cNvPr id="26" name="Text Box 13">
            <a:extLst>
              <a:ext uri="{FF2B5EF4-FFF2-40B4-BE49-F238E27FC236}">
                <a16:creationId xmlns:a16="http://schemas.microsoft.com/office/drawing/2014/main" xmlns="" id="{128CA41A-633F-4478-ADB5-18832E7C9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6509" y="3003897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Text Box 13">
            <a:extLst>
              <a:ext uri="{FF2B5EF4-FFF2-40B4-BE49-F238E27FC236}">
                <a16:creationId xmlns:a16="http://schemas.microsoft.com/office/drawing/2014/main" xmlns="" id="{4BBEB85C-76F1-4ABD-A1AD-6309BF655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072" y="3004956"/>
            <a:ext cx="1763360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顶层菜单项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Text Box 13">
            <a:extLst>
              <a:ext uri="{FF2B5EF4-FFF2-40B4-BE49-F238E27FC236}">
                <a16:creationId xmlns:a16="http://schemas.microsoft.com/office/drawing/2014/main" xmlns="" id="{EBB751A4-52C3-4453-9151-06C0B8D55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20" y="3512556"/>
            <a:ext cx="1368152" cy="612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lang="zh-CN" altLang="en-US" b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Text Box 13">
            <a:extLst>
              <a:ext uri="{FF2B5EF4-FFF2-40B4-BE49-F238E27FC236}">
                <a16:creationId xmlns:a16="http://schemas.microsoft.com/office/drawing/2014/main" xmlns="" id="{34555E8B-DD51-4AC7-B7D6-BE49171CA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882" y="4101172"/>
            <a:ext cx="2501230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ID_OPER_EXIT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黑体" pitchFamily="49" charset="-122"/>
            </a:endParaRPr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xmlns="" id="{5DBFF937-4613-42F1-A8EB-4F801E5DF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52" y="4102956"/>
            <a:ext cx="1080120" cy="601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退出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Text Box 13">
            <a:extLst>
              <a:ext uri="{FF2B5EF4-FFF2-40B4-BE49-F238E27FC236}">
                <a16:creationId xmlns:a16="http://schemas.microsoft.com/office/drawing/2014/main" xmlns="" id="{B060E5AD-0BC8-4AF4-BDC2-F3DCC3187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536" y="4671258"/>
            <a:ext cx="1368152" cy="51360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帮助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 Box 13">
            <a:extLst>
              <a:ext uri="{FF2B5EF4-FFF2-40B4-BE49-F238E27FC236}">
                <a16:creationId xmlns:a16="http://schemas.microsoft.com/office/drawing/2014/main" xmlns="" id="{AB3147EF-BA7A-4708-94CF-87B25642D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072" y="4629036"/>
            <a:ext cx="1763360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顶层菜单项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Text Box 13">
            <a:extLst>
              <a:ext uri="{FF2B5EF4-FFF2-40B4-BE49-F238E27FC236}">
                <a16:creationId xmlns:a16="http://schemas.microsoft.com/office/drawing/2014/main" xmlns="" id="{C5AD3FF4-05C4-40C7-956A-D1C5CDF75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832" y="5202280"/>
            <a:ext cx="2717254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ID_HELP_ABOUT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黑体" pitchFamily="49" charset="-122"/>
            </a:endParaRPr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xmlns="" id="{AF565D3F-6A32-48C0-AB1C-129DB7E70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52" y="5247863"/>
            <a:ext cx="1080120" cy="51360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关于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1E0577AD-87E1-4F86-B9ED-29DBE4019D33}"/>
              </a:ext>
            </a:extLst>
          </p:cNvPr>
          <p:cNvSpPr/>
          <p:nvPr/>
        </p:nvSpPr>
        <p:spPr>
          <a:xfrm>
            <a:off x="903114" y="1599183"/>
            <a:ext cx="7487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设置菜单项属性的方法与设置控件属性的方法一样</a:t>
            </a:r>
          </a:p>
        </p:txBody>
      </p:sp>
    </p:spTree>
    <p:extLst>
      <p:ext uri="{BB962C8B-B14F-4D97-AF65-F5344CB8AC3E}">
        <p14:creationId xmlns:p14="http://schemas.microsoft.com/office/powerpoint/2010/main" val="194438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bldLvl="2"/>
      <p:bldP spid="21" grpId="0" build="p" bldLvl="2"/>
      <p:bldP spid="22" grpId="0" build="p" bldLvl="2"/>
      <p:bldP spid="23" grpId="0" build="p" bldLvl="2"/>
      <p:bldP spid="24" grpId="0" build="p" bldLvl="2"/>
      <p:bldP spid="26" grpId="0" build="p" bldLvl="2"/>
      <p:bldP spid="28" grpId="0" build="p" bldLvl="2"/>
      <p:bldP spid="29" grpId="0" build="p" bldLvl="2"/>
      <p:bldP spid="30" grpId="0" build="p" bldLvl="2"/>
      <p:bldP spid="31" grpId="0" build="p" bldLvl="2"/>
      <p:bldP spid="32" grpId="0" build="p" bldLvl="2"/>
      <p:bldP spid="33" grpId="0" build="p" bldLvl="2"/>
      <p:bldP spid="34" grpId="0" build="p" bldLvl="2"/>
      <p:bldP spid="35" grpId="0" build="p" bldLvl="2"/>
      <p:bldP spid="3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3">
            <a:extLst>
              <a:ext uri="{FF2B5EF4-FFF2-40B4-BE49-F238E27FC236}">
                <a16:creationId xmlns:a16="http://schemas.microsoft.com/office/drawing/2014/main" xmlns="" id="{1A943D50-725F-448D-8045-4980A80B5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22" y="834940"/>
            <a:ext cx="7599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/>
              <a:t>将菜单与应用程序主窗口（对话框）连接</a:t>
            </a:r>
            <a:endParaRPr lang="en-US" altLang="zh-CN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08A10609-C8E8-4639-9957-D77657EEF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187468"/>
            <a:ext cx="813559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菜单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00CD6612-EAB5-4082-A040-75AD3F5E871E}"/>
              </a:ext>
            </a:extLst>
          </p:cNvPr>
          <p:cNvSpPr/>
          <p:nvPr/>
        </p:nvSpPr>
        <p:spPr>
          <a:xfrm>
            <a:off x="780282" y="1410733"/>
            <a:ext cx="7848872" cy="1128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鼠标指向对话框空白处，击右键，执行</a:t>
            </a:r>
            <a:r>
              <a:rPr lang="en-US" altLang="zh-CN" dirty="0"/>
              <a:t>Properties</a:t>
            </a:r>
            <a:r>
              <a:rPr lang="zh-CN" altLang="en-US" dirty="0"/>
              <a:t>命令，在</a:t>
            </a:r>
            <a:r>
              <a:rPr lang="en-US" altLang="zh-CN" dirty="0"/>
              <a:t>Menu</a:t>
            </a:r>
            <a:r>
              <a:rPr lang="zh-CN" altLang="en-US" dirty="0"/>
              <a:t>处选择列表中的菜单。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375FD127-6059-4E2A-A05C-5955EB750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3" y="2704067"/>
            <a:ext cx="7448550" cy="2743200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B4586581-E065-451C-A569-4A7B7C54A3EC}"/>
              </a:ext>
            </a:extLst>
          </p:cNvPr>
          <p:cNvSpPr/>
          <p:nvPr/>
        </p:nvSpPr>
        <p:spPr bwMode="auto">
          <a:xfrm>
            <a:off x="4283967" y="4149080"/>
            <a:ext cx="4145025" cy="792088"/>
          </a:xfrm>
          <a:prstGeom prst="round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24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uiExpand="1" build="p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菜单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67544" y="807095"/>
            <a:ext cx="48245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/>
              <a:t>添加菜单项的消息响应函数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CEBC7D3A-0C0F-4675-8D06-F1CE1505A57C}"/>
              </a:ext>
            </a:extLst>
          </p:cNvPr>
          <p:cNvSpPr/>
          <p:nvPr/>
        </p:nvSpPr>
        <p:spPr>
          <a:xfrm>
            <a:off x="683568" y="1268760"/>
            <a:ext cx="7487590" cy="1842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dirty="0"/>
              <a:t>在</a:t>
            </a:r>
            <a:r>
              <a:rPr lang="en-US" altLang="zh-CN" dirty="0"/>
              <a:t>MFC </a:t>
            </a:r>
            <a:r>
              <a:rPr lang="en-US" altLang="zh-CN" dirty="0" err="1"/>
              <a:t>ClasssWizard</a:t>
            </a:r>
            <a:r>
              <a:rPr lang="zh-CN" altLang="en-US" dirty="0"/>
              <a:t>对话框中映射菜单项函数</a:t>
            </a:r>
            <a:endParaRPr lang="en-US" altLang="zh-CN" dirty="0"/>
          </a:p>
          <a:p>
            <a:pPr>
              <a:lnSpc>
                <a:spcPts val="3500"/>
              </a:lnSpc>
            </a:pPr>
            <a:r>
              <a:rPr lang="zh-CN" altLang="en-US" dirty="0"/>
              <a:t>例：映射计算菜单项的消息响应函数：</a:t>
            </a:r>
            <a:endParaRPr lang="en-US" altLang="zh-CN" dirty="0"/>
          </a:p>
          <a:p>
            <a:pPr>
              <a:lnSpc>
                <a:spcPts val="3500"/>
              </a:lnSpc>
            </a:pPr>
            <a:r>
              <a:rPr lang="zh-CN" altLang="en-US" dirty="0"/>
              <a:t>控件</a:t>
            </a:r>
            <a:r>
              <a:rPr lang="en-US" altLang="zh-CN" dirty="0"/>
              <a:t>ID:ID_OPER_CAL</a:t>
            </a:r>
          </a:p>
          <a:p>
            <a:pPr>
              <a:lnSpc>
                <a:spcPts val="3500"/>
              </a:lnSpc>
            </a:pPr>
            <a:r>
              <a:rPr lang="zh-CN" altLang="en-US" dirty="0"/>
              <a:t>消息：</a:t>
            </a:r>
            <a:r>
              <a:rPr lang="en-US" altLang="zh-CN" dirty="0"/>
              <a:t>COMMAND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035EB06-ECDA-465C-8A84-33D721395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2838420"/>
            <a:ext cx="5165949" cy="340653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1E90D56-8ED0-48EB-B7F2-FC274880875A}"/>
              </a:ext>
            </a:extLst>
          </p:cNvPr>
          <p:cNvSpPr/>
          <p:nvPr/>
        </p:nvSpPr>
        <p:spPr>
          <a:xfrm>
            <a:off x="687141" y="3068960"/>
            <a:ext cx="3024336" cy="3580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步骤</a:t>
            </a:r>
            <a:r>
              <a:rPr lang="zh-CN" altLang="en-US" dirty="0">
                <a:ea typeface="仿宋" panose="02010609060101010101" pitchFamily="49" charset="-122"/>
              </a:rPr>
              <a:t>：</a:t>
            </a:r>
            <a:endParaRPr lang="en-US" altLang="zh-CN" dirty="0">
              <a:ea typeface="仿宋" panose="02010609060101010101" pitchFamily="49" charset="-122"/>
            </a:endParaRPr>
          </a:p>
          <a:p>
            <a:pPr>
              <a:lnSpc>
                <a:spcPts val="3400"/>
              </a:lnSpc>
            </a:pPr>
            <a:r>
              <a:rPr lang="en-US" altLang="zh-CN" dirty="0">
                <a:ea typeface="仿宋" panose="02010609060101010101" pitchFamily="49" charset="-122"/>
              </a:rPr>
              <a:t>1.</a:t>
            </a:r>
            <a:r>
              <a:rPr lang="zh-CN" altLang="en-US" dirty="0">
                <a:ea typeface="仿宋" panose="02010609060101010101" pitchFamily="49" charset="-122"/>
              </a:rPr>
              <a:t>按图选择相关参数</a:t>
            </a:r>
            <a:endParaRPr lang="en-US" altLang="zh-CN" dirty="0">
              <a:ea typeface="仿宋" panose="02010609060101010101" pitchFamily="49" charset="-122"/>
            </a:endParaRPr>
          </a:p>
          <a:p>
            <a:pPr>
              <a:lnSpc>
                <a:spcPts val="3400"/>
              </a:lnSpc>
            </a:pPr>
            <a:r>
              <a:rPr lang="en-US" altLang="zh-CN" dirty="0">
                <a:ea typeface="仿宋" panose="02010609060101010101" pitchFamily="49" charset="-122"/>
              </a:rPr>
              <a:t>2.</a:t>
            </a:r>
            <a:r>
              <a:rPr lang="zh-CN" altLang="en-US" dirty="0">
                <a:ea typeface="仿宋" panose="02010609060101010101" pitchFamily="49" charset="-122"/>
              </a:rPr>
              <a:t>单击</a:t>
            </a:r>
            <a:r>
              <a:rPr lang="en-US" altLang="zh-CN" dirty="0">
                <a:ea typeface="仿宋" panose="02010609060101010101" pitchFamily="49" charset="-122"/>
              </a:rPr>
              <a:t>Add Function</a:t>
            </a:r>
            <a:r>
              <a:rPr lang="zh-CN" altLang="en-US" dirty="0">
                <a:ea typeface="仿宋" panose="02010609060101010101" pitchFamily="49" charset="-122"/>
              </a:rPr>
              <a:t>按钮</a:t>
            </a:r>
            <a:endParaRPr lang="en-US" altLang="zh-CN" dirty="0">
              <a:ea typeface="仿宋" panose="02010609060101010101" pitchFamily="49" charset="-122"/>
            </a:endParaRPr>
          </a:p>
          <a:p>
            <a:pPr>
              <a:lnSpc>
                <a:spcPts val="3400"/>
              </a:lnSpc>
            </a:pPr>
            <a:r>
              <a:rPr lang="en-US" altLang="zh-CN" dirty="0">
                <a:ea typeface="仿宋" panose="02010609060101010101" pitchFamily="49" charset="-122"/>
              </a:rPr>
              <a:t>3.</a:t>
            </a:r>
            <a:r>
              <a:rPr lang="zh-CN" altLang="en-US" dirty="0">
                <a:ea typeface="仿宋" panose="02010609060101010101" pitchFamily="49" charset="-122"/>
              </a:rPr>
              <a:t>在弹出的对话框中单击</a:t>
            </a:r>
            <a:r>
              <a:rPr lang="en-US" altLang="zh-CN" dirty="0">
                <a:ea typeface="仿宋" panose="02010609060101010101" pitchFamily="49" charset="-122"/>
              </a:rPr>
              <a:t>OK</a:t>
            </a:r>
          </a:p>
          <a:p>
            <a:pPr>
              <a:lnSpc>
                <a:spcPts val="3400"/>
              </a:lnSpc>
            </a:pPr>
            <a:r>
              <a:rPr lang="en-US" altLang="zh-CN" dirty="0">
                <a:ea typeface="仿宋" panose="02010609060101010101" pitchFamily="49" charset="-122"/>
              </a:rPr>
              <a:t>4.</a:t>
            </a:r>
            <a:r>
              <a:rPr lang="zh-CN" altLang="en-US" dirty="0">
                <a:ea typeface="仿宋" panose="02010609060101010101" pitchFamily="49" charset="-122"/>
              </a:rPr>
              <a:t>单击</a:t>
            </a:r>
            <a:r>
              <a:rPr lang="en-US" altLang="zh-CN" dirty="0">
                <a:ea typeface="仿宋" panose="02010609060101010101" pitchFamily="49" charset="-122"/>
              </a:rPr>
              <a:t>Edit Code</a:t>
            </a:r>
            <a:r>
              <a:rPr lang="zh-CN" altLang="en-US" dirty="0">
                <a:ea typeface="仿宋" panose="02010609060101010101" pitchFamily="49" charset="-122"/>
              </a:rPr>
              <a:t>按钮</a:t>
            </a:r>
          </a:p>
        </p:txBody>
      </p:sp>
    </p:spTree>
    <p:extLst>
      <p:ext uri="{BB962C8B-B14F-4D97-AF65-F5344CB8AC3E}">
        <p14:creationId xmlns:p14="http://schemas.microsoft.com/office/powerpoint/2010/main" val="59450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10" grpId="0" uiExpand="1" build="p"/>
      <p:bldP spid="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控件状态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xmlns="" id="{1DA9E631-8D09-45A0-8421-3693004B5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3" y="939215"/>
            <a:ext cx="7344816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通常可以设置控件的不同状态：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xmlns="" id="{8FD733CE-435E-4357-8C58-2DDD1611D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30075"/>
            <a:ext cx="7632848" cy="8874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1085850" marR="0" lvl="1" indent="-342900" defTabSz="91440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显示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/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隐藏</a:t>
            </a:r>
            <a:endParaRPr lang="en-US" altLang="zh-CN" kern="0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1085850" marR="0" lvl="1" indent="-342900" defTabSz="91440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有效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/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无效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A86360A-8FC7-44B1-BDF0-0ECCDCE7E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37" y="1454719"/>
            <a:ext cx="2943327" cy="259531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2074F34-DB6C-4E95-997C-5BDA87278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665" y="4105622"/>
            <a:ext cx="2943327" cy="25953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E010D70-72DB-4270-A926-564E44320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4105622"/>
            <a:ext cx="2939889" cy="2592287"/>
          </a:xfrm>
          <a:prstGeom prst="rect">
            <a:avLst/>
          </a:prstGeom>
        </p:spPr>
      </p:pic>
      <p:sp>
        <p:nvSpPr>
          <p:cNvPr id="40" name="Text Box 13">
            <a:extLst>
              <a:ext uri="{FF2B5EF4-FFF2-40B4-BE49-F238E27FC236}">
                <a16:creationId xmlns:a16="http://schemas.microsoft.com/office/drawing/2014/main" xmlns="" id="{23AC720D-4AC8-4109-86DA-D6C693A4D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664" y="1829791"/>
            <a:ext cx="2344760" cy="11541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控件状态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可见（显示）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有效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1" name="Text Box 13">
            <a:extLst>
              <a:ext uri="{FF2B5EF4-FFF2-40B4-BE49-F238E27FC236}">
                <a16:creationId xmlns:a16="http://schemas.microsoft.com/office/drawing/2014/main" xmlns="" id="{C673BF92-9416-4497-B533-B688442F0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016" y="4725144"/>
            <a:ext cx="2344760" cy="11541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控件状态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不可见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（不显示）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2" name="Text Box 13">
            <a:extLst>
              <a:ext uri="{FF2B5EF4-FFF2-40B4-BE49-F238E27FC236}">
                <a16:creationId xmlns:a16="http://schemas.microsoft.com/office/drawing/2014/main" xmlns="" id="{6AD66E8F-3E2D-4454-AC6B-494B447E7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760" y="4723110"/>
            <a:ext cx="2344760" cy="7848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控件状态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无效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540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bldLvl="2"/>
      <p:bldP spid="16" grpId="0" uiExpand="1" build="p" bldLvl="2"/>
      <p:bldP spid="40" grpId="0" uiExpand="1" build="p" bldLvl="2"/>
      <p:bldP spid="41" grpId="0" build="p" bldLvl="2"/>
      <p:bldP spid="42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菜单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67544" y="807095"/>
            <a:ext cx="5544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/>
              <a:t>计算菜单项的消息响应函数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618C24FA-BBA8-4F7A-9694-EE4449D6A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99245"/>
            <a:ext cx="5838825" cy="2857500"/>
          </a:xfrm>
          <a:prstGeom prst="rect">
            <a:avLst/>
          </a:prstGeom>
        </p:spPr>
      </p:pic>
      <p:sp>
        <p:nvSpPr>
          <p:cNvPr id="12" name="Text Box 14">
            <a:extLst>
              <a:ext uri="{FF2B5EF4-FFF2-40B4-BE49-F238E27FC236}">
                <a16:creationId xmlns:a16="http://schemas.microsoft.com/office/drawing/2014/main" xmlns="" id="{E25E8AD8-38FC-43D3-B9A6-5E462DB3E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40" y="1872357"/>
            <a:ext cx="3960440" cy="4616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单击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菜单项，计算阶乘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xmlns="" id="{B602FC90-40CA-451B-80C3-AD0EF2FF6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3" y="3325048"/>
            <a:ext cx="7344817" cy="3416320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Arial" charset="0"/>
              </a:rPr>
              <a:t>void </a:t>
            </a:r>
            <a:r>
              <a:rPr lang="en-US" altLang="zh-CN" sz="2400" dirty="0" err="1">
                <a:latin typeface="Arial" charset="0"/>
              </a:rPr>
              <a:t>CEx_EditDlg</a:t>
            </a:r>
            <a:r>
              <a:rPr lang="en-US" altLang="zh-CN" sz="2400" dirty="0">
                <a:latin typeface="Arial" charset="0"/>
              </a:rPr>
              <a:t>::</a:t>
            </a:r>
            <a:r>
              <a:rPr lang="en-US" altLang="zh-CN" sz="2400" dirty="0" err="1">
                <a:latin typeface="Arial" charset="0"/>
              </a:rPr>
              <a:t>OnOperCal</a:t>
            </a:r>
            <a:r>
              <a:rPr lang="en-US" altLang="zh-CN" sz="2400" dirty="0">
                <a:latin typeface="Arial" charset="0"/>
              </a:rPr>
              <a:t>() </a:t>
            </a:r>
          </a:p>
          <a:p>
            <a:pPr eaLnBrk="1" hangingPunct="1"/>
            <a:r>
              <a:rPr lang="en-US" altLang="zh-CN" sz="2400" dirty="0">
                <a:latin typeface="Arial" charset="0"/>
              </a:rPr>
              <a:t>{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// TODO: Add your command handler code here</a:t>
            </a:r>
          </a:p>
          <a:p>
            <a:pPr eaLnBrk="1" hangingPunct="1"/>
            <a:r>
              <a:rPr lang="nn-NO" altLang="zh-CN" sz="2400" dirty="0">
                <a:solidFill>
                  <a:srgbClr val="000000"/>
                </a:solidFill>
                <a:latin typeface="Arial" charset="0"/>
              </a:rPr>
              <a:t>	UpdateData();</a:t>
            </a:r>
          </a:p>
          <a:p>
            <a:pPr eaLnBrk="1" hangingPunct="1"/>
            <a:r>
              <a:rPr lang="nn-NO" altLang="zh-CN" sz="2400" dirty="0">
                <a:solidFill>
                  <a:srgbClr val="000000"/>
                </a:solidFill>
                <a:latin typeface="Arial" charset="0"/>
              </a:rPr>
              <a:t>	int i;</a:t>
            </a:r>
          </a:p>
          <a:p>
            <a:pPr eaLnBrk="1" hangingPunct="1"/>
            <a:r>
              <a:rPr lang="nn-NO" altLang="zh-CN" sz="2400" dirty="0">
                <a:solidFill>
                  <a:srgbClr val="000000"/>
                </a:solidFill>
                <a:latin typeface="Arial" charset="0"/>
              </a:rPr>
              <a:t>	m_jc=1;</a:t>
            </a:r>
          </a:p>
          <a:p>
            <a:pPr eaLnBrk="1" hangingPunct="1"/>
            <a:r>
              <a:rPr lang="nn-NO" altLang="zh-CN" sz="2400" dirty="0">
                <a:solidFill>
                  <a:srgbClr val="000000"/>
                </a:solidFill>
                <a:latin typeface="Arial" charset="0"/>
              </a:rPr>
              <a:t>	for(i=1;i&lt;=m_n;i++)</a:t>
            </a:r>
          </a:p>
          <a:p>
            <a:pPr eaLnBrk="1" hangingPunct="1"/>
            <a:r>
              <a:rPr lang="nn-NO" altLang="zh-CN" sz="2400" dirty="0">
                <a:solidFill>
                  <a:srgbClr val="000000"/>
                </a:solidFill>
                <a:latin typeface="Arial" charset="0"/>
              </a:rPr>
              <a:t>		m_jc*=i;</a:t>
            </a:r>
          </a:p>
          <a:p>
            <a:pPr eaLnBrk="1" hangingPunct="1"/>
            <a:r>
              <a:rPr lang="nn-NO" altLang="zh-CN" sz="2400" dirty="0">
                <a:solidFill>
                  <a:srgbClr val="000000"/>
                </a:solidFill>
                <a:latin typeface="Arial" charset="0"/>
              </a:rPr>
              <a:t>	UpdateData(FALSE);	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}</a:t>
            </a:r>
            <a:endParaRPr lang="en-US" altLang="zh-CN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2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12" grpId="0" build="p" animBg="1" autoUpdateAnimBg="0"/>
      <p:bldP spid="8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6C4AC1C-3319-40E2-B813-98EFB140E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38" y="1268760"/>
            <a:ext cx="5791200" cy="2847975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菜单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67544" y="807095"/>
            <a:ext cx="5544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/>
              <a:t>退出菜单项的消息响应函数</a:t>
            </a:r>
            <a:endParaRPr lang="en-US" altLang="zh-CN" dirty="0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xmlns="" id="{B602FC90-40CA-451B-80C3-AD0EF2FF6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4235604"/>
            <a:ext cx="7344817" cy="2239844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Arial" charset="0"/>
              </a:rPr>
              <a:t>void </a:t>
            </a:r>
            <a:r>
              <a:rPr lang="en-US" altLang="zh-CN" sz="2400" dirty="0" err="1">
                <a:latin typeface="Arial" charset="0"/>
              </a:rPr>
              <a:t>CEx_EditDlg</a:t>
            </a:r>
            <a:r>
              <a:rPr lang="en-US" altLang="zh-CN" sz="2400" dirty="0">
                <a:latin typeface="Arial" charset="0"/>
              </a:rPr>
              <a:t>::</a:t>
            </a:r>
            <a:r>
              <a:rPr lang="en-US" altLang="zh-CN" sz="2400" dirty="0" err="1">
                <a:latin typeface="Arial" charset="0"/>
              </a:rPr>
              <a:t>OnOperExit</a:t>
            </a:r>
            <a:r>
              <a:rPr lang="en-US" altLang="zh-CN" sz="2400" dirty="0">
                <a:latin typeface="Arial" charset="0"/>
              </a:rPr>
              <a:t>()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Arial" charset="0"/>
              </a:rPr>
              <a:t>{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// TODO: Add your command handler code here</a:t>
            </a:r>
          </a:p>
          <a:p>
            <a:pPr eaLnBrk="1" hangingPunct="1">
              <a:lnSpc>
                <a:spcPct val="150000"/>
              </a:lnSpc>
            </a:pPr>
            <a:r>
              <a:rPr lang="nn-NO" altLang="zh-CN" sz="2400" dirty="0">
                <a:solidFill>
                  <a:srgbClr val="000000"/>
                </a:solidFill>
                <a:latin typeface="Arial" charset="0"/>
              </a:rPr>
              <a:t>	OnOK();	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}</a:t>
            </a:r>
            <a:endParaRPr lang="en-US" altLang="zh-CN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00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8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菜单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67544" y="908720"/>
            <a:ext cx="5544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/>
              <a:t>关于菜单项的消息响应函数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C5271880-200D-45E6-BCF8-FAB35F776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455167"/>
            <a:ext cx="5810250" cy="2847975"/>
          </a:xfrm>
          <a:prstGeom prst="rect">
            <a:avLst/>
          </a:prstGeom>
        </p:spPr>
      </p:pic>
      <p:sp>
        <p:nvSpPr>
          <p:cNvPr id="9" name="Text Box 14">
            <a:extLst>
              <a:ext uri="{FF2B5EF4-FFF2-40B4-BE49-F238E27FC236}">
                <a16:creationId xmlns:a16="http://schemas.microsoft.com/office/drawing/2014/main" xmlns="" id="{25F84AE7-BE73-43D7-8341-252EBAFA6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4479503"/>
            <a:ext cx="4968552" cy="461665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单击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关于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菜单项，打开关于对话框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798B9C7-5896-47F4-BE9F-EAEE53653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465" y="5035252"/>
            <a:ext cx="50577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9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菜单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07504" y="908720"/>
            <a:ext cx="5544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/>
              <a:t>关于菜单项的消息响应函数</a:t>
            </a:r>
            <a:endParaRPr lang="en-US" altLang="zh-CN" dirty="0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xmlns="" id="{25F84AE7-BE73-43D7-8341-252EBAFA6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340768"/>
            <a:ext cx="8064896" cy="3970318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Clr>
                <a:srgbClr val="0000CC"/>
              </a:buClr>
              <a:buFont typeface="Wingdings" panose="05000000000000000000" pitchFamily="2" charset="2"/>
              <a:buChar char="F"/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黑体" panose="02010609060101010101" pitchFamily="49" charset="-122"/>
              </a:rPr>
              <a:t>打开对话框的方法</a:t>
            </a:r>
            <a:endParaRPr lang="en-US" altLang="zh-CN" dirty="0">
              <a:solidFill>
                <a:srgbClr val="000000"/>
              </a:solidFill>
              <a:latin typeface="Arial" pitchFamily="34" charset="0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假设在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对话框中要打开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对话框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+mn-ea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+mn-ea"/>
              </a:rPr>
              <a:t>对话框的类为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+mn-ea"/>
              </a:rPr>
              <a:t>CB</a:t>
            </a:r>
          </a:p>
          <a:p>
            <a:pPr lvl="1" eaLnBrk="1" hangingPunct="1">
              <a:lnSpc>
                <a:spcPct val="150000"/>
              </a:lnSpc>
              <a:buClr>
                <a:srgbClr val="C00000"/>
              </a:buClr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以下操作均在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对话框的成员函数实现文件中完成：</a:t>
            </a:r>
            <a:endParaRPr lang="en-US" altLang="zh-CN" dirty="0">
              <a:solidFill>
                <a:srgbClr val="000000"/>
              </a:solidFill>
              <a:latin typeface="Arial" pitchFamily="34" charset="0"/>
              <a:ea typeface="仿宋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buClr>
                <a:srgbClr val="0000CC"/>
              </a:buClr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1.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包含类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CB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的声明部分文件</a:t>
            </a:r>
            <a:endParaRPr lang="en-US" altLang="zh-CN" dirty="0">
              <a:solidFill>
                <a:srgbClr val="000000"/>
              </a:solidFill>
              <a:latin typeface="Arial" pitchFamily="34" charset="0"/>
              <a:ea typeface="仿宋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buClr>
                <a:srgbClr val="0000CC"/>
              </a:buClr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2.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定义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CB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类</a:t>
            </a:r>
            <a:r>
              <a:rPr lang="zh-CN" altLang="en-US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对象</a:t>
            </a:r>
            <a:endParaRPr lang="en-US" altLang="zh-CN" dirty="0">
              <a:solidFill>
                <a:srgbClr val="000000"/>
              </a:solidFill>
              <a:latin typeface="Arial" pitchFamily="34" charset="0"/>
              <a:ea typeface="仿宋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buClr>
                <a:srgbClr val="0000CC"/>
              </a:buClr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3.</a:t>
            </a:r>
            <a:r>
              <a:rPr lang="zh-CN" altLang="en-US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用步骤</a:t>
            </a:r>
            <a:r>
              <a:rPr lang="en-US" altLang="zh-CN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定义的对象调用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函数，打开对话框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B</a:t>
            </a:r>
            <a:endParaRPr lang="zh-CN" altLang="en-US" dirty="0">
              <a:solidFill>
                <a:srgbClr val="000000"/>
              </a:solidFill>
              <a:latin typeface="Arial" pitchFamily="34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250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4">
            <a:extLst>
              <a:ext uri="{FF2B5EF4-FFF2-40B4-BE49-F238E27FC236}">
                <a16:creationId xmlns:a16="http://schemas.microsoft.com/office/drawing/2014/main" xmlns="" id="{25F84AE7-BE73-43D7-8341-252EBAFA6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762963"/>
            <a:ext cx="4104457" cy="3693319"/>
          </a:xfrm>
          <a:prstGeom prst="rect">
            <a:avLst/>
          </a:prstGeom>
          <a:noFill/>
          <a:ln w="28575">
            <a:solidFill>
              <a:srgbClr val="0066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假设在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对话框中要打开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对话框</a:t>
            </a: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+mn-ea"/>
              </a:rPr>
              <a:t>B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ea typeface="+mn-ea"/>
              </a:rPr>
              <a:t>对话框的类为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+mn-ea"/>
              </a:rPr>
              <a:t>CB</a:t>
            </a:r>
          </a:p>
          <a:p>
            <a:pPr eaLnBrk="1" hangingPunct="1">
              <a:lnSpc>
                <a:spcPct val="150000"/>
              </a:lnSpc>
              <a:buClr>
                <a:srgbClr val="C00000"/>
              </a:buClr>
            </a:pP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以下操作均在</a:t>
            </a: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对话框的成员函数实现文件中完成：</a:t>
            </a:r>
            <a:endParaRPr lang="en-US" altLang="zh-CN" sz="2000" dirty="0">
              <a:solidFill>
                <a:srgbClr val="000000"/>
              </a:solidFill>
              <a:latin typeface="Arial" pitchFamily="34" charset="0"/>
              <a:ea typeface="仿宋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CC"/>
              </a:buClr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包含类</a:t>
            </a: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CB</a:t>
            </a: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的声明部分文件</a:t>
            </a:r>
            <a:endParaRPr lang="en-US" altLang="zh-CN" sz="2000" dirty="0">
              <a:solidFill>
                <a:srgbClr val="000000"/>
              </a:solidFill>
              <a:latin typeface="Arial" pitchFamily="34" charset="0"/>
              <a:ea typeface="仿宋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CC"/>
              </a:buClr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定义</a:t>
            </a: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CB</a:t>
            </a: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类</a:t>
            </a:r>
            <a:r>
              <a:rPr lang="zh-CN" altLang="en-US" sz="2000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对象</a:t>
            </a:r>
            <a:endParaRPr lang="en-US" altLang="zh-CN" sz="2000" dirty="0">
              <a:solidFill>
                <a:srgbClr val="000000"/>
              </a:solidFill>
              <a:latin typeface="Arial" pitchFamily="34" charset="0"/>
              <a:ea typeface="仿宋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CC"/>
              </a:buClr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3.</a:t>
            </a:r>
            <a:r>
              <a:rPr lang="zh-CN" altLang="en-US" sz="2000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用步骤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定义的对象调用</a:t>
            </a: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函数，打开对话框</a:t>
            </a: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B</a:t>
            </a:r>
            <a:endParaRPr lang="zh-CN" altLang="en-US" sz="2000" dirty="0">
              <a:solidFill>
                <a:srgbClr val="000000"/>
              </a:solidFill>
              <a:latin typeface="Arial" pitchFamily="34" charset="0"/>
              <a:ea typeface="仿宋" panose="02010609060101010101" pitchFamily="49" charset="-122"/>
            </a:endParaRP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xmlns="" id="{1DB6DF39-BD92-4EA6-9EA7-30B5F4233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6632"/>
            <a:ext cx="3960440" cy="646331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Clr>
                <a:srgbClr val="0000CC"/>
              </a:buClr>
              <a:buFont typeface="Wingdings" panose="05000000000000000000" pitchFamily="2" charset="2"/>
              <a:buChar char="F"/>
            </a:pPr>
            <a:r>
              <a:rPr lang="zh-CN" altLang="en-US" dirty="0" smtClean="0">
                <a:solidFill>
                  <a:srgbClr val="000000"/>
                </a:solidFill>
                <a:latin typeface="Arial" pitchFamily="34" charset="0"/>
                <a:ea typeface="黑体" panose="02010609060101010101" pitchFamily="49" charset="-122"/>
              </a:rPr>
              <a:t>打开</a:t>
            </a:r>
            <a:r>
              <a:rPr lang="en-US" altLang="zh-CN" dirty="0" smtClean="0">
                <a:solidFill>
                  <a:srgbClr val="000000"/>
                </a:solidFill>
                <a:latin typeface="Arial" pitchFamily="34" charset="0"/>
                <a:ea typeface="黑体" panose="02010609060101010101" pitchFamily="49" charset="-122"/>
              </a:rPr>
              <a:t>About</a:t>
            </a:r>
            <a:r>
              <a:rPr lang="zh-CN" altLang="en-US" dirty="0" smtClean="0">
                <a:solidFill>
                  <a:srgbClr val="000000"/>
                </a:solidFill>
                <a:latin typeface="Arial" pitchFamily="34" charset="0"/>
                <a:ea typeface="黑体" panose="02010609060101010101" pitchFamily="49" charset="-122"/>
              </a:rPr>
              <a:t>对话框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黑体" panose="02010609060101010101" pitchFamily="49" charset="-122"/>
              </a:rPr>
              <a:t>的方法</a:t>
            </a:r>
            <a:endParaRPr lang="en-US" altLang="zh-CN" dirty="0">
              <a:solidFill>
                <a:srgbClr val="000000"/>
              </a:solidFill>
              <a:latin typeface="Arial" pitchFamily="34" charset="0"/>
              <a:ea typeface="黑体" panose="02010609060101010101" pitchFamily="49" charset="-122"/>
            </a:endParaRP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xmlns="" id="{3D5903B0-9B03-4AF2-94BB-681C67431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1772816"/>
            <a:ext cx="4572000" cy="4616648"/>
          </a:xfrm>
          <a:prstGeom prst="rect">
            <a:avLst/>
          </a:prstGeom>
          <a:noFill/>
          <a:ln w="28575">
            <a:solidFill>
              <a:srgbClr val="0066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：主对话框，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：关于对话框</a:t>
            </a: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ea typeface="+mn-ea"/>
              </a:rPr>
              <a:t>关于对话框的类：</a:t>
            </a:r>
            <a:r>
              <a:rPr lang="en-US" altLang="zh-CN" sz="1800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</a:rPr>
              <a:t>CAboutDlg</a:t>
            </a: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  <a:p>
            <a:pPr eaLnBrk="1" hangingPunct="1">
              <a:lnSpc>
                <a:spcPct val="150000"/>
              </a:lnSpc>
              <a:buClr>
                <a:srgbClr val="C00000"/>
              </a:buClr>
            </a:pP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以下操作均在主对话框的成员函数实现文件</a:t>
            </a: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Ex_EditDlg.cpp</a:t>
            </a: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中完成：</a:t>
            </a:r>
            <a:endParaRPr lang="en-US" altLang="zh-CN" sz="2000" dirty="0">
              <a:solidFill>
                <a:srgbClr val="000000"/>
              </a:solidFill>
              <a:latin typeface="Arial" pitchFamily="34" charset="0"/>
              <a:ea typeface="仿宋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CC"/>
              </a:buClr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不用包含</a:t>
            </a: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CAboutDlg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声明部分文件</a:t>
            </a:r>
            <a:endParaRPr lang="en-US" altLang="zh-CN" sz="2000" dirty="0">
              <a:solidFill>
                <a:srgbClr val="000000"/>
              </a:solidFill>
              <a:latin typeface="Arial" pitchFamily="34" charset="0"/>
              <a:ea typeface="仿宋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CC"/>
              </a:buClr>
            </a:pP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    原因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150000"/>
              </a:lnSpc>
              <a:buClr>
                <a:srgbClr val="0000CC"/>
              </a:buClr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CAboutDlg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类在</a:t>
            </a: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Ex_EditDlg.cpp</a:t>
            </a: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中定义</a:t>
            </a:r>
            <a:r>
              <a:rPr lang="zh-CN" altLang="en-US" sz="2000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的</a:t>
            </a:r>
            <a:endParaRPr lang="en-US" altLang="zh-CN" sz="2000" dirty="0" smtClean="0">
              <a:solidFill>
                <a:srgbClr val="000000"/>
              </a:solidFill>
              <a:latin typeface="Arial" pitchFamily="34" charset="0"/>
              <a:ea typeface="仿宋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CC"/>
              </a:buClr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2.</a:t>
            </a:r>
            <a:r>
              <a:rPr lang="zh-CN" altLang="en-US" sz="2000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定义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CAboutDlg</a:t>
            </a:r>
            <a:r>
              <a:rPr lang="zh-CN" altLang="en-US" sz="2000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类对象，假设为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t</a:t>
            </a:r>
          </a:p>
          <a:p>
            <a:pPr eaLnBrk="1" hangingPunct="1">
              <a:lnSpc>
                <a:spcPct val="150000"/>
              </a:lnSpc>
              <a:buClr>
                <a:srgbClr val="0000CC"/>
              </a:buClr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3.</a:t>
            </a:r>
            <a:r>
              <a:rPr lang="zh-CN" altLang="en-US" sz="2000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用对象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t</a:t>
            </a:r>
            <a:r>
              <a:rPr lang="zh-CN" altLang="en-US" sz="2000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调用函数打开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About</a:t>
            </a:r>
            <a:r>
              <a:rPr lang="zh-CN" altLang="en-US" sz="2000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对话框</a:t>
            </a:r>
            <a:endParaRPr lang="zh-CN" altLang="en-US" sz="2000" dirty="0">
              <a:solidFill>
                <a:srgbClr val="000000"/>
              </a:solidFill>
              <a:latin typeface="Arial" pitchFamily="34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34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4">
            <a:extLst>
              <a:ext uri="{FF2B5EF4-FFF2-40B4-BE49-F238E27FC236}">
                <a16:creationId xmlns:a16="http://schemas.microsoft.com/office/drawing/2014/main" xmlns="" id="{1DB6DF39-BD92-4EA6-9EA7-30B5F4233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6632"/>
            <a:ext cx="3960440" cy="646331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Clr>
                <a:srgbClr val="0000CC"/>
              </a:buClr>
              <a:buFont typeface="Wingdings" panose="05000000000000000000" pitchFamily="2" charset="2"/>
              <a:buChar char="F"/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黑体" panose="02010609060101010101" pitchFamily="49" charset="-122"/>
              </a:rPr>
              <a:t>打开对话框的方法</a:t>
            </a:r>
            <a:endParaRPr lang="en-US" altLang="zh-CN" dirty="0">
              <a:solidFill>
                <a:srgbClr val="000000"/>
              </a:solidFill>
              <a:latin typeface="Arial" pitchFamily="34" charset="0"/>
              <a:ea typeface="黑体" panose="02010609060101010101" pitchFamily="49" charset="-122"/>
            </a:endParaRP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xmlns="" id="{329A7943-66A8-4371-93FF-F2B962D9C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70" y="2230745"/>
            <a:ext cx="4536504" cy="574581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00CC"/>
              </a:buClr>
            </a:pPr>
            <a:r>
              <a:rPr lang="zh-CN" altLang="en-US" dirty="0">
                <a:solidFill>
                  <a:srgbClr val="0000CC"/>
                </a:solidFill>
                <a:latin typeface="Arial" pitchFamily="34" charset="0"/>
                <a:ea typeface="黑体" panose="02010609060101010101" pitchFamily="49" charset="-122"/>
              </a:rPr>
              <a:t>定义</a:t>
            </a:r>
            <a:r>
              <a:rPr lang="en-US" altLang="zh-CN" dirty="0" err="1">
                <a:solidFill>
                  <a:srgbClr val="0000CC"/>
                </a:solidFill>
                <a:latin typeface="Arial" pitchFamily="34" charset="0"/>
                <a:ea typeface="黑体" panose="02010609060101010101" pitchFamily="49" charset="-122"/>
              </a:rPr>
              <a:t>CAboutDlg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  <a:ea typeface="黑体" panose="02010609060101010101" pitchFamily="49" charset="-122"/>
              </a:rPr>
              <a:t>类的对象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xmlns="" id="{38858451-0021-479A-BA12-B702E18B4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805326"/>
            <a:ext cx="3168352" cy="51360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Arial" pitchFamily="34" charset="0"/>
                <a:ea typeface="仿宋" panose="02010609060101010101" pitchFamily="49" charset="-122"/>
              </a:rPr>
              <a:t>CAboutDlg</a:t>
            </a:r>
            <a:r>
              <a:rPr lang="en-US" altLang="zh-CN" dirty="0"/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对象表</a:t>
            </a:r>
            <a:r>
              <a:rPr lang="en-US" altLang="zh-CN" dirty="0"/>
              <a:t>;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xmlns="" id="{4377EF55-7ECC-4B2B-AB78-98FC51B02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3347446"/>
            <a:ext cx="4392488" cy="574581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ct val="150000"/>
              </a:lnSpc>
              <a:buClr>
                <a:srgbClr val="0000CC"/>
              </a:buClr>
              <a:defRPr>
                <a:solidFill>
                  <a:srgbClr val="0000CC"/>
                </a:solidFill>
                <a:latin typeface="Arial" pitchFamily="34" charset="0"/>
                <a:ea typeface="黑体" panose="02010609060101010101" pitchFamily="49" charset="-122"/>
              </a:defRPr>
            </a:lvl1pPr>
            <a:lvl6pPr eaLnBrk="0" hangingPunct="0">
              <a:buFont typeface="Wingdings" pitchFamily="2" charset="2"/>
            </a:lvl6pPr>
            <a:lvl7pPr eaLnBrk="0" hangingPunct="0">
              <a:buFont typeface="Wingdings" pitchFamily="2" charset="2"/>
            </a:lvl7pPr>
            <a:lvl8pPr eaLnBrk="0" hangingPunct="0">
              <a:buFont typeface="Wingdings" pitchFamily="2" charset="2"/>
            </a:lvl8pPr>
            <a:lvl9pPr eaLnBrk="0" hangingPunct="0">
              <a:buFont typeface="Wingdings" pitchFamily="2" charset="2"/>
            </a:lvl9pPr>
          </a:lstStyle>
          <a:p>
            <a:r>
              <a:rPr lang="zh-CN" altLang="en-US" dirty="0"/>
              <a:t>打开对话框函数</a:t>
            </a: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xmlns="" id="{61379496-3E2D-4326-A043-20F9700CB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3923510"/>
            <a:ext cx="1872208" cy="51360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Arial" pitchFamily="34" charset="0"/>
                <a:ea typeface="仿宋" panose="02010609060101010101" pitchFamily="49" charset="-122"/>
              </a:rPr>
              <a:t>DoModal</a:t>
            </a:r>
            <a:r>
              <a:rPr lang="en-US" altLang="zh-CN" dirty="0">
                <a:latin typeface="Arial" pitchFamily="34" charset="0"/>
                <a:ea typeface="仿宋" panose="02010609060101010101" pitchFamily="49" charset="-122"/>
              </a:rPr>
              <a:t>()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xmlns="" id="{A505FC90-88CA-44C8-B2C4-97B4B288E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3939738"/>
            <a:ext cx="5184576" cy="2208297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ts val="33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void 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CEx_EditDlg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::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OnHelpAbout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() </a:t>
            </a:r>
          </a:p>
          <a:p>
            <a:pPr lvl="0" eaLnBrk="1" hangingPunct="1">
              <a:lnSpc>
                <a:spcPts val="33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{</a:t>
            </a:r>
            <a:r>
              <a:rPr lang="en-US" altLang="zh-CN" sz="1600" dirty="0">
                <a:solidFill>
                  <a:srgbClr val="808080">
                    <a:lumMod val="60000"/>
                    <a:lumOff val="40000"/>
                  </a:srgbClr>
                </a:solidFill>
                <a:latin typeface="Arial" charset="0"/>
              </a:rPr>
              <a:t>// TODO: Add your command handler code here</a:t>
            </a:r>
            <a:endParaRPr kumimoji="1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60000"/>
                  <a:lumOff val="40000"/>
                </a:srgbClr>
              </a:solidFill>
              <a:effectLst/>
              <a:uLnTx/>
              <a:uFillTx/>
              <a:latin typeface="Arial" charset="0"/>
            </a:endParaRPr>
          </a:p>
          <a:p>
            <a:pPr lvl="0" eaLnBrk="1" hangingPunct="1">
              <a:lnSpc>
                <a:spcPts val="3300"/>
              </a:lnSpc>
            </a:pP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	CAboutDlg 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t</a:t>
            </a: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 lvl="0" eaLnBrk="1" hangingPunct="1">
              <a:lnSpc>
                <a:spcPts val="3300"/>
              </a:lnSpc>
            </a:pP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t</a:t>
            </a: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.DoModal();</a:t>
            </a:r>
          </a:p>
          <a:p>
            <a:pPr lvl="0" eaLnBrk="1" hangingPunct="1">
              <a:lnSpc>
                <a:spcPts val="3300"/>
              </a:lnSpc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xmlns="" id="{3D5903B0-9B03-4AF2-94BB-681C67431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762963"/>
            <a:ext cx="7128792" cy="1477328"/>
          </a:xfrm>
          <a:prstGeom prst="rect">
            <a:avLst/>
          </a:prstGeom>
          <a:noFill/>
          <a:ln w="28575">
            <a:solidFill>
              <a:srgbClr val="0066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00CC"/>
              </a:buClr>
            </a:pP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在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Ex_EditDlg.cpp</a:t>
            </a:r>
            <a:r>
              <a:rPr lang="zh-CN" altLang="en-US" sz="2000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中打开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About</a:t>
            </a:r>
            <a:r>
              <a:rPr lang="zh-CN" altLang="en-US" sz="2000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对话框的方法：</a:t>
            </a:r>
            <a:endParaRPr lang="en-US" altLang="zh-CN" sz="2000" dirty="0" smtClean="0">
              <a:solidFill>
                <a:srgbClr val="000000"/>
              </a:solidFill>
              <a:latin typeface="Arial" pitchFamily="34" charset="0"/>
              <a:ea typeface="仿宋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CC"/>
              </a:buClr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1.</a:t>
            </a:r>
            <a:r>
              <a:rPr lang="zh-CN" altLang="en-US" sz="2000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定义</a:t>
            </a:r>
            <a:r>
              <a:rPr lang="en-US" altLang="zh-CN" sz="2000" dirty="0" err="1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CAboutDlg</a:t>
            </a:r>
            <a:r>
              <a:rPr lang="zh-CN" altLang="en-US" sz="2000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类对象，假设为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t</a:t>
            </a:r>
          </a:p>
          <a:p>
            <a:pPr eaLnBrk="1" hangingPunct="1">
              <a:lnSpc>
                <a:spcPct val="150000"/>
              </a:lnSpc>
              <a:buClr>
                <a:srgbClr val="0000CC"/>
              </a:buClr>
            </a:pP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2.</a:t>
            </a:r>
            <a:r>
              <a:rPr lang="zh-CN" altLang="en-US" sz="2000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用对象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t</a:t>
            </a:r>
            <a:r>
              <a:rPr lang="zh-CN" altLang="en-US" sz="2000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调用函数打开</a:t>
            </a:r>
            <a:r>
              <a:rPr lang="en-US" altLang="zh-CN" sz="2000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About</a:t>
            </a:r>
            <a:r>
              <a:rPr lang="zh-CN" altLang="en-US" sz="2000" dirty="0" smtClean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对话框</a:t>
            </a:r>
            <a:endParaRPr lang="zh-CN" altLang="en-US" sz="2000" dirty="0">
              <a:solidFill>
                <a:srgbClr val="000000"/>
              </a:solidFill>
              <a:latin typeface="Arial" pitchFamily="34" charset="0"/>
              <a:ea typeface="仿宋" panose="02010609060101010101" pitchFamily="49" charset="-122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3851920" y="3327375"/>
            <a:ext cx="43204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/>
              <a:t>关于菜单项的消息响应函数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371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 animBg="1" autoUpdateAnimBg="0"/>
      <p:bldP spid="14" grpId="0" build="p"/>
      <p:bldP spid="15" grpId="0" build="p" animBg="1" autoUpdateAnimBg="0"/>
      <p:bldP spid="16" grpId="0" build="p" animBg="1"/>
      <p:bldP spid="1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综合例子：对话框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23528" y="908720"/>
            <a:ext cx="37444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zh-CN" altLang="en-US" dirty="0">
                <a:ea typeface="黑体" pitchFamily="49" charset="-122"/>
              </a:rPr>
              <a:t>例</a:t>
            </a:r>
            <a:r>
              <a:rPr lang="en-US" altLang="zh-CN" dirty="0">
                <a:ea typeface="黑体" pitchFamily="49" charset="-122"/>
              </a:rPr>
              <a:t>1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主对话框如下：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2634D83B-E6E8-4122-9654-E78F038A9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31908"/>
            <a:ext cx="2128592" cy="2446013"/>
          </a:xfrm>
          <a:prstGeom prst="rect">
            <a:avLst/>
          </a:prstGeom>
        </p:spPr>
      </p:pic>
      <p:sp>
        <p:nvSpPr>
          <p:cNvPr id="14" name="Text Box 14">
            <a:extLst>
              <a:ext uri="{FF2B5EF4-FFF2-40B4-BE49-F238E27FC236}">
                <a16:creationId xmlns:a16="http://schemas.microsoft.com/office/drawing/2014/main" xmlns="" id="{BC375A8A-253B-41C5-82DC-88BBD3A08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8848" y="1298527"/>
            <a:ext cx="4901543" cy="461665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1.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单击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按钮，弹出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输入对话框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339DECD-8585-481F-A071-192EB3CA7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831455"/>
            <a:ext cx="3068901" cy="1886322"/>
          </a:xfrm>
          <a:prstGeom prst="rect">
            <a:avLst/>
          </a:prstGeom>
        </p:spPr>
      </p:pic>
      <p:sp>
        <p:nvSpPr>
          <p:cNvPr id="16" name="Text Box 14">
            <a:extLst>
              <a:ext uri="{FF2B5EF4-FFF2-40B4-BE49-F238E27FC236}">
                <a16:creationId xmlns:a16="http://schemas.microsoft.com/office/drawing/2014/main" xmlns="" id="{CEC7107D-727B-4BDC-8D6C-D04E737FA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146" y="3895570"/>
            <a:ext cx="5269649" cy="2308324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2.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在输入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对话框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中输入学号和姓名</a:t>
            </a:r>
            <a:endParaRPr lang="en-US" altLang="zh-CN" dirty="0">
              <a:solidFill>
                <a:srgbClr val="000000"/>
              </a:solidFill>
              <a:latin typeface="Arial" pitchFamily="34" charset="0"/>
              <a:ea typeface="仿宋" panose="02010609060101010101" pitchFamily="49" charset="-122"/>
            </a:endParaRPr>
          </a:p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点击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确定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按钮，关闭输入对话框，将学号和姓名添加到主对话框的相应列表框中；</a:t>
            </a:r>
            <a:endParaRPr lang="en-US" altLang="zh-CN" dirty="0">
              <a:solidFill>
                <a:srgbClr val="000000"/>
              </a:solidFill>
              <a:latin typeface="Arial" pitchFamily="34" charset="0"/>
              <a:ea typeface="仿宋" panose="02010609060101010101" pitchFamily="49" charset="-122"/>
            </a:endParaRPr>
          </a:p>
          <a:p>
            <a:pPr marL="342900" lvl="0" indent="-342900" eaLnBrk="1" hangingPunct="1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单击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取消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按钮，关闭输入对话框，放弃输入的数据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410308E-7A7F-48B3-936C-EE3FCC1C9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044002"/>
            <a:ext cx="2128592" cy="244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8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14" grpId="0" build="p"/>
      <p:bldP spid="1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综合例子：对话框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67544" y="935038"/>
            <a:ext cx="48965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zh-CN" altLang="en-US" dirty="0">
                <a:ea typeface="黑体" panose="02010609060101010101" pitchFamily="49" charset="-122"/>
              </a:rPr>
              <a:t>创建工程</a:t>
            </a:r>
            <a:r>
              <a:rPr lang="en-US" altLang="zh-CN" dirty="0" err="1">
                <a:ea typeface="黑体" panose="02010609060101010101" pitchFamily="49" charset="-122"/>
              </a:rPr>
              <a:t>Ex_OPEN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49295582-6C58-4B61-8F57-C5E2373A7607}"/>
              </a:ext>
            </a:extLst>
          </p:cNvPr>
          <p:cNvSpPr/>
          <p:nvPr/>
        </p:nvSpPr>
        <p:spPr>
          <a:xfrm>
            <a:off x="755576" y="1556792"/>
            <a:ext cx="4896544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ts val="6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Arial" panose="020B0604020202020204" pitchFamily="34" charset="0"/>
                <a:ea typeface="仿宋" panose="02010609060101010101" pitchFamily="49" charset="-122"/>
              </a:rPr>
              <a:t>主对话框</a:t>
            </a:r>
            <a:r>
              <a:rPr lang="en-US" altLang="zh-CN" dirty="0">
                <a:latin typeface="Arial" panose="020B0604020202020204" pitchFamily="34" charset="0"/>
                <a:ea typeface="仿宋" panose="02010609060101010101" pitchFamily="49" charset="-122"/>
              </a:rPr>
              <a:t>ID</a:t>
            </a:r>
          </a:p>
          <a:p>
            <a:pPr eaLnBrk="1" hangingPunct="1">
              <a:spcBef>
                <a:spcPts val="600"/>
              </a:spcBef>
              <a:buClr>
                <a:srgbClr val="C00000"/>
              </a:buClr>
              <a:buSzPct val="100000"/>
              <a:defRPr/>
            </a:pPr>
            <a:r>
              <a:rPr lang="en-US" altLang="zh-CN" dirty="0">
                <a:latin typeface="Arial" panose="020B0604020202020204" pitchFamily="34" charset="0"/>
                <a:ea typeface="仿宋" panose="02010609060101010101" pitchFamily="49" charset="-122"/>
              </a:rPr>
              <a:t>	IDD_EX_OPEN_DIALOG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Arial" panose="020B0604020202020204" pitchFamily="34" charset="0"/>
                <a:ea typeface="仿宋" panose="02010609060101010101" pitchFamily="49" charset="-122"/>
              </a:rPr>
              <a:t>主对话框类名</a:t>
            </a:r>
            <a:endParaRPr lang="en-US" altLang="zh-CN" dirty="0">
              <a:latin typeface="Arial" panose="020B0604020202020204" pitchFamily="34" charset="0"/>
              <a:ea typeface="仿宋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Clr>
                <a:srgbClr val="C00000"/>
              </a:buClr>
              <a:buSzPct val="100000"/>
              <a:defRPr/>
            </a:pPr>
            <a:r>
              <a:rPr lang="en-US" altLang="zh-CN" dirty="0">
                <a:latin typeface="Arial" panose="020B0604020202020204" pitchFamily="34" charset="0"/>
                <a:ea typeface="仿宋" panose="02010609060101010101" pitchFamily="49" charset="-122"/>
              </a:rPr>
              <a:t>	</a:t>
            </a:r>
            <a:r>
              <a:rPr lang="en-US" altLang="zh-CN" dirty="0" err="1">
                <a:latin typeface="Arial" panose="020B0604020202020204" pitchFamily="34" charset="0"/>
                <a:ea typeface="仿宋" panose="02010609060101010101" pitchFamily="49" charset="-122"/>
              </a:rPr>
              <a:t>CEx_OPENDlg</a:t>
            </a:r>
            <a:endParaRPr lang="en-US" altLang="zh-CN" dirty="0">
              <a:latin typeface="Arial" panose="020B0604020202020204" pitchFamily="34" charset="0"/>
              <a:ea typeface="仿宋" panose="02010609060101010101" pitchFamily="49" charset="-122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Arial" panose="020B0604020202020204" pitchFamily="34" charset="0"/>
                <a:ea typeface="仿宋" panose="02010609060101010101" pitchFamily="49" charset="-122"/>
              </a:rPr>
              <a:t>主对话框类声明文件</a:t>
            </a:r>
            <a:endParaRPr lang="en-US" altLang="zh-CN" dirty="0">
              <a:latin typeface="Arial" panose="020B0604020202020204" pitchFamily="34" charset="0"/>
              <a:ea typeface="仿宋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Clr>
                <a:srgbClr val="C00000"/>
              </a:buClr>
              <a:buSzPct val="100000"/>
              <a:defRPr/>
            </a:pPr>
            <a:r>
              <a:rPr lang="en-US" altLang="zh-CN" dirty="0">
                <a:latin typeface="Arial" panose="020B0604020202020204" pitchFamily="34" charset="0"/>
                <a:ea typeface="仿宋" panose="02010609060101010101" pitchFamily="49" charset="-122"/>
              </a:rPr>
              <a:t>	</a:t>
            </a:r>
            <a:r>
              <a:rPr lang="en-US" altLang="zh-CN" dirty="0" err="1">
                <a:latin typeface="Arial" panose="020B0604020202020204" pitchFamily="34" charset="0"/>
                <a:ea typeface="仿宋" panose="02010609060101010101" pitchFamily="49" charset="-122"/>
              </a:rPr>
              <a:t>Ex_OPENDlg.h</a:t>
            </a:r>
            <a:endParaRPr lang="en-US" altLang="zh-CN" dirty="0">
              <a:latin typeface="Arial" panose="020B0604020202020204" pitchFamily="34" charset="0"/>
              <a:ea typeface="仿宋" panose="02010609060101010101" pitchFamily="49" charset="-122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Arial" panose="020B0604020202020204" pitchFamily="34" charset="0"/>
                <a:ea typeface="仿宋" panose="02010609060101010101" pitchFamily="49" charset="-122"/>
              </a:rPr>
              <a:t>主对话框类实现文件</a:t>
            </a:r>
            <a:endParaRPr lang="en-US" altLang="zh-CN" dirty="0">
              <a:latin typeface="Arial" panose="020B0604020202020204" pitchFamily="34" charset="0"/>
              <a:ea typeface="仿宋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Clr>
                <a:srgbClr val="C00000"/>
              </a:buClr>
              <a:buSzPct val="100000"/>
              <a:defRPr/>
            </a:pPr>
            <a:r>
              <a:rPr lang="en-US" altLang="zh-CN" dirty="0">
                <a:latin typeface="Arial" panose="020B0604020202020204" pitchFamily="34" charset="0"/>
                <a:ea typeface="仿宋" panose="02010609060101010101" pitchFamily="49" charset="-122"/>
              </a:rPr>
              <a:t>	Ex_OPENDlg.cpp</a:t>
            </a:r>
            <a:endParaRPr lang="zh-CN" altLang="en-US" dirty="0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11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1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综合例子：对话框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2634D83B-E6E8-4122-9654-E78F038A9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327209"/>
            <a:ext cx="2304256" cy="2647872"/>
          </a:xfrm>
          <a:prstGeom prst="rect">
            <a:avLst/>
          </a:prstGeom>
        </p:spPr>
      </p:pic>
      <p:sp>
        <p:nvSpPr>
          <p:cNvPr id="12" name="Text Box 12">
            <a:extLst>
              <a:ext uri="{FF2B5EF4-FFF2-40B4-BE49-F238E27FC236}">
                <a16:creationId xmlns:a16="http://schemas.microsoft.com/office/drawing/2014/main" xmlns="" id="{AF938E0D-FB96-4B89-A6B7-9A74C6ED7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854853"/>
            <a:ext cx="5760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0066"/>
              </a:buClr>
              <a:buSzPct val="8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在主对话框布局控件，设置控件属性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1526AC89-E633-4049-8597-942C2C84FD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5577" y="4005064"/>
          <a:ext cx="7632847" cy="2682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4520">
                  <a:extLst>
                    <a:ext uri="{9D8B030D-6E8A-4147-A177-3AD203B41FA5}">
                      <a16:colId xmlns:a16="http://schemas.microsoft.com/office/drawing/2014/main" xmlns="" val="677722928"/>
                    </a:ext>
                  </a:extLst>
                </a:gridCol>
                <a:gridCol w="2674888">
                  <a:extLst>
                    <a:ext uri="{9D8B030D-6E8A-4147-A177-3AD203B41FA5}">
                      <a16:colId xmlns:a16="http://schemas.microsoft.com/office/drawing/2014/main" xmlns="" val="3737310213"/>
                    </a:ext>
                  </a:extLst>
                </a:gridCol>
                <a:gridCol w="1207393">
                  <a:extLst>
                    <a:ext uri="{9D8B030D-6E8A-4147-A177-3AD203B41FA5}">
                      <a16:colId xmlns:a16="http://schemas.microsoft.com/office/drawing/2014/main" xmlns="" val="3140692140"/>
                    </a:ext>
                  </a:extLst>
                </a:gridCol>
                <a:gridCol w="1926046">
                  <a:extLst>
                    <a:ext uri="{9D8B030D-6E8A-4147-A177-3AD203B41FA5}">
                      <a16:colId xmlns:a16="http://schemas.microsoft.com/office/drawing/2014/main" xmlns="" val="1419514499"/>
                    </a:ext>
                  </a:extLst>
                </a:gridCol>
              </a:tblGrid>
              <a:tr h="172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1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对象</a:t>
                      </a:r>
                      <a:endParaRPr lang="zh-CN" sz="2200" b="1" kern="100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ID</a:t>
                      </a:r>
                      <a:endParaRPr lang="zh-CN" sz="2200" b="1" kern="100" baseline="0" dirty="0"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Caption</a:t>
                      </a:r>
                      <a:endParaRPr lang="zh-CN" sz="2200" b="1" kern="100" baseline="0" dirty="0"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200" b="1" kern="100" baseline="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备注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970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100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静态文本框</a:t>
                      </a:r>
                      <a:endParaRPr lang="zh-CN" sz="2200" b="1" kern="100" baseline="0"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IDC_STATIC</a:t>
                      </a:r>
                      <a:endParaRPr lang="zh-CN" sz="2200" b="1" kern="100" baseline="0" dirty="0"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100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学号：</a:t>
                      </a:r>
                      <a:endParaRPr lang="zh-CN" sz="2200" b="1" kern="100" baseline="0"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200" b="1" kern="100" baseline="0"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75558858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100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列表框</a:t>
                      </a:r>
                      <a:endParaRPr lang="zh-CN" sz="2200" b="1" kern="100" baseline="0"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IDC_LIST1</a:t>
                      </a:r>
                      <a:endParaRPr lang="zh-CN" sz="2200" b="1" kern="100" baseline="0" dirty="0"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 </a:t>
                      </a:r>
                      <a:endParaRPr lang="zh-CN" sz="2200" b="1" kern="100" baseline="0"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200" b="1" kern="100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取消</a:t>
                      </a:r>
                      <a:r>
                        <a:rPr lang="en-US" altLang="zh-CN" sz="2200" b="1" kern="100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sort</a:t>
                      </a:r>
                      <a:r>
                        <a:rPr lang="zh-CN" altLang="en-US" sz="2200" b="1" kern="100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属性</a:t>
                      </a:r>
                      <a:endParaRPr lang="zh-CN" sz="2200" b="1" kern="100" baseline="0" dirty="0"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86026582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100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静态文本框</a:t>
                      </a:r>
                      <a:endParaRPr lang="zh-CN" sz="2200" b="1" kern="100" baseline="0"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IDC_STATIC</a:t>
                      </a:r>
                      <a:endParaRPr lang="zh-CN" sz="2200" b="1" kern="100" baseline="0" dirty="0"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100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姓名：</a:t>
                      </a:r>
                      <a:endParaRPr lang="zh-CN" sz="2200" b="1" kern="100" baseline="0"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200" b="1" kern="100" baseline="0"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22314376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100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列表框</a:t>
                      </a:r>
                      <a:endParaRPr lang="zh-CN" sz="2200" b="1" kern="100" baseline="0"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IDC_LIST2</a:t>
                      </a:r>
                      <a:endParaRPr lang="zh-CN" sz="2200" b="1" kern="100" baseline="0" dirty="0"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2200" b="1" kern="100" baseline="0"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kern="100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取消</a:t>
                      </a:r>
                      <a:r>
                        <a:rPr lang="en-US" altLang="zh-CN" sz="2200" b="1" kern="100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sort</a:t>
                      </a:r>
                      <a:r>
                        <a:rPr lang="zh-CN" altLang="en-US" sz="2200" b="1" kern="100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属性</a:t>
                      </a:r>
                      <a:endParaRPr lang="zh-CN" altLang="zh-CN" sz="2200" b="1" kern="100" baseline="0" dirty="0"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50457807"/>
                  </a:ext>
                </a:extLst>
              </a:tr>
              <a:tr h="1543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100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按钮</a:t>
                      </a:r>
                      <a:endParaRPr lang="zh-CN" sz="2200" b="1" kern="100" baseline="0"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IDC_BUTTON1</a:t>
                      </a:r>
                      <a:endParaRPr lang="zh-CN" sz="2200" b="1" kern="100" baseline="0" dirty="0"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100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输入</a:t>
                      </a:r>
                      <a:endParaRPr lang="zh-CN" sz="2200" b="1" kern="100" baseline="0"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200" b="1" kern="100" baseline="0"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78953904"/>
                  </a:ext>
                </a:extLst>
              </a:tr>
              <a:tr h="1543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100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按钮</a:t>
                      </a:r>
                      <a:endParaRPr lang="zh-CN" sz="2200" b="1" kern="100" baseline="0"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IDC_BUTTON2</a:t>
                      </a:r>
                      <a:endParaRPr lang="zh-CN" sz="2200" b="1" kern="100" baseline="0" dirty="0"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100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保存</a:t>
                      </a:r>
                      <a:endParaRPr lang="zh-CN" sz="2200" b="1" kern="100" baseline="0"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200" b="1" kern="100" baseline="0"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0405824"/>
                  </a:ext>
                </a:extLst>
              </a:tr>
              <a:tr h="1543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100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按钮</a:t>
                      </a:r>
                      <a:endParaRPr lang="zh-CN" sz="2200" b="1" kern="100" baseline="0"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IDC_BUTTON3</a:t>
                      </a:r>
                      <a:endParaRPr lang="zh-CN" sz="2200" b="1" kern="100" baseline="0" dirty="0"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100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退出</a:t>
                      </a:r>
                      <a:endParaRPr lang="zh-CN" sz="2200" b="1" kern="100" baseline="0" dirty="0"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200" b="1" kern="100" baseline="0" dirty="0"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17331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91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综合例子：对话框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2634D83B-E6E8-4122-9654-E78F038A9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756" y="2956393"/>
            <a:ext cx="2792488" cy="3208911"/>
          </a:xfrm>
          <a:prstGeom prst="rect">
            <a:avLst/>
          </a:prstGeom>
        </p:spPr>
      </p:pic>
      <p:sp>
        <p:nvSpPr>
          <p:cNvPr id="9" name="Text Box 12">
            <a:extLst>
              <a:ext uri="{FF2B5EF4-FFF2-40B4-BE49-F238E27FC236}">
                <a16:creationId xmlns:a16="http://schemas.microsoft.com/office/drawing/2014/main" xmlns="" id="{99CA3957-5997-4B83-992B-FF3462632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881405"/>
            <a:ext cx="7200800" cy="183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660066"/>
              </a:buClr>
              <a:buSzPct val="8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黑体" panose="02010609060101010101" pitchFamily="49" charset="-122"/>
              </a:rPr>
              <a:t>为列表框关联变量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黑体" panose="02010609060101010101" pitchFamily="49" charset="-122"/>
            </a:endParaRPr>
          </a:p>
          <a:p>
            <a:pPr marL="742950" marR="0" lvl="1" indent="-34290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为列表框关联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Control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类别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CListBox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型变量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仿宋" panose="02010609060101010101" pitchFamily="49" charset="-122"/>
            </a:endParaRPr>
          </a:p>
          <a:p>
            <a:pPr marL="742950" marR="0" lvl="1" indent="-34290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变量名如下：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仿宋" panose="02010609060101010101" pitchFamily="49" charset="-122"/>
            </a:endParaRP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xmlns="" id="{AB3A8F8D-D27B-456D-992D-98D84B0C7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789040"/>
            <a:ext cx="3082166" cy="11541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左侧列表框变量名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黑体" pitchFamily="49" charset="-122"/>
            </a:endParaRPr>
          </a:p>
          <a:p>
            <a:pPr marL="742950" marR="0" lvl="1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m_xh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黑体" pitchFamily="49" charset="-122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xmlns="" id="{0E82FEA8-997B-4D5C-9F67-44E85121F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20" y="3789040"/>
            <a:ext cx="3082166" cy="11541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右侧列表框变量名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黑体" pitchFamily="49" charset="-122"/>
            </a:endParaRPr>
          </a:p>
          <a:p>
            <a:pPr marL="742950" marR="0" lvl="1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m_xm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6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 autoUpdateAnimBg="0"/>
      <p:bldP spid="10" grpId="0" build="p" bldLvl="2"/>
      <p:bldP spid="14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控件状态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1B742B1C-5399-45AD-AD7B-6639A1911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4752975" cy="4191000"/>
          </a:xfrm>
          <a:prstGeom prst="rect">
            <a:avLst/>
          </a:prstGeom>
        </p:spPr>
      </p:pic>
      <p:sp>
        <p:nvSpPr>
          <p:cNvPr id="13" name="Text Box 13">
            <a:extLst>
              <a:ext uri="{FF2B5EF4-FFF2-40B4-BE49-F238E27FC236}">
                <a16:creationId xmlns:a16="http://schemas.microsoft.com/office/drawing/2014/main" xmlns="" id="{E633B7C4-FF13-4E2F-AEE7-15994A3D5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3411" y="1111091"/>
            <a:ext cx="3696220" cy="447814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1.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程序初始状态如图所示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程序功能：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（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）单击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可见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复选框，根据复选框的状态设置示例控件显示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/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隐藏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）单击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有效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复选框，根据复选框的状态设置示例控件有效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无效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811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综合例子：对话框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683568" y="1195005"/>
            <a:ext cx="45365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创建输入对话框过程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xmlns="" id="{99CA3957-5997-4B83-992B-FF3462632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63" y="1843077"/>
            <a:ext cx="637336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rgbClr val="0000CC"/>
              </a:buClr>
              <a:buSzPct val="80000"/>
              <a:defRPr/>
            </a:pPr>
            <a:r>
              <a:rPr lang="en-US" altLang="zh-CN" dirty="0">
                <a:ea typeface="仿宋" panose="02010609060101010101" pitchFamily="49" charset="-122"/>
              </a:rPr>
              <a:t>1.</a:t>
            </a:r>
            <a:r>
              <a:rPr lang="zh-CN" altLang="en-US" dirty="0">
                <a:ea typeface="仿宋" panose="02010609060101010101" pitchFamily="49" charset="-122"/>
              </a:rPr>
              <a:t>插入对话框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rgbClr val="0000CC"/>
              </a:buClr>
              <a:buSzPct val="80000"/>
              <a:defRPr/>
            </a:pPr>
            <a:r>
              <a:rPr lang="en-US" altLang="zh-CN" dirty="0">
                <a:ea typeface="仿宋" panose="02010609060101010101" pitchFamily="49" charset="-122"/>
              </a:rPr>
              <a:t>2.</a:t>
            </a:r>
            <a:r>
              <a:rPr lang="zh-CN" altLang="en-US" dirty="0">
                <a:ea typeface="仿宋" panose="02010609060101010101" pitchFamily="49" charset="-122"/>
              </a:rPr>
              <a:t>在对话框上布局控件</a:t>
            </a:r>
            <a:endParaRPr lang="en-US" altLang="zh-CN" dirty="0">
              <a:ea typeface="仿宋" panose="02010609060101010101" pitchFamily="49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rgbClr val="0000CC"/>
              </a:buClr>
              <a:buSzPct val="80000"/>
              <a:defRPr/>
            </a:pPr>
            <a:r>
              <a:rPr lang="en-US" altLang="zh-CN" dirty="0">
                <a:ea typeface="仿宋" panose="02010609060101010101" pitchFamily="49" charset="-122"/>
              </a:rPr>
              <a:t>3.</a:t>
            </a:r>
            <a:r>
              <a:rPr lang="zh-CN" altLang="en-US" dirty="0">
                <a:ea typeface="仿宋" panose="02010609060101010101" pitchFamily="49" charset="-122"/>
              </a:rPr>
              <a:t>设置控件属性</a:t>
            </a:r>
            <a:endParaRPr lang="en-US" altLang="zh-CN" dirty="0">
              <a:ea typeface="仿宋" panose="02010609060101010101" pitchFamily="49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rgbClr val="0000CC"/>
              </a:buClr>
              <a:buSzPct val="80000"/>
              <a:defRPr/>
            </a:pPr>
            <a:r>
              <a:rPr lang="en-US" altLang="zh-CN" dirty="0">
                <a:ea typeface="仿宋" panose="02010609060101010101" pitchFamily="49" charset="-122"/>
              </a:rPr>
              <a:t>4.</a:t>
            </a:r>
            <a:r>
              <a:rPr lang="zh-CN" altLang="en-US" dirty="0">
                <a:ea typeface="仿宋" panose="02010609060101010101" pitchFamily="49" charset="-122"/>
              </a:rPr>
              <a:t>为对话框定义类</a:t>
            </a:r>
            <a:endParaRPr lang="en-US" altLang="zh-CN" dirty="0">
              <a:ea typeface="仿宋" panose="02010609060101010101" pitchFamily="49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rgbClr val="0000CC"/>
              </a:buClr>
              <a:buSzPct val="80000"/>
              <a:defRPr/>
            </a:pPr>
            <a:r>
              <a:rPr lang="en-US" altLang="zh-CN" dirty="0">
                <a:ea typeface="仿宋" panose="02010609060101010101" pitchFamily="49" charset="-122"/>
              </a:rPr>
              <a:t>5.</a:t>
            </a:r>
            <a:r>
              <a:rPr lang="zh-CN" altLang="en-US" dirty="0">
                <a:ea typeface="仿宋" panose="02010609060101010101" pitchFamily="49" charset="-122"/>
              </a:rPr>
              <a:t>为控件关联变量</a:t>
            </a:r>
            <a:endParaRPr lang="en-US" altLang="zh-CN" dirty="0"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749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综合例子：对话框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95536" y="879103"/>
            <a:ext cx="45365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创建输入对话框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xmlns="" id="{99CA3957-5997-4B83-992B-FF3462632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340768"/>
            <a:ext cx="8352927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latin typeface="宋体" panose="02010600030101010101" pitchFamily="2" charset="-122"/>
              </a:rPr>
              <a:t>插入对话框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0000CC"/>
              </a:buClr>
              <a:buSzPct val="80000"/>
              <a:defRPr/>
            </a:pPr>
            <a:r>
              <a:rPr lang="en-US" altLang="zh-CN" dirty="0">
                <a:ea typeface="仿宋" panose="02010609060101010101" pitchFamily="49" charset="-122"/>
              </a:rPr>
              <a:t>1.</a:t>
            </a:r>
            <a:r>
              <a:rPr lang="zh-CN" altLang="en-US" dirty="0">
                <a:ea typeface="仿宋" panose="02010609060101010101" pitchFamily="49" charset="-122"/>
              </a:rPr>
              <a:t>执行</a:t>
            </a:r>
            <a:r>
              <a:rPr lang="en-US" altLang="zh-CN" dirty="0">
                <a:ea typeface="仿宋" panose="02010609060101010101" pitchFamily="49" charset="-122"/>
              </a:rPr>
              <a:t>Insert</a:t>
            </a:r>
            <a:r>
              <a:rPr lang="zh-CN" altLang="en-US" dirty="0">
                <a:ea typeface="仿宋" panose="02010609060101010101" pitchFamily="49" charset="-122"/>
              </a:rPr>
              <a:t>、</a:t>
            </a:r>
            <a:r>
              <a:rPr lang="en-US" altLang="zh-CN" dirty="0">
                <a:ea typeface="仿宋" panose="02010609060101010101" pitchFamily="49" charset="-122"/>
              </a:rPr>
              <a:t>Resource</a:t>
            </a:r>
            <a:r>
              <a:rPr lang="zh-CN" altLang="en-US" dirty="0">
                <a:ea typeface="仿宋" panose="02010609060101010101" pitchFamily="49" charset="-122"/>
              </a:rPr>
              <a:t>命令，弹出</a:t>
            </a:r>
            <a:r>
              <a:rPr lang="en-US" altLang="zh-CN" dirty="0">
                <a:ea typeface="仿宋" panose="02010609060101010101" pitchFamily="49" charset="-122"/>
              </a:rPr>
              <a:t>Insert Resource</a:t>
            </a:r>
            <a:r>
              <a:rPr lang="zh-CN" altLang="en-US" dirty="0">
                <a:ea typeface="仿宋" panose="02010609060101010101" pitchFamily="49" charset="-122"/>
              </a:rPr>
              <a:t>对话框</a:t>
            </a:r>
          </a:p>
          <a:p>
            <a:pPr marL="0" indent="0" eaLnBrk="1" hangingPunct="1">
              <a:spcBef>
                <a:spcPts val="600"/>
              </a:spcBef>
              <a:buClr>
                <a:srgbClr val="0000CC"/>
              </a:buClr>
              <a:buSzPct val="80000"/>
              <a:defRPr/>
            </a:pPr>
            <a:r>
              <a:rPr lang="en-US" altLang="zh-CN" dirty="0">
                <a:ea typeface="仿宋" panose="02010609060101010101" pitchFamily="49" charset="-122"/>
              </a:rPr>
              <a:t>2.</a:t>
            </a:r>
            <a:r>
              <a:rPr lang="zh-CN" altLang="en-US" dirty="0">
                <a:ea typeface="仿宋" panose="02010609060101010101" pitchFamily="49" charset="-122"/>
              </a:rPr>
              <a:t>在对话框中选</a:t>
            </a:r>
            <a:r>
              <a:rPr lang="en-US" altLang="zh-CN" dirty="0">
                <a:ea typeface="仿宋" panose="02010609060101010101" pitchFamily="49" charset="-122"/>
              </a:rPr>
              <a:t>Dialog</a:t>
            </a:r>
            <a:r>
              <a:rPr lang="zh-CN" altLang="en-US" dirty="0">
                <a:ea typeface="仿宋" panose="02010609060101010101" pitchFamily="49" charset="-122"/>
              </a:rPr>
              <a:t>，单击</a:t>
            </a:r>
            <a:r>
              <a:rPr lang="en-US" altLang="zh-CN" dirty="0">
                <a:ea typeface="仿宋" panose="02010609060101010101" pitchFamily="49" charset="-122"/>
              </a:rPr>
              <a:t>New</a:t>
            </a:r>
            <a:r>
              <a:rPr lang="zh-CN" altLang="en-US" dirty="0">
                <a:ea typeface="仿宋" panose="02010609060101010101" pitchFamily="49" charset="-122"/>
              </a:rPr>
              <a:t>，在编辑区显示对话框</a:t>
            </a:r>
          </a:p>
          <a:p>
            <a:pPr marL="0" indent="0" eaLnBrk="1" hangingPunct="1">
              <a:spcBef>
                <a:spcPts val="600"/>
              </a:spcBef>
              <a:buClr>
                <a:srgbClr val="0000CC"/>
              </a:buClr>
              <a:buSzPct val="80000"/>
              <a:defRPr/>
            </a:pPr>
            <a:r>
              <a:rPr lang="en-US" altLang="zh-CN" dirty="0">
                <a:ea typeface="楷体" panose="02010609060101010101" pitchFamily="49" charset="-122"/>
              </a:rPr>
              <a:t>    </a:t>
            </a:r>
            <a:r>
              <a:rPr lang="zh-CN" altLang="en-US" dirty="0">
                <a:ea typeface="楷体" panose="02010609060101010101" pitchFamily="49" charset="-122"/>
              </a:rPr>
              <a:t>对话框</a:t>
            </a:r>
            <a:r>
              <a:rPr lang="en-US" altLang="zh-CN" dirty="0">
                <a:ea typeface="楷体" panose="02010609060101010101" pitchFamily="49" charset="-122"/>
              </a:rPr>
              <a:t>ID</a:t>
            </a:r>
            <a:r>
              <a:rPr lang="zh-CN" altLang="en-US" dirty="0">
                <a:ea typeface="楷体" panose="02010609060101010101" pitchFamily="49" charset="-122"/>
              </a:rPr>
              <a:t>为</a:t>
            </a:r>
            <a:r>
              <a:rPr lang="en-US" altLang="zh-CN" dirty="0">
                <a:ea typeface="楷体" panose="02010609060101010101" pitchFamily="49" charset="-122"/>
              </a:rPr>
              <a:t>IDD_DIALOG1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4A60EA93-1742-420F-AF71-89F4E9D70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94" y="3272038"/>
            <a:ext cx="3371380" cy="27068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730484C-92BC-48A7-AD62-DB84EB97B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978" y="3171613"/>
            <a:ext cx="5088428" cy="3641763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60EB80F2-9DB8-4D73-8FFE-F88AF7CAAABB}"/>
              </a:ext>
            </a:extLst>
          </p:cNvPr>
          <p:cNvCxnSpPr>
            <a:cxnSpLocks/>
          </p:cNvCxnSpPr>
          <p:nvPr/>
        </p:nvCxnSpPr>
        <p:spPr bwMode="auto">
          <a:xfrm>
            <a:off x="4860032" y="4604872"/>
            <a:ext cx="0" cy="52822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 Box 13">
            <a:extLst>
              <a:ext uri="{FF2B5EF4-FFF2-40B4-BE49-F238E27FC236}">
                <a16:creationId xmlns:a16="http://schemas.microsoft.com/office/drawing/2014/main" xmlns="" id="{C439BE4D-DDF1-4C49-8719-49D60B755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28" y="4989076"/>
            <a:ext cx="156369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对话框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8749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9" grpId="0" build="p" bldLvl="2" autoUpdateAnimBg="0"/>
      <p:bldP spid="16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综合例子：对话框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95536" y="879103"/>
            <a:ext cx="45365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创建输入对话框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xmlns="" id="{06A00F9A-D9B0-45C7-A75D-A81094A02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340768"/>
            <a:ext cx="3528392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latin typeface="宋体" panose="02010600030101010101" pitchFamily="2" charset="-122"/>
              </a:rPr>
              <a:t>布局控件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0000CC"/>
              </a:buClr>
              <a:buSzPct val="80000"/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保留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确定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按钮和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取消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按钮，按右图布局控件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1C585D60-6956-43D4-81BD-A8BCDFBE5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23" y="1159981"/>
            <a:ext cx="3241154" cy="1992199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B7621A3A-E0DF-4E56-B0D0-AE5CE277D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008234"/>
              </p:ext>
            </p:extLst>
          </p:nvPr>
        </p:nvGraphicFramePr>
        <p:xfrm>
          <a:off x="2038376" y="3475548"/>
          <a:ext cx="5787328" cy="292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1536">
                  <a:extLst>
                    <a:ext uri="{9D8B030D-6E8A-4147-A177-3AD203B41FA5}">
                      <a16:colId xmlns:a16="http://schemas.microsoft.com/office/drawing/2014/main" xmlns="" val="240388846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xmlns="" val="3952977523"/>
                    </a:ext>
                  </a:extLst>
                </a:gridCol>
                <a:gridCol w="1813544">
                  <a:extLst>
                    <a:ext uri="{9D8B030D-6E8A-4147-A177-3AD203B41FA5}">
                      <a16:colId xmlns:a16="http://schemas.microsoft.com/office/drawing/2014/main" xmlns="" val="2320254325"/>
                    </a:ext>
                  </a:extLst>
                </a:gridCol>
              </a:tblGrid>
              <a:tr h="172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对象</a:t>
                      </a:r>
                      <a:endParaRPr lang="zh-CN" sz="2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zh-CN" sz="2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Caption</a:t>
                      </a:r>
                      <a:endParaRPr lang="zh-CN" sz="2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82642063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对话框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IDD_DIALOG1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输入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97073495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静态文本框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IDC_STATIC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学号：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67464920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编辑框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IDC_EDIT1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22138949"/>
                  </a:ext>
                </a:extLst>
              </a:tr>
              <a:tr h="1543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静态文本框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IDC_STATIC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姓名：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57430525"/>
                  </a:ext>
                </a:extLst>
              </a:tr>
              <a:tr h="1543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编辑框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IDC_EDIT2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78379862"/>
                  </a:ext>
                </a:extLst>
              </a:tr>
              <a:tr h="1543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按钮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IDOK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确定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79144624"/>
                  </a:ext>
                </a:extLst>
              </a:tr>
              <a:tr h="1543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按钮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IDCANCEL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取消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8980704"/>
                  </a:ext>
                </a:extLst>
              </a:tr>
            </a:tbl>
          </a:graphicData>
        </a:graphic>
      </p:graphicFrame>
      <p:sp>
        <p:nvSpPr>
          <p:cNvPr id="11" name="Text Box 12">
            <a:extLst>
              <a:ext uri="{FF2B5EF4-FFF2-40B4-BE49-F238E27FC236}">
                <a16:creationId xmlns:a16="http://schemas.microsoft.com/office/drawing/2014/main" xmlns="" id="{D3C33D4B-73CD-4AFE-A6A7-110E7588A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636912"/>
            <a:ext cx="35283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latin typeface="宋体" panose="02010600030101010101" pitchFamily="2" charset="-122"/>
              </a:rPr>
              <a:t>设置控件属性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814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 autoUpdateAnimBg="0"/>
      <p:bldP spid="11" grpId="0" uiExpand="1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综合例子：对话框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95536" y="879103"/>
            <a:ext cx="45365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创建输入对话框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xmlns="" id="{06A00F9A-D9B0-45C7-A75D-A81094A02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340768"/>
            <a:ext cx="46085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latin typeface="宋体" panose="02010600030101010101" pitchFamily="2" charset="-122"/>
              </a:rPr>
              <a:t>为对话框定义类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E1396449-1BCC-44A2-881B-6D7E351A32C5}"/>
              </a:ext>
            </a:extLst>
          </p:cNvPr>
          <p:cNvSpPr/>
          <p:nvPr/>
        </p:nvSpPr>
        <p:spPr>
          <a:xfrm>
            <a:off x="467544" y="1700808"/>
            <a:ext cx="8828384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3100"/>
              </a:lnSpc>
              <a:spcBef>
                <a:spcPts val="600"/>
              </a:spcBef>
              <a:buClr>
                <a:srgbClr val="0000CC"/>
              </a:buClr>
              <a:buSzPct val="80000"/>
              <a:defRPr/>
            </a:pPr>
            <a:r>
              <a:rPr lang="en-US" altLang="zh-CN" dirty="0"/>
              <a:t>1.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dirty="0">
                <a:latin typeface="Arial" pitchFamily="34" charset="0"/>
                <a:ea typeface="楷体" panose="02010609060101010101" pitchFamily="49" charset="-122"/>
              </a:rPr>
              <a:t>Resource View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选项卡中选中对话框</a:t>
            </a:r>
            <a:r>
              <a:rPr lang="en-US" altLang="zh-CN" dirty="0">
                <a:latin typeface="Arial" pitchFamily="34" charset="0"/>
                <a:ea typeface="楷体" panose="02010609060101010101" pitchFamily="49" charset="-122"/>
              </a:rPr>
              <a:t>ID</a:t>
            </a:r>
            <a:r>
              <a:rPr lang="zh-CN" altLang="en-US" dirty="0">
                <a:latin typeface="Arial" pitchFamily="34" charset="0"/>
                <a:ea typeface="楷体" panose="02010609060101010101" pitchFamily="49" charset="-122"/>
              </a:rPr>
              <a:t>：</a:t>
            </a:r>
            <a:r>
              <a:rPr lang="en-US" altLang="zh-CN" dirty="0">
                <a:latin typeface="Arial" pitchFamily="34" charset="0"/>
                <a:ea typeface="楷体" panose="02010609060101010101" pitchFamily="49" charset="-122"/>
              </a:rPr>
              <a:t>IDD_DIALOG1  </a:t>
            </a:r>
          </a:p>
          <a:p>
            <a:pPr eaLnBrk="1" hangingPunct="1">
              <a:lnSpc>
                <a:spcPts val="3100"/>
              </a:lnSpc>
              <a:spcBef>
                <a:spcPts val="600"/>
              </a:spcBef>
              <a:buClr>
                <a:srgbClr val="0000CC"/>
              </a:buClr>
              <a:buSzPct val="80000"/>
              <a:defRPr/>
            </a:pPr>
            <a:r>
              <a:rPr lang="en-US" altLang="zh-CN" dirty="0">
                <a:latin typeface="Arial" pitchFamily="34" charset="0"/>
                <a:ea typeface="楷体" panose="02010609060101010101" pitchFamily="49" charset="-122"/>
              </a:rPr>
              <a:t>2.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执行</a:t>
            </a:r>
            <a:r>
              <a:rPr lang="en-US" altLang="zh-CN" dirty="0">
                <a:latin typeface="Arial" pitchFamily="34" charset="0"/>
                <a:ea typeface="楷体" panose="02010609060101010101" pitchFamily="49" charset="-122"/>
              </a:rPr>
              <a:t>View</a:t>
            </a:r>
            <a:r>
              <a:rPr lang="zh-CN" altLang="zh-CN" dirty="0">
                <a:latin typeface="Arial" pitchFamily="34" charset="0"/>
                <a:ea typeface="楷体" panose="02010609060101010101" pitchFamily="49" charset="-122"/>
              </a:rPr>
              <a:t>、</a:t>
            </a:r>
            <a:r>
              <a:rPr lang="en-US" altLang="zh-CN" dirty="0" err="1">
                <a:latin typeface="Arial" pitchFamily="34" charset="0"/>
                <a:ea typeface="楷体" panose="02010609060101010101" pitchFamily="49" charset="-122"/>
              </a:rPr>
              <a:t>ClassWizard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命令，弹出</a:t>
            </a:r>
            <a:r>
              <a:rPr lang="en-US" altLang="zh-CN" dirty="0">
                <a:latin typeface="Arial" pitchFamily="34" charset="0"/>
                <a:ea typeface="楷体" panose="02010609060101010101" pitchFamily="49" charset="-122"/>
              </a:rPr>
              <a:t>Adding a Class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对话框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lnSpc>
                <a:spcPts val="3100"/>
              </a:lnSpc>
              <a:spcBef>
                <a:spcPts val="600"/>
              </a:spcBef>
              <a:buClr>
                <a:srgbClr val="0000CC"/>
              </a:buClr>
              <a:buSzPct val="80000"/>
              <a:defRPr/>
            </a:pPr>
            <a:r>
              <a:rPr lang="en-US" altLang="zh-CN" dirty="0">
                <a:latin typeface="Arial" pitchFamily="34" charset="0"/>
                <a:ea typeface="楷体" panose="02010609060101010101" pitchFamily="49" charset="-122"/>
              </a:rPr>
              <a:t>3.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按下图选择相关选项，并单击</a:t>
            </a:r>
            <a:r>
              <a:rPr lang="en-US" altLang="zh-CN" dirty="0">
                <a:latin typeface="Arial" pitchFamily="34" charset="0"/>
                <a:ea typeface="楷体" panose="02010609060101010101" pitchFamily="49" charset="-122"/>
              </a:rPr>
              <a:t>OK</a:t>
            </a:r>
            <a:endParaRPr lang="zh-CN" altLang="en-US" dirty="0">
              <a:latin typeface="Arial" pitchFamily="34" charset="0"/>
              <a:ea typeface="楷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85035919-B07F-4ED6-A03F-38B255788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034" y="3129111"/>
            <a:ext cx="6610350" cy="33242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6D561024-D380-41B4-B3D1-64154FC5103E}"/>
              </a:ext>
            </a:extLst>
          </p:cNvPr>
          <p:cNvSpPr/>
          <p:nvPr/>
        </p:nvSpPr>
        <p:spPr bwMode="auto">
          <a:xfrm>
            <a:off x="1418034" y="5289351"/>
            <a:ext cx="2952328" cy="432048"/>
          </a:xfrm>
          <a:prstGeom prst="round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21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 autoUpdateAnimBg="0"/>
      <p:bldP spid="3" grpId="0" uiExpand="1" build="p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综合例子：对话框</a:t>
            </a: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xmlns="" id="{06A00F9A-D9B0-45C7-A75D-A81094A02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63" y="1267450"/>
            <a:ext cx="46085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latin typeface="宋体" panose="02010600030101010101" pitchFamily="2" charset="-122"/>
              </a:rPr>
              <a:t>为对话框定义类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E1396449-1BCC-44A2-881B-6D7E351A32C5}"/>
              </a:ext>
            </a:extLst>
          </p:cNvPr>
          <p:cNvSpPr/>
          <p:nvPr/>
        </p:nvSpPr>
        <p:spPr>
          <a:xfrm>
            <a:off x="450479" y="1727107"/>
            <a:ext cx="8135590" cy="489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3100"/>
              </a:lnSpc>
              <a:spcBef>
                <a:spcPts val="600"/>
              </a:spcBef>
              <a:buClr>
                <a:srgbClr val="0000CC"/>
              </a:buClr>
              <a:buSzPct val="80000"/>
              <a:defRPr/>
            </a:pPr>
            <a:r>
              <a:rPr lang="en-US" altLang="zh-CN" dirty="0"/>
              <a:t>4.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dirty="0"/>
              <a:t>Name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处输入</a:t>
            </a:r>
            <a:r>
              <a:rPr lang="en-US" altLang="zh-CN" dirty="0" err="1"/>
              <a:t>CMyDlg</a:t>
            </a:r>
            <a:r>
              <a:rPr lang="zh-CN" altLang="en-US" dirty="0"/>
              <a:t>，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其余保持默认</a:t>
            </a:r>
            <a:r>
              <a:rPr lang="zh-CN" altLang="en-US" dirty="0"/>
              <a:t>，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然后点击</a:t>
            </a:r>
            <a:r>
              <a:rPr lang="en-US" altLang="zh-CN" dirty="0"/>
              <a:t>OK</a:t>
            </a:r>
            <a:endParaRPr lang="zh-CN" altLang="en-US" dirty="0">
              <a:latin typeface="Arial" pitchFamily="34" charset="0"/>
              <a:ea typeface="楷体" panose="020106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4045591C-D8A0-4ABC-A702-D8E692F09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16" y="2350522"/>
            <a:ext cx="5045488" cy="4246830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6D561024-D380-41B4-B3D1-64154FC5103E}"/>
              </a:ext>
            </a:extLst>
          </p:cNvPr>
          <p:cNvSpPr/>
          <p:nvPr/>
        </p:nvSpPr>
        <p:spPr bwMode="auto">
          <a:xfrm>
            <a:off x="3419872" y="2881341"/>
            <a:ext cx="2592288" cy="353864"/>
          </a:xfrm>
          <a:prstGeom prst="round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xmlns="" id="{6169B078-1EE9-40BD-96FA-3D6FDFA5C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836712"/>
            <a:ext cx="45365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创建输入对话框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962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综合例子：对话框</a:t>
            </a: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xmlns="" id="{06A00F9A-D9B0-45C7-A75D-A81094A02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929" y="1281383"/>
            <a:ext cx="46085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latin typeface="宋体" panose="02010600030101010101" pitchFamily="2" charset="-122"/>
              </a:rPr>
              <a:t>为对话框定义类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E1396449-1BCC-44A2-881B-6D7E351A32C5}"/>
              </a:ext>
            </a:extLst>
          </p:cNvPr>
          <p:cNvSpPr/>
          <p:nvPr/>
        </p:nvSpPr>
        <p:spPr>
          <a:xfrm>
            <a:off x="1008410" y="1700515"/>
            <a:ext cx="75240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  <a:buClr>
                <a:srgbClr val="0000CC"/>
              </a:buClr>
              <a:buSzPct val="80000"/>
              <a:defRPr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经步骤</a:t>
            </a:r>
            <a:r>
              <a:rPr lang="en-US" altLang="zh-CN" dirty="0">
                <a:ea typeface="楷体" panose="02010609060101010101" pitchFamily="49" charset="-122"/>
              </a:rPr>
              <a:t>1~4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的操作后</a:t>
            </a:r>
            <a:r>
              <a:rPr lang="zh-CN" altLang="en-US" dirty="0">
                <a:ea typeface="楷体" panose="02010609060101010101" pitchFamily="49" charset="-122"/>
              </a:rPr>
              <a:t>，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定义对话框类</a:t>
            </a:r>
            <a:r>
              <a:rPr lang="en-US" altLang="zh-CN" dirty="0" err="1">
                <a:latin typeface="Arial" pitchFamily="34" charset="0"/>
                <a:ea typeface="楷体" panose="02010609060101010101" pitchFamily="49" charset="-122"/>
              </a:rPr>
              <a:t>CMyDlg</a:t>
            </a:r>
            <a:r>
              <a:rPr lang="en-US" altLang="zh-CN" dirty="0">
                <a:latin typeface="Arial" pitchFamily="34" charset="0"/>
                <a:ea typeface="楷体" panose="02010609060101010101" pitchFamily="49" charset="-122"/>
              </a:rPr>
              <a:t>   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Arial" pitchFamily="34" charset="0"/>
                <a:ea typeface="楷体" panose="02010609060101010101" pitchFamily="49" charset="-122"/>
              </a:rPr>
              <a:t>类的声明部分文件</a:t>
            </a:r>
            <a:endParaRPr lang="en-US" altLang="zh-CN" dirty="0">
              <a:latin typeface="Arial" pitchFamily="34" charset="0"/>
              <a:ea typeface="楷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Clr>
                <a:srgbClr val="C00000"/>
              </a:buClr>
              <a:buSzPct val="80000"/>
              <a:defRPr/>
            </a:pPr>
            <a:r>
              <a:rPr lang="en-US" altLang="zh-CN" dirty="0">
                <a:latin typeface="Arial" pitchFamily="34" charset="0"/>
                <a:ea typeface="楷体" panose="02010609060101010101" pitchFamily="49" charset="-122"/>
              </a:rPr>
              <a:t>       </a:t>
            </a:r>
            <a:r>
              <a:rPr lang="en-US" altLang="zh-CN" dirty="0" err="1">
                <a:latin typeface="Arial" pitchFamily="34" charset="0"/>
                <a:ea typeface="楷体" panose="02010609060101010101" pitchFamily="49" charset="-122"/>
              </a:rPr>
              <a:t>MyDlg.h</a:t>
            </a:r>
            <a:endParaRPr lang="en-US" altLang="zh-CN" dirty="0">
              <a:latin typeface="Arial" pitchFamily="34" charset="0"/>
              <a:ea typeface="楷体" panose="02010609060101010101" pitchFamily="49" charset="-122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Arial" pitchFamily="34" charset="0"/>
                <a:ea typeface="楷体" panose="02010609060101010101" pitchFamily="49" charset="-122"/>
              </a:rPr>
              <a:t>类的实现部分文件</a:t>
            </a:r>
            <a:endParaRPr lang="en-US" altLang="zh-CN" dirty="0">
              <a:latin typeface="Arial" pitchFamily="34" charset="0"/>
              <a:ea typeface="楷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Clr>
                <a:srgbClr val="C00000"/>
              </a:buClr>
              <a:buSzPct val="80000"/>
              <a:defRPr/>
            </a:pPr>
            <a:r>
              <a:rPr lang="en-US" altLang="zh-CN" dirty="0">
                <a:latin typeface="Arial" pitchFamily="34" charset="0"/>
                <a:ea typeface="楷体" panose="02010609060101010101" pitchFamily="49" charset="-122"/>
              </a:rPr>
              <a:t>       MyDlg.cpp</a:t>
            </a:r>
            <a:endParaRPr lang="zh-CN" altLang="en-US" dirty="0">
              <a:latin typeface="Arial" pitchFamily="34" charset="0"/>
              <a:ea typeface="楷体" panose="02010609060101010101" pitchFamily="49" charset="-122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xmlns="" id="{E7B1FF77-E52B-42B7-9923-2E61210A7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879103"/>
            <a:ext cx="45365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创建输入对话框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xmlns="" id="{0E685C5A-C77A-4320-BC87-C2EA35EF0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7" y="3933056"/>
            <a:ext cx="36003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为控件关联变量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C6C1FAAC-6F5B-474E-AD94-19EDAB971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509120"/>
            <a:ext cx="3241154" cy="1992199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BC683D7E-D432-42A2-9A87-97FFF7AC8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022698"/>
              </p:ext>
            </p:extLst>
          </p:nvPr>
        </p:nvGraphicFramePr>
        <p:xfrm>
          <a:off x="4429521" y="4631637"/>
          <a:ext cx="3726880" cy="132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8137">
                  <a:extLst>
                    <a:ext uri="{9D8B030D-6E8A-4147-A177-3AD203B41FA5}">
                      <a16:colId xmlns:a16="http://schemas.microsoft.com/office/drawing/2014/main" xmlns="" val="2610855089"/>
                    </a:ext>
                  </a:extLst>
                </a:gridCol>
              </a:tblGrid>
              <a:tr h="3638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02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02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1645456"/>
                  </a:ext>
                </a:extLst>
              </a:tr>
            </a:tbl>
          </a:graphicData>
        </a:graphic>
      </p:graphicFrame>
      <p:sp>
        <p:nvSpPr>
          <p:cNvPr id="14" name="Text Box 13">
            <a:extLst>
              <a:ext uri="{FF2B5EF4-FFF2-40B4-BE49-F238E27FC236}">
                <a16:creationId xmlns:a16="http://schemas.microsoft.com/office/drawing/2014/main" xmlns="" id="{184459AC-E903-4F65-9B53-8F301FE76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4510216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变量名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xmlns="" id="{F529E73C-2724-4715-9849-BF20FDA70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798" y="4509120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类  别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xmlns="" id="{1DF49CE7-079F-425B-9A38-E3D0DE43B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256" y="4525848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类  型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xmlns="" id="{0A057913-E59F-44B0-BF00-C1AD153A7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4930623"/>
            <a:ext cx="1285911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m_inxh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黑体" pitchFamily="49" charset="-122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xmlns="" id="{4BFC8E28-2A01-4C3F-A66B-B8B85294C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6286" y="4982602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Value</a:t>
            </a:r>
          </a:p>
        </p:txBody>
      </p:sp>
      <p:sp>
        <p:nvSpPr>
          <p:cNvPr id="19" name="Text Box 13">
            <a:extLst>
              <a:ext uri="{FF2B5EF4-FFF2-40B4-BE49-F238E27FC236}">
                <a16:creationId xmlns:a16="http://schemas.microsoft.com/office/drawing/2014/main" xmlns="" id="{C5E245DF-B9BA-4CA2-BF7A-EABB24F43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264" y="4938986"/>
            <a:ext cx="1211086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int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黑体" pitchFamily="49" charset="-122"/>
            </a:endParaRPr>
          </a:p>
        </p:txBody>
      </p:sp>
      <p:sp>
        <p:nvSpPr>
          <p:cNvPr id="20" name="Text Box 13">
            <a:extLst>
              <a:ext uri="{FF2B5EF4-FFF2-40B4-BE49-F238E27FC236}">
                <a16:creationId xmlns:a16="http://schemas.microsoft.com/office/drawing/2014/main" xmlns="" id="{D5F07D59-B96C-4C72-AAE0-0D18C2E0C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034" y="5421124"/>
            <a:ext cx="1285911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m_inxm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黑体" pitchFamily="49" charset="-122"/>
            </a:endParaRPr>
          </a:p>
        </p:txBody>
      </p:sp>
      <p:sp>
        <p:nvSpPr>
          <p:cNvPr id="21" name="Text Box 13">
            <a:extLst>
              <a:ext uri="{FF2B5EF4-FFF2-40B4-BE49-F238E27FC236}">
                <a16:creationId xmlns:a16="http://schemas.microsoft.com/office/drawing/2014/main" xmlns="" id="{0A3976FB-17DD-44A4-8AB8-11C11B8D4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336" y="5473103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Value</a:t>
            </a: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xmlns="" id="{DC68FD23-B906-488A-B3B4-6F478CFFD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314" y="5429487"/>
            <a:ext cx="1211086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CString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47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build="p" autoUpdateAnimBg="0"/>
      <p:bldP spid="14" grpId="0" build="p" bldLvl="2"/>
      <p:bldP spid="15" grpId="0" build="p" bldLvl="2"/>
      <p:bldP spid="16" grpId="0" build="p" bldLvl="2"/>
      <p:bldP spid="17" grpId="0" build="p" bldLvl="2"/>
      <p:bldP spid="18" grpId="0" build="p" bldLvl="2"/>
      <p:bldP spid="19" grpId="0" build="p" bldLvl="2"/>
      <p:bldP spid="20" grpId="0" build="p" bldLvl="2"/>
      <p:bldP spid="21" grpId="0" build="p" bldLvl="2"/>
      <p:bldP spid="22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xmlns="" id="{BD587909-9C46-4D85-8DB0-90CC92206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836712"/>
            <a:ext cx="52549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单击输入按钮的消息响应函数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90338B8A-B7AC-4B90-BAD2-D8BB52D27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2767293"/>
            <a:ext cx="2716668" cy="1669819"/>
          </a:xfrm>
          <a:prstGeom prst="rect">
            <a:avLst/>
          </a:prstGeom>
        </p:spPr>
      </p:pic>
      <p:sp>
        <p:nvSpPr>
          <p:cNvPr id="50" name="Rectangle 2">
            <a:extLst>
              <a:ext uri="{FF2B5EF4-FFF2-40B4-BE49-F238E27FC236}">
                <a16:creationId xmlns:a16="http://schemas.microsoft.com/office/drawing/2014/main" xmlns="" id="{DDAEC987-B39B-4E9A-857E-7E056F779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190282"/>
            <a:ext cx="813559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综合例子：对话框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xmlns="" id="{07484770-E978-4C1F-BAD8-589FF1975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641" y="1844636"/>
            <a:ext cx="2765264" cy="461665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1.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打开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输入对话框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xmlns="" id="{BC375A8A-253B-41C5-82DC-88BBD3A08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329184"/>
            <a:ext cx="2094868" cy="461665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函数功能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1410308E-7A7F-48B3-936C-EE3FCC1C9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436" y="4469605"/>
            <a:ext cx="1788964" cy="205573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69AA69B7-8F6D-4B43-BBD6-486E08919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980728"/>
            <a:ext cx="1656184" cy="1903158"/>
          </a:xfrm>
          <a:prstGeom prst="rect">
            <a:avLst/>
          </a:prstGeom>
        </p:spPr>
      </p:pic>
      <p:sp>
        <p:nvSpPr>
          <p:cNvPr id="18" name="Text Box 14">
            <a:extLst>
              <a:ext uri="{FF2B5EF4-FFF2-40B4-BE49-F238E27FC236}">
                <a16:creationId xmlns:a16="http://schemas.microsoft.com/office/drawing/2014/main" xmlns="" id="{FCCEA336-4E8C-4464-8ECE-0353C3091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640" y="2319263"/>
            <a:ext cx="3629360" cy="1569660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2.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根据关闭输入对话框点击的按钮，将输入对话框中输入的数据添加到列表框中，或放弃数据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xmlns="" id="{2A7FFC05-A186-42A2-A7A8-E74A61871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2878" y="4469605"/>
            <a:ext cx="1209373" cy="830997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仿宋" panose="02010609060101010101" pitchFamily="49" charset="-122"/>
              </a:rPr>
              <a:t>点击确定按钮</a:t>
            </a: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xmlns="" id="{17CE0741-3FBF-41D6-847A-EB9F06127565}"/>
              </a:ext>
            </a:extLst>
          </p:cNvPr>
          <p:cNvSpPr/>
          <p:nvPr/>
        </p:nvSpPr>
        <p:spPr bwMode="auto">
          <a:xfrm rot="-2700000">
            <a:off x="6115651" y="4173104"/>
            <a:ext cx="432048" cy="87901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3" name="Text Box 14">
            <a:extLst>
              <a:ext uri="{FF2B5EF4-FFF2-40B4-BE49-F238E27FC236}">
                <a16:creationId xmlns:a16="http://schemas.microsoft.com/office/drawing/2014/main" xmlns="" id="{4AC88DE0-3C3F-4BB0-9C1A-A97923523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3933056"/>
            <a:ext cx="2094868" cy="461665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重要步骤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24" name="Text Box 14">
            <a:extLst>
              <a:ext uri="{FF2B5EF4-FFF2-40B4-BE49-F238E27FC236}">
                <a16:creationId xmlns:a16="http://schemas.microsoft.com/office/drawing/2014/main" xmlns="" id="{CC6DE62D-DA6B-419C-88CF-05F7C60A4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979" y="4437112"/>
            <a:ext cx="3093939" cy="461665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342900" indent="-342900" eaLnBrk="1" hangingPunct="1">
              <a:buClr>
                <a:srgbClr val="0000CC"/>
              </a:buClr>
              <a:buFont typeface="Wingdings" panose="05000000000000000000" pitchFamily="2" charset="2"/>
              <a:buChar char="F"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打开输入对话框</a:t>
            </a:r>
          </a:p>
        </p:txBody>
      </p:sp>
      <p:sp>
        <p:nvSpPr>
          <p:cNvPr id="25" name="Text Box 14">
            <a:extLst>
              <a:ext uri="{FF2B5EF4-FFF2-40B4-BE49-F238E27FC236}">
                <a16:creationId xmlns:a16="http://schemas.microsoft.com/office/drawing/2014/main" xmlns="" id="{41EF3F0B-58B2-4585-9173-86CC737FC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979" y="5013176"/>
            <a:ext cx="3679045" cy="830997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342900" indent="-342900" eaLnBrk="1" hangingPunct="1">
              <a:buClr>
                <a:srgbClr val="0000CC"/>
              </a:buClr>
              <a:buFont typeface="Wingdings" panose="05000000000000000000" pitchFamily="2" charset="2"/>
              <a:buChar char="F"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使用输入对话框中，编辑框的值</a:t>
            </a:r>
          </a:p>
        </p:txBody>
      </p:sp>
    </p:spTree>
    <p:extLst>
      <p:ext uri="{BB962C8B-B14F-4D97-AF65-F5344CB8AC3E}">
        <p14:creationId xmlns:p14="http://schemas.microsoft.com/office/powerpoint/2010/main" val="288593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  <p:bldP spid="14" grpId="0" build="p"/>
      <p:bldP spid="15" grpId="0"/>
      <p:bldP spid="18" grpId="0" build="p"/>
      <p:bldP spid="19" grpId="0" build="p"/>
      <p:bldP spid="2" grpId="0" animBg="1"/>
      <p:bldP spid="23" grpId="0"/>
      <p:bldP spid="24" grpId="0"/>
      <p:bldP spid="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D7CEBBF-CAF9-4024-98C4-8A3C225CE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904" y="1442393"/>
            <a:ext cx="2244080" cy="190962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90338B8A-B7AC-4B90-BAD2-D8BB52D2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479632"/>
            <a:ext cx="3068901" cy="1886322"/>
          </a:xfrm>
          <a:prstGeom prst="rect">
            <a:avLst/>
          </a:prstGeom>
        </p:spPr>
      </p:pic>
      <p:sp>
        <p:nvSpPr>
          <p:cNvPr id="33" name="矩形: 圆角 32">
            <a:extLst>
              <a:ext uri="{FF2B5EF4-FFF2-40B4-BE49-F238E27FC236}">
                <a16:creationId xmlns:a16="http://schemas.microsoft.com/office/drawing/2014/main" xmlns="" id="{9E2B6EC0-6733-466C-9012-B76611D839FE}"/>
              </a:ext>
            </a:extLst>
          </p:cNvPr>
          <p:cNvSpPr/>
          <p:nvPr/>
        </p:nvSpPr>
        <p:spPr bwMode="auto">
          <a:xfrm>
            <a:off x="2335188" y="2681915"/>
            <a:ext cx="796652" cy="353864"/>
          </a:xfrm>
          <a:prstGeom prst="round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0" name="Text Box 12">
            <a:extLst>
              <a:ext uri="{FF2B5EF4-FFF2-40B4-BE49-F238E27FC236}">
                <a16:creationId xmlns:a16="http://schemas.microsoft.com/office/drawing/2014/main" xmlns="" id="{1EEE5300-9BD1-44F7-98BB-B406A27AB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580960"/>
            <a:ext cx="10801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0000CC"/>
              </a:buClr>
              <a:buSzPct val="80000"/>
              <a:defRPr/>
            </a:pPr>
            <a:r>
              <a:rPr lang="zh-CN" altLang="en-US" dirty="0">
                <a:latin typeface="+mn-ea"/>
                <a:ea typeface="+mn-ea"/>
              </a:rPr>
              <a:t>单击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34" name="Text Box 12">
            <a:extLst>
              <a:ext uri="{FF2B5EF4-FFF2-40B4-BE49-F238E27FC236}">
                <a16:creationId xmlns:a16="http://schemas.microsoft.com/office/drawing/2014/main" xmlns="" id="{C4ECC343-9812-4499-B215-99EED2798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952" y="2574114"/>
            <a:ext cx="14401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0000CC"/>
              </a:buClr>
              <a:buSzPct val="80000"/>
              <a:defRPr/>
            </a:pPr>
            <a:r>
              <a:rPr lang="zh-CN" altLang="en-US" dirty="0">
                <a:latin typeface="+mn-ea"/>
                <a:ea typeface="+mn-ea"/>
              </a:rPr>
              <a:t>打开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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xmlns="" id="{DDAEC987-B39B-4E9A-857E-7E056F779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190282"/>
            <a:ext cx="813559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综合例子：对话框</a:t>
            </a:r>
          </a:p>
        </p:txBody>
      </p:sp>
      <p:sp>
        <p:nvSpPr>
          <p:cNvPr id="21" name="Text Box 14">
            <a:extLst>
              <a:ext uri="{FF2B5EF4-FFF2-40B4-BE49-F238E27FC236}">
                <a16:creationId xmlns:a16="http://schemas.microsoft.com/office/drawing/2014/main" xmlns="" id="{D311B3D8-1B38-48A3-BCD2-A8F339D6D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107" y="3452974"/>
            <a:ext cx="4078933" cy="3231654"/>
          </a:xfrm>
          <a:prstGeom prst="rect">
            <a:avLst/>
          </a:prstGeom>
          <a:noFill/>
          <a:ln w="28575">
            <a:solidFill>
              <a:srgbClr val="0066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假设在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对话框中要打开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B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对话框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</a:rPr>
              <a:t>B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</a:rPr>
              <a:t>对话框的类为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</a:rPr>
              <a:t>CB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以下操作均在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A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对话框的成员函数实现文件中完成：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仿宋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1.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包含类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CB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的声明部分文件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仿宋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2.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定义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CB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类对象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t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3.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用对象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t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调用函数，打开对话框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B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仿宋" panose="02010609060101010101" pitchFamily="49" charset="-122"/>
            </a:endParaRPr>
          </a:p>
        </p:txBody>
      </p:sp>
      <p:sp>
        <p:nvSpPr>
          <p:cNvPr id="22" name="Text Box 14">
            <a:extLst>
              <a:ext uri="{FF2B5EF4-FFF2-40B4-BE49-F238E27FC236}">
                <a16:creationId xmlns:a16="http://schemas.microsoft.com/office/drawing/2014/main" xmlns="" id="{5CB9EAC9-D9AB-4B42-A79F-2363D0378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9281" y="3879046"/>
            <a:ext cx="3409183" cy="2862322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对话框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Ex_OPEN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</a:p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对话框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输入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黑体" panose="02010609060101010101" pitchFamily="49" charset="-122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xmlns="" id="{0D41A2C6-7B59-4CE0-979E-2A16E4AEE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927290"/>
            <a:ext cx="3068901" cy="461665"/>
          </a:xfrm>
          <a:prstGeom prst="rect">
            <a:avLst/>
          </a:prstGeom>
          <a:solidFill>
            <a:srgbClr val="FFE0DF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F"/>
              <a:defRPr sz="2000">
                <a:latin typeface="宋体" panose="02010600030101010101" pitchFamily="2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打开输入对话框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574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0" grpId="0" uiExpand="1" build="p" bldLvl="2" autoUpdateAnimBg="0"/>
      <p:bldP spid="34" grpId="0" uiExpand="1" build="p" bldLvl="2" autoUpdateAnimBg="0"/>
      <p:bldP spid="21" grpId="0" animBg="1"/>
      <p:bldP spid="22" grpId="0" build="p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4">
            <a:extLst>
              <a:ext uri="{FF2B5EF4-FFF2-40B4-BE49-F238E27FC236}">
                <a16:creationId xmlns:a16="http://schemas.microsoft.com/office/drawing/2014/main" xmlns="" id="{6474448C-A045-4358-AF28-5DF0872A7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353" y="2636912"/>
            <a:ext cx="3868213" cy="3693319"/>
          </a:xfrm>
          <a:prstGeom prst="rect">
            <a:avLst/>
          </a:prstGeom>
          <a:noFill/>
          <a:ln w="28575">
            <a:solidFill>
              <a:srgbClr val="0066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假设在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对话框中要打开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B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对话框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</a:rPr>
              <a:t>B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</a:rPr>
              <a:t>对话框的类为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</a:rPr>
              <a:t>CB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以下操作均在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A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对话框的成员函数实现文件中完成：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仿宋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1.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包含类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CB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的声明部分文件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仿宋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2.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定义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CB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类对象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t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3.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用对象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t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调用函数，打开对话框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B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仿宋" panose="02010609060101010101" pitchFamily="49" charset="-122"/>
            </a:endParaRPr>
          </a:p>
        </p:txBody>
      </p:sp>
      <p:sp>
        <p:nvSpPr>
          <p:cNvPr id="22" name="Text Box 14">
            <a:extLst>
              <a:ext uri="{FF2B5EF4-FFF2-40B4-BE49-F238E27FC236}">
                <a16:creationId xmlns:a16="http://schemas.microsoft.com/office/drawing/2014/main" xmlns="" id="{66F0FBBD-357E-429B-B1D9-D7ADB0796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952" y="2564904"/>
            <a:ext cx="4772695" cy="3970318"/>
          </a:xfrm>
          <a:prstGeom prst="rect">
            <a:avLst/>
          </a:prstGeom>
          <a:noFill/>
          <a:ln w="28575">
            <a:solidFill>
              <a:srgbClr val="0066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在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Ex_OPENDlg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cpp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文件中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：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仿宋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CC"/>
              </a:buClr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1.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包含</a:t>
            </a:r>
            <a:r>
              <a:rPr lang="en-US" altLang="zh-CN" dirty="0" err="1"/>
              <a:t>CMyDlg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类的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声明部分文件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仿宋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CC"/>
              </a:buClr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</a:rPr>
              <a:t>#include "</a:t>
            </a:r>
            <a:r>
              <a:rPr lang="en-US" altLang="zh-CN" dirty="0" err="1">
                <a:solidFill>
                  <a:srgbClr val="000000"/>
                </a:solidFill>
              </a:rPr>
              <a:t>MyDlg.h</a:t>
            </a:r>
            <a:r>
              <a:rPr lang="en-US" altLang="zh-CN" dirty="0">
                <a:solidFill>
                  <a:srgbClr val="000000"/>
                </a:solidFill>
              </a:rPr>
              <a:t>"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仿宋" panose="02010609060101010101" pitchFamily="49" charset="-122"/>
            </a:endParaRPr>
          </a:p>
          <a:p>
            <a:pPr lvl="0" eaLnBrk="1" hangingPunct="1">
              <a:lnSpc>
                <a:spcPct val="150000"/>
              </a:lnSpc>
              <a:buClr>
                <a:srgbClr val="0000CC"/>
              </a:buClr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2.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定义</a:t>
            </a:r>
            <a:r>
              <a:rPr lang="en-US" altLang="zh-CN" dirty="0" err="1"/>
              <a:t>CMyDlg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类对象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仿宋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CC"/>
              </a:buClr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</a:rPr>
              <a:t>CMyDlg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dlg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仿宋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3.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调用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DoModal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函数打开输入对话框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    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仿宋" panose="02010609060101010101" pitchFamily="49" charset="-122"/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xmlns="" id="{125777C1-8510-47DA-BCA2-BB6066817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470619"/>
              </p:ext>
            </p:extLst>
          </p:nvPr>
        </p:nvGraphicFramePr>
        <p:xfrm>
          <a:off x="277838" y="779946"/>
          <a:ext cx="8496944" cy="1656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972312825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3324867164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3829104752"/>
                    </a:ext>
                  </a:extLst>
                </a:gridCol>
              </a:tblGrid>
              <a:tr h="5034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4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91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" name="Text Box 13">
            <a:extLst>
              <a:ext uri="{FF2B5EF4-FFF2-40B4-BE49-F238E27FC236}">
                <a16:creationId xmlns:a16="http://schemas.microsoft.com/office/drawing/2014/main" xmlns="" id="{F0CDD660-36BE-4DDC-91C8-BDAC2C8C9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3720" y="764704"/>
            <a:ext cx="1296144" cy="51360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类  名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Text Box 13">
            <a:extLst>
              <a:ext uri="{FF2B5EF4-FFF2-40B4-BE49-F238E27FC236}">
                <a16:creationId xmlns:a16="http://schemas.microsoft.com/office/drawing/2014/main" xmlns="" id="{C4225072-1F6E-4EED-A94B-363AE83DB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8909" y="720490"/>
            <a:ext cx="2021505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defPPr>
              <a:defRPr lang="zh-CN"/>
            </a:defPPr>
            <a:lvl1pPr marR="0" lvl="0" algn="just" defTabSz="91440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Tx/>
              <a:tabLst/>
              <a:defRPr b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类声明文件</a:t>
            </a:r>
            <a:endParaRPr lang="en-US" altLang="zh-CN" dirty="0"/>
          </a:p>
        </p:txBody>
      </p:sp>
      <p:sp>
        <p:nvSpPr>
          <p:cNvPr id="26" name="Text Box 13">
            <a:extLst>
              <a:ext uri="{FF2B5EF4-FFF2-40B4-BE49-F238E27FC236}">
                <a16:creationId xmlns:a16="http://schemas.microsoft.com/office/drawing/2014/main" xmlns="" id="{8D5CE826-F4E1-4A7A-AE5A-AEE366058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9319" y="843600"/>
            <a:ext cx="2021504" cy="3539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defPPr>
              <a:defRPr lang="zh-CN"/>
            </a:defPPr>
            <a:lvl1pPr marR="0" lvl="0" algn="just" defTabSz="91440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Tx/>
              <a:tabLst/>
              <a:defRPr b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2000" dirty="0"/>
              <a:t>类成员实现文件</a:t>
            </a:r>
            <a:endParaRPr lang="en-US" altLang="zh-CN" sz="2000" dirty="0"/>
          </a:p>
        </p:txBody>
      </p:sp>
      <p:sp>
        <p:nvSpPr>
          <p:cNvPr id="27" name="Text Box 13">
            <a:extLst>
              <a:ext uri="{FF2B5EF4-FFF2-40B4-BE49-F238E27FC236}">
                <a16:creationId xmlns:a16="http://schemas.microsoft.com/office/drawing/2014/main" xmlns="" id="{C0BD616D-576E-4A61-BAD5-3AC592C03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316" y="1251419"/>
            <a:ext cx="284417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Ex_OPENDlg.cpp</a:t>
            </a:r>
          </a:p>
        </p:txBody>
      </p:sp>
      <p:sp>
        <p:nvSpPr>
          <p:cNvPr id="28" name="Text Box 13">
            <a:extLst>
              <a:ext uri="{FF2B5EF4-FFF2-40B4-BE49-F238E27FC236}">
                <a16:creationId xmlns:a16="http://schemas.microsoft.com/office/drawing/2014/main" xmlns="" id="{70304D9D-D46E-47BB-9BDA-D1DA381AE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395" y="1250539"/>
            <a:ext cx="2543036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Ex_OPENDlg.h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itchFamily="49" charset="-122"/>
            </a:endParaRPr>
          </a:p>
        </p:txBody>
      </p:sp>
      <p:sp>
        <p:nvSpPr>
          <p:cNvPr id="29" name="Text Box 13">
            <a:extLst>
              <a:ext uri="{FF2B5EF4-FFF2-40B4-BE49-F238E27FC236}">
                <a16:creationId xmlns:a16="http://schemas.microsoft.com/office/drawing/2014/main" xmlns="" id="{F9B132D4-DF47-406B-9D62-9178D0F4B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0932" y="1221369"/>
            <a:ext cx="2543036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defPPr>
              <a:defRPr lang="zh-CN"/>
            </a:defPPr>
            <a:lvl1pPr lvl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 b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en-US" altLang="zh-CN" dirty="0" err="1"/>
              <a:t>CEx_OPENDlg</a:t>
            </a:r>
            <a:endParaRPr lang="zh-CN" altLang="zh-CN" dirty="0"/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xmlns="" id="{3116BE06-9DB2-4C21-A922-65845FC48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0602" y="1755480"/>
            <a:ext cx="1686764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MyDlg.cpp</a:t>
            </a:r>
          </a:p>
        </p:txBody>
      </p:sp>
      <p:sp>
        <p:nvSpPr>
          <p:cNvPr id="46" name="Text Box 13">
            <a:extLst>
              <a:ext uri="{FF2B5EF4-FFF2-40B4-BE49-F238E27FC236}">
                <a16:creationId xmlns:a16="http://schemas.microsoft.com/office/drawing/2014/main" xmlns="" id="{C5D1EB6B-3334-412B-89CB-D25259C9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9566" y="1796617"/>
            <a:ext cx="1313620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MyDlg.h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itchFamily="49" charset="-122"/>
            </a:endParaRPr>
          </a:p>
        </p:txBody>
      </p:sp>
      <p:sp>
        <p:nvSpPr>
          <p:cNvPr id="47" name="Text Box 13">
            <a:extLst>
              <a:ext uri="{FF2B5EF4-FFF2-40B4-BE49-F238E27FC236}">
                <a16:creationId xmlns:a16="http://schemas.microsoft.com/office/drawing/2014/main" xmlns="" id="{82B1B938-425B-40D6-93CF-3FAB8CD17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998" y="1773100"/>
            <a:ext cx="1693234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defPPr>
              <a:defRPr lang="zh-CN"/>
            </a:defPPr>
            <a:lvl1pPr lvl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 b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en-US" altLang="zh-CN" dirty="0" err="1"/>
              <a:t>CMyDlg</a:t>
            </a:r>
            <a:endParaRPr lang="zh-CN" altLang="zh-CN" dirty="0"/>
          </a:p>
        </p:txBody>
      </p:sp>
      <p:sp>
        <p:nvSpPr>
          <p:cNvPr id="48" name="Text Box 13">
            <a:extLst>
              <a:ext uri="{FF2B5EF4-FFF2-40B4-BE49-F238E27FC236}">
                <a16:creationId xmlns:a16="http://schemas.microsoft.com/office/drawing/2014/main" xmlns="" id="{E85856DA-04BF-427C-9605-472E4520A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854" y="755158"/>
            <a:ext cx="1296144" cy="51360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对话框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D7CEBBF-CAF9-4024-98C4-8A3C225CE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73" y="1192999"/>
            <a:ext cx="754141" cy="64174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90338B8A-B7AC-4B90-BAD2-D8BB52D2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93" y="1916832"/>
            <a:ext cx="713913" cy="438812"/>
          </a:xfrm>
          <a:prstGeom prst="rect">
            <a:avLst/>
          </a:prstGeom>
        </p:spPr>
      </p:pic>
      <p:sp>
        <p:nvSpPr>
          <p:cNvPr id="49" name="Text Box 13">
            <a:extLst>
              <a:ext uri="{FF2B5EF4-FFF2-40B4-BE49-F238E27FC236}">
                <a16:creationId xmlns:a16="http://schemas.microsoft.com/office/drawing/2014/main" xmlns="" id="{5B59D7BF-2706-4BA4-BBE3-7A466E784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30" y="1234580"/>
            <a:ext cx="761295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defPPr>
              <a:defRPr lang="zh-CN"/>
            </a:defPPr>
            <a:lvl1pPr lvl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 b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en-US" altLang="zh-CN" dirty="0"/>
              <a:t>A</a:t>
            </a:r>
            <a:endParaRPr lang="zh-CN" altLang="zh-CN" dirty="0"/>
          </a:p>
        </p:txBody>
      </p:sp>
      <p:sp>
        <p:nvSpPr>
          <p:cNvPr id="52" name="Text Box 13">
            <a:extLst>
              <a:ext uri="{FF2B5EF4-FFF2-40B4-BE49-F238E27FC236}">
                <a16:creationId xmlns:a16="http://schemas.microsoft.com/office/drawing/2014/main" xmlns="" id="{F6F23184-C23C-4D46-9B86-F29BBA367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30" y="1782956"/>
            <a:ext cx="761295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defPPr>
              <a:defRPr lang="zh-CN"/>
            </a:defPPr>
            <a:lvl1pPr lvl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 b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en-US" altLang="zh-CN" dirty="0"/>
              <a:t>B</a:t>
            </a:r>
            <a:endParaRPr lang="zh-CN" altLang="zh-CN" dirty="0"/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xmlns="" id="{B5CD2F82-EC56-4DE1-B6EF-05ADB07E0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30" y="231894"/>
            <a:ext cx="3658270" cy="461665"/>
          </a:xfrm>
          <a:prstGeom prst="rect">
            <a:avLst/>
          </a:prstGeom>
          <a:solidFill>
            <a:srgbClr val="FFE0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F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打开输入对话框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814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nimBg="1"/>
      <p:bldP spid="24" grpId="0" build="p" bldLvl="2"/>
      <p:bldP spid="25" grpId="0" build="p" bldLvl="2"/>
      <p:bldP spid="26" grpId="0" build="p" bldLvl="2"/>
      <p:bldP spid="27" grpId="0" build="p" bldLvl="2"/>
      <p:bldP spid="28" grpId="0" build="p" bldLvl="2"/>
      <p:bldP spid="29" grpId="0" build="p" bldLvl="2"/>
      <p:bldP spid="31" grpId="0" build="p" bldLvl="2"/>
      <p:bldP spid="46" grpId="0" build="p" bldLvl="2"/>
      <p:bldP spid="47" grpId="0" build="p" bldLvl="2"/>
      <p:bldP spid="48" grpId="0" build="p" bldLvl="2"/>
      <p:bldP spid="49" grpId="0" build="p" bldLvl="2"/>
      <p:bldP spid="52" grpId="0" build="p" bldLvl="2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五边形 3">
            <a:extLst>
              <a:ext uri="{FF2B5EF4-FFF2-40B4-BE49-F238E27FC236}">
                <a16:creationId xmlns:a16="http://schemas.microsoft.com/office/drawing/2014/main" xmlns="" id="{2E641DAF-3667-457E-BAFB-3241804E8404}"/>
              </a:ext>
            </a:extLst>
          </p:cNvPr>
          <p:cNvSpPr/>
          <p:nvPr/>
        </p:nvSpPr>
        <p:spPr bwMode="auto">
          <a:xfrm rot="5400000">
            <a:off x="913313" y="2119135"/>
            <a:ext cx="2492835" cy="3816423"/>
          </a:xfrm>
          <a:prstGeom prst="homePlate">
            <a:avLst>
              <a:gd name="adj" fmla="val 35801"/>
            </a:avLst>
          </a:prstGeom>
          <a:solidFill>
            <a:schemeClr val="bg2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08D9478B-79CB-4D8A-89F9-A92513DE90D3}"/>
              </a:ext>
            </a:extLst>
          </p:cNvPr>
          <p:cNvSpPr/>
          <p:nvPr/>
        </p:nvSpPr>
        <p:spPr bwMode="auto">
          <a:xfrm>
            <a:off x="4269830" y="3284984"/>
            <a:ext cx="2678434" cy="360040"/>
          </a:xfrm>
          <a:prstGeom prst="roundRect">
            <a:avLst/>
          </a:prstGeom>
          <a:solidFill>
            <a:srgbClr val="FFE0DF"/>
          </a:solidFill>
          <a:ln w="127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" name="Text Box 12">
            <a:extLst>
              <a:ext uri="{FF2B5EF4-FFF2-40B4-BE49-F238E27FC236}">
                <a16:creationId xmlns:a16="http://schemas.microsoft.com/office/drawing/2014/main" xmlns="" id="{38404F13-8BEA-4A54-BBC2-05AE58FE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48680"/>
            <a:ext cx="3312368" cy="461665"/>
          </a:xfrm>
          <a:prstGeom prst="rect">
            <a:avLst/>
          </a:prstGeom>
          <a:solidFill>
            <a:srgbClr val="FFE0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F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打开输入对话框</a:t>
            </a:r>
            <a:endParaRPr lang="en-US" altLang="zh-CN" dirty="0"/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xmlns="" id="{A7BEB012-989B-4C6D-8D65-B77BDCBE5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483" y="1320590"/>
            <a:ext cx="4581108" cy="5093702"/>
          </a:xfrm>
          <a:prstGeom prst="rect">
            <a:avLst/>
          </a:prstGeom>
          <a:noFill/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ts val="3000"/>
              </a:lnSpc>
              <a:defRPr/>
            </a:pPr>
            <a:r>
              <a:rPr lang="en-US" altLang="zh-CN" sz="1800" dirty="0">
                <a:latin typeface="Arial" charset="0"/>
              </a:rPr>
              <a:t>// Ex_OPENDlg.cpp : implementation file</a:t>
            </a:r>
          </a:p>
          <a:p>
            <a:pPr lvl="0" eaLnBrk="1" hangingPunct="1">
              <a:lnSpc>
                <a:spcPts val="3000"/>
              </a:lnSpc>
              <a:defRPr/>
            </a:pPr>
            <a:r>
              <a:rPr lang="en-US" altLang="zh-CN" sz="2000" dirty="0">
                <a:latin typeface="Arial" charset="0"/>
              </a:rPr>
              <a:t>//</a:t>
            </a:r>
          </a:p>
          <a:p>
            <a:pPr lvl="0" eaLnBrk="1" hangingPunct="1">
              <a:lnSpc>
                <a:spcPts val="3000"/>
              </a:lnSpc>
              <a:defRPr/>
            </a:pPr>
            <a:r>
              <a:rPr lang="en-US" altLang="zh-CN" sz="2000" dirty="0">
                <a:latin typeface="Arial" charset="0"/>
              </a:rPr>
              <a:t>#include "</a:t>
            </a:r>
            <a:r>
              <a:rPr lang="en-US" altLang="zh-CN" sz="2000" dirty="0" err="1">
                <a:latin typeface="Arial" charset="0"/>
              </a:rPr>
              <a:t>stdafx.h</a:t>
            </a:r>
            <a:r>
              <a:rPr lang="en-US" altLang="zh-CN" sz="2000" dirty="0">
                <a:latin typeface="Arial" charset="0"/>
              </a:rPr>
              <a:t>"</a:t>
            </a:r>
          </a:p>
          <a:p>
            <a:pPr lvl="0" eaLnBrk="1" hangingPunct="1">
              <a:lnSpc>
                <a:spcPts val="3000"/>
              </a:lnSpc>
              <a:defRPr/>
            </a:pPr>
            <a:r>
              <a:rPr lang="en-US" altLang="zh-CN" sz="2000" dirty="0">
                <a:latin typeface="Arial" charset="0"/>
              </a:rPr>
              <a:t>#include "</a:t>
            </a:r>
            <a:r>
              <a:rPr lang="en-US" altLang="zh-CN" sz="2000" dirty="0" err="1">
                <a:latin typeface="Arial" charset="0"/>
              </a:rPr>
              <a:t>Ex_OPEN.h</a:t>
            </a:r>
            <a:r>
              <a:rPr lang="en-US" altLang="zh-CN" sz="2000" dirty="0">
                <a:latin typeface="Arial" charset="0"/>
              </a:rPr>
              <a:t>"</a:t>
            </a:r>
          </a:p>
          <a:p>
            <a:pPr lvl="0" eaLnBrk="1" hangingPunct="1">
              <a:lnSpc>
                <a:spcPts val="3000"/>
              </a:lnSpc>
              <a:defRPr/>
            </a:pPr>
            <a:r>
              <a:rPr lang="en-US" altLang="zh-CN" sz="2000" dirty="0">
                <a:latin typeface="Arial" charset="0"/>
              </a:rPr>
              <a:t>#include "</a:t>
            </a:r>
            <a:r>
              <a:rPr lang="en-US" altLang="zh-CN" sz="2000" dirty="0" err="1">
                <a:latin typeface="Arial" charset="0"/>
              </a:rPr>
              <a:t>Ex_OPENDlg.h</a:t>
            </a:r>
            <a:r>
              <a:rPr lang="en-US" altLang="zh-CN" sz="2000" dirty="0">
                <a:latin typeface="Arial" charset="0"/>
              </a:rPr>
              <a:t>"</a:t>
            </a:r>
          </a:p>
          <a:p>
            <a:pPr lvl="0" eaLnBrk="1" hangingPunct="1">
              <a:lnSpc>
                <a:spcPts val="3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#include "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MyDlg.h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"</a:t>
            </a:r>
          </a:p>
          <a:p>
            <a:pPr lvl="0" eaLnBrk="1" hangingPunct="1">
              <a:lnSpc>
                <a:spcPts val="3000"/>
              </a:lnSpc>
              <a:defRPr/>
            </a:pPr>
            <a:r>
              <a:rPr lang="en-US" altLang="zh-CN" sz="2000" dirty="0">
                <a:latin typeface="Arial" charset="0"/>
              </a:rPr>
              <a:t>#ifdef _DEBUG</a:t>
            </a:r>
          </a:p>
          <a:p>
            <a:pPr lvl="0" eaLnBrk="1" hangingPunct="1">
              <a:lnSpc>
                <a:spcPts val="3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……</a:t>
            </a:r>
          </a:p>
          <a:p>
            <a:pPr lvl="0" eaLnBrk="1" hangingPunct="1">
              <a:lnSpc>
                <a:spcPts val="3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void 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CEx_OPENDlg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::OnButton1() </a:t>
            </a:r>
          </a:p>
          <a:p>
            <a:pPr lvl="0" eaLnBrk="1" hangingPunct="1">
              <a:lnSpc>
                <a:spcPts val="3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{</a:t>
            </a:r>
            <a:r>
              <a:rPr lang="en-US" altLang="zh-CN" sz="16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//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 TODO: Add your control notification handler code here</a:t>
            </a:r>
          </a:p>
          <a:p>
            <a:pPr lvl="0" eaLnBrk="1" hangingPunct="1">
              <a:lnSpc>
                <a:spcPts val="3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CMyDlg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dlg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 lvl="0" eaLnBrk="1" hangingPunct="1">
              <a:lnSpc>
                <a:spcPts val="3000"/>
              </a:lnSpc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             ……</a:t>
            </a:r>
          </a:p>
          <a:p>
            <a:pPr lvl="0" eaLnBrk="1" hangingPunct="1">
              <a:lnSpc>
                <a:spcPts val="3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}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xmlns="" id="{8902FF39-26CB-43F6-9FAF-04EBB9CC6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910" y="816534"/>
            <a:ext cx="3396056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F"/>
              <a:defRPr sz="2000">
                <a:latin typeface="宋体" panose="02010600030101010101" pitchFamily="2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文件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Ex_OPENDlg.cpp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内容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xmlns="" id="{FC896847-1258-40C3-85BC-BC83DD983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320590"/>
            <a:ext cx="3939593" cy="3323987"/>
          </a:xfrm>
          <a:prstGeom prst="rect">
            <a:avLst/>
          </a:prstGeom>
          <a:noFill/>
          <a:ln w="28575">
            <a:solidFill>
              <a:srgbClr val="0066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buFont typeface="Wingdings" pitchFamily="2" charset="2"/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在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Ex_OPENDlg</a:t>
            </a: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.</a:t>
            </a:r>
            <a:r>
              <a:rPr lang="en-US" altLang="zh-CN" sz="2000" dirty="0" err="1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cpp</a:t>
            </a: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文件中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：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仿宋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CC"/>
              </a:buClr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1.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包含</a:t>
            </a:r>
            <a:r>
              <a:rPr lang="en-US" altLang="zh-CN" sz="2000" dirty="0" err="1"/>
              <a:t>CMyDlg</a:t>
            </a: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类的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声明部分文件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仿宋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CC"/>
              </a:buClr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</a:rPr>
              <a:t>#include "</a:t>
            </a:r>
            <a:r>
              <a:rPr lang="en-US" altLang="zh-CN" sz="2000" dirty="0" err="1">
                <a:solidFill>
                  <a:srgbClr val="000000"/>
                </a:solidFill>
              </a:rPr>
              <a:t>MyDlg.h</a:t>
            </a:r>
            <a:r>
              <a:rPr lang="en-US" altLang="zh-CN" sz="2000" dirty="0">
                <a:solidFill>
                  <a:srgbClr val="000000"/>
                </a:solidFill>
              </a:rPr>
              <a:t>“</a:t>
            </a:r>
          </a:p>
          <a:p>
            <a:pPr lvl="0" eaLnBrk="1" hangingPunct="1">
              <a:lnSpc>
                <a:spcPct val="150000"/>
              </a:lnSpc>
              <a:buClr>
                <a:srgbClr val="0000CC"/>
              </a:buClr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2.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定义</a:t>
            </a:r>
            <a:r>
              <a:rPr lang="en-US" altLang="zh-CN" sz="2000" dirty="0" err="1"/>
              <a:t>CMyDlg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类对象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仿宋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CC"/>
              </a:buClr>
            </a:pP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</a:rPr>
              <a:t>CMyDlg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dlg</a:t>
            </a:r>
            <a:r>
              <a:rPr lang="en-US" altLang="zh-CN" sz="2000" dirty="0">
                <a:solidFill>
                  <a:srgbClr val="000000"/>
                </a:solidFill>
              </a:rPr>
              <a:t>;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仿宋" panose="02010609060101010101" pitchFamily="49" charset="-122"/>
            </a:endParaRPr>
          </a:p>
          <a:p>
            <a:pPr lvl="0" eaLnBrk="1" hangingPunct="1">
              <a:lnSpc>
                <a:spcPct val="150000"/>
              </a:lnSpc>
              <a:buClr>
                <a:srgbClr val="0000CC"/>
              </a:buClr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3.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调用</a:t>
            </a:r>
            <a:r>
              <a:rPr lang="en-US" altLang="zh-CN" sz="2000" dirty="0" err="1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DoModal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函数打开输入对话框</a:t>
            </a: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   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仿宋" panose="02010609060101010101" pitchFamily="49" charset="-122"/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xmlns="" id="{06B803F0-2159-4D34-A665-545A60C7D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702" y="5337355"/>
            <a:ext cx="3396056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F"/>
              <a:defRPr sz="2000">
                <a:latin typeface="宋体" panose="02010600030101010101" pitchFamily="2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这部分代码在单击输入按钮的消息响应函数中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71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22" grpId="0" uiExpand="1" build="p" animBg="1"/>
      <p:bldP spid="24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13">
            <a:extLst>
              <a:ext uri="{FF2B5EF4-FFF2-40B4-BE49-F238E27FC236}">
                <a16:creationId xmlns:a16="http://schemas.microsoft.com/office/drawing/2014/main" xmlns="" id="{C673BF92-9416-4497-B533-B688442F0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84" y="188640"/>
            <a:ext cx="35396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/>
              <a:t>与控件关联的变量</a:t>
            </a:r>
            <a:endParaRPr lang="en-US" altLang="zh-CN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xmlns="" id="{BD3816A4-8FD7-4AD0-8A6E-60D70417D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627946"/>
            <a:ext cx="7488832" cy="11541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为需要设置状态的控件关联变量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itchFamily="49" charset="-122"/>
            </a:endParaRPr>
          </a:p>
          <a:p>
            <a:pPr marL="1085850" lvl="1" indent="-342900" algn="just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设置控件变量状态时需要调用函数来实现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itchFamily="49" charset="-122"/>
            </a:endParaRPr>
          </a:p>
          <a:p>
            <a:pPr marL="1085850" lvl="1" indent="-342900" algn="just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一般将与控件关联的变量定义为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Control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类别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E7E4209F-25A4-48BA-9CE9-AF14BA9A2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86" y="1772816"/>
            <a:ext cx="5276828" cy="3168352"/>
          </a:xfrm>
          <a:prstGeom prst="rect">
            <a:avLst/>
          </a:prstGeom>
        </p:spPr>
      </p:pic>
      <p:sp>
        <p:nvSpPr>
          <p:cNvPr id="15" name="Text Box 13">
            <a:extLst>
              <a:ext uri="{FF2B5EF4-FFF2-40B4-BE49-F238E27FC236}">
                <a16:creationId xmlns:a16="http://schemas.microsoft.com/office/drawing/2014/main" xmlns="" id="{24613641-665F-42E4-98BC-11AE3076D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132856"/>
            <a:ext cx="1296144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m_an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黑体" pitchFamily="49" charset="-122"/>
            </a:endParaRP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xmlns="" id="{6CACC012-B7D6-409D-9E35-F31FBE632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791068"/>
            <a:ext cx="1296144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m_fxk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黑体" pitchFamily="49" charset="-122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xmlns="" id="{6F27750E-E0B5-4D05-AED9-0A6C564C3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3401372"/>
            <a:ext cx="1296144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m_bjk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黑体" pitchFamily="49" charset="-122"/>
            </a:endParaRPr>
          </a:p>
        </p:txBody>
      </p:sp>
      <p:sp>
        <p:nvSpPr>
          <p:cNvPr id="19" name="Text Box 13">
            <a:extLst>
              <a:ext uri="{FF2B5EF4-FFF2-40B4-BE49-F238E27FC236}">
                <a16:creationId xmlns:a16="http://schemas.microsoft.com/office/drawing/2014/main" xmlns="" id="{E058418F-9740-41FE-A0B7-D634E2E27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4005064"/>
            <a:ext cx="1296144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m_zhk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黑体" pitchFamily="49" charset="-122"/>
            </a:endParaRPr>
          </a:p>
        </p:txBody>
      </p:sp>
      <p:sp>
        <p:nvSpPr>
          <p:cNvPr id="20" name="Text Box 13">
            <a:extLst>
              <a:ext uri="{FF2B5EF4-FFF2-40B4-BE49-F238E27FC236}">
                <a16:creationId xmlns:a16="http://schemas.microsoft.com/office/drawing/2014/main" xmlns="" id="{6335F4FC-75E5-4BED-AA50-DB712298A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2" y="4270906"/>
            <a:ext cx="1296144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m_dx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黑体" pitchFamily="49" charset="-122"/>
            </a:endParaRPr>
          </a:p>
        </p:txBody>
      </p:sp>
      <p:sp>
        <p:nvSpPr>
          <p:cNvPr id="21" name="Text Box 13">
            <a:extLst>
              <a:ext uri="{FF2B5EF4-FFF2-40B4-BE49-F238E27FC236}">
                <a16:creationId xmlns:a16="http://schemas.microsoft.com/office/drawing/2014/main" xmlns="" id="{0E8F6606-4020-4E89-AACD-7787C3F69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20" y="4293096"/>
            <a:ext cx="1296144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m_lbk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黑体" pitchFamily="49" charset="-122"/>
            </a:endParaRP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xmlns="" id="{82A8C20C-DA82-41BB-8830-6247BC660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4941168"/>
            <a:ext cx="4608512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为其它控件关联变量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826AB67-34A8-4A33-8836-C6EBC650D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863" y="5301208"/>
            <a:ext cx="3590925" cy="542925"/>
          </a:xfrm>
          <a:prstGeom prst="rect">
            <a:avLst/>
          </a:prstGeom>
        </p:spPr>
      </p:pic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xmlns="" id="{F602094D-C427-476B-8133-2EFAC73A1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23905"/>
              </p:ext>
            </p:extLst>
          </p:nvPr>
        </p:nvGraphicFramePr>
        <p:xfrm>
          <a:off x="852308" y="5811390"/>
          <a:ext cx="4871480" cy="4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4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99860">
                  <a:extLst>
                    <a:ext uri="{9D8B030D-6E8A-4147-A177-3AD203B41FA5}">
                      <a16:colId xmlns:a16="http://schemas.microsoft.com/office/drawing/2014/main" xmlns="" val="2003792253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 Box 13">
            <a:extLst>
              <a:ext uri="{FF2B5EF4-FFF2-40B4-BE49-F238E27FC236}">
                <a16:creationId xmlns:a16="http://schemas.microsoft.com/office/drawing/2014/main" xmlns="" id="{D601FBC2-417F-4E86-BBEB-F6BE5658C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5733256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变量名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8" name="Text Box 13">
            <a:extLst>
              <a:ext uri="{FF2B5EF4-FFF2-40B4-BE49-F238E27FC236}">
                <a16:creationId xmlns:a16="http://schemas.microsoft.com/office/drawing/2014/main" xmlns="" id="{F2C0E4D4-C8D9-4BAD-942F-08904C5F8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147" y="5735706"/>
            <a:ext cx="1296144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m_xs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黑体" pitchFamily="49" charset="-122"/>
            </a:endParaRPr>
          </a:p>
        </p:txBody>
      </p:sp>
      <p:sp>
        <p:nvSpPr>
          <p:cNvPr id="39" name="Text Box 13">
            <a:extLst>
              <a:ext uri="{FF2B5EF4-FFF2-40B4-BE49-F238E27FC236}">
                <a16:creationId xmlns:a16="http://schemas.microsoft.com/office/drawing/2014/main" xmlns="" id="{F3D0ACFB-C57E-4500-9EF3-BE16D47A5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5699016"/>
            <a:ext cx="1296144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m_yx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黑体" pitchFamily="49" charset="-122"/>
            </a:endParaRPr>
          </a:p>
        </p:txBody>
      </p:sp>
      <p:sp>
        <p:nvSpPr>
          <p:cNvPr id="43" name="Text Box 13">
            <a:extLst>
              <a:ext uri="{FF2B5EF4-FFF2-40B4-BE49-F238E27FC236}">
                <a16:creationId xmlns:a16="http://schemas.microsoft.com/office/drawing/2014/main" xmlns="" id="{0F5E9C1C-1A0D-4D36-BB66-52A1E1978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5485874"/>
            <a:ext cx="3024336" cy="7848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" pitchFamily="49" charset="-122"/>
              </a:rPr>
              <a:t>这两个变量均为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" pitchFamily="49" charset="-122"/>
              </a:rPr>
              <a:t>Value</a:t>
            </a:r>
            <a:r>
              <a:rPr kumimoji="1" lang="zh-CN" alt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" pitchFamily="49" charset="-122"/>
              </a:rPr>
              <a:t>类别的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" pitchFamily="49" charset="-122"/>
              </a:rPr>
              <a:t>BOOL</a:t>
            </a:r>
            <a:r>
              <a:rPr kumimoji="1" lang="zh-CN" alt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" pitchFamily="49" charset="-122"/>
              </a:rPr>
              <a:t>型</a:t>
            </a:r>
            <a:endParaRPr kumimoji="1" lang="en-US" altLang="zh-CN" sz="2400" b="0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7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 bldLvl="2"/>
      <p:bldP spid="11" grpId="0" uiExpand="1" build="p" bldLvl="2"/>
      <p:bldP spid="15" grpId="0" build="p" bldLvl="2"/>
      <p:bldP spid="17" grpId="0" build="p" bldLvl="2"/>
      <p:bldP spid="18" grpId="0" build="p" bldLvl="2"/>
      <p:bldP spid="19" grpId="0" build="p" bldLvl="2"/>
      <p:bldP spid="20" grpId="0" build="p" bldLvl="2"/>
      <p:bldP spid="21" grpId="0" build="p" bldLvl="2"/>
      <p:bldP spid="22" grpId="0" uiExpand="1" build="p" bldLvl="2"/>
      <p:bldP spid="37" grpId="0" build="p" bldLvl="2"/>
      <p:bldP spid="38" grpId="0" build="p" bldLvl="2"/>
      <p:bldP spid="39" grpId="0" build="p" bldLvl="2"/>
      <p:bldP spid="43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CF0FE8E0-A136-42A9-8C46-764CD82E5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14008"/>
            <a:ext cx="3576410" cy="2198266"/>
          </a:xfrm>
          <a:prstGeom prst="rect">
            <a:avLst/>
          </a:prstGeom>
        </p:spPr>
      </p:pic>
      <p:sp>
        <p:nvSpPr>
          <p:cNvPr id="12" name="Text Box 12">
            <a:extLst>
              <a:ext uri="{FF2B5EF4-FFF2-40B4-BE49-F238E27FC236}">
                <a16:creationId xmlns:a16="http://schemas.microsoft.com/office/drawing/2014/main" xmlns="" id="{58523322-17CB-422F-AD81-A494F342E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113710"/>
            <a:ext cx="33123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F"/>
              <a:defRPr sz="2000">
                <a:latin typeface="宋体" panose="02010600030101010101" pitchFamily="2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6600"/>
              </a:buClr>
              <a:buSzPct val="100000"/>
              <a:buNone/>
              <a:tabLst/>
              <a:defRPr/>
            </a:pPr>
            <a:r>
              <a:rPr kumimoji="1" lang="en-US" altLang="zh-CN" sz="2400" b="1" i="0" u="none" strike="noStrike" kern="120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DoModal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函数解析</a:t>
            </a:r>
            <a:endParaRPr kumimoji="1" lang="en-US" altLang="zh-CN" sz="2400" b="1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xmlns="" id="{D6D41DCF-24F0-451A-AA01-5E47F0BA7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329" y="1647383"/>
            <a:ext cx="1872208" cy="397263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DoModal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()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806F51B3-C78B-4D59-98D0-70F044748A14}"/>
              </a:ext>
            </a:extLst>
          </p:cNvPr>
          <p:cNvSpPr/>
          <p:nvPr/>
        </p:nvSpPr>
        <p:spPr>
          <a:xfrm>
            <a:off x="899592" y="2084655"/>
            <a:ext cx="36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hangingPunct="1">
              <a:spcBef>
                <a:spcPts val="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函数无参数 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       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函数值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anose="02010609060101010101" pitchFamily="49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00000"/>
              </a:buClr>
              <a:buSzPct val="8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整型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anose="02010609060101010101" pitchFamily="49" charset="-122"/>
            </a:endParaRPr>
          </a:p>
        </p:txBody>
      </p:sp>
      <p:sp>
        <p:nvSpPr>
          <p:cNvPr id="42" name="Text Box 8">
            <a:extLst>
              <a:ext uri="{FF2B5EF4-FFF2-40B4-BE49-F238E27FC236}">
                <a16:creationId xmlns:a16="http://schemas.microsoft.com/office/drawing/2014/main" xmlns="" id="{AAA8C1A8-CDB6-4F3B-94D2-251B894D9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790047"/>
            <a:ext cx="5423888" cy="2492990"/>
          </a:xfrm>
          <a:prstGeom prst="rect">
            <a:avLst/>
          </a:prstGeom>
          <a:noFill/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lvl="0"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void 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CEx_OPENDlg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::OnButton1() </a:t>
            </a:r>
          </a:p>
          <a:p>
            <a:pPr lvl="0" eaLnBrk="1" hangingPunct="1"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{</a:t>
            </a:r>
            <a:endParaRPr lang="en-US" altLang="zh-CN" sz="1200" dirty="0">
              <a:solidFill>
                <a:schemeClr val="bg2">
                  <a:lumMod val="75000"/>
                </a:schemeClr>
              </a:solidFill>
              <a:latin typeface="Arial" charset="0"/>
            </a:endParaRPr>
          </a:p>
          <a:p>
            <a:pPr lvl="0" eaLnBrk="1" hangingPunct="1"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CMyDlg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dlg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 lvl="0"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 lvl="0"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=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dlg.DoModal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();</a:t>
            </a:r>
          </a:p>
          <a:p>
            <a:pPr lvl="0" eaLnBrk="1" hangingPunct="1"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	……              </a:t>
            </a:r>
          </a:p>
          <a:p>
            <a:pPr lvl="0" eaLnBrk="1" hangingPunct="1"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}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7" name="Text Box 12">
            <a:extLst>
              <a:ext uri="{FF2B5EF4-FFF2-40B4-BE49-F238E27FC236}">
                <a16:creationId xmlns:a16="http://schemas.microsoft.com/office/drawing/2014/main" xmlns="" id="{0A6B2620-656F-4A90-B77B-91046A2D5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12" y="287938"/>
            <a:ext cx="3312368" cy="461665"/>
          </a:xfrm>
          <a:prstGeom prst="rect">
            <a:avLst/>
          </a:prstGeom>
          <a:solidFill>
            <a:srgbClr val="FFE0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F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打开输入对话框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541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 animBg="1" autoUpdateAnimBg="0"/>
      <p:bldP spid="14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CF0FE8E0-A136-42A9-8C46-764CD82E5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526" y="1586409"/>
            <a:ext cx="3096344" cy="1903190"/>
          </a:xfrm>
          <a:prstGeom prst="rect">
            <a:avLst/>
          </a:prstGeom>
        </p:spPr>
      </p:pic>
      <p:sp>
        <p:nvSpPr>
          <p:cNvPr id="12" name="Text Box 12">
            <a:extLst>
              <a:ext uri="{FF2B5EF4-FFF2-40B4-BE49-F238E27FC236}">
                <a16:creationId xmlns:a16="http://schemas.microsoft.com/office/drawing/2014/main" xmlns="" id="{58523322-17CB-422F-AD81-A494F342E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096" y="764704"/>
            <a:ext cx="37444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F"/>
              <a:defRPr sz="2000">
                <a:latin typeface="宋体" panose="02010600030101010101" pitchFamily="2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1" lang="en-US" altLang="zh-CN" sz="2400" b="1" i="0" u="none" strike="noStrike" kern="120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DoModal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函数值分析</a:t>
            </a:r>
            <a:endParaRPr kumimoji="1" lang="en-US" altLang="zh-CN" sz="2400" b="1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806F51B3-C78B-4D59-98D0-70F044748A14}"/>
              </a:ext>
            </a:extLst>
          </p:cNvPr>
          <p:cNvSpPr/>
          <p:nvPr/>
        </p:nvSpPr>
        <p:spPr>
          <a:xfrm>
            <a:off x="251520" y="1196752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spcBef>
                <a:spcPts val="0"/>
              </a:spcBef>
              <a:buClr>
                <a:srgbClr val="C00000"/>
              </a:buClr>
              <a:buSzPct val="80000"/>
              <a:defRPr/>
            </a:pP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DoModal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函数的值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关闭这个对话框执行的函数有关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xmlns="" id="{25BC8569-755D-4F30-B34E-1CCE8C89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266293"/>
              </p:ext>
            </p:extLst>
          </p:nvPr>
        </p:nvGraphicFramePr>
        <p:xfrm>
          <a:off x="803647" y="1730425"/>
          <a:ext cx="4455815" cy="1727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4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77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36602">
                  <a:extLst>
                    <a:ext uri="{9D8B030D-6E8A-4147-A177-3AD203B41FA5}">
                      <a16:colId xmlns:a16="http://schemas.microsoft.com/office/drawing/2014/main" xmlns="" val="2610855089"/>
                    </a:ext>
                  </a:extLst>
                </a:gridCol>
              </a:tblGrid>
              <a:tr h="7672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02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02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41645456"/>
                  </a:ext>
                </a:extLst>
              </a:tr>
            </a:tbl>
          </a:graphicData>
        </a:graphic>
      </p:graphicFrame>
      <p:sp>
        <p:nvSpPr>
          <p:cNvPr id="16" name="Text Box 13">
            <a:extLst>
              <a:ext uri="{FF2B5EF4-FFF2-40B4-BE49-F238E27FC236}">
                <a16:creationId xmlns:a16="http://schemas.microsoft.com/office/drawing/2014/main" xmlns="" id="{A8E50809-AEBA-4092-BD65-D75C75FEC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070" y="1779398"/>
            <a:ext cx="1691680" cy="7130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关闭对话框的函数</a:t>
            </a:r>
            <a:endParaRPr kumimoji="1" lang="en-US" altLang="zh-CN" sz="2400" b="0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xmlns="" id="{DE003AE3-A913-439A-871F-4BBAE2625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9790" y="1796230"/>
            <a:ext cx="1691680" cy="7130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" panose="02010609060101010101" pitchFamily="49" charset="-122"/>
              </a:rPr>
              <a:t>DoModal</a:t>
            </a:r>
            <a:r>
              <a:rPr kumimoji="1" lang="zh-CN" alt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" panose="02010609060101010101" pitchFamily="49" charset="-122"/>
              </a:rPr>
              <a:t>函数的值</a:t>
            </a:r>
            <a:endParaRPr kumimoji="1" lang="en-US" altLang="zh-CN" sz="2400" b="0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楷体" panose="02010609060101010101" pitchFamily="49" charset="-122"/>
            </a:endParaRPr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xmlns="" id="{58E30357-6C55-46B9-8268-A8E09FEF1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078" y="2435984"/>
            <a:ext cx="1373868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defPPr>
              <a:defRPr lang="zh-CN"/>
            </a:defPPr>
            <a:lvl1pPr lvl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 b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en-US" altLang="zh-CN" dirty="0" err="1"/>
              <a:t>OnOK</a:t>
            </a:r>
            <a:r>
              <a:rPr lang="en-US" altLang="zh-CN" dirty="0"/>
              <a:t>()</a:t>
            </a:r>
            <a:endParaRPr lang="zh-CN" altLang="zh-CN" dirty="0"/>
          </a:p>
        </p:txBody>
      </p:sp>
      <p:sp>
        <p:nvSpPr>
          <p:cNvPr id="36" name="Text Box 13">
            <a:extLst>
              <a:ext uri="{FF2B5EF4-FFF2-40B4-BE49-F238E27FC236}">
                <a16:creationId xmlns:a16="http://schemas.microsoft.com/office/drawing/2014/main" xmlns="" id="{520537A2-9973-420F-A1CA-DDF8BADE0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5086" y="2954561"/>
            <a:ext cx="1691680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defPPr>
              <a:defRPr lang="zh-CN"/>
            </a:defPPr>
            <a:lvl1pPr lvl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 b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en-US" altLang="zh-CN" dirty="0" err="1"/>
              <a:t>OnCancel</a:t>
            </a:r>
            <a:r>
              <a:rPr lang="en-US" altLang="zh-CN" dirty="0"/>
              <a:t>()</a:t>
            </a:r>
            <a:endParaRPr lang="zh-CN" altLang="zh-CN" dirty="0"/>
          </a:p>
        </p:txBody>
      </p:sp>
      <p:sp>
        <p:nvSpPr>
          <p:cNvPr id="37" name="Text Box 13">
            <a:extLst>
              <a:ext uri="{FF2B5EF4-FFF2-40B4-BE49-F238E27FC236}">
                <a16:creationId xmlns:a16="http://schemas.microsoft.com/office/drawing/2014/main" xmlns="" id="{6B260F25-EDF8-4218-A712-9DAFC22E1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238" y="2504464"/>
            <a:ext cx="1691680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defPPr>
              <a:defRPr lang="zh-CN"/>
            </a:defPPr>
            <a:lvl1pPr lvl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 b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en-US" altLang="zh-CN" dirty="0"/>
              <a:t>IDOK</a:t>
            </a:r>
            <a:endParaRPr lang="zh-CN" altLang="zh-CN" dirty="0"/>
          </a:p>
        </p:txBody>
      </p:sp>
      <p:sp>
        <p:nvSpPr>
          <p:cNvPr id="38" name="Text Box 13">
            <a:extLst>
              <a:ext uri="{FF2B5EF4-FFF2-40B4-BE49-F238E27FC236}">
                <a16:creationId xmlns:a16="http://schemas.microsoft.com/office/drawing/2014/main" xmlns="" id="{60C4AD97-1886-4E21-AD81-A778DA556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6766" y="2900844"/>
            <a:ext cx="179732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defPPr>
              <a:defRPr lang="zh-CN"/>
            </a:defPPr>
            <a:lvl1pPr lvl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 b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en-US" altLang="zh-CN" dirty="0"/>
              <a:t>IDCANCEL</a:t>
            </a:r>
            <a:endParaRPr lang="zh-CN" altLang="zh-CN" dirty="0"/>
          </a:p>
        </p:txBody>
      </p:sp>
      <p:sp>
        <p:nvSpPr>
          <p:cNvPr id="39" name="Text Box 13">
            <a:extLst>
              <a:ext uri="{FF2B5EF4-FFF2-40B4-BE49-F238E27FC236}">
                <a16:creationId xmlns:a16="http://schemas.microsoft.com/office/drawing/2014/main" xmlns="" id="{3A96C880-E4EB-4785-87D0-0900F5142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966" y="1770083"/>
            <a:ext cx="1108199" cy="7130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单击默认按钮</a:t>
            </a:r>
            <a:endParaRPr kumimoji="1" lang="en-US" altLang="zh-CN" sz="2400" b="0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Text Box 13">
            <a:extLst>
              <a:ext uri="{FF2B5EF4-FFF2-40B4-BE49-F238E27FC236}">
                <a16:creationId xmlns:a16="http://schemas.microsoft.com/office/drawing/2014/main" xmlns="" id="{CCF8174E-044F-483B-919C-E9285CC42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1" y="2435484"/>
            <a:ext cx="882564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defPPr>
              <a:defRPr lang="zh-CN"/>
            </a:defPPr>
            <a:lvl1pPr lvl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 b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确定</a:t>
            </a:r>
            <a:endParaRPr lang="zh-CN" altLang="zh-CN" dirty="0"/>
          </a:p>
        </p:txBody>
      </p:sp>
      <p:sp>
        <p:nvSpPr>
          <p:cNvPr id="41" name="Text Box 13">
            <a:extLst>
              <a:ext uri="{FF2B5EF4-FFF2-40B4-BE49-F238E27FC236}">
                <a16:creationId xmlns:a16="http://schemas.microsoft.com/office/drawing/2014/main" xmlns="" id="{50F432E1-5AF0-4117-8E6B-93528E05A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2892251"/>
            <a:ext cx="852797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defPPr>
              <a:defRPr lang="zh-CN"/>
            </a:defPPr>
            <a:lvl1pPr lvl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 b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取消</a:t>
            </a:r>
            <a:endParaRPr lang="zh-CN" altLang="zh-CN" dirty="0"/>
          </a:p>
        </p:txBody>
      </p:sp>
      <p:sp>
        <p:nvSpPr>
          <p:cNvPr id="42" name="Text Box 8">
            <a:extLst>
              <a:ext uri="{FF2B5EF4-FFF2-40B4-BE49-F238E27FC236}">
                <a16:creationId xmlns:a16="http://schemas.microsoft.com/office/drawing/2014/main" xmlns="" id="{AAA8C1A8-CDB6-4F3B-94D2-251B894D9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83" y="3539266"/>
            <a:ext cx="4896497" cy="3272691"/>
          </a:xfrm>
          <a:prstGeom prst="rect">
            <a:avLst/>
          </a:prstGeom>
          <a:noFill/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ts val="31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void 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CEx_OPENDlg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::OnButton1() </a:t>
            </a:r>
          </a:p>
          <a:p>
            <a:pPr lvl="0" eaLnBrk="1" hangingPunct="1">
              <a:lnSpc>
                <a:spcPts val="31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{</a:t>
            </a:r>
            <a:endParaRPr lang="en-US" altLang="zh-CN" sz="1200" dirty="0">
              <a:solidFill>
                <a:schemeClr val="bg2">
                  <a:lumMod val="75000"/>
                </a:schemeClr>
              </a:solidFill>
              <a:latin typeface="Arial" charset="0"/>
            </a:endParaRPr>
          </a:p>
          <a:p>
            <a:pPr lvl="0" eaLnBrk="1" hangingPunct="1">
              <a:lnSpc>
                <a:spcPts val="31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CMyDlg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dlg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 lvl="0" eaLnBrk="1" hangingPunct="1">
              <a:lnSpc>
                <a:spcPts val="31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 lvl="0" eaLnBrk="1" hangingPunct="1">
              <a:lnSpc>
                <a:spcPts val="31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=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dlg.DoModal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();</a:t>
            </a:r>
          </a:p>
          <a:p>
            <a:pPr lvl="0" eaLnBrk="1" hangingPunct="1">
              <a:lnSpc>
                <a:spcPts val="3100"/>
              </a:lnSpc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</a:rPr>
              <a:t>if(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</a:rPr>
              <a:t>==IDOK)</a:t>
            </a:r>
          </a:p>
          <a:p>
            <a:pPr lvl="0" eaLnBrk="1" hangingPunct="1">
              <a:lnSpc>
                <a:spcPts val="31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      {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   </a:t>
            </a:r>
            <a:r>
              <a:rPr lang="en-US" altLang="zh-CN" sz="18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//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</a:rPr>
              <a:t>单击输入对话框确定按钮要做的事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}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          </a:t>
            </a:r>
          </a:p>
          <a:p>
            <a:pPr lvl="0" eaLnBrk="1" hangingPunct="1">
              <a:lnSpc>
                <a:spcPts val="31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}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53D8B9AC-EE27-4EB0-9ABA-4A663B495DBF}"/>
              </a:ext>
            </a:extLst>
          </p:cNvPr>
          <p:cNvSpPr/>
          <p:nvPr/>
        </p:nvSpPr>
        <p:spPr>
          <a:xfrm>
            <a:off x="5256584" y="3615407"/>
            <a:ext cx="37799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ts val="6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变量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的取值分析</a:t>
            </a:r>
          </a:p>
        </p:txBody>
      </p:sp>
      <p:sp>
        <p:nvSpPr>
          <p:cNvPr id="47" name="Text Box 12">
            <a:extLst>
              <a:ext uri="{FF2B5EF4-FFF2-40B4-BE49-F238E27FC236}">
                <a16:creationId xmlns:a16="http://schemas.microsoft.com/office/drawing/2014/main" xmlns="" id="{0A6B2620-656F-4A90-B77B-91046A2D5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60648"/>
            <a:ext cx="4680520" cy="461665"/>
          </a:xfrm>
          <a:prstGeom prst="rect">
            <a:avLst/>
          </a:prstGeom>
          <a:solidFill>
            <a:srgbClr val="FFE0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F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使用输入对话框编辑框中的值</a:t>
            </a:r>
            <a:endParaRPr lang="en-US" altLang="zh-CN" dirty="0"/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xmlns="" id="{8621607D-D6BC-4616-B606-F6355B8D0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35671"/>
              </p:ext>
            </p:extLst>
          </p:nvPr>
        </p:nvGraphicFramePr>
        <p:xfrm>
          <a:off x="5458643" y="4196988"/>
          <a:ext cx="3312368" cy="1727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610855089"/>
                    </a:ext>
                  </a:extLst>
                </a:gridCol>
              </a:tblGrid>
              <a:tr h="7672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02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02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1645456"/>
                  </a:ext>
                </a:extLst>
              </a:tr>
            </a:tbl>
          </a:graphicData>
        </a:graphic>
      </p:graphicFrame>
      <p:sp>
        <p:nvSpPr>
          <p:cNvPr id="50" name="Text Box 13">
            <a:extLst>
              <a:ext uri="{FF2B5EF4-FFF2-40B4-BE49-F238E27FC236}">
                <a16:creationId xmlns:a16="http://schemas.microsoft.com/office/drawing/2014/main" xmlns="" id="{92662C90-F435-49CD-8067-51AFF6770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627" y="4412673"/>
            <a:ext cx="1691680" cy="37959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1" lang="zh-CN" alt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的值</a:t>
            </a:r>
            <a:endParaRPr kumimoji="1" lang="en-US" altLang="zh-CN" sz="2400" b="0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Text Box 13">
            <a:extLst>
              <a:ext uri="{FF2B5EF4-FFF2-40B4-BE49-F238E27FC236}">
                <a16:creationId xmlns:a16="http://schemas.microsoft.com/office/drawing/2014/main" xmlns="" id="{BAFB8723-A594-4D7E-A068-9DE14F6D9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811" y="4269853"/>
            <a:ext cx="1886173" cy="7130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" panose="02010609060101010101" pitchFamily="49" charset="-122"/>
              </a:rPr>
              <a:t>关闭输入对话框的方式</a:t>
            </a:r>
            <a:endParaRPr kumimoji="1" lang="en-US" altLang="zh-CN" sz="2400" b="0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楷体" panose="02010609060101010101" pitchFamily="49" charset="-122"/>
            </a:endParaRPr>
          </a:p>
        </p:txBody>
      </p:sp>
      <p:sp>
        <p:nvSpPr>
          <p:cNvPr id="54" name="Text Box 13">
            <a:extLst>
              <a:ext uri="{FF2B5EF4-FFF2-40B4-BE49-F238E27FC236}">
                <a16:creationId xmlns:a16="http://schemas.microsoft.com/office/drawing/2014/main" xmlns="" id="{0FA16058-2E60-4342-9B0C-7F9A54280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2085" y="4947647"/>
            <a:ext cx="1691680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defPPr>
              <a:defRPr lang="zh-CN"/>
            </a:defPPr>
            <a:lvl1pPr lvl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 b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en-US" altLang="zh-CN" dirty="0"/>
              <a:t>IDOK</a:t>
            </a:r>
            <a:endParaRPr lang="zh-CN" altLang="zh-CN" dirty="0"/>
          </a:p>
        </p:txBody>
      </p:sp>
      <p:sp>
        <p:nvSpPr>
          <p:cNvPr id="55" name="Text Box 13">
            <a:extLst>
              <a:ext uri="{FF2B5EF4-FFF2-40B4-BE49-F238E27FC236}">
                <a16:creationId xmlns:a16="http://schemas.microsoft.com/office/drawing/2014/main" xmlns="" id="{497DEE27-558A-4269-A1EB-7A8091F6E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88" y="5373216"/>
            <a:ext cx="1886173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defPPr>
              <a:defRPr lang="zh-CN"/>
            </a:defPPr>
            <a:lvl1pPr lvl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 b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en-US" altLang="zh-CN" dirty="0"/>
              <a:t>IDCANCEL</a:t>
            </a:r>
            <a:endParaRPr lang="zh-CN" altLang="zh-CN" dirty="0"/>
          </a:p>
        </p:txBody>
      </p:sp>
      <p:sp>
        <p:nvSpPr>
          <p:cNvPr id="57" name="Text Box 13">
            <a:extLst>
              <a:ext uri="{FF2B5EF4-FFF2-40B4-BE49-F238E27FC236}">
                <a16:creationId xmlns:a16="http://schemas.microsoft.com/office/drawing/2014/main" xmlns="" id="{9E6E9F8C-B491-443D-B674-9F12E3790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719" y="4936787"/>
            <a:ext cx="1602284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defPPr>
              <a:defRPr lang="zh-CN"/>
            </a:defPPr>
            <a:lvl1pPr lvl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 b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单击确定</a:t>
            </a:r>
            <a:endParaRPr lang="zh-CN" altLang="zh-CN" dirty="0"/>
          </a:p>
        </p:txBody>
      </p:sp>
      <p:sp>
        <p:nvSpPr>
          <p:cNvPr id="69" name="Text Box 13">
            <a:extLst>
              <a:ext uri="{FF2B5EF4-FFF2-40B4-BE49-F238E27FC236}">
                <a16:creationId xmlns:a16="http://schemas.microsoft.com/office/drawing/2014/main" xmlns="" id="{96F9B90F-368F-485C-B1C4-1845CB2BE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719" y="5349116"/>
            <a:ext cx="1602284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defPPr>
              <a:defRPr lang="zh-CN"/>
            </a:defPPr>
            <a:lvl1pPr lvl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 b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单击取消</a:t>
            </a:r>
            <a:endParaRPr lang="zh-CN" altLang="zh-CN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CFEE67B3-C888-4DD5-9DF2-0E01EA428740}"/>
              </a:ext>
            </a:extLst>
          </p:cNvPr>
          <p:cNvSpPr/>
          <p:nvPr/>
        </p:nvSpPr>
        <p:spPr bwMode="auto">
          <a:xfrm>
            <a:off x="5736632" y="2914161"/>
            <a:ext cx="2795808" cy="446305"/>
          </a:xfrm>
          <a:prstGeom prst="roundRect">
            <a:avLst/>
          </a:prstGeom>
          <a:noFill/>
          <a:ln w="28575" cap="sq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0" name="Text Box 13">
            <a:extLst>
              <a:ext uri="{FF2B5EF4-FFF2-40B4-BE49-F238E27FC236}">
                <a16:creationId xmlns:a16="http://schemas.microsoft.com/office/drawing/2014/main" xmlns="" id="{16715270-E911-48E8-89D9-E122EC20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412" y="2419251"/>
            <a:ext cx="1504014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defPPr>
              <a:defRPr lang="zh-CN"/>
            </a:defPPr>
            <a:lvl1pPr lvl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 b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默认按钮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6602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uiExpand="1" build="p"/>
      <p:bldP spid="16" grpId="0" build="p" bldLvl="2"/>
      <p:bldP spid="31" grpId="0" build="p" bldLvl="2"/>
      <p:bldP spid="35" grpId="0" build="p" bldLvl="2"/>
      <p:bldP spid="36" grpId="0" build="p" bldLvl="2"/>
      <p:bldP spid="37" grpId="0" build="p" bldLvl="2"/>
      <p:bldP spid="38" grpId="0" build="p" bldLvl="2"/>
      <p:bldP spid="39" grpId="0" build="p" bldLvl="2"/>
      <p:bldP spid="40" grpId="0" build="p" bldLvl="2"/>
      <p:bldP spid="41" grpId="0" build="p" bldLvl="2"/>
      <p:bldP spid="43" grpId="0" uiExpand="1" build="p" animBg="1" autoUpdateAnimBg="0"/>
      <p:bldP spid="47" grpId="0" animBg="1"/>
      <p:bldP spid="50" grpId="0" build="p" bldLvl="2"/>
      <p:bldP spid="51" grpId="0" build="p" bldLvl="2"/>
      <p:bldP spid="54" grpId="0" build="p" bldLvl="2"/>
      <p:bldP spid="55" grpId="0" build="p" bldLvl="2"/>
      <p:bldP spid="57" grpId="0" build="p" bldLvl="2"/>
      <p:bldP spid="69" grpId="0" build="p" bldLvl="2"/>
      <p:bldP spid="3" grpId="0" animBg="1"/>
      <p:bldP spid="70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CF0FE8E0-A136-42A9-8C46-764CD82E5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016863"/>
            <a:ext cx="2518544" cy="15480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2648F55-33CA-4B0F-870D-420E5ED2B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476672"/>
            <a:ext cx="2698201" cy="2176351"/>
          </a:xfrm>
          <a:prstGeom prst="rect">
            <a:avLst/>
          </a:prstGeom>
        </p:spPr>
      </p:pic>
      <p:sp>
        <p:nvSpPr>
          <p:cNvPr id="24" name="Text Box 12">
            <a:extLst>
              <a:ext uri="{FF2B5EF4-FFF2-40B4-BE49-F238E27FC236}">
                <a16:creationId xmlns:a16="http://schemas.microsoft.com/office/drawing/2014/main" xmlns="" id="{CBB536DE-B06E-4F42-88FF-3B136B795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72" y="3667671"/>
            <a:ext cx="302433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F"/>
              <a:defRPr sz="2000">
                <a:latin typeface="宋体" panose="02010600030101010101" pitchFamily="2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使用变量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m_inxh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m_inxm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的方法</a:t>
            </a:r>
            <a:endParaRPr lang="en-US" altLang="zh-CN" sz="22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919439E3-A5E9-4D73-8686-400B9F453153}"/>
              </a:ext>
            </a:extLst>
          </p:cNvPr>
          <p:cNvSpPr/>
          <p:nvPr/>
        </p:nvSpPr>
        <p:spPr>
          <a:xfrm>
            <a:off x="356737" y="4589303"/>
            <a:ext cx="3240361" cy="2080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3100"/>
              </a:lnSpc>
              <a:spcBef>
                <a:spcPts val="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zh-CN" altLang="en-US" sz="2200" dirty="0">
                <a:latin typeface="Arial" pitchFamily="34" charset="0"/>
                <a:ea typeface="楷体" panose="02010609060101010101" pitchFamily="49" charset="-122"/>
              </a:rPr>
              <a:t>这两个变量是</a:t>
            </a:r>
            <a:r>
              <a:rPr lang="en-US" altLang="zh-CN" sz="2200" dirty="0" err="1">
                <a:latin typeface="Arial" pitchFamily="34" charset="0"/>
                <a:ea typeface="楷体" panose="02010609060101010101" pitchFamily="49" charset="-122"/>
              </a:rPr>
              <a:t>CMyDlg</a:t>
            </a:r>
            <a:r>
              <a:rPr lang="zh-CN" altLang="en-US" sz="2200" dirty="0">
                <a:latin typeface="Arial" pitchFamily="34" charset="0"/>
                <a:ea typeface="楷体" panose="02010609060101010101" pitchFamily="49" charset="-122"/>
              </a:rPr>
              <a:t>类的数据成员</a:t>
            </a:r>
            <a:endParaRPr lang="en-US" altLang="zh-CN" sz="2200" dirty="0">
              <a:latin typeface="Arial" pitchFamily="34" charset="0"/>
              <a:ea typeface="楷体" panose="02010609060101010101" pitchFamily="49" charset="-122"/>
            </a:endParaRPr>
          </a:p>
          <a:p>
            <a:pPr marL="342900" indent="-342900" eaLnBrk="1" hangingPunct="1">
              <a:lnSpc>
                <a:spcPts val="3100"/>
              </a:lnSpc>
              <a:spcBef>
                <a:spcPts val="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zh-CN" altLang="en-US" sz="2200" dirty="0">
                <a:latin typeface="Arial" pitchFamily="34" charset="0"/>
                <a:ea typeface="楷体" panose="02010609060101010101" pitchFamily="49" charset="-122"/>
              </a:rPr>
              <a:t>可以用</a:t>
            </a:r>
            <a:r>
              <a:rPr lang="en-US" altLang="zh-CN" sz="2200" dirty="0" err="1">
                <a:latin typeface="Arial" pitchFamily="34" charset="0"/>
                <a:ea typeface="楷体" panose="02010609060101010101" pitchFamily="49" charset="-122"/>
              </a:rPr>
              <a:t>CMyDlg</a:t>
            </a:r>
            <a:r>
              <a:rPr lang="zh-CN" altLang="en-US" sz="2200" dirty="0">
                <a:latin typeface="Arial" pitchFamily="34" charset="0"/>
                <a:ea typeface="楷体" panose="02010609060101010101" pitchFamily="49" charset="-122"/>
              </a:rPr>
              <a:t>类的对象使用它们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xmlns="" id="{2BF6AB1C-49F2-481C-9518-4288B970D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3" y="2708920"/>
            <a:ext cx="5184575" cy="4093428"/>
          </a:xfrm>
          <a:prstGeom prst="rect">
            <a:avLst/>
          </a:prstGeom>
          <a:noFill/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ts val="2400"/>
              </a:lnSpc>
              <a:defRPr/>
            </a:pPr>
            <a:r>
              <a:rPr lang="en-US" altLang="zh-CN" sz="2200" dirty="0">
                <a:solidFill>
                  <a:srgbClr val="000000"/>
                </a:solidFill>
                <a:latin typeface="Arial" charset="0"/>
              </a:rPr>
              <a:t>void </a:t>
            </a:r>
            <a:r>
              <a:rPr lang="en-US" altLang="zh-CN" sz="2200" dirty="0" err="1">
                <a:solidFill>
                  <a:srgbClr val="000000"/>
                </a:solidFill>
                <a:latin typeface="Arial" charset="0"/>
              </a:rPr>
              <a:t>CEx_OPENDlg</a:t>
            </a:r>
            <a:r>
              <a:rPr lang="en-US" altLang="zh-CN" sz="2200" dirty="0">
                <a:solidFill>
                  <a:srgbClr val="000000"/>
                </a:solidFill>
                <a:latin typeface="Arial" charset="0"/>
              </a:rPr>
              <a:t>::OnButton1() </a:t>
            </a:r>
          </a:p>
          <a:p>
            <a:pPr lvl="0" eaLnBrk="1" hangingPunct="1">
              <a:lnSpc>
                <a:spcPts val="2400"/>
              </a:lnSpc>
              <a:defRPr/>
            </a:pPr>
            <a:r>
              <a:rPr lang="en-US" altLang="zh-CN" sz="2200" dirty="0">
                <a:solidFill>
                  <a:srgbClr val="000000"/>
                </a:solidFill>
                <a:latin typeface="Arial" charset="0"/>
              </a:rPr>
              <a:t>{</a:t>
            </a:r>
            <a:r>
              <a:rPr lang="en-US" altLang="zh-CN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// TODO: Add your control notification handler code here</a:t>
            </a:r>
          </a:p>
          <a:p>
            <a:pPr lvl="0" eaLnBrk="1" hangingPunct="1">
              <a:lnSpc>
                <a:spcPts val="24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CMyDlg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dlg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 lvl="0" eaLnBrk="1" hangingPunct="1">
              <a:lnSpc>
                <a:spcPts val="24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 lvl="0" eaLnBrk="1" hangingPunct="1">
              <a:lnSpc>
                <a:spcPts val="24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dlg.DoModal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();</a:t>
            </a:r>
          </a:p>
          <a:p>
            <a:pPr lvl="0" eaLnBrk="1" hangingPunct="1">
              <a:lnSpc>
                <a:spcPts val="24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    if(</a:t>
            </a:r>
            <a:r>
              <a:rPr lang="en-US" altLang="zh-CN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==IDOK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lvl="0" eaLnBrk="1" hangingPunct="1">
              <a:lnSpc>
                <a:spcPts val="24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    {</a:t>
            </a:r>
          </a:p>
          <a:p>
            <a:pPr lvl="0" eaLnBrk="1" hangingPunct="1">
              <a:lnSpc>
                <a:spcPts val="24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CString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 s1;</a:t>
            </a:r>
          </a:p>
          <a:p>
            <a:pPr lvl="0" eaLnBrk="1" hangingPunct="1">
              <a:lnSpc>
                <a:spcPts val="24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	s1.Format("%d",</a:t>
            </a:r>
            <a:r>
              <a:rPr lang="en-US" altLang="zh-CN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dlg.m_inxh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);</a:t>
            </a:r>
          </a:p>
          <a:p>
            <a:pPr lvl="0" eaLnBrk="1" hangingPunct="1">
              <a:lnSpc>
                <a:spcPts val="24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m_xh.AddString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(s1);</a:t>
            </a:r>
          </a:p>
          <a:p>
            <a:pPr lvl="0" eaLnBrk="1" hangingPunct="1">
              <a:lnSpc>
                <a:spcPts val="24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m_xm.AddString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dlg.m_inxm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);</a:t>
            </a:r>
          </a:p>
          <a:p>
            <a:pPr lvl="0" eaLnBrk="1" hangingPunct="1">
              <a:lnSpc>
                <a:spcPts val="24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    }</a:t>
            </a:r>
          </a:p>
          <a:p>
            <a:pPr lvl="0" eaLnBrk="1" hangingPunct="1">
              <a:lnSpc>
                <a:spcPts val="2400"/>
              </a:lnSpc>
              <a:defRPr/>
            </a:pPr>
            <a:r>
              <a:rPr lang="en-US" altLang="zh-CN" sz="2200" dirty="0">
                <a:solidFill>
                  <a:srgbClr val="000000"/>
                </a:solidFill>
                <a:latin typeface="Arial" charset="0"/>
              </a:rPr>
              <a:t>}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xmlns="" id="{46E06CD6-2996-4BA7-B690-5E0344831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585" y="1304895"/>
            <a:ext cx="1188000" cy="360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m_inxh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黑体" pitchFamily="49" charset="-122"/>
            </a:endParaRP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xmlns="" id="{3A145962-488C-439D-BB1B-B306542F2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593" y="1808991"/>
            <a:ext cx="1188000" cy="360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 lIns="0" tIns="0" rIns="0" bIns="36000" anchor="ctr" anchorCtr="1">
            <a:spAutoFit/>
          </a:bodyPr>
          <a:lstStyle>
            <a:defPPr>
              <a:defRPr lang="zh-CN"/>
            </a:defPPr>
            <a:lvl1pPr marL="0" marR="0" lvl="0" indent="0" algn="just" defTabSz="91440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Tx/>
              <a:buFontTx/>
              <a:buNone/>
              <a:tabLst/>
              <a:defRPr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en-US" altLang="zh-CN" dirty="0" err="1"/>
              <a:t>m_inxm</a:t>
            </a:r>
            <a:endParaRPr lang="en-US" altLang="zh-CN" dirty="0"/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xmlns="" id="{9A6654C0-4C46-483A-A98C-00C29E953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583" y="1551123"/>
            <a:ext cx="1188000" cy="360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m_xh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黑体" pitchFamily="49" charset="-122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xmlns="" id="{1A5C5914-5C12-4534-BAF0-D1E2ADBEF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9703" y="1556832"/>
            <a:ext cx="1188000" cy="360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m_xm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黑体" pitchFamily="49" charset="-122"/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xmlns="" id="{CEB996EF-FDD3-4DEE-B093-15A027851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75047"/>
            <a:ext cx="4680520" cy="461665"/>
          </a:xfrm>
          <a:prstGeom prst="rect">
            <a:avLst/>
          </a:prstGeom>
          <a:solidFill>
            <a:srgbClr val="FFE0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F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使用输入对话框编辑框中的值</a:t>
            </a:r>
            <a:endParaRPr lang="en-US" altLang="zh-CN" dirty="0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xmlns="" id="{CEC7107D-727B-4BDC-8D6C-D04E737FA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948" y="1038795"/>
            <a:ext cx="3101932" cy="2462213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单击输入对话框的按钮：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仿宋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确定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: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关闭输入对话框，将学号和姓名添加到主对话框的相应列表框中；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仿宋" panose="02010609060101010101" pitchFamily="49" charset="-122"/>
            </a:endParaRPr>
          </a:p>
          <a:p>
            <a:pPr marL="342900" lvl="0" indent="-342900" eaLnBrk="1" hangingPunct="1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取消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:</a:t>
            </a:r>
            <a:r>
              <a:rPr lang="zh-CN" altLang="en-US" sz="2200" dirty="0">
                <a:solidFill>
                  <a:srgbClr val="000000"/>
                </a:solidFill>
                <a:latin typeface="Arial" pitchFamily="34" charset="0"/>
                <a:ea typeface="仿宋" panose="02010609060101010101" pitchFamily="49" charset="-122"/>
              </a:rPr>
              <a:t>关闭输入对话框，放弃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输入的数据</a:t>
            </a:r>
          </a:p>
        </p:txBody>
      </p:sp>
    </p:spTree>
    <p:extLst>
      <p:ext uri="{BB962C8B-B14F-4D97-AF65-F5344CB8AC3E}">
        <p14:creationId xmlns:p14="http://schemas.microsoft.com/office/powerpoint/2010/main" val="1023525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uiExpand="1" build="p"/>
      <p:bldP spid="9" grpId="0" uiExpand="1" build="p" bldLvl="2" animBg="1"/>
      <p:bldP spid="11" grpId="0" build="p" bldLvl="2" animBg="1"/>
      <p:bldP spid="12" grpId="0" build="p" bldLvl="2" animBg="1"/>
      <p:bldP spid="13" grpId="0" build="p" bldLvl="2" animBg="1"/>
      <p:bldP spid="1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2648F55-33CA-4B0F-870D-420E5ED2B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3047595"/>
            <a:ext cx="3240360" cy="2613653"/>
          </a:xfrm>
          <a:prstGeom prst="rect">
            <a:avLst/>
          </a:prstGeom>
        </p:spPr>
      </p:pic>
      <p:sp>
        <p:nvSpPr>
          <p:cNvPr id="10" name="Text Box 12">
            <a:extLst>
              <a:ext uri="{FF2B5EF4-FFF2-40B4-BE49-F238E27FC236}">
                <a16:creationId xmlns:a16="http://schemas.microsoft.com/office/drawing/2014/main" xmlns="" id="{BD587909-9C46-4D85-8DB0-90CC92206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08" y="836712"/>
            <a:ext cx="71617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0066"/>
              </a:buClr>
              <a:buSzPct val="8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在例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的基础上，继续以下操作：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Text Box 12">
            <a:extLst>
              <a:ext uri="{FF2B5EF4-FFF2-40B4-BE49-F238E27FC236}">
                <a16:creationId xmlns:a16="http://schemas.microsoft.com/office/drawing/2014/main" xmlns="" id="{1EEE5300-9BD1-44F7-98BB-B406A27AB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08" y="1298377"/>
            <a:ext cx="730576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Pct val="8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1.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创建一个文本文件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in.txt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，文件内容：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仿宋" panose="02010609060101010101" pitchFamily="49" charset="-122"/>
            </a:endParaRPr>
          </a:p>
          <a:p>
            <a:pPr marL="857250" lvl="3" indent="0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80000"/>
              <a:defRPr/>
            </a:pP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2 20170101 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金角大王 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20170102 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银角大王</a:t>
            </a:r>
            <a:endParaRPr lang="en-US" altLang="zh-CN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80000"/>
              <a:defRPr/>
            </a:pPr>
            <a:r>
              <a:rPr lang="zh-CN" altLang="en-US" dirty="0">
                <a:solidFill>
                  <a:srgbClr val="000000"/>
                </a:solidFill>
                <a:ea typeface="仿宋" panose="02010609060101010101" pitchFamily="49" charset="-122"/>
              </a:rPr>
              <a:t>程序运行时将文件内容读入，初始化列表框。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仿宋" panose="02010609060101010101" pitchFamily="49" charset="-122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xmlns="" id="{0EC049B0-31FF-44C6-BE74-6728EDA38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190282"/>
            <a:ext cx="813559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幼圆" pitchFamily="49" charset="-122"/>
              </a:rPr>
              <a:t>综合例子：使用文件</a:t>
            </a: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xmlns="" id="{12EB1E81-51C6-4030-9960-C3DBF7598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08" y="2882870"/>
            <a:ext cx="4713472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0000CC"/>
              </a:buClr>
              <a:buSzPct val="80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2.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点击保存按钮，将学号列表框和姓名列表框中的各列表项按要求写入文件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ea typeface="仿宋" panose="02010609060101010101" pitchFamily="49" charset="-122"/>
              </a:rPr>
              <a:t>.txt</a:t>
            </a:r>
            <a:r>
              <a:rPr lang="zh-CN" altLang="en-US" dirty="0">
                <a:solidFill>
                  <a:srgbClr val="000000"/>
                </a:solidFill>
                <a:ea typeface="仿宋" panose="02010609060101010101" pitchFamily="49" charset="-122"/>
              </a:rPr>
              <a:t>中，文件格式：</a:t>
            </a:r>
            <a:endParaRPr lang="en-US" altLang="zh-CN" dirty="0">
              <a:solidFill>
                <a:srgbClr val="000000"/>
              </a:solidFill>
              <a:ea typeface="仿宋" panose="02010609060101010101" pitchFamily="49" charset="-122"/>
            </a:endParaRPr>
          </a:p>
          <a:p>
            <a:pPr marL="400050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0000CC"/>
              </a:buClr>
              <a:buSzPct val="80000"/>
              <a:defRPr/>
            </a:pP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数据组数 学号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1 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姓名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1 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学号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2 </a:t>
            </a:r>
            <a:r>
              <a:rPr lang="zh-CN" altLang="en-US" dirty="0">
                <a:solidFill>
                  <a:srgbClr val="000000"/>
                </a:solidFill>
                <a:ea typeface="楷体" panose="02010609060101010101" pitchFamily="49" charset="-122"/>
              </a:rPr>
              <a:t>姓名</a:t>
            </a:r>
            <a:r>
              <a:rPr lang="en-US" altLang="zh-CN" dirty="0">
                <a:solidFill>
                  <a:srgbClr val="000000"/>
                </a:solidFill>
                <a:ea typeface="楷体" panose="02010609060101010101" pitchFamily="49" charset="-122"/>
              </a:rPr>
              <a:t>2……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0000CC"/>
              </a:buClr>
              <a:buSzPct val="80000"/>
              <a:buFontTx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ea typeface="仿宋" panose="02010609060101010101" pitchFamily="49" charset="-122"/>
              </a:rPr>
              <a:t>数据之间用空格分开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444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 bldLvl="2" autoUpdateAnimBg="0"/>
      <p:bldP spid="6" grpId="0" uiExpand="1" build="p" bldLvl="2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xmlns="" id="{BD587909-9C46-4D85-8DB0-90CC92206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836712"/>
            <a:ext cx="29149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0066"/>
              </a:buClr>
              <a:buSzPct val="8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在程序中使用文件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Text Box 12">
            <a:extLst>
              <a:ext uri="{FF2B5EF4-FFF2-40B4-BE49-F238E27FC236}">
                <a16:creationId xmlns:a16="http://schemas.microsoft.com/office/drawing/2014/main" xmlns="" id="{1EEE5300-9BD1-44F7-98BB-B406A27AB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700808"/>
            <a:ext cx="6297648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CC"/>
              </a:buClr>
              <a:buSzPct val="8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文件内容：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仿宋" panose="02010609060101010101" pitchFamily="49" charset="-122"/>
            </a:endParaRPr>
          </a:p>
          <a:p>
            <a:pPr marL="0" lvl="0" indent="0" eaLnBrk="1" hangingPunct="1">
              <a:spcBef>
                <a:spcPts val="600"/>
              </a:spcBef>
              <a:buClr>
                <a:srgbClr val="0000CC"/>
              </a:buClr>
              <a:buSzPct val="80000"/>
              <a:defRPr/>
            </a:pPr>
            <a:r>
              <a:rPr lang="en-US" altLang="zh-CN" dirty="0">
                <a:solidFill>
                  <a:srgbClr val="000000"/>
                </a:solidFill>
                <a:ea typeface="仿宋" panose="02010609060101010101" pitchFamily="49" charset="-122"/>
              </a:rPr>
              <a:t>2 20170101 </a:t>
            </a:r>
            <a:r>
              <a:rPr lang="zh-CN" altLang="en-US" dirty="0">
                <a:solidFill>
                  <a:srgbClr val="000000"/>
                </a:solidFill>
                <a:ea typeface="仿宋" panose="02010609060101010101" pitchFamily="49" charset="-122"/>
              </a:rPr>
              <a:t>金角大王 </a:t>
            </a:r>
            <a:r>
              <a:rPr lang="en-US" altLang="zh-CN" dirty="0">
                <a:solidFill>
                  <a:srgbClr val="000000"/>
                </a:solidFill>
                <a:ea typeface="仿宋" panose="02010609060101010101" pitchFamily="49" charset="-122"/>
              </a:rPr>
              <a:t>20170102 </a:t>
            </a:r>
            <a:r>
              <a:rPr lang="zh-CN" altLang="en-US" dirty="0">
                <a:solidFill>
                  <a:srgbClr val="000000"/>
                </a:solidFill>
                <a:ea typeface="仿宋" panose="02010609060101010101" pitchFamily="49" charset="-122"/>
              </a:rPr>
              <a:t>银角大王</a:t>
            </a:r>
            <a:endParaRPr lang="en-US" altLang="zh-CN" dirty="0">
              <a:solidFill>
                <a:srgbClr val="000000"/>
              </a:solidFill>
              <a:ea typeface="仿宋" panose="02010609060101010101" pitchFamily="49" charset="-122"/>
            </a:endParaRP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xmlns="" id="{CBB536DE-B06E-4F42-88FF-3B136B795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05" y="1282384"/>
            <a:ext cx="4323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F"/>
              <a:defRPr sz="2000">
                <a:latin typeface="宋体" panose="02010600030101010101" pitchFamily="2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F"/>
              <a:tabLst/>
              <a:defRPr/>
            </a:pP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创建</a:t>
            </a: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in.txt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的过程</a:t>
            </a:r>
            <a:endParaRPr kumimoji="1" lang="en-US" altLang="zh-CN" sz="2400" b="1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919439E3-A5E9-4D73-8686-400B9F453153}"/>
              </a:ext>
            </a:extLst>
          </p:cNvPr>
          <p:cNvSpPr/>
          <p:nvPr/>
        </p:nvSpPr>
        <p:spPr>
          <a:xfrm>
            <a:off x="860810" y="2608749"/>
            <a:ext cx="5234691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80000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1.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 执行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File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New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命令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anose="02010609060101010101" pitchFamily="49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80000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2.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Files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选项卡中：</a:t>
            </a:r>
            <a:endParaRPr lang="en-US" altLang="zh-CN" dirty="0">
              <a:solidFill>
                <a:srgbClr val="000000"/>
              </a:solidFill>
              <a:latin typeface="Arial" pitchFamily="34" charset="0"/>
              <a:ea typeface="楷体" panose="02010609060101010101" pitchFamily="49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80000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）选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Text</a:t>
            </a: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 File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anose="02010609060101010101" pitchFamily="49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80000"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）输入文件名 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in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80000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）其余选项默认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anose="02010609060101010101" pitchFamily="49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80000"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）单击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OK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anose="02010609060101010101" pitchFamily="49" charset="-122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xmlns="" id="{0EC049B0-31FF-44C6-BE74-6728EDA38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190282"/>
            <a:ext cx="813559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幼圆" pitchFamily="49" charset="-122"/>
              </a:rPr>
              <a:t>综合例子：使用文件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B74F94EF-723E-4562-AE8E-1F305D9DA87E}"/>
              </a:ext>
            </a:extLst>
          </p:cNvPr>
          <p:cNvSpPr/>
          <p:nvPr/>
        </p:nvSpPr>
        <p:spPr>
          <a:xfrm>
            <a:off x="847112" y="5190291"/>
            <a:ext cx="3004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80000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3.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输入数据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，数据之间用空格分开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408" y="3068959"/>
            <a:ext cx="4177084" cy="2722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58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 bldLvl="2" autoUpdateAnimBg="0"/>
      <p:bldP spid="24" grpId="0"/>
      <p:bldP spid="26" grpId="0" uiExpand="1" build="p"/>
      <p:bldP spid="1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18">
            <a:extLst>
              <a:ext uri="{FF2B5EF4-FFF2-40B4-BE49-F238E27FC236}">
                <a16:creationId xmlns:a16="http://schemas.microsoft.com/office/drawing/2014/main" xmlns="" id="{9C50C64C-2D35-430A-9018-1AFBDC898E1F}"/>
              </a:ext>
            </a:extLst>
          </p:cNvPr>
          <p:cNvSpPr/>
          <p:nvPr/>
        </p:nvSpPr>
        <p:spPr bwMode="auto">
          <a:xfrm>
            <a:off x="4125814" y="4941168"/>
            <a:ext cx="2678434" cy="360040"/>
          </a:xfrm>
          <a:prstGeom prst="roundRect">
            <a:avLst/>
          </a:prstGeom>
          <a:solidFill>
            <a:srgbClr val="FFE0DF"/>
          </a:solidFill>
          <a:ln w="1270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xmlns="" id="{BD587909-9C46-4D85-8DB0-90CC92206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836712"/>
            <a:ext cx="29149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0066"/>
              </a:buClr>
              <a:buSzPct val="8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在程序中使用文件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xmlns="" id="{CBB536DE-B06E-4F42-88FF-3B136B795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311151"/>
            <a:ext cx="4323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F"/>
              <a:defRPr sz="2000">
                <a:latin typeface="宋体" panose="02010600030101010101" pitchFamily="2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F"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使用文件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的方法</a:t>
            </a:r>
            <a:endParaRPr kumimoji="1" lang="en-US" altLang="zh-CN" sz="2400" b="1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919439E3-A5E9-4D73-8686-400B9F453153}"/>
              </a:ext>
            </a:extLst>
          </p:cNvPr>
          <p:cNvSpPr/>
          <p:nvPr/>
        </p:nvSpPr>
        <p:spPr>
          <a:xfrm>
            <a:off x="899591" y="1785392"/>
            <a:ext cx="7344817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spcBef>
                <a:spcPts val="600"/>
              </a:spcBef>
              <a:buClr>
                <a:srgbClr val="C00000"/>
              </a:buClr>
              <a:buSzPct val="80000"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1.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在文件</a:t>
            </a:r>
            <a:r>
              <a:rPr lang="en-US" altLang="zh-CN" dirty="0">
                <a:ea typeface="仿宋" panose="02010609060101010101" pitchFamily="49" charset="-122"/>
              </a:rPr>
              <a:t>Ex_OPENDlg.cpp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中添加头文件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fstream.h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anose="02010609060101010101" pitchFamily="49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80000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2.</a:t>
            </a:r>
            <a:r>
              <a:rPr lang="zh-CN" altLang="en-US" noProof="0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定义输入文件流对象</a:t>
            </a:r>
            <a:endParaRPr lang="en-US" altLang="zh-CN" noProof="0" dirty="0">
              <a:solidFill>
                <a:srgbClr val="000000"/>
              </a:solidFill>
              <a:latin typeface="Arial" pitchFamily="34" charset="0"/>
              <a:ea typeface="楷体" panose="02010609060101010101" pitchFamily="49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80000"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      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（输出）</a:t>
            </a:r>
            <a:endParaRPr lang="en-US" altLang="zh-CN" noProof="0" dirty="0">
              <a:solidFill>
                <a:srgbClr val="000000"/>
              </a:solidFill>
              <a:latin typeface="Arial" pitchFamily="34" charset="0"/>
              <a:ea typeface="楷体" panose="02010609060101010101" pitchFamily="49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80000"/>
              <a:tabLst/>
              <a:defRPr/>
            </a:pPr>
            <a:r>
              <a:rPr kumimoji="1" lang="en-US" altLang="zh-CN" sz="24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3.</a:t>
            </a:r>
            <a:r>
              <a:rPr kumimoji="1" lang="zh-CN" altLang="en-US" sz="24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打开文件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anose="02010609060101010101" pitchFamily="49" charset="-122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xmlns="" id="{0EC049B0-31FF-44C6-BE74-6728EDA38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190282"/>
            <a:ext cx="813559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幼圆" pitchFamily="49" charset="-122"/>
              </a:rPr>
              <a:t>综合例子：使用文件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xmlns="" id="{1C097F5D-86FC-47DC-9D93-BF0FDC527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8687" y="2348880"/>
            <a:ext cx="4581108" cy="3853684"/>
          </a:xfrm>
          <a:prstGeom prst="rect">
            <a:avLst/>
          </a:prstGeom>
          <a:noFill/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ts val="3300"/>
              </a:lnSpc>
              <a:defRPr/>
            </a:pPr>
            <a:r>
              <a:rPr lang="en-US" altLang="zh-CN" sz="1800" dirty="0">
                <a:latin typeface="Arial" charset="0"/>
              </a:rPr>
              <a:t>// Ex_OPENDlg.cpp : implementation file</a:t>
            </a:r>
          </a:p>
          <a:p>
            <a:pPr lvl="0" eaLnBrk="1" hangingPunct="1">
              <a:lnSpc>
                <a:spcPts val="3300"/>
              </a:lnSpc>
              <a:defRPr/>
            </a:pPr>
            <a:r>
              <a:rPr lang="en-US" altLang="zh-CN" sz="2000" dirty="0">
                <a:latin typeface="Arial" charset="0"/>
              </a:rPr>
              <a:t>//</a:t>
            </a:r>
          </a:p>
          <a:p>
            <a:pPr lvl="0" eaLnBrk="1" hangingPunct="1">
              <a:lnSpc>
                <a:spcPts val="3300"/>
              </a:lnSpc>
              <a:defRPr/>
            </a:pPr>
            <a:r>
              <a:rPr lang="en-US" altLang="zh-CN" sz="2000" dirty="0">
                <a:latin typeface="Arial" charset="0"/>
              </a:rPr>
              <a:t>#include "</a:t>
            </a:r>
            <a:r>
              <a:rPr lang="en-US" altLang="zh-CN" sz="2000" dirty="0" err="1">
                <a:latin typeface="Arial" charset="0"/>
              </a:rPr>
              <a:t>stdafx.h</a:t>
            </a:r>
            <a:r>
              <a:rPr lang="en-US" altLang="zh-CN" sz="2000" dirty="0">
                <a:latin typeface="Arial" charset="0"/>
              </a:rPr>
              <a:t>"</a:t>
            </a:r>
          </a:p>
          <a:p>
            <a:pPr lvl="0" eaLnBrk="1" hangingPunct="1">
              <a:lnSpc>
                <a:spcPts val="3300"/>
              </a:lnSpc>
              <a:defRPr/>
            </a:pPr>
            <a:r>
              <a:rPr lang="en-US" altLang="zh-CN" sz="2000" dirty="0">
                <a:latin typeface="Arial" charset="0"/>
              </a:rPr>
              <a:t>#include "</a:t>
            </a:r>
            <a:r>
              <a:rPr lang="en-US" altLang="zh-CN" sz="2000" dirty="0" err="1">
                <a:latin typeface="Arial" charset="0"/>
              </a:rPr>
              <a:t>Ex_OPEN.h</a:t>
            </a:r>
            <a:r>
              <a:rPr lang="en-US" altLang="zh-CN" sz="2000" dirty="0">
                <a:latin typeface="Arial" charset="0"/>
              </a:rPr>
              <a:t>"</a:t>
            </a:r>
          </a:p>
          <a:p>
            <a:pPr lvl="0" eaLnBrk="1" hangingPunct="1">
              <a:lnSpc>
                <a:spcPts val="3300"/>
              </a:lnSpc>
              <a:defRPr/>
            </a:pPr>
            <a:r>
              <a:rPr lang="en-US" altLang="zh-CN" sz="2000" dirty="0">
                <a:latin typeface="Arial" charset="0"/>
              </a:rPr>
              <a:t>#include "</a:t>
            </a:r>
            <a:r>
              <a:rPr lang="en-US" altLang="zh-CN" sz="2000" dirty="0" err="1">
                <a:latin typeface="Arial" charset="0"/>
              </a:rPr>
              <a:t>Ex_OPENDlg.h</a:t>
            </a:r>
            <a:r>
              <a:rPr lang="en-US" altLang="zh-CN" sz="2000" dirty="0">
                <a:latin typeface="Arial" charset="0"/>
              </a:rPr>
              <a:t>"</a:t>
            </a:r>
          </a:p>
          <a:p>
            <a:pPr lvl="0" eaLnBrk="1" hangingPunct="1">
              <a:lnSpc>
                <a:spcPts val="33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#include "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MyDlg.h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“</a:t>
            </a:r>
          </a:p>
          <a:p>
            <a:pPr lvl="0" eaLnBrk="1" hangingPunct="1">
              <a:lnSpc>
                <a:spcPts val="33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#include "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fstream.h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"</a:t>
            </a:r>
          </a:p>
          <a:p>
            <a:pPr lvl="0" eaLnBrk="1" hangingPunct="1">
              <a:lnSpc>
                <a:spcPts val="3300"/>
              </a:lnSpc>
              <a:defRPr/>
            </a:pPr>
            <a:r>
              <a:rPr lang="en-US" altLang="zh-CN" sz="2000" dirty="0">
                <a:latin typeface="Arial" charset="0"/>
              </a:rPr>
              <a:t>#ifdef _DEBUG</a:t>
            </a:r>
          </a:p>
          <a:p>
            <a:pPr lvl="0" eaLnBrk="1" hangingPunct="1">
              <a:lnSpc>
                <a:spcPts val="3300"/>
              </a:lnSpc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……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F4E6C35A-B188-4208-B1BE-D4F3E6E33E88}"/>
              </a:ext>
            </a:extLst>
          </p:cNvPr>
          <p:cNvSpPr/>
          <p:nvPr/>
        </p:nvSpPr>
        <p:spPr>
          <a:xfrm>
            <a:off x="899591" y="3645024"/>
            <a:ext cx="3017651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80000"/>
              <a:tabLst/>
              <a:defRPr/>
            </a:pPr>
            <a:r>
              <a:rPr lang="en-US" altLang="zh-CN" noProof="0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4.</a:t>
            </a:r>
            <a:r>
              <a:rPr lang="zh-CN" altLang="en-US" noProof="0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从文件中读入数据</a:t>
            </a:r>
            <a:endParaRPr lang="en-US" altLang="zh-CN" noProof="0" dirty="0">
              <a:solidFill>
                <a:srgbClr val="000000"/>
              </a:solidFill>
              <a:latin typeface="Arial" pitchFamily="34" charset="0"/>
              <a:ea typeface="楷体" panose="02010609060101010101" pitchFamily="49" charset="-122"/>
            </a:endParaRPr>
          </a:p>
          <a:p>
            <a:pPr lvl="0" eaLnBrk="1" hangingPunct="1">
              <a:spcBef>
                <a:spcPts val="600"/>
              </a:spcBef>
              <a:buClr>
                <a:srgbClr val="C00000"/>
              </a:buClr>
              <a:buSzPct val="80000"/>
              <a:defRPr/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（将数据输出到文件）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384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/>
      <p:bldP spid="26" grpId="0" uiExpand="1" build="p"/>
      <p:bldP spid="17" grpId="0" uiExpand="1" build="p" animBg="1"/>
      <p:bldP spid="18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>
            <a:extLst>
              <a:ext uri="{FF2B5EF4-FFF2-40B4-BE49-F238E27FC236}">
                <a16:creationId xmlns:a16="http://schemas.microsoft.com/office/drawing/2014/main" xmlns="" id="{2F660FD0-F3E3-4C21-B5E1-9FFD1A3E3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647091"/>
            <a:ext cx="2520280" cy="51360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Arial" pitchFamily="34" charset="0"/>
                <a:ea typeface="仿宋" panose="02010609060101010101" pitchFamily="49" charset="-122"/>
              </a:rPr>
              <a:t>ifstream</a:t>
            </a:r>
            <a:r>
              <a:rPr lang="en-US" altLang="zh-CN" dirty="0">
                <a:latin typeface="Arial" pitchFamily="34" charset="0"/>
                <a:ea typeface="仿宋" panose="02010609060101010101" pitchFamily="49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对象表</a:t>
            </a:r>
            <a:r>
              <a:rPr lang="en-US" altLang="zh-CN" dirty="0">
                <a:latin typeface="Arial" pitchFamily="34" charset="0"/>
                <a:ea typeface="仿宋" panose="02010609060101010101" pitchFamily="49" charset="-122"/>
              </a:rPr>
              <a:t>;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xmlns="" id="{4E67AB98-83B0-41BF-B781-0CEDBB15E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925" y="589984"/>
            <a:ext cx="4323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F"/>
              <a:defRPr sz="2000">
                <a:latin typeface="宋体" panose="02010600030101010101" pitchFamily="2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F"/>
              <a:tabLst/>
              <a:defRPr/>
            </a:pP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初始化对话框代码</a:t>
            </a:r>
            <a:endParaRPr kumimoji="1" lang="en-US" altLang="zh-CN" sz="2400" b="1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xmlns="" id="{1073BF80-234E-442D-A957-6FBFFF0AA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124744"/>
            <a:ext cx="52622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定义输入文件流对象</a:t>
            </a:r>
            <a:endParaRPr lang="en-US" altLang="zh-CN" sz="2400" dirty="0">
              <a:solidFill>
                <a:srgbClr val="660066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xmlns="" id="{4A6AFFE5-878C-4D0C-9896-ECED47310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267580"/>
            <a:ext cx="32403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打开文件的函数</a:t>
            </a:r>
            <a:endParaRPr lang="en-US" altLang="zh-CN" sz="2400" dirty="0">
              <a:solidFill>
                <a:srgbClr val="660066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xmlns="" id="{19A75074-F1A1-4708-B00F-FADD3AA48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2821758"/>
            <a:ext cx="2520280" cy="51360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>
                <a:latin typeface="Arial" panose="020B0604020202020204" pitchFamily="34" charset="0"/>
              </a:rPr>
              <a:t>open(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文件名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xmlns="" id="{752CB9D2-B6B9-4711-803C-D0BB9A33F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88" y="3459371"/>
            <a:ext cx="32403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从文件读取数据</a:t>
            </a:r>
            <a:endParaRPr lang="en-US" altLang="zh-CN" sz="2400" dirty="0">
              <a:solidFill>
                <a:srgbClr val="660066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BB8F0569-6E4A-48AA-8423-6E53ADE02D6C}"/>
              </a:ext>
            </a:extLst>
          </p:cNvPr>
          <p:cNvSpPr/>
          <p:nvPr/>
        </p:nvSpPr>
        <p:spPr>
          <a:xfrm>
            <a:off x="1082610" y="3851756"/>
            <a:ext cx="2913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C00000"/>
              </a:buClr>
              <a:buSzPct val="80000"/>
              <a:tabLst/>
              <a:defRPr/>
            </a:pPr>
            <a:r>
              <a:rPr lang="zh-CN" altLang="en-US" noProof="0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从文件中读数据的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运算符：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anose="02010609060101010101" pitchFamily="49" charset="-122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C00000"/>
              </a:buClr>
              <a:buSzPct val="80000"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&gt;&gt;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xmlns="" id="{DE67692C-775E-4BFB-9863-4429E9C5C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066" y="4931876"/>
            <a:ext cx="32403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关闭文件的函数</a:t>
            </a:r>
            <a:endParaRPr lang="en-US" altLang="zh-CN" sz="2400" dirty="0">
              <a:solidFill>
                <a:srgbClr val="660066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015656CC-4308-41E9-A582-7ACAAC98557F}"/>
              </a:ext>
            </a:extLst>
          </p:cNvPr>
          <p:cNvSpPr/>
          <p:nvPr/>
        </p:nvSpPr>
        <p:spPr>
          <a:xfrm>
            <a:off x="1082610" y="5337095"/>
            <a:ext cx="3240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C00000"/>
              </a:buClr>
              <a:buSzPct val="80000"/>
              <a:tabLst/>
              <a:defRPr/>
            </a:pPr>
            <a:r>
              <a:rPr lang="zh-CN" altLang="en-US" noProof="0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对文件操作完毕后，需要将文件关闭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5" name="Text Box 8">
            <a:extLst>
              <a:ext uri="{FF2B5EF4-FFF2-40B4-BE49-F238E27FC236}">
                <a16:creationId xmlns:a16="http://schemas.microsoft.com/office/drawing/2014/main" xmlns="" id="{FBBA2CEA-675E-484B-ABE9-25F91C4D9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719" y="6165304"/>
            <a:ext cx="2520280" cy="51360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dirty="0">
                <a:latin typeface="Arial" panose="020B0604020202020204" pitchFamily="34" charset="0"/>
              </a:rPr>
              <a:t>close( )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" name="Text Box 12">
            <a:extLst>
              <a:ext uri="{FF2B5EF4-FFF2-40B4-BE49-F238E27FC236}">
                <a16:creationId xmlns:a16="http://schemas.microsoft.com/office/drawing/2014/main" xmlns="" id="{5675C674-B62B-4CD6-88D5-72B403505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426" y="699954"/>
            <a:ext cx="5040560" cy="784830"/>
          </a:xfrm>
          <a:prstGeom prst="rect">
            <a:avLst/>
          </a:prstGeom>
          <a:noFill/>
          <a:ln w="38100" cap="sq">
            <a:solidFill>
              <a:srgbClr val="7030A0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CC"/>
              </a:buClr>
              <a:buSzPct val="80000"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" panose="02010609060101010101" pitchFamily="49" charset="-122"/>
              </a:rPr>
              <a:t>in.txt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" panose="02010609060101010101" pitchFamily="49" charset="-122"/>
              </a:rPr>
              <a:t>，文件内容：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仿宋" panose="02010609060101010101" pitchFamily="49" charset="-122"/>
            </a:endParaRPr>
          </a:p>
          <a:p>
            <a:pPr marL="0" lvl="0" indent="0" eaLnBrk="1" hangingPunct="1">
              <a:spcBef>
                <a:spcPts val="600"/>
              </a:spcBef>
              <a:buClr>
                <a:srgbClr val="0000CC"/>
              </a:buClr>
              <a:buSzPct val="80000"/>
              <a:defRPr/>
            </a:pPr>
            <a:r>
              <a:rPr lang="en-US" altLang="zh-CN" sz="2000" dirty="0">
                <a:solidFill>
                  <a:srgbClr val="000000"/>
                </a:solidFill>
                <a:ea typeface="仿宋" panose="02010609060101010101" pitchFamily="49" charset="-122"/>
              </a:rPr>
              <a:t>2 20170101 </a:t>
            </a:r>
            <a:r>
              <a:rPr lang="zh-CN" altLang="en-US" sz="2000" dirty="0">
                <a:solidFill>
                  <a:srgbClr val="000000"/>
                </a:solidFill>
                <a:ea typeface="仿宋" panose="02010609060101010101" pitchFamily="49" charset="-122"/>
              </a:rPr>
              <a:t>金角大王 </a:t>
            </a:r>
            <a:r>
              <a:rPr lang="en-US" altLang="zh-CN" sz="2000" dirty="0">
                <a:solidFill>
                  <a:srgbClr val="000000"/>
                </a:solidFill>
                <a:ea typeface="仿宋" panose="02010609060101010101" pitchFamily="49" charset="-122"/>
              </a:rPr>
              <a:t>20170102 </a:t>
            </a:r>
            <a:r>
              <a:rPr lang="zh-CN" altLang="en-US" sz="2000" dirty="0">
                <a:solidFill>
                  <a:srgbClr val="000000"/>
                </a:solidFill>
                <a:ea typeface="仿宋" panose="02010609060101010101" pitchFamily="49" charset="-122"/>
              </a:rPr>
              <a:t>银角大王</a:t>
            </a:r>
            <a:endParaRPr lang="en-US" altLang="zh-CN" sz="2000" dirty="0">
              <a:solidFill>
                <a:srgbClr val="000000"/>
              </a:solidFill>
              <a:ea typeface="仿宋" panose="02010609060101010101" pitchFamily="49" charset="-122"/>
            </a:endParaRPr>
          </a:p>
        </p:txBody>
      </p:sp>
      <p:sp>
        <p:nvSpPr>
          <p:cNvPr id="31" name="Text Box 8">
            <a:extLst>
              <a:ext uri="{FF2B5EF4-FFF2-40B4-BE49-F238E27FC236}">
                <a16:creationId xmlns:a16="http://schemas.microsoft.com/office/drawing/2014/main" xmlns="" id="{1B290535-36CA-47DD-8267-2C53A4C8D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5901" y="1613113"/>
            <a:ext cx="5094085" cy="5221942"/>
          </a:xfrm>
          <a:prstGeom prst="rect">
            <a:avLst/>
          </a:prstGeom>
          <a:noFill/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ts val="25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BOOL 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CEx_OPENDlg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::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OnInitDialog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()</a:t>
            </a:r>
          </a:p>
          <a:p>
            <a:pPr lvl="0" eaLnBrk="1" hangingPunct="1">
              <a:lnSpc>
                <a:spcPts val="2500"/>
              </a:lnSpc>
              <a:defRPr/>
            </a:pPr>
            <a:r>
              <a:rPr lang="en-US" altLang="zh-CN" sz="2200" dirty="0">
                <a:solidFill>
                  <a:srgbClr val="000000"/>
                </a:solidFill>
                <a:latin typeface="Arial" charset="0"/>
              </a:rPr>
              <a:t>{          </a:t>
            </a:r>
            <a:r>
              <a:rPr lang="en-US" altLang="zh-CN" sz="2000" dirty="0">
                <a:latin typeface="Arial" charset="0"/>
              </a:rPr>
              <a:t>……</a:t>
            </a:r>
          </a:p>
          <a:p>
            <a:pPr lvl="0" eaLnBrk="1" hangingPunct="1">
              <a:lnSpc>
                <a:spcPts val="25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    	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ifstream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 in;</a:t>
            </a:r>
          </a:p>
          <a:p>
            <a:pPr lvl="0" eaLnBrk="1" hangingPunct="1">
              <a:lnSpc>
                <a:spcPts val="25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in.open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("in.txt");</a:t>
            </a:r>
          </a:p>
          <a:p>
            <a:pPr lvl="0" eaLnBrk="1" hangingPunct="1">
              <a:lnSpc>
                <a:spcPts val="25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n,i,no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 lvl="0" eaLnBrk="1" hangingPunct="1">
              <a:lnSpc>
                <a:spcPts val="25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	char name[50];</a:t>
            </a:r>
          </a:p>
          <a:p>
            <a:pPr lvl="0" eaLnBrk="1" hangingPunct="1">
              <a:lnSpc>
                <a:spcPts val="25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CString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 s1,s2;</a:t>
            </a:r>
          </a:p>
          <a:p>
            <a:pPr lvl="0" eaLnBrk="1" hangingPunct="1">
              <a:lnSpc>
                <a:spcPts val="25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	in&gt;&gt;n;</a:t>
            </a:r>
          </a:p>
          <a:p>
            <a:pPr lvl="0" eaLnBrk="1" hangingPunct="1">
              <a:lnSpc>
                <a:spcPts val="25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	for(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=0;i&lt;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n;i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++)</a:t>
            </a:r>
          </a:p>
          <a:p>
            <a:pPr lvl="0" eaLnBrk="1" hangingPunct="1">
              <a:lnSpc>
                <a:spcPts val="25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	{	in&gt;&gt;no&gt;&gt;name;</a:t>
            </a:r>
          </a:p>
          <a:p>
            <a:pPr lvl="0" eaLnBrk="1" hangingPunct="1">
              <a:lnSpc>
                <a:spcPts val="25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		s1.Format("%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d",no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);</a:t>
            </a:r>
          </a:p>
          <a:p>
            <a:pPr lvl="0" eaLnBrk="1" hangingPunct="1">
              <a:lnSpc>
                <a:spcPts val="25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		s2.Format("%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s",name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);</a:t>
            </a:r>
          </a:p>
          <a:p>
            <a:pPr lvl="0" eaLnBrk="1" hangingPunct="1">
              <a:lnSpc>
                <a:spcPts val="25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m_xh.AddString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(s1);</a:t>
            </a:r>
          </a:p>
          <a:p>
            <a:pPr lvl="0" eaLnBrk="1" hangingPunct="1">
              <a:lnSpc>
                <a:spcPts val="25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m_xm.AddString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(s2); 	}</a:t>
            </a:r>
          </a:p>
          <a:p>
            <a:pPr lvl="0" eaLnBrk="1" hangingPunct="1">
              <a:lnSpc>
                <a:spcPts val="25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in.close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();</a:t>
            </a:r>
          </a:p>
          <a:p>
            <a:pPr lvl="0" eaLnBrk="1" hangingPunct="1">
              <a:lnSpc>
                <a:spcPts val="25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	return TRUE;        </a:t>
            </a:r>
            <a:r>
              <a:rPr lang="en-US" altLang="zh-CN" sz="2200" dirty="0">
                <a:solidFill>
                  <a:srgbClr val="000000"/>
                </a:solidFill>
                <a:latin typeface="Arial" charset="0"/>
              </a:rPr>
              <a:t>}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1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 autoUpdateAnimBg="0"/>
      <p:bldP spid="12" grpId="0"/>
      <p:bldP spid="13" grpId="0" animBg="1"/>
      <p:bldP spid="14" grpId="0" animBg="1"/>
      <p:bldP spid="15" grpId="0" build="p" animBg="1" autoUpdateAnimBg="0"/>
      <p:bldP spid="17" grpId="0" animBg="1"/>
      <p:bldP spid="18" grpId="0" uiExpand="1" build="p"/>
      <p:bldP spid="21" grpId="0" animBg="1"/>
      <p:bldP spid="22" grpId="0" uiExpand="1" build="p"/>
      <p:bldP spid="25" grpId="0" build="p" animBg="1" autoUpdateAnimBg="0"/>
      <p:bldP spid="30" grpId="0" uiExpand="1" build="p" bldLvl="2" animBg="1" autoUpdateAnimBg="0"/>
      <p:bldP spid="31" grpId="0" uiExpand="1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12">
            <a:extLst>
              <a:ext uri="{FF2B5EF4-FFF2-40B4-BE49-F238E27FC236}">
                <a16:creationId xmlns:a16="http://schemas.microsoft.com/office/drawing/2014/main" xmlns="" id="{1EEE5300-9BD1-44F7-98BB-B406A27AB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70" y="3212976"/>
            <a:ext cx="291491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Pct val="80000"/>
              <a:buFontTx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ea typeface="仿宋" panose="02010609060101010101" pitchFamily="49" charset="-122"/>
              </a:rPr>
              <a:t>单击保存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rPr>
              <a:t>，将列表框内容写入文件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仿宋" panose="02010609060101010101" pitchFamily="49" charset="-122"/>
            </a:endParaRP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xmlns="" id="{BD65D2FF-654A-472B-B3EF-EF1F05348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34" y="509771"/>
            <a:ext cx="324036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eaLnBrk="1" hangingPunct="1">
              <a:spcBef>
                <a:spcPts val="6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F"/>
              <a:defRPr sz="2000">
                <a:latin typeface="宋体" panose="02010600030101010101" pitchFamily="2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F"/>
              <a:tabLst/>
              <a:defRPr/>
            </a:pP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rPr>
              <a:t>单击保存按钮的消息响应函数</a:t>
            </a:r>
            <a:endParaRPr kumimoji="1" lang="en-US" altLang="zh-CN" sz="2400" b="1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xmlns="" id="{1E0D1840-4B26-42F5-B4F3-71A0EC7D7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73" y="4437112"/>
            <a:ext cx="2520280" cy="51360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Arial" pitchFamily="34" charset="0"/>
                <a:ea typeface="仿宋" panose="02010609060101010101" pitchFamily="49" charset="-122"/>
              </a:rPr>
              <a:t>ofstream</a:t>
            </a:r>
            <a:r>
              <a:rPr lang="en-US" altLang="zh-CN" dirty="0">
                <a:latin typeface="Arial" pitchFamily="34" charset="0"/>
                <a:ea typeface="仿宋" panose="02010609060101010101" pitchFamily="49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对象表</a:t>
            </a:r>
            <a:r>
              <a:rPr lang="en-US" altLang="zh-CN" dirty="0">
                <a:latin typeface="Arial" pitchFamily="34" charset="0"/>
                <a:ea typeface="仿宋" panose="02010609060101010101" pitchFamily="49" charset="-122"/>
              </a:rPr>
              <a:t>;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xmlns="" id="{7B668A04-1A3E-422B-BAB9-8B2E34BEE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463" y="4005064"/>
            <a:ext cx="3252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定义输出文件流对象</a:t>
            </a:r>
            <a:endParaRPr lang="en-US" altLang="zh-CN" sz="2400" dirty="0">
              <a:solidFill>
                <a:srgbClr val="660066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xmlns="" id="{3B3162BA-64A6-492F-8183-8C4B88E40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2577" y="1270833"/>
            <a:ext cx="5508104" cy="5542543"/>
          </a:xfrm>
          <a:prstGeom prst="rect">
            <a:avLst/>
          </a:prstGeom>
          <a:noFill/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ts val="25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void 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CEx_OPENDlg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::OnButton2() </a:t>
            </a:r>
          </a:p>
          <a:p>
            <a:pPr lvl="0" eaLnBrk="1" hangingPunct="1">
              <a:lnSpc>
                <a:spcPts val="2500"/>
              </a:lnSpc>
              <a:defRPr/>
            </a:pPr>
            <a:r>
              <a:rPr lang="en-US" altLang="zh-CN" sz="2200" dirty="0">
                <a:solidFill>
                  <a:srgbClr val="000000"/>
                </a:solidFill>
                <a:latin typeface="Arial" charset="0"/>
              </a:rPr>
              <a:t>{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// TODO: Add your control notification handler code here</a:t>
            </a:r>
          </a:p>
          <a:p>
            <a:pPr lvl="0" eaLnBrk="1" hangingPunct="1">
              <a:lnSpc>
                <a:spcPts val="2500"/>
              </a:lnSpc>
              <a:defRPr/>
            </a:pPr>
            <a:r>
              <a:rPr lang="en-US" altLang="zh-CN" sz="2200" dirty="0">
                <a:solidFill>
                  <a:srgbClr val="000000"/>
                </a:solidFill>
                <a:latin typeface="Arial" charset="0"/>
              </a:rPr>
              <a:t>     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ofstream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 out;</a:t>
            </a:r>
          </a:p>
          <a:p>
            <a:pPr lvl="0" eaLnBrk="1" hangingPunct="1">
              <a:lnSpc>
                <a:spcPts val="25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      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out.open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("out.txt");</a:t>
            </a:r>
          </a:p>
          <a:p>
            <a:pPr lvl="0" eaLnBrk="1" hangingPunct="1">
              <a:lnSpc>
                <a:spcPts val="25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      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n,i,no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 lvl="0" eaLnBrk="1" hangingPunct="1">
              <a:lnSpc>
                <a:spcPts val="25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      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CString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 s1,s2;</a:t>
            </a:r>
          </a:p>
          <a:p>
            <a:pPr lvl="0" eaLnBrk="1" hangingPunct="1">
              <a:lnSpc>
                <a:spcPts val="25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      n=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m_xm.GetCount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();</a:t>
            </a:r>
          </a:p>
          <a:p>
            <a:pPr lvl="0" eaLnBrk="1" hangingPunct="1">
              <a:lnSpc>
                <a:spcPts val="25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      out&lt;&lt;n;</a:t>
            </a:r>
          </a:p>
          <a:p>
            <a:pPr lvl="0" eaLnBrk="1" hangingPunct="1">
              <a:lnSpc>
                <a:spcPts val="25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      for(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=0;i&lt;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n;i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++)</a:t>
            </a:r>
          </a:p>
          <a:p>
            <a:pPr lvl="0" eaLnBrk="1" hangingPunct="1">
              <a:lnSpc>
                <a:spcPts val="25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      {</a:t>
            </a:r>
          </a:p>
          <a:p>
            <a:pPr lvl="0" eaLnBrk="1" hangingPunct="1">
              <a:lnSpc>
                <a:spcPts val="25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m_xh.GetText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(i,s1);</a:t>
            </a:r>
          </a:p>
          <a:p>
            <a:pPr lvl="0" eaLnBrk="1" hangingPunct="1">
              <a:lnSpc>
                <a:spcPts val="25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	no=</a:t>
            </a:r>
            <a:r>
              <a:rPr lang="en-US" altLang="zh-CN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atoi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(s1);</a:t>
            </a:r>
          </a:p>
          <a:p>
            <a:pPr lvl="0" eaLnBrk="1" hangingPunct="1">
              <a:lnSpc>
                <a:spcPts val="25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m_xm.GetText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(i,s2);</a:t>
            </a:r>
          </a:p>
          <a:p>
            <a:pPr lvl="0" eaLnBrk="1" hangingPunct="1">
              <a:lnSpc>
                <a:spcPts val="25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	out&lt;&lt;" "&lt;&lt;no&lt;&lt;" "&lt;&lt;s2;</a:t>
            </a:r>
          </a:p>
          <a:p>
            <a:pPr lvl="0" eaLnBrk="1" hangingPunct="1">
              <a:lnSpc>
                <a:spcPts val="25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      }</a:t>
            </a:r>
          </a:p>
          <a:p>
            <a:pPr lvl="0" eaLnBrk="1" hangingPunct="1">
              <a:lnSpc>
                <a:spcPts val="25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      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out.close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();  </a:t>
            </a:r>
          </a:p>
          <a:p>
            <a:pPr lvl="0" eaLnBrk="1" hangingPunct="1">
              <a:lnSpc>
                <a:spcPts val="25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}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9116DF94-F819-409C-9361-753EF47E8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2341230" cy="1938992"/>
          </a:xfrm>
          <a:prstGeom prst="rect">
            <a:avLst/>
          </a:prstGeom>
        </p:spPr>
      </p:pic>
      <p:sp>
        <p:nvSpPr>
          <p:cNvPr id="15" name="Text Box 12">
            <a:extLst>
              <a:ext uri="{FF2B5EF4-FFF2-40B4-BE49-F238E27FC236}">
                <a16:creationId xmlns:a16="http://schemas.microsoft.com/office/drawing/2014/main" xmlns="" id="{D6D525B7-F7EB-445B-9C72-1E9F79F04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2577" y="181089"/>
            <a:ext cx="5508104" cy="1015663"/>
          </a:xfrm>
          <a:prstGeom prst="rect">
            <a:avLst/>
          </a:prstGeom>
          <a:noFill/>
          <a:ln w="38100" cap="sq">
            <a:solidFill>
              <a:srgbClr val="7030A0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0000CC"/>
              </a:buClr>
              <a:buSzPct val="80000"/>
              <a:buFontTx/>
              <a:buNone/>
              <a:tabLst/>
              <a:defRPr sz="20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仿宋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dirty="0"/>
              <a:t>要求</a:t>
            </a:r>
            <a:r>
              <a:rPr lang="en-US" altLang="zh-CN" dirty="0"/>
              <a:t>out.txt</a:t>
            </a:r>
            <a:r>
              <a:rPr lang="zh-CN" altLang="en-US" dirty="0"/>
              <a:t>文件格式：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2 20170101 </a:t>
            </a:r>
            <a:r>
              <a:rPr lang="zh-CN" altLang="en-US" dirty="0"/>
              <a:t>金 </a:t>
            </a:r>
            <a:r>
              <a:rPr lang="en-US" altLang="zh-CN" dirty="0"/>
              <a:t>20170102 </a:t>
            </a:r>
            <a:r>
              <a:rPr lang="zh-CN" altLang="en-US" dirty="0"/>
              <a:t>银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数据之间用空格分开</a:t>
            </a:r>
            <a:endParaRPr lang="en-US" altLang="zh-CN" dirty="0"/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xmlns="" id="{7EAD7764-9244-47EF-8A3F-EB9E4A0E3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5013176"/>
            <a:ext cx="32403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zh-CN" altLang="en-US" sz="2400" dirty="0"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将数据写到文件中</a:t>
            </a:r>
            <a:endParaRPr lang="en-US" altLang="zh-CN" sz="2400" dirty="0">
              <a:solidFill>
                <a:srgbClr val="660066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421FE31D-3C8A-44F7-854D-673BD9286FB7}"/>
              </a:ext>
            </a:extLst>
          </p:cNvPr>
          <p:cNvSpPr/>
          <p:nvPr/>
        </p:nvSpPr>
        <p:spPr>
          <a:xfrm>
            <a:off x="513931" y="5397023"/>
            <a:ext cx="2913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C00000"/>
              </a:buClr>
              <a:buSzPct val="80000"/>
              <a:tabLst/>
              <a:defRPr/>
            </a:pPr>
            <a:r>
              <a:rPr lang="zh-CN" altLang="en-US" noProof="0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将数据写到文件中的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运算符：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anose="02010609060101010101" pitchFamily="49" charset="-122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C00000"/>
              </a:buClr>
              <a:buSzPct val="80000"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&lt;&lt;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xmlns="" id="{80B18B4B-270F-46F7-AE6E-2A593FBAD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841" y="4725144"/>
            <a:ext cx="39057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Pct val="80000"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将</a:t>
            </a:r>
            <a:r>
              <a:rPr lang="en-US" altLang="zh-CN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s1</a:t>
            </a:r>
            <a:r>
              <a:rPr lang="zh-CN" alt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中的字符串转为整数</a:t>
            </a:r>
            <a:endParaRPr kumimoji="1" lang="en-US" altLang="zh-CN" sz="2000" b="1" i="0" u="none" strike="noStrike" kern="1200" cap="none" spc="0" normalizeH="0" noProof="0" dirty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203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 bldLvl="2" autoUpdateAnimBg="0"/>
      <p:bldP spid="9" grpId="0"/>
      <p:bldP spid="12" grpId="0" build="p" animBg="1" autoUpdateAnimBg="0"/>
      <p:bldP spid="13" grpId="0" animBg="1"/>
      <p:bldP spid="14" grpId="0" uiExpand="1" build="p" animBg="1"/>
      <p:bldP spid="15" grpId="0" uiExpand="1" build="p" bldLvl="2" animBg="1" autoUpdateAnimBg="0"/>
      <p:bldP spid="16" grpId="0" animBg="1"/>
      <p:bldP spid="17" grpId="0" uiExpand="1" build="p"/>
      <p:bldP spid="18" grpId="0" uiExpand="1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>
            <a:extLst>
              <a:ext uri="{FF2B5EF4-FFF2-40B4-BE49-F238E27FC236}">
                <a16:creationId xmlns:a16="http://schemas.microsoft.com/office/drawing/2014/main" xmlns="" id="{909DB16D-141B-4C48-990B-3DA369F98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1492389"/>
            <a:ext cx="8175625" cy="5032147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200" dirty="0">
                <a:latin typeface="Arial" charset="0"/>
              </a:rPr>
              <a:t>BOOL </a:t>
            </a:r>
            <a:r>
              <a:rPr lang="en-US" altLang="zh-CN" sz="2200" dirty="0" err="1">
                <a:latin typeface="Arial" charset="0"/>
              </a:rPr>
              <a:t>CEx_StatusDlg</a:t>
            </a:r>
            <a:r>
              <a:rPr lang="en-US" altLang="zh-CN" sz="2200" dirty="0">
                <a:latin typeface="Arial" charset="0"/>
              </a:rPr>
              <a:t>::</a:t>
            </a:r>
            <a:r>
              <a:rPr lang="en-US" altLang="zh-CN" sz="2200" dirty="0" err="1">
                <a:latin typeface="Arial" charset="0"/>
              </a:rPr>
              <a:t>OnInitDialog</a:t>
            </a:r>
            <a:r>
              <a:rPr lang="en-US" altLang="zh-CN" sz="2200" dirty="0">
                <a:latin typeface="Arial" charset="0"/>
              </a:rPr>
              <a:t>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Arial" charset="0"/>
              </a:rPr>
              <a:t>{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19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// TODO: Add extra initialization here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m_xs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=TRUE;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m_yx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=TRUE;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UpdateData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(FALSE);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m_lbk.AddString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("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列表框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");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m_bjk.SetWindowText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("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编辑框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");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return TRUE;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}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控件状态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1B742B1C-5399-45AD-AD7B-6639A1911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492290"/>
            <a:ext cx="3013041" cy="2656790"/>
          </a:xfrm>
          <a:prstGeom prst="rect">
            <a:avLst/>
          </a:prstGeom>
        </p:spPr>
      </p:pic>
      <p:sp>
        <p:nvSpPr>
          <p:cNvPr id="5" name="Text Box 13">
            <a:extLst>
              <a:ext uri="{FF2B5EF4-FFF2-40B4-BE49-F238E27FC236}">
                <a16:creationId xmlns:a16="http://schemas.microsoft.com/office/drawing/2014/main" xmlns="" id="{70B0B4FE-6B6C-45C7-A590-705479716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84" y="853262"/>
            <a:ext cx="35396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/>
              <a:t>初始化代码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440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5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控件状态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xmlns="" id="{333D60BD-D198-456B-88FE-902A9E8AD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488" y="908720"/>
            <a:ext cx="42955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/>
              <a:t>设置控件状态的函数</a:t>
            </a:r>
            <a:endParaRPr lang="en-US" altLang="zh-CN" dirty="0"/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xmlns="" id="{53C7A2B6-201A-48F8-8500-FDEA86128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886" y="1772816"/>
            <a:ext cx="52622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设置控件可见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 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不可见（显示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隐藏）</a:t>
            </a:r>
            <a:endParaRPr lang="en-US" altLang="zh-CN" sz="2400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xmlns="" id="{B640B5C7-EE01-4173-B046-17B8CF004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2204864"/>
            <a:ext cx="3024336" cy="51360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dirty="0" err="1"/>
              <a:t>ShowWindow</a:t>
            </a:r>
            <a:r>
              <a:rPr lang="en-US" altLang="zh-CN" dirty="0"/>
              <a:t>(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参数</a:t>
            </a:r>
            <a:r>
              <a:rPr lang="en-US" altLang="zh-CN" dirty="0"/>
              <a:t>)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6D9231C-058E-43F2-91A7-9ADEAC669BD5}"/>
              </a:ext>
            </a:extLst>
          </p:cNvPr>
          <p:cNvSpPr/>
          <p:nvPr/>
        </p:nvSpPr>
        <p:spPr>
          <a:xfrm>
            <a:off x="767795" y="2810545"/>
            <a:ext cx="6804756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3300"/>
              </a:lnSpc>
              <a:spcAft>
                <a:spcPts val="0"/>
              </a:spcAft>
            </a:pPr>
            <a:r>
              <a:rPr lang="zh-CN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参数：</a:t>
            </a:r>
            <a:endParaRPr lang="en-US" altLang="zh-CN" kern="100" dirty="0"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 indent="266700" algn="just">
              <a:lnSpc>
                <a:spcPts val="33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仿宋" panose="02010609060101010101" pitchFamily="49" charset="-122"/>
              </a:rPr>
              <a:t>SW_SHOW        </a:t>
            </a:r>
            <a:r>
              <a:rPr lang="zh-CN" altLang="en-US" dirty="0">
                <a:latin typeface="Arial" panose="020B0604020202020204" pitchFamily="34" charset="0"/>
                <a:ea typeface="仿宋" panose="02010609060101010101" pitchFamily="49" charset="-122"/>
              </a:rPr>
              <a:t>控件可见（显示）</a:t>
            </a:r>
            <a:endParaRPr lang="en-US" altLang="zh-CN" dirty="0">
              <a:latin typeface="Arial" panose="020B0604020202020204" pitchFamily="34" charset="0"/>
              <a:ea typeface="仿宋" panose="02010609060101010101" pitchFamily="49" charset="-122"/>
            </a:endParaRPr>
          </a:p>
          <a:p>
            <a:pPr lvl="1" indent="266700" algn="just">
              <a:lnSpc>
                <a:spcPts val="33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仿宋" panose="02010609060101010101" pitchFamily="49" charset="-122"/>
              </a:rPr>
              <a:t>SW_HIDE        </a:t>
            </a:r>
            <a:r>
              <a:rPr lang="zh-CN" altLang="en-US" dirty="0">
                <a:latin typeface="Arial" panose="020B0604020202020204" pitchFamily="34" charset="0"/>
                <a:ea typeface="仿宋" panose="02010609060101010101" pitchFamily="49" charset="-122"/>
              </a:rPr>
              <a:t>控件不可见（隐藏）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xmlns="" id="{C6464496-4756-4086-8A09-000BA1796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196752"/>
            <a:ext cx="4968552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zh-CN"/>
            </a:defPPr>
            <a:lvl1pPr marR="0" lvl="0" defTabSz="91440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Tx/>
              <a:tabLst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F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函数介绍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xmlns="" id="{C3B8F9E7-E6CC-42E7-8837-B138F0897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149080"/>
            <a:ext cx="52622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/>
              <a:t>设置控件有效</a:t>
            </a:r>
            <a:r>
              <a:rPr lang="en-US" altLang="zh-CN" dirty="0"/>
              <a:t>/ </a:t>
            </a:r>
            <a:r>
              <a:rPr lang="zh-CN" altLang="en-US" dirty="0"/>
              <a:t>无效</a:t>
            </a:r>
            <a:endParaRPr lang="en-US" altLang="zh-CN" dirty="0"/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xmlns="" id="{4920FFA2-875E-4601-9CFA-18221D631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306" y="4581128"/>
            <a:ext cx="3024336" cy="51360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dirty="0" err="1"/>
              <a:t>EnableWindow</a:t>
            </a:r>
            <a:r>
              <a:rPr lang="en-US" altLang="zh-CN" dirty="0"/>
              <a:t>(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参数</a:t>
            </a:r>
            <a:r>
              <a:rPr lang="en-US" altLang="zh-CN" dirty="0"/>
              <a:t>)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FF1FB81E-ACD6-4E26-8A6C-906FCFAE7B53}"/>
              </a:ext>
            </a:extLst>
          </p:cNvPr>
          <p:cNvSpPr/>
          <p:nvPr/>
        </p:nvSpPr>
        <p:spPr>
          <a:xfrm>
            <a:off x="755576" y="5157192"/>
            <a:ext cx="6804756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3300"/>
              </a:lnSpc>
              <a:spcAft>
                <a:spcPts val="0"/>
              </a:spcAft>
            </a:pPr>
            <a:r>
              <a:rPr lang="zh-CN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参数：</a:t>
            </a:r>
            <a:endParaRPr lang="en-US" altLang="zh-CN" kern="100" dirty="0"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 indent="266700" algn="just">
              <a:lnSpc>
                <a:spcPts val="3300"/>
              </a:lnSpc>
              <a:spcAft>
                <a:spcPts val="0"/>
              </a:spcAft>
            </a:pPr>
            <a:r>
              <a:rPr lang="en-US" altLang="zh-CN" dirty="0"/>
              <a:t>TRUE</a:t>
            </a:r>
            <a:r>
              <a:rPr lang="en-US" altLang="zh-CN" dirty="0">
                <a:latin typeface="Arial" panose="020B0604020202020204" pitchFamily="34" charset="0"/>
                <a:ea typeface="仿宋" panose="02010609060101010101" pitchFamily="49" charset="-122"/>
              </a:rPr>
              <a:t>        </a:t>
            </a:r>
            <a:r>
              <a:rPr lang="zh-CN" altLang="en-US" dirty="0">
                <a:latin typeface="Arial" panose="020B0604020202020204" pitchFamily="34" charset="0"/>
                <a:ea typeface="仿宋" panose="02010609060101010101" pitchFamily="49" charset="-122"/>
              </a:rPr>
              <a:t>控件有效</a:t>
            </a:r>
            <a:endParaRPr lang="en-US" altLang="zh-CN" dirty="0">
              <a:latin typeface="Arial" panose="020B0604020202020204" pitchFamily="34" charset="0"/>
              <a:ea typeface="仿宋" panose="02010609060101010101" pitchFamily="49" charset="-122"/>
            </a:endParaRPr>
          </a:p>
          <a:p>
            <a:pPr lvl="1" indent="266700" algn="just">
              <a:lnSpc>
                <a:spcPts val="3300"/>
              </a:lnSpc>
              <a:spcAft>
                <a:spcPts val="0"/>
              </a:spcAft>
            </a:pPr>
            <a:r>
              <a:rPr lang="en-US" altLang="zh-CN" dirty="0"/>
              <a:t>FALSE      </a:t>
            </a:r>
            <a:r>
              <a:rPr lang="zh-CN" altLang="en-US" dirty="0">
                <a:latin typeface="Arial" panose="020B0604020202020204" pitchFamily="34" charset="0"/>
                <a:ea typeface="仿宋" panose="02010609060101010101" pitchFamily="49" charset="-122"/>
              </a:rPr>
              <a:t>控件无效</a:t>
            </a:r>
          </a:p>
        </p:txBody>
      </p:sp>
    </p:spTree>
    <p:extLst>
      <p:ext uri="{BB962C8B-B14F-4D97-AF65-F5344CB8AC3E}">
        <p14:creationId xmlns:p14="http://schemas.microsoft.com/office/powerpoint/2010/main" val="92198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9" grpId="0"/>
      <p:bldP spid="10" grpId="0" build="p" animBg="1" autoUpdateAnimBg="0"/>
      <p:bldP spid="11" grpId="0" build="p" bldLvl="2"/>
      <p:bldP spid="13" grpId="0" build="p" bldLvl="2"/>
      <p:bldP spid="16" grpId="0" animBg="1"/>
      <p:bldP spid="17" grpId="0" build="p" animBg="1" autoUpdateAnimBg="0"/>
      <p:bldP spid="18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控件状态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xmlns="" id="{333D60BD-D198-456B-88FE-902A9E8AD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488" y="908720"/>
            <a:ext cx="42955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/>
              <a:t>设置控件状态的函数</a:t>
            </a:r>
            <a:endParaRPr lang="en-US" altLang="zh-CN" dirty="0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xmlns="" id="{C6464496-4756-4086-8A09-000BA1796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196752"/>
            <a:ext cx="4968552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zh-CN"/>
            </a:defPPr>
            <a:lvl1pPr marR="0" lvl="0" defTabSz="91440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Tx/>
              <a:tabLst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F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函数介绍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xmlns="" id="{7EF8E52F-9246-4C8E-BD7F-C5D8C4790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918" y="1772816"/>
            <a:ext cx="44701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/>
              <a:t>获取控件</a:t>
            </a:r>
            <a:r>
              <a:rPr lang="zh-CN" altLang="en-US" dirty="0" smtClean="0"/>
              <a:t>指针的函数</a:t>
            </a:r>
            <a:endParaRPr lang="en-US" altLang="zh-CN" dirty="0"/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xmlns="" id="{676CBAFE-DE9A-4E49-89AD-32F6FCA6D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2276872"/>
            <a:ext cx="2802622" cy="51360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dirty="0" err="1"/>
              <a:t>GetDlgItem</a:t>
            </a:r>
            <a:r>
              <a:rPr lang="en-US" altLang="zh-CN" dirty="0"/>
              <a:t> (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r>
              <a:rPr lang="en-US" altLang="zh-CN" dirty="0"/>
              <a:t>)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7EA8CE35-2A70-408F-8B0C-847128C42540}"/>
              </a:ext>
            </a:extLst>
          </p:cNvPr>
          <p:cNvSpPr/>
          <p:nvPr/>
        </p:nvSpPr>
        <p:spPr>
          <a:xfrm>
            <a:off x="1079612" y="2922329"/>
            <a:ext cx="327636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3300"/>
              </a:lnSpc>
              <a:spcAft>
                <a:spcPts val="0"/>
              </a:spcAft>
            </a:pPr>
            <a:r>
              <a:rPr lang="zh-CN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参数：</a:t>
            </a:r>
            <a:endParaRPr lang="en-US" altLang="zh-CN" kern="100" dirty="0"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 indent="266700" algn="just">
              <a:lnSpc>
                <a:spcPts val="3300"/>
              </a:lnSpc>
              <a:spcAft>
                <a:spcPts val="0"/>
              </a:spcAft>
            </a:pPr>
            <a:r>
              <a:rPr lang="zh-CN" altLang="en-US" dirty="0">
                <a:latin typeface="Arial" panose="020B0604020202020204" pitchFamily="34" charset="0"/>
                <a:ea typeface="仿宋" panose="02010609060101010101" pitchFamily="49" charset="-122"/>
              </a:rPr>
              <a:t>控件</a:t>
            </a:r>
            <a:r>
              <a:rPr lang="en-US" altLang="zh-CN" dirty="0">
                <a:latin typeface="Arial" panose="020B0604020202020204" pitchFamily="34" charset="0"/>
                <a:ea typeface="仿宋" panose="02010609060101010101" pitchFamily="49" charset="-122"/>
              </a:rPr>
              <a:t>ID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23094C94-8CFA-4C51-93F3-199DDFFA4CF3}"/>
              </a:ext>
            </a:extLst>
          </p:cNvPr>
          <p:cNvSpPr/>
          <p:nvPr/>
        </p:nvSpPr>
        <p:spPr>
          <a:xfrm>
            <a:off x="1043608" y="3861048"/>
            <a:ext cx="327636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3300"/>
              </a:lnSpc>
              <a:spcAft>
                <a:spcPts val="0"/>
              </a:spcAft>
            </a:pP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函数值</a:t>
            </a:r>
            <a:r>
              <a:rPr lang="zh-CN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kern="100" dirty="0"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 indent="266700" algn="just">
              <a:lnSpc>
                <a:spcPts val="3300"/>
              </a:lnSpc>
              <a:spcAft>
                <a:spcPts val="0"/>
              </a:spcAft>
            </a:pPr>
            <a:r>
              <a:rPr lang="zh-CN" altLang="en-US" dirty="0">
                <a:latin typeface="Arial" panose="020B0604020202020204" pitchFamily="34" charset="0"/>
                <a:ea typeface="仿宋" panose="02010609060101010101" pitchFamily="49" charset="-122"/>
              </a:rPr>
              <a:t>控件指针</a:t>
            </a:r>
            <a:endParaRPr lang="en-US" altLang="zh-CN" dirty="0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71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build="p" animBg="1" autoUpdateAnimBg="0"/>
      <p:bldP spid="15" grpId="0" build="p" bldLvl="2"/>
      <p:bldP spid="19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控件状态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xmlns="" id="{333D60BD-D198-456B-88FE-902A9E8AD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488" y="908720"/>
            <a:ext cx="42955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/>
              <a:t>设置控件状态的函数</a:t>
            </a:r>
            <a:endParaRPr lang="en-US" altLang="zh-CN" dirty="0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xmlns="" id="{D12B52E0-71F0-456C-B720-2009570EC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196752"/>
            <a:ext cx="4968552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zh-CN"/>
            </a:defPPr>
            <a:lvl1pPr marR="0" lvl="0" defTabSz="91440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Tx/>
              <a:tabLst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F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函数使用方法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5121B217-5944-428E-9DF9-601F80FBA262}"/>
              </a:ext>
            </a:extLst>
          </p:cNvPr>
          <p:cNvSpPr/>
          <p:nvPr/>
        </p:nvSpPr>
        <p:spPr>
          <a:xfrm>
            <a:off x="971600" y="1733862"/>
            <a:ext cx="6120680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300"/>
              </a:lnSpc>
              <a:spcAft>
                <a:spcPts val="0"/>
              </a:spcAft>
              <a:buClr>
                <a:srgbClr val="C00000"/>
              </a:buClr>
            </a:pPr>
            <a:r>
              <a:rPr lang="zh-CN" altLang="en-US" kern="1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zh-CN" altLang="en-US" kern="1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</a:t>
            </a:r>
            <a:endParaRPr lang="en-US" altLang="zh-CN" kern="100" dirty="0" smtClean="0">
              <a:solidFill>
                <a:srgbClr val="0000CC"/>
              </a:solidFill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300"/>
              </a:lnSpc>
              <a:spcAft>
                <a:spcPts val="0"/>
              </a:spcAft>
              <a:buClr>
                <a:srgbClr val="C00000"/>
              </a:buClr>
            </a:pPr>
            <a:r>
              <a:rPr lang="zh-CN" altLang="en-US" kern="100" dirty="0" smtClean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Control</a:t>
            </a: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类别</a:t>
            </a:r>
            <a:r>
              <a:rPr lang="zh-CN" altLang="en-US" kern="100" dirty="0" smtClean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变量调用</a:t>
            </a:r>
            <a:endParaRPr lang="en-US" altLang="zh-CN" kern="100" dirty="0"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300"/>
              </a:lnSpc>
              <a:spcAft>
                <a:spcPts val="0"/>
              </a:spcAft>
              <a:buClr>
                <a:srgbClr val="C00000"/>
              </a:buClr>
            </a:pP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例如：</a:t>
            </a:r>
            <a:endParaRPr lang="en-US" altLang="zh-CN" kern="100" dirty="0"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9C8497C2-2B03-47A5-91DC-4938C4E7EDB3}"/>
              </a:ext>
            </a:extLst>
          </p:cNvPr>
          <p:cNvSpPr/>
          <p:nvPr/>
        </p:nvSpPr>
        <p:spPr>
          <a:xfrm>
            <a:off x="1160621" y="3212976"/>
            <a:ext cx="7479174" cy="1455014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buClr>
                <a:srgbClr val="C00000"/>
              </a:buClr>
            </a:pPr>
            <a:r>
              <a:rPr lang="en-US" altLang="zh-CN" dirty="0" err="1"/>
              <a:t>m_an.ShowWindow</a:t>
            </a:r>
            <a:r>
              <a:rPr lang="en-US" altLang="zh-CN" dirty="0"/>
              <a:t>(SW_HIDE);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  <a:buClr>
                <a:srgbClr val="C00000"/>
              </a:buClr>
            </a:pPr>
            <a:r>
              <a:rPr lang="en-US" altLang="zh-CN" dirty="0" err="1">
                <a:latin typeface="Arial" panose="020B0604020202020204" pitchFamily="34" charset="0"/>
                <a:ea typeface="仿宋" panose="02010609060101010101" pitchFamily="49" charset="-122"/>
              </a:rPr>
              <a:t>m_fxk.EnableWindow</a:t>
            </a:r>
            <a:r>
              <a:rPr lang="en-US" altLang="zh-CN" dirty="0">
                <a:latin typeface="Arial" panose="020B0604020202020204" pitchFamily="34" charset="0"/>
                <a:ea typeface="仿宋" panose="02010609060101010101" pitchFamily="49" charset="-122"/>
              </a:rPr>
              <a:t>(TRUE);</a:t>
            </a:r>
            <a:endParaRPr lang="zh-CN" altLang="en-US" dirty="0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xmlns="" id="{49D46242-8131-4178-8B4C-470B2E897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136" y="3463191"/>
            <a:ext cx="27363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设置按钮隐藏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xmlns="" id="{09478B6C-CB00-4D90-93CC-ED0AD5A90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4191471"/>
            <a:ext cx="27363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设置复选框有效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545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bldLvl="2"/>
      <p:bldP spid="15" grpId="0" build="p" bldLvl="2"/>
      <p:bldP spid="12" grpId="0" uiExpand="1" build="p" bldLvl="2" animBg="1" autoUpdateAnimBg="0"/>
      <p:bldP spid="17" grpId="0" build="p" autoUpdateAnimBg="0"/>
      <p:bldP spid="1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控件状态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xmlns="" id="{333D60BD-D198-456B-88FE-902A9E8AD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488" y="908720"/>
            <a:ext cx="42955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66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/>
              <a:t>设置控件状态的函数</a:t>
            </a:r>
            <a:endParaRPr lang="en-US" altLang="zh-CN" dirty="0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xmlns="" id="{D12B52E0-71F0-456C-B720-2009570EC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196752"/>
            <a:ext cx="4968552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zh-CN"/>
            </a:defPPr>
            <a:lvl1pPr marR="0" lvl="0" defTabSz="91440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Tx/>
              <a:tabLst/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F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函数使用方法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A07C2077-E7D2-411F-97FB-AD903E05700F}"/>
              </a:ext>
            </a:extLst>
          </p:cNvPr>
          <p:cNvSpPr/>
          <p:nvPr/>
        </p:nvSpPr>
        <p:spPr>
          <a:xfrm>
            <a:off x="1145930" y="1700808"/>
            <a:ext cx="6120680" cy="96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  <a:spcAft>
                <a:spcPts val="0"/>
              </a:spcAft>
              <a:buClr>
                <a:srgbClr val="C00000"/>
              </a:buClr>
            </a:pPr>
            <a:r>
              <a:rPr lang="zh-CN" altLang="en-US" kern="1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zh-CN" altLang="en-US" kern="1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endParaRPr lang="en-US" altLang="zh-CN" kern="100" dirty="0">
              <a:solidFill>
                <a:srgbClr val="0000CC"/>
              </a:solidFill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600"/>
              </a:lnSpc>
              <a:spcAft>
                <a:spcPts val="0"/>
              </a:spcAft>
              <a:buClr>
                <a:srgbClr val="C00000"/>
              </a:buClr>
            </a:pPr>
            <a:r>
              <a:rPr lang="zh-CN" altLang="en-US" kern="100" dirty="0" smtClean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函数获取控件指针，用指针调用</a:t>
            </a:r>
            <a:endParaRPr lang="zh-CN" altLang="en-US" dirty="0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xmlns="" id="{7EF8E52F-9246-4C8E-BD7F-C5D8C4790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2679303"/>
            <a:ext cx="44701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获取控件</a:t>
            </a:r>
            <a:r>
              <a:rPr lang="zh-CN" altLang="en-US" dirty="0" smtClean="0">
                <a:solidFill>
                  <a:schemeClr val="tx1"/>
                </a:solidFill>
              </a:rPr>
              <a:t>指针的函数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xmlns="" id="{676CBAFE-DE9A-4E49-89AD-32F6FCA6D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3140968"/>
            <a:ext cx="2802622" cy="51360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dirty="0" err="1"/>
              <a:t>GetDlgItem</a:t>
            </a:r>
            <a:r>
              <a:rPr lang="en-US" altLang="zh-CN" dirty="0"/>
              <a:t> (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r>
              <a:rPr lang="en-US" altLang="zh-CN" dirty="0"/>
              <a:t>)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7EA8CE35-2A70-408F-8B0C-847128C42540}"/>
              </a:ext>
            </a:extLst>
          </p:cNvPr>
          <p:cNvSpPr/>
          <p:nvPr/>
        </p:nvSpPr>
        <p:spPr>
          <a:xfrm>
            <a:off x="1367644" y="3786425"/>
            <a:ext cx="327636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3300"/>
              </a:lnSpc>
              <a:spcAft>
                <a:spcPts val="0"/>
              </a:spcAft>
            </a:pPr>
            <a:r>
              <a:rPr lang="zh-CN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参数：</a:t>
            </a:r>
            <a:endParaRPr lang="en-US" altLang="zh-CN" kern="100" dirty="0"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 indent="266700" algn="just">
              <a:lnSpc>
                <a:spcPts val="3300"/>
              </a:lnSpc>
              <a:spcAft>
                <a:spcPts val="0"/>
              </a:spcAft>
            </a:pPr>
            <a:r>
              <a:rPr lang="zh-CN" altLang="en-US" dirty="0">
                <a:latin typeface="Arial" panose="020B0604020202020204" pitchFamily="34" charset="0"/>
                <a:ea typeface="仿宋" panose="02010609060101010101" pitchFamily="49" charset="-122"/>
              </a:rPr>
              <a:t>控件</a:t>
            </a:r>
            <a:r>
              <a:rPr lang="en-US" altLang="zh-CN" dirty="0">
                <a:latin typeface="Arial" panose="020B0604020202020204" pitchFamily="34" charset="0"/>
                <a:ea typeface="仿宋" panose="02010609060101010101" pitchFamily="49" charset="-122"/>
              </a:rPr>
              <a:t>ID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23094C94-8CFA-4C51-93F3-199DDFFA4CF3}"/>
              </a:ext>
            </a:extLst>
          </p:cNvPr>
          <p:cNvSpPr/>
          <p:nvPr/>
        </p:nvSpPr>
        <p:spPr>
          <a:xfrm>
            <a:off x="3383868" y="3786425"/>
            <a:ext cx="327636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3300"/>
              </a:lnSpc>
              <a:spcAft>
                <a:spcPts val="0"/>
              </a:spcAft>
            </a:pP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函数值</a:t>
            </a:r>
            <a:r>
              <a:rPr lang="zh-CN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kern="100" dirty="0"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 indent="266700" algn="just">
              <a:lnSpc>
                <a:spcPts val="3300"/>
              </a:lnSpc>
              <a:spcAft>
                <a:spcPts val="0"/>
              </a:spcAft>
            </a:pPr>
            <a:r>
              <a:rPr lang="zh-CN" altLang="en-US" dirty="0">
                <a:latin typeface="Arial" panose="020B0604020202020204" pitchFamily="34" charset="0"/>
                <a:ea typeface="仿宋" panose="02010609060101010101" pitchFamily="49" charset="-122"/>
              </a:rPr>
              <a:t>控件指针</a:t>
            </a:r>
            <a:endParaRPr lang="en-US" altLang="zh-CN" dirty="0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xmlns="" id="{7EF8E52F-9246-4C8E-BD7F-C5D8C4790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4653136"/>
            <a:ext cx="44701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使用示例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A07C2077-E7D2-411F-97FB-AD903E05700F}"/>
              </a:ext>
            </a:extLst>
          </p:cNvPr>
          <p:cNvSpPr/>
          <p:nvPr/>
        </p:nvSpPr>
        <p:spPr>
          <a:xfrm>
            <a:off x="1547664" y="5013176"/>
            <a:ext cx="69847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  <a:spcAft>
                <a:spcPts val="0"/>
              </a:spcAft>
              <a:buClr>
                <a:srgbClr val="C00000"/>
              </a:buClr>
            </a:pPr>
            <a:r>
              <a:rPr lang="zh-CN" altLang="en-US" kern="100" dirty="0" smtClean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设列表框</a:t>
            </a:r>
            <a:r>
              <a:rPr lang="en-US" altLang="zh-CN" kern="100" dirty="0" smtClean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en-US" kern="100" dirty="0" smtClean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kern="100" dirty="0" smtClean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IDC_LIST1</a:t>
            </a:r>
            <a:r>
              <a:rPr lang="zh-CN" altLang="en-US" kern="100" dirty="0" smtClean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kern="100" dirty="0" smtClean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设置列表框可见但无效</a:t>
            </a:r>
            <a:endParaRPr lang="zh-CN" altLang="en-US" dirty="0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A07C2077-E7D2-411F-97FB-AD903E05700F}"/>
              </a:ext>
            </a:extLst>
          </p:cNvPr>
          <p:cNvSpPr/>
          <p:nvPr/>
        </p:nvSpPr>
        <p:spPr>
          <a:xfrm>
            <a:off x="611560" y="5517232"/>
            <a:ext cx="7956884" cy="1015663"/>
          </a:xfrm>
          <a:prstGeom prst="rect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  <a:spcAft>
                <a:spcPts val="0"/>
              </a:spcAft>
              <a:buClr>
                <a:srgbClr val="C00000"/>
              </a:buClr>
            </a:pPr>
            <a:r>
              <a:rPr lang="en-US" altLang="zh-CN" kern="100" dirty="0" err="1" smtClean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GetDlgItem</a:t>
            </a:r>
            <a:r>
              <a:rPr lang="en-US" altLang="zh-CN" kern="100" dirty="0" smtClean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(IDC_LIST1</a:t>
            </a: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)-&gt;</a:t>
            </a:r>
            <a:r>
              <a:rPr lang="en-US" altLang="zh-CN" kern="100" dirty="0" err="1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ShowWindow</a:t>
            </a: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(SW_SHOW);</a:t>
            </a:r>
          </a:p>
          <a:p>
            <a:pPr algn="just">
              <a:lnSpc>
                <a:spcPts val="3600"/>
              </a:lnSpc>
              <a:spcAft>
                <a:spcPts val="0"/>
              </a:spcAft>
              <a:buClr>
                <a:srgbClr val="C00000"/>
              </a:buClr>
            </a:pPr>
            <a:r>
              <a:rPr lang="en-US" altLang="zh-CN" kern="100" dirty="0" err="1" smtClean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GetDlgItem</a:t>
            </a:r>
            <a:r>
              <a:rPr lang="en-US" altLang="zh-CN" kern="100" dirty="0" smtClean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(IDC_LIST1</a:t>
            </a: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)-&gt;</a:t>
            </a:r>
            <a:r>
              <a:rPr lang="en-US" altLang="zh-CN" kern="100" dirty="0" err="1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EnableWindow</a:t>
            </a: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(false);</a:t>
            </a:r>
            <a:endParaRPr lang="zh-CN" altLang="en-US" dirty="0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417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bldLvl="2"/>
      <p:bldP spid="20" grpId="0"/>
      <p:bldP spid="21" grpId="0" build="p" animBg="1" autoUpdateAnimBg="0"/>
      <p:bldP spid="22" grpId="0" build="p" bldLvl="2"/>
      <p:bldP spid="23" grpId="0" build="p" bldLvl="2"/>
      <p:bldP spid="16" grpId="0"/>
      <p:bldP spid="24" grpId="0" build="p" bldLvl="2"/>
      <p:bldP spid="25" grpId="0" build="p" bldLvl="2" animBg="1"/>
    </p:bldLst>
  </p:timing>
</p:sld>
</file>

<file path=ppt/theme/theme1.xml><?xml version="1.0" encoding="utf-8"?>
<a:theme xmlns:a="http://schemas.openxmlformats.org/drawingml/2006/main" name="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Cdesignd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D699"/>
    </a:lt1>
    <a:dk2>
      <a:srgbClr val="000000"/>
    </a:dk2>
    <a:lt2>
      <a:srgbClr val="808080"/>
    </a:lt2>
    <a:accent1>
      <a:srgbClr val="FF9933"/>
    </a:accent1>
    <a:accent2>
      <a:srgbClr val="3333CC"/>
    </a:accent2>
    <a:accent3>
      <a:srgbClr val="FFE8CA"/>
    </a:accent3>
    <a:accent4>
      <a:srgbClr val="000000"/>
    </a:accent4>
    <a:accent5>
      <a:srgbClr val="FFCAAD"/>
    </a:accent5>
    <a:accent6>
      <a:srgbClr val="2D2DB9"/>
    </a:accent6>
    <a:hlink>
      <a:srgbClr val="00CC66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14065</TotalTime>
  <Words>2482</Words>
  <Application>Microsoft Office PowerPoint</Application>
  <PresentationFormat>全屏显示(4:3)</PresentationFormat>
  <Paragraphs>627</Paragraphs>
  <Slides>47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Cdesignd</vt:lpstr>
      <vt:lpstr>高级语言程序设计</vt:lpstr>
      <vt:lpstr>控件状态</vt:lpstr>
      <vt:lpstr>控件状态</vt:lpstr>
      <vt:lpstr>PowerPoint 演示文稿</vt:lpstr>
      <vt:lpstr>控件状态</vt:lpstr>
      <vt:lpstr>控件状态</vt:lpstr>
      <vt:lpstr>控件状态</vt:lpstr>
      <vt:lpstr>控件状态</vt:lpstr>
      <vt:lpstr>控件状态</vt:lpstr>
      <vt:lpstr>控件状态</vt:lpstr>
      <vt:lpstr>控件状态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菜单</vt:lpstr>
      <vt:lpstr>菜单</vt:lpstr>
      <vt:lpstr>菜单</vt:lpstr>
      <vt:lpstr>菜单</vt:lpstr>
      <vt:lpstr>菜单</vt:lpstr>
      <vt:lpstr>PowerPoint 演示文稿</vt:lpstr>
      <vt:lpstr>PowerPoint 演示文稿</vt:lpstr>
      <vt:lpstr>综合例子：对话框</vt:lpstr>
      <vt:lpstr>综合例子：对话框</vt:lpstr>
      <vt:lpstr>综合例子：对话框</vt:lpstr>
      <vt:lpstr>综合例子：对话框</vt:lpstr>
      <vt:lpstr>综合例子：对话框</vt:lpstr>
      <vt:lpstr>综合例子：对话框</vt:lpstr>
      <vt:lpstr>综合例子：对话框</vt:lpstr>
      <vt:lpstr>综合例子：对话框</vt:lpstr>
      <vt:lpstr>综合例子：对话框</vt:lpstr>
      <vt:lpstr>综合例子：对话框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函   数</dc:title>
  <dc:creator>wang</dc:creator>
  <cp:lastModifiedBy>ncre</cp:lastModifiedBy>
  <cp:revision>833</cp:revision>
  <cp:lastPrinted>2000-03-02T02:46:32Z</cp:lastPrinted>
  <dcterms:created xsi:type="dcterms:W3CDTF">2001-04-21T17:31:52Z</dcterms:created>
  <dcterms:modified xsi:type="dcterms:W3CDTF">2018-05-25T03:11:17Z</dcterms:modified>
</cp:coreProperties>
</file>