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handoutMasterIdLst>
    <p:handoutMasterId r:id="rId4"/>
  </p:handoutMasterIdLst>
  <p:sldIdLst>
    <p:sldId id="325" r:id="rId2"/>
    <p:sldId id="327" r:id="rId3"/>
  </p:sldIdLst>
  <p:sldSz cx="9144000" cy="6858000" type="screen4x3"/>
  <p:notesSz cx="6858000" cy="9144000"/>
  <p:custShowLst>
    <p:custShow name="数据输出" id="0">
      <p:sldLst/>
    </p:custShow>
    <p:custShow name="数据输入" id="1">
      <p:sldLst/>
    </p:custShow>
    <p:custShow name="选择结构" id="2">
      <p:sldLst/>
    </p:custShow>
    <p:custShow name="表达式" id="3">
      <p:sldLst/>
    </p:custShow>
    <p:custShow name="IF语句" id="4">
      <p:sldLst/>
    </p:custShow>
    <p:custShow name="ELSEIF" id="5">
      <p:sldLst/>
    </p:custShow>
    <p:custShow name="嵌套" id="6">
      <p:sldLst/>
    </p:custShow>
    <p:custShow name="多分支" id="7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FF"/>
    <a:srgbClr val="000000"/>
    <a:srgbClr val="2E0A1D"/>
    <a:srgbClr val="66FFFF"/>
    <a:srgbClr val="EAEAEA"/>
    <a:srgbClr val="FF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D3E7C12-8108-498F-AEBD-AC80A62B64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B757B01-95BE-4F95-A7AB-B6043130C3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0450B3E2-EF2F-4490-BA84-7FFFD890BD4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6E531B6-A9F9-41D2-8176-FF08177F86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A54D93-99C1-4DDA-8D1D-546DA7BB3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4BB183F-0EA4-4CA7-A12B-71935C62ABE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80B6739D-5BC0-40FE-A9C5-BD24A93AE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43A95701-32BF-4F98-BD85-C25C92E37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1A513D6E-3531-4986-8834-88CF0822F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7B4BA2EF-EBF1-442F-BBB5-D22C2D1765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B2FA731-B911-4FB2-A2E5-7CEE5BB39F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478F4E3-9EAD-4228-953F-41395FDE9F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B278CA1-48FE-4779-AEFA-D057C4F7E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6408B5C-722E-4D16-9ED6-DA3D0EEEB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82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8975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1204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9310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616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2400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63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041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1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815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484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60343A35-D1FA-4D5F-9D10-FF3C03A28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B6DEDDE9-3E1A-4E05-B640-1AF225F59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3863AC18-49B1-4143-9AF3-9D0623C28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13">
            <a:extLst>
              <a:ext uri="{FF2B5EF4-FFF2-40B4-BE49-F238E27FC236}">
                <a16:creationId xmlns:a16="http://schemas.microsoft.com/office/drawing/2014/main" id="{043D9571-F974-48D1-93C9-CAB4B3DF8DB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E8BB5F45-9411-47C4-9BE8-162E0CD44B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36CF3CCF-F217-4CA0-8495-0FD960ECB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69F5BCC-2BEA-4707-AACD-FC9C3CAA1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-152400"/>
            <a:ext cx="8443913" cy="1546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复习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E0AF4120-B64C-44CA-9A93-5E719ACDA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22388"/>
            <a:ext cx="51847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用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if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、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else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语句构造选择结构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446B59F3-0F48-4AC0-8D9E-216828F2A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4038"/>
            <a:ext cx="20574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F9495D1E-AA5B-448E-9E5C-A8C92DF60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4783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if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（表达式）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E22AAF52-0602-4C4F-85EF-3E6356F41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5038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if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子句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F68FA186-A6AB-4A5E-9BCF-53F70C862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8603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else</a:t>
            </a: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6FCF437B-78C7-48A6-8B0E-C5875C14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67038"/>
            <a:ext cx="2530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else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子句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85005" name="Text Box 13">
            <a:extLst>
              <a:ext uri="{FF2B5EF4-FFF2-40B4-BE49-F238E27FC236}">
                <a16:creationId xmlns:a16="http://schemas.microsoft.com/office/drawing/2014/main" id="{CBF0DBC4-C6DF-41A6-ABB6-8C6B40C0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132556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执行过程</a:t>
            </a:r>
          </a:p>
        </p:txBody>
      </p:sp>
      <p:sp>
        <p:nvSpPr>
          <p:cNvPr id="85006" name="Line 14">
            <a:extLst>
              <a:ext uri="{FF2B5EF4-FFF2-40B4-BE49-F238E27FC236}">
                <a16:creationId xmlns:a16="http://schemas.microsoft.com/office/drawing/2014/main" id="{715198AE-45C6-4206-8DF4-E3ED78E37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152082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85007" name="Group 15">
            <a:extLst>
              <a:ext uri="{FF2B5EF4-FFF2-40B4-BE49-F238E27FC236}">
                <a16:creationId xmlns:a16="http://schemas.microsoft.com/office/drawing/2014/main" id="{96655942-E7A3-4103-B0D2-3CBC0E0D4F12}"/>
              </a:ext>
            </a:extLst>
          </p:cNvPr>
          <p:cNvGrpSpPr>
            <a:grpSpLocks/>
          </p:cNvGrpSpPr>
          <p:nvPr/>
        </p:nvGrpSpPr>
        <p:grpSpPr bwMode="auto">
          <a:xfrm>
            <a:off x="5805488" y="2239963"/>
            <a:ext cx="382587" cy="358775"/>
            <a:chOff x="486" y="1509"/>
            <a:chExt cx="240" cy="411"/>
          </a:xfrm>
        </p:grpSpPr>
        <p:sp>
          <p:nvSpPr>
            <p:cNvPr id="7208" name="Line 16">
              <a:extLst>
                <a:ext uri="{FF2B5EF4-FFF2-40B4-BE49-F238E27FC236}">
                  <a16:creationId xmlns:a16="http://schemas.microsoft.com/office/drawing/2014/main" id="{8BD251E0-0326-49D8-BACC-5D68B3BC8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1509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9" name="Line 17">
              <a:extLst>
                <a:ext uri="{FF2B5EF4-FFF2-40B4-BE49-F238E27FC236}">
                  <a16:creationId xmlns:a16="http://schemas.microsoft.com/office/drawing/2014/main" id="{C86EDF9C-546C-4651-AB61-013D1A9EA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1529"/>
              <a:ext cx="0" cy="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5010" name="AutoShape 18">
            <a:extLst>
              <a:ext uri="{FF2B5EF4-FFF2-40B4-BE49-F238E27FC236}">
                <a16:creationId xmlns:a16="http://schemas.microsoft.com/office/drawing/2014/main" id="{658E44FF-A698-4DE3-A5D1-899DE044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75" y="1901825"/>
            <a:ext cx="1828800" cy="68580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560EF705-E366-463E-AEF1-6C1624377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2008188"/>
            <a:ext cx="21320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表达式为真</a:t>
            </a:r>
            <a:r>
              <a:rPr lang="en-US" altLang="zh-CN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?</a:t>
            </a:r>
          </a:p>
        </p:txBody>
      </p:sp>
      <p:sp>
        <p:nvSpPr>
          <p:cNvPr id="85012" name="Text Box 20">
            <a:extLst>
              <a:ext uri="{FF2B5EF4-FFF2-40B4-BE49-F238E27FC236}">
                <a16:creationId xmlns:a16="http://schemas.microsoft.com/office/drawing/2014/main" id="{962CF0E8-B70B-4A7B-A1C1-27A461EE9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069" y="2614772"/>
            <a:ext cx="740587" cy="43306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lIns="0" tIns="46800" rIns="0" bIns="4680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_GB2312" charset="0"/>
                <a:cs typeface="仿宋_GB2312" charset="0"/>
              </a:rPr>
              <a:t>if</a:t>
            </a: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" panose="02010609060101010101" pitchFamily="49" charset="-122"/>
                <a:cs typeface="仿宋_GB2312" charset="0"/>
              </a:rPr>
              <a:t>子句</a:t>
            </a:r>
            <a:endParaRPr lang="zh-CN" altLang="en-US" sz="18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85013" name="Text Box 21">
            <a:extLst>
              <a:ext uri="{FF2B5EF4-FFF2-40B4-BE49-F238E27FC236}">
                <a16:creationId xmlns:a16="http://schemas.microsoft.com/office/drawing/2014/main" id="{CFCAC6EA-3C39-4D90-9973-162556CFB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1749425"/>
            <a:ext cx="4651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真</a:t>
            </a:r>
            <a:endParaRPr lang="zh-CN" altLang="en-US" sz="2200" b="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仿宋_GB2312" charset="0"/>
            </a:endParaRPr>
          </a:p>
        </p:txBody>
      </p:sp>
      <p:grpSp>
        <p:nvGrpSpPr>
          <p:cNvPr id="85014" name="Group 22">
            <a:extLst>
              <a:ext uri="{FF2B5EF4-FFF2-40B4-BE49-F238E27FC236}">
                <a16:creationId xmlns:a16="http://schemas.microsoft.com/office/drawing/2014/main" id="{DB7223A2-735A-4E16-B327-A5245ADF761E}"/>
              </a:ext>
            </a:extLst>
          </p:cNvPr>
          <p:cNvGrpSpPr>
            <a:grpSpLocks/>
          </p:cNvGrpSpPr>
          <p:nvPr/>
        </p:nvGrpSpPr>
        <p:grpSpPr bwMode="auto">
          <a:xfrm>
            <a:off x="8015288" y="2238375"/>
            <a:ext cx="381000" cy="349250"/>
            <a:chOff x="3871" y="3242"/>
            <a:chExt cx="240" cy="391"/>
          </a:xfrm>
        </p:grpSpPr>
        <p:sp>
          <p:nvSpPr>
            <p:cNvPr id="7206" name="Line 23">
              <a:extLst>
                <a:ext uri="{FF2B5EF4-FFF2-40B4-BE49-F238E27FC236}">
                  <a16:creationId xmlns:a16="http://schemas.microsoft.com/office/drawing/2014/main" id="{2A6831F1-FE93-46B5-A9DC-742EA4509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24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7" name="Line 24">
              <a:extLst>
                <a:ext uri="{FF2B5EF4-FFF2-40B4-BE49-F238E27FC236}">
                  <a16:creationId xmlns:a16="http://schemas.microsoft.com/office/drawing/2014/main" id="{3B249FEE-441C-4B0E-8535-4E54AF57F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" y="3242"/>
              <a:ext cx="0" cy="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5017" name="Text Box 25">
            <a:extLst>
              <a:ext uri="{FF2B5EF4-FFF2-40B4-BE49-F238E27FC236}">
                <a16:creationId xmlns:a16="http://schemas.microsoft.com/office/drawing/2014/main" id="{DD3DFB88-5092-4922-8BB4-555284C0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0" y="1779588"/>
            <a:ext cx="465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85018" name="Text Box 26">
            <a:extLst>
              <a:ext uri="{FF2B5EF4-FFF2-40B4-BE49-F238E27FC236}">
                <a16:creationId xmlns:a16="http://schemas.microsoft.com/office/drawing/2014/main" id="{A5AE5058-8E52-4082-8EBF-C2014974E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4800" y="2615863"/>
            <a:ext cx="1114088" cy="4308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lIns="0" r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_GB2312" charset="0"/>
                <a:cs typeface="仿宋_GB2312" charset="0"/>
              </a:rPr>
              <a:t>else</a:t>
            </a: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子句</a:t>
            </a:r>
          </a:p>
        </p:txBody>
      </p:sp>
      <p:sp>
        <p:nvSpPr>
          <p:cNvPr id="85023" name="Line 31">
            <a:extLst>
              <a:ext uri="{FF2B5EF4-FFF2-40B4-BE49-F238E27FC236}">
                <a16:creationId xmlns:a16="http://schemas.microsoft.com/office/drawing/2014/main" id="{FBBDEA03-1CD3-48FC-8C9C-0AC09E500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75" y="3070225"/>
            <a:ext cx="0" cy="2492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85025" name="Rectangle 33">
            <a:extLst>
              <a:ext uri="{FF2B5EF4-FFF2-40B4-BE49-F238E27FC236}">
                <a16:creationId xmlns:a16="http://schemas.microsoft.com/office/drawing/2014/main" id="{FA1B0090-0F7F-4A12-8B88-04221FE2D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760788"/>
            <a:ext cx="3338513" cy="1463675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26" name="Text Box 34">
            <a:extLst>
              <a:ext uri="{FF2B5EF4-FFF2-40B4-BE49-F238E27FC236}">
                <a16:creationId xmlns:a16="http://schemas.microsoft.com/office/drawing/2014/main" id="{2D7299BD-36B1-442D-903D-B705E60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3716338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if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x&gt;0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）</a:t>
            </a:r>
          </a:p>
        </p:txBody>
      </p:sp>
      <p:sp>
        <p:nvSpPr>
          <p:cNvPr id="85027" name="Text Box 35">
            <a:extLst>
              <a:ext uri="{FF2B5EF4-FFF2-40B4-BE49-F238E27FC236}">
                <a16:creationId xmlns:a16="http://schemas.microsoft.com/office/drawing/2014/main" id="{05882BC2-4C18-48E1-92AE-203335FA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4041775"/>
            <a:ext cx="34845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cout&lt;&lt;x&lt;&lt;",YES";}</a:t>
            </a:r>
          </a:p>
        </p:txBody>
      </p:sp>
      <p:sp>
        <p:nvSpPr>
          <p:cNvPr id="85028" name="Text Box 36">
            <a:extLst>
              <a:ext uri="{FF2B5EF4-FFF2-40B4-BE49-F238E27FC236}">
                <a16:creationId xmlns:a16="http://schemas.microsoft.com/office/drawing/2014/main" id="{A6EF02D6-1F24-4489-B3C8-6DF07F2E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440213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else</a:t>
            </a:r>
          </a:p>
        </p:txBody>
      </p:sp>
      <p:sp>
        <p:nvSpPr>
          <p:cNvPr id="85029" name="Text Box 37">
            <a:extLst>
              <a:ext uri="{FF2B5EF4-FFF2-40B4-BE49-F238E27FC236}">
                <a16:creationId xmlns:a16="http://schemas.microsoft.com/office/drawing/2014/main" id="{A272D229-BEB7-4D6F-9B1B-23AD711B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5" y="4762500"/>
            <a:ext cx="3203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{cout&lt;&lt;x&lt;&lt;",NO";}</a:t>
            </a:r>
          </a:p>
        </p:txBody>
      </p:sp>
      <p:sp>
        <p:nvSpPr>
          <p:cNvPr id="85031" name="Rectangle 39">
            <a:extLst>
              <a:ext uri="{FF2B5EF4-FFF2-40B4-BE49-F238E27FC236}">
                <a16:creationId xmlns:a16="http://schemas.microsoft.com/office/drawing/2014/main" id="{C6BB4FD1-D217-40FD-A84B-ADF5D6D3F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5378450"/>
            <a:ext cx="3298825" cy="1339850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32" name="Text Box 40">
            <a:extLst>
              <a:ext uri="{FF2B5EF4-FFF2-40B4-BE49-F238E27FC236}">
                <a16:creationId xmlns:a16="http://schemas.microsoft.com/office/drawing/2014/main" id="{BA94A75D-8289-46E8-9355-7599CC488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5300663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if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x&gt;0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）</a:t>
            </a:r>
          </a:p>
        </p:txBody>
      </p:sp>
      <p:sp>
        <p:nvSpPr>
          <p:cNvPr id="85033" name="Text Box 41">
            <a:extLst>
              <a:ext uri="{FF2B5EF4-FFF2-40B4-BE49-F238E27FC236}">
                <a16:creationId xmlns:a16="http://schemas.microsoft.com/office/drawing/2014/main" id="{B1A9EBD1-E6AB-44D8-ADE4-F7BE6824E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5638800"/>
            <a:ext cx="30257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cout&lt;&lt;x&lt;&lt;",YES";</a:t>
            </a:r>
          </a:p>
        </p:txBody>
      </p:sp>
      <p:sp>
        <p:nvSpPr>
          <p:cNvPr id="85034" name="Text Box 42">
            <a:extLst>
              <a:ext uri="{FF2B5EF4-FFF2-40B4-BE49-F238E27FC236}">
                <a16:creationId xmlns:a16="http://schemas.microsoft.com/office/drawing/2014/main" id="{8A35BB3C-2DFF-432B-B57D-F5CAE55B2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5973763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else</a:t>
            </a:r>
          </a:p>
        </p:txBody>
      </p:sp>
      <p:sp>
        <p:nvSpPr>
          <p:cNvPr id="85035" name="Text Box 43">
            <a:extLst>
              <a:ext uri="{FF2B5EF4-FFF2-40B4-BE49-F238E27FC236}">
                <a16:creationId xmlns:a16="http://schemas.microsoft.com/office/drawing/2014/main" id="{8379D1B6-CF2C-436F-8444-55E015837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6256338"/>
            <a:ext cx="2871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cout&lt;&lt;x&lt;&lt;",NO";</a:t>
            </a:r>
          </a:p>
        </p:txBody>
      </p:sp>
      <p:sp>
        <p:nvSpPr>
          <p:cNvPr id="85021" name="Line 29">
            <a:extLst>
              <a:ext uri="{FF2B5EF4-FFF2-40B4-BE49-F238E27FC236}">
                <a16:creationId xmlns:a16="http://schemas.microsoft.com/office/drawing/2014/main" id="{62541BB2-773C-4F9C-894B-148BBA8B1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560763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85022" name="Rectangle 30">
            <a:extLst>
              <a:ext uri="{FF2B5EF4-FFF2-40B4-BE49-F238E27FC236}">
                <a16:creationId xmlns:a16="http://schemas.microsoft.com/office/drawing/2014/main" id="{CFDCA93F-E0EB-49C7-A4C6-C6BEF8C9C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103563"/>
            <a:ext cx="9144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lIns="0" rIns="0" anchor="ctr"/>
          <a:lstStyle/>
          <a:p>
            <a:pPr algn="ctr" eaLnBrk="1" hangingPunct="1">
              <a:defRPr/>
            </a:pP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退出</a:t>
            </a:r>
          </a:p>
        </p:txBody>
      </p:sp>
      <p:sp>
        <p:nvSpPr>
          <p:cNvPr id="85024" name="Line 32">
            <a:extLst>
              <a:ext uri="{FF2B5EF4-FFF2-40B4-BE49-F238E27FC236}">
                <a16:creationId xmlns:a16="http://schemas.microsoft.com/office/drawing/2014/main" id="{E1246A79-8043-422F-9E00-7DD99B8CA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3319463"/>
            <a:ext cx="8445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85055" name="AutoShape 63">
            <a:extLst>
              <a:ext uri="{FF2B5EF4-FFF2-40B4-BE49-F238E27FC236}">
                <a16:creationId xmlns:a16="http://schemas.microsoft.com/office/drawing/2014/main" id="{7A53071A-1C40-4F9D-B9B9-DF507DB4D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005263"/>
            <a:ext cx="4968875" cy="2032000"/>
          </a:xfrm>
          <a:prstGeom prst="horizontalScroll">
            <a:avLst>
              <a:gd name="adj" fmla="val 270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1.if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else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一般不加分号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2.if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子句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/else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子句要用括号括起来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有两种情况可以省略括号：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子句只有一条语句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子句是一个完整结构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019" name="Line 27">
            <a:extLst>
              <a:ext uri="{FF2B5EF4-FFF2-40B4-BE49-F238E27FC236}">
                <a16:creationId xmlns:a16="http://schemas.microsoft.com/office/drawing/2014/main" id="{4BF49673-511A-441C-8F00-99CF1AADF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3070225"/>
            <a:ext cx="0" cy="26511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85020" name="Line 28">
            <a:extLst>
              <a:ext uri="{FF2B5EF4-FFF2-40B4-BE49-F238E27FC236}">
                <a16:creationId xmlns:a16="http://schemas.microsoft.com/office/drawing/2014/main" id="{525B53F2-46BE-4EF6-8F03-8E2F13A0E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3335338"/>
            <a:ext cx="8318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51" name="Text Box 3">
            <a:extLst>
              <a:ext uri="{FF2B5EF4-FFF2-40B4-BE49-F238E27FC236}">
                <a16:creationId xmlns:a16="http://schemas.microsoft.com/office/drawing/2014/main" id="{661C5AAF-6B47-4A8C-9921-723C4BD81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54413"/>
            <a:ext cx="26638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注意</a:t>
            </a:r>
          </a:p>
        </p:txBody>
      </p:sp>
      <p:sp>
        <p:nvSpPr>
          <p:cNvPr id="41" name="AutoShape 63">
            <a:extLst>
              <a:ext uri="{FF2B5EF4-FFF2-40B4-BE49-F238E27FC236}">
                <a16:creationId xmlns:a16="http://schemas.microsoft.com/office/drawing/2014/main" id="{C9309B0C-08A3-404A-A5BD-436BABD1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824538"/>
            <a:ext cx="3552825" cy="484187"/>
          </a:xfrm>
          <a:prstGeom prst="horizontalScroll">
            <a:avLst>
              <a:gd name="adj" fmla="val 270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注意分析结构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5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5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5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5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5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85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3" dur="500"/>
                                        <p:tgtEl>
                                          <p:spTgt spid="8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8" dur="500"/>
                                        <p:tgtEl>
                                          <p:spTgt spid="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3" dur="500"/>
                                        <p:tgtEl>
                                          <p:spTgt spid="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8" dur="500"/>
                                        <p:tgtEl>
                                          <p:spTgt spid="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  <p:bldP spid="84996" grpId="0" animBg="1"/>
      <p:bldP spid="84997" grpId="0" autoUpdateAnimBg="0"/>
      <p:bldP spid="84998" grpId="0" autoUpdateAnimBg="0"/>
      <p:bldP spid="84999" grpId="0" autoUpdateAnimBg="0"/>
      <p:bldP spid="85000" grpId="0" autoUpdateAnimBg="0"/>
      <p:bldP spid="85005" grpId="0" autoUpdateAnimBg="0"/>
      <p:bldP spid="85010" grpId="0" animBg="1"/>
      <p:bldP spid="85011" grpId="0" autoUpdateAnimBg="0"/>
      <p:bldP spid="85012" grpId="0" animBg="1" autoUpdateAnimBg="0"/>
      <p:bldP spid="85013" grpId="0" autoUpdateAnimBg="0"/>
      <p:bldP spid="85017" grpId="0" autoUpdateAnimBg="0"/>
      <p:bldP spid="85018" grpId="0" animBg="1" autoUpdateAnimBg="0"/>
      <p:bldP spid="85025" grpId="0" animBg="1"/>
      <p:bldP spid="85026" grpId="0" autoUpdateAnimBg="0"/>
      <p:bldP spid="85027" grpId="0" autoUpdateAnimBg="0"/>
      <p:bldP spid="85028" grpId="0" autoUpdateAnimBg="0"/>
      <p:bldP spid="85029" grpId="0" autoUpdateAnimBg="0"/>
      <p:bldP spid="85031" grpId="0" animBg="1"/>
      <p:bldP spid="85032" grpId="0" autoUpdateAnimBg="0"/>
      <p:bldP spid="85033" grpId="0" autoUpdateAnimBg="0"/>
      <p:bldP spid="85034" grpId="0" autoUpdateAnimBg="0"/>
      <p:bldP spid="85035" grpId="0" autoUpdateAnimBg="0"/>
      <p:bldP spid="85022" grpId="0" animBg="1" autoUpdateAnimBg="0"/>
      <p:bldP spid="85055" grpId="0" build="p"/>
      <p:bldP spid="51" grpId="0" autoUpdateAnimBg="0"/>
      <p:bldP spid="4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E21B6CD-9899-4219-A5A4-C9E7E896F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-152400"/>
            <a:ext cx="8443913" cy="1546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复习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056517A3-1A98-4ABF-8A0F-2078074A8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93825"/>
            <a:ext cx="36004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改错</a:t>
            </a:r>
          </a:p>
        </p:txBody>
      </p:sp>
      <p:sp>
        <p:nvSpPr>
          <p:cNvPr id="85025" name="Rectangle 33">
            <a:extLst>
              <a:ext uri="{FF2B5EF4-FFF2-40B4-BE49-F238E27FC236}">
                <a16:creationId xmlns:a16="http://schemas.microsoft.com/office/drawing/2014/main" id="{107EC4F5-0CDF-46C3-A68E-371967779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63749"/>
            <a:ext cx="4176712" cy="4677619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26" name="Text Box 34">
            <a:extLst>
              <a:ext uri="{FF2B5EF4-FFF2-40B4-BE49-F238E27FC236}">
                <a16:creationId xmlns:a16="http://schemas.microsoft.com/office/drawing/2014/main" id="{B8F25EC6-3BBB-41E6-A251-FAE2C8A17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39950"/>
            <a:ext cx="35988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#include&lt;iostream&gt;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 main()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x,y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&gt;&gt;x&gt;&gt;y;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(x&gt;y)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	x=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y;y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=x;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else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	x+=1;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&lt;&lt;x&lt;&lt;" "&lt;&lt;y;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}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隶书" charset="0"/>
              <a:cs typeface="隶书" charset="0"/>
            </a:endParaRPr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31A9417E-459A-49B1-8DDA-864FA7B5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060574"/>
            <a:ext cx="4176712" cy="4677619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" name="Text Box 34">
            <a:extLst>
              <a:ext uri="{FF2B5EF4-FFF2-40B4-BE49-F238E27FC236}">
                <a16:creationId xmlns:a16="http://schemas.microsoft.com/office/drawing/2014/main" id="{64EF44E8-3B29-4A0A-A4FF-63D52907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136775"/>
            <a:ext cx="36004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#include&lt;iostream&gt;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 main()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x,y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&gt;&gt;x&gt;&gt;y;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(x&gt;y)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         x=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y;y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=x;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else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	x+=1;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&lt;&lt;x&lt;&lt;" "&lt;&lt;y;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隶书" charset="0"/>
                <a:cs typeface="隶书" charset="0"/>
              </a:rPr>
              <a:t>}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隶书" charset="0"/>
              <a:cs typeface="隶书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69B05DE0-6A42-4C57-9060-68831518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005263"/>
            <a:ext cx="2736850" cy="1476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Rectangle 55">
            <a:extLst>
              <a:ext uri="{FF2B5EF4-FFF2-40B4-BE49-F238E27FC236}">
                <a16:creationId xmlns:a16="http://schemas.microsoft.com/office/drawing/2014/main" id="{E1645294-72E0-4086-ADBF-E18A73E40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355975"/>
            <a:ext cx="1655762" cy="151288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6" name="Text Box 57">
            <a:extLst>
              <a:ext uri="{FF2B5EF4-FFF2-40B4-BE49-F238E27FC236}">
                <a16:creationId xmlns:a16="http://schemas.microsoft.com/office/drawing/2014/main" id="{645DC489-1887-420D-88A5-6A2E4BCB8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362325"/>
            <a:ext cx="122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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</a:t>
            </a:r>
            <a:endParaRPr lang="en-US" altLang="zh-CN" sz="24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 Box 57">
            <a:extLst>
              <a:ext uri="{FF2B5EF4-FFF2-40B4-BE49-F238E27FC236}">
                <a16:creationId xmlns:a16="http://schemas.microsoft.com/office/drawing/2014/main" id="{36BB1184-D5F8-4F52-8E18-A9974A655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702050"/>
            <a:ext cx="122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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8" name="Text Box 57">
            <a:extLst>
              <a:ext uri="{FF2B5EF4-FFF2-40B4-BE49-F238E27FC236}">
                <a16:creationId xmlns:a16="http://schemas.microsoft.com/office/drawing/2014/main" id="{26903A9D-7C3C-4230-AEC8-6B342186A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068763"/>
            <a:ext cx="1223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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</a:t>
            </a:r>
            <a:endParaRPr lang="en-US" altLang="zh-CN" sz="24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49" name="Text Box 57">
            <a:extLst>
              <a:ext uri="{FF2B5EF4-FFF2-40B4-BE49-F238E27FC236}">
                <a16:creationId xmlns:a16="http://schemas.microsoft.com/office/drawing/2014/main" id="{CD1A59F4-A772-4DAF-8084-48CB48EC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406900"/>
            <a:ext cx="122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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  <p:bldP spid="85025" grpId="0" animBg="1"/>
      <p:bldP spid="85026" grpId="0" autoUpdateAnimBg="0"/>
      <p:bldP spid="42" grpId="0" animBg="1"/>
      <p:bldP spid="43" grpId="0" autoUpdateAnimBg="0"/>
      <p:bldP spid="2" grpId="0" animBg="1"/>
      <p:bldP spid="45" grpId="0" animBg="1"/>
      <p:bldP spid="46" grpId="0" autoUpdateAnimBg="0"/>
      <p:bldP spid="47" grpId="0" autoUpdateAnimBg="0"/>
      <p:bldP spid="48" grpId="0" autoUpdateAnimBg="0"/>
      <p:bldP spid="49" grpId="0" autoUpdateAnimBg="0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Office2000\Templates\Design Templates 97\CDESIGNG.POT</Template>
  <TotalTime>5569</TotalTime>
  <Words>169</Words>
  <Application>Microsoft Office PowerPoint</Application>
  <PresentationFormat>全屏显示(4:3)</PresentationFormat>
  <Paragraphs>58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  <vt:variant>
        <vt:lpstr>自定义放映</vt:lpstr>
      </vt:variant>
      <vt:variant>
        <vt:i4>8</vt:i4>
      </vt:variant>
    </vt:vector>
  </HeadingPairs>
  <TitlesOfParts>
    <vt:vector size="20" baseType="lpstr">
      <vt:lpstr>仿宋</vt:lpstr>
      <vt:lpstr>仿宋_GB2312</vt:lpstr>
      <vt:lpstr>隶书</vt:lpstr>
      <vt:lpstr>宋体</vt:lpstr>
      <vt:lpstr>幼圆</vt:lpstr>
      <vt:lpstr>Arial</vt:lpstr>
      <vt:lpstr>Times New Roman</vt:lpstr>
      <vt:lpstr>Wingdings</vt:lpstr>
      <vt:lpstr>Wingdings 3</vt:lpstr>
      <vt:lpstr>Cdesignd</vt:lpstr>
      <vt:lpstr>复习</vt:lpstr>
      <vt:lpstr>复习</vt:lpstr>
      <vt:lpstr>数据输出</vt:lpstr>
      <vt:lpstr>数据输入</vt:lpstr>
      <vt:lpstr>选择结构</vt:lpstr>
      <vt:lpstr>表达式</vt:lpstr>
      <vt:lpstr>IF语句</vt:lpstr>
      <vt:lpstr>ELSEIF</vt:lpstr>
      <vt:lpstr>嵌套</vt:lpstr>
      <vt:lpstr>多分支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bw</dc:creator>
  <cp:lastModifiedBy>王红</cp:lastModifiedBy>
  <cp:revision>245</cp:revision>
  <cp:lastPrinted>2000-03-02T02:46:32Z</cp:lastPrinted>
  <dcterms:created xsi:type="dcterms:W3CDTF">2000-02-28T03:44:08Z</dcterms:created>
  <dcterms:modified xsi:type="dcterms:W3CDTF">2018-03-19T09:28:34Z</dcterms:modified>
</cp:coreProperties>
</file>