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671" r:id="rId2"/>
    <p:sldMasterId id="2147484221" r:id="rId3"/>
    <p:sldMasterId id="2147484224" r:id="rId4"/>
  </p:sldMasterIdLst>
  <p:notesMasterIdLst>
    <p:notesMasterId r:id="rId35"/>
  </p:notesMasterIdLst>
  <p:handoutMasterIdLst>
    <p:handoutMasterId r:id="rId36"/>
  </p:handoutMasterIdLst>
  <p:sldIdLst>
    <p:sldId id="267" r:id="rId5"/>
    <p:sldId id="340" r:id="rId6"/>
    <p:sldId id="338" r:id="rId7"/>
    <p:sldId id="326" r:id="rId8"/>
    <p:sldId id="327" r:id="rId9"/>
    <p:sldId id="328" r:id="rId10"/>
    <p:sldId id="330" r:id="rId11"/>
    <p:sldId id="334" r:id="rId12"/>
    <p:sldId id="294" r:id="rId13"/>
    <p:sldId id="295" r:id="rId14"/>
    <p:sldId id="296" r:id="rId15"/>
    <p:sldId id="305" r:id="rId16"/>
    <p:sldId id="322" r:id="rId17"/>
    <p:sldId id="298" r:id="rId18"/>
    <p:sldId id="299" r:id="rId19"/>
    <p:sldId id="306" r:id="rId20"/>
    <p:sldId id="323" r:id="rId21"/>
    <p:sldId id="307" r:id="rId22"/>
    <p:sldId id="309" r:id="rId23"/>
    <p:sldId id="324" r:id="rId24"/>
    <p:sldId id="336" r:id="rId25"/>
    <p:sldId id="310" r:id="rId26"/>
    <p:sldId id="311" r:id="rId27"/>
    <p:sldId id="312" r:id="rId28"/>
    <p:sldId id="325" r:id="rId29"/>
    <p:sldId id="313" r:id="rId30"/>
    <p:sldId id="314" r:id="rId31"/>
    <p:sldId id="316" r:id="rId32"/>
    <p:sldId id="335" r:id="rId33"/>
    <p:sldId id="321" r:id="rId34"/>
  </p:sldIdLst>
  <p:sldSz cx="9144000" cy="6858000" type="screen4x3"/>
  <p:notesSz cx="6858000" cy="9144000"/>
  <p:custShowLst>
    <p:custShow name="数据输出" id="0">
      <p:sldLst/>
    </p:custShow>
    <p:custShow name="数据输入" id="1">
      <p:sldLst/>
    </p:custShow>
    <p:custShow name="选择结构" id="2">
      <p:sldLst>
        <p:sld r:id="rId13"/>
      </p:sldLst>
    </p:custShow>
    <p:custShow name="表达式" id="3">
      <p:sldLst>
        <p:sld r:id="rId14"/>
        <p:sld r:id="rId15"/>
      </p:sldLst>
    </p:custShow>
    <p:custShow name="IF语句" id="4">
      <p:sldLst>
        <p:sld r:id="rId16"/>
        <p:sld r:id="rId18"/>
        <p:sld r:id="rId19"/>
        <p:sld r:id="rId20"/>
      </p:sldLst>
    </p:custShow>
    <p:custShow name="ELSEIF" id="5">
      <p:sldLst>
        <p:sld r:id="rId22"/>
        <p:sld r:id="rId23"/>
      </p:sldLst>
    </p:custShow>
    <p:custShow name="嵌套" id="6">
      <p:sldLst>
        <p:sld r:id="rId26"/>
        <p:sld r:id="rId27"/>
        <p:sld r:id="rId28"/>
      </p:sldLst>
    </p:custShow>
    <p:custShow name="多分支" id="7">
      <p:sldLst>
        <p:sld r:id="rId30"/>
        <p:sld r:id="rId31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FFFFFF"/>
    <a:srgbClr val="2E0A1D"/>
    <a:srgbClr val="66FFFF"/>
    <a:srgbClr val="EAEAEA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9" autoAdjust="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91B4A54-D075-4C6F-BC96-80BFF5956D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51A191E-FAB7-47D0-A446-101F403539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AEC9E791-F6AB-405C-83AA-1FD0C8DC8B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593F6F7-803D-4015-B30A-8BE954B740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D03C2C8-F422-4A06-9F01-61DB6B8AA8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384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BAF53-2BFC-443E-A5A0-50D0F9BEBBE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C71BE-10BC-4069-B8FA-8D6ABF1DD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71BE-10BC-4069-B8FA-8D6ABF1DD9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1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D793A04-F3B5-4C32-80E4-4264BA509C1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90B11A64-476D-4E16-9C7D-8B9B6DB6C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EDF14A11-8972-412F-B494-C250CF939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C4341304-93C3-4F2A-97D4-EB52E8CC7D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1F5B6A8A-98E5-45F0-A4F1-49122CDD5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D2E1DBD-FDFC-4153-83B6-4789943E91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E75D0B0-0D43-4B9C-B1D4-D57DDA79B6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7D32D37-61A2-4D2B-969A-0E27E9C895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40684B0-C425-48B6-8D43-617590FF3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94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5755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4915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D0908A6-CC7E-4B8A-A7AE-1DA29191E10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EA947570-D1B2-44F7-BA7F-12FE33457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39FF6D0A-D9E5-41ED-A496-5F3F8DDEF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86888373-5A09-405B-8593-BCD92F9A9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0F79D4A9-A8D5-4C85-83C9-F26170E9D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2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2EF7F7A-8BCC-4996-989C-9CE87C9DB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167A623-787D-49C3-9BE1-5F2456BC4A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4720974-F8B4-4908-ADF8-C6EB121E2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0ED565B-98B5-4EE7-BCE4-FC15799D9D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78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479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045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2526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4006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2215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114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66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0777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775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78710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29748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08176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01085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592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39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6378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2175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530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316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734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FA76E719-7B79-4B5F-8F77-59404F5E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9E7A20AA-1B1B-47B9-9F17-D025E4F12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B43236EB-2A0A-43FC-B212-D4B59BD83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13">
            <a:extLst>
              <a:ext uri="{FF2B5EF4-FFF2-40B4-BE49-F238E27FC236}">
                <a16:creationId xmlns:a16="http://schemas.microsoft.com/office/drawing/2014/main" id="{763B9E52-4496-4E3B-9D1D-EFCCDA2F15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075DCB2B-CC20-4710-8F93-D1C540EFDA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DE879F3D-E864-44BF-AEEE-F2D94DE0D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FFE28A7-D917-4819-81BF-FC2AD92E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707DA6C-89BB-49BC-BEDC-468852BC7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D4155FDF-CB88-496E-B792-7A956A727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C85B34-0A88-4D82-B86E-AB80774208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3836D83-4168-45A7-97E2-AB28AA1234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0BA5384E-38ED-4E1C-9F27-2D7764801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A349FB88-F460-41BA-8C41-E29DBFF4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808080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8B117ED4-CDCF-47B0-8CD4-886C5BA45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1AB29621-2B00-4046-89DC-1D9231F97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3" name="Rectangle 13">
            <a:extLst>
              <a:ext uri="{FF2B5EF4-FFF2-40B4-BE49-F238E27FC236}">
                <a16:creationId xmlns:a16="http://schemas.microsoft.com/office/drawing/2014/main" id="{820D8BF6-1C5D-4BB8-8CDC-9A5D837B78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4" name="Rectangle 14">
            <a:extLst>
              <a:ext uri="{FF2B5EF4-FFF2-40B4-BE49-F238E27FC236}">
                <a16:creationId xmlns:a16="http://schemas.microsoft.com/office/drawing/2014/main" id="{9EA50317-C1F8-486C-BAF4-EADE0D55F6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5" name="Line 15">
            <a:extLst>
              <a:ext uri="{FF2B5EF4-FFF2-40B4-BE49-F238E27FC236}">
                <a16:creationId xmlns:a16="http://schemas.microsoft.com/office/drawing/2014/main" id="{952C7827-F6D8-4DCD-896F-A09CAC983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331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3322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384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8069" name="Rectangle 5"/>
              <p:cNvSpPr>
                <a:spLocks noChangeArrowheads="1"/>
              </p:cNvSpPr>
              <p:nvPr/>
            </p:nvSpPr>
            <p:spPr bwMode="white">
              <a:xfrm>
                <a:off x="0" y="384"/>
                <a:ext cx="5760" cy="3936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base" hangingPunct="1">
                  <a:spcBef>
                    <a:spcPct val="0"/>
                  </a:spcBef>
                  <a:defRPr/>
                </a:pPr>
                <a:endParaRPr lang="zh-CN" altLang="en-US" sz="2400" b="0">
                  <a:solidFill>
                    <a:schemeClr val="tx1"/>
                  </a:solidFill>
                  <a:latin typeface="Times New Roman" charset="0"/>
                  <a:ea typeface="宋体" charset="0"/>
                </a:endParaRPr>
              </a:p>
            </p:txBody>
          </p:sp>
        </p:grpSp>
        <p:grpSp>
          <p:nvGrpSpPr>
            <p:cNvPr id="13316" name="Group 6"/>
            <p:cNvGrpSpPr>
              <a:grpSpLocks/>
            </p:cNvGrpSpPr>
            <p:nvPr/>
          </p:nvGrpSpPr>
          <p:grpSpPr bwMode="auto">
            <a:xfrm>
              <a:off x="0" y="0"/>
              <a:ext cx="1667" cy="3613"/>
              <a:chOff x="0" y="0"/>
              <a:chExt cx="1667" cy="3613"/>
            </a:xfrm>
          </p:grpSpPr>
          <p:pic>
            <p:nvPicPr>
              <p:cNvPr id="13317" name="Picture 7" descr="grape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ltGray">
              <a:xfrm>
                <a:off x="163" y="0"/>
                <a:ext cx="534" cy="3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18" name="Group 8"/>
              <p:cNvGrpSpPr>
                <a:grpSpLocks/>
              </p:cNvGrpSpPr>
              <p:nvPr/>
            </p:nvGrpSpPr>
            <p:grpSpPr bwMode="auto">
              <a:xfrm>
                <a:off x="226" y="0"/>
                <a:ext cx="80" cy="3613"/>
                <a:chOff x="226" y="0"/>
                <a:chExt cx="80" cy="3613"/>
              </a:xfrm>
            </p:grpSpPr>
            <p:sp>
              <p:nvSpPr>
                <p:cNvPr id="13320" name="Rectangle 9"/>
                <p:cNvSpPr>
                  <a:spLocks noChangeArrowheads="1"/>
                </p:cNvSpPr>
                <p:nvPr/>
              </p:nvSpPr>
              <p:spPr bwMode="ltGray">
                <a:xfrm>
                  <a:off x="226" y="0"/>
                  <a:ext cx="80" cy="85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1pPr>
                  <a:lvl2pPr marL="742950" indent="-28575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2pPr>
                  <a:lvl3pPr marL="11430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3pPr>
                  <a:lvl4pPr marL="16002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4pPr>
                  <a:lvl5pPr marL="20574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5pPr>
                  <a:lvl6pPr marL="25146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6pPr>
                  <a:lvl7pPr marL="29718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7pPr>
                  <a:lvl8pPr marL="34290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8pPr>
                  <a:lvl9pPr marL="38862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</a:pPr>
                  <a:endParaRPr lang="zh-CN" altLang="en-US" sz="24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21" name="Rectangle 10"/>
                <p:cNvSpPr>
                  <a:spLocks noChangeArrowheads="1"/>
                </p:cNvSpPr>
                <p:nvPr/>
              </p:nvSpPr>
              <p:spPr bwMode="ltGray">
                <a:xfrm>
                  <a:off x="226" y="840"/>
                  <a:ext cx="80" cy="277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1pPr>
                  <a:lvl2pPr marL="742950" indent="-28575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2pPr>
                  <a:lvl3pPr marL="11430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3pPr>
                  <a:lvl4pPr marL="16002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4pPr>
                  <a:lvl5pPr marL="2057400" indent="-228600"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5pPr>
                  <a:lvl6pPr marL="25146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6pPr>
                  <a:lvl7pPr marL="29718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7pPr>
                  <a:lvl8pPr marL="34290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8pPr>
                  <a:lvl9pPr marL="3886200" indent="-228600" eaLnBrk="0" fontAlgn="ctr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4400" b="1">
                      <a:solidFill>
                        <a:schemeClr val="bg1"/>
                      </a:solidFill>
                      <a:latin typeface="Tahoma" pitchFamily="34" charset="0"/>
                      <a:ea typeface="幼圆" pitchFamily="49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</a:pPr>
                  <a:endParaRPr lang="zh-CN" altLang="en-US" sz="24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19" name="Rectangle 11"/>
              <p:cNvSpPr>
                <a:spLocks noChangeArrowheads="1"/>
              </p:cNvSpPr>
              <p:nvPr/>
            </p:nvSpPr>
            <p:spPr bwMode="ltGray">
              <a:xfrm>
                <a:off x="0" y="347"/>
                <a:ext cx="1667" cy="8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ctr" hangingPunct="0">
                  <a:spcBef>
                    <a:spcPct val="50000"/>
                  </a:spcBef>
                  <a:spcAft>
                    <a:spcPct val="0"/>
                  </a:spcAft>
                  <a:defRPr kumimoji="1" sz="4400" b="1">
                    <a:solidFill>
                      <a:schemeClr val="bg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19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隶书" charset="0"/>
          <a:cs typeface="隶书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6468241-308E-4A13-826B-2153C1E47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66" name="AutoShape 7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B971D68-B82B-4BFE-8E7C-3278CB86E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ForwardNex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37967" name="Text Box 79">
            <a:extLst>
              <a:ext uri="{FF2B5EF4-FFF2-40B4-BE49-F238E27FC236}">
                <a16:creationId xmlns:a16="http://schemas.microsoft.com/office/drawing/2014/main" id="{D70BE03C-6333-47D8-8AE1-1C0009861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1957"/>
            <a:ext cx="57912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第</a:t>
            </a: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4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章</a:t>
            </a: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选择结构程序设计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968" name="Text Box 80">
            <a:hlinkClick r:id="rId2" action="ppaction://hlinksldjump"/>
            <a:extLst>
              <a:ext uri="{FF2B5EF4-FFF2-40B4-BE49-F238E27FC236}">
                <a16:creationId xmlns:a16="http://schemas.microsoft.com/office/drawing/2014/main" id="{6BC474D9-7ACB-435B-85E4-E86C08E8F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31244"/>
            <a:ext cx="4191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选择结构</a:t>
            </a:r>
            <a:endParaRPr lang="zh-CN" altLang="en-US" sz="28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969" name="Text Box 81">
            <a:hlinkClick r:id="rId3" action="ppaction://hlinksldjump"/>
            <a:extLst>
              <a:ext uri="{FF2B5EF4-FFF2-40B4-BE49-F238E27FC236}">
                <a16:creationId xmlns:a16="http://schemas.microsoft.com/office/drawing/2014/main" id="{33FCF5DA-6C6C-4CF0-A16A-72F1B1A43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155207"/>
            <a:ext cx="65532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选择结构实现一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  <a:sym typeface="Monotype Sorts" charset="2"/>
              </a:rPr>
              <a:t>——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if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语句</a:t>
            </a:r>
            <a:endParaRPr lang="zh-CN" altLang="en-US" sz="28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970" name="Text Box 82">
            <a:hlinkClick r:id="rId4" action="ppaction://hlinksldjump"/>
            <a:extLst>
              <a:ext uri="{FF2B5EF4-FFF2-40B4-BE49-F238E27FC236}">
                <a16:creationId xmlns:a16="http://schemas.microsoft.com/office/drawing/2014/main" id="{776BE17F-1783-4366-B705-012E37B0E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02907"/>
            <a:ext cx="67818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选择结构实现二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  <a:sym typeface="Monotype Sorts" charset="2"/>
              </a:rPr>
              <a:t>——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else if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语句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 </a:t>
            </a:r>
          </a:p>
        </p:txBody>
      </p:sp>
      <p:sp>
        <p:nvSpPr>
          <p:cNvPr id="37971" name="Text Box 83">
            <a:hlinkClick r:id="rId5" action="ppaction://hlinksldjump"/>
            <a:extLst>
              <a:ext uri="{FF2B5EF4-FFF2-40B4-BE49-F238E27FC236}">
                <a16:creationId xmlns:a16="http://schemas.microsoft.com/office/drawing/2014/main" id="{D1D69944-EC3A-46E4-AE17-9E52F713B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79169"/>
            <a:ext cx="6858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选择结构实现三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  <a:sym typeface="Monotype Sorts" charset="2"/>
              </a:rPr>
              <a:t>——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if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语句的嵌套</a:t>
            </a:r>
            <a:endParaRPr lang="zh-CN" altLang="en-US" sz="28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Monotype Sorts" charset="2"/>
            </a:endParaRPr>
          </a:p>
        </p:txBody>
      </p:sp>
      <p:sp>
        <p:nvSpPr>
          <p:cNvPr id="37976" name="Text Box 88">
            <a:hlinkClick r:id="rId6" action="ppaction://hlinksldjump"/>
            <a:extLst>
              <a:ext uri="{FF2B5EF4-FFF2-40B4-BE49-F238E27FC236}">
                <a16:creationId xmlns:a16="http://schemas.microsoft.com/office/drawing/2014/main" id="{6DDB26FA-5858-4189-93AC-A9E3E7B8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05919"/>
            <a:ext cx="5334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关系表达式和逻辑表达式</a:t>
            </a:r>
            <a:endParaRPr lang="zh-CN" altLang="en-US" sz="28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978" name="Text Box 90">
            <a:hlinkClick r:id="rId7" action="ppaction://hlinksldjump"/>
            <a:extLst>
              <a:ext uri="{FF2B5EF4-FFF2-40B4-BE49-F238E27FC236}">
                <a16:creationId xmlns:a16="http://schemas.microsoft.com/office/drawing/2014/main" id="{067CDF73-AF76-461D-BB8B-F6316E388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006232"/>
            <a:ext cx="68580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选择结构实现四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  <a:sym typeface="Monotype Sorts" charset="2"/>
              </a:rPr>
              <a:t>——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switch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语句</a:t>
            </a:r>
            <a:endParaRPr lang="zh-CN" altLang="en-US" sz="28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Monotype Sorts" charset="2"/>
            </a:endParaRPr>
          </a:p>
        </p:txBody>
      </p:sp>
      <p:sp>
        <p:nvSpPr>
          <p:cNvPr id="11" name="Text Box 79">
            <a:hlinkClick r:id="rId8" action="ppaction://hlinksldjump"/>
            <a:extLst>
              <a:ext uri="{FF2B5EF4-FFF2-40B4-BE49-F238E27FC236}">
                <a16:creationId xmlns:a16="http://schemas.microsoft.com/office/drawing/2014/main" id="{D458FD4C-0D46-474F-A057-6DB55276B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088" y="1556792"/>
            <a:ext cx="57912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字符型数据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66" grpId="0" animBg="1"/>
      <p:bldP spid="37967" grpId="0" autoUpdateAnimBg="0"/>
      <p:bldP spid="37968" grpId="0" autoUpdateAnimBg="0"/>
      <p:bldP spid="37969" grpId="0" autoUpdateAnimBg="0"/>
      <p:bldP spid="37970" grpId="0" autoUpdateAnimBg="0"/>
      <p:bldP spid="37971" grpId="0" autoUpdateAnimBg="0"/>
      <p:bldP spid="37976" grpId="0" autoUpdateAnimBg="0"/>
      <p:bldP spid="37978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>
            <a:extLst>
              <a:ext uri="{FF2B5EF4-FFF2-40B4-BE49-F238E27FC236}">
                <a16:creationId xmlns:a16="http://schemas.microsoft.com/office/drawing/2014/main" id="{1092D579-15EA-4438-94AB-3BCF586A3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48113"/>
            <a:ext cx="2667000" cy="914400"/>
          </a:xfrm>
          <a:prstGeom prst="rightArrowCallout">
            <a:avLst>
              <a:gd name="adj1" fmla="val 16120"/>
              <a:gd name="adj2" fmla="val 19111"/>
              <a:gd name="adj3" fmla="val 50177"/>
              <a:gd name="adj4" fmla="val 75653"/>
            </a:avLst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969696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CCCCFF"/>
              </a:solidFill>
              <a:latin typeface="Times New Roman" charset="0"/>
              <a:ea typeface="黑体" panose="02010609060101010101" pitchFamily="49" charset="-122"/>
              <a:cs typeface="宋体" charset="0"/>
            </a:endParaRPr>
          </a:p>
        </p:txBody>
      </p:sp>
      <p:sp>
        <p:nvSpPr>
          <p:cNvPr id="74755" name="AutoShape 3">
            <a:extLst>
              <a:ext uri="{FF2B5EF4-FFF2-40B4-BE49-F238E27FC236}">
                <a16:creationId xmlns:a16="http://schemas.microsoft.com/office/drawing/2014/main" id="{E653F3A3-F96F-4CF4-A315-BFD9E6707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66913"/>
            <a:ext cx="2667000" cy="1752600"/>
          </a:xfrm>
          <a:prstGeom prst="rightArrowCallout">
            <a:avLst>
              <a:gd name="adj1" fmla="val 16120"/>
              <a:gd name="adj2" fmla="val 19111"/>
              <a:gd name="adj3" fmla="val 26180"/>
              <a:gd name="adj4" fmla="val 75653"/>
            </a:avLst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969696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CCCCFF"/>
              </a:solidFill>
              <a:latin typeface="Times New Roman" charset="0"/>
              <a:ea typeface="黑体" panose="02010609060101010101" pitchFamily="49" charset="-122"/>
              <a:cs typeface="宋体" charset="0"/>
            </a:endParaRP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63A5351A-1D72-457D-826C-AE60B6966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-76200"/>
            <a:ext cx="8443912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关系表达式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62" name="Text Box 10">
            <a:extLst>
              <a:ext uri="{FF2B5EF4-FFF2-40B4-BE49-F238E27FC236}">
                <a16:creationId xmlns:a16="http://schemas.microsoft.com/office/drawing/2014/main" id="{BDCFF147-A8C0-4862-9B1E-4C1D82A0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71600"/>
            <a:ext cx="51054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关系运算符及其优先级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EC062D1D-4857-47B6-8EE9-662A0CF6C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66913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&lt;</a:t>
            </a:r>
          </a:p>
        </p:txBody>
      </p:sp>
      <p:sp>
        <p:nvSpPr>
          <p:cNvPr id="74764" name="Text Box 12">
            <a:extLst>
              <a:ext uri="{FF2B5EF4-FFF2-40B4-BE49-F238E27FC236}">
                <a16:creationId xmlns:a16="http://schemas.microsoft.com/office/drawing/2014/main" id="{02979BCD-0C71-4ED5-8A9E-A5FFA924C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24113"/>
            <a:ext cx="685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&lt;=</a:t>
            </a:r>
          </a:p>
        </p:txBody>
      </p:sp>
      <p:sp>
        <p:nvSpPr>
          <p:cNvPr id="74765" name="Text Box 13">
            <a:extLst>
              <a:ext uri="{FF2B5EF4-FFF2-40B4-BE49-F238E27FC236}">
                <a16:creationId xmlns:a16="http://schemas.microsoft.com/office/drawing/2014/main" id="{4F30B722-0A52-4CC0-AB29-F7316CF6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66913"/>
            <a:ext cx="2286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小于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)  </a:t>
            </a:r>
          </a:p>
        </p:txBody>
      </p:sp>
      <p:sp>
        <p:nvSpPr>
          <p:cNvPr id="74766" name="Text Box 14">
            <a:extLst>
              <a:ext uri="{FF2B5EF4-FFF2-40B4-BE49-F238E27FC236}">
                <a16:creationId xmlns:a16="http://schemas.microsoft.com/office/drawing/2014/main" id="{3123F802-4734-46CE-AEF1-31A598F0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81313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74767" name="Text Box 15">
            <a:extLst>
              <a:ext uri="{FF2B5EF4-FFF2-40B4-BE49-F238E27FC236}">
                <a16:creationId xmlns:a16="http://schemas.microsoft.com/office/drawing/2014/main" id="{0719B32C-B5A1-4F57-8F67-E381E48A6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24113"/>
            <a:ext cx="259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小于等于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4768" name="Text Box 16">
            <a:extLst>
              <a:ext uri="{FF2B5EF4-FFF2-40B4-BE49-F238E27FC236}">
                <a16:creationId xmlns:a16="http://schemas.microsoft.com/office/drawing/2014/main" id="{238C2309-DF09-45B4-8088-AE99BBED1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68675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&gt;=</a:t>
            </a:r>
          </a:p>
        </p:txBody>
      </p:sp>
      <p:sp>
        <p:nvSpPr>
          <p:cNvPr id="74769" name="Text Box 17">
            <a:extLst>
              <a:ext uri="{FF2B5EF4-FFF2-40B4-BE49-F238E27FC236}">
                <a16:creationId xmlns:a16="http://schemas.microsoft.com/office/drawing/2014/main" id="{3F1EA805-A81E-46AE-A291-F4FB095D3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81313"/>
            <a:ext cx="1219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大于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4770" name="Text Box 18">
            <a:extLst>
              <a:ext uri="{FF2B5EF4-FFF2-40B4-BE49-F238E27FC236}">
                <a16:creationId xmlns:a16="http://schemas.microsoft.com/office/drawing/2014/main" id="{FB1EE2CD-B618-465C-B088-9C4970918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48113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= =</a:t>
            </a:r>
          </a:p>
        </p:txBody>
      </p:sp>
      <p:sp>
        <p:nvSpPr>
          <p:cNvPr id="74771" name="Text Box 19">
            <a:extLst>
              <a:ext uri="{FF2B5EF4-FFF2-40B4-BE49-F238E27FC236}">
                <a16:creationId xmlns:a16="http://schemas.microsoft.com/office/drawing/2014/main" id="{AD5CD267-B8EA-45D7-B3AB-BABEF4425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68675"/>
            <a:ext cx="175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大于等于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4772" name="Text Box 20">
            <a:extLst>
              <a:ext uri="{FF2B5EF4-FFF2-40B4-BE49-F238E27FC236}">
                <a16:creationId xmlns:a16="http://schemas.microsoft.com/office/drawing/2014/main" id="{76777BDD-7E8B-4ED4-BC25-3748F0F10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05313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!=</a:t>
            </a:r>
          </a:p>
        </p:txBody>
      </p:sp>
      <p:sp>
        <p:nvSpPr>
          <p:cNvPr id="74773" name="Text Box 21">
            <a:extLst>
              <a:ext uri="{FF2B5EF4-FFF2-40B4-BE49-F238E27FC236}">
                <a16:creationId xmlns:a16="http://schemas.microsoft.com/office/drawing/2014/main" id="{C83453BF-33FE-428F-B663-0903F4F36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78275"/>
            <a:ext cx="1143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等于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4774" name="Text Box 22">
            <a:extLst>
              <a:ext uri="{FF2B5EF4-FFF2-40B4-BE49-F238E27FC236}">
                <a16:creationId xmlns:a16="http://schemas.microsoft.com/office/drawing/2014/main" id="{81BFF437-29F2-4F01-A518-7AC9D0F51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05313"/>
            <a:ext cx="1600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不等于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4776" name="Text Box 24">
            <a:extLst>
              <a:ext uri="{FF2B5EF4-FFF2-40B4-BE49-F238E27FC236}">
                <a16:creationId xmlns:a16="http://schemas.microsoft.com/office/drawing/2014/main" id="{73E4D844-5845-4EB7-BB2E-17D7D4AA3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77" y="2500313"/>
            <a:ext cx="553998" cy="121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同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级</a:t>
            </a:r>
          </a:p>
        </p:txBody>
      </p:sp>
      <p:sp>
        <p:nvSpPr>
          <p:cNvPr id="74777" name="Text Box 25">
            <a:extLst>
              <a:ext uri="{FF2B5EF4-FFF2-40B4-BE49-F238E27FC236}">
                <a16:creationId xmlns:a16="http://schemas.microsoft.com/office/drawing/2014/main" id="{DE8F34DA-F03C-4E33-8787-772ED7399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77" y="4100513"/>
            <a:ext cx="553998" cy="990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同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级</a:t>
            </a:r>
          </a:p>
        </p:txBody>
      </p:sp>
      <p:sp>
        <p:nvSpPr>
          <p:cNvPr id="74778" name="Line 26">
            <a:extLst>
              <a:ext uri="{FF2B5EF4-FFF2-40B4-BE49-F238E27FC236}">
                <a16:creationId xmlns:a16="http://schemas.microsoft.com/office/drawing/2014/main" id="{253AD65A-6757-4994-9966-E28FC743D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3033713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4779" name="Text Box 27">
            <a:extLst>
              <a:ext uri="{FF2B5EF4-FFF2-40B4-BE49-F238E27FC236}">
                <a16:creationId xmlns:a16="http://schemas.microsoft.com/office/drawing/2014/main" id="{1BE6C583-FA68-4E1D-97E0-580BA51FB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77" y="2576513"/>
            <a:ext cx="55399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高</a:t>
            </a:r>
          </a:p>
        </p:txBody>
      </p:sp>
      <p:sp>
        <p:nvSpPr>
          <p:cNvPr id="74780" name="Text Box 28">
            <a:extLst>
              <a:ext uri="{FF2B5EF4-FFF2-40B4-BE49-F238E27FC236}">
                <a16:creationId xmlns:a16="http://schemas.microsoft.com/office/drawing/2014/main" id="{3F57A9BD-8726-4D58-9415-1134EEC4F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52" y="4557713"/>
            <a:ext cx="55399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_GB2312" charset="0"/>
              </a:rPr>
              <a:t>低</a:t>
            </a:r>
          </a:p>
        </p:txBody>
      </p:sp>
      <p:sp>
        <p:nvSpPr>
          <p:cNvPr id="74781" name="Text Box 29">
            <a:extLst>
              <a:ext uri="{FF2B5EF4-FFF2-40B4-BE49-F238E27FC236}">
                <a16:creationId xmlns:a16="http://schemas.microsoft.com/office/drawing/2014/main" id="{D507CA1A-30B7-4C3E-957A-CFC61328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14913"/>
            <a:ext cx="2166938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关系表达式</a:t>
            </a:r>
          </a:p>
        </p:txBody>
      </p:sp>
      <p:sp>
        <p:nvSpPr>
          <p:cNvPr id="74782" name="Text Box 30">
            <a:extLst>
              <a:ext uri="{FF2B5EF4-FFF2-40B4-BE49-F238E27FC236}">
                <a16:creationId xmlns:a16="http://schemas.microsoft.com/office/drawing/2014/main" id="{507B213C-19E7-4AB7-BBAA-EECD7519E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95913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a&gt;b </a:t>
            </a:r>
          </a:p>
        </p:txBody>
      </p:sp>
      <p:sp>
        <p:nvSpPr>
          <p:cNvPr id="74783" name="Text Box 31">
            <a:extLst>
              <a:ext uri="{FF2B5EF4-FFF2-40B4-BE49-F238E27FC236}">
                <a16:creationId xmlns:a16="http://schemas.microsoft.com/office/drawing/2014/main" id="{2FFB6C5D-893A-40E5-8D3C-3300A9311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76913"/>
            <a:ext cx="1600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-1 !=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c+3 </a:t>
            </a:r>
          </a:p>
        </p:txBody>
      </p:sp>
      <p:sp>
        <p:nvSpPr>
          <p:cNvPr id="74786" name="Text Box 34">
            <a:extLst>
              <a:ext uri="{FF2B5EF4-FFF2-40B4-BE49-F238E27FC236}">
                <a16:creationId xmlns:a16="http://schemas.microsoft.com/office/drawing/2014/main" id="{15685AEE-1C75-436A-ACF5-F2B240A1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44958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各种运算符的优先级</a:t>
            </a:r>
          </a:p>
        </p:txBody>
      </p:sp>
      <p:sp>
        <p:nvSpPr>
          <p:cNvPr id="74788" name="Text Box 36">
            <a:extLst>
              <a:ext uri="{FF2B5EF4-FFF2-40B4-BE49-F238E27FC236}">
                <a16:creationId xmlns:a16="http://schemas.microsoft.com/office/drawing/2014/main" id="{C06D5F28-15C2-423C-81DF-EEC80729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44196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关系表达式的结果</a:t>
            </a:r>
          </a:p>
        </p:txBody>
      </p:sp>
      <p:sp>
        <p:nvSpPr>
          <p:cNvPr id="74789" name="Text Box 37">
            <a:extLst>
              <a:ext uri="{FF2B5EF4-FFF2-40B4-BE49-F238E27FC236}">
                <a16:creationId xmlns:a16="http://schemas.microsoft.com/office/drawing/2014/main" id="{42BAD121-0C3A-4077-8248-4ADE1805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91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(t = 5) == 3 </a:t>
            </a:r>
          </a:p>
        </p:txBody>
      </p:sp>
      <p:sp>
        <p:nvSpPr>
          <p:cNvPr id="74790" name="Rectangle 38">
            <a:extLst>
              <a:ext uri="{FF2B5EF4-FFF2-40B4-BE49-F238E27FC236}">
                <a16:creationId xmlns:a16="http://schemas.microsoft.com/office/drawing/2014/main" id="{7D787DF2-4256-4886-837B-ECC1BB5E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57400"/>
            <a:ext cx="3733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4791" name="Text Box 39">
            <a:extLst>
              <a:ext uri="{FF2B5EF4-FFF2-40B4-BE49-F238E27FC236}">
                <a16:creationId xmlns:a16="http://schemas.microsoft.com/office/drawing/2014/main" id="{078DA165-5B2B-40E2-816B-2330F9E2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5740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算术</a:t>
            </a:r>
          </a:p>
        </p:txBody>
      </p:sp>
      <p:sp>
        <p:nvSpPr>
          <p:cNvPr id="74792" name="Line 40">
            <a:extLst>
              <a:ext uri="{FF2B5EF4-FFF2-40B4-BE49-F238E27FC236}">
                <a16:creationId xmlns:a16="http://schemas.microsoft.com/office/drawing/2014/main" id="{746B0881-FF84-4679-BDFA-E54EBB23D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86000"/>
            <a:ext cx="457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93" name="Text Box 41">
            <a:extLst>
              <a:ext uri="{FF2B5EF4-FFF2-40B4-BE49-F238E27FC236}">
                <a16:creationId xmlns:a16="http://schemas.microsoft.com/office/drawing/2014/main" id="{D3B78AB1-A442-40C6-886B-42C718F7C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5740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关系</a:t>
            </a:r>
          </a:p>
        </p:txBody>
      </p:sp>
      <p:sp>
        <p:nvSpPr>
          <p:cNvPr id="74794" name="Line 42">
            <a:extLst>
              <a:ext uri="{FF2B5EF4-FFF2-40B4-BE49-F238E27FC236}">
                <a16:creationId xmlns:a16="http://schemas.microsoft.com/office/drawing/2014/main" id="{B92A0753-8538-41D8-BB37-D005ADD84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286000"/>
            <a:ext cx="457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95" name="Text Box 43">
            <a:extLst>
              <a:ext uri="{FF2B5EF4-FFF2-40B4-BE49-F238E27FC236}">
                <a16:creationId xmlns:a16="http://schemas.microsoft.com/office/drawing/2014/main" id="{57D90047-7CA7-4BF2-8A5C-04380666B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05740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赋值</a:t>
            </a:r>
          </a:p>
        </p:txBody>
      </p:sp>
      <p:sp>
        <p:nvSpPr>
          <p:cNvPr id="74796" name="Rectangle 44">
            <a:extLst>
              <a:ext uri="{FF2B5EF4-FFF2-40B4-BE49-F238E27FC236}">
                <a16:creationId xmlns:a16="http://schemas.microsoft.com/office/drawing/2014/main" id="{DBCD87C8-C216-461C-8C3A-6C1C9175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23622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latin typeface="宋体" panose="02010600030101010101" pitchFamily="2" charset="-122"/>
              </a:rPr>
              <a:t>得整数值：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74797" name="Text Box 45">
            <a:extLst>
              <a:ext uri="{FF2B5EF4-FFF2-40B4-BE49-F238E27FC236}">
                <a16:creationId xmlns:a16="http://schemas.microsoft.com/office/drawing/2014/main" id="{6DDE542A-3549-4D76-BAC4-E4E80451F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078163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：</a:t>
            </a:r>
          </a:p>
        </p:txBody>
      </p:sp>
      <p:sp>
        <p:nvSpPr>
          <p:cNvPr id="74798" name="Text Box 46">
            <a:extLst>
              <a:ext uri="{FF2B5EF4-FFF2-40B4-BE49-F238E27FC236}">
                <a16:creationId xmlns:a16="http://schemas.microsoft.com/office/drawing/2014/main" id="{A8284F61-26E3-4282-8882-2E393F91D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04800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假</a:t>
            </a:r>
          </a:p>
        </p:txBody>
      </p:sp>
      <p:sp>
        <p:nvSpPr>
          <p:cNvPr id="74799" name="Text Box 47">
            <a:extLst>
              <a:ext uri="{FF2B5EF4-FFF2-40B4-BE49-F238E27FC236}">
                <a16:creationId xmlns:a16="http://schemas.microsoft.com/office/drawing/2014/main" id="{28D2B237-738B-4E99-AD9D-91E3EEA8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：</a:t>
            </a:r>
          </a:p>
        </p:txBody>
      </p:sp>
      <p:sp>
        <p:nvSpPr>
          <p:cNvPr id="74800" name="Text Box 48">
            <a:extLst>
              <a:ext uri="{FF2B5EF4-FFF2-40B4-BE49-F238E27FC236}">
                <a16:creationId xmlns:a16="http://schemas.microsoft.com/office/drawing/2014/main" id="{6B033EDD-CFA8-4C64-A3D3-9726D5E68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459163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真</a:t>
            </a:r>
          </a:p>
        </p:txBody>
      </p:sp>
      <p:sp>
        <p:nvSpPr>
          <p:cNvPr id="74801" name="AutoShape 49">
            <a:extLst>
              <a:ext uri="{FF2B5EF4-FFF2-40B4-BE49-F238E27FC236}">
                <a16:creationId xmlns:a16="http://schemas.microsoft.com/office/drawing/2014/main" id="{1CCFB65E-220B-45C9-B67A-B09F98CE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43400"/>
            <a:ext cx="4419600" cy="182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762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a=5,b=7,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计算表达式的值</a:t>
            </a:r>
          </a:p>
        </p:txBody>
      </p:sp>
      <p:sp>
        <p:nvSpPr>
          <p:cNvPr id="74802" name="Text Box 50">
            <a:extLst>
              <a:ext uri="{FF2B5EF4-FFF2-40B4-BE49-F238E27FC236}">
                <a16:creationId xmlns:a16="http://schemas.microsoft.com/office/drawing/2014/main" id="{08CBCC93-2986-4B9D-A7CE-F6F36F2C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7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b&gt; (a=4)+1</a:t>
            </a:r>
          </a:p>
        </p:txBody>
      </p:sp>
      <p:sp>
        <p:nvSpPr>
          <p:cNvPr id="74803" name="Line 51">
            <a:extLst>
              <a:ext uri="{FF2B5EF4-FFF2-40B4-BE49-F238E27FC236}">
                <a16:creationId xmlns:a16="http://schemas.microsoft.com/office/drawing/2014/main" id="{A660369C-5E63-49C6-B563-D0066E395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0" cy="304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04" name="Text Box 52">
            <a:extLst>
              <a:ext uri="{FF2B5EF4-FFF2-40B4-BE49-F238E27FC236}">
                <a16:creationId xmlns:a16="http://schemas.microsoft.com/office/drawing/2014/main" id="{E61808AC-B3BD-4F52-94F0-26AFD722E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Monotype Sorts" charset="0"/>
              </a:rPr>
              <a:t>4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4805" name="Line 53">
            <a:extLst>
              <a:ext uri="{FF2B5EF4-FFF2-40B4-BE49-F238E27FC236}">
                <a16:creationId xmlns:a16="http://schemas.microsoft.com/office/drawing/2014/main" id="{02F5BD42-7AA4-477F-841A-18C73AAD8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05400"/>
            <a:ext cx="0" cy="4572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06" name="Text Box 54">
            <a:extLst>
              <a:ext uri="{FF2B5EF4-FFF2-40B4-BE49-F238E27FC236}">
                <a16:creationId xmlns:a16="http://schemas.microsoft.com/office/drawing/2014/main" id="{A6711EB7-EA75-450A-841A-8F9D8EFE8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8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Monotype Sorts" charset="0"/>
              </a:rPr>
              <a:t>5</a:t>
            </a:r>
            <a:endParaRPr lang="en-US" altLang="zh-CN" sz="2400">
              <a:solidFill>
                <a:srgbClr val="FF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4807" name="Line 55">
            <a:extLst>
              <a:ext uri="{FF2B5EF4-FFF2-40B4-BE49-F238E27FC236}">
                <a16:creationId xmlns:a16="http://schemas.microsoft.com/office/drawing/2014/main" id="{75F78B4A-C26B-40E3-813B-9E6CA12F7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181600"/>
            <a:ext cx="0" cy="68580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08" name="Text Box 56">
            <a:extLst>
              <a:ext uri="{FF2B5EF4-FFF2-40B4-BE49-F238E27FC236}">
                <a16:creationId xmlns:a16="http://schemas.microsoft.com/office/drawing/2014/main" id="{D703AB20-7C18-478D-B7DC-CFDCC743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9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Monotype Sorts" charset="0"/>
              </a:rPr>
              <a:t>1</a:t>
            </a:r>
            <a:endParaRPr lang="en-US" altLang="zh-CN" sz="2400">
              <a:solidFill>
                <a:srgbClr val="0000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4809" name="Text Box 57">
            <a:extLst>
              <a:ext uri="{FF2B5EF4-FFF2-40B4-BE49-F238E27FC236}">
                <a16:creationId xmlns:a16="http://schemas.microsoft.com/office/drawing/2014/main" id="{B41808C5-DBBE-4560-A6B2-29618A6B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876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c=a&lt;b</a:t>
            </a:r>
          </a:p>
        </p:txBody>
      </p:sp>
      <p:sp>
        <p:nvSpPr>
          <p:cNvPr id="74810" name="Text Box 58">
            <a:extLst>
              <a:ext uri="{FF2B5EF4-FFF2-40B4-BE49-F238E27FC236}">
                <a16:creationId xmlns:a16="http://schemas.microsoft.com/office/drawing/2014/main" id="{653026CF-FA12-484F-BF86-190010EC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876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实型）</a:t>
            </a:r>
          </a:p>
        </p:txBody>
      </p:sp>
      <p:sp>
        <p:nvSpPr>
          <p:cNvPr id="74811" name="Line 59">
            <a:extLst>
              <a:ext uri="{FF2B5EF4-FFF2-40B4-BE49-F238E27FC236}">
                <a16:creationId xmlns:a16="http://schemas.microsoft.com/office/drawing/2014/main" id="{4EA1A8E8-4CBE-48B5-AC37-CDEF31B6B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105400"/>
            <a:ext cx="0" cy="304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4812" name="Text Box 60">
            <a:extLst>
              <a:ext uri="{FF2B5EF4-FFF2-40B4-BE49-F238E27FC236}">
                <a16:creationId xmlns:a16="http://schemas.microsoft.com/office/drawing/2014/main" id="{3497E5C9-A356-4F29-ADE6-5120D000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381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sym typeface="Monotype Sorts" charset="0"/>
              </a:rPr>
              <a:t>1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813" name="Line 61">
            <a:extLst>
              <a:ext uri="{FF2B5EF4-FFF2-40B4-BE49-F238E27FC236}">
                <a16:creationId xmlns:a16="http://schemas.microsoft.com/office/drawing/2014/main" id="{E6DF5301-94C4-48C0-A7E5-95D5ED9B7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105400"/>
            <a:ext cx="0" cy="563563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4814" name="Text Box 62">
            <a:extLst>
              <a:ext uri="{FF2B5EF4-FFF2-40B4-BE49-F238E27FC236}">
                <a16:creationId xmlns:a16="http://schemas.microsoft.com/office/drawing/2014/main" id="{019CE2EC-4DCF-4AFD-A6CD-41722C3C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592763"/>
            <a:ext cx="685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sym typeface="Monotype Sorts" charset="0"/>
              </a:rPr>
              <a:t>1.0</a:t>
            </a:r>
            <a:endParaRPr lang="en-US" altLang="zh-CN" sz="2400">
              <a:solidFill>
                <a:srgbClr val="0000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815" name="Rectangle 63">
            <a:extLst>
              <a:ext uri="{FF2B5EF4-FFF2-40B4-BE49-F238E27FC236}">
                <a16:creationId xmlns:a16="http://schemas.microsoft.com/office/drawing/2014/main" id="{5D35EB46-20FE-4592-8421-0FFDA0B9C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410200"/>
            <a:ext cx="762000" cy="533400"/>
          </a:xfrm>
          <a:prstGeom prst="rect">
            <a:avLst/>
          </a:prstGeom>
          <a:solidFill>
            <a:srgbClr val="66FFFF"/>
          </a:solidFill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816" name="Text Box 64">
            <a:extLst>
              <a:ext uri="{FF2B5EF4-FFF2-40B4-BE49-F238E27FC236}">
                <a16:creationId xmlns:a16="http://schemas.microsoft.com/office/drawing/2014/main" id="{21C46397-FC93-4149-9732-E082ADF9E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10200"/>
            <a:ext cx="30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74817" name="Text Box 65">
            <a:extLst>
              <a:ext uri="{FF2B5EF4-FFF2-40B4-BE49-F238E27FC236}">
                <a16:creationId xmlns:a16="http://schemas.microsoft.com/office/drawing/2014/main" id="{515BF590-BB2A-400D-8A41-B58CF620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486400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1.0</a:t>
            </a:r>
          </a:p>
        </p:txBody>
      </p:sp>
      <p:sp>
        <p:nvSpPr>
          <p:cNvPr id="74818" name="Line 66">
            <a:extLst>
              <a:ext uri="{FF2B5EF4-FFF2-40B4-BE49-F238E27FC236}">
                <a16:creationId xmlns:a16="http://schemas.microsoft.com/office/drawing/2014/main" id="{6D3E3ABA-1794-4711-9670-1D7339F13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081713"/>
            <a:ext cx="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819" name="Text Box 67">
            <a:extLst>
              <a:ext uri="{FF2B5EF4-FFF2-40B4-BE49-F238E27FC236}">
                <a16:creationId xmlns:a16="http://schemas.microsoft.com/office/drawing/2014/main" id="{11FFBB6D-4502-42D6-B742-A08B0E56E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32460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sym typeface="Monotype Sorts" charset="0"/>
              </a:rPr>
              <a:t>    (1)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4820" name="Line 68">
            <a:extLst>
              <a:ext uri="{FF2B5EF4-FFF2-40B4-BE49-F238E27FC236}">
                <a16:creationId xmlns:a16="http://schemas.microsoft.com/office/drawing/2014/main" id="{CEAABFB0-13A0-4CA4-94EC-B02FB33AC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6019800"/>
            <a:ext cx="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821" name="Text Box 69">
            <a:extLst>
              <a:ext uri="{FF2B5EF4-FFF2-40B4-BE49-F238E27FC236}">
                <a16:creationId xmlns:a16="http://schemas.microsoft.com/office/drawing/2014/main" id="{006DCD9C-DF7A-44A7-A584-E4AE6EE98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324600"/>
            <a:ext cx="533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sym typeface="Monotype Sorts" charset="0"/>
              </a:rPr>
              <a:t>(2)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4822" name="Line 70">
            <a:extLst>
              <a:ext uri="{FF2B5EF4-FFF2-40B4-BE49-F238E27FC236}">
                <a16:creationId xmlns:a16="http://schemas.microsoft.com/office/drawing/2014/main" id="{DC1CF030-415F-4ABC-B957-989118B74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034088"/>
            <a:ext cx="0" cy="442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823" name="Text Box 71">
            <a:extLst>
              <a:ext uri="{FF2B5EF4-FFF2-40B4-BE49-F238E27FC236}">
                <a16:creationId xmlns:a16="http://schemas.microsoft.com/office/drawing/2014/main" id="{EC90E5DA-5C50-4DF1-8FEB-D2101FA9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40080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sym typeface="Monotype Sorts" charset="0"/>
              </a:rPr>
              <a:t>(2)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4824" name="Line 72">
            <a:extLst>
              <a:ext uri="{FF2B5EF4-FFF2-40B4-BE49-F238E27FC236}">
                <a16:creationId xmlns:a16="http://schemas.microsoft.com/office/drawing/2014/main" id="{F0E5DAE8-A39B-4CA2-B6F8-FA83D09DF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34088"/>
            <a:ext cx="0" cy="442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825" name="Text Box 73">
            <a:extLst>
              <a:ext uri="{FF2B5EF4-FFF2-40B4-BE49-F238E27FC236}">
                <a16:creationId xmlns:a16="http://schemas.microsoft.com/office/drawing/2014/main" id="{04F90179-A9E0-4D9C-9C16-A2F93DF9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400800"/>
            <a:ext cx="533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sym typeface="Monotype Sorts" charset="0"/>
              </a:rPr>
              <a:t>(1)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7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6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4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4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4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4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7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0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4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4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4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4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4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74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4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4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4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74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74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74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4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4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5" dur="500"/>
                                        <p:tgtEl>
                                          <p:spTgt spid="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74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74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7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7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4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4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7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7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74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74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7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74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74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7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7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74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74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7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7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74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74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7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7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74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74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74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74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6" dur="500"/>
                                        <p:tgtEl>
                                          <p:spTgt spid="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1" dur="300"/>
                                        <p:tgtEl>
                                          <p:spTgt spid="7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74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74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300" fill="hold"/>
                                        <p:tgtEl>
                                          <p:spTgt spid="74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300" fill="hold"/>
                                        <p:tgtEl>
                                          <p:spTgt spid="74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74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74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74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74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74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74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 autoUpdateAnimBg="0"/>
      <p:bldP spid="74755" grpId="0" animBg="1" autoUpdateAnimBg="0"/>
      <p:bldP spid="74762" grpId="0" autoUpdateAnimBg="0"/>
      <p:bldP spid="74763" grpId="0" autoUpdateAnimBg="0"/>
      <p:bldP spid="74764" grpId="0" autoUpdateAnimBg="0"/>
      <p:bldP spid="74765" grpId="0" autoUpdateAnimBg="0"/>
      <p:bldP spid="74766" grpId="0" autoUpdateAnimBg="0"/>
      <p:bldP spid="74767" grpId="0" autoUpdateAnimBg="0"/>
      <p:bldP spid="74768" grpId="0" autoUpdateAnimBg="0"/>
      <p:bldP spid="74769" grpId="0" autoUpdateAnimBg="0"/>
      <p:bldP spid="74770" grpId="0" autoUpdateAnimBg="0"/>
      <p:bldP spid="74771" grpId="0" autoUpdateAnimBg="0"/>
      <p:bldP spid="74772" grpId="0" autoUpdateAnimBg="0"/>
      <p:bldP spid="74773" grpId="0" autoUpdateAnimBg="0"/>
      <p:bldP spid="74774" grpId="0" autoUpdateAnimBg="0"/>
      <p:bldP spid="74776" grpId="0" autoUpdateAnimBg="0"/>
      <p:bldP spid="74777" grpId="0" autoUpdateAnimBg="0"/>
      <p:bldP spid="74779" grpId="0" autoUpdateAnimBg="0"/>
      <p:bldP spid="74780" grpId="0" autoUpdateAnimBg="0"/>
      <p:bldP spid="74781" grpId="0" autoUpdateAnimBg="0"/>
      <p:bldP spid="74782" grpId="0" autoUpdateAnimBg="0"/>
      <p:bldP spid="74783" grpId="0" autoUpdateAnimBg="0"/>
      <p:bldP spid="74786" grpId="0" autoUpdateAnimBg="0"/>
      <p:bldP spid="74788" grpId="0" autoUpdateAnimBg="0"/>
      <p:bldP spid="74789" grpId="0" autoUpdateAnimBg="0"/>
      <p:bldP spid="74790" grpId="0" animBg="1"/>
      <p:bldP spid="74791" grpId="0" autoUpdateAnimBg="0"/>
      <p:bldP spid="74793" grpId="0" autoUpdateAnimBg="0"/>
      <p:bldP spid="74795" grpId="0" autoUpdateAnimBg="0"/>
      <p:bldP spid="74796" grpId="0" animBg="1" autoUpdateAnimBg="0"/>
      <p:bldP spid="74797" grpId="0" autoUpdateAnimBg="0"/>
      <p:bldP spid="74798" grpId="0" autoUpdateAnimBg="0"/>
      <p:bldP spid="74799" grpId="0" autoUpdateAnimBg="0"/>
      <p:bldP spid="74800" grpId="0" autoUpdateAnimBg="0"/>
      <p:bldP spid="74801" grpId="0" animBg="1" autoUpdateAnimBg="0"/>
      <p:bldP spid="74802" grpId="0" autoUpdateAnimBg="0"/>
      <p:bldP spid="74804" grpId="0" autoUpdateAnimBg="0"/>
      <p:bldP spid="74806" grpId="0" autoUpdateAnimBg="0"/>
      <p:bldP spid="74808" grpId="0" autoUpdateAnimBg="0"/>
      <p:bldP spid="74809" grpId="0" autoUpdateAnimBg="0"/>
      <p:bldP spid="74810" grpId="0" autoUpdateAnimBg="0"/>
      <p:bldP spid="74812" grpId="0" autoUpdateAnimBg="0"/>
      <p:bldP spid="74814" grpId="0" autoUpdateAnimBg="0"/>
      <p:bldP spid="74815" grpId="0" animBg="1"/>
      <p:bldP spid="74816" grpId="0" autoUpdateAnimBg="0"/>
      <p:bldP spid="74817" grpId="0" autoUpdateAnimBg="0"/>
      <p:bldP spid="74819" grpId="0" autoUpdateAnimBg="0"/>
      <p:bldP spid="74821" grpId="0" autoUpdateAnimBg="0"/>
      <p:bldP spid="74823" grpId="0" autoUpdateAnimBg="0"/>
      <p:bldP spid="748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41" name="Rectangle 65">
            <a:extLst>
              <a:ext uri="{FF2B5EF4-FFF2-40B4-BE49-F238E27FC236}">
                <a16:creationId xmlns:a16="http://schemas.microsoft.com/office/drawing/2014/main" id="{977506C7-FF52-49C2-B9E0-347627EC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9219" name="Rectangle 66">
            <a:extLst>
              <a:ext uri="{FF2B5EF4-FFF2-40B4-BE49-F238E27FC236}">
                <a16:creationId xmlns:a16="http://schemas.microsoft.com/office/drawing/2014/main" id="{D82C57AA-9F17-426C-9F53-BEA187E8F5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525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220" name="Rectangle 67">
            <a:extLst>
              <a:ext uri="{FF2B5EF4-FFF2-40B4-BE49-F238E27FC236}">
                <a16:creationId xmlns:a16="http://schemas.microsoft.com/office/drawing/2014/main" id="{B688F60D-159C-4DB7-8B95-A7F8EA3BB3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0287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221" name="Line 68">
            <a:extLst>
              <a:ext uri="{FF2B5EF4-FFF2-40B4-BE49-F238E27FC236}">
                <a16:creationId xmlns:a16="http://schemas.microsoft.com/office/drawing/2014/main" id="{FBC5CBF3-767A-4F21-95B0-5D6592A4A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287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D2B38AE-AC09-4E99-B14C-6D8D877A9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43913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逻</a:t>
            </a:r>
            <a:r>
              <a:rPr lang="en-US" altLang="zh-CN"/>
              <a:t> </a:t>
            </a:r>
            <a:r>
              <a:rPr lang="zh-CN" altLang="en-US"/>
              <a:t>辑</a:t>
            </a:r>
            <a:r>
              <a:rPr lang="en-US" altLang="zh-CN"/>
              <a:t> </a:t>
            </a:r>
            <a:r>
              <a:rPr lang="zh-CN" altLang="en-US"/>
              <a:t>表</a:t>
            </a:r>
            <a:r>
              <a:rPr lang="en-US" altLang="zh-CN"/>
              <a:t> </a:t>
            </a:r>
            <a:r>
              <a:rPr lang="zh-CN" altLang="en-US"/>
              <a:t>达</a:t>
            </a:r>
            <a:r>
              <a:rPr lang="en-US" altLang="zh-CN"/>
              <a:t> </a:t>
            </a:r>
            <a:r>
              <a:rPr lang="zh-CN" altLang="en-US"/>
              <a:t>式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90F7A1E4-3459-4A8F-A537-95EBA227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3505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逻辑运算符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E7256579-72E5-48E0-8302-59E314C5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6080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| |</a:t>
            </a: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0D32E586-0F1C-4D36-A76E-58CA316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6254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&amp;&amp;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B7FB4894-9095-4284-9E5A-7A3F1FD8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11388"/>
            <a:ext cx="23653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（逻辑与）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52924383-5D6E-40F4-9092-43B466CFA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668588"/>
            <a:ext cx="4921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panose="02010609060101010101" pitchFamily="49" charset="-122"/>
                <a:cs typeface="幼圆" charset="0"/>
              </a:rPr>
              <a:t>！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黑体" panose="02010609060101010101" pitchFamily="49" charset="-122"/>
              <a:cs typeface="楷体_GB2312" charset="0"/>
            </a:endParaRP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2E1B97F3-6395-41B5-BD9A-DF2348164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68475"/>
            <a:ext cx="18684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（逻辑或）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C5E91ACD-5294-49CC-9238-23D209A56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8588"/>
            <a:ext cx="17160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（逻辑非）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EFEAE029-F80F-430E-A553-8F60B51CF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76600"/>
            <a:ext cx="3505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逻辑表达式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EFBC4439-495A-445F-A486-B736A9004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41148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各种运算符的优先级</a:t>
            </a:r>
          </a:p>
        </p:txBody>
      </p:sp>
      <p:sp>
        <p:nvSpPr>
          <p:cNvPr id="75809" name="Text Box 33">
            <a:extLst>
              <a:ext uri="{FF2B5EF4-FFF2-40B4-BE49-F238E27FC236}">
                <a16:creationId xmlns:a16="http://schemas.microsoft.com/office/drawing/2014/main" id="{7DE743B5-E675-4115-8456-08D83CBC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157288"/>
            <a:ext cx="43434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逻辑表达式的值</a:t>
            </a:r>
          </a:p>
        </p:txBody>
      </p:sp>
      <p:sp>
        <p:nvSpPr>
          <p:cNvPr id="75814" name="Rectangle 38">
            <a:extLst>
              <a:ext uri="{FF2B5EF4-FFF2-40B4-BE49-F238E27FC236}">
                <a16:creationId xmlns:a16="http://schemas.microsoft.com/office/drawing/2014/main" id="{0CE02EEC-0B2B-4C70-B91C-1620760E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23622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latin typeface="宋体" panose="02010600030101010101" pitchFamily="2" charset="-122"/>
              </a:rPr>
              <a:t>得整数值：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75815" name="Text Box 39">
            <a:extLst>
              <a:ext uri="{FF2B5EF4-FFF2-40B4-BE49-F238E27FC236}">
                <a16:creationId xmlns:a16="http://schemas.microsoft.com/office/drawing/2014/main" id="{7A1732F2-FE94-484F-95F1-D37EDD3FF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630363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：</a:t>
            </a:r>
          </a:p>
        </p:txBody>
      </p:sp>
      <p:sp>
        <p:nvSpPr>
          <p:cNvPr id="75816" name="Text Box 40">
            <a:extLst>
              <a:ext uri="{FF2B5EF4-FFF2-40B4-BE49-F238E27FC236}">
                <a16:creationId xmlns:a16="http://schemas.microsoft.com/office/drawing/2014/main" id="{8B1A16C0-6E3A-4E21-AA3D-6D18FEA9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假</a:t>
            </a:r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4C1F910D-869E-467B-9FA0-996257A8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：</a:t>
            </a:r>
          </a:p>
        </p:txBody>
      </p:sp>
      <p:sp>
        <p:nvSpPr>
          <p:cNvPr id="75818" name="Text Box 42">
            <a:extLst>
              <a:ext uri="{FF2B5EF4-FFF2-40B4-BE49-F238E27FC236}">
                <a16:creationId xmlns:a16="http://schemas.microsoft.com/office/drawing/2014/main" id="{AEDBA1D5-10CF-4D78-A777-ED674D083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98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真</a:t>
            </a:r>
          </a:p>
        </p:txBody>
      </p:sp>
      <p:sp>
        <p:nvSpPr>
          <p:cNvPr id="75819" name="Rectangle 43">
            <a:extLst>
              <a:ext uri="{FF2B5EF4-FFF2-40B4-BE49-F238E27FC236}">
                <a16:creationId xmlns:a16="http://schemas.microsoft.com/office/drawing/2014/main" id="{0A81BA7B-4034-4C4A-82E8-AF271E89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00288"/>
            <a:ext cx="3529013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运算对象</a:t>
            </a:r>
          </a:p>
        </p:txBody>
      </p:sp>
      <p:sp>
        <p:nvSpPr>
          <p:cNvPr id="75820" name="Text Box 44">
            <a:extLst>
              <a:ext uri="{FF2B5EF4-FFF2-40B4-BE49-F238E27FC236}">
                <a16:creationId xmlns:a16="http://schemas.microsoft.com/office/drawing/2014/main" id="{92C1DBFD-06E3-4D6D-9366-56232AA15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49563"/>
            <a:ext cx="1787525" cy="427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非</a:t>
            </a:r>
            <a:r>
              <a:rPr lang="en-US" altLang="zh-CN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lang="zh-CN" altLang="en-US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：</a:t>
            </a: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79A4B73B-D0F8-46BD-8534-09B952D73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49563"/>
            <a:ext cx="838200" cy="427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真</a:t>
            </a:r>
          </a:p>
        </p:txBody>
      </p:sp>
      <p:sp>
        <p:nvSpPr>
          <p:cNvPr id="75822" name="Text Box 46">
            <a:extLst>
              <a:ext uri="{FF2B5EF4-FFF2-40B4-BE49-F238E27FC236}">
                <a16:creationId xmlns:a16="http://schemas.microsoft.com/office/drawing/2014/main" id="{D9D14E41-2BCD-48C0-A727-3E2BF030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8382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：</a:t>
            </a:r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842BDE82-864B-4CAB-90FC-CA83F4997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19400"/>
            <a:ext cx="8382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假</a:t>
            </a:r>
          </a:p>
        </p:txBody>
      </p:sp>
      <p:sp>
        <p:nvSpPr>
          <p:cNvPr id="75824" name="AutoShape 48">
            <a:extLst>
              <a:ext uri="{FF2B5EF4-FFF2-40B4-BE49-F238E27FC236}">
                <a16:creationId xmlns:a16="http://schemas.microsoft.com/office/drawing/2014/main" id="{93CAB358-FCA9-44C3-AAE6-CED3C198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51054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762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a=3,b=4,c=5,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计算表达式的值</a:t>
            </a:r>
            <a:endParaRPr lang="zh-CN" altLang="en-US" sz="22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5825" name="Text Box 49">
            <a:extLst>
              <a:ext uri="{FF2B5EF4-FFF2-40B4-BE49-F238E27FC236}">
                <a16:creationId xmlns:a16="http://schemas.microsoft.com/office/drawing/2014/main" id="{BE66CDA1-F371-42FB-8441-8C8AF2CC5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916363"/>
            <a:ext cx="3200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！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 ||  b + c &amp;&amp; b – c </a:t>
            </a:r>
          </a:p>
        </p:txBody>
      </p:sp>
      <p:sp>
        <p:nvSpPr>
          <p:cNvPr id="75826" name="Line 50">
            <a:extLst>
              <a:ext uri="{FF2B5EF4-FFF2-40B4-BE49-F238E27FC236}">
                <a16:creationId xmlns:a16="http://schemas.microsoft.com/office/drawing/2014/main" id="{DD19E678-53BB-424D-B33F-3BF06DD86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913" y="4343400"/>
            <a:ext cx="0" cy="38100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27" name="Text Box 51">
            <a:extLst>
              <a:ext uri="{FF2B5EF4-FFF2-40B4-BE49-F238E27FC236}">
                <a16:creationId xmlns:a16="http://schemas.microsoft.com/office/drawing/2014/main" id="{E397C310-40AF-46C1-BB02-8B5E2704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4648200"/>
            <a:ext cx="457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5828" name="Line 52">
            <a:extLst>
              <a:ext uri="{FF2B5EF4-FFF2-40B4-BE49-F238E27FC236}">
                <a16:creationId xmlns:a16="http://schemas.microsoft.com/office/drawing/2014/main" id="{ED5450D4-003D-465D-A819-5F7312AFE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313" y="4343400"/>
            <a:ext cx="0" cy="38100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29" name="Text Box 53">
            <a:extLst>
              <a:ext uri="{FF2B5EF4-FFF2-40B4-BE49-F238E27FC236}">
                <a16:creationId xmlns:a16="http://schemas.microsoft.com/office/drawing/2014/main" id="{52EB6B75-C535-4435-ACBF-3576459E1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4648200"/>
            <a:ext cx="457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75830" name="Line 54">
            <a:extLst>
              <a:ext uri="{FF2B5EF4-FFF2-40B4-BE49-F238E27FC236}">
                <a16:creationId xmlns:a16="http://schemas.microsoft.com/office/drawing/2014/main" id="{23854A0D-7A04-4FE0-92F6-B94159C3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4343400"/>
            <a:ext cx="0" cy="60960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1" name="Text Box 55">
            <a:extLst>
              <a:ext uri="{FF2B5EF4-FFF2-40B4-BE49-F238E27FC236}">
                <a16:creationId xmlns:a16="http://schemas.microsoft.com/office/drawing/2014/main" id="{659F0420-7CD5-4603-9002-C2F838294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832" name="Line 56">
            <a:extLst>
              <a:ext uri="{FF2B5EF4-FFF2-40B4-BE49-F238E27FC236}">
                <a16:creationId xmlns:a16="http://schemas.microsoft.com/office/drawing/2014/main" id="{22E5859D-266A-4FA0-833E-86C7B5E4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3313" y="4419600"/>
            <a:ext cx="0" cy="114300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3" name="Text Box 57">
            <a:extLst>
              <a:ext uri="{FF2B5EF4-FFF2-40B4-BE49-F238E27FC236}">
                <a16:creationId xmlns:a16="http://schemas.microsoft.com/office/drawing/2014/main" id="{38369292-6552-4C58-ABA5-2133E7763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834" name="Text Box 58">
            <a:extLst>
              <a:ext uri="{FF2B5EF4-FFF2-40B4-BE49-F238E27FC236}">
                <a16:creationId xmlns:a16="http://schemas.microsoft.com/office/drawing/2014/main" id="{00CEA9BF-3D0D-4754-BBA1-7C0386253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a+b&gt;c&amp;&amp;b==c</a:t>
            </a:r>
          </a:p>
        </p:txBody>
      </p:sp>
      <p:sp>
        <p:nvSpPr>
          <p:cNvPr id="75835" name="Text Box 59">
            <a:extLst>
              <a:ext uri="{FF2B5EF4-FFF2-40B4-BE49-F238E27FC236}">
                <a16:creationId xmlns:a16="http://schemas.microsoft.com/office/drawing/2014/main" id="{042A53E6-4ACA-43CA-A3F0-7813DF61F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43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!(x=a)&amp;&amp;(y=b)</a:t>
            </a:r>
          </a:p>
        </p:txBody>
      </p:sp>
      <p:sp>
        <p:nvSpPr>
          <p:cNvPr id="75836" name="Line 60">
            <a:extLst>
              <a:ext uri="{FF2B5EF4-FFF2-40B4-BE49-F238E27FC236}">
                <a16:creationId xmlns:a16="http://schemas.microsoft.com/office/drawing/2014/main" id="{C66FB132-9FA9-44F1-9B79-7B8D35230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133600"/>
            <a:ext cx="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5837" name="Text Box 61">
            <a:extLst>
              <a:ext uri="{FF2B5EF4-FFF2-40B4-BE49-F238E27FC236}">
                <a16:creationId xmlns:a16="http://schemas.microsoft.com/office/drawing/2014/main" id="{4C359A2C-2F37-425D-B4F4-4E1EC65C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1676400"/>
            <a:ext cx="4921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黑体" panose="02010609060101010101" pitchFamily="49" charset="-122"/>
                <a:cs typeface="楷体_GB2312" charset="0"/>
              </a:rPr>
              <a:t>低</a:t>
            </a:r>
          </a:p>
        </p:txBody>
      </p:sp>
      <p:sp>
        <p:nvSpPr>
          <p:cNvPr id="75838" name="Text Box 62">
            <a:extLst>
              <a:ext uri="{FF2B5EF4-FFF2-40B4-BE49-F238E27FC236}">
                <a16:creationId xmlns:a16="http://schemas.microsoft.com/office/drawing/2014/main" id="{41F09AC2-60F6-497A-B9B8-8F1838B48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0"/>
            <a:ext cx="4921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黑体" panose="02010609060101010101" pitchFamily="49" charset="-122"/>
                <a:cs typeface="楷体_GB2312" charset="0"/>
              </a:rPr>
              <a:t>高</a:t>
            </a:r>
          </a:p>
        </p:txBody>
      </p:sp>
      <p:sp>
        <p:nvSpPr>
          <p:cNvPr id="75796" name="Rectangle 20">
            <a:extLst>
              <a:ext uri="{FF2B5EF4-FFF2-40B4-BE49-F238E27FC236}">
                <a16:creationId xmlns:a16="http://schemas.microsoft.com/office/drawing/2014/main" id="{551D6425-0420-4B03-8FB3-A351500A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62600"/>
            <a:ext cx="52578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8D3805FB-149A-4078-9735-CF0E9BDC6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8382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非</a:t>
            </a:r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4CD3CE29-2DAB-4B6D-8C19-66C9D432D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791200"/>
            <a:ext cx="457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81A51946-3D15-423A-9AB6-1257DB237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62600"/>
            <a:ext cx="8382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关系</a:t>
            </a:r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389EB5CD-B45F-4C79-9A0D-550AADDDE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457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317BB628-782B-4373-BB28-4519C0777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562600"/>
            <a:ext cx="8382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与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ED67DA33-8CDC-47FF-948E-2C0A46136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62600"/>
            <a:ext cx="8382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算术</a:t>
            </a:r>
          </a:p>
        </p:txBody>
      </p:sp>
      <p:sp>
        <p:nvSpPr>
          <p:cNvPr id="75803" name="Line 27">
            <a:extLst>
              <a:ext uri="{FF2B5EF4-FFF2-40B4-BE49-F238E27FC236}">
                <a16:creationId xmlns:a16="http://schemas.microsoft.com/office/drawing/2014/main" id="{50D1039A-7D5C-4AEE-A947-05F5C13D0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91200"/>
            <a:ext cx="457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A20664C3-C42E-4E0B-92E0-405D4EF5D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562600"/>
            <a:ext cx="8382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赋值</a:t>
            </a:r>
          </a:p>
        </p:txBody>
      </p:sp>
      <p:sp>
        <p:nvSpPr>
          <p:cNvPr id="75811" name="Line 35">
            <a:extLst>
              <a:ext uri="{FF2B5EF4-FFF2-40B4-BE49-F238E27FC236}">
                <a16:creationId xmlns:a16="http://schemas.microsoft.com/office/drawing/2014/main" id="{448396E2-351B-427F-A496-686EAE0A1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791200"/>
            <a:ext cx="457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2" name="Text Box 36">
            <a:extLst>
              <a:ext uri="{FF2B5EF4-FFF2-40B4-BE49-F238E27FC236}">
                <a16:creationId xmlns:a16="http://schemas.microsoft.com/office/drawing/2014/main" id="{5884FDC2-E8CB-4F5A-B384-E980F5C3F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92763"/>
            <a:ext cx="838200" cy="427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或</a:t>
            </a:r>
          </a:p>
        </p:txBody>
      </p:sp>
      <p:sp>
        <p:nvSpPr>
          <p:cNvPr id="75813" name="Line 37">
            <a:extLst>
              <a:ext uri="{FF2B5EF4-FFF2-40B4-BE49-F238E27FC236}">
                <a16:creationId xmlns:a16="http://schemas.microsoft.com/office/drawing/2014/main" id="{D79C295C-69E3-40FA-8FED-895EFEC9A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791200"/>
            <a:ext cx="457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9" name="Line 63">
            <a:extLst>
              <a:ext uri="{FF2B5EF4-FFF2-40B4-BE49-F238E27FC236}">
                <a16:creationId xmlns:a16="http://schemas.microsoft.com/office/drawing/2014/main" id="{84D16D1D-6115-40BE-ADB7-6C59CDFA4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2613" y="4343400"/>
            <a:ext cx="0" cy="38100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40" name="Text Box 64">
            <a:extLst>
              <a:ext uri="{FF2B5EF4-FFF2-40B4-BE49-F238E27FC236}">
                <a16:creationId xmlns:a16="http://schemas.microsoft.com/office/drawing/2014/main" id="{9CB07B7A-D2AC-409C-BE31-2B2E30725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648200"/>
            <a:ext cx="457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5846" name="AutoShape 7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43C8116-F1D7-4E62-98CB-5D964597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BackPrevious">
            <a:avLst/>
          </a:prstGeom>
          <a:solidFill>
            <a:srgbClr val="EAEAEA"/>
          </a:solidFill>
          <a:ln w="28575">
            <a:solidFill>
              <a:srgbClr val="66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5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5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5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5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5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5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5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5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5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5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9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5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5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5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5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300"/>
                                        <p:tgtEl>
                                          <p:spTgt spid="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5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5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5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5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5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75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5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5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1" dur="500"/>
                                        <p:tgtEl>
                                          <p:spTgt spid="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5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75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5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5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5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5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7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5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5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5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5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75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5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5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5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75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75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75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75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1" grpId="0" autoUpdateAnimBg="0"/>
      <p:bldP spid="75782" grpId="0" autoUpdateAnimBg="0"/>
      <p:bldP spid="75783" grpId="0" autoUpdateAnimBg="0"/>
      <p:bldP spid="75784" grpId="0" autoUpdateAnimBg="0"/>
      <p:bldP spid="75785" grpId="0" autoUpdateAnimBg="0"/>
      <p:bldP spid="75786" grpId="0" autoUpdateAnimBg="0"/>
      <p:bldP spid="75791" grpId="0" autoUpdateAnimBg="0"/>
      <p:bldP spid="75795" grpId="0" autoUpdateAnimBg="0"/>
      <p:bldP spid="75809" grpId="0" autoUpdateAnimBg="0"/>
      <p:bldP spid="75814" grpId="0" animBg="1" autoUpdateAnimBg="0"/>
      <p:bldP spid="75815" grpId="0" autoUpdateAnimBg="0"/>
      <p:bldP spid="75816" grpId="0" autoUpdateAnimBg="0"/>
      <p:bldP spid="75817" grpId="0" autoUpdateAnimBg="0"/>
      <p:bldP spid="75818" grpId="0" autoUpdateAnimBg="0"/>
      <p:bldP spid="75819" grpId="0" autoUpdateAnimBg="0"/>
      <p:bldP spid="75820" grpId="0" autoUpdateAnimBg="0"/>
      <p:bldP spid="75821" grpId="0" autoUpdateAnimBg="0"/>
      <p:bldP spid="75822" grpId="0" autoUpdateAnimBg="0"/>
      <p:bldP spid="75823" grpId="0" autoUpdateAnimBg="0"/>
      <p:bldP spid="75824" grpId="0" animBg="1" autoUpdateAnimBg="0"/>
      <p:bldP spid="75825" grpId="0" autoUpdateAnimBg="0"/>
      <p:bldP spid="75827" grpId="0" autoUpdateAnimBg="0"/>
      <p:bldP spid="75829" grpId="0" autoUpdateAnimBg="0"/>
      <p:bldP spid="75831" grpId="0" autoUpdateAnimBg="0"/>
      <p:bldP spid="75833" grpId="0" autoUpdateAnimBg="0"/>
      <p:bldP spid="75834" grpId="0" autoUpdateAnimBg="0"/>
      <p:bldP spid="75835" grpId="0" autoUpdateAnimBg="0"/>
      <p:bldP spid="75837" grpId="0" autoUpdateAnimBg="0"/>
      <p:bldP spid="75838" grpId="0" autoUpdateAnimBg="0"/>
      <p:bldP spid="75796" grpId="0" animBg="1"/>
      <p:bldP spid="75797" grpId="0" autoUpdateAnimBg="0"/>
      <p:bldP spid="75799" grpId="0" autoUpdateAnimBg="0"/>
      <p:bldP spid="75801" grpId="0" autoUpdateAnimBg="0"/>
      <p:bldP spid="75802" grpId="0" autoUpdateAnimBg="0"/>
      <p:bldP spid="75810" grpId="0" autoUpdateAnimBg="0"/>
      <p:bldP spid="75812" grpId="0" autoUpdateAnimBg="0"/>
      <p:bldP spid="75840" grpId="0" autoUpdateAnimBg="0"/>
      <p:bldP spid="758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23B1E60-31E8-481E-AD39-47F5786B5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-152400"/>
            <a:ext cx="8443912" cy="1546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90026E47-D10C-4003-962E-C4941E8A3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85888"/>
            <a:ext cx="38100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if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语句的格式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F2B8F12B-087F-4048-ABAA-0A065290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20574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BB0566F0-114E-4DF5-A1C9-3F46060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if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（表达式）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E20C5759-4EF3-4741-8F73-1AE70ADC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16668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if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子句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7807BA5D-7B80-4EF1-B84C-B602C5F1C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else</a:t>
            </a: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EB5B4A92-8DCB-4174-BF19-CBCCB70CB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530475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else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85005" name="Text Box 13">
            <a:extLst>
              <a:ext uri="{FF2B5EF4-FFF2-40B4-BE49-F238E27FC236}">
                <a16:creationId xmlns:a16="http://schemas.microsoft.com/office/drawing/2014/main" id="{5AC55155-C306-4E7E-9929-A229435F2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95400"/>
            <a:ext cx="28956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执行过程</a:t>
            </a:r>
          </a:p>
        </p:txBody>
      </p:sp>
      <p:sp>
        <p:nvSpPr>
          <p:cNvPr id="85006" name="Line 14">
            <a:extLst>
              <a:ext uri="{FF2B5EF4-FFF2-40B4-BE49-F238E27FC236}">
                <a16:creationId xmlns:a16="http://schemas.microsoft.com/office/drawing/2014/main" id="{3DB3BFB1-9770-4A1E-9BA7-CB999A922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0" y="155679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grpSp>
        <p:nvGrpSpPr>
          <p:cNvPr id="85007" name="Group 15">
            <a:extLst>
              <a:ext uri="{FF2B5EF4-FFF2-40B4-BE49-F238E27FC236}">
                <a16:creationId xmlns:a16="http://schemas.microsoft.com/office/drawing/2014/main" id="{62CDD8F9-AECD-40E9-9E4E-4195C1CB51FA}"/>
              </a:ext>
            </a:extLst>
          </p:cNvPr>
          <p:cNvGrpSpPr>
            <a:grpSpLocks/>
          </p:cNvGrpSpPr>
          <p:nvPr/>
        </p:nvGrpSpPr>
        <p:grpSpPr bwMode="auto">
          <a:xfrm>
            <a:off x="5719763" y="2395538"/>
            <a:ext cx="382587" cy="423862"/>
            <a:chOff x="486" y="1509"/>
            <a:chExt cx="240" cy="411"/>
          </a:xfrm>
        </p:grpSpPr>
        <p:sp>
          <p:nvSpPr>
            <p:cNvPr id="10289" name="Line 16">
              <a:extLst>
                <a:ext uri="{FF2B5EF4-FFF2-40B4-BE49-F238E27FC236}">
                  <a16:creationId xmlns:a16="http://schemas.microsoft.com/office/drawing/2014/main" id="{D25BFA42-E745-4389-9C3F-F5504A51D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1509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" panose="02010609060101010101" pitchFamily="49" charset="-122"/>
              </a:endParaRPr>
            </a:p>
          </p:txBody>
        </p:sp>
        <p:sp>
          <p:nvSpPr>
            <p:cNvPr id="10290" name="Line 17">
              <a:extLst>
                <a:ext uri="{FF2B5EF4-FFF2-40B4-BE49-F238E27FC236}">
                  <a16:creationId xmlns:a16="http://schemas.microsoft.com/office/drawing/2014/main" id="{928C3A5C-5C5B-4AE3-B6E5-3C1CEF769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1529"/>
              <a:ext cx="0" cy="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" panose="02010609060101010101" pitchFamily="49" charset="-122"/>
              </a:endParaRPr>
            </a:p>
          </p:txBody>
        </p:sp>
      </p:grpSp>
      <p:sp>
        <p:nvSpPr>
          <p:cNvPr id="85010" name="AutoShape 18">
            <a:extLst>
              <a:ext uri="{FF2B5EF4-FFF2-40B4-BE49-F238E27FC236}">
                <a16:creationId xmlns:a16="http://schemas.microsoft.com/office/drawing/2014/main" id="{25B2E99C-10E5-429C-8C20-3A46F6E2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1941761"/>
            <a:ext cx="1828800" cy="917079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571EC99C-F520-4FA1-A47C-37303C838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2163763"/>
            <a:ext cx="2132013" cy="427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表达式为真</a:t>
            </a:r>
            <a:r>
              <a:rPr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?</a:t>
            </a:r>
          </a:p>
        </p:txBody>
      </p:sp>
      <p:sp>
        <p:nvSpPr>
          <p:cNvPr id="85012" name="Text Box 20">
            <a:extLst>
              <a:ext uri="{FF2B5EF4-FFF2-40B4-BE49-F238E27FC236}">
                <a16:creationId xmlns:a16="http://schemas.microsoft.com/office/drawing/2014/main" id="{7AF3C27A-E676-477D-B639-FA577CA41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07" y="2835435"/>
            <a:ext cx="740587" cy="43306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46800" rIns="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if</a:t>
            </a:r>
            <a:r>
              <a:rPr lang="zh-CN" sz="2200"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子句</a:t>
            </a:r>
            <a:endParaRPr lang="zh-CN" altLang="en-US" sz="1800">
              <a:effectLst>
                <a:outerShdw blurRad="38100" dist="38100" dir="2700000" algn="tl">
                  <a:srgbClr val="DDDDDD"/>
                </a:outerShdw>
              </a:effectLst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85013" name="Text Box 21">
            <a:extLst>
              <a:ext uri="{FF2B5EF4-FFF2-40B4-BE49-F238E27FC236}">
                <a16:creationId xmlns:a16="http://schemas.microsoft.com/office/drawing/2014/main" id="{DA9422A8-1DDB-4F16-9D95-BD81104A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1905000"/>
            <a:ext cx="465137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真</a:t>
            </a:r>
            <a:endParaRPr lang="zh-CN" altLang="en-US" sz="2200" b="0">
              <a:ea typeface="楷体" panose="02010609060101010101" pitchFamily="49" charset="-122"/>
              <a:cs typeface="仿宋_GB2312" charset="0"/>
            </a:endParaRPr>
          </a:p>
        </p:txBody>
      </p:sp>
      <p:grpSp>
        <p:nvGrpSpPr>
          <p:cNvPr id="85014" name="Group 22">
            <a:extLst>
              <a:ext uri="{FF2B5EF4-FFF2-40B4-BE49-F238E27FC236}">
                <a16:creationId xmlns:a16="http://schemas.microsoft.com/office/drawing/2014/main" id="{B3FC8F54-51D4-4950-B066-D0C5731E739F}"/>
              </a:ext>
            </a:extLst>
          </p:cNvPr>
          <p:cNvGrpSpPr>
            <a:grpSpLocks/>
          </p:cNvGrpSpPr>
          <p:nvPr/>
        </p:nvGrpSpPr>
        <p:grpSpPr bwMode="auto">
          <a:xfrm>
            <a:off x="7929563" y="2393950"/>
            <a:ext cx="381000" cy="501650"/>
            <a:chOff x="3871" y="3242"/>
            <a:chExt cx="240" cy="391"/>
          </a:xfrm>
        </p:grpSpPr>
        <p:sp>
          <p:nvSpPr>
            <p:cNvPr id="10287" name="Line 23">
              <a:extLst>
                <a:ext uri="{FF2B5EF4-FFF2-40B4-BE49-F238E27FC236}">
                  <a16:creationId xmlns:a16="http://schemas.microsoft.com/office/drawing/2014/main" id="{6CE8718B-D90E-41E8-8EE9-3033E9437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24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" panose="02010609060101010101" pitchFamily="49" charset="-122"/>
              </a:endParaRPr>
            </a:p>
          </p:txBody>
        </p:sp>
        <p:sp>
          <p:nvSpPr>
            <p:cNvPr id="10288" name="Line 24">
              <a:extLst>
                <a:ext uri="{FF2B5EF4-FFF2-40B4-BE49-F238E27FC236}">
                  <a16:creationId xmlns:a16="http://schemas.microsoft.com/office/drawing/2014/main" id="{6B82DCD3-21E8-4DD9-854C-95B624F0E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3242"/>
              <a:ext cx="0" cy="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" panose="02010609060101010101" pitchFamily="49" charset="-122"/>
              </a:endParaRPr>
            </a:p>
          </p:txBody>
        </p:sp>
      </p:grpSp>
      <p:sp>
        <p:nvSpPr>
          <p:cNvPr id="85017" name="Text Box 25">
            <a:extLst>
              <a:ext uri="{FF2B5EF4-FFF2-40B4-BE49-F238E27FC236}">
                <a16:creationId xmlns:a16="http://schemas.microsoft.com/office/drawing/2014/main" id="{B7C8F12E-826E-453B-BC0E-3A82CCE60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1935163"/>
            <a:ext cx="465138" cy="427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85018" name="Text Box 26">
            <a:extLst>
              <a:ext uri="{FF2B5EF4-FFF2-40B4-BE49-F238E27FC236}">
                <a16:creationId xmlns:a16="http://schemas.microsoft.com/office/drawing/2014/main" id="{A5A165DE-F8FD-473C-8A09-7ADB2F7B4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947" y="2831763"/>
            <a:ext cx="1117294" cy="430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r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else</a:t>
            </a:r>
            <a:r>
              <a:rPr lang="zh-CN" sz="2200"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子句</a:t>
            </a:r>
            <a:endParaRPr lang="zh-CN" altLang="en-US" sz="2200">
              <a:effectLst>
                <a:outerShdw blurRad="38100" dist="38100" dir="2700000" algn="tl">
                  <a:srgbClr val="DDDDDD"/>
                </a:outerShdw>
              </a:effectLst>
              <a:ea typeface="楷体" panose="02010609060101010101" pitchFamily="49" charset="-122"/>
              <a:cs typeface="仿宋_GB2312" charset="0"/>
            </a:endParaRPr>
          </a:p>
        </p:txBody>
      </p:sp>
      <p:sp>
        <p:nvSpPr>
          <p:cNvPr id="85023" name="Line 31">
            <a:extLst>
              <a:ext uri="{FF2B5EF4-FFF2-40B4-BE49-F238E27FC236}">
                <a16:creationId xmlns:a16="http://schemas.microsoft.com/office/drawing/2014/main" id="{1381B3D3-9C22-407B-B1E3-3AAFD1345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150" y="32766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85025" name="Rectangle 33">
            <a:extLst>
              <a:ext uri="{FF2B5EF4-FFF2-40B4-BE49-F238E27FC236}">
                <a16:creationId xmlns:a16="http://schemas.microsoft.com/office/drawing/2014/main" id="{19212CDD-9B44-4B77-8C21-82AB68A88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317" y="4653136"/>
            <a:ext cx="4384179" cy="1981200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5026" name="Text Box 34">
            <a:extLst>
              <a:ext uri="{FF2B5EF4-FFF2-40B4-BE49-F238E27FC236}">
                <a16:creationId xmlns:a16="http://schemas.microsoft.com/office/drawing/2014/main" id="{16435F6D-0CAD-437C-BCDC-002E2D7C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18" y="4653136"/>
            <a:ext cx="2743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if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x&gt;0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）</a:t>
            </a:r>
          </a:p>
        </p:txBody>
      </p:sp>
      <p:sp>
        <p:nvSpPr>
          <p:cNvPr id="85027" name="Text Box 35">
            <a:extLst>
              <a:ext uri="{FF2B5EF4-FFF2-40B4-BE49-F238E27FC236}">
                <a16:creationId xmlns:a16="http://schemas.microsoft.com/office/drawing/2014/main" id="{4B1FA04E-8D54-4BD0-9219-B273824A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156" y="5034136"/>
            <a:ext cx="4743697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cout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&lt;&lt;"\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nx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="&lt;&lt;x&lt;&lt;",YES";}</a:t>
            </a:r>
          </a:p>
        </p:txBody>
      </p:sp>
      <p:sp>
        <p:nvSpPr>
          <p:cNvPr id="85028" name="Text Box 36">
            <a:extLst>
              <a:ext uri="{FF2B5EF4-FFF2-40B4-BE49-F238E27FC236}">
                <a16:creationId xmlns:a16="http://schemas.microsoft.com/office/drawing/2014/main" id="{F263D588-2A30-490E-B071-490CB21FB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18" y="5567536"/>
            <a:ext cx="1981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else</a:t>
            </a:r>
          </a:p>
        </p:txBody>
      </p:sp>
      <p:sp>
        <p:nvSpPr>
          <p:cNvPr id="85029" name="Text Box 37">
            <a:extLst>
              <a:ext uri="{FF2B5EF4-FFF2-40B4-BE49-F238E27FC236}">
                <a16:creationId xmlns:a16="http://schemas.microsoft.com/office/drawing/2014/main" id="{71F38F40-70C2-4664-9711-F59C394C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631" y="6024736"/>
            <a:ext cx="4960937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{cout&lt;&lt;"\nx="&lt;&lt;x&lt;&lt;",NO";}</a:t>
            </a:r>
          </a:p>
        </p:txBody>
      </p:sp>
      <p:sp>
        <p:nvSpPr>
          <p:cNvPr id="85031" name="Rectangle 39">
            <a:extLst>
              <a:ext uri="{FF2B5EF4-FFF2-40B4-BE49-F238E27FC236}">
                <a16:creationId xmlns:a16="http://schemas.microsoft.com/office/drawing/2014/main" id="{83678343-339D-4E4A-826B-A77CAC293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729336"/>
            <a:ext cx="4335463" cy="1871663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5032" name="Text Box 40">
            <a:extLst>
              <a:ext uri="{FF2B5EF4-FFF2-40B4-BE49-F238E27FC236}">
                <a16:creationId xmlns:a16="http://schemas.microsoft.com/office/drawing/2014/main" id="{34517354-B728-4438-9CED-980B96F66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12" y="4776961"/>
            <a:ext cx="2743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if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x&gt;0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）</a:t>
            </a:r>
          </a:p>
        </p:txBody>
      </p:sp>
      <p:sp>
        <p:nvSpPr>
          <p:cNvPr id="85033" name="Text Box 41">
            <a:extLst>
              <a:ext uri="{FF2B5EF4-FFF2-40B4-BE49-F238E27FC236}">
                <a16:creationId xmlns:a16="http://schemas.microsoft.com/office/drawing/2014/main" id="{B53A1B6A-E3C2-4702-A512-E5841540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93" y="5135736"/>
            <a:ext cx="424656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cout&lt;&lt;"\nx="&lt;&lt;x&lt;&lt;",YES";</a:t>
            </a:r>
          </a:p>
        </p:txBody>
      </p:sp>
      <p:sp>
        <p:nvSpPr>
          <p:cNvPr id="85034" name="Text Box 42">
            <a:extLst>
              <a:ext uri="{FF2B5EF4-FFF2-40B4-BE49-F238E27FC236}">
                <a16:creationId xmlns:a16="http://schemas.microsoft.com/office/drawing/2014/main" id="{6D072475-789B-4E68-8A3D-3CAEF0AC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12" y="5550074"/>
            <a:ext cx="1981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else</a:t>
            </a:r>
          </a:p>
        </p:txBody>
      </p:sp>
      <p:sp>
        <p:nvSpPr>
          <p:cNvPr id="85035" name="Text Box 43">
            <a:extLst>
              <a:ext uri="{FF2B5EF4-FFF2-40B4-BE49-F238E27FC236}">
                <a16:creationId xmlns:a16="http://schemas.microsoft.com/office/drawing/2014/main" id="{97E6E1EC-C1A6-421A-8C82-FFE676644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06" y="6072361"/>
            <a:ext cx="43180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cout&lt;&lt;"\nx="&lt;&lt;x&lt;&lt;",NO";</a:t>
            </a:r>
          </a:p>
        </p:txBody>
      </p:sp>
      <p:sp>
        <p:nvSpPr>
          <p:cNvPr id="85054" name="AutoShape 62">
            <a:extLst>
              <a:ext uri="{FF2B5EF4-FFF2-40B4-BE49-F238E27FC236}">
                <a16:creationId xmlns:a16="http://schemas.microsoft.com/office/drawing/2014/main" id="{AA5BAACA-9B91-4BAA-9142-C7C9F307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1371600"/>
            <a:ext cx="1143000" cy="762000"/>
          </a:xfrm>
          <a:prstGeom prst="wedgeEllipseCallout">
            <a:avLst>
              <a:gd name="adj1" fmla="val -48750"/>
              <a:gd name="adj2" fmla="val 67500"/>
            </a:avLst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zh-CN" altLang="en-US" sz="220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仿宋_GB2312" charset="0"/>
              </a:rPr>
              <a:t>非</a:t>
            </a:r>
            <a:r>
              <a:rPr lang="en-US" altLang="zh-CN" sz="220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仿宋_GB2312" charset="0"/>
              </a:rPr>
              <a:t>0:</a:t>
            </a:r>
            <a:r>
              <a:rPr lang="zh-CN" altLang="en-US" sz="220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仿宋_GB2312" charset="0"/>
              </a:rPr>
              <a:t>真</a:t>
            </a:r>
            <a:endParaRPr lang="en-US" altLang="zh-CN" sz="220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  <a:cs typeface="仿宋_GB2312" charset="0"/>
            </a:endParaRPr>
          </a:p>
          <a:p>
            <a:pPr algn="ctr" eaLnBrk="1" hangingPunct="1">
              <a:defRPr/>
            </a:pPr>
            <a:r>
              <a:rPr lang="en-US" altLang="zh-CN" sz="220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仿宋_GB2312" charset="0"/>
              </a:rPr>
              <a:t>  0:</a:t>
            </a:r>
            <a:r>
              <a:rPr lang="zh-CN" altLang="en-US" sz="220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85021" name="Line 29">
            <a:extLst>
              <a:ext uri="{FF2B5EF4-FFF2-40B4-BE49-F238E27FC236}">
                <a16:creationId xmlns:a16="http://schemas.microsoft.com/office/drawing/2014/main" id="{101C79A4-D186-487D-A85E-F81C89392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0" y="38100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85022" name="Rectangle 30">
            <a:extLst>
              <a:ext uri="{FF2B5EF4-FFF2-40B4-BE49-F238E27FC236}">
                <a16:creationId xmlns:a16="http://schemas.microsoft.com/office/drawing/2014/main" id="{C332D056-B6EC-451F-AE43-761C076A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52800"/>
            <a:ext cx="9144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退出</a:t>
            </a:r>
          </a:p>
        </p:txBody>
      </p:sp>
      <p:sp>
        <p:nvSpPr>
          <p:cNvPr id="85024" name="Line 32">
            <a:extLst>
              <a:ext uri="{FF2B5EF4-FFF2-40B4-BE49-F238E27FC236}">
                <a16:creationId xmlns:a16="http://schemas.microsoft.com/office/drawing/2014/main" id="{69B03665-E0B4-4AED-AA0D-F430A4E5E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81400"/>
            <a:ext cx="8445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85055" name="AutoShape 63">
            <a:extLst>
              <a:ext uri="{FF2B5EF4-FFF2-40B4-BE49-F238E27FC236}">
                <a16:creationId xmlns:a16="http://schemas.microsoft.com/office/drawing/2014/main" id="{9DEA29E7-86BF-4CD9-9C59-0D82DDB6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487738"/>
            <a:ext cx="5089525" cy="1103312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rgbClr val="0000CC"/>
            </a:solidFill>
            <a:round/>
            <a:headEnd/>
            <a:tailEnd/>
          </a:ln>
          <a:effectLst>
            <a:outerShdw blurRad="63500" dist="38099" dir="2700000" algn="ctr" rotWithShape="0">
              <a:srgbClr val="CC6600">
                <a:alpha val="74997"/>
              </a:srgbClr>
            </a:outerShdw>
          </a:effec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a typeface="楷体" panose="02010609060101010101" pitchFamily="49" charset="-122"/>
              </a:rPr>
              <a:t>if</a:t>
            </a:r>
            <a:r>
              <a:rPr lang="zh-CN" altLang="en-US">
                <a:ea typeface="楷体" panose="02010609060101010101" pitchFamily="49" charset="-122"/>
              </a:rPr>
              <a:t>子句或</a:t>
            </a:r>
            <a:r>
              <a:rPr lang="en-US" altLang="zh-CN">
                <a:ea typeface="楷体" panose="02010609060101010101" pitchFamily="49" charset="-122"/>
              </a:rPr>
              <a:t>else</a:t>
            </a:r>
            <a:r>
              <a:rPr lang="zh-CN" altLang="en-US">
                <a:ea typeface="楷体" panose="02010609060101010101" pitchFamily="49" charset="-122"/>
              </a:rPr>
              <a:t>子句只有一条语句（或一个完整结构），可以省略</a:t>
            </a:r>
            <a:r>
              <a:rPr lang="en-US" altLang="zh-CN">
                <a:ea typeface="楷体" panose="02010609060101010101" pitchFamily="49" charset="-122"/>
              </a:rPr>
              <a:t>{  }</a:t>
            </a:r>
          </a:p>
        </p:txBody>
      </p:sp>
      <p:sp>
        <p:nvSpPr>
          <p:cNvPr id="85019" name="Line 27">
            <a:extLst>
              <a:ext uri="{FF2B5EF4-FFF2-40B4-BE49-F238E27FC236}">
                <a16:creationId xmlns:a16="http://schemas.microsoft.com/office/drawing/2014/main" id="{2D33C396-B24D-425F-9F5F-5E52CAAE0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350" y="32766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85020" name="Line 28">
            <a:extLst>
              <a:ext uri="{FF2B5EF4-FFF2-40B4-BE49-F238E27FC236}">
                <a16:creationId xmlns:a16="http://schemas.microsoft.com/office/drawing/2014/main" id="{DCDE8158-205E-498C-A087-4A107878B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350" y="3581400"/>
            <a:ext cx="8318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85056" name="Rectangle 64">
            <a:extLst>
              <a:ext uri="{FF2B5EF4-FFF2-40B4-BE49-F238E27FC236}">
                <a16:creationId xmlns:a16="http://schemas.microsoft.com/office/drawing/2014/main" id="{32F356BD-0947-4CA6-A7C7-766D85EA4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400"/>
            <a:ext cx="2590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5057" name="Line 65">
            <a:extLst>
              <a:ext uri="{FF2B5EF4-FFF2-40B4-BE49-F238E27FC236}">
                <a16:creationId xmlns:a16="http://schemas.microsoft.com/office/drawing/2014/main" id="{8709871F-DF97-4B1A-9BD4-2303AC4BA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432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5058" name="Line 66">
            <a:extLst>
              <a:ext uri="{FF2B5EF4-FFF2-40B4-BE49-F238E27FC236}">
                <a16:creationId xmlns:a16="http://schemas.microsoft.com/office/drawing/2014/main" id="{AF86AA6F-4A42-4801-AE1C-09514B8EF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057400"/>
            <a:ext cx="1371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5059" name="Line 67">
            <a:extLst>
              <a:ext uri="{FF2B5EF4-FFF2-40B4-BE49-F238E27FC236}">
                <a16:creationId xmlns:a16="http://schemas.microsoft.com/office/drawing/2014/main" id="{1430A2A4-5790-45D6-AEC9-D39894F4E8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057400"/>
            <a:ext cx="1219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5060" name="Text Box 68">
            <a:extLst>
              <a:ext uri="{FF2B5EF4-FFF2-40B4-BE49-F238E27FC236}">
                <a16:creationId xmlns:a16="http://schemas.microsoft.com/office/drawing/2014/main" id="{D875C3CB-1CC8-4508-9BC9-59755D380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22" y="20320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表达式为真？</a:t>
            </a:r>
          </a:p>
        </p:txBody>
      </p:sp>
      <p:sp>
        <p:nvSpPr>
          <p:cNvPr id="85061" name="Text Box 69">
            <a:extLst>
              <a:ext uri="{FF2B5EF4-FFF2-40B4-BE49-F238E27FC236}">
                <a16:creationId xmlns:a16="http://schemas.microsoft.com/office/drawing/2014/main" id="{6CA3B764-3B9E-4369-A379-2B47DBCDE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286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85062" name="Line 70">
            <a:extLst>
              <a:ext uri="{FF2B5EF4-FFF2-40B4-BE49-F238E27FC236}">
                <a16:creationId xmlns:a16="http://schemas.microsoft.com/office/drawing/2014/main" id="{09BEE5EC-8E32-4553-A100-DAA765BF3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5063" name="Text Box 71">
            <a:extLst>
              <a:ext uri="{FF2B5EF4-FFF2-40B4-BE49-F238E27FC236}">
                <a16:creationId xmlns:a16="http://schemas.microsoft.com/office/drawing/2014/main" id="{F239FDC5-9F6C-418D-B885-897FE498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if</a:t>
            </a:r>
            <a:r>
              <a:rPr lang="zh-CN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子句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5064" name="Text Box 72">
            <a:extLst>
              <a:ext uri="{FF2B5EF4-FFF2-40B4-BE49-F238E27FC236}">
                <a16:creationId xmlns:a16="http://schemas.microsoft.com/office/drawing/2014/main" id="{E23BF239-FA21-493C-B806-1353A7622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86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85065" name="Text Box 73">
            <a:extLst>
              <a:ext uri="{FF2B5EF4-FFF2-40B4-BE49-F238E27FC236}">
                <a16:creationId xmlns:a16="http://schemas.microsoft.com/office/drawing/2014/main" id="{7630007B-78C4-4E44-84A2-66F92CF93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95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else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子句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5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5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5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8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6" dur="5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1" dur="500"/>
                                        <p:tgtEl>
                                          <p:spTgt spid="8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6" dur="500"/>
                                        <p:tgtEl>
                                          <p:spTgt spid="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1" dur="5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6" dur="5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85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85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  <p:bldP spid="84996" grpId="0" animBg="1"/>
      <p:bldP spid="84997" grpId="0" autoUpdateAnimBg="0"/>
      <p:bldP spid="84998" grpId="0" autoUpdateAnimBg="0"/>
      <p:bldP spid="84999" grpId="0" autoUpdateAnimBg="0"/>
      <p:bldP spid="85000" grpId="0" autoUpdateAnimBg="0"/>
      <p:bldP spid="85005" grpId="0" autoUpdateAnimBg="0"/>
      <p:bldP spid="85010" grpId="0" animBg="1"/>
      <p:bldP spid="85011" grpId="0" autoUpdateAnimBg="0"/>
      <p:bldP spid="85012" grpId="0" animBg="1" autoUpdateAnimBg="0"/>
      <p:bldP spid="85013" grpId="0" autoUpdateAnimBg="0"/>
      <p:bldP spid="85017" grpId="0" autoUpdateAnimBg="0"/>
      <p:bldP spid="85018" grpId="0" animBg="1" autoUpdateAnimBg="0"/>
      <p:bldP spid="85025" grpId="0" animBg="1"/>
      <p:bldP spid="85026" grpId="0" autoUpdateAnimBg="0"/>
      <p:bldP spid="85027" grpId="0" autoUpdateAnimBg="0"/>
      <p:bldP spid="85028" grpId="0" autoUpdateAnimBg="0"/>
      <p:bldP spid="85029" grpId="0" autoUpdateAnimBg="0"/>
      <p:bldP spid="85031" grpId="0" animBg="1"/>
      <p:bldP spid="85032" grpId="0" autoUpdateAnimBg="0"/>
      <p:bldP spid="85033" grpId="0" autoUpdateAnimBg="0"/>
      <p:bldP spid="85034" grpId="0" autoUpdateAnimBg="0"/>
      <p:bldP spid="85035" grpId="0" autoUpdateAnimBg="0"/>
      <p:bldP spid="85054" grpId="0" animBg="1" autoUpdateAnimBg="0"/>
      <p:bldP spid="85022" grpId="0" animBg="1" autoUpdateAnimBg="0"/>
      <p:bldP spid="85055" grpId="0" animBg="1" autoUpdateAnimBg="0"/>
      <p:bldP spid="85056" grpId="0" animBg="1"/>
      <p:bldP spid="85060" grpId="0" autoUpdateAnimBg="0"/>
      <p:bldP spid="85061" grpId="0" autoUpdateAnimBg="0"/>
      <p:bldP spid="85063" grpId="0" autoUpdateAnimBg="0"/>
      <p:bldP spid="85064" grpId="0" autoUpdateAnimBg="0"/>
      <p:bldP spid="850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23B1E60-31E8-481E-AD39-47F5786B5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044" y="-152400"/>
            <a:ext cx="8443912" cy="1546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AEA2BD2-2E88-482B-808E-5D8E779CB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84784"/>
            <a:ext cx="8077200" cy="76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</a:t>
            </a: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判断一个数能否被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整除，若能被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整除，计算该数的立方，并打印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，否则，计算该数的平方，并打印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sp>
        <p:nvSpPr>
          <p:cNvPr id="52" name="Rectangle 58">
            <a:extLst>
              <a:ext uri="{FF2B5EF4-FFF2-40B4-BE49-F238E27FC236}">
                <a16:creationId xmlns:a16="http://schemas.microsoft.com/office/drawing/2014/main" id="{442AAF7B-E60A-4237-A0BE-33EE214A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140968"/>
            <a:ext cx="25908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3" name="Line 59">
            <a:extLst>
              <a:ext uri="{FF2B5EF4-FFF2-40B4-BE49-F238E27FC236}">
                <a16:creationId xmlns:a16="http://schemas.microsoft.com/office/drawing/2014/main" id="{B5565A50-7044-4A24-94D0-D9F2F1726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888" y="3674368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60">
            <a:extLst>
              <a:ext uri="{FF2B5EF4-FFF2-40B4-BE49-F238E27FC236}">
                <a16:creationId xmlns:a16="http://schemas.microsoft.com/office/drawing/2014/main" id="{22A43566-C036-4B4D-80A1-695563BE2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888" y="3140968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" name="Line 61">
            <a:extLst>
              <a:ext uri="{FF2B5EF4-FFF2-40B4-BE49-F238E27FC236}">
                <a16:creationId xmlns:a16="http://schemas.microsoft.com/office/drawing/2014/main" id="{6FC8A264-1B38-4AD3-9B23-5005848632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5488" y="3140968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" name="Text Box 62">
            <a:extLst>
              <a:ext uri="{FF2B5EF4-FFF2-40B4-BE49-F238E27FC236}">
                <a16:creationId xmlns:a16="http://schemas.microsoft.com/office/drawing/2014/main" id="{968B4F73-D50A-42E1-965C-B350BAD9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688" y="306476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x%3==0</a:t>
            </a:r>
          </a:p>
        </p:txBody>
      </p:sp>
      <p:sp>
        <p:nvSpPr>
          <p:cNvPr id="57" name="Text Box 63">
            <a:extLst>
              <a:ext uri="{FF2B5EF4-FFF2-40B4-BE49-F238E27FC236}">
                <a16:creationId xmlns:a16="http://schemas.microsoft.com/office/drawing/2014/main" id="{FF409B77-BE54-4112-BAED-54E71BF5F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321716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58" name="Line 64">
            <a:extLst>
              <a:ext uri="{FF2B5EF4-FFF2-40B4-BE49-F238E27FC236}">
                <a16:creationId xmlns:a16="http://schemas.microsoft.com/office/drawing/2014/main" id="{E76EC6A3-7328-457F-805E-376C292D6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5488" y="3674368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65">
            <a:extLst>
              <a:ext uri="{FF2B5EF4-FFF2-40B4-BE49-F238E27FC236}">
                <a16:creationId xmlns:a16="http://schemas.microsoft.com/office/drawing/2014/main" id="{098F8C30-D608-4266-A90F-C87554CED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488" y="3826768"/>
            <a:ext cx="1143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a typeface="楷体" panose="02010609060101010101" pitchFamily="49" charset="-122"/>
              </a:rPr>
              <a:t>计算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x</a:t>
            </a:r>
            <a:r>
              <a:rPr lang="en-US" altLang="zh-CN" baseline="3000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60" name="Text Box 66">
            <a:extLst>
              <a:ext uri="{FF2B5EF4-FFF2-40B4-BE49-F238E27FC236}">
                <a16:creationId xmlns:a16="http://schemas.microsoft.com/office/drawing/2014/main" id="{09DEC8CA-37EC-4E41-B9D5-2AA0B0654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8" y="321716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61" name="Text Box 67">
            <a:extLst>
              <a:ext uri="{FF2B5EF4-FFF2-40B4-BE49-F238E27FC236}">
                <a16:creationId xmlns:a16="http://schemas.microsoft.com/office/drawing/2014/main" id="{B005D301-02EA-4CFE-8B94-878951B89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488" y="3826768"/>
            <a:ext cx="1143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a typeface="楷体" panose="02010609060101010101" pitchFamily="49" charset="-122"/>
              </a:rPr>
              <a:t>计算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x</a:t>
            </a:r>
            <a:r>
              <a:rPr lang="en-US" altLang="zh-CN" baseline="3000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</a:t>
            </a:r>
            <a:endParaRPr lang="en-US" altLang="zh-CN" baseline="300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grpSp>
        <p:nvGrpSpPr>
          <p:cNvPr id="62" name="Group 70">
            <a:extLst>
              <a:ext uri="{FF2B5EF4-FFF2-40B4-BE49-F238E27FC236}">
                <a16:creationId xmlns:a16="http://schemas.microsoft.com/office/drawing/2014/main" id="{7AA82F1F-7FB2-4DFA-85F0-397CB5B92A48}"/>
              </a:ext>
            </a:extLst>
          </p:cNvPr>
          <p:cNvGrpSpPr>
            <a:grpSpLocks/>
          </p:cNvGrpSpPr>
          <p:nvPr/>
        </p:nvGrpSpPr>
        <p:grpSpPr bwMode="auto">
          <a:xfrm>
            <a:off x="3563888" y="2682000"/>
            <a:ext cx="2590800" cy="533401"/>
            <a:chOff x="144" y="3120"/>
            <a:chExt cx="1632" cy="336"/>
          </a:xfrm>
        </p:grpSpPr>
        <p:sp>
          <p:nvSpPr>
            <p:cNvPr id="63" name="Rectangle 68">
              <a:extLst>
                <a:ext uri="{FF2B5EF4-FFF2-40B4-BE49-F238E27FC236}">
                  <a16:creationId xmlns:a16="http://schemas.microsoft.com/office/drawing/2014/main" id="{24BF42CE-2381-4831-8B01-83E718AF0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120"/>
              <a:ext cx="1632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64" name="Text Box 69">
              <a:extLst>
                <a:ext uri="{FF2B5EF4-FFF2-40B4-BE49-F238E27FC236}">
                  <a16:creationId xmlns:a16="http://schemas.microsoft.com/office/drawing/2014/main" id="{F741A09D-AE7E-44F8-8D18-50B050335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6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输入</a:t>
              </a:r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x</a:t>
              </a:r>
            </a:p>
          </p:txBody>
        </p:sp>
      </p:grpSp>
      <p:sp>
        <p:nvSpPr>
          <p:cNvPr id="65" name="Text Box 71">
            <a:extLst>
              <a:ext uri="{FF2B5EF4-FFF2-40B4-BE49-F238E27FC236}">
                <a16:creationId xmlns:a16="http://schemas.microsoft.com/office/drawing/2014/main" id="{37166F6D-86A5-4D98-8964-D85DB621B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488" y="4283968"/>
            <a:ext cx="1143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a typeface="楷体" panose="02010609060101010101" pitchFamily="49" charset="-122"/>
              </a:rPr>
              <a:t>输出</a:t>
            </a:r>
            <a:endParaRPr lang="zh-CN" altLang="en-US" baseline="30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6" name="Text Box 72">
            <a:extLst>
              <a:ext uri="{FF2B5EF4-FFF2-40B4-BE49-F238E27FC236}">
                <a16:creationId xmlns:a16="http://schemas.microsoft.com/office/drawing/2014/main" id="{BB54AEEC-DA56-41C8-9584-8743FFDBC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488" y="4283968"/>
            <a:ext cx="1143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a typeface="楷体" panose="02010609060101010101" pitchFamily="49" charset="-122"/>
              </a:rPr>
              <a:t>输出</a:t>
            </a:r>
            <a:endParaRPr lang="zh-CN" altLang="en-US" baseline="300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67" name="Group 73">
            <a:extLst>
              <a:ext uri="{FF2B5EF4-FFF2-40B4-BE49-F238E27FC236}">
                <a16:creationId xmlns:a16="http://schemas.microsoft.com/office/drawing/2014/main" id="{08B4CDA7-E1C8-4515-A72D-05E4F46102E2}"/>
              </a:ext>
            </a:extLst>
          </p:cNvPr>
          <p:cNvGrpSpPr>
            <a:grpSpLocks/>
          </p:cNvGrpSpPr>
          <p:nvPr/>
        </p:nvGrpSpPr>
        <p:grpSpPr bwMode="auto">
          <a:xfrm>
            <a:off x="3563888" y="4820400"/>
            <a:ext cx="2590800" cy="496888"/>
            <a:chOff x="144" y="3143"/>
            <a:chExt cx="1632" cy="313"/>
          </a:xfrm>
        </p:grpSpPr>
        <p:sp>
          <p:nvSpPr>
            <p:cNvPr id="68" name="Rectangle 74">
              <a:extLst>
                <a:ext uri="{FF2B5EF4-FFF2-40B4-BE49-F238E27FC236}">
                  <a16:creationId xmlns:a16="http://schemas.microsoft.com/office/drawing/2014/main" id="{B7E94DBD-90F8-4835-B4C5-280F60BB2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143"/>
              <a:ext cx="1632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69" name="Text Box 75">
              <a:extLst>
                <a:ext uri="{FF2B5EF4-FFF2-40B4-BE49-F238E27FC236}">
                  <a16:creationId xmlns:a16="http://schemas.microsoft.com/office/drawing/2014/main" id="{8A91E196-9826-4883-A82B-FD9AA4EEE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6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楷体" panose="02010609060101010101" pitchFamily="49" charset="-122"/>
                </a:rPr>
                <a:t>结束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35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2" grpId="0" animBg="1"/>
      <p:bldP spid="56" grpId="0" autoUpdateAnimBg="0"/>
      <p:bldP spid="57" grpId="0" autoUpdateAnimBg="0"/>
      <p:bldP spid="59" grpId="0" autoUpdateAnimBg="0"/>
      <p:bldP spid="60" grpId="0" autoUpdateAnimBg="0"/>
      <p:bldP spid="61" grpId="0" autoUpdateAnimBg="0"/>
      <p:bldP spid="65" grpId="0" autoUpdateAnimBg="0"/>
      <p:bldP spid="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50" name="Text Box 26">
            <a:extLst>
              <a:ext uri="{FF2B5EF4-FFF2-40B4-BE49-F238E27FC236}">
                <a16:creationId xmlns:a16="http://schemas.microsoft.com/office/drawing/2014/main" id="{B9B455CA-D42D-480E-AB45-46F79E1B5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12" y="62294"/>
            <a:ext cx="6990288" cy="6740307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&lt;iostream&gt;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using namespace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main( )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 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x,pf,lf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&lt;&lt;"Please input x:";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cin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&gt;&gt;x;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(x%3==0)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{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=x*x*x;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&lt;&lt;"x="&lt;&lt;x&lt;&lt;",yes\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nlf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="&lt;&lt;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{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pf=x*x;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&lt;&lt;"x="&lt;&lt;x&lt;&lt;",no\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npf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="&lt;&lt;pf;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} 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B4F4336-F286-4241-A5F7-7727A72051A2}"/>
              </a:ext>
            </a:extLst>
          </p:cNvPr>
          <p:cNvGrpSpPr/>
          <p:nvPr/>
        </p:nvGrpSpPr>
        <p:grpSpPr>
          <a:xfrm>
            <a:off x="6156176" y="836712"/>
            <a:ext cx="2743200" cy="2743200"/>
            <a:chOff x="6372200" y="836712"/>
            <a:chExt cx="2743200" cy="2743200"/>
          </a:xfrm>
        </p:grpSpPr>
        <p:sp>
          <p:nvSpPr>
            <p:cNvPr id="77882" name="Rectangle 58">
              <a:extLst>
                <a:ext uri="{FF2B5EF4-FFF2-40B4-BE49-F238E27FC236}">
                  <a16:creationId xmlns:a16="http://schemas.microsoft.com/office/drawing/2014/main" id="{69209CBC-651D-43F2-B7B3-F6AE4F37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00" y="1370112"/>
              <a:ext cx="2590800" cy="16764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7883" name="Line 59">
              <a:extLst>
                <a:ext uri="{FF2B5EF4-FFF2-40B4-BE49-F238E27FC236}">
                  <a16:creationId xmlns:a16="http://schemas.microsoft.com/office/drawing/2014/main" id="{6CBC69C5-2DE7-4600-9AE2-8F58243B9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00" y="1903512"/>
              <a:ext cx="259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4" name="Line 60">
              <a:extLst>
                <a:ext uri="{FF2B5EF4-FFF2-40B4-BE49-F238E27FC236}">
                  <a16:creationId xmlns:a16="http://schemas.microsoft.com/office/drawing/2014/main" id="{9E44FFCF-E8E3-42E6-90BF-C5D463B7C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00" y="1370112"/>
              <a:ext cx="1371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5" name="Line 61">
              <a:extLst>
                <a:ext uri="{FF2B5EF4-FFF2-40B4-BE49-F238E27FC236}">
                  <a16:creationId xmlns:a16="http://schemas.microsoft.com/office/drawing/2014/main" id="{858A9D52-4718-4EEE-99E7-8B76070EE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43800" y="1370112"/>
              <a:ext cx="1219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6" name="Text Box 62">
              <a:extLst>
                <a:ext uri="{FF2B5EF4-FFF2-40B4-BE49-F238E27FC236}">
                  <a16:creationId xmlns:a16="http://schemas.microsoft.com/office/drawing/2014/main" id="{FE0E58CD-FCF8-40F2-A75B-12DC1C160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000" y="1293912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x%3==0</a:t>
              </a:r>
            </a:p>
          </p:txBody>
        </p:sp>
        <p:sp>
          <p:nvSpPr>
            <p:cNvPr id="77887" name="Text Box 63">
              <a:extLst>
                <a:ext uri="{FF2B5EF4-FFF2-40B4-BE49-F238E27FC236}">
                  <a16:creationId xmlns:a16="http://schemas.microsoft.com/office/drawing/2014/main" id="{1645226D-3804-4C35-8FC0-99CEE7CDA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446312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楷体" panose="02010609060101010101" pitchFamily="49" charset="-122"/>
                </a:rPr>
                <a:t>真</a:t>
              </a:r>
            </a:p>
          </p:txBody>
        </p:sp>
        <p:sp>
          <p:nvSpPr>
            <p:cNvPr id="77888" name="Line 64">
              <a:extLst>
                <a:ext uri="{FF2B5EF4-FFF2-40B4-BE49-F238E27FC236}">
                  <a16:creationId xmlns:a16="http://schemas.microsoft.com/office/drawing/2014/main" id="{FAB81445-5213-497A-8466-9B9A37C2F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3800" y="1903512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9" name="Text Box 65">
              <a:extLst>
                <a:ext uri="{FF2B5EF4-FFF2-40B4-BE49-F238E27FC236}">
                  <a16:creationId xmlns:a16="http://schemas.microsoft.com/office/drawing/2014/main" id="{1EC98115-4380-44EE-80B8-58C575B28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800" y="2055912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ea typeface="楷体" panose="02010609060101010101" pitchFamily="49" charset="-122"/>
                </a:rPr>
                <a:t>计算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x</a:t>
              </a:r>
              <a:r>
                <a:rPr lang="en-US" altLang="zh-CN" baseline="30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77890" name="Text Box 66">
              <a:extLst>
                <a:ext uri="{FF2B5EF4-FFF2-40B4-BE49-F238E27FC236}">
                  <a16:creationId xmlns:a16="http://schemas.microsoft.com/office/drawing/2014/main" id="{9F707980-52A5-454B-AEE3-056B293AA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9600" y="1446312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楷体" panose="02010609060101010101" pitchFamily="49" charset="-122"/>
                </a:rPr>
                <a:t>假</a:t>
              </a:r>
            </a:p>
          </p:txBody>
        </p:sp>
        <p:sp>
          <p:nvSpPr>
            <p:cNvPr id="77891" name="Text Box 67">
              <a:extLst>
                <a:ext uri="{FF2B5EF4-FFF2-40B4-BE49-F238E27FC236}">
                  <a16:creationId xmlns:a16="http://schemas.microsoft.com/office/drawing/2014/main" id="{17F17B4F-30A8-4B40-A547-2C768C629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3800" y="2055912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ea typeface="楷体" panose="02010609060101010101" pitchFamily="49" charset="-122"/>
                </a:rPr>
                <a:t>计算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x</a:t>
              </a:r>
              <a:r>
                <a:rPr lang="en-US" altLang="zh-CN" baseline="30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2</a:t>
              </a:r>
              <a:endParaRPr lang="en-US" altLang="zh-CN" baseline="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endParaRPr>
            </a:p>
          </p:txBody>
        </p:sp>
        <p:grpSp>
          <p:nvGrpSpPr>
            <p:cNvPr id="77894" name="Group 70">
              <a:extLst>
                <a:ext uri="{FF2B5EF4-FFF2-40B4-BE49-F238E27FC236}">
                  <a16:creationId xmlns:a16="http://schemas.microsoft.com/office/drawing/2014/main" id="{DC572150-ACFA-4E9A-9A09-06BB71AA7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2200" y="836712"/>
              <a:ext cx="2590800" cy="533400"/>
              <a:chOff x="144" y="3120"/>
              <a:chExt cx="1632" cy="336"/>
            </a:xfrm>
          </p:grpSpPr>
          <p:sp>
            <p:nvSpPr>
              <p:cNvPr id="11301" name="Rectangle 68">
                <a:extLst>
                  <a:ext uri="{FF2B5EF4-FFF2-40B4-BE49-F238E27FC236}">
                    <a16:creationId xmlns:a16="http://schemas.microsoft.com/office/drawing/2014/main" id="{C8D09850-6357-4EF9-9151-B0B694A1C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1632" cy="33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1302" name="Text Box 69">
                <a:extLst>
                  <a:ext uri="{FF2B5EF4-FFF2-40B4-BE49-F238E27FC236}">
                    <a16:creationId xmlns:a16="http://schemas.microsoft.com/office/drawing/2014/main" id="{8219CF4C-F4AA-4BD8-AE9B-6EE69FF4B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ea typeface="楷体" panose="02010609060101010101" pitchFamily="49" charset="-122"/>
                  </a:rPr>
                  <a:t>输入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</a:rPr>
                  <a:t>x</a:t>
                </a:r>
              </a:p>
            </p:txBody>
          </p:sp>
        </p:grpSp>
        <p:sp>
          <p:nvSpPr>
            <p:cNvPr id="77895" name="Text Box 71">
              <a:extLst>
                <a:ext uri="{FF2B5EF4-FFF2-40B4-BE49-F238E27FC236}">
                  <a16:creationId xmlns:a16="http://schemas.microsoft.com/office/drawing/2014/main" id="{4F25A2EF-BF1A-47FF-80C8-1EF09965F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800" y="2513112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ea typeface="楷体" panose="02010609060101010101" pitchFamily="49" charset="-122"/>
                </a:rPr>
                <a:t>输出</a:t>
              </a:r>
              <a:endParaRPr lang="zh-CN" alt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7896" name="Text Box 72">
              <a:extLst>
                <a:ext uri="{FF2B5EF4-FFF2-40B4-BE49-F238E27FC236}">
                  <a16:creationId xmlns:a16="http://schemas.microsoft.com/office/drawing/2014/main" id="{B4FBC819-7828-4B0D-AC10-22DA8CF06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3800" y="2513112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ea typeface="楷体" panose="02010609060101010101" pitchFamily="49" charset="-122"/>
                </a:rPr>
                <a:t>输出</a:t>
              </a:r>
              <a:endParaRPr lang="zh-CN" altLang="en-US" baseline="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grpSp>
          <p:nvGrpSpPr>
            <p:cNvPr id="77897" name="Group 73">
              <a:extLst>
                <a:ext uri="{FF2B5EF4-FFF2-40B4-BE49-F238E27FC236}">
                  <a16:creationId xmlns:a16="http://schemas.microsoft.com/office/drawing/2014/main" id="{744DA681-1F12-461F-8082-AD0372CF52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2200" y="3046512"/>
              <a:ext cx="2590800" cy="533400"/>
              <a:chOff x="144" y="3120"/>
              <a:chExt cx="1632" cy="336"/>
            </a:xfrm>
          </p:grpSpPr>
          <p:sp>
            <p:nvSpPr>
              <p:cNvPr id="11299" name="Rectangle 74">
                <a:extLst>
                  <a:ext uri="{FF2B5EF4-FFF2-40B4-BE49-F238E27FC236}">
                    <a16:creationId xmlns:a16="http://schemas.microsoft.com/office/drawing/2014/main" id="{E0A040DD-F2FC-4920-8FEB-89C136055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1632" cy="33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1300" name="Text Box 75">
                <a:extLst>
                  <a:ext uri="{FF2B5EF4-FFF2-40B4-BE49-F238E27FC236}">
                    <a16:creationId xmlns:a16="http://schemas.microsoft.com/office/drawing/2014/main" id="{3724553D-D810-4CF3-BC3A-C4518E4D0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80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Arial" panose="020B0604020202020204" pitchFamily="34" charset="0"/>
                    <a:ea typeface="楷体" panose="02010609060101010101" pitchFamily="49" charset="-122"/>
                  </a:rPr>
                  <a:t>结束</a:t>
                </a:r>
              </a:p>
            </p:txBody>
          </p:sp>
        </p:grpSp>
      </p:grpSp>
      <p:sp>
        <p:nvSpPr>
          <p:cNvPr id="42" name="Rectangle 84">
            <a:extLst>
              <a:ext uri="{FF2B5EF4-FFF2-40B4-BE49-F238E27FC236}">
                <a16:creationId xmlns:a16="http://schemas.microsoft.com/office/drawing/2014/main" id="{C90C0995-0CFD-4F82-BD30-C3656126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690912"/>
            <a:ext cx="5976664" cy="3780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5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5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7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7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7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7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7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7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7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78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78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7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7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0" grpId="0" build="p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27" name="Rectangle 79">
            <a:extLst>
              <a:ext uri="{FF2B5EF4-FFF2-40B4-BE49-F238E27FC236}">
                <a16:creationId xmlns:a16="http://schemas.microsoft.com/office/drawing/2014/main" id="{0ABBDB75-7C49-4D4D-AB38-DA10134F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D3D5B30-613E-4296-AE60-1D2736F25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844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B59CB4D5-816B-48A0-9F88-98C5EF639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4191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省略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else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的选择结构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9669A56F-9E2D-4A9A-8676-74BC751B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21336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9DDACFE9-AEA9-46E0-90CD-E9ECF79C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if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（表达式）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A8F6862D-EDC0-4BEE-B8CF-6828C607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86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{if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子句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78859" name="Text Box 11">
            <a:extLst>
              <a:ext uri="{FF2B5EF4-FFF2-40B4-BE49-F238E27FC236}">
                <a16:creationId xmlns:a16="http://schemas.microsoft.com/office/drawing/2014/main" id="{09824938-E9E1-4CE7-B78C-DBAE0EC1F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86088"/>
            <a:ext cx="30480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执行过程</a:t>
            </a:r>
          </a:p>
        </p:txBody>
      </p:sp>
      <p:sp>
        <p:nvSpPr>
          <p:cNvPr id="78860" name="Line 12">
            <a:extLst>
              <a:ext uri="{FF2B5EF4-FFF2-40B4-BE49-F238E27FC236}">
                <a16:creationId xmlns:a16="http://schemas.microsoft.com/office/drawing/2014/main" id="{164114F2-9B5D-467F-8CC5-479EF43E0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8861" name="Line 13">
            <a:extLst>
              <a:ext uri="{FF2B5EF4-FFF2-40B4-BE49-F238E27FC236}">
                <a16:creationId xmlns:a16="http://schemas.microsoft.com/office/drawing/2014/main" id="{484BD681-FB8E-4B76-80BA-8289029D2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688" y="457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8862" name="AutoShape 14">
            <a:extLst>
              <a:ext uri="{FF2B5EF4-FFF2-40B4-BE49-F238E27FC236}">
                <a16:creationId xmlns:a16="http://schemas.microsoft.com/office/drawing/2014/main" id="{81BF2636-EDB2-4F22-B1B2-5CA6B89D3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86200"/>
            <a:ext cx="1828800" cy="6858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8863" name="Text Box 15">
            <a:extLst>
              <a:ext uri="{FF2B5EF4-FFF2-40B4-BE49-F238E27FC236}">
                <a16:creationId xmlns:a16="http://schemas.microsoft.com/office/drawing/2014/main" id="{C3C6D349-989F-4DBA-89DC-A01EDEFB1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002088"/>
            <a:ext cx="2195512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表达式为真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</p:txBody>
      </p:sp>
      <p:sp>
        <p:nvSpPr>
          <p:cNvPr id="78864" name="Text Box 16">
            <a:extLst>
              <a:ext uri="{FF2B5EF4-FFF2-40B4-BE49-F238E27FC236}">
                <a16:creationId xmlns:a16="http://schemas.microsoft.com/office/drawing/2014/main" id="{4C62428D-CE22-4F25-8560-9F9A64E5F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31" y="5030640"/>
            <a:ext cx="990976" cy="46384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tIns="4680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仿宋_GB2312" charset="0"/>
              </a:rPr>
              <a:t>if</a:t>
            </a:r>
            <a:r>
              <a:rPr 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仿宋_GB2312" charset="0"/>
              </a:rPr>
              <a:t>子句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78865" name="Text Box 17">
            <a:extLst>
              <a:ext uri="{FF2B5EF4-FFF2-40B4-BE49-F238E27FC236}">
                <a16:creationId xmlns:a16="http://schemas.microsoft.com/office/drawing/2014/main" id="{00DC0AA0-B609-4CDD-8C14-EF8A54F67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4495800"/>
            <a:ext cx="4921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真</a:t>
            </a:r>
            <a:endParaRPr lang="zh-CN" altLang="en-US">
              <a:latin typeface="Times New Roman" charset="0"/>
              <a:ea typeface="楷体" panose="02010609060101010101" pitchFamily="49" charset="-122"/>
              <a:cs typeface="仿宋_GB2312" charset="0"/>
            </a:endParaRPr>
          </a:p>
        </p:txBody>
      </p:sp>
      <p:sp>
        <p:nvSpPr>
          <p:cNvPr id="78866" name="Line 18">
            <a:extLst>
              <a:ext uri="{FF2B5EF4-FFF2-40B4-BE49-F238E27FC236}">
                <a16:creationId xmlns:a16="http://schemas.microsoft.com/office/drawing/2014/main" id="{31EF7233-7946-46E5-BFBA-FCB88E4F3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222750"/>
            <a:ext cx="166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8867" name="Text Box 19">
            <a:extLst>
              <a:ext uri="{FF2B5EF4-FFF2-40B4-BE49-F238E27FC236}">
                <a16:creationId xmlns:a16="http://schemas.microsoft.com/office/drawing/2014/main" id="{DD15A6EA-4F73-4026-9D69-E91C977F7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3773488"/>
            <a:ext cx="4921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78868" name="Line 20">
            <a:extLst>
              <a:ext uri="{FF2B5EF4-FFF2-40B4-BE49-F238E27FC236}">
                <a16:creationId xmlns:a16="http://schemas.microsoft.com/office/drawing/2014/main" id="{3F8B8979-07C8-47D9-BAA4-77225F19C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4864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9" name="Rectangle 21">
            <a:extLst>
              <a:ext uri="{FF2B5EF4-FFF2-40B4-BE49-F238E27FC236}">
                <a16:creationId xmlns:a16="http://schemas.microsoft.com/office/drawing/2014/main" id="{8DFC3E70-DB0B-4F2E-8238-538ECD43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91200"/>
            <a:ext cx="9144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退出</a:t>
            </a:r>
          </a:p>
        </p:txBody>
      </p:sp>
      <p:sp>
        <p:nvSpPr>
          <p:cNvPr id="78870" name="Line 22">
            <a:extLst>
              <a:ext uri="{FF2B5EF4-FFF2-40B4-BE49-F238E27FC236}">
                <a16:creationId xmlns:a16="http://schemas.microsoft.com/office/drawing/2014/main" id="{7BDDDE23-7E79-4C43-90DB-6474AEAAB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4230688"/>
            <a:ext cx="0" cy="178911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1" name="Line 23">
            <a:extLst>
              <a:ext uri="{FF2B5EF4-FFF2-40B4-BE49-F238E27FC236}">
                <a16:creationId xmlns:a16="http://schemas.microsoft.com/office/drawing/2014/main" id="{8AB56056-A335-417A-A59B-910F32A40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019800"/>
            <a:ext cx="6238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2" name="Text Box 24">
            <a:extLst>
              <a:ext uri="{FF2B5EF4-FFF2-40B4-BE49-F238E27FC236}">
                <a16:creationId xmlns:a16="http://schemas.microsoft.com/office/drawing/2014/main" id="{A682DD70-D66C-4873-89C1-58D82DB05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47800"/>
            <a:ext cx="24384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sz="280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隶书" charset="0"/>
              <a:cs typeface="隶书" charset="0"/>
            </a:endParaRPr>
          </a:p>
        </p:txBody>
      </p:sp>
      <p:sp>
        <p:nvSpPr>
          <p:cNvPr id="78874" name="Text Box 26">
            <a:extLst>
              <a:ext uri="{FF2B5EF4-FFF2-40B4-BE49-F238E27FC236}">
                <a16:creationId xmlns:a16="http://schemas.microsoft.com/office/drawing/2014/main" id="{1A90A35B-F565-41B5-AA7A-F59B7E50D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49363"/>
            <a:ext cx="4259263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写出程序的运行结果</a:t>
            </a:r>
          </a:p>
        </p:txBody>
      </p:sp>
      <p:sp>
        <p:nvSpPr>
          <p:cNvPr id="78875" name="Text Box 27">
            <a:extLst>
              <a:ext uri="{FF2B5EF4-FFF2-40B4-BE49-F238E27FC236}">
                <a16:creationId xmlns:a16="http://schemas.microsoft.com/office/drawing/2014/main" id="{956695F2-B7E7-4C80-AFF9-2F91C1CC7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93602"/>
            <a:ext cx="4335463" cy="4154984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&lt;iostream&gt;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using namespace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main( 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a,b,s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cin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&gt;&gt;a&gt;&gt;b;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s=a;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(a&lt;b)s=b;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s*=s;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&lt;&lt;s&lt;&lt;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endl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grpSp>
        <p:nvGrpSpPr>
          <p:cNvPr id="78882" name="Group 34">
            <a:extLst>
              <a:ext uri="{FF2B5EF4-FFF2-40B4-BE49-F238E27FC236}">
                <a16:creationId xmlns:a16="http://schemas.microsoft.com/office/drawing/2014/main" id="{1516C139-7E4F-470B-B620-192DD3497B5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492896"/>
            <a:ext cx="1219200" cy="533400"/>
            <a:chOff x="2976" y="2832"/>
            <a:chExt cx="768" cy="336"/>
          </a:xfrm>
        </p:grpSpPr>
        <p:sp>
          <p:nvSpPr>
            <p:cNvPr id="12361" name="Oval 35">
              <a:extLst>
                <a:ext uri="{FF2B5EF4-FFF2-40B4-BE49-F238E27FC236}">
                  <a16:creationId xmlns:a16="http://schemas.microsoft.com/office/drawing/2014/main" id="{5682F8DB-6C90-422D-BCE2-D2D438764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32"/>
              <a:ext cx="57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884" name="Rectangle 36">
              <a:extLst>
                <a:ext uri="{FF2B5EF4-FFF2-40B4-BE49-F238E27FC236}">
                  <a16:creationId xmlns:a16="http://schemas.microsoft.com/office/drawing/2014/main" id="{0B2988E8-C4B9-4AF0-AB50-1F8B8285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144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78885" name="Group 37">
            <a:extLst>
              <a:ext uri="{FF2B5EF4-FFF2-40B4-BE49-F238E27FC236}">
                <a16:creationId xmlns:a16="http://schemas.microsoft.com/office/drawing/2014/main" id="{648BAF88-EF98-44D6-87DF-E56E76212E3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168313"/>
            <a:ext cx="1219200" cy="533400"/>
            <a:chOff x="3888" y="2784"/>
            <a:chExt cx="768" cy="336"/>
          </a:xfrm>
        </p:grpSpPr>
        <p:sp>
          <p:nvSpPr>
            <p:cNvPr id="12359" name="Oval 38">
              <a:extLst>
                <a:ext uri="{FF2B5EF4-FFF2-40B4-BE49-F238E27FC236}">
                  <a16:creationId xmlns:a16="http://schemas.microsoft.com/office/drawing/2014/main" id="{FBAF3E91-0D71-44CD-A159-7675DA489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84"/>
              <a:ext cx="576" cy="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887" name="Rectangle 39">
              <a:extLst>
                <a:ext uri="{FF2B5EF4-FFF2-40B4-BE49-F238E27FC236}">
                  <a16:creationId xmlns:a16="http://schemas.microsoft.com/office/drawing/2014/main" id="{210FC0C6-83D7-402E-9E34-A3BE94CA4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144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宋体" charset="0"/>
                </a:rPr>
                <a:t>b</a:t>
              </a:r>
              <a:endPara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endParaRPr>
            </a:p>
          </p:txBody>
        </p:sp>
      </p:grpSp>
      <p:grpSp>
        <p:nvGrpSpPr>
          <p:cNvPr id="78888" name="Group 40">
            <a:extLst>
              <a:ext uri="{FF2B5EF4-FFF2-40B4-BE49-F238E27FC236}">
                <a16:creationId xmlns:a16="http://schemas.microsoft.com/office/drawing/2014/main" id="{9DEEE3DE-70EC-430D-B2B2-0543CFA04988}"/>
              </a:ext>
            </a:extLst>
          </p:cNvPr>
          <p:cNvGrpSpPr>
            <a:grpSpLocks/>
          </p:cNvGrpSpPr>
          <p:nvPr/>
        </p:nvGrpSpPr>
        <p:grpSpPr bwMode="auto">
          <a:xfrm>
            <a:off x="7745288" y="3907304"/>
            <a:ext cx="1219200" cy="533400"/>
            <a:chOff x="3408" y="3360"/>
            <a:chExt cx="768" cy="336"/>
          </a:xfrm>
        </p:grpSpPr>
        <p:sp>
          <p:nvSpPr>
            <p:cNvPr id="12357" name="Oval 41">
              <a:extLst>
                <a:ext uri="{FF2B5EF4-FFF2-40B4-BE49-F238E27FC236}">
                  <a16:creationId xmlns:a16="http://schemas.microsoft.com/office/drawing/2014/main" id="{E2BEEE1E-78EB-4DD6-82C6-F17B2BC91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360"/>
              <a:ext cx="576" cy="336"/>
            </a:xfrm>
            <a:prstGeom prst="ellipse">
              <a:avLst/>
            </a:prstGeom>
            <a:solidFill>
              <a:srgbClr val="00FF00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890" name="Rectangle 42">
              <a:extLst>
                <a:ext uri="{FF2B5EF4-FFF2-40B4-BE49-F238E27FC236}">
                  <a16:creationId xmlns:a16="http://schemas.microsoft.com/office/drawing/2014/main" id="{3FB5AE0D-8B93-4F39-B0F0-1E57C6F8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144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宋体" charset="0"/>
                </a:rPr>
                <a:t>s</a:t>
              </a:r>
              <a:endPara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endParaRPr>
            </a:p>
          </p:txBody>
        </p:sp>
      </p:grpSp>
      <p:sp>
        <p:nvSpPr>
          <p:cNvPr id="78891" name="Text Box 43">
            <a:extLst>
              <a:ext uri="{FF2B5EF4-FFF2-40B4-BE49-F238E27FC236}">
                <a16:creationId xmlns:a16="http://schemas.microsoft.com/office/drawing/2014/main" id="{462A4F19-1458-4719-8B74-DEB726FF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523059"/>
            <a:ext cx="381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</a:t>
            </a:r>
            <a:endParaRPr lang="en-US" altLang="zh-CN" sz="2400">
              <a:solidFill>
                <a:schemeClr val="bg2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8892" name="Text Box 44">
            <a:extLst>
              <a:ext uri="{FF2B5EF4-FFF2-40B4-BE49-F238E27FC236}">
                <a16:creationId xmlns:a16="http://schemas.microsoft.com/office/drawing/2014/main" id="{AEADE966-455A-46FC-B885-2B3F2285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192756"/>
            <a:ext cx="381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78893" name="Text Box 45">
            <a:extLst>
              <a:ext uri="{FF2B5EF4-FFF2-40B4-BE49-F238E27FC236}">
                <a16:creationId xmlns:a16="http://schemas.microsoft.com/office/drawing/2014/main" id="{B60209CC-1409-4564-B3DA-0B603D10D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4888" y="3983504"/>
            <a:ext cx="381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78894" name="Text Box 46">
            <a:extLst>
              <a:ext uri="{FF2B5EF4-FFF2-40B4-BE49-F238E27FC236}">
                <a16:creationId xmlns:a16="http://schemas.microsoft.com/office/drawing/2014/main" id="{18D757AF-E86A-4B01-807D-8DE2CC80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4888" y="3983504"/>
            <a:ext cx="381000" cy="3651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/>
        </p:spPr>
        <p:txBody>
          <a:bodyPr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</a:p>
        </p:txBody>
      </p:sp>
      <p:sp>
        <p:nvSpPr>
          <p:cNvPr id="78895" name="Text Box 47">
            <a:extLst>
              <a:ext uri="{FF2B5EF4-FFF2-40B4-BE49-F238E27FC236}">
                <a16:creationId xmlns:a16="http://schemas.microsoft.com/office/drawing/2014/main" id="{3DE4A837-6F62-44CA-A107-DFDA1C53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688" y="3977154"/>
            <a:ext cx="495300" cy="3905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/>
        </p:spPr>
        <p:txBody>
          <a:bodyPr lIns="54000" tIns="10800" rIns="54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16</a:t>
            </a:r>
          </a:p>
        </p:txBody>
      </p:sp>
      <p:sp>
        <p:nvSpPr>
          <p:cNvPr id="78900" name="Rectangle 52">
            <a:extLst>
              <a:ext uri="{FF2B5EF4-FFF2-40B4-BE49-F238E27FC236}">
                <a16:creationId xmlns:a16="http://schemas.microsoft.com/office/drawing/2014/main" id="{4E2C59A8-A066-413F-A687-2DFC773E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5620146"/>
            <a:ext cx="1306388" cy="72071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8901" name="Text Box 53">
            <a:extLst>
              <a:ext uri="{FF2B5EF4-FFF2-40B4-BE49-F238E27FC236}">
                <a16:creationId xmlns:a16="http://schemas.microsoft.com/office/drawing/2014/main" id="{D06D5913-7DAF-43FA-B85C-F7D361D32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5574109"/>
            <a:ext cx="1144588" cy="427037"/>
          </a:xfrm>
          <a:prstGeom prst="rect">
            <a:avLst/>
          </a:prstGeom>
          <a:noFill/>
          <a:ln>
            <a:noFill/>
          </a:ln>
          <a:effectLst>
            <a:outerShdw blurRad="63500" dist="12700" dir="54000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3  4</a:t>
            </a:r>
            <a:r>
              <a:rPr lang="en-US" altLang="zh-CN" sz="2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Symbol" charset="0"/>
              </a:rPr>
              <a:t></a:t>
            </a:r>
            <a:endParaRPr lang="en-US" altLang="zh-CN" sz="22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8902" name="Text Box 54">
            <a:extLst>
              <a:ext uri="{FF2B5EF4-FFF2-40B4-BE49-F238E27FC236}">
                <a16:creationId xmlns:a16="http://schemas.microsoft.com/office/drawing/2014/main" id="{EE7A8F88-AE6B-4B9C-8DB8-9C7109C23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5848746"/>
            <a:ext cx="8382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</a:p>
        </p:txBody>
      </p:sp>
      <p:sp>
        <p:nvSpPr>
          <p:cNvPr id="78909" name="Rectangle 61">
            <a:extLst>
              <a:ext uri="{FF2B5EF4-FFF2-40B4-BE49-F238E27FC236}">
                <a16:creationId xmlns:a16="http://schemas.microsoft.com/office/drawing/2014/main" id="{578A000A-CDB1-4B05-A64F-42BA7D225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569096"/>
            <a:ext cx="2286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8910" name="Rectangle 62">
            <a:extLst>
              <a:ext uri="{FF2B5EF4-FFF2-40B4-BE49-F238E27FC236}">
                <a16:creationId xmlns:a16="http://schemas.microsoft.com/office/drawing/2014/main" id="{3C237967-5BC7-417E-B42C-DD915D45B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3259252"/>
            <a:ext cx="228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8911" name="Text Box 63">
            <a:extLst>
              <a:ext uri="{FF2B5EF4-FFF2-40B4-BE49-F238E27FC236}">
                <a16:creationId xmlns:a16="http://schemas.microsoft.com/office/drawing/2014/main" id="{4EDE4A33-A9F4-44EF-8316-77973702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990" y="3215362"/>
            <a:ext cx="3048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78912" name="Text Box 64">
            <a:extLst>
              <a:ext uri="{FF2B5EF4-FFF2-40B4-BE49-F238E27FC236}">
                <a16:creationId xmlns:a16="http://schemas.microsoft.com/office/drawing/2014/main" id="{DDDA11A4-1E32-4DF7-80CD-6952F1DF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532584"/>
            <a:ext cx="304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9</a:t>
            </a:r>
          </a:p>
        </p:txBody>
      </p:sp>
      <p:sp>
        <p:nvSpPr>
          <p:cNvPr id="78913" name="Rectangle 65">
            <a:extLst>
              <a:ext uri="{FF2B5EF4-FFF2-40B4-BE49-F238E27FC236}">
                <a16:creationId xmlns:a16="http://schemas.microsoft.com/office/drawing/2014/main" id="{ADCE664B-58BC-45FD-982B-4D2F0B122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888" y="3983504"/>
            <a:ext cx="352425" cy="3651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8914" name="Text Box 66">
            <a:extLst>
              <a:ext uri="{FF2B5EF4-FFF2-40B4-BE49-F238E27FC236}">
                <a16:creationId xmlns:a16="http://schemas.microsoft.com/office/drawing/2014/main" id="{236C10C0-C2ED-4ACD-865C-6D406515F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6951" y="3983504"/>
            <a:ext cx="30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78915" name="Text Box 67">
            <a:extLst>
              <a:ext uri="{FF2B5EF4-FFF2-40B4-BE49-F238E27FC236}">
                <a16:creationId xmlns:a16="http://schemas.microsoft.com/office/drawing/2014/main" id="{DFD6E2EC-2B6C-4D0C-907F-F8AE553B8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688" y="3970804"/>
            <a:ext cx="533400" cy="38735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/>
        </p:spPr>
        <p:txBody>
          <a:bodyPr lIns="54000" tIns="10800" rIns="54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81</a:t>
            </a:r>
          </a:p>
        </p:txBody>
      </p:sp>
      <p:sp>
        <p:nvSpPr>
          <p:cNvPr id="78916" name="Rectangle 68">
            <a:extLst>
              <a:ext uri="{FF2B5EF4-FFF2-40B4-BE49-F238E27FC236}">
                <a16:creationId xmlns:a16="http://schemas.microsoft.com/office/drawing/2014/main" id="{3538E871-EE56-4CD0-838A-283DB6A9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267200"/>
            <a:ext cx="2043112" cy="1981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8917" name="Line 69">
            <a:extLst>
              <a:ext uri="{FF2B5EF4-FFF2-40B4-BE49-F238E27FC236}">
                <a16:creationId xmlns:a16="http://schemas.microsoft.com/office/drawing/2014/main" id="{C965BFBE-2890-4888-99BE-52ACBFE43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288" y="5221288"/>
            <a:ext cx="2043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8918" name="Line 70">
            <a:extLst>
              <a:ext uri="{FF2B5EF4-FFF2-40B4-BE49-F238E27FC236}">
                <a16:creationId xmlns:a16="http://schemas.microsoft.com/office/drawing/2014/main" id="{DA0A2E41-B949-48A9-BCA3-4143AEEBA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267200"/>
            <a:ext cx="990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8919" name="Line 71">
            <a:extLst>
              <a:ext uri="{FF2B5EF4-FFF2-40B4-BE49-F238E27FC236}">
                <a16:creationId xmlns:a16="http://schemas.microsoft.com/office/drawing/2014/main" id="{EFE3F9A0-5507-4A93-8309-F7E5B881C4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267200"/>
            <a:ext cx="1066800" cy="954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8920" name="Text Box 72">
            <a:extLst>
              <a:ext uri="{FF2B5EF4-FFF2-40B4-BE49-F238E27FC236}">
                <a16:creationId xmlns:a16="http://schemas.microsoft.com/office/drawing/2014/main" id="{DCE87EA9-3760-4B63-8705-324B10F5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1281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表达式为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真？</a:t>
            </a:r>
          </a:p>
        </p:txBody>
      </p:sp>
      <p:sp>
        <p:nvSpPr>
          <p:cNvPr id="78921" name="Text Box 73">
            <a:extLst>
              <a:ext uri="{FF2B5EF4-FFF2-40B4-BE49-F238E27FC236}">
                <a16:creationId xmlns:a16="http://schemas.microsoft.com/office/drawing/2014/main" id="{9DD80225-7DB1-4812-A311-69F7A00DF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47640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78922" name="Line 74">
            <a:extLst>
              <a:ext uri="{FF2B5EF4-FFF2-40B4-BE49-F238E27FC236}">
                <a16:creationId xmlns:a16="http://schemas.microsoft.com/office/drawing/2014/main" id="{74A80E38-FD52-4E3F-BB5E-BD80AE64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221288"/>
            <a:ext cx="0" cy="1027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8923" name="Text Box 75">
            <a:extLst>
              <a:ext uri="{FF2B5EF4-FFF2-40B4-BE49-F238E27FC236}">
                <a16:creationId xmlns:a16="http://schemas.microsoft.com/office/drawing/2014/main" id="{2F45EA6C-0D16-4409-92EF-C73E71116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86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if</a:t>
            </a:r>
            <a:r>
              <a:rPr lang="zh-CN" altLang="zh-CN" sz="2400">
                <a:latin typeface="Arial" panose="020B0604020202020204" pitchFamily="34" charset="0"/>
                <a:ea typeface="楷体" panose="02010609060101010101" pitchFamily="49" charset="-122"/>
              </a:rPr>
              <a:t>子句</a:t>
            </a:r>
            <a:endParaRPr lang="zh-CN" altLang="en-US" sz="240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78924" name="Text Box 76">
            <a:extLst>
              <a:ext uri="{FF2B5EF4-FFF2-40B4-BE49-F238E27FC236}">
                <a16:creationId xmlns:a16="http://schemas.microsoft.com/office/drawing/2014/main" id="{82E5B23F-EB87-48B3-8B50-F6A8D43B6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24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78926" name="Line 78">
            <a:extLst>
              <a:ext uri="{FF2B5EF4-FFF2-40B4-BE49-F238E27FC236}">
                <a16:creationId xmlns:a16="http://schemas.microsoft.com/office/drawing/2014/main" id="{14C77E5B-DCA0-4F5D-B190-5F402CD86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62484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0" name="Rectangle 80">
            <a:extLst>
              <a:ext uri="{FF2B5EF4-FFF2-40B4-BE49-F238E27FC236}">
                <a16:creationId xmlns:a16="http://schemas.microsoft.com/office/drawing/2014/main" id="{3AAD3688-D69E-49F6-9848-889F7090AE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525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2351" name="Rectangle 81">
            <a:extLst>
              <a:ext uri="{FF2B5EF4-FFF2-40B4-BE49-F238E27FC236}">
                <a16:creationId xmlns:a16="http://schemas.microsoft.com/office/drawing/2014/main" id="{0A04B9EF-FC68-4A5D-937B-18FCE0CF54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0287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2352" name="Line 82">
            <a:extLst>
              <a:ext uri="{FF2B5EF4-FFF2-40B4-BE49-F238E27FC236}">
                <a16:creationId xmlns:a16="http://schemas.microsoft.com/office/drawing/2014/main" id="{2122C448-038A-4E83-AEE4-664D0615E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287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32" name="Rectangle 84">
            <a:extLst>
              <a:ext uri="{FF2B5EF4-FFF2-40B4-BE49-F238E27FC236}">
                <a16:creationId xmlns:a16="http://schemas.microsoft.com/office/drawing/2014/main" id="{B105A7A6-97AE-486B-8805-C0C230C8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4363292"/>
            <a:ext cx="1873250" cy="431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3" name="Rectangle 52">
            <a:extLst>
              <a:ext uri="{FF2B5EF4-FFF2-40B4-BE49-F238E27FC236}">
                <a16:creationId xmlns:a16="http://schemas.microsoft.com/office/drawing/2014/main" id="{03DC9795-5873-4F40-A65A-8BA67100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076" y="5620146"/>
            <a:ext cx="1306388" cy="72071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8903" name="Text Box 55">
            <a:extLst>
              <a:ext uri="{FF2B5EF4-FFF2-40B4-BE49-F238E27FC236}">
                <a16:creationId xmlns:a16="http://schemas.microsoft.com/office/drawing/2014/main" id="{C24AC043-4137-4018-95D9-D1E76CD24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843" y="5589240"/>
            <a:ext cx="1217613" cy="427038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2">
                <a:alpha val="74998"/>
              </a:schemeClr>
            </a:outerShdw>
          </a:effectLst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9  3 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</a:t>
            </a:r>
          </a:p>
        </p:txBody>
      </p:sp>
      <p:sp>
        <p:nvSpPr>
          <p:cNvPr id="78904" name="Text Box 56">
            <a:extLst>
              <a:ext uri="{FF2B5EF4-FFF2-40B4-BE49-F238E27FC236}">
                <a16:creationId xmlns:a16="http://schemas.microsoft.com/office/drawing/2014/main" id="{98C2D862-173B-4682-8BFA-A5E80E8E4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843" y="5894040"/>
            <a:ext cx="8382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81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788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500"/>
                                        <p:tgtEl>
                                          <p:spTgt spid="78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8" dur="500"/>
                                        <p:tgtEl>
                                          <p:spTgt spid="78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78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78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3" dur="500"/>
                                        <p:tgtEl>
                                          <p:spTgt spid="78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8" dur="500"/>
                                        <p:tgtEl>
                                          <p:spTgt spid="78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78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8" dur="500"/>
                                        <p:tgtEl>
                                          <p:spTgt spid="78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78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78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3" dur="500"/>
                                        <p:tgtEl>
                                          <p:spTgt spid="78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8" dur="2000"/>
                                        <p:tgtEl>
                                          <p:spTgt spid="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7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8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8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78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8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8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78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300" fill="hold"/>
                                        <p:tgtEl>
                                          <p:spTgt spid="78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78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00" fill="hold"/>
                                        <p:tgtEl>
                                          <p:spTgt spid="78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300" fill="hold"/>
                                        <p:tgtEl>
                                          <p:spTgt spid="78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300" fill="hold"/>
                                        <p:tgtEl>
                                          <p:spTgt spid="78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78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78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78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78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8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78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78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78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78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78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78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78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7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78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78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7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7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78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78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8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78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3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7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7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78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78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7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7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2" grpId="0" animBg="1"/>
      <p:bldP spid="78853" grpId="0" autoUpdateAnimBg="0"/>
      <p:bldP spid="78854" grpId="0" autoUpdateAnimBg="0"/>
      <p:bldP spid="78859" grpId="0" autoUpdateAnimBg="0"/>
      <p:bldP spid="78862" grpId="0" animBg="1"/>
      <p:bldP spid="78863" grpId="0" autoUpdateAnimBg="0"/>
      <p:bldP spid="78864" grpId="0" animBg="1" autoUpdateAnimBg="0"/>
      <p:bldP spid="78865" grpId="0" autoUpdateAnimBg="0"/>
      <p:bldP spid="78867" grpId="0" autoUpdateAnimBg="0"/>
      <p:bldP spid="78869" grpId="0" animBg="1" autoUpdateAnimBg="0"/>
      <p:bldP spid="78872" grpId="0" autoUpdateAnimBg="0"/>
      <p:bldP spid="78874" grpId="0" autoUpdateAnimBg="0"/>
      <p:bldP spid="78875" grpId="0" build="p" animBg="1" autoUpdateAnimBg="0"/>
      <p:bldP spid="78891" grpId="0" autoUpdateAnimBg="0"/>
      <p:bldP spid="78892" grpId="0" autoUpdateAnimBg="0"/>
      <p:bldP spid="78893" grpId="0" autoUpdateAnimBg="0"/>
      <p:bldP spid="78894" grpId="0" animBg="1" autoUpdateAnimBg="0"/>
      <p:bldP spid="78895" grpId="0" animBg="1" autoUpdateAnimBg="0"/>
      <p:bldP spid="78900" grpId="0" animBg="1"/>
      <p:bldP spid="78901" grpId="0" autoUpdateAnimBg="0"/>
      <p:bldP spid="78902" grpId="0" autoUpdateAnimBg="0"/>
      <p:bldP spid="78909" grpId="0" animBg="1"/>
      <p:bldP spid="78910" grpId="0" animBg="1"/>
      <p:bldP spid="78911" grpId="0" animBg="1" autoUpdateAnimBg="0"/>
      <p:bldP spid="78912" grpId="0" animBg="1" autoUpdateAnimBg="0"/>
      <p:bldP spid="78913" grpId="0" animBg="1"/>
      <p:bldP spid="78914" grpId="0" autoUpdateAnimBg="0"/>
      <p:bldP spid="78915" grpId="0" animBg="1" autoUpdateAnimBg="0"/>
      <p:bldP spid="78916" grpId="0" animBg="1"/>
      <p:bldP spid="78920" grpId="0" autoUpdateAnimBg="0"/>
      <p:bldP spid="78921" grpId="0" autoUpdateAnimBg="0"/>
      <p:bldP spid="78923" grpId="0" autoUpdateAnimBg="0"/>
      <p:bldP spid="78924" grpId="0" autoUpdateAnimBg="0"/>
      <p:bldP spid="73" grpId="0" animBg="1"/>
      <p:bldP spid="78903" grpId="0" autoUpdateAnimBg="0"/>
      <p:bldP spid="7890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99" name="Rectangle 83">
            <a:extLst>
              <a:ext uri="{FF2B5EF4-FFF2-40B4-BE49-F238E27FC236}">
                <a16:creationId xmlns:a16="http://schemas.microsoft.com/office/drawing/2014/main" id="{F1ACACAE-DD36-4874-91B0-D33E7CF2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6018" name="Text Box 2">
            <a:extLst>
              <a:ext uri="{FF2B5EF4-FFF2-40B4-BE49-F238E27FC236}">
                <a16:creationId xmlns:a16="http://schemas.microsoft.com/office/drawing/2014/main" id="{E6BEAF3C-B132-4D4A-86DE-CA8565A2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792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比较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三个数的大小，将最大的数放在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中。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064" name="Rectangle 48">
            <a:extLst>
              <a:ext uri="{FF2B5EF4-FFF2-40B4-BE49-F238E27FC236}">
                <a16:creationId xmlns:a16="http://schemas.microsoft.com/office/drawing/2014/main" id="{3F5142F1-EEA1-4E34-B80A-359A1D1F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574052"/>
            <a:ext cx="2590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6065" name="Line 49">
            <a:extLst>
              <a:ext uri="{FF2B5EF4-FFF2-40B4-BE49-F238E27FC236}">
                <a16:creationId xmlns:a16="http://schemas.microsoft.com/office/drawing/2014/main" id="{6EB20471-FA6F-4264-A322-C0CD2C613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856" y="3107452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6066" name="Line 50">
            <a:extLst>
              <a:ext uri="{FF2B5EF4-FFF2-40B4-BE49-F238E27FC236}">
                <a16:creationId xmlns:a16="http://schemas.microsoft.com/office/drawing/2014/main" id="{67148D9D-89C4-4B78-9290-BD8C5785F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856" y="2574052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067" name="Line 51">
            <a:extLst>
              <a:ext uri="{FF2B5EF4-FFF2-40B4-BE49-F238E27FC236}">
                <a16:creationId xmlns:a16="http://schemas.microsoft.com/office/drawing/2014/main" id="{0E866AE7-038B-4A3C-B022-BCA60A713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7456" y="2574052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068" name="Text Box 52">
            <a:extLst>
              <a:ext uri="{FF2B5EF4-FFF2-40B4-BE49-F238E27FC236}">
                <a16:creationId xmlns:a16="http://schemas.microsoft.com/office/drawing/2014/main" id="{79DF11C7-96EB-4098-81E5-A0C77AB8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256" y="2574052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a&lt;b?</a:t>
            </a:r>
          </a:p>
        </p:txBody>
      </p:sp>
      <p:sp>
        <p:nvSpPr>
          <p:cNvPr id="86069" name="Text Box 53">
            <a:extLst>
              <a:ext uri="{FF2B5EF4-FFF2-40B4-BE49-F238E27FC236}">
                <a16:creationId xmlns:a16="http://schemas.microsoft.com/office/drawing/2014/main" id="{EEBEB3A2-563A-4C10-ABCC-E2C110DC1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056" y="2650252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86070" name="Line 54">
            <a:extLst>
              <a:ext uri="{FF2B5EF4-FFF2-40B4-BE49-F238E27FC236}">
                <a16:creationId xmlns:a16="http://schemas.microsoft.com/office/drawing/2014/main" id="{BC602C99-08D4-4641-8CA2-3BAA1161D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7456" y="310745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071" name="Text Box 55">
            <a:extLst>
              <a:ext uri="{FF2B5EF4-FFF2-40B4-BE49-F238E27FC236}">
                <a16:creationId xmlns:a16="http://schemas.microsoft.com/office/drawing/2014/main" id="{43DAED4D-D6C9-4D85-BCA2-089B6CD4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3183652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交换</a:t>
            </a:r>
          </a:p>
        </p:txBody>
      </p:sp>
      <p:sp>
        <p:nvSpPr>
          <p:cNvPr id="86072" name="Text Box 56">
            <a:extLst>
              <a:ext uri="{FF2B5EF4-FFF2-40B4-BE49-F238E27FC236}">
                <a16:creationId xmlns:a16="http://schemas.microsoft.com/office/drawing/2014/main" id="{CC83A29C-EC8C-4AE3-B084-C7B104F10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256" y="2650252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假</a:t>
            </a:r>
          </a:p>
        </p:txBody>
      </p:sp>
      <p:grpSp>
        <p:nvGrpSpPr>
          <p:cNvPr id="86082" name="Group 66">
            <a:extLst>
              <a:ext uri="{FF2B5EF4-FFF2-40B4-BE49-F238E27FC236}">
                <a16:creationId xmlns:a16="http://schemas.microsoft.com/office/drawing/2014/main" id="{BDB08135-80BE-4328-9B68-91B4776D7447}"/>
              </a:ext>
            </a:extLst>
          </p:cNvPr>
          <p:cNvGrpSpPr>
            <a:grpSpLocks/>
          </p:cNvGrpSpPr>
          <p:nvPr/>
        </p:nvGrpSpPr>
        <p:grpSpPr bwMode="auto">
          <a:xfrm>
            <a:off x="3275856" y="2113200"/>
            <a:ext cx="2743200" cy="496888"/>
            <a:chOff x="288" y="1559"/>
            <a:chExt cx="1728" cy="313"/>
          </a:xfrm>
        </p:grpSpPr>
        <p:sp>
          <p:nvSpPr>
            <p:cNvPr id="13365" name="Rectangle 59">
              <a:extLst>
                <a:ext uri="{FF2B5EF4-FFF2-40B4-BE49-F238E27FC236}">
                  <a16:creationId xmlns:a16="http://schemas.microsoft.com/office/drawing/2014/main" id="{5C9EFC59-C43E-4519-969C-F46E787B7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59"/>
              <a:ext cx="1632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3366" name="Text Box 60">
              <a:extLst>
                <a:ext uri="{FF2B5EF4-FFF2-40B4-BE49-F238E27FC236}">
                  <a16:creationId xmlns:a16="http://schemas.microsoft.com/office/drawing/2014/main" id="{3671AE3B-D36D-4BD4-9A44-9FCE5FB50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84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输入</a:t>
              </a:r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a</a:t>
              </a: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、</a:t>
              </a:r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b</a:t>
              </a: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、</a:t>
              </a:r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c</a:t>
              </a:r>
            </a:p>
          </p:txBody>
        </p:sp>
      </p:grpSp>
      <p:grpSp>
        <p:nvGrpSpPr>
          <p:cNvPr id="86079" name="Group 63">
            <a:extLst>
              <a:ext uri="{FF2B5EF4-FFF2-40B4-BE49-F238E27FC236}">
                <a16:creationId xmlns:a16="http://schemas.microsoft.com/office/drawing/2014/main" id="{E16A228B-7BD2-45D9-9BFE-CF37C9F67F2D}"/>
              </a:ext>
            </a:extLst>
          </p:cNvPr>
          <p:cNvGrpSpPr>
            <a:grpSpLocks/>
          </p:cNvGrpSpPr>
          <p:nvPr/>
        </p:nvGrpSpPr>
        <p:grpSpPr bwMode="auto">
          <a:xfrm>
            <a:off x="3275856" y="4860057"/>
            <a:ext cx="2590800" cy="538163"/>
            <a:chOff x="144" y="3120"/>
            <a:chExt cx="1632" cy="339"/>
          </a:xfrm>
        </p:grpSpPr>
        <p:sp>
          <p:nvSpPr>
            <p:cNvPr id="13363" name="Rectangle 64">
              <a:extLst>
                <a:ext uri="{FF2B5EF4-FFF2-40B4-BE49-F238E27FC236}">
                  <a16:creationId xmlns:a16="http://schemas.microsoft.com/office/drawing/2014/main" id="{B09B9789-0AE9-49CF-9C64-839BA4D75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120"/>
              <a:ext cx="163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364" name="Text Box 65">
              <a:extLst>
                <a:ext uri="{FF2B5EF4-FFF2-40B4-BE49-F238E27FC236}">
                  <a16:creationId xmlns:a16="http://schemas.microsoft.com/office/drawing/2014/main" id="{97C9F598-E9F6-4FEA-865D-01556F59E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68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输出</a:t>
              </a:r>
              <a:r>
                <a:rPr lang="en-US" altLang="zh-CN" sz="2400" dirty="0"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86083" name="Rectangle 67">
            <a:extLst>
              <a:ext uri="{FF2B5EF4-FFF2-40B4-BE49-F238E27FC236}">
                <a16:creationId xmlns:a16="http://schemas.microsoft.com/office/drawing/2014/main" id="{3777FEF5-3FE7-4CB6-BDBE-53916F71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3717052"/>
            <a:ext cx="2590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6084" name="Line 68">
            <a:extLst>
              <a:ext uri="{FF2B5EF4-FFF2-40B4-BE49-F238E27FC236}">
                <a16:creationId xmlns:a16="http://schemas.microsoft.com/office/drawing/2014/main" id="{0C117A9B-B5CA-4832-A984-29C8FADA4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856" y="4250452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6085" name="Line 69">
            <a:extLst>
              <a:ext uri="{FF2B5EF4-FFF2-40B4-BE49-F238E27FC236}">
                <a16:creationId xmlns:a16="http://schemas.microsoft.com/office/drawing/2014/main" id="{241A4F28-AB99-402E-9966-8CEFB5D27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856" y="3717052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086" name="Line 70">
            <a:extLst>
              <a:ext uri="{FF2B5EF4-FFF2-40B4-BE49-F238E27FC236}">
                <a16:creationId xmlns:a16="http://schemas.microsoft.com/office/drawing/2014/main" id="{65B03C0F-05DE-4E4C-AE2E-9A0E21EA77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7456" y="3717052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087" name="Line 71">
            <a:extLst>
              <a:ext uri="{FF2B5EF4-FFF2-40B4-BE49-F238E27FC236}">
                <a16:creationId xmlns:a16="http://schemas.microsoft.com/office/drawing/2014/main" id="{E6F8CAAF-99CE-4DA8-B0E2-0F40269DC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7456" y="425045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088" name="Text Box 72">
            <a:extLst>
              <a:ext uri="{FF2B5EF4-FFF2-40B4-BE49-F238E27FC236}">
                <a16:creationId xmlns:a16="http://schemas.microsoft.com/office/drawing/2014/main" id="{B8F42C0B-5F09-46F6-8C31-9F74A6B08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256" y="3717052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a&lt;c?</a:t>
            </a:r>
          </a:p>
        </p:txBody>
      </p:sp>
      <p:sp>
        <p:nvSpPr>
          <p:cNvPr id="86089" name="Text Box 73">
            <a:extLst>
              <a:ext uri="{FF2B5EF4-FFF2-40B4-BE49-F238E27FC236}">
                <a16:creationId xmlns:a16="http://schemas.microsoft.com/office/drawing/2014/main" id="{D19CD8C0-1EE1-40AF-90E0-3BEE85951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056" y="3793252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86090" name="Text Box 74">
            <a:extLst>
              <a:ext uri="{FF2B5EF4-FFF2-40B4-BE49-F238E27FC236}">
                <a16:creationId xmlns:a16="http://schemas.microsoft.com/office/drawing/2014/main" id="{3898B58D-9EDE-423A-A2CD-94D555639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326652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交换</a:t>
            </a:r>
          </a:p>
        </p:txBody>
      </p:sp>
      <p:sp>
        <p:nvSpPr>
          <p:cNvPr id="86091" name="Text Box 75">
            <a:extLst>
              <a:ext uri="{FF2B5EF4-FFF2-40B4-BE49-F238E27FC236}">
                <a16:creationId xmlns:a16="http://schemas.microsoft.com/office/drawing/2014/main" id="{799C8B7D-61CE-453E-B491-A2D9A6B7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056" y="3793252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假</a:t>
            </a:r>
          </a:p>
        </p:txBody>
      </p:sp>
      <p:grpSp>
        <p:nvGrpSpPr>
          <p:cNvPr id="86092" name="Group 76">
            <a:extLst>
              <a:ext uri="{FF2B5EF4-FFF2-40B4-BE49-F238E27FC236}">
                <a16:creationId xmlns:a16="http://schemas.microsoft.com/office/drawing/2014/main" id="{2BFA2EF6-CE40-4017-B660-9E598C7D29C2}"/>
              </a:ext>
            </a:extLst>
          </p:cNvPr>
          <p:cNvGrpSpPr>
            <a:grpSpLocks/>
          </p:cNvGrpSpPr>
          <p:nvPr/>
        </p:nvGrpSpPr>
        <p:grpSpPr bwMode="auto">
          <a:xfrm>
            <a:off x="3275856" y="5393462"/>
            <a:ext cx="2590800" cy="533401"/>
            <a:chOff x="144" y="3120"/>
            <a:chExt cx="1632" cy="336"/>
          </a:xfrm>
        </p:grpSpPr>
        <p:sp>
          <p:nvSpPr>
            <p:cNvPr id="13361" name="Rectangle 77">
              <a:extLst>
                <a:ext uri="{FF2B5EF4-FFF2-40B4-BE49-F238E27FC236}">
                  <a16:creationId xmlns:a16="http://schemas.microsoft.com/office/drawing/2014/main" id="{623DF684-51FD-47FE-99A5-9BB269C55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120"/>
              <a:ext cx="163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362" name="Text Box 78">
              <a:extLst>
                <a:ext uri="{FF2B5EF4-FFF2-40B4-BE49-F238E27FC236}">
                  <a16:creationId xmlns:a16="http://schemas.microsoft.com/office/drawing/2014/main" id="{DDCDFD3E-1448-4A13-8838-7CCACA52A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6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结束</a:t>
              </a:r>
            </a:p>
          </p:txBody>
        </p:sp>
      </p:grpSp>
      <p:sp>
        <p:nvSpPr>
          <p:cNvPr id="86095" name="Rectangle 79">
            <a:extLst>
              <a:ext uri="{FF2B5EF4-FFF2-40B4-BE49-F238E27FC236}">
                <a16:creationId xmlns:a16="http://schemas.microsoft.com/office/drawing/2014/main" id="{289C5DAF-898F-4C45-8C5C-4F44826BE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43913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/>
              <a:t>举  例</a:t>
            </a:r>
          </a:p>
        </p:txBody>
      </p:sp>
      <p:sp>
        <p:nvSpPr>
          <p:cNvPr id="13351" name="Rectangle 84">
            <a:extLst>
              <a:ext uri="{FF2B5EF4-FFF2-40B4-BE49-F238E27FC236}">
                <a16:creationId xmlns:a16="http://schemas.microsoft.com/office/drawing/2014/main" id="{EF668060-CF57-433F-9F9B-C6CB7CC5BB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525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352" name="Rectangle 85">
            <a:extLst>
              <a:ext uri="{FF2B5EF4-FFF2-40B4-BE49-F238E27FC236}">
                <a16:creationId xmlns:a16="http://schemas.microsoft.com/office/drawing/2014/main" id="{8C0C5FC4-EFB6-4498-879E-18D8EF65B3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0287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353" name="Line 86">
            <a:extLst>
              <a:ext uri="{FF2B5EF4-FFF2-40B4-BE49-F238E27FC236}">
                <a16:creationId xmlns:a16="http://schemas.microsoft.com/office/drawing/2014/main" id="{6E93418F-5A54-4FB1-A6F0-B8F7D19E7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287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6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6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6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6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6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64" grpId="0" animBg="1"/>
      <p:bldP spid="86068" grpId="0" autoUpdateAnimBg="0"/>
      <p:bldP spid="86069" grpId="0" autoUpdateAnimBg="0"/>
      <p:bldP spid="86071" grpId="0" autoUpdateAnimBg="0"/>
      <p:bldP spid="86072" grpId="0" autoUpdateAnimBg="0"/>
      <p:bldP spid="86083" grpId="0" animBg="1"/>
      <p:bldP spid="86088" grpId="0" autoUpdateAnimBg="0"/>
      <p:bldP spid="86089" grpId="0" autoUpdateAnimBg="0"/>
      <p:bldP spid="86090" grpId="0" autoUpdateAnimBg="0"/>
      <p:bldP spid="8609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5" name="Text Box 19">
            <a:extLst>
              <a:ext uri="{FF2B5EF4-FFF2-40B4-BE49-F238E27FC236}">
                <a16:creationId xmlns:a16="http://schemas.microsoft.com/office/drawing/2014/main" id="{833CCBBB-DF60-4BCD-A3CD-F1359F5C8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73069"/>
            <a:ext cx="6639959" cy="6740307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algn="just"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{ 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a,b,c,d</a:t>
            </a:r>
            <a:r>
              <a:rPr lang="en-US" altLang="zh-CN" dirty="0"/>
              <a:t>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&lt;&lt;"Please input </a:t>
            </a:r>
            <a:r>
              <a:rPr lang="en-US" altLang="zh-CN" dirty="0" err="1"/>
              <a:t>a,b,c</a:t>
            </a:r>
            <a:r>
              <a:rPr lang="en-US" altLang="zh-CN" dirty="0"/>
              <a:t>:";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&gt;&gt;a&gt;&gt;b&gt;&gt;c;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(a&lt;b)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{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	d=</a:t>
            </a:r>
            <a:r>
              <a:rPr lang="en-US" altLang="zh-CN" dirty="0" err="1"/>
              <a:t>a;a</a:t>
            </a:r>
            <a:r>
              <a:rPr lang="en-US" altLang="zh-CN" dirty="0"/>
              <a:t>=</a:t>
            </a:r>
            <a:r>
              <a:rPr lang="en-US" altLang="zh-CN" dirty="0" err="1"/>
              <a:t>b;b</a:t>
            </a:r>
            <a:r>
              <a:rPr lang="en-US" altLang="zh-CN" dirty="0"/>
              <a:t>=d;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}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(a&lt;c)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{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	d=</a:t>
            </a:r>
            <a:r>
              <a:rPr lang="en-US" altLang="zh-CN" dirty="0" err="1"/>
              <a:t>a;a</a:t>
            </a:r>
            <a:r>
              <a:rPr lang="en-US" altLang="zh-CN" dirty="0"/>
              <a:t>=</a:t>
            </a:r>
            <a:r>
              <a:rPr lang="en-US" altLang="zh-CN" dirty="0" err="1"/>
              <a:t>c;c</a:t>
            </a:r>
            <a:r>
              <a:rPr lang="en-US" altLang="zh-CN" dirty="0"/>
              <a:t>=d;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}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&lt;&lt;"The result is :";  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a,b,c</a:t>
            </a:r>
            <a:r>
              <a:rPr lang="en-US" altLang="zh-CN" dirty="0"/>
              <a:t>="&lt;&lt;a&lt;&lt;","&lt;&lt;b&lt;&lt;","&lt;&lt;c;  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86098" name="AutoShape 8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B29EAF0-CD66-40E8-9252-EC563CCC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BackPrevious">
            <a:avLst/>
          </a:prstGeom>
          <a:solidFill>
            <a:srgbClr val="EAEAEA"/>
          </a:solidFill>
          <a:ln w="28575">
            <a:solidFill>
              <a:srgbClr val="66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4" name="Rectangle 84">
            <a:extLst>
              <a:ext uri="{FF2B5EF4-FFF2-40B4-BE49-F238E27FC236}">
                <a16:creationId xmlns:a16="http://schemas.microsoft.com/office/drawing/2014/main" id="{76D23577-03D6-48D3-9A98-913BEC6E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43" y="2758480"/>
            <a:ext cx="3426859" cy="140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" name="Rectangle 84">
            <a:extLst>
              <a:ext uri="{FF2B5EF4-FFF2-40B4-BE49-F238E27FC236}">
                <a16:creationId xmlns:a16="http://schemas.microsoft.com/office/drawing/2014/main" id="{33327CE8-5116-4ACE-8DBD-6F701D3E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600" y="4257248"/>
            <a:ext cx="3426859" cy="140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1FCAB27A-2154-463E-AC8E-0F910F27B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280" y="2020405"/>
            <a:ext cx="2590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35" name="Line 49">
            <a:extLst>
              <a:ext uri="{FF2B5EF4-FFF2-40B4-BE49-F238E27FC236}">
                <a16:creationId xmlns:a16="http://schemas.microsoft.com/office/drawing/2014/main" id="{C980189E-A27F-49A0-A184-E32175650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280" y="2553805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Line 50">
            <a:extLst>
              <a:ext uri="{FF2B5EF4-FFF2-40B4-BE49-F238E27FC236}">
                <a16:creationId xmlns:a16="http://schemas.microsoft.com/office/drawing/2014/main" id="{F957D2A0-FEDE-4ABA-A7F1-2CD3915F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280" y="2020405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" name="Line 51">
            <a:extLst>
              <a:ext uri="{FF2B5EF4-FFF2-40B4-BE49-F238E27FC236}">
                <a16:creationId xmlns:a16="http://schemas.microsoft.com/office/drawing/2014/main" id="{22051584-FFA0-4E35-8F57-54CA5B07B5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0880" y="2020405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id="{0959D51D-B42A-49E6-BD09-559517F6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680" y="202040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a&lt;b?</a:t>
            </a:r>
          </a:p>
        </p:txBody>
      </p:sp>
      <p:sp>
        <p:nvSpPr>
          <p:cNvPr id="39" name="Text Box 53">
            <a:extLst>
              <a:ext uri="{FF2B5EF4-FFF2-40B4-BE49-F238E27FC236}">
                <a16:creationId xmlns:a16="http://schemas.microsoft.com/office/drawing/2014/main" id="{8BCB85FB-7A03-4450-A6E6-591ABF2A4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480" y="20966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40" name="Line 54">
            <a:extLst>
              <a:ext uri="{FF2B5EF4-FFF2-40B4-BE49-F238E27FC236}">
                <a16:creationId xmlns:a16="http://schemas.microsoft.com/office/drawing/2014/main" id="{68C7F846-ADFA-4475-A414-C469C0C91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0880" y="255380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Text Box 55">
            <a:extLst>
              <a:ext uri="{FF2B5EF4-FFF2-40B4-BE49-F238E27FC236}">
                <a16:creationId xmlns:a16="http://schemas.microsoft.com/office/drawing/2014/main" id="{87935B03-E79E-497C-A2E5-9FF018E1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80" y="26300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交换</a:t>
            </a:r>
          </a:p>
        </p:txBody>
      </p:sp>
      <p:sp>
        <p:nvSpPr>
          <p:cNvPr id="42" name="Text Box 56">
            <a:extLst>
              <a:ext uri="{FF2B5EF4-FFF2-40B4-BE49-F238E27FC236}">
                <a16:creationId xmlns:a16="http://schemas.microsoft.com/office/drawing/2014/main" id="{6691F8A4-B598-4E47-8EA6-7B79C795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680" y="20966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假</a:t>
            </a:r>
          </a:p>
        </p:txBody>
      </p:sp>
      <p:grpSp>
        <p:nvGrpSpPr>
          <p:cNvPr id="43" name="Group 66">
            <a:extLst>
              <a:ext uri="{FF2B5EF4-FFF2-40B4-BE49-F238E27FC236}">
                <a16:creationId xmlns:a16="http://schemas.microsoft.com/office/drawing/2014/main" id="{735C9D2E-9AAD-4BF2-A40C-10FAECF41397}"/>
              </a:ext>
            </a:extLst>
          </p:cNvPr>
          <p:cNvGrpSpPr>
            <a:grpSpLocks/>
          </p:cNvGrpSpPr>
          <p:nvPr/>
        </p:nvGrpSpPr>
        <p:grpSpPr bwMode="auto">
          <a:xfrm>
            <a:off x="6149280" y="1559553"/>
            <a:ext cx="2743200" cy="496888"/>
            <a:chOff x="288" y="1559"/>
            <a:chExt cx="1728" cy="313"/>
          </a:xfrm>
        </p:grpSpPr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02681B51-88C6-41B7-B927-6FEF57161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59"/>
              <a:ext cx="1632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45" name="Text Box 60">
              <a:extLst>
                <a:ext uri="{FF2B5EF4-FFF2-40B4-BE49-F238E27FC236}">
                  <a16:creationId xmlns:a16="http://schemas.microsoft.com/office/drawing/2014/main" id="{90B5ED82-D2D1-4722-BAE2-85D261232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84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输入</a:t>
              </a:r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a</a:t>
              </a: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、</a:t>
              </a:r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b</a:t>
              </a: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、</a:t>
              </a:r>
              <a:r>
                <a:rPr lang="en-US" altLang="zh-CN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c</a:t>
              </a:r>
            </a:p>
          </p:txBody>
        </p:sp>
      </p:grpSp>
      <p:grpSp>
        <p:nvGrpSpPr>
          <p:cNvPr id="46" name="Group 63">
            <a:extLst>
              <a:ext uri="{FF2B5EF4-FFF2-40B4-BE49-F238E27FC236}">
                <a16:creationId xmlns:a16="http://schemas.microsoft.com/office/drawing/2014/main" id="{ED6E6BFC-7DBE-4DFD-B5CC-4AB846C39826}"/>
              </a:ext>
            </a:extLst>
          </p:cNvPr>
          <p:cNvGrpSpPr>
            <a:grpSpLocks/>
          </p:cNvGrpSpPr>
          <p:nvPr/>
        </p:nvGrpSpPr>
        <p:grpSpPr bwMode="auto">
          <a:xfrm>
            <a:off x="6149280" y="4306410"/>
            <a:ext cx="2590800" cy="538163"/>
            <a:chOff x="144" y="3120"/>
            <a:chExt cx="1632" cy="339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0D6A463A-3172-43AC-A172-7E43D99E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120"/>
              <a:ext cx="163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8" name="Text Box 65">
              <a:extLst>
                <a:ext uri="{FF2B5EF4-FFF2-40B4-BE49-F238E27FC236}">
                  <a16:creationId xmlns:a16="http://schemas.microsoft.com/office/drawing/2014/main" id="{48842361-6132-4AC9-AB76-65A733701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68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输出</a:t>
              </a:r>
              <a:r>
                <a:rPr lang="en-US" altLang="zh-CN" sz="2400" dirty="0"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49" name="Rectangle 67">
            <a:extLst>
              <a:ext uri="{FF2B5EF4-FFF2-40B4-BE49-F238E27FC236}">
                <a16:creationId xmlns:a16="http://schemas.microsoft.com/office/drawing/2014/main" id="{2C342F83-F46B-4304-8F23-B96D27B4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280" y="3163405"/>
            <a:ext cx="2590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0" name="Line 68">
            <a:extLst>
              <a:ext uri="{FF2B5EF4-FFF2-40B4-BE49-F238E27FC236}">
                <a16:creationId xmlns:a16="http://schemas.microsoft.com/office/drawing/2014/main" id="{62260CB8-91E0-436E-ACF3-CA505B4B8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280" y="3696805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69">
            <a:extLst>
              <a:ext uri="{FF2B5EF4-FFF2-40B4-BE49-F238E27FC236}">
                <a16:creationId xmlns:a16="http://schemas.microsoft.com/office/drawing/2014/main" id="{6760DFB3-3A4D-41F4-ABA9-951698A41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280" y="3163405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" name="Line 70">
            <a:extLst>
              <a:ext uri="{FF2B5EF4-FFF2-40B4-BE49-F238E27FC236}">
                <a16:creationId xmlns:a16="http://schemas.microsoft.com/office/drawing/2014/main" id="{2FF7B1F8-41AD-4A0B-B5A2-694990E0C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0880" y="3163405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71">
            <a:extLst>
              <a:ext uri="{FF2B5EF4-FFF2-40B4-BE49-F238E27FC236}">
                <a16:creationId xmlns:a16="http://schemas.microsoft.com/office/drawing/2014/main" id="{0ABE7254-BC6E-4835-9705-D8F6D0916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0880" y="369680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" name="Text Box 72">
            <a:extLst>
              <a:ext uri="{FF2B5EF4-FFF2-40B4-BE49-F238E27FC236}">
                <a16:creationId xmlns:a16="http://schemas.microsoft.com/office/drawing/2014/main" id="{EEF904F8-CF15-4C37-805E-D639C673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680" y="316340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a&lt;c?</a:t>
            </a:r>
          </a:p>
        </p:txBody>
      </p:sp>
      <p:sp>
        <p:nvSpPr>
          <p:cNvPr id="57" name="Text Box 73">
            <a:extLst>
              <a:ext uri="{FF2B5EF4-FFF2-40B4-BE49-F238E27FC236}">
                <a16:creationId xmlns:a16="http://schemas.microsoft.com/office/drawing/2014/main" id="{4A2E4528-096A-4BF4-A050-DA3B310CB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480" y="32396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58" name="Text Box 74">
            <a:extLst>
              <a:ext uri="{FF2B5EF4-FFF2-40B4-BE49-F238E27FC236}">
                <a16:creationId xmlns:a16="http://schemas.microsoft.com/office/drawing/2014/main" id="{2BD473F1-F06D-40B0-92E7-DD88F34A9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80" y="37730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交换</a:t>
            </a:r>
          </a:p>
        </p:txBody>
      </p:sp>
      <p:sp>
        <p:nvSpPr>
          <p:cNvPr id="59" name="Text Box 75">
            <a:extLst>
              <a:ext uri="{FF2B5EF4-FFF2-40B4-BE49-F238E27FC236}">
                <a16:creationId xmlns:a16="http://schemas.microsoft.com/office/drawing/2014/main" id="{47F12FF9-ABC4-4B7D-BD0D-9883B540F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480" y="32396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假</a:t>
            </a:r>
          </a:p>
        </p:txBody>
      </p:sp>
      <p:grpSp>
        <p:nvGrpSpPr>
          <p:cNvPr id="60" name="Group 76">
            <a:extLst>
              <a:ext uri="{FF2B5EF4-FFF2-40B4-BE49-F238E27FC236}">
                <a16:creationId xmlns:a16="http://schemas.microsoft.com/office/drawing/2014/main" id="{6609F38C-4434-47D2-98BC-DE76640BB159}"/>
              </a:ext>
            </a:extLst>
          </p:cNvPr>
          <p:cNvGrpSpPr>
            <a:grpSpLocks/>
          </p:cNvGrpSpPr>
          <p:nvPr/>
        </p:nvGrpSpPr>
        <p:grpSpPr bwMode="auto">
          <a:xfrm>
            <a:off x="6149280" y="4839815"/>
            <a:ext cx="2590800" cy="533401"/>
            <a:chOff x="144" y="3120"/>
            <a:chExt cx="1632" cy="336"/>
          </a:xfrm>
        </p:grpSpPr>
        <p:sp>
          <p:nvSpPr>
            <p:cNvPr id="61" name="Rectangle 77">
              <a:extLst>
                <a:ext uri="{FF2B5EF4-FFF2-40B4-BE49-F238E27FC236}">
                  <a16:creationId xmlns:a16="http://schemas.microsoft.com/office/drawing/2014/main" id="{959F5B58-2775-48C8-AD21-E29B3E5C5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120"/>
              <a:ext cx="163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00C1837D-EDBF-4E1A-AE45-9B1A426F9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6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楷体" panose="02010609060101010101" pitchFamily="49" charset="-122"/>
                </a:rPr>
                <a:t>结束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86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86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86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86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860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5" grpId="0" build="p" animBg="1" autoUpdateAnimBg="0"/>
      <p:bldP spid="860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7EFE50D-891F-4ECC-A5F4-C001762F1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443913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else if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FC680F2F-4E8D-4161-B8F4-ACF7BBC1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93825"/>
            <a:ext cx="2012950" cy="473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else if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语句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3C228BB-0998-4559-8355-5F05BE103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5000"/>
            <a:ext cx="3124200" cy="3276600"/>
          </a:xfrm>
          <a:prstGeom prst="rect">
            <a:avLst/>
          </a:prstGeom>
          <a:noFill/>
          <a:ln w="5715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4AD43B4A-A0B5-4FF0-90F9-78C6EE33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32464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if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（表达式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D6D73A8E-A70D-4E2C-8996-A696573D9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62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 if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子句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71F8F32C-F29F-4398-BEED-4EB4F14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3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else </a:t>
            </a:r>
            <a:endParaRPr lang="zh-CN" altLang="en-US" sz="2400" dirty="0">
              <a:solidFill>
                <a:srgbClr val="0000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2B14C185-884D-4AAD-9433-B1D59CD9C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24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else if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子句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 }</a:t>
            </a:r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2FD3EC2D-7DC4-4911-AF4D-5EB3961CC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33178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else if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表达式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7050" name="Text Box 10">
            <a:extLst>
              <a:ext uri="{FF2B5EF4-FFF2-40B4-BE49-F238E27FC236}">
                <a16:creationId xmlns:a16="http://schemas.microsoft.com/office/drawing/2014/main" id="{5D8A4803-2014-4D28-871F-3C10C3B7A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86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else if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子句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2 }</a:t>
            </a:r>
          </a:p>
        </p:txBody>
      </p:sp>
      <p:sp>
        <p:nvSpPr>
          <p:cNvPr id="87051" name="Text Box 11">
            <a:extLst>
              <a:ext uri="{FF2B5EF4-FFF2-40B4-BE49-F238E27FC236}">
                <a16:creationId xmlns:a16="http://schemas.microsoft.com/office/drawing/2014/main" id="{A58B99D0-49A6-458A-A7DF-325DDA62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else</a:t>
            </a:r>
          </a:p>
        </p:txBody>
      </p:sp>
      <p:sp>
        <p:nvSpPr>
          <p:cNvPr id="87052" name="Text Box 12">
            <a:extLst>
              <a:ext uri="{FF2B5EF4-FFF2-40B4-BE49-F238E27FC236}">
                <a16:creationId xmlns:a16="http://schemas.microsoft.com/office/drawing/2014/main" id="{49F4D8AA-E9BC-4BD5-AD82-3C0F5DA0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48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else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子句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87053" name="Text Box 13">
            <a:extLst>
              <a:ext uri="{FF2B5EF4-FFF2-40B4-BE49-F238E27FC236}">
                <a16:creationId xmlns:a16="http://schemas.microsoft.com/office/drawing/2014/main" id="{A156A89B-7203-4BA6-AF19-78D0B5F5C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408113"/>
            <a:ext cx="1619250" cy="473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执行过程</a:t>
            </a:r>
          </a:p>
        </p:txBody>
      </p:sp>
      <p:sp>
        <p:nvSpPr>
          <p:cNvPr id="87054" name="Line 14">
            <a:extLst>
              <a:ext uri="{FF2B5EF4-FFF2-40B4-BE49-F238E27FC236}">
                <a16:creationId xmlns:a16="http://schemas.microsoft.com/office/drawing/2014/main" id="{11F68936-DD3B-4889-9034-A14818BFC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190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55" name="Line 15">
            <a:extLst>
              <a:ext uri="{FF2B5EF4-FFF2-40B4-BE49-F238E27FC236}">
                <a16:creationId xmlns:a16="http://schemas.microsoft.com/office/drawing/2014/main" id="{2D559B53-61DD-46E9-BA40-6D92A3A2A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5029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56" name="AutoShape 16">
            <a:extLst>
              <a:ext uri="{FF2B5EF4-FFF2-40B4-BE49-F238E27FC236}">
                <a16:creationId xmlns:a16="http://schemas.microsoft.com/office/drawing/2014/main" id="{D7A58EED-C1F4-4ADF-A555-3CC2044A3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2278063"/>
            <a:ext cx="1905000" cy="4572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7057" name="Text Box 17">
            <a:extLst>
              <a:ext uri="{FF2B5EF4-FFF2-40B4-BE49-F238E27FC236}">
                <a16:creationId xmlns:a16="http://schemas.microsoft.com/office/drawing/2014/main" id="{BB9951FF-3E3C-49BD-B5CD-0E3308A2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354263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式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为真？</a:t>
            </a:r>
          </a:p>
        </p:txBody>
      </p:sp>
      <p:sp>
        <p:nvSpPr>
          <p:cNvPr id="87058" name="Text Box 18">
            <a:extLst>
              <a:ext uri="{FF2B5EF4-FFF2-40B4-BE49-F238E27FC236}">
                <a16:creationId xmlns:a16="http://schemas.microsoft.com/office/drawing/2014/main" id="{261582EA-79E0-41A8-9B31-9B1C5511D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65438"/>
            <a:ext cx="5857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46800" bIns="4680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A</a:t>
            </a:r>
            <a:endParaRPr lang="en-US" altLang="zh-CN" sz="1800" i="1">
              <a:solidFill>
                <a:srgbClr val="0000CC"/>
              </a:solidFill>
            </a:endParaRPr>
          </a:p>
        </p:txBody>
      </p:sp>
      <p:sp>
        <p:nvSpPr>
          <p:cNvPr id="87059" name="Text Box 19">
            <a:extLst>
              <a:ext uri="{FF2B5EF4-FFF2-40B4-BE49-F238E27FC236}">
                <a16:creationId xmlns:a16="http://schemas.microsoft.com/office/drawing/2014/main" id="{BB1E1C00-14F8-4907-9CC9-140B2FD9F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2125663"/>
            <a:ext cx="465137" cy="427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真</a:t>
            </a:r>
          </a:p>
        </p:txBody>
      </p:sp>
      <p:sp>
        <p:nvSpPr>
          <p:cNvPr id="87060" name="Line 20">
            <a:extLst>
              <a:ext uri="{FF2B5EF4-FFF2-40B4-BE49-F238E27FC236}">
                <a16:creationId xmlns:a16="http://schemas.microsoft.com/office/drawing/2014/main" id="{7DC8A0F2-20F2-4954-9E87-4B28E9849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2713" y="25066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61" name="Text Box 21">
            <a:extLst>
              <a:ext uri="{FF2B5EF4-FFF2-40B4-BE49-F238E27FC236}">
                <a16:creationId xmlns:a16="http://schemas.microsoft.com/office/drawing/2014/main" id="{C29AB6CD-9CB7-418B-B084-17AEF7E50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2049463"/>
            <a:ext cx="465137" cy="427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87062" name="Line 22">
            <a:extLst>
              <a:ext uri="{FF2B5EF4-FFF2-40B4-BE49-F238E27FC236}">
                <a16:creationId xmlns:a16="http://schemas.microsoft.com/office/drawing/2014/main" id="{64E295E9-211C-41FA-AD90-38E05F834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0" cy="3079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3" name="Line 23">
            <a:extLst>
              <a:ext uri="{FF2B5EF4-FFF2-40B4-BE49-F238E27FC236}">
                <a16:creationId xmlns:a16="http://schemas.microsoft.com/office/drawing/2014/main" id="{D9E3BA7E-3B81-4DA5-B0F4-781E10AA4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44863"/>
            <a:ext cx="0" cy="14557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4" name="Line 24">
            <a:extLst>
              <a:ext uri="{FF2B5EF4-FFF2-40B4-BE49-F238E27FC236}">
                <a16:creationId xmlns:a16="http://schemas.microsoft.com/office/drawing/2014/main" id="{56AFE632-94F8-4C9A-80C1-C2534ECB7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5" name="Line 25">
            <a:extLst>
              <a:ext uri="{FF2B5EF4-FFF2-40B4-BE49-F238E27FC236}">
                <a16:creationId xmlns:a16="http://schemas.microsoft.com/office/drawing/2014/main" id="{40A2C9B8-543D-4F94-9E55-FC251C175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5066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66" name="Line 26">
            <a:extLst>
              <a:ext uri="{FF2B5EF4-FFF2-40B4-BE49-F238E27FC236}">
                <a16:creationId xmlns:a16="http://schemas.microsoft.com/office/drawing/2014/main" id="{F6621FCC-DCF5-4226-AF50-792A1FA93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5066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67" name="Line 27">
            <a:extLst>
              <a:ext uri="{FF2B5EF4-FFF2-40B4-BE49-F238E27FC236}">
                <a16:creationId xmlns:a16="http://schemas.microsoft.com/office/drawing/2014/main" id="{8EA7909F-1943-4A53-B986-BE13E03EE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506663"/>
            <a:ext cx="0" cy="3127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8" name="Line 28">
            <a:extLst>
              <a:ext uri="{FF2B5EF4-FFF2-40B4-BE49-F238E27FC236}">
                <a16:creationId xmlns:a16="http://schemas.microsoft.com/office/drawing/2014/main" id="{949B6EF3-E7B3-4279-9FF4-428251A26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00600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9" name="Text Box 29">
            <a:extLst>
              <a:ext uri="{FF2B5EF4-FFF2-40B4-BE49-F238E27FC236}">
                <a16:creationId xmlns:a16="http://schemas.microsoft.com/office/drawing/2014/main" id="{DFFB3A02-11AB-4D2B-A055-0CD3A6E77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70" y="4610869"/>
            <a:ext cx="800860" cy="38581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退</a:t>
            </a:r>
            <a:r>
              <a:rPr lang="en-US" altLang="zh-CN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  </a:t>
            </a: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出</a:t>
            </a:r>
            <a:endParaRPr lang="zh-CN" altLang="en-US" sz="180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87070" name="Text Box 30">
            <a:extLst>
              <a:ext uri="{FF2B5EF4-FFF2-40B4-BE49-F238E27FC236}">
                <a16:creationId xmlns:a16="http://schemas.microsoft.com/office/drawing/2014/main" id="{0C1D656B-18F6-466A-845C-4AF9A925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95600"/>
            <a:ext cx="1458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式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为真？</a:t>
            </a:r>
          </a:p>
        </p:txBody>
      </p:sp>
      <p:sp>
        <p:nvSpPr>
          <p:cNvPr id="87071" name="AutoShape 31">
            <a:extLst>
              <a:ext uri="{FF2B5EF4-FFF2-40B4-BE49-F238E27FC236}">
                <a16:creationId xmlns:a16="http://schemas.microsoft.com/office/drawing/2014/main" id="{B7CED3BC-CBE2-4B8D-AB1E-D0DC277E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19400"/>
            <a:ext cx="1905000" cy="4572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7072" name="Text Box 32">
            <a:extLst>
              <a:ext uri="{FF2B5EF4-FFF2-40B4-BE49-F238E27FC236}">
                <a16:creationId xmlns:a16="http://schemas.microsoft.com/office/drawing/2014/main" id="{34B11D7B-006A-49AF-B158-77531A45E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290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式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为真？</a:t>
            </a:r>
          </a:p>
        </p:txBody>
      </p:sp>
      <p:sp>
        <p:nvSpPr>
          <p:cNvPr id="87073" name="AutoShape 33">
            <a:extLst>
              <a:ext uri="{FF2B5EF4-FFF2-40B4-BE49-F238E27FC236}">
                <a16:creationId xmlns:a16="http://schemas.microsoft.com/office/drawing/2014/main" id="{26E6E3D8-FBCD-4BC6-AE17-7259C1F2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352800"/>
            <a:ext cx="1524000" cy="4572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7074" name="Text Box 34">
            <a:extLst>
              <a:ext uri="{FF2B5EF4-FFF2-40B4-BE49-F238E27FC236}">
                <a16:creationId xmlns:a16="http://schemas.microsoft.com/office/drawing/2014/main" id="{7A45D666-CFCD-4EEB-A8B9-87399E58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647950"/>
            <a:ext cx="465138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真</a:t>
            </a:r>
          </a:p>
        </p:txBody>
      </p:sp>
      <p:sp>
        <p:nvSpPr>
          <p:cNvPr id="87075" name="Text Box 35">
            <a:extLst>
              <a:ext uri="{FF2B5EF4-FFF2-40B4-BE49-F238E27FC236}">
                <a16:creationId xmlns:a16="http://schemas.microsoft.com/office/drawing/2014/main" id="{7F36F3FC-D82C-42E7-AC4B-08C57706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3124200"/>
            <a:ext cx="465138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真</a:t>
            </a:r>
          </a:p>
        </p:txBody>
      </p:sp>
      <p:sp>
        <p:nvSpPr>
          <p:cNvPr id="87076" name="Text Box 36">
            <a:extLst>
              <a:ext uri="{FF2B5EF4-FFF2-40B4-BE49-F238E27FC236}">
                <a16:creationId xmlns:a16="http://schemas.microsoft.com/office/drawing/2014/main" id="{DF6F5911-6C57-4E60-B9B3-AA74598C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352800"/>
            <a:ext cx="609600" cy="4953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7077" name="Line 37">
            <a:extLst>
              <a:ext uri="{FF2B5EF4-FFF2-40B4-BE49-F238E27FC236}">
                <a16:creationId xmlns:a16="http://schemas.microsoft.com/office/drawing/2014/main" id="{3A5AE76C-7AE7-4C22-8C05-60AD35933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78263"/>
            <a:ext cx="0" cy="9223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8" name="Line 38">
            <a:extLst>
              <a:ext uri="{FF2B5EF4-FFF2-40B4-BE49-F238E27FC236}">
                <a16:creationId xmlns:a16="http://schemas.microsoft.com/office/drawing/2014/main" id="{F7F77473-E60D-4E7F-96E7-89F6C5273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048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9" name="Line 39">
            <a:extLst>
              <a:ext uri="{FF2B5EF4-FFF2-40B4-BE49-F238E27FC236}">
                <a16:creationId xmlns:a16="http://schemas.microsoft.com/office/drawing/2014/main" id="{E1F0989E-F413-4EA5-A906-5E8F52E06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048000"/>
            <a:ext cx="0" cy="3127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0" name="Text Box 40">
            <a:extLst>
              <a:ext uri="{FF2B5EF4-FFF2-40B4-BE49-F238E27FC236}">
                <a16:creationId xmlns:a16="http://schemas.microsoft.com/office/drawing/2014/main" id="{712E1AFA-972D-425E-B9DE-25354B44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659063"/>
            <a:ext cx="465138" cy="427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87081" name="Line 41">
            <a:extLst>
              <a:ext uri="{FF2B5EF4-FFF2-40B4-BE49-F238E27FC236}">
                <a16:creationId xmlns:a16="http://schemas.microsoft.com/office/drawing/2014/main" id="{882108FF-2E96-4E13-80FD-74481A623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581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2" name="Line 42">
            <a:extLst>
              <a:ext uri="{FF2B5EF4-FFF2-40B4-BE49-F238E27FC236}">
                <a16:creationId xmlns:a16="http://schemas.microsoft.com/office/drawing/2014/main" id="{A62D69D4-6717-4F42-BCEF-E90A7A153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5814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3" name="Text Box 43">
            <a:extLst>
              <a:ext uri="{FF2B5EF4-FFF2-40B4-BE49-F238E27FC236}">
                <a16:creationId xmlns:a16="http://schemas.microsoft.com/office/drawing/2014/main" id="{5E07E2BF-E2F5-49B7-9B8F-C9AA3E360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0"/>
            <a:ext cx="609600" cy="4953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endParaRPr lang="en-US" altLang="zh-CN" sz="2200">
              <a:solidFill>
                <a:srgbClr val="0000CC"/>
              </a:solidFill>
            </a:endParaRPr>
          </a:p>
        </p:txBody>
      </p:sp>
      <p:sp>
        <p:nvSpPr>
          <p:cNvPr id="87084" name="Line 44">
            <a:extLst>
              <a:ext uri="{FF2B5EF4-FFF2-40B4-BE49-F238E27FC236}">
                <a16:creationId xmlns:a16="http://schemas.microsoft.com/office/drawing/2014/main" id="{78EDAF85-0CE9-47B8-B53A-C42B0358D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41960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5" name="Line 45">
            <a:extLst>
              <a:ext uri="{FF2B5EF4-FFF2-40B4-BE49-F238E27FC236}">
                <a16:creationId xmlns:a16="http://schemas.microsoft.com/office/drawing/2014/main" id="{8AD3D09B-CA90-4ACB-BFDE-2E8F864B4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9913" y="38100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6" name="Text Box 46">
            <a:extLst>
              <a:ext uri="{FF2B5EF4-FFF2-40B4-BE49-F238E27FC236}">
                <a16:creationId xmlns:a16="http://schemas.microsoft.com/office/drawing/2014/main" id="{4BB596F7-DBA5-4E45-82F9-EEB1F6E4C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663" y="3687763"/>
            <a:ext cx="465137" cy="427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87087" name="Text Box 47">
            <a:extLst>
              <a:ext uri="{FF2B5EF4-FFF2-40B4-BE49-F238E27FC236}">
                <a16:creationId xmlns:a16="http://schemas.microsoft.com/office/drawing/2014/main" id="{5321DD3B-42DF-46F8-8360-FF227E6DC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114800"/>
            <a:ext cx="609600" cy="4953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  <a:latin typeface="Arial" panose="020B0604020202020204" pitchFamily="34" charset="0"/>
              </a:rPr>
              <a:t>D</a:t>
            </a:r>
            <a:endParaRPr lang="en-US" altLang="zh-CN" sz="2200"/>
          </a:p>
        </p:txBody>
      </p:sp>
      <p:sp>
        <p:nvSpPr>
          <p:cNvPr id="87088" name="Line 48">
            <a:extLst>
              <a:ext uri="{FF2B5EF4-FFF2-40B4-BE49-F238E27FC236}">
                <a16:creationId xmlns:a16="http://schemas.microsoft.com/office/drawing/2014/main" id="{5610C5C1-3789-4B33-85F0-859FE69B5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6482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9" name="Line 49">
            <a:extLst>
              <a:ext uri="{FF2B5EF4-FFF2-40B4-BE49-F238E27FC236}">
                <a16:creationId xmlns:a16="http://schemas.microsoft.com/office/drawing/2014/main" id="{1EB342FB-4863-4B0B-BD2E-ED7ADE2F2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80060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0" name="Rectangle 50">
            <a:extLst>
              <a:ext uri="{FF2B5EF4-FFF2-40B4-BE49-F238E27FC236}">
                <a16:creationId xmlns:a16="http://schemas.microsoft.com/office/drawing/2014/main" id="{25759F0D-068A-4930-A426-5A0D9A0CF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181600"/>
            <a:ext cx="3200400" cy="15240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7091" name="Line 51">
            <a:extLst>
              <a:ext uri="{FF2B5EF4-FFF2-40B4-BE49-F238E27FC236}">
                <a16:creationId xmlns:a16="http://schemas.microsoft.com/office/drawing/2014/main" id="{31BD8E29-B789-4D78-A922-85A6C9715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5626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92" name="Line 52">
            <a:extLst>
              <a:ext uri="{FF2B5EF4-FFF2-40B4-BE49-F238E27FC236}">
                <a16:creationId xmlns:a16="http://schemas.microsoft.com/office/drawing/2014/main" id="{3B3BF905-2922-4E87-8558-7169E6405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181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93" name="Line 53">
            <a:extLst>
              <a:ext uri="{FF2B5EF4-FFF2-40B4-BE49-F238E27FC236}">
                <a16:creationId xmlns:a16="http://schemas.microsoft.com/office/drawing/2014/main" id="{DAA86CF5-CF53-448E-A45E-C01A971B3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181600"/>
            <a:ext cx="2286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94" name="Line 54">
            <a:extLst>
              <a:ext uri="{FF2B5EF4-FFF2-40B4-BE49-F238E27FC236}">
                <a16:creationId xmlns:a16="http://schemas.microsoft.com/office/drawing/2014/main" id="{17252421-A4FA-4A0C-A4FF-26A1E5B53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562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95" name="Line 55">
            <a:extLst>
              <a:ext uri="{FF2B5EF4-FFF2-40B4-BE49-F238E27FC236}">
                <a16:creationId xmlns:a16="http://schemas.microsoft.com/office/drawing/2014/main" id="{38BF7734-C87C-4057-8518-774EED67B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9436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96" name="Line 56">
            <a:extLst>
              <a:ext uri="{FF2B5EF4-FFF2-40B4-BE49-F238E27FC236}">
                <a16:creationId xmlns:a16="http://schemas.microsoft.com/office/drawing/2014/main" id="{1768EF55-821D-4E42-8EE3-6BC4B2832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562600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97" name="Line 57">
            <a:extLst>
              <a:ext uri="{FF2B5EF4-FFF2-40B4-BE49-F238E27FC236}">
                <a16:creationId xmlns:a16="http://schemas.microsoft.com/office/drawing/2014/main" id="{F04E9B66-D8CD-4D35-B6ED-822647BE5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562600"/>
            <a:ext cx="1524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98" name="Line 58">
            <a:extLst>
              <a:ext uri="{FF2B5EF4-FFF2-40B4-BE49-F238E27FC236}">
                <a16:creationId xmlns:a16="http://schemas.microsoft.com/office/drawing/2014/main" id="{16D67449-FB04-4D26-BDDC-F55183A43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9436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99" name="Line 59">
            <a:extLst>
              <a:ext uri="{FF2B5EF4-FFF2-40B4-BE49-F238E27FC236}">
                <a16:creationId xmlns:a16="http://schemas.microsoft.com/office/drawing/2014/main" id="{AD41B3CD-A5FF-48EA-B846-5617C9921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324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100" name="Line 60">
            <a:extLst>
              <a:ext uri="{FF2B5EF4-FFF2-40B4-BE49-F238E27FC236}">
                <a16:creationId xmlns:a16="http://schemas.microsoft.com/office/drawing/2014/main" id="{57535913-AEC7-469A-8A9E-4F20DA548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9436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101" name="Line 61">
            <a:extLst>
              <a:ext uri="{FF2B5EF4-FFF2-40B4-BE49-F238E27FC236}">
                <a16:creationId xmlns:a16="http://schemas.microsoft.com/office/drawing/2014/main" id="{F41E0FC0-1F81-431A-A718-1F8EDC977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59436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102" name="Line 62">
            <a:extLst>
              <a:ext uri="{FF2B5EF4-FFF2-40B4-BE49-F238E27FC236}">
                <a16:creationId xmlns:a16="http://schemas.microsoft.com/office/drawing/2014/main" id="{1D7A8F2E-B229-4DBC-A38A-96CABB171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6324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7103" name="Group 63">
            <a:extLst>
              <a:ext uri="{FF2B5EF4-FFF2-40B4-BE49-F238E27FC236}">
                <a16:creationId xmlns:a16="http://schemas.microsoft.com/office/drawing/2014/main" id="{33C01551-E400-4D94-B5FE-C302A91BE5B7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2362200"/>
            <a:ext cx="1905000" cy="457200"/>
            <a:chOff x="960" y="1488"/>
            <a:chExt cx="1200" cy="288"/>
          </a:xfrm>
        </p:grpSpPr>
        <p:grpSp>
          <p:nvGrpSpPr>
            <p:cNvPr id="14430" name="Group 64">
              <a:extLst>
                <a:ext uri="{FF2B5EF4-FFF2-40B4-BE49-F238E27FC236}">
                  <a16:creationId xmlns:a16="http://schemas.microsoft.com/office/drawing/2014/main" id="{CA2E4BA1-FC4F-4F0C-8572-E12898873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488"/>
              <a:ext cx="1200" cy="288"/>
              <a:chOff x="960" y="1488"/>
              <a:chExt cx="1200" cy="288"/>
            </a:xfrm>
          </p:grpSpPr>
          <p:sp>
            <p:nvSpPr>
              <p:cNvPr id="87105" name="Oval 65">
                <a:extLst>
                  <a:ext uri="{FF2B5EF4-FFF2-40B4-BE49-F238E27FC236}">
                    <a16:creationId xmlns:a16="http://schemas.microsoft.com/office/drawing/2014/main" id="{0F26DFFA-0F01-4B39-8A0A-D0C1574A7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480" cy="288"/>
              </a:xfrm>
              <a:prstGeom prst="ellipse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blurRad="63500" dist="71842" dir="2700000" algn="ctr" rotWithShape="0">
                  <a:srgbClr val="CC6600">
                    <a:alpha val="74998"/>
                  </a:srgbClr>
                </a:outerShdw>
              </a:effectLst>
              <a:extLst/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4433" name="Line 66">
                <a:extLst>
                  <a:ext uri="{FF2B5EF4-FFF2-40B4-BE49-F238E27FC236}">
                    <a16:creationId xmlns:a16="http://schemas.microsoft.com/office/drawing/2014/main" id="{C1AF5EA3-474E-475B-A6E5-486578294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1632"/>
                <a:ext cx="720" cy="0"/>
              </a:xfrm>
              <a:prstGeom prst="line">
                <a:avLst/>
              </a:prstGeom>
              <a:noFill/>
              <a:ln w="57150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31" name="Text Box 67">
              <a:extLst>
                <a:ext uri="{FF2B5EF4-FFF2-40B4-BE49-F238E27FC236}">
                  <a16:creationId xmlns:a16="http://schemas.microsoft.com/office/drawing/2014/main" id="{062A7401-E36B-4CF1-88B1-5F3D2FD4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CC"/>
                  </a:solidFill>
                  <a:latin typeface="Arial" panose="020B0604020202020204" pitchFamily="34" charset="0"/>
                </a:rPr>
                <a:t> A</a:t>
              </a:r>
            </a:p>
          </p:txBody>
        </p:sp>
      </p:grpSp>
      <p:grpSp>
        <p:nvGrpSpPr>
          <p:cNvPr id="87108" name="Group 68">
            <a:extLst>
              <a:ext uri="{FF2B5EF4-FFF2-40B4-BE49-F238E27FC236}">
                <a16:creationId xmlns:a16="http://schemas.microsoft.com/office/drawing/2014/main" id="{6C30874E-2A36-4809-89E2-93873081F6EC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3124200"/>
            <a:ext cx="1219200" cy="457200"/>
            <a:chOff x="1488" y="1968"/>
            <a:chExt cx="768" cy="288"/>
          </a:xfrm>
        </p:grpSpPr>
        <p:grpSp>
          <p:nvGrpSpPr>
            <p:cNvPr id="14426" name="Group 69">
              <a:extLst>
                <a:ext uri="{FF2B5EF4-FFF2-40B4-BE49-F238E27FC236}">
                  <a16:creationId xmlns:a16="http://schemas.microsoft.com/office/drawing/2014/main" id="{07BA5162-6C62-4F43-BF0C-B9BEF46E2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672" cy="288"/>
              <a:chOff x="1488" y="1968"/>
              <a:chExt cx="672" cy="288"/>
            </a:xfrm>
          </p:grpSpPr>
          <p:sp>
            <p:nvSpPr>
              <p:cNvPr id="87110" name="Oval 70">
                <a:extLst>
                  <a:ext uri="{FF2B5EF4-FFF2-40B4-BE49-F238E27FC236}">
                    <a16:creationId xmlns:a16="http://schemas.microsoft.com/office/drawing/2014/main" id="{C429E328-9347-4692-A5E4-0683D4E1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68"/>
                <a:ext cx="480" cy="288"/>
              </a:xfrm>
              <a:prstGeom prst="ellipse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blurRad="63500" dist="71842" dir="2700000" algn="ctr" rotWithShape="0">
                  <a:srgbClr val="CC6600">
                    <a:alpha val="74998"/>
                  </a:srgbClr>
                </a:outerShdw>
              </a:effectLst>
              <a:extLst/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4429" name="Line 71">
                <a:extLst>
                  <a:ext uri="{FF2B5EF4-FFF2-40B4-BE49-F238E27FC236}">
                    <a16:creationId xmlns:a16="http://schemas.microsoft.com/office/drawing/2014/main" id="{F8E28A73-DC3F-4D6F-A3F7-D07D785E4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112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27" name="Text Box 72">
              <a:extLst>
                <a:ext uri="{FF2B5EF4-FFF2-40B4-BE49-F238E27FC236}">
                  <a16:creationId xmlns:a16="http://schemas.microsoft.com/office/drawing/2014/main" id="{40A34896-E9FA-4889-9D97-76E5065BC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96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CC"/>
                  </a:solidFill>
                  <a:latin typeface="Arial" panose="020B0604020202020204" pitchFamily="34" charset="0"/>
                </a:rPr>
                <a:t> B</a:t>
              </a:r>
            </a:p>
          </p:txBody>
        </p:sp>
      </p:grpSp>
      <p:grpSp>
        <p:nvGrpSpPr>
          <p:cNvPr id="87113" name="Group 73">
            <a:extLst>
              <a:ext uri="{FF2B5EF4-FFF2-40B4-BE49-F238E27FC236}">
                <a16:creationId xmlns:a16="http://schemas.microsoft.com/office/drawing/2014/main" id="{4A323840-FC6C-4E7F-88A1-90CF7341C263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3886200"/>
            <a:ext cx="1219200" cy="457200"/>
            <a:chOff x="1488" y="2448"/>
            <a:chExt cx="768" cy="288"/>
          </a:xfrm>
        </p:grpSpPr>
        <p:grpSp>
          <p:nvGrpSpPr>
            <p:cNvPr id="14422" name="Group 74">
              <a:extLst>
                <a:ext uri="{FF2B5EF4-FFF2-40B4-BE49-F238E27FC236}">
                  <a16:creationId xmlns:a16="http://schemas.microsoft.com/office/drawing/2014/main" id="{13F7A5B6-A878-42C7-9F1F-1798CBA5C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48"/>
              <a:ext cx="672" cy="288"/>
              <a:chOff x="1488" y="2448"/>
              <a:chExt cx="672" cy="288"/>
            </a:xfrm>
          </p:grpSpPr>
          <p:sp>
            <p:nvSpPr>
              <p:cNvPr id="87115" name="Oval 75">
                <a:extLst>
                  <a:ext uri="{FF2B5EF4-FFF2-40B4-BE49-F238E27FC236}">
                    <a16:creationId xmlns:a16="http://schemas.microsoft.com/office/drawing/2014/main" id="{B77AD394-4BFF-49BF-A9CD-D001EDE98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480" cy="288"/>
              </a:xfrm>
              <a:prstGeom prst="ellipse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blurRad="63500" dist="71842" dir="2700000" algn="ctr" rotWithShape="0">
                  <a:srgbClr val="CC6600">
                    <a:alpha val="74998"/>
                  </a:srgbClr>
                </a:outerShdw>
              </a:effectLst>
              <a:extLst/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4425" name="Line 76">
                <a:extLst>
                  <a:ext uri="{FF2B5EF4-FFF2-40B4-BE49-F238E27FC236}">
                    <a16:creationId xmlns:a16="http://schemas.microsoft.com/office/drawing/2014/main" id="{2C30CAE7-A07E-4CF6-8DDB-C7606599D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592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23" name="Text Box 77">
              <a:extLst>
                <a:ext uri="{FF2B5EF4-FFF2-40B4-BE49-F238E27FC236}">
                  <a16:creationId xmlns:a16="http://schemas.microsoft.com/office/drawing/2014/main" id="{6872E03F-996C-4725-92C7-AE10679EE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CC"/>
                  </a:solidFill>
                  <a:latin typeface="Arial" panose="020B0604020202020204" pitchFamily="34" charset="0"/>
                </a:rPr>
                <a:t> C</a:t>
              </a:r>
            </a:p>
          </p:txBody>
        </p:sp>
      </p:grpSp>
      <p:grpSp>
        <p:nvGrpSpPr>
          <p:cNvPr id="87118" name="Group 78">
            <a:extLst>
              <a:ext uri="{FF2B5EF4-FFF2-40B4-BE49-F238E27FC236}">
                <a16:creationId xmlns:a16="http://schemas.microsoft.com/office/drawing/2014/main" id="{7A3AC31A-2A9A-4C59-9D3A-08DFDCE3F0F7}"/>
              </a:ext>
            </a:extLst>
          </p:cNvPr>
          <p:cNvGrpSpPr>
            <a:grpSpLocks/>
          </p:cNvGrpSpPr>
          <p:nvPr/>
        </p:nvGrpSpPr>
        <p:grpSpPr bwMode="auto">
          <a:xfrm>
            <a:off x="2543175" y="4648200"/>
            <a:ext cx="1524000" cy="457200"/>
            <a:chOff x="1296" y="2928"/>
            <a:chExt cx="960" cy="288"/>
          </a:xfrm>
        </p:grpSpPr>
        <p:grpSp>
          <p:nvGrpSpPr>
            <p:cNvPr id="14418" name="Group 79">
              <a:extLst>
                <a:ext uri="{FF2B5EF4-FFF2-40B4-BE49-F238E27FC236}">
                  <a16:creationId xmlns:a16="http://schemas.microsoft.com/office/drawing/2014/main" id="{5D577546-A669-474A-BAF6-8853D8C404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928"/>
              <a:ext cx="864" cy="288"/>
              <a:chOff x="1296" y="2928"/>
              <a:chExt cx="864" cy="288"/>
            </a:xfrm>
          </p:grpSpPr>
          <p:sp>
            <p:nvSpPr>
              <p:cNvPr id="87120" name="Oval 80">
                <a:extLst>
                  <a:ext uri="{FF2B5EF4-FFF2-40B4-BE49-F238E27FC236}">
                    <a16:creationId xmlns:a16="http://schemas.microsoft.com/office/drawing/2014/main" id="{AADF3915-36A2-47CF-84A8-6B1783E66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480" cy="288"/>
              </a:xfrm>
              <a:prstGeom prst="ellipse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blurRad="63500" dist="71842" dir="2700000" algn="ctr" rotWithShape="0">
                  <a:srgbClr val="CC6600">
                    <a:alpha val="74998"/>
                  </a:srgbClr>
                </a:outerShdw>
              </a:effectLst>
              <a:extLst/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4421" name="Line 81">
                <a:extLst>
                  <a:ext uri="{FF2B5EF4-FFF2-40B4-BE49-F238E27FC236}">
                    <a16:creationId xmlns:a16="http://schemas.microsoft.com/office/drawing/2014/main" id="{372092F8-4C24-444D-837B-01935513E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3072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19" name="Text Box 82">
              <a:extLst>
                <a:ext uri="{FF2B5EF4-FFF2-40B4-BE49-F238E27FC236}">
                  <a16:creationId xmlns:a16="http://schemas.microsoft.com/office/drawing/2014/main" id="{69E4E66D-F673-449F-BEEC-A8D0A47D4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2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CC"/>
                  </a:solidFill>
                  <a:latin typeface="Arial" panose="020B0604020202020204" pitchFamily="34" charset="0"/>
                </a:rPr>
                <a:t> D</a:t>
              </a:r>
            </a:p>
          </p:txBody>
        </p:sp>
      </p:grpSp>
      <p:sp>
        <p:nvSpPr>
          <p:cNvPr id="87123" name="Text Box 83">
            <a:extLst>
              <a:ext uri="{FF2B5EF4-FFF2-40B4-BE49-F238E27FC236}">
                <a16:creationId xmlns:a16="http://schemas.microsoft.com/office/drawing/2014/main" id="{A59CBCC6-1E88-4DB9-9A6E-3EBFFE6DC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49850"/>
            <a:ext cx="2057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式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为真？</a:t>
            </a:r>
          </a:p>
        </p:txBody>
      </p:sp>
      <p:sp>
        <p:nvSpPr>
          <p:cNvPr id="87124" name="Text Box 84">
            <a:extLst>
              <a:ext uri="{FF2B5EF4-FFF2-40B4-BE49-F238E27FC236}">
                <a16:creationId xmlns:a16="http://schemas.microsoft.com/office/drawing/2014/main" id="{E1192B91-0178-46EB-B3AF-7CC77FF86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221288"/>
            <a:ext cx="457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87125" name="Text Box 85">
            <a:extLst>
              <a:ext uri="{FF2B5EF4-FFF2-40B4-BE49-F238E27FC236}">
                <a16:creationId xmlns:a16="http://schemas.microsoft.com/office/drawing/2014/main" id="{082D7483-6CB6-451A-8B2C-CB6015FA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867400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9900CC"/>
                </a:solidFill>
                <a:latin typeface="Arial" panose="020B0604020202020204" pitchFamily="34" charset="0"/>
                <a:ea typeface="仿宋_GB2312" pitchFamily="49" charset="-122"/>
              </a:rPr>
              <a:t>A</a:t>
            </a:r>
          </a:p>
        </p:txBody>
      </p:sp>
      <p:sp>
        <p:nvSpPr>
          <p:cNvPr id="87126" name="Text Box 86">
            <a:extLst>
              <a:ext uri="{FF2B5EF4-FFF2-40B4-BE49-F238E27FC236}">
                <a16:creationId xmlns:a16="http://schemas.microsoft.com/office/drawing/2014/main" id="{AA614DFC-6C6E-4AF0-A968-33C1D5D27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02238"/>
            <a:ext cx="457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87127" name="Text Box 87">
            <a:extLst>
              <a:ext uri="{FF2B5EF4-FFF2-40B4-BE49-F238E27FC236}">
                <a16:creationId xmlns:a16="http://schemas.microsoft.com/office/drawing/2014/main" id="{8C0010A0-D89F-49C0-80B4-906D06BD1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07038"/>
            <a:ext cx="20574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式</a:t>
            </a:r>
            <a:r>
              <a:rPr lang="en-US" altLang="zh-CN" sz="22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为真？</a:t>
            </a:r>
          </a:p>
        </p:txBody>
      </p:sp>
      <p:sp>
        <p:nvSpPr>
          <p:cNvPr id="87128" name="Text Box 88">
            <a:extLst>
              <a:ext uri="{FF2B5EF4-FFF2-40B4-BE49-F238E27FC236}">
                <a16:creationId xmlns:a16="http://schemas.microsoft.com/office/drawing/2014/main" id="{26F6BC3E-EFDC-4565-B6C7-2FC350623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638800"/>
            <a:ext cx="4572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87129" name="Text Box 89">
            <a:extLst>
              <a:ext uri="{FF2B5EF4-FFF2-40B4-BE49-F238E27FC236}">
                <a16:creationId xmlns:a16="http://schemas.microsoft.com/office/drawing/2014/main" id="{628A1850-8DCE-4DA0-96F8-8B3EDC1BB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69025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9900CC"/>
                </a:solidFill>
                <a:latin typeface="Arial" panose="020B0604020202020204" pitchFamily="34" charset="0"/>
                <a:ea typeface="仿宋_GB2312" pitchFamily="49" charset="-122"/>
              </a:rPr>
              <a:t>B</a:t>
            </a:r>
          </a:p>
        </p:txBody>
      </p:sp>
      <p:sp>
        <p:nvSpPr>
          <p:cNvPr id="87130" name="Text Box 90">
            <a:extLst>
              <a:ext uri="{FF2B5EF4-FFF2-40B4-BE49-F238E27FC236}">
                <a16:creationId xmlns:a16="http://schemas.microsoft.com/office/drawing/2014/main" id="{31A1EC43-2678-4769-AE45-EEDE80B52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83238"/>
            <a:ext cx="457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87131" name="Text Box 91">
            <a:extLst>
              <a:ext uri="{FF2B5EF4-FFF2-40B4-BE49-F238E27FC236}">
                <a16:creationId xmlns:a16="http://schemas.microsoft.com/office/drawing/2014/main" id="{A6129546-8542-4924-BF02-66D6579E2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88038"/>
            <a:ext cx="20574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式</a:t>
            </a:r>
            <a:r>
              <a:rPr lang="en-US" altLang="zh-CN" sz="22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真？</a:t>
            </a:r>
          </a:p>
        </p:txBody>
      </p:sp>
      <p:sp>
        <p:nvSpPr>
          <p:cNvPr id="87132" name="Text Box 92">
            <a:extLst>
              <a:ext uri="{FF2B5EF4-FFF2-40B4-BE49-F238E27FC236}">
                <a16:creationId xmlns:a16="http://schemas.microsoft.com/office/drawing/2014/main" id="{900ADB9D-127C-47C7-B857-30DDA2C5D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019800"/>
            <a:ext cx="4572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87133" name="Text Box 93">
            <a:extLst>
              <a:ext uri="{FF2B5EF4-FFF2-40B4-BE49-F238E27FC236}">
                <a16:creationId xmlns:a16="http://schemas.microsoft.com/office/drawing/2014/main" id="{E6C99502-F57C-44EF-B6AF-EBD36499E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9900CC"/>
                </a:solidFill>
                <a:latin typeface="Arial" panose="020B0604020202020204" pitchFamily="34" charset="0"/>
                <a:ea typeface="仿宋_GB2312" pitchFamily="49" charset="-122"/>
              </a:rPr>
              <a:t>C</a:t>
            </a:r>
          </a:p>
        </p:txBody>
      </p:sp>
      <p:sp>
        <p:nvSpPr>
          <p:cNvPr id="87134" name="Text Box 94">
            <a:extLst>
              <a:ext uri="{FF2B5EF4-FFF2-40B4-BE49-F238E27FC236}">
                <a16:creationId xmlns:a16="http://schemas.microsoft.com/office/drawing/2014/main" id="{3E841056-797A-4E78-951F-7AC12FE8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19800"/>
            <a:ext cx="4572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87135" name="Text Box 95">
            <a:extLst>
              <a:ext uri="{FF2B5EF4-FFF2-40B4-BE49-F238E27FC236}">
                <a16:creationId xmlns:a16="http://schemas.microsoft.com/office/drawing/2014/main" id="{2D75D7F7-4811-4DAE-A555-133C58B9B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9900CC"/>
                </a:solidFill>
                <a:latin typeface="Arial" panose="020B0604020202020204" pitchFamily="34" charset="0"/>
                <a:ea typeface="仿宋_GB2312" pitchFamily="49" charset="-122"/>
              </a:rPr>
              <a:t>D</a:t>
            </a:r>
          </a:p>
        </p:txBody>
      </p:sp>
      <p:sp>
        <p:nvSpPr>
          <p:cNvPr id="96" name="Text Box 7">
            <a:extLst>
              <a:ext uri="{FF2B5EF4-FFF2-40B4-BE49-F238E27FC236}">
                <a16:creationId xmlns:a16="http://schemas.microsoft.com/office/drawing/2014/main" id="{5566FEFE-63CF-44C3-A175-C9B6E9034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7495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if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（表达式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7" name="Line 49">
            <a:extLst>
              <a:ext uri="{FF2B5EF4-FFF2-40B4-BE49-F238E27FC236}">
                <a16:creationId xmlns:a16="http://schemas.microsoft.com/office/drawing/2014/main" id="{8BB190EB-D32D-4D33-8410-10831664D3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5313" y="4797425"/>
            <a:ext cx="12080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3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7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7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7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7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7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87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7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7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87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7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7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7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4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7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87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8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87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87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8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8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8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8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8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87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87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8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8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8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8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nimBg="1"/>
      <p:bldP spid="87045" grpId="0" autoUpdateAnimBg="0"/>
      <p:bldP spid="87046" grpId="0" autoUpdateAnimBg="0"/>
      <p:bldP spid="87047" grpId="0" autoUpdateAnimBg="0"/>
      <p:bldP spid="87048" grpId="0" autoUpdateAnimBg="0"/>
      <p:bldP spid="87049" grpId="0" autoUpdateAnimBg="0"/>
      <p:bldP spid="87050" grpId="0" autoUpdateAnimBg="0"/>
      <p:bldP spid="87051" grpId="0" autoUpdateAnimBg="0"/>
      <p:bldP spid="87052" grpId="0" autoUpdateAnimBg="0"/>
      <p:bldP spid="87053" grpId="0" autoUpdateAnimBg="0"/>
      <p:bldP spid="87056" grpId="0" animBg="1"/>
      <p:bldP spid="87057" grpId="0" autoUpdateAnimBg="0"/>
      <p:bldP spid="87058" grpId="0" animBg="1" autoUpdateAnimBg="0"/>
      <p:bldP spid="87059" grpId="0" autoUpdateAnimBg="0"/>
      <p:bldP spid="87061" grpId="0" autoUpdateAnimBg="0"/>
      <p:bldP spid="87069" grpId="0" animBg="1" autoUpdateAnimBg="0"/>
      <p:bldP spid="87070" grpId="0" autoUpdateAnimBg="0"/>
      <p:bldP spid="87071" grpId="0" animBg="1"/>
      <p:bldP spid="87072" grpId="0" autoUpdateAnimBg="0"/>
      <p:bldP spid="87073" grpId="0" animBg="1"/>
      <p:bldP spid="87074" grpId="0" autoUpdateAnimBg="0"/>
      <p:bldP spid="87075" grpId="0" autoUpdateAnimBg="0"/>
      <p:bldP spid="87076" grpId="0" animBg="1" autoUpdateAnimBg="0"/>
      <p:bldP spid="87080" grpId="0" autoUpdateAnimBg="0"/>
      <p:bldP spid="87083" grpId="0" animBg="1" autoUpdateAnimBg="0"/>
      <p:bldP spid="87086" grpId="0" autoUpdateAnimBg="0"/>
      <p:bldP spid="87087" grpId="0" animBg="1" autoUpdateAnimBg="0"/>
      <p:bldP spid="87090" grpId="0" animBg="1"/>
      <p:bldP spid="87123" grpId="0" autoUpdateAnimBg="0"/>
      <p:bldP spid="87124" grpId="0" autoUpdateAnimBg="0"/>
      <p:bldP spid="87125" grpId="0" autoUpdateAnimBg="0"/>
      <p:bldP spid="87126" grpId="0" autoUpdateAnimBg="0"/>
      <p:bldP spid="87127" grpId="0" autoUpdateAnimBg="0"/>
      <p:bldP spid="87128" grpId="0" autoUpdateAnimBg="0"/>
      <p:bldP spid="87129" grpId="0" autoUpdateAnimBg="0"/>
      <p:bldP spid="87130" grpId="0" autoUpdateAnimBg="0"/>
      <p:bldP spid="87131" grpId="0" autoUpdateAnimBg="0"/>
      <p:bldP spid="87132" grpId="0" autoUpdateAnimBg="0"/>
      <p:bldP spid="87133" grpId="0" autoUpdateAnimBg="0"/>
      <p:bldP spid="87134" grpId="0" autoUpdateAnimBg="0"/>
      <p:bldP spid="87135" grpId="0" autoUpdateAnimBg="0"/>
      <p:bldP spid="9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3EBCCA0-1474-4535-B6AC-F5D2A665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861048"/>
            <a:ext cx="3276600" cy="18288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B2892BE3-E29D-4C08-B683-C16813CA1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981200"/>
          <a:ext cx="3640138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公式" r:id="rId3" imgW="1600200" imgH="711200" progId="Equation.3">
                  <p:embed/>
                </p:oleObj>
              </mc:Choice>
              <mc:Fallback>
                <p:oleObj name="公式" r:id="rId3" imgW="1600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3640138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3" name="Line 15">
            <a:extLst>
              <a:ext uri="{FF2B5EF4-FFF2-40B4-BE49-F238E27FC236}">
                <a16:creationId xmlns:a16="http://schemas.microsoft.com/office/drawing/2014/main" id="{576B6F29-21EE-4F47-8D9B-88F363FF9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872" y="4470648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9104" name="Line 16">
            <a:extLst>
              <a:ext uri="{FF2B5EF4-FFF2-40B4-BE49-F238E27FC236}">
                <a16:creationId xmlns:a16="http://schemas.microsoft.com/office/drawing/2014/main" id="{0A039419-DE92-40AF-8EB7-B0DD7401B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872" y="3861048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105" name="Line 17">
            <a:extLst>
              <a:ext uri="{FF2B5EF4-FFF2-40B4-BE49-F238E27FC236}">
                <a16:creationId xmlns:a16="http://schemas.microsoft.com/office/drawing/2014/main" id="{BCFF6D4D-82B4-4D5E-8384-4CB8C2F0C6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6672" y="3861048"/>
            <a:ext cx="2209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9106" name="Text Box 18">
            <a:extLst>
              <a:ext uri="{FF2B5EF4-FFF2-40B4-BE49-F238E27FC236}">
                <a16:creationId xmlns:a16="http://schemas.microsoft.com/office/drawing/2014/main" id="{766AB3B6-2AB3-4D14-A51F-BA913171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872" y="393724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x&lt;0</a:t>
            </a:r>
          </a:p>
        </p:txBody>
      </p:sp>
      <p:sp>
        <p:nvSpPr>
          <p:cNvPr id="89107" name="Text Box 19">
            <a:extLst>
              <a:ext uri="{FF2B5EF4-FFF2-40B4-BE49-F238E27FC236}">
                <a16:creationId xmlns:a16="http://schemas.microsoft.com/office/drawing/2014/main" id="{E26FAE15-7AFE-439E-A275-AB5286BDF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401344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0A0C51CF-7D44-46C4-AAD3-867330EF0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672" y="4470648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9109" name="Text Box 21">
            <a:extLst>
              <a:ext uri="{FF2B5EF4-FFF2-40B4-BE49-F238E27FC236}">
                <a16:creationId xmlns:a16="http://schemas.microsoft.com/office/drawing/2014/main" id="{90389D8E-B613-41D4-B179-601E057C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0802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y=x</a:t>
            </a:r>
          </a:p>
        </p:txBody>
      </p:sp>
      <p:sp>
        <p:nvSpPr>
          <p:cNvPr id="89110" name="Text Box 22">
            <a:extLst>
              <a:ext uri="{FF2B5EF4-FFF2-40B4-BE49-F238E27FC236}">
                <a16:creationId xmlns:a16="http://schemas.microsoft.com/office/drawing/2014/main" id="{D66F1EBA-69FC-4B6B-8E85-2082B830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672" y="401344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89111" name="Line 23">
            <a:extLst>
              <a:ext uri="{FF2B5EF4-FFF2-40B4-BE49-F238E27FC236}">
                <a16:creationId xmlns:a16="http://schemas.microsoft.com/office/drawing/2014/main" id="{6E7B16A8-DA1F-4A8C-BA15-87278F9F7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672" y="508024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9112" name="Line 24">
            <a:extLst>
              <a:ext uri="{FF2B5EF4-FFF2-40B4-BE49-F238E27FC236}">
                <a16:creationId xmlns:a16="http://schemas.microsoft.com/office/drawing/2014/main" id="{73A5194C-D3A9-4C53-A391-56B83AF26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672" y="4470648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113" name="Line 25">
            <a:extLst>
              <a:ext uri="{FF2B5EF4-FFF2-40B4-BE49-F238E27FC236}">
                <a16:creationId xmlns:a16="http://schemas.microsoft.com/office/drawing/2014/main" id="{EB18C9D2-408A-4D5E-A69B-8978340455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3472" y="4470648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9114" name="Text Box 26">
            <a:extLst>
              <a:ext uri="{FF2B5EF4-FFF2-40B4-BE49-F238E27FC236}">
                <a16:creationId xmlns:a16="http://schemas.microsoft.com/office/drawing/2014/main" id="{EF4AA3CC-EFC3-4FB6-B212-EFA8382A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472" y="454684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x&lt;10</a:t>
            </a:r>
          </a:p>
        </p:txBody>
      </p:sp>
      <p:sp>
        <p:nvSpPr>
          <p:cNvPr id="89115" name="Text Box 27">
            <a:extLst>
              <a:ext uri="{FF2B5EF4-FFF2-40B4-BE49-F238E27FC236}">
                <a16:creationId xmlns:a16="http://schemas.microsoft.com/office/drawing/2014/main" id="{FB22EBCF-1D2D-4A3A-A13A-8C9053EA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672" y="462304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89116" name="Line 28">
            <a:extLst>
              <a:ext uri="{FF2B5EF4-FFF2-40B4-BE49-F238E27FC236}">
                <a16:creationId xmlns:a16="http://schemas.microsoft.com/office/drawing/2014/main" id="{46440509-C06F-4D3C-9BA3-735D216F5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472" y="508024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9117" name="Text Box 29">
            <a:extLst>
              <a:ext uri="{FF2B5EF4-FFF2-40B4-BE49-F238E27FC236}">
                <a16:creationId xmlns:a16="http://schemas.microsoft.com/office/drawing/2014/main" id="{DEC01987-FC1C-4F4D-90EF-2061B9E4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672" y="508024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y=x-1</a:t>
            </a:r>
          </a:p>
        </p:txBody>
      </p:sp>
      <p:sp>
        <p:nvSpPr>
          <p:cNvPr id="89118" name="Text Box 30">
            <a:extLst>
              <a:ext uri="{FF2B5EF4-FFF2-40B4-BE49-F238E27FC236}">
                <a16:creationId xmlns:a16="http://schemas.microsoft.com/office/drawing/2014/main" id="{04B4FEE9-CD34-4941-8185-DB4E6EE30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072" y="462304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89119" name="Text Box 31">
            <a:extLst>
              <a:ext uri="{FF2B5EF4-FFF2-40B4-BE49-F238E27FC236}">
                <a16:creationId xmlns:a16="http://schemas.microsoft.com/office/drawing/2014/main" id="{6975F222-13CE-4F18-ABDE-A9D2E3836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672" y="508024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y=x+1</a:t>
            </a:r>
          </a:p>
        </p:txBody>
      </p:sp>
      <p:sp>
        <p:nvSpPr>
          <p:cNvPr id="89123" name="Rectangle 35">
            <a:extLst>
              <a:ext uri="{FF2B5EF4-FFF2-40B4-BE49-F238E27FC236}">
                <a16:creationId xmlns:a16="http://schemas.microsoft.com/office/drawing/2014/main" id="{0DD9A5AC-8A2A-4A7D-9CDF-DD76D1CC6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8443913" cy="121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sz="48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举  例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86FB0C41-C17D-4A88-9161-A0F590BCD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4  </a:t>
            </a:r>
            <a:r>
              <a:rPr lang="zh-CN" altLang="en-US" sz="2400" dirty="0"/>
              <a:t>编写程序计算表达式的值：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nimBg="1"/>
      <p:bldP spid="89106" grpId="0" autoUpdateAnimBg="0"/>
      <p:bldP spid="89107" grpId="0" autoUpdateAnimBg="0"/>
      <p:bldP spid="89109" grpId="0" autoUpdateAnimBg="0"/>
      <p:bldP spid="89110" grpId="0" autoUpdateAnimBg="0"/>
      <p:bldP spid="89114" grpId="0" autoUpdateAnimBg="0"/>
      <p:bldP spid="89115" grpId="0" autoUpdateAnimBg="0"/>
      <p:bldP spid="89117" grpId="0" autoUpdateAnimBg="0"/>
      <p:bldP spid="89118" grpId="0" autoUpdateAnimBg="0"/>
      <p:bldP spid="89119" grpId="0" autoUpdateAnimBg="0"/>
      <p:bldP spid="890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ltGray">
          <a:xfrm>
            <a:off x="11113" y="9906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幼圆" charset="0"/>
              <a:cs typeface="幼圆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ltGray">
          <a:xfrm>
            <a:off x="11113" y="10668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幼圆" charset="0"/>
              <a:cs typeface="幼圆" charset="0"/>
            </a:endParaRP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0" y="10668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幼圆" charset="0"/>
              <a:cs typeface="幼圆" charset="0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7724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ahoma" pitchFamily="34" charset="0"/>
                <a:ea typeface="幼圆" pitchFamily="49" charset="-122"/>
              </a:rPr>
              <a:t>计算机中如何表示字符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551013" y="2234778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46038" rIns="0" bIns="46038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信息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grpSp>
        <p:nvGrpSpPr>
          <p:cNvPr id="102411" name="Group 11"/>
          <p:cNvGrpSpPr>
            <a:grpSpLocks/>
          </p:cNvGrpSpPr>
          <p:nvPr/>
        </p:nvGrpSpPr>
        <p:grpSpPr bwMode="auto">
          <a:xfrm>
            <a:off x="2274913" y="1960141"/>
            <a:ext cx="496887" cy="1035050"/>
            <a:chOff x="912" y="1776"/>
            <a:chExt cx="288" cy="912"/>
          </a:xfrm>
        </p:grpSpPr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1056" y="1776"/>
              <a:ext cx="0" cy="9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charset="0"/>
                <a:ea typeface="幼圆" charset="0"/>
                <a:cs typeface="幼圆" charset="0"/>
              </a:endParaRPr>
            </a:p>
          </p:txBody>
        </p:sp>
        <p:sp>
          <p:nvSpPr>
            <p:cNvPr id="102413" name="Line 13"/>
            <p:cNvSpPr>
              <a:spLocks noChangeShapeType="1"/>
            </p:cNvSpPr>
            <p:nvPr/>
          </p:nvSpPr>
          <p:spPr bwMode="auto">
            <a:xfrm>
              <a:off x="1056" y="1776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charset="0"/>
                <a:ea typeface="幼圆" charset="0"/>
                <a:cs typeface="幼圆" charset="0"/>
              </a:endParaRPr>
            </a:p>
          </p:txBody>
        </p:sp>
        <p:sp>
          <p:nvSpPr>
            <p:cNvPr id="102414" name="Line 14"/>
            <p:cNvSpPr>
              <a:spLocks noChangeShapeType="1"/>
            </p:cNvSpPr>
            <p:nvPr/>
          </p:nvSpPr>
          <p:spPr bwMode="auto">
            <a:xfrm>
              <a:off x="1056" y="2688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charset="0"/>
                <a:ea typeface="幼圆" charset="0"/>
                <a:cs typeface="幼圆" charset="0"/>
              </a:endParaRPr>
            </a:p>
          </p:txBody>
        </p:sp>
        <p:sp>
          <p:nvSpPr>
            <p:cNvPr id="102415" name="Line 15"/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charset="0"/>
                <a:ea typeface="幼圆" charset="0"/>
                <a:cs typeface="幼圆" charset="0"/>
              </a:endParaRPr>
            </a:p>
          </p:txBody>
        </p:sp>
      </p:grp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2920016" y="1691185"/>
            <a:ext cx="1546898" cy="164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46038" rIns="0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rPr>
              <a:t>数值信息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l" defTabSz="7620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l" defTabSz="7620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</a:rPr>
              <a:t>非数值信息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4756744" y="2780928"/>
            <a:ext cx="4207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文字、语音、图形和图像等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977900" y="3931593"/>
            <a:ext cx="4602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数值信息转换成二进制表示</a:t>
            </a:r>
          </a:p>
        </p:txBody>
      </p:sp>
      <p:sp>
        <p:nvSpPr>
          <p:cNvPr id="102672" name="Text Box 272"/>
          <p:cNvSpPr txBox="1">
            <a:spLocks noChangeArrowheads="1"/>
          </p:cNvSpPr>
          <p:nvPr/>
        </p:nvSpPr>
        <p:spPr bwMode="auto">
          <a:xfrm>
            <a:off x="971600" y="4437112"/>
            <a:ext cx="4892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非数值信息用二进制编码表示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2673" name="Text Box 273"/>
          <p:cNvSpPr txBox="1">
            <a:spLocks noChangeArrowheads="1"/>
          </p:cNvSpPr>
          <p:nvPr/>
        </p:nvSpPr>
        <p:spPr bwMode="auto">
          <a:xfrm>
            <a:off x="376187" y="1249596"/>
            <a:ext cx="5488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defRPr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幼圆" charset="0"/>
                <a:cs typeface="幼圆" charset="0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幼圆" charset="0"/>
              </a:rPr>
              <a:t>计算机中要处理的信息分类</a:t>
            </a:r>
          </a:p>
        </p:txBody>
      </p:sp>
      <p:sp>
        <p:nvSpPr>
          <p:cNvPr id="102674" name="Text Box 274"/>
          <p:cNvSpPr txBox="1">
            <a:spLocks noChangeArrowheads="1"/>
          </p:cNvSpPr>
          <p:nvPr/>
        </p:nvSpPr>
        <p:spPr bwMode="auto">
          <a:xfrm>
            <a:off x="481236" y="3397326"/>
            <a:ext cx="5242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defRPr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幼圆" charset="0"/>
                <a:cs typeface="幼圆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幼圆" charset="0"/>
              </a:rPr>
              <a:t>在计算机中用二进制表示信息</a:t>
            </a:r>
          </a:p>
        </p:txBody>
      </p:sp>
    </p:spTree>
    <p:extLst>
      <p:ext uri="{BB962C8B-B14F-4D97-AF65-F5344CB8AC3E}">
        <p14:creationId xmlns:p14="http://schemas.microsoft.com/office/powerpoint/2010/main" val="4114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8" grpId="0" autoUpdateAnimBg="0"/>
      <p:bldP spid="102420" grpId="0" build="p"/>
      <p:bldP spid="102426" grpId="0" build="p" autoUpdateAnimBg="0"/>
      <p:bldP spid="102427" grpId="0" build="p" autoUpdateAnimBg="0"/>
      <p:bldP spid="102672" grpId="0" build="p" bldLvl="2" autoUpdateAnimBg="0"/>
      <p:bldP spid="102673" grpId="0" build="p" autoUpdateAnimBg="0"/>
      <p:bldP spid="10267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Text Box 6">
            <a:extLst>
              <a:ext uri="{FF2B5EF4-FFF2-40B4-BE49-F238E27FC236}">
                <a16:creationId xmlns:a16="http://schemas.microsoft.com/office/drawing/2014/main" id="{0C8820E6-41F3-4157-A53B-DC6ECAC2A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256" y="620688"/>
            <a:ext cx="5009705" cy="5632311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&lt;iostream&gt;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using namespace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main( 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 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float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x,y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&lt;&lt;"Input x:";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cin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&gt;&gt;x;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(x&lt;0)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y=x;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 if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(x&lt;10)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y=x-1;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y=x+1;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&lt;&lt;"x="&lt;&lt;x&lt;&lt;",y="&lt;&lt;y;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E035E04-94F9-4EAD-824A-ACE342957A4F}"/>
              </a:ext>
            </a:extLst>
          </p:cNvPr>
          <p:cNvGrpSpPr/>
          <p:nvPr/>
        </p:nvGrpSpPr>
        <p:grpSpPr>
          <a:xfrm>
            <a:off x="5508104" y="2132856"/>
            <a:ext cx="3505200" cy="1828800"/>
            <a:chOff x="609600" y="3962400"/>
            <a:chExt cx="3505200" cy="1828800"/>
          </a:xfrm>
        </p:grpSpPr>
        <p:sp>
          <p:nvSpPr>
            <p:cNvPr id="89090" name="Rectangle 2">
              <a:extLst>
                <a:ext uri="{FF2B5EF4-FFF2-40B4-BE49-F238E27FC236}">
                  <a16:creationId xmlns:a16="http://schemas.microsoft.com/office/drawing/2014/main" id="{D3EBCCA0-1474-4535-B6AC-F5D2A665E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962400"/>
              <a:ext cx="3276600" cy="1828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9103" name="Line 15">
              <a:extLst>
                <a:ext uri="{FF2B5EF4-FFF2-40B4-BE49-F238E27FC236}">
                  <a16:creationId xmlns:a16="http://schemas.microsoft.com/office/drawing/2014/main" id="{576B6F29-21EE-4F47-8D9B-88F363FF9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" y="4572000"/>
              <a:ext cx="3276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04" name="Line 16">
              <a:extLst>
                <a:ext uri="{FF2B5EF4-FFF2-40B4-BE49-F238E27FC236}">
                  <a16:creationId xmlns:a16="http://schemas.microsoft.com/office/drawing/2014/main" id="{0A039419-DE92-40AF-8EB7-B0DD7401B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" y="3962400"/>
              <a:ext cx="10668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05" name="Line 17">
              <a:extLst>
                <a:ext uri="{FF2B5EF4-FFF2-40B4-BE49-F238E27FC236}">
                  <a16:creationId xmlns:a16="http://schemas.microsoft.com/office/drawing/2014/main" id="{BCFF6D4D-82B4-4D5E-8384-4CB8C2F0C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400" y="3962400"/>
              <a:ext cx="22098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06" name="Text Box 18">
              <a:extLst>
                <a:ext uri="{FF2B5EF4-FFF2-40B4-BE49-F238E27FC236}">
                  <a16:creationId xmlns:a16="http://schemas.microsoft.com/office/drawing/2014/main" id="{766AB3B6-2AB3-4D14-A51F-BA913171C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40386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x&lt;0</a:t>
              </a:r>
            </a:p>
          </p:txBody>
        </p:sp>
        <p:sp>
          <p:nvSpPr>
            <p:cNvPr id="89107" name="Text Box 19">
              <a:extLst>
                <a:ext uri="{FF2B5EF4-FFF2-40B4-BE49-F238E27FC236}">
                  <a16:creationId xmlns:a16="http://schemas.microsoft.com/office/drawing/2014/main" id="{E26FAE15-7AFE-439E-A275-AB5286BDF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1148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真</a:t>
              </a:r>
            </a:p>
          </p:txBody>
        </p:sp>
        <p:sp>
          <p:nvSpPr>
            <p:cNvPr id="89108" name="Line 20">
              <a:extLst>
                <a:ext uri="{FF2B5EF4-FFF2-40B4-BE49-F238E27FC236}">
                  <a16:creationId xmlns:a16="http://schemas.microsoft.com/office/drawing/2014/main" id="{0A0C51CF-7D44-46C4-AAD3-867330EF0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4572000"/>
              <a:ext cx="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09" name="Text Box 21">
              <a:extLst>
                <a:ext uri="{FF2B5EF4-FFF2-40B4-BE49-F238E27FC236}">
                  <a16:creationId xmlns:a16="http://schemas.microsoft.com/office/drawing/2014/main" id="{90389D8E-B613-41D4-B179-601E057C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1816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y=x</a:t>
              </a:r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D66F1EBA-69FC-4B6B-8E85-2082B830D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41148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假</a:t>
              </a:r>
            </a:p>
          </p:txBody>
        </p:sp>
        <p:sp>
          <p:nvSpPr>
            <p:cNvPr id="89111" name="Line 23">
              <a:extLst>
                <a:ext uri="{FF2B5EF4-FFF2-40B4-BE49-F238E27FC236}">
                  <a16:creationId xmlns:a16="http://schemas.microsoft.com/office/drawing/2014/main" id="{6E7B16A8-DA1F-4A8C-BA15-87278F9F7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5181600"/>
              <a:ext cx="2209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2" name="Line 24">
              <a:extLst>
                <a:ext uri="{FF2B5EF4-FFF2-40B4-BE49-F238E27FC236}">
                  <a16:creationId xmlns:a16="http://schemas.microsoft.com/office/drawing/2014/main" id="{73A5194C-D3A9-4C53-A391-56B83AF26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4572000"/>
              <a:ext cx="10668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3" name="Line 25">
              <a:extLst>
                <a:ext uri="{FF2B5EF4-FFF2-40B4-BE49-F238E27FC236}">
                  <a16:creationId xmlns:a16="http://schemas.microsoft.com/office/drawing/2014/main" id="{EB18C9D2-408A-4D5E-A69B-897834045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4572000"/>
              <a:ext cx="11430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EF4AA3CC-EFC3-4FB6-B212-EFA8382A0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4648200"/>
              <a:ext cx="1143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x&lt;10</a:t>
              </a:r>
            </a:p>
          </p:txBody>
        </p:sp>
        <p:sp>
          <p:nvSpPr>
            <p:cNvPr id="89115" name="Text Box 27">
              <a:extLst>
                <a:ext uri="{FF2B5EF4-FFF2-40B4-BE49-F238E27FC236}">
                  <a16:creationId xmlns:a16="http://schemas.microsoft.com/office/drawing/2014/main" id="{FB22EBCF-1D2D-4A3A-A13A-8C9053EA4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7244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真</a:t>
              </a:r>
            </a:p>
          </p:txBody>
        </p:sp>
        <p:sp>
          <p:nvSpPr>
            <p:cNvPr id="89116" name="Line 28">
              <a:extLst>
                <a:ext uri="{FF2B5EF4-FFF2-40B4-BE49-F238E27FC236}">
                  <a16:creationId xmlns:a16="http://schemas.microsoft.com/office/drawing/2014/main" id="{46440509-C06F-4D3C-9BA3-735D216F5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51816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DEC01987-FC1C-4F4D-90EF-2061B9E48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y=x-1</a:t>
              </a:r>
            </a:p>
          </p:txBody>
        </p:sp>
        <p:sp>
          <p:nvSpPr>
            <p:cNvPr id="89118" name="Text Box 30">
              <a:extLst>
                <a:ext uri="{FF2B5EF4-FFF2-40B4-BE49-F238E27FC236}">
                  <a16:creationId xmlns:a16="http://schemas.microsoft.com/office/drawing/2014/main" id="{04B4FEE9-CD34-4941-8185-DB4E6EE30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47244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假</a:t>
              </a:r>
            </a:p>
          </p:txBody>
        </p:sp>
        <p:sp>
          <p:nvSpPr>
            <p:cNvPr id="89119" name="Text Box 31">
              <a:extLst>
                <a:ext uri="{FF2B5EF4-FFF2-40B4-BE49-F238E27FC236}">
                  <a16:creationId xmlns:a16="http://schemas.microsoft.com/office/drawing/2014/main" id="{6975F222-13CE-4F18-ABDE-A9D2E3836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518160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y=x+1</a:t>
              </a:r>
            </a:p>
          </p:txBody>
        </p:sp>
      </p:grpSp>
      <p:sp>
        <p:nvSpPr>
          <p:cNvPr id="40" name="Rectangle 84">
            <a:extLst>
              <a:ext uri="{FF2B5EF4-FFF2-40B4-BE49-F238E27FC236}">
                <a16:creationId xmlns:a16="http://schemas.microsoft.com/office/drawing/2014/main" id="{826D0D76-8D2D-4577-8348-16252970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78" y="3259336"/>
            <a:ext cx="3426859" cy="2160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487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90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89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89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89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89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89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89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890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890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01884EB4-0557-4394-A201-03252299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/>
              <a:ea typeface="宋体"/>
              <a:cs typeface="宋体" charset="0"/>
            </a:endParaRPr>
          </a:p>
        </p:txBody>
      </p:sp>
      <p:sp>
        <p:nvSpPr>
          <p:cNvPr id="156682" name="Rectangle 10">
            <a:extLst>
              <a:ext uri="{FF2B5EF4-FFF2-40B4-BE49-F238E27FC236}">
                <a16:creationId xmlns:a16="http://schemas.microsoft.com/office/drawing/2014/main" id="{4579D9F0-46F2-45D7-952C-D97F7CE59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202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</a:p>
        </p:txBody>
      </p:sp>
      <p:sp>
        <p:nvSpPr>
          <p:cNvPr id="156714" name="Rectangle 42">
            <a:extLst>
              <a:ext uri="{FF2B5EF4-FFF2-40B4-BE49-F238E27FC236}">
                <a16:creationId xmlns:a16="http://schemas.microsoft.com/office/drawing/2014/main" id="{D5E0618E-64C8-4DD1-8410-BD05A48B1E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715" name="Rectangle 43">
            <a:extLst>
              <a:ext uri="{FF2B5EF4-FFF2-40B4-BE49-F238E27FC236}">
                <a16:creationId xmlns:a16="http://schemas.microsoft.com/office/drawing/2014/main" id="{0D0FA716-0E9F-43C2-9D1F-8A3BB12C74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6150" name="Line 44">
            <a:extLst>
              <a:ext uri="{FF2B5EF4-FFF2-40B4-BE49-F238E27FC236}">
                <a16:creationId xmlns:a16="http://schemas.microsoft.com/office/drawing/2014/main" id="{22925039-B980-441C-8474-D733EAA9D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ext Box 3">
            <a:extLst>
              <a:ext uri="{FF2B5EF4-FFF2-40B4-BE49-F238E27FC236}">
                <a16:creationId xmlns:a16="http://schemas.microsoft.com/office/drawing/2014/main" id="{D5DDF753-6BFF-422F-87B0-0A300E45C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240" y="1076543"/>
            <a:ext cx="85295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5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输入字符，若该字符是大写字符，就变成相应的小写字符；若该字符是小写字符，就变成相应的大写字符，其余字符保持不变</a:t>
            </a: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7F50831D-7CE9-463C-8701-6EA04F6C58D5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2708920"/>
            <a:ext cx="3429000" cy="533400"/>
            <a:chOff x="336" y="1920"/>
            <a:chExt cx="2160" cy="336"/>
          </a:xfrm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BBAA9011-FB73-4527-A83C-ADDC685D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0"/>
              <a:ext cx="2160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/>
                <a:cs typeface="宋体" charset="0"/>
              </a:endParaRPr>
            </a:p>
          </p:txBody>
        </p:sp>
        <p:sp>
          <p:nvSpPr>
            <p:cNvPr id="6195" name="Text Box 6">
              <a:extLst>
                <a:ext uri="{FF2B5EF4-FFF2-40B4-BE49-F238E27FC236}">
                  <a16:creationId xmlns:a16="http://schemas.microsoft.com/office/drawing/2014/main" id="{C657F694-022B-4CEE-B157-BF5C9E5C3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968"/>
              <a:ext cx="10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输入</a:t>
              </a: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rPr>
                <a:t>t</a:t>
              </a:r>
            </a:p>
          </p:txBody>
        </p:sp>
      </p:grpSp>
      <p:sp>
        <p:nvSpPr>
          <p:cNvPr id="48" name="Rectangle 7">
            <a:extLst>
              <a:ext uri="{FF2B5EF4-FFF2-40B4-BE49-F238E27FC236}">
                <a16:creationId xmlns:a16="http://schemas.microsoft.com/office/drawing/2014/main" id="{3F2DBFE5-03A1-4BA5-819D-EFFD14D2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242320"/>
            <a:ext cx="3429000" cy="1981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49" name="Line 8">
            <a:extLst>
              <a:ext uri="{FF2B5EF4-FFF2-40B4-BE49-F238E27FC236}">
                <a16:creationId xmlns:a16="http://schemas.microsoft.com/office/drawing/2014/main" id="{5D60B4C0-7458-4742-A020-6572226E0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576" y="3851920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Line 9">
            <a:extLst>
              <a:ext uri="{FF2B5EF4-FFF2-40B4-BE49-F238E27FC236}">
                <a16:creationId xmlns:a16="http://schemas.microsoft.com/office/drawing/2014/main" id="{3D19C8CA-E4FC-45EC-BD4E-8CABFC8FA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576" y="324232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Line 10">
            <a:extLst>
              <a:ext uri="{FF2B5EF4-FFF2-40B4-BE49-F238E27FC236}">
                <a16:creationId xmlns:a16="http://schemas.microsoft.com/office/drawing/2014/main" id="{0271EBCD-9AA2-40CF-9B9C-8EE147EA04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976" y="3242320"/>
            <a:ext cx="2514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Text Box 11">
            <a:extLst>
              <a:ext uri="{FF2B5EF4-FFF2-40B4-BE49-F238E27FC236}">
                <a16:creationId xmlns:a16="http://schemas.microsoft.com/office/drawing/2014/main" id="{86B4F539-E979-4035-871D-B74FC6271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576" y="316612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</a:t>
            </a:r>
            <a:r>
              <a:rPr lang="fr-FR" altLang="zh-CN" sz="2400">
                <a:solidFill>
                  <a:srgbClr val="000000"/>
                </a:solidFill>
                <a:sym typeface="Symbol" panose="05050102010706020507" pitchFamily="18" charset="2"/>
              </a:rPr>
              <a:t>'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fr-FR" altLang="zh-CN" sz="2400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&amp;&amp;t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fr-FR" altLang="zh-CN" sz="2400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fr-FR" altLang="zh-CN" sz="2400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Line 12">
            <a:extLst>
              <a:ext uri="{FF2B5EF4-FFF2-40B4-BE49-F238E27FC236}">
                <a16:creationId xmlns:a16="http://schemas.microsoft.com/office/drawing/2014/main" id="{1553AD30-52D5-405F-B698-1319667C7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976" y="385192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 Box 13">
            <a:extLst>
              <a:ext uri="{FF2B5EF4-FFF2-40B4-BE49-F238E27FC236}">
                <a16:creationId xmlns:a16="http://schemas.microsoft.com/office/drawing/2014/main" id="{6EC9FBCB-AD37-4ECD-9D5F-E49A36349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385320"/>
            <a:ext cx="1066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/>
                <a:cs typeface="宋体" charset="0"/>
              </a:rPr>
              <a:t>t+=32</a:t>
            </a:r>
          </a:p>
        </p:txBody>
      </p:sp>
      <p:sp>
        <p:nvSpPr>
          <p:cNvPr id="55" name="Text Box 14">
            <a:extLst>
              <a:ext uri="{FF2B5EF4-FFF2-40B4-BE49-F238E27FC236}">
                <a16:creationId xmlns:a16="http://schemas.microsoft.com/office/drawing/2014/main" id="{8C520116-4276-4FA6-826B-1AC56BEE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3947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真</a:t>
            </a:r>
          </a:p>
        </p:txBody>
      </p:sp>
      <p:sp>
        <p:nvSpPr>
          <p:cNvPr id="56" name="Text Box 15">
            <a:extLst>
              <a:ext uri="{FF2B5EF4-FFF2-40B4-BE49-F238E27FC236}">
                <a16:creationId xmlns:a16="http://schemas.microsoft.com/office/drawing/2014/main" id="{3406E3E1-EFE4-425A-BCD9-6A22868AF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776" y="33947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假</a:t>
            </a:r>
          </a:p>
        </p:txBody>
      </p:sp>
      <p:sp>
        <p:nvSpPr>
          <p:cNvPr id="57" name="Line 16">
            <a:extLst>
              <a:ext uri="{FF2B5EF4-FFF2-40B4-BE49-F238E27FC236}">
                <a16:creationId xmlns:a16="http://schemas.microsoft.com/office/drawing/2014/main" id="{D6FFE2E6-6B33-4212-881A-F83EBB542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976" y="446152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Line 17">
            <a:extLst>
              <a:ext uri="{FF2B5EF4-FFF2-40B4-BE49-F238E27FC236}">
                <a16:creationId xmlns:a16="http://schemas.microsoft.com/office/drawing/2014/main" id="{9863B3EE-ADFC-40D9-A23B-E365F0E8F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976" y="3851920"/>
            <a:ext cx="1219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Line 18">
            <a:extLst>
              <a:ext uri="{FF2B5EF4-FFF2-40B4-BE49-F238E27FC236}">
                <a16:creationId xmlns:a16="http://schemas.microsoft.com/office/drawing/2014/main" id="{4AAE5EFA-B733-4B5F-A068-BC416D302A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9176" y="3851920"/>
            <a:ext cx="1295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19">
            <a:extLst>
              <a:ext uri="{FF2B5EF4-FFF2-40B4-BE49-F238E27FC236}">
                <a16:creationId xmlns:a16="http://schemas.microsoft.com/office/drawing/2014/main" id="{F04745C1-1568-4DA3-B988-71B192434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976" y="377572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</a:t>
            </a:r>
            <a:r>
              <a:rPr lang="fr-FR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fr-FR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&amp;&amp;t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fr-FR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fr-FR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 Box 20">
            <a:extLst>
              <a:ext uri="{FF2B5EF4-FFF2-40B4-BE49-F238E27FC236}">
                <a16:creationId xmlns:a16="http://schemas.microsoft.com/office/drawing/2014/main" id="{36FDCBA3-8E5D-4A71-BA31-31D4CA1C8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76" y="4004320"/>
            <a:ext cx="4534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真</a:t>
            </a:r>
          </a:p>
        </p:txBody>
      </p:sp>
      <p:sp>
        <p:nvSpPr>
          <p:cNvPr id="62" name="Line 21">
            <a:extLst>
              <a:ext uri="{FF2B5EF4-FFF2-40B4-BE49-F238E27FC236}">
                <a16:creationId xmlns:a16="http://schemas.microsoft.com/office/drawing/2014/main" id="{788C8F9A-52C4-485E-9577-65B9D1660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176" y="446152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2E76AE86-3CD2-4284-8132-EDCA28ED2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176" y="4004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假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3BC655ED-AD5D-47CA-88D7-07AC1479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176" y="4690120"/>
            <a:ext cx="1066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/>
                <a:cs typeface="宋体" charset="0"/>
              </a:rPr>
              <a:t>t-=32</a:t>
            </a:r>
          </a:p>
        </p:txBody>
      </p:sp>
      <p:grpSp>
        <p:nvGrpSpPr>
          <p:cNvPr id="65" name="Group 24">
            <a:extLst>
              <a:ext uri="{FF2B5EF4-FFF2-40B4-BE49-F238E27FC236}">
                <a16:creationId xmlns:a16="http://schemas.microsoft.com/office/drawing/2014/main" id="{FB3E5FEE-BD69-4708-A832-59F0D5EA613C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5223520"/>
            <a:ext cx="3429000" cy="533400"/>
            <a:chOff x="336" y="1920"/>
            <a:chExt cx="2160" cy="336"/>
          </a:xfrm>
        </p:grpSpPr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A6726191-CDC3-49E9-91CA-A43613DD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0"/>
              <a:ext cx="2160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/>
                <a:cs typeface="宋体" charset="0"/>
              </a:endParaRPr>
            </a:p>
          </p:txBody>
        </p:sp>
        <p:sp>
          <p:nvSpPr>
            <p:cNvPr id="6193" name="Text Box 26">
              <a:extLst>
                <a:ext uri="{FF2B5EF4-FFF2-40B4-BE49-F238E27FC236}">
                  <a16:creationId xmlns:a16="http://schemas.microsoft.com/office/drawing/2014/main" id="{EC2A1239-B00A-421A-B13C-046C2F27C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96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输出</a:t>
              </a: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rPr>
                <a:t>t</a:t>
              </a:r>
            </a:p>
          </p:txBody>
        </p:sp>
      </p:grpSp>
      <p:sp>
        <p:nvSpPr>
          <p:cNvPr id="69" name="Text Box 28">
            <a:extLst>
              <a:ext uri="{FF2B5EF4-FFF2-40B4-BE49-F238E27FC236}">
                <a16:creationId xmlns:a16="http://schemas.microsoft.com/office/drawing/2014/main" id="{E5FB7915-CD00-4279-899A-F749F3BFB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021810"/>
            <a:ext cx="4279900" cy="4524315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char 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(t&gt;='A'&amp;&amp;t&lt;='Z')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t+=32;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else if</a:t>
            </a:r>
            <a:r>
              <a:rPr lang="en-US" altLang="zh-CN" dirty="0"/>
              <a:t>(t&gt;='a'&amp;&amp;t&lt;='z')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t-=32;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C432B708-6061-45C0-A894-102991BF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742" y="4258120"/>
            <a:ext cx="3312721" cy="151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33" name="AutoShape 3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18AA0A-254F-48A2-B834-9A0D53F9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BackPrevious">
            <a:avLst/>
          </a:prstGeom>
          <a:solidFill>
            <a:srgbClr val="EAEAEA"/>
          </a:solidFill>
          <a:ln w="28575">
            <a:solidFill>
              <a:srgbClr val="66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/>
      <p:bldP spid="61" grpId="0"/>
      <p:bldP spid="62" grpId="0" animBg="1"/>
      <p:bldP spid="63" grpId="0"/>
      <p:bldP spid="64" grpId="0"/>
      <p:bldP spid="69" grpId="0" build="p" animBg="1" autoUpdateAnimBg="0"/>
      <p:bldP spid="79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81F9A2C-86FA-45D1-8D39-62BBB3881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语句的嵌套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34FBC2DF-A0CD-4B4F-A273-A3226D01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4191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if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语句嵌套的格式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8A73FDC5-3186-4C1E-A045-671428E2E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844675"/>
            <a:ext cx="3372049" cy="48006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99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186997DD-6432-40E8-8A9C-60A13B32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44675"/>
            <a:ext cx="2233613" cy="830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if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（表达式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   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307D219C-6F4C-4156-B135-2E08E4A0C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182179"/>
            <a:ext cx="25146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else</a:t>
            </a:r>
          </a:p>
        </p:txBody>
      </p:sp>
      <p:sp>
        <p:nvSpPr>
          <p:cNvPr id="90119" name="Text Box 7">
            <a:extLst>
              <a:ext uri="{FF2B5EF4-FFF2-40B4-BE49-F238E27FC236}">
                <a16:creationId xmlns:a16="http://schemas.microsoft.com/office/drawing/2014/main" id="{10E2B16E-C96C-4516-95FA-C6224C8DB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555504"/>
            <a:ext cx="2514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   { else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90120" name="Text Box 8">
            <a:extLst>
              <a:ext uri="{FF2B5EF4-FFF2-40B4-BE49-F238E27FC236}">
                <a16:creationId xmlns:a16="http://schemas.microsoft.com/office/drawing/2014/main" id="{27A92CE7-985D-421D-8DE0-A668A594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25"/>
            <a:ext cx="25146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98161F3B-1B02-4CC6-9236-FA038ECDC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执行过程</a:t>
            </a:r>
          </a:p>
        </p:txBody>
      </p:sp>
      <p:sp>
        <p:nvSpPr>
          <p:cNvPr id="90123" name="Line 11">
            <a:extLst>
              <a:ext uri="{FF2B5EF4-FFF2-40B4-BE49-F238E27FC236}">
                <a16:creationId xmlns:a16="http://schemas.microsoft.com/office/drawing/2014/main" id="{EE909DDD-AD80-4E35-ADC4-EE20D58AB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6161" y="2374900"/>
            <a:ext cx="0" cy="3000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4" name="Line 12">
            <a:extLst>
              <a:ext uri="{FF2B5EF4-FFF2-40B4-BE49-F238E27FC236}">
                <a16:creationId xmlns:a16="http://schemas.microsoft.com/office/drawing/2014/main" id="{87390F8F-B629-45E9-BD60-FDC41DB4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336" y="2355850"/>
            <a:ext cx="373063" cy="63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5" name="Line 13">
            <a:extLst>
              <a:ext uri="{FF2B5EF4-FFF2-40B4-BE49-F238E27FC236}">
                <a16:creationId xmlns:a16="http://schemas.microsoft.com/office/drawing/2014/main" id="{0045EBD7-69AE-42A2-9FF1-1B964283F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8536" y="176053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6" name="Line 14">
            <a:extLst>
              <a:ext uri="{FF2B5EF4-FFF2-40B4-BE49-F238E27FC236}">
                <a16:creationId xmlns:a16="http://schemas.microsoft.com/office/drawing/2014/main" id="{6E267481-9938-4B48-BF1D-57AE58CC1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0136" y="3829050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7" name="Text Box 15">
            <a:extLst>
              <a:ext uri="{FF2B5EF4-FFF2-40B4-BE49-F238E27FC236}">
                <a16:creationId xmlns:a16="http://schemas.microsoft.com/office/drawing/2014/main" id="{3BD77841-C862-4FBD-BF92-7427842B6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286" y="2141538"/>
            <a:ext cx="13065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式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为真？</a:t>
            </a:r>
          </a:p>
        </p:txBody>
      </p:sp>
      <p:sp>
        <p:nvSpPr>
          <p:cNvPr id="90128" name="AutoShape 16">
            <a:extLst>
              <a:ext uri="{FF2B5EF4-FFF2-40B4-BE49-F238E27FC236}">
                <a16:creationId xmlns:a16="http://schemas.microsoft.com/office/drawing/2014/main" id="{D7E5CB8F-DBC1-43A3-BBAE-B922BA55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99" y="2108200"/>
            <a:ext cx="1905000" cy="490538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0129" name="Text Box 17">
            <a:extLst>
              <a:ext uri="{FF2B5EF4-FFF2-40B4-BE49-F238E27FC236}">
                <a16:creationId xmlns:a16="http://schemas.microsoft.com/office/drawing/2014/main" id="{0A3DA481-370E-4714-9B9A-C4494F9C9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936" y="2751138"/>
            <a:ext cx="13065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式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为真？</a:t>
            </a:r>
          </a:p>
        </p:txBody>
      </p:sp>
      <p:sp>
        <p:nvSpPr>
          <p:cNvPr id="90130" name="AutoShape 18">
            <a:extLst>
              <a:ext uri="{FF2B5EF4-FFF2-40B4-BE49-F238E27FC236}">
                <a16:creationId xmlns:a16="http://schemas.microsoft.com/office/drawing/2014/main" id="{8C7FEA49-C855-4043-AAE0-C205AD6B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361" y="2674938"/>
            <a:ext cx="1676400" cy="5334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0131" name="Text Box 19">
            <a:extLst>
              <a:ext uri="{FF2B5EF4-FFF2-40B4-BE49-F238E27FC236}">
                <a16:creationId xmlns:a16="http://schemas.microsoft.com/office/drawing/2014/main" id="{80FB07B7-D20E-4193-9BA8-5AE671C93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569" y="1987342"/>
            <a:ext cx="468398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tIns="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真</a:t>
            </a:r>
            <a:endParaRPr lang="zh-CN" altLang="en-US" sz="2200" b="0">
              <a:solidFill>
                <a:srgbClr val="000000"/>
              </a:solidFill>
              <a:ea typeface="楷体" panose="02010609060101010101" pitchFamily="49" charset="-122"/>
              <a:cs typeface="仿宋_GB2312" charset="0"/>
            </a:endParaRPr>
          </a:p>
        </p:txBody>
      </p:sp>
      <p:sp>
        <p:nvSpPr>
          <p:cNvPr id="90132" name="Text Box 20">
            <a:extLst>
              <a:ext uri="{FF2B5EF4-FFF2-40B4-BE49-F238E27FC236}">
                <a16:creationId xmlns:a16="http://schemas.microsoft.com/office/drawing/2014/main" id="{E2DC70E2-27E8-41E2-92AD-CBFB3DBB4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251" y="2596942"/>
            <a:ext cx="320084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18000" tIns="0" rIns="1800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仿宋_GB2312" charset="0"/>
              </a:rPr>
              <a:t>真</a:t>
            </a:r>
            <a:endParaRPr lang="zh-CN" altLang="en-US" sz="2200" b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仿宋_GB2312" charset="0"/>
            </a:endParaRPr>
          </a:p>
        </p:txBody>
      </p:sp>
      <p:sp>
        <p:nvSpPr>
          <p:cNvPr id="90133" name="Text Box 21">
            <a:extLst>
              <a:ext uri="{FF2B5EF4-FFF2-40B4-BE49-F238E27FC236}">
                <a16:creationId xmlns:a16="http://schemas.microsoft.com/office/drawing/2014/main" id="{E3E68624-0BB4-4E1C-9B2D-3D080BEC9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136" y="3279775"/>
            <a:ext cx="914400" cy="36036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if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子句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90134" name="Line 22">
            <a:extLst>
              <a:ext uri="{FF2B5EF4-FFF2-40B4-BE49-F238E27FC236}">
                <a16:creationId xmlns:a16="http://schemas.microsoft.com/office/drawing/2014/main" id="{EA353B87-2BD8-43C9-9752-48BD6070E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0136" y="3676650"/>
            <a:ext cx="0" cy="1254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5" name="Line 23">
            <a:extLst>
              <a:ext uri="{FF2B5EF4-FFF2-40B4-BE49-F238E27FC236}">
                <a16:creationId xmlns:a16="http://schemas.microsoft.com/office/drawing/2014/main" id="{AC21021F-95E0-4692-B1F9-B21FA9ECEA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2936" y="2362200"/>
            <a:ext cx="304800" cy="47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EC7E3DE0-1D67-4554-B728-00DCCE60D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7736" y="237490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7" name="Text Box 25">
            <a:extLst>
              <a:ext uri="{FF2B5EF4-FFF2-40B4-BE49-F238E27FC236}">
                <a16:creationId xmlns:a16="http://schemas.microsoft.com/office/drawing/2014/main" id="{D607FDC5-84F8-4BC0-870B-5D6B073FC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736" y="1943100"/>
            <a:ext cx="465138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90138" name="Line 26">
            <a:extLst>
              <a:ext uri="{FF2B5EF4-FFF2-40B4-BE49-F238E27FC236}">
                <a16:creationId xmlns:a16="http://schemas.microsoft.com/office/drawing/2014/main" id="{D2831F3B-91EB-4E91-8728-AE4C0F074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7536" y="294163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C5D22E2A-8A34-4223-AF2F-216F136E6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736" y="2941638"/>
            <a:ext cx="0" cy="342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0" name="Text Box 28">
            <a:extLst>
              <a:ext uri="{FF2B5EF4-FFF2-40B4-BE49-F238E27FC236}">
                <a16:creationId xmlns:a16="http://schemas.microsoft.com/office/drawing/2014/main" id="{4C0A7E10-4B39-4EB7-98D7-3A3B18E32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36" y="3284538"/>
            <a:ext cx="1219200" cy="36036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else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子句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90141" name="Line 29">
            <a:extLst>
              <a:ext uri="{FF2B5EF4-FFF2-40B4-BE49-F238E27FC236}">
                <a16:creationId xmlns:a16="http://schemas.microsoft.com/office/drawing/2014/main" id="{9AF2FC0C-35EA-44C0-AD35-466B5467F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736" y="3690938"/>
            <a:ext cx="0" cy="12541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2" name="Line 30">
            <a:extLst>
              <a:ext uri="{FF2B5EF4-FFF2-40B4-BE49-F238E27FC236}">
                <a16:creationId xmlns:a16="http://schemas.microsoft.com/office/drawing/2014/main" id="{A2FF18E4-6556-4667-B828-9C8E59B34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51936" y="4656138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3" name="Text Box 31">
            <a:extLst>
              <a:ext uri="{FF2B5EF4-FFF2-40B4-BE49-F238E27FC236}">
                <a16:creationId xmlns:a16="http://schemas.microsoft.com/office/drawing/2014/main" id="{21991481-6889-460E-8A29-904D88E7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451" y="2589005"/>
            <a:ext cx="320084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18000" tIns="0" rIns="1800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DB49FF85-4D92-4C37-8B85-6BF66013A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761" y="2751138"/>
            <a:ext cx="1360487" cy="430887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else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子句</a:t>
            </a:r>
            <a:endParaRPr lang="en-US" altLang="zh-CN" sz="22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90145" name="Line 33">
            <a:extLst>
              <a:ext uri="{FF2B5EF4-FFF2-40B4-BE49-F238E27FC236}">
                <a16:creationId xmlns:a16="http://schemas.microsoft.com/office/drawing/2014/main" id="{D5955C00-61F1-4E31-B7D9-A97DD3AD7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7736" y="3200400"/>
            <a:ext cx="0" cy="14557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6" name="Line 34">
            <a:extLst>
              <a:ext uri="{FF2B5EF4-FFF2-40B4-BE49-F238E27FC236}">
                <a16:creationId xmlns:a16="http://schemas.microsoft.com/office/drawing/2014/main" id="{F9895DA5-EBB9-478C-B318-7D065BC7C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1561" y="4656138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7" name="Line 35">
            <a:extLst>
              <a:ext uri="{FF2B5EF4-FFF2-40B4-BE49-F238E27FC236}">
                <a16:creationId xmlns:a16="http://schemas.microsoft.com/office/drawing/2014/main" id="{044858BE-B4D1-4095-A10F-9B0BCE7C0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0136" y="2971800"/>
            <a:ext cx="0" cy="3079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8" name="Line 36">
            <a:extLst>
              <a:ext uri="{FF2B5EF4-FFF2-40B4-BE49-F238E27FC236}">
                <a16:creationId xmlns:a16="http://schemas.microsoft.com/office/drawing/2014/main" id="{16D466E2-6CE4-4FE0-AFCB-A405761B3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0136" y="2938463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9" name="Line 37">
            <a:extLst>
              <a:ext uri="{FF2B5EF4-FFF2-40B4-BE49-F238E27FC236}">
                <a16:creationId xmlns:a16="http://schemas.microsoft.com/office/drawing/2014/main" id="{2846E0EC-A634-4E0A-A56F-959C5396A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6161" y="4043363"/>
            <a:ext cx="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50" name="Line 38">
            <a:extLst>
              <a:ext uri="{FF2B5EF4-FFF2-40B4-BE49-F238E27FC236}">
                <a16:creationId xmlns:a16="http://schemas.microsoft.com/office/drawing/2014/main" id="{30F02A5D-2B79-4774-AC69-AF1386B6A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6536" y="3829050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51" name="Text Box 39">
            <a:extLst>
              <a:ext uri="{FF2B5EF4-FFF2-40B4-BE49-F238E27FC236}">
                <a16:creationId xmlns:a16="http://schemas.microsoft.com/office/drawing/2014/main" id="{E133B081-F856-4C69-B43B-DC6FC8F28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374" y="3674854"/>
            <a:ext cx="923925" cy="3385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退</a:t>
            </a:r>
            <a:r>
              <a:rPr lang="en-US" altLang="zh-CN" sz="2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  </a:t>
            </a:r>
            <a:r>
              <a:rPr lang="zh-CN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出</a:t>
            </a:r>
            <a:endParaRPr lang="zh-CN" altLang="en-US" sz="180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90153" name="Line 41">
            <a:extLst>
              <a:ext uri="{FF2B5EF4-FFF2-40B4-BE49-F238E27FC236}">
                <a16:creationId xmlns:a16="http://schemas.microsoft.com/office/drawing/2014/main" id="{0DE535EC-058F-4044-AFA4-7C91ADB92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736" y="4868863"/>
            <a:ext cx="0" cy="3127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54" name="Text Box 42">
            <a:extLst>
              <a:ext uri="{FF2B5EF4-FFF2-40B4-BE49-F238E27FC236}">
                <a16:creationId xmlns:a16="http://schemas.microsoft.com/office/drawing/2014/main" id="{5DBCCB80-2263-4A62-9231-2CA1F152E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887" y="4513054"/>
            <a:ext cx="909223" cy="3385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tIns="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退</a:t>
            </a:r>
            <a:r>
              <a:rPr lang="en-US" altLang="zh-CN" sz="2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  </a:t>
            </a:r>
            <a:r>
              <a:rPr lang="zh-CN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仿宋_GB2312" charset="0"/>
              </a:rPr>
              <a:t>出</a:t>
            </a:r>
            <a:endParaRPr lang="zh-CN" altLang="en-US" sz="180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90155" name="AutoShape 43">
            <a:extLst>
              <a:ext uri="{FF2B5EF4-FFF2-40B4-BE49-F238E27FC236}">
                <a16:creationId xmlns:a16="http://schemas.microsoft.com/office/drawing/2014/main" id="{FDEE925E-1E9F-49D5-8A41-41CED194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636838"/>
            <a:ext cx="3660775" cy="1439862"/>
          </a:xfrm>
          <a:prstGeom prst="roundRect">
            <a:avLst>
              <a:gd name="adj" fmla="val 50000"/>
            </a:avLst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0156" name="Text Box 44">
            <a:extLst>
              <a:ext uri="{FF2B5EF4-FFF2-40B4-BE49-F238E27FC236}">
                <a16:creationId xmlns:a16="http://schemas.microsoft.com/office/drawing/2014/main" id="{6021BC74-F6CE-4512-9751-D391BDC1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38800"/>
            <a:ext cx="4038600" cy="96043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099" dir="2700000" algn="ctr" rotWithShape="0">
              <a:srgbClr val="CC6600">
                <a:alpha val="74997"/>
              </a:srgbClr>
            </a:outerShdw>
          </a:effectLst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</a:rPr>
              <a:t>分清</a:t>
            </a:r>
            <a:r>
              <a:rPr lang="en-US" altLang="zh-CN">
                <a:solidFill>
                  <a:schemeClr val="tx2"/>
                </a:solidFill>
              </a:rPr>
              <a:t>if</a:t>
            </a:r>
            <a:r>
              <a:rPr lang="zh-CN" altLang="en-US">
                <a:solidFill>
                  <a:schemeClr val="tx2"/>
                </a:solidFill>
              </a:rPr>
              <a:t>的层次</a:t>
            </a:r>
            <a:endParaRPr lang="zh-CN" altLang="zh-CN" sz="220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zh-CN" sz="2200">
                <a:solidFill>
                  <a:schemeClr val="tx2"/>
                </a:solidFill>
              </a:rPr>
              <a:t>    </a:t>
            </a:r>
            <a:endParaRPr lang="en-US" altLang="zh-CN" sz="2200">
              <a:solidFill>
                <a:schemeClr val="tx2"/>
              </a:solidFill>
            </a:endParaRPr>
          </a:p>
        </p:txBody>
      </p:sp>
      <p:sp>
        <p:nvSpPr>
          <p:cNvPr id="90157" name="Text Box 45">
            <a:extLst>
              <a:ext uri="{FF2B5EF4-FFF2-40B4-BE49-F238E27FC236}">
                <a16:creationId xmlns:a16="http://schemas.microsoft.com/office/drawing/2014/main" id="{2864D2A9-DFCD-4716-A777-85E4E8F89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2945904"/>
            <a:ext cx="18303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if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子句</a:t>
            </a:r>
          </a:p>
        </p:txBody>
      </p:sp>
      <p:sp>
        <p:nvSpPr>
          <p:cNvPr id="90158" name="Text Box 46">
            <a:extLst>
              <a:ext uri="{FF2B5EF4-FFF2-40B4-BE49-F238E27FC236}">
                <a16:creationId xmlns:a16="http://schemas.microsoft.com/office/drawing/2014/main" id="{1CD21E88-B2DA-408D-BF1A-8D152AA49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5492750"/>
            <a:ext cx="152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else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子句</a:t>
            </a:r>
          </a:p>
        </p:txBody>
      </p:sp>
      <p:sp>
        <p:nvSpPr>
          <p:cNvPr id="90159" name="Text Box 47">
            <a:extLst>
              <a:ext uri="{FF2B5EF4-FFF2-40B4-BE49-F238E27FC236}">
                <a16:creationId xmlns:a16="http://schemas.microsoft.com/office/drawing/2014/main" id="{9B7A808F-9C62-4F5B-A301-6FE43BBCD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2564904"/>
            <a:ext cx="2438400" cy="10156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if</a:t>
            </a:r>
            <a:r>
              <a:rPr lang="zh-CN" altLang="en-US" sz="2400" dirty="0">
                <a:latin typeface="Arial" panose="020B0604020202020204" pitchFamily="34" charset="0"/>
                <a:ea typeface="隶书" panose="02010509060101010101" pitchFamily="49" charset="-122"/>
              </a:rPr>
              <a:t>（表达式</a:t>
            </a:r>
            <a:r>
              <a:rPr lang="en-US" altLang="zh-CN" sz="2400" dirty="0">
                <a:latin typeface="Arial" panose="020B0604020202020204" pitchFamily="34" charset="0"/>
                <a:ea typeface="隶书" panose="02010509060101010101" pitchFamily="49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隶书" panose="02010509060101010101" pitchFamily="49" charset="-122"/>
              </a:rPr>
              <a:t>）</a:t>
            </a:r>
            <a:endParaRPr lang="en-US" altLang="zh-CN" sz="2400" dirty="0"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0160" name="AutoShape 48">
            <a:extLst>
              <a:ext uri="{FF2B5EF4-FFF2-40B4-BE49-F238E27FC236}">
                <a16:creationId xmlns:a16="http://schemas.microsoft.com/office/drawing/2014/main" id="{DA9913D5-4733-4D9E-9C9C-6F320971A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2564904"/>
            <a:ext cx="2362200" cy="1446916"/>
          </a:xfrm>
          <a:prstGeom prst="rightArrowCallout">
            <a:avLst>
              <a:gd name="adj1" fmla="val 12037"/>
              <a:gd name="adj2" fmla="val 25000"/>
              <a:gd name="adj3" fmla="val 15532"/>
              <a:gd name="adj4" fmla="val 86014"/>
            </a:avLst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0161" name="Text Box 49">
            <a:extLst>
              <a:ext uri="{FF2B5EF4-FFF2-40B4-BE49-F238E27FC236}">
                <a16:creationId xmlns:a16="http://schemas.microsoft.com/office/drawing/2014/main" id="{12A4772E-7F97-4743-A01B-0619B766C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250704"/>
            <a:ext cx="2514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   else</a:t>
            </a:r>
          </a:p>
        </p:txBody>
      </p:sp>
      <p:sp>
        <p:nvSpPr>
          <p:cNvPr id="90162" name="Text Box 50">
            <a:extLst>
              <a:ext uri="{FF2B5EF4-FFF2-40B4-BE49-F238E27FC236}">
                <a16:creationId xmlns:a16="http://schemas.microsoft.com/office/drawing/2014/main" id="{B7122DF4-905E-4E21-A578-7D849F82B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945904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隶书" panose="02010509060101010101" pitchFamily="49" charset="-122"/>
              </a:rPr>
              <a:t>    {  if</a:t>
            </a:r>
            <a:r>
              <a:rPr lang="zh-CN" altLang="en-US" sz="2400" dirty="0">
                <a:latin typeface="Arial" panose="020B0604020202020204" pitchFamily="34" charset="0"/>
                <a:ea typeface="隶书" panose="02010509060101010101" pitchFamily="49" charset="-122"/>
              </a:rPr>
              <a:t>子句</a:t>
            </a:r>
            <a:r>
              <a:rPr lang="en-US" altLang="zh-CN" sz="2400" dirty="0">
                <a:latin typeface="Arial" panose="020B0604020202020204" pitchFamily="34" charset="0"/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90163" name="Text Box 51">
            <a:extLst>
              <a:ext uri="{FF2B5EF4-FFF2-40B4-BE49-F238E27FC236}">
                <a16:creationId xmlns:a16="http://schemas.microsoft.com/office/drawing/2014/main" id="{F8C2D1CC-A2A6-4881-B4D2-3E55E1955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4941888"/>
            <a:ext cx="1146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{  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0167" name="Text Box 55">
            <a:extLst>
              <a:ext uri="{FF2B5EF4-FFF2-40B4-BE49-F238E27FC236}">
                <a16:creationId xmlns:a16="http://schemas.microsoft.com/office/drawing/2014/main" id="{5A305AF5-79FF-4C85-9E20-3513CD465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793504"/>
            <a:ext cx="45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内嵌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if</a:t>
            </a:r>
          </a:p>
        </p:txBody>
      </p:sp>
      <p:sp>
        <p:nvSpPr>
          <p:cNvPr id="90168" name="Text Box 56">
            <a:extLst>
              <a:ext uri="{FF2B5EF4-FFF2-40B4-BE49-F238E27FC236}">
                <a16:creationId xmlns:a16="http://schemas.microsoft.com/office/drawing/2014/main" id="{E5E4014C-7FB8-4473-9976-81F446EDA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65838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else</a:t>
            </a:r>
            <a:r>
              <a:rPr lang="zh-CN" altLang="en-US" sz="2400">
                <a:latin typeface="Arial" panose="020B0604020202020204" pitchFamily="34" charset="0"/>
              </a:rPr>
              <a:t>总是与上面最近的</a:t>
            </a:r>
            <a:r>
              <a:rPr lang="en-US" altLang="zh-CN" sz="2400">
                <a:latin typeface="Arial" panose="020B0604020202020204" pitchFamily="34" charset="0"/>
              </a:rPr>
              <a:t>if</a:t>
            </a:r>
            <a:r>
              <a:rPr lang="zh-CN" altLang="en-US" sz="2400">
                <a:latin typeface="Arial" panose="020B0604020202020204" pitchFamily="34" charset="0"/>
              </a:rPr>
              <a:t>配对</a:t>
            </a: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471ACE70-CC23-4CE9-916F-556EE5961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205038"/>
            <a:ext cx="2233612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……</a:t>
            </a:r>
          </a:p>
        </p:txBody>
      </p:sp>
      <p:sp>
        <p:nvSpPr>
          <p:cNvPr id="53" name="Text Box 5">
            <a:extLst>
              <a:ext uri="{FF2B5EF4-FFF2-40B4-BE49-F238E27FC236}">
                <a16:creationId xmlns:a16="http://schemas.microsoft.com/office/drawing/2014/main" id="{867FFF77-1EC6-416D-B0DD-2F7467CF9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3861048"/>
            <a:ext cx="2233612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90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3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"/>
                                        <p:tgtEl>
                                          <p:spTgt spid="9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300"/>
                                        <p:tgtEl>
                                          <p:spTgt spid="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300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3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0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0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0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0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0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0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0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0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90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0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90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90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9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9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90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90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9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9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90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90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90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90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  <p:bldP spid="90116" grpId="0" animBg="1" autoUpdateAnimBg="0"/>
      <p:bldP spid="90117" grpId="0" autoUpdateAnimBg="0"/>
      <p:bldP spid="90118" grpId="0" build="p" autoUpdateAnimBg="0"/>
      <p:bldP spid="90119" grpId="0" autoUpdateAnimBg="0"/>
      <p:bldP spid="90120" grpId="0" autoUpdateAnimBg="0"/>
      <p:bldP spid="90122" grpId="0" autoUpdateAnimBg="0"/>
      <p:bldP spid="90127" grpId="0" autoUpdateAnimBg="0"/>
      <p:bldP spid="90128" grpId="0" animBg="1"/>
      <p:bldP spid="90129" grpId="0" autoUpdateAnimBg="0"/>
      <p:bldP spid="90130" grpId="0" animBg="1"/>
      <p:bldP spid="90131" grpId="0" autoUpdateAnimBg="0"/>
      <p:bldP spid="90132" grpId="0" autoUpdateAnimBg="0"/>
      <p:bldP spid="90133" grpId="0" animBg="1" autoUpdateAnimBg="0"/>
      <p:bldP spid="90137" grpId="0" autoUpdateAnimBg="0"/>
      <p:bldP spid="90140" grpId="0" animBg="1" autoUpdateAnimBg="0"/>
      <p:bldP spid="90143" grpId="0" autoUpdateAnimBg="0"/>
      <p:bldP spid="90144" grpId="0" animBg="1" autoUpdateAnimBg="0"/>
      <p:bldP spid="90151" grpId="0" animBg="1" autoUpdateAnimBg="0"/>
      <p:bldP spid="90154" grpId="0" animBg="1" autoUpdateAnimBg="0"/>
      <p:bldP spid="90155" grpId="0" animBg="1"/>
      <p:bldP spid="90156" grpId="0" animBg="1" autoUpdateAnimBg="0"/>
      <p:bldP spid="90157" grpId="0" autoUpdateAnimBg="0"/>
      <p:bldP spid="90158" grpId="0" autoUpdateAnimBg="0"/>
      <p:bldP spid="90159" grpId="0" animBg="1" autoUpdateAnimBg="0"/>
      <p:bldP spid="90160" grpId="0" animBg="1"/>
      <p:bldP spid="90161" grpId="0" autoUpdateAnimBg="0"/>
      <p:bldP spid="90162" grpId="0" autoUpdateAnimBg="0"/>
      <p:bldP spid="90163" grpId="0"/>
      <p:bldP spid="90167" grpId="0" autoUpdateAnimBg="0"/>
      <p:bldP spid="90168" grpId="0" autoUpdateAnimBg="0"/>
      <p:bldP spid="59" grpId="0" autoUpdateAnimBg="0"/>
      <p:bldP spid="5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B41FFA7A-0650-40C0-8CC8-857A0D0DA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447800"/>
          <a:ext cx="19859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公式" r:id="rId3" imgW="1143000" imgH="558800" progId="Equation.3">
                  <p:embed/>
                </p:oleObj>
              </mc:Choice>
              <mc:Fallback>
                <p:oleObj name="公式" r:id="rId3" imgW="11430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47800"/>
                        <a:ext cx="1985963" cy="971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8" name="Text Box 2">
            <a:extLst>
              <a:ext uri="{FF2B5EF4-FFF2-40B4-BE49-F238E27FC236}">
                <a16:creationId xmlns:a16="http://schemas.microsoft.com/office/drawing/2014/main" id="{993ADFE7-F900-4CCC-AAF6-017087A4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381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ea typeface="楷体" panose="02010609060101010101" pitchFamily="49" charset="-122"/>
              </a:rPr>
              <a:t>6 </a:t>
            </a:r>
            <a:r>
              <a:rPr lang="zh-CN" altLang="en-US" sz="2400" dirty="0">
                <a:ea typeface="楷体" panose="02010609060101010101" pitchFamily="49" charset="-122"/>
              </a:rPr>
              <a:t>下面的程序要计算函数的值</a:t>
            </a:r>
            <a:r>
              <a:rPr lang="en-US" altLang="zh-CN" sz="2400" dirty="0"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ea typeface="楷体" panose="02010609060101010101" pitchFamily="49" charset="-122"/>
              </a:rPr>
              <a:t>判断哪个程序正确</a:t>
            </a:r>
            <a:r>
              <a:rPr lang="en-US" altLang="zh-CN" sz="2400" dirty="0"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FE63AB73-3426-4D92-9903-3DED7DB5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286000" cy="1600200"/>
          </a:xfrm>
          <a:prstGeom prst="rect">
            <a:avLst/>
          </a:prstGeom>
          <a:solidFill>
            <a:srgbClr val="F8F8F8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D24C135A-22E5-4EF7-A94B-7C5844DBC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6555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(x&gt;=0)</a:t>
            </a:r>
          </a:p>
        </p:txBody>
      </p:sp>
      <p:sp>
        <p:nvSpPr>
          <p:cNvPr id="91142" name="Text Box 6">
            <a:extLst>
              <a:ext uri="{FF2B5EF4-FFF2-40B4-BE49-F238E27FC236}">
                <a16:creationId xmlns:a16="http://schemas.microsoft.com/office/drawing/2014/main" id="{2CDF351C-58A6-464E-88CB-0B0CF937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91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(x&gt;0) y=1;</a:t>
            </a:r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606C6D39-4BED-47F5-ABE2-1FF419A09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95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    y=0;</a:t>
            </a:r>
          </a:p>
        </p:txBody>
      </p:sp>
      <p:sp>
        <p:nvSpPr>
          <p:cNvPr id="91144" name="Text Box 8">
            <a:extLst>
              <a:ext uri="{FF2B5EF4-FFF2-40B4-BE49-F238E27FC236}">
                <a16:creationId xmlns:a16="http://schemas.microsoft.com/office/drawing/2014/main" id="{CBF4E9FB-949F-4A65-8D5F-168FC26B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76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 y=-1;</a:t>
            </a:r>
          </a:p>
        </p:txBody>
      </p:sp>
      <p:sp>
        <p:nvSpPr>
          <p:cNvPr id="91145" name="Rectangle 9">
            <a:extLst>
              <a:ext uri="{FF2B5EF4-FFF2-40B4-BE49-F238E27FC236}">
                <a16:creationId xmlns:a16="http://schemas.microsoft.com/office/drawing/2014/main" id="{86A1ED44-237F-41BA-9B2C-BF55D72CE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67200"/>
            <a:ext cx="1905000" cy="609600"/>
          </a:xfrm>
          <a:prstGeom prst="rect">
            <a:avLst/>
          </a:prstGeom>
          <a:noFill/>
          <a:ln w="38100" cap="sq">
            <a:solidFill>
              <a:srgbClr val="0000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2715D3B4-4C97-4FE5-B9D9-99A1B864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0"/>
            <a:ext cx="1066800" cy="1295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1147" name="Text Box 11">
            <a:extLst>
              <a:ext uri="{FF2B5EF4-FFF2-40B4-BE49-F238E27FC236}">
                <a16:creationId xmlns:a16="http://schemas.microsoft.com/office/drawing/2014/main" id="{2D2610BC-8FB0-4E60-A7F3-33E96877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5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x </a:t>
            </a:r>
          </a:p>
        </p:txBody>
      </p:sp>
      <p:sp>
        <p:nvSpPr>
          <p:cNvPr id="91148" name="Text Box 12">
            <a:extLst>
              <a:ext uri="{FF2B5EF4-FFF2-40B4-BE49-F238E27FC236}">
                <a16:creationId xmlns:a16="http://schemas.microsoft.com/office/drawing/2014/main" id="{9F750182-57EB-4E51-B5CD-6CE46AA2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1149" name="Text Box 13">
            <a:extLst>
              <a:ext uri="{FF2B5EF4-FFF2-40B4-BE49-F238E27FC236}">
                <a16:creationId xmlns:a16="http://schemas.microsoft.com/office/drawing/2014/main" id="{0EC5E6E9-51A3-45F5-BCFD-38784ACF8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67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1150" name="Text Box 14">
            <a:extLst>
              <a:ext uri="{FF2B5EF4-FFF2-40B4-BE49-F238E27FC236}">
                <a16:creationId xmlns:a16="http://schemas.microsoft.com/office/drawing/2014/main" id="{BC954D1A-A3C8-4B20-84BF-71A45F81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67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1151" name="Text Box 15">
            <a:extLst>
              <a:ext uri="{FF2B5EF4-FFF2-40B4-BE49-F238E27FC236}">
                <a16:creationId xmlns:a16="http://schemas.microsoft.com/office/drawing/2014/main" id="{84B71D46-BCA3-4527-BED4-D23C4E192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172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-9</a:t>
            </a:r>
          </a:p>
        </p:txBody>
      </p:sp>
      <p:sp>
        <p:nvSpPr>
          <p:cNvPr id="91152" name="Text Box 16">
            <a:extLst>
              <a:ext uri="{FF2B5EF4-FFF2-40B4-BE49-F238E27FC236}">
                <a16:creationId xmlns:a16="http://schemas.microsoft.com/office/drawing/2014/main" id="{3CE0447A-9B17-48ED-A416-5D175FF38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172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1153" name="Freeform 17">
            <a:extLst>
              <a:ext uri="{FF2B5EF4-FFF2-40B4-BE49-F238E27FC236}">
                <a16:creationId xmlns:a16="http://schemas.microsoft.com/office/drawing/2014/main" id="{DAF36FC3-E23F-4A40-B60C-96EC71FB76A2}"/>
              </a:ext>
            </a:extLst>
          </p:cNvPr>
          <p:cNvSpPr>
            <a:spLocks/>
          </p:cNvSpPr>
          <p:nvPr/>
        </p:nvSpPr>
        <p:spPr bwMode="auto">
          <a:xfrm>
            <a:off x="1447800" y="4495800"/>
            <a:ext cx="1143000" cy="812800"/>
          </a:xfrm>
          <a:custGeom>
            <a:avLst/>
            <a:gdLst>
              <a:gd name="T0" fmla="*/ 0 w 720"/>
              <a:gd name="T1" fmla="*/ 2147483647 h 512"/>
              <a:gd name="T2" fmla="*/ 2147483647 w 720"/>
              <a:gd name="T3" fmla="*/ 2147483647 h 512"/>
              <a:gd name="T4" fmla="*/ 2147483647 w 720"/>
              <a:gd name="T5" fmla="*/ 0 h 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512">
                <a:moveTo>
                  <a:pt x="0" y="192"/>
                </a:moveTo>
                <a:cubicBezTo>
                  <a:pt x="36" y="352"/>
                  <a:pt x="72" y="512"/>
                  <a:pt x="192" y="480"/>
                </a:cubicBezTo>
                <a:cubicBezTo>
                  <a:pt x="312" y="448"/>
                  <a:pt x="632" y="80"/>
                  <a:pt x="720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91154" name="Text Box 18">
            <a:extLst>
              <a:ext uri="{FF2B5EF4-FFF2-40B4-BE49-F238E27FC236}">
                <a16:creationId xmlns:a16="http://schemas.microsoft.com/office/drawing/2014/main" id="{751BB62F-EB76-4AF5-B7E6-437A679B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3124200" cy="126365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在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if</a:t>
            </a:r>
            <a:r>
              <a:rPr lang="zh-CN" altLang="en-US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子句中嵌套具有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else</a:t>
            </a:r>
            <a:r>
              <a:rPr lang="zh-CN" altLang="en-US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子句的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if </a:t>
            </a:r>
            <a:r>
              <a:rPr lang="zh-CN" altLang="en-US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语句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,</a:t>
            </a:r>
            <a:r>
              <a:rPr lang="zh-CN" altLang="en-US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不会发生语法错误</a:t>
            </a:r>
          </a:p>
        </p:txBody>
      </p:sp>
      <p:sp>
        <p:nvSpPr>
          <p:cNvPr id="91155" name="Rectangle 19">
            <a:extLst>
              <a:ext uri="{FF2B5EF4-FFF2-40B4-BE49-F238E27FC236}">
                <a16:creationId xmlns:a16="http://schemas.microsoft.com/office/drawing/2014/main" id="{79AAED83-956F-4E8A-8642-3DFBDF634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0625"/>
            <a:ext cx="2286000" cy="1603375"/>
          </a:xfrm>
          <a:prstGeom prst="rect">
            <a:avLst/>
          </a:prstGeom>
          <a:solidFill>
            <a:srgbClr val="F8F8F8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1156" name="Text Box 20">
            <a:extLst>
              <a:ext uri="{FF2B5EF4-FFF2-40B4-BE49-F238E27FC236}">
                <a16:creationId xmlns:a16="http://schemas.microsoft.com/office/drawing/2014/main" id="{E3E9F8A8-AB73-4F9B-B809-E5A66893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765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y=-1;</a:t>
            </a:r>
          </a:p>
        </p:txBody>
      </p:sp>
      <p:sp>
        <p:nvSpPr>
          <p:cNvPr id="91157" name="Text Box 21">
            <a:extLst>
              <a:ext uri="{FF2B5EF4-FFF2-40B4-BE49-F238E27FC236}">
                <a16:creationId xmlns:a16="http://schemas.microsoft.com/office/drawing/2014/main" id="{B0418B0A-326D-483F-8B2E-22F70C9DA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14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(x!=0)</a:t>
            </a:r>
          </a:p>
        </p:txBody>
      </p:sp>
      <p:sp>
        <p:nvSpPr>
          <p:cNvPr id="91158" name="Text Box 22">
            <a:extLst>
              <a:ext uri="{FF2B5EF4-FFF2-40B4-BE49-F238E27FC236}">
                <a16:creationId xmlns:a16="http://schemas.microsoft.com/office/drawing/2014/main" id="{8D2C6F51-F0A2-4C41-AA85-80E566E2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(x&gt;0) y=1;</a:t>
            </a:r>
          </a:p>
        </p:txBody>
      </p:sp>
      <p:sp>
        <p:nvSpPr>
          <p:cNvPr id="91159" name="Text Box 23">
            <a:extLst>
              <a:ext uri="{FF2B5EF4-FFF2-40B4-BE49-F238E27FC236}">
                <a16:creationId xmlns:a16="http://schemas.microsoft.com/office/drawing/2014/main" id="{834261DD-3272-41CF-80D9-2FD7C4E3D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 y=0;</a:t>
            </a:r>
          </a:p>
        </p:txBody>
      </p:sp>
      <p:sp>
        <p:nvSpPr>
          <p:cNvPr id="91160" name="Rectangle 24">
            <a:extLst>
              <a:ext uri="{FF2B5EF4-FFF2-40B4-BE49-F238E27FC236}">
                <a16:creationId xmlns:a16="http://schemas.microsoft.com/office/drawing/2014/main" id="{4D1D36FE-0892-473E-8A5C-24B591E4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1066800" cy="1219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1161" name="Text Box 25">
            <a:extLst>
              <a:ext uri="{FF2B5EF4-FFF2-40B4-BE49-F238E27FC236}">
                <a16:creationId xmlns:a16="http://schemas.microsoft.com/office/drawing/2014/main" id="{18DD2B17-42A6-4B2D-A88A-94AADAB0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1162" name="Text Box 26">
            <a:extLst>
              <a:ext uri="{FF2B5EF4-FFF2-40B4-BE49-F238E27FC236}">
                <a16:creationId xmlns:a16="http://schemas.microsoft.com/office/drawing/2014/main" id="{E358E4D4-6B2C-4D7A-AF59-9D53AC9EF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5594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91163" name="Rectangle 27">
            <a:extLst>
              <a:ext uri="{FF2B5EF4-FFF2-40B4-BE49-F238E27FC236}">
                <a16:creationId xmlns:a16="http://schemas.microsoft.com/office/drawing/2014/main" id="{7808F204-E7FC-49F8-BB05-4FBF4D762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1905000" cy="685800"/>
          </a:xfrm>
          <a:prstGeom prst="rect">
            <a:avLst/>
          </a:prstGeom>
          <a:noFill/>
          <a:ln w="38100" cap="sq">
            <a:solidFill>
              <a:srgbClr val="0000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1164" name="Text Box 28">
            <a:extLst>
              <a:ext uri="{FF2B5EF4-FFF2-40B4-BE49-F238E27FC236}">
                <a16:creationId xmlns:a16="http://schemas.microsoft.com/office/drawing/2014/main" id="{49478076-5B3D-4F15-AA49-F629021E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1165" name="Text Box 29">
            <a:extLst>
              <a:ext uri="{FF2B5EF4-FFF2-40B4-BE49-F238E27FC236}">
                <a16:creationId xmlns:a16="http://schemas.microsoft.com/office/drawing/2014/main" id="{FBCA9C3F-BF5F-415B-B298-4442ED18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867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1166" name="Text Box 30">
            <a:extLst>
              <a:ext uri="{FF2B5EF4-FFF2-40B4-BE49-F238E27FC236}">
                <a16:creationId xmlns:a16="http://schemas.microsoft.com/office/drawing/2014/main" id="{5D01C215-B508-4571-B4D6-E3ED09291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172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-9</a:t>
            </a:r>
          </a:p>
        </p:txBody>
      </p:sp>
      <p:sp>
        <p:nvSpPr>
          <p:cNvPr id="91167" name="Text Box 31">
            <a:extLst>
              <a:ext uri="{FF2B5EF4-FFF2-40B4-BE49-F238E27FC236}">
                <a16:creationId xmlns:a16="http://schemas.microsoft.com/office/drawing/2014/main" id="{C0F5536C-30A9-43DD-B3B7-894BF723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172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91168" name="Rectangle 32">
            <a:extLst>
              <a:ext uri="{FF2B5EF4-FFF2-40B4-BE49-F238E27FC236}">
                <a16:creationId xmlns:a16="http://schemas.microsoft.com/office/drawing/2014/main" id="{BD2C6E8B-4277-40D7-ADB3-0D08390D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0625"/>
            <a:ext cx="2514600" cy="1603375"/>
          </a:xfrm>
          <a:prstGeom prst="rect">
            <a:avLst/>
          </a:prstGeom>
          <a:solidFill>
            <a:srgbClr val="F8F8F8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1169" name="Text Box 33">
            <a:extLst>
              <a:ext uri="{FF2B5EF4-FFF2-40B4-BE49-F238E27FC236}">
                <a16:creationId xmlns:a16="http://schemas.microsoft.com/office/drawing/2014/main" id="{BD112A0C-D763-4045-910B-6A3810AE4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65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y=-1;</a:t>
            </a:r>
          </a:p>
        </p:txBody>
      </p:sp>
      <p:sp>
        <p:nvSpPr>
          <p:cNvPr id="91170" name="Text Box 34">
            <a:extLst>
              <a:ext uri="{FF2B5EF4-FFF2-40B4-BE49-F238E27FC236}">
                <a16:creationId xmlns:a16="http://schemas.microsoft.com/office/drawing/2014/main" id="{8CC40FEC-B241-4890-8AEA-85F9A9A98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(x!=0)</a:t>
            </a:r>
          </a:p>
        </p:txBody>
      </p:sp>
      <p:sp>
        <p:nvSpPr>
          <p:cNvPr id="91171" name="Text Box 35">
            <a:extLst>
              <a:ext uri="{FF2B5EF4-FFF2-40B4-BE49-F238E27FC236}">
                <a16:creationId xmlns:a16="http://schemas.microsoft.com/office/drawing/2014/main" id="{E54C5FE4-68B9-44AA-9A6F-FB57BEF0B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19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(x&gt;0) y=1;</a:t>
            </a:r>
          </a:p>
        </p:txBody>
      </p:sp>
      <p:sp>
        <p:nvSpPr>
          <p:cNvPr id="91172" name="Text Box 36">
            <a:extLst>
              <a:ext uri="{FF2B5EF4-FFF2-40B4-BE49-F238E27FC236}">
                <a16:creationId xmlns:a16="http://schemas.microsoft.com/office/drawing/2014/main" id="{33770C1A-8293-445D-ACB6-17CD8522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00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  y=0;</a:t>
            </a:r>
          </a:p>
        </p:txBody>
      </p:sp>
      <p:sp>
        <p:nvSpPr>
          <p:cNvPr id="91173" name="Text Box 37">
            <a:extLst>
              <a:ext uri="{FF2B5EF4-FFF2-40B4-BE49-F238E27FC236}">
                <a16:creationId xmlns:a16="http://schemas.microsoft.com/office/drawing/2014/main" id="{713D7328-FF9E-49B5-B84F-A1861AC2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19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{</a:t>
            </a:r>
          </a:p>
        </p:txBody>
      </p:sp>
      <p:sp>
        <p:nvSpPr>
          <p:cNvPr id="91174" name="Text Box 38">
            <a:extLst>
              <a:ext uri="{FF2B5EF4-FFF2-40B4-BE49-F238E27FC236}">
                <a16:creationId xmlns:a16="http://schemas.microsoft.com/office/drawing/2014/main" id="{4166BF19-AEF9-41EC-9F35-36C8B3B8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 }</a:t>
            </a:r>
          </a:p>
        </p:txBody>
      </p:sp>
      <p:sp>
        <p:nvSpPr>
          <p:cNvPr id="91175" name="Rectangle 39">
            <a:extLst>
              <a:ext uri="{FF2B5EF4-FFF2-40B4-BE49-F238E27FC236}">
                <a16:creationId xmlns:a16="http://schemas.microsoft.com/office/drawing/2014/main" id="{E2A4EFDF-C32E-4FEF-9116-E7A2A6A9A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1066800" cy="1219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1176" name="Text Box 40">
            <a:extLst>
              <a:ext uri="{FF2B5EF4-FFF2-40B4-BE49-F238E27FC236}">
                <a16:creationId xmlns:a16="http://schemas.microsoft.com/office/drawing/2014/main" id="{F9CE400A-001A-41CE-8904-C52CB548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x </a:t>
            </a:r>
          </a:p>
        </p:txBody>
      </p:sp>
      <p:sp>
        <p:nvSpPr>
          <p:cNvPr id="91177" name="Text Box 41">
            <a:extLst>
              <a:ext uri="{FF2B5EF4-FFF2-40B4-BE49-F238E27FC236}">
                <a16:creationId xmlns:a16="http://schemas.microsoft.com/office/drawing/2014/main" id="{098865BB-E789-4795-B0A8-3B82DCC87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943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91178" name="Rectangle 42">
            <a:extLst>
              <a:ext uri="{FF2B5EF4-FFF2-40B4-BE49-F238E27FC236}">
                <a16:creationId xmlns:a16="http://schemas.microsoft.com/office/drawing/2014/main" id="{E0D94A9C-9D62-4485-A954-10E94AC93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495800"/>
            <a:ext cx="2057400" cy="381000"/>
          </a:xfrm>
          <a:prstGeom prst="rect">
            <a:avLst/>
          </a:prstGeom>
          <a:noFill/>
          <a:ln w="38100" cap="sq">
            <a:solidFill>
              <a:srgbClr val="0000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1179" name="Text Box 43">
            <a:extLst>
              <a:ext uri="{FF2B5EF4-FFF2-40B4-BE49-F238E27FC236}">
                <a16:creationId xmlns:a16="http://schemas.microsoft.com/office/drawing/2014/main" id="{0BA4ACA6-CFEA-4853-B04C-2CA254D72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86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1180" name="Text Box 44">
            <a:extLst>
              <a:ext uri="{FF2B5EF4-FFF2-40B4-BE49-F238E27FC236}">
                <a16:creationId xmlns:a16="http://schemas.microsoft.com/office/drawing/2014/main" id="{0A020B8D-7617-4FD3-A4A8-FC87CDCE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86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91181" name="Text Box 45">
            <a:extLst>
              <a:ext uri="{FF2B5EF4-FFF2-40B4-BE49-F238E27FC236}">
                <a16:creationId xmlns:a16="http://schemas.microsoft.com/office/drawing/2014/main" id="{68BBBFF5-1139-423A-AA5F-7BB2C4DDC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172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-9</a:t>
            </a:r>
          </a:p>
        </p:txBody>
      </p:sp>
      <p:sp>
        <p:nvSpPr>
          <p:cNvPr id="91182" name="Text Box 46">
            <a:extLst>
              <a:ext uri="{FF2B5EF4-FFF2-40B4-BE49-F238E27FC236}">
                <a16:creationId xmlns:a16="http://schemas.microsoft.com/office/drawing/2014/main" id="{2A858D68-4158-4799-9853-621A438A1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172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1184" name="Freeform 48">
            <a:extLst>
              <a:ext uri="{FF2B5EF4-FFF2-40B4-BE49-F238E27FC236}">
                <a16:creationId xmlns:a16="http://schemas.microsoft.com/office/drawing/2014/main" id="{B169D615-D6F1-445D-9935-24696B168A6C}"/>
              </a:ext>
            </a:extLst>
          </p:cNvPr>
          <p:cNvSpPr>
            <a:spLocks/>
          </p:cNvSpPr>
          <p:nvPr/>
        </p:nvSpPr>
        <p:spPr bwMode="auto">
          <a:xfrm>
            <a:off x="7543800" y="4445000"/>
            <a:ext cx="1143000" cy="812800"/>
          </a:xfrm>
          <a:custGeom>
            <a:avLst/>
            <a:gdLst>
              <a:gd name="T0" fmla="*/ 0 w 720"/>
              <a:gd name="T1" fmla="*/ 2147483647 h 512"/>
              <a:gd name="T2" fmla="*/ 2147483647 w 720"/>
              <a:gd name="T3" fmla="*/ 2147483647 h 512"/>
              <a:gd name="T4" fmla="*/ 2147483647 w 720"/>
              <a:gd name="T5" fmla="*/ 0 h 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512">
                <a:moveTo>
                  <a:pt x="0" y="192"/>
                </a:moveTo>
                <a:cubicBezTo>
                  <a:pt x="36" y="352"/>
                  <a:pt x="72" y="512"/>
                  <a:pt x="192" y="480"/>
                </a:cubicBezTo>
                <a:cubicBezTo>
                  <a:pt x="312" y="448"/>
                  <a:pt x="632" y="80"/>
                  <a:pt x="720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91185" name="Line 49">
            <a:extLst>
              <a:ext uri="{FF2B5EF4-FFF2-40B4-BE49-F238E27FC236}">
                <a16:creationId xmlns:a16="http://schemas.microsoft.com/office/drawing/2014/main" id="{29422913-3A3A-4119-A16D-F8FD03B241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114800"/>
            <a:ext cx="6096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86" name="Line 50">
            <a:extLst>
              <a:ext uri="{FF2B5EF4-FFF2-40B4-BE49-F238E27FC236}">
                <a16:creationId xmlns:a16="http://schemas.microsoft.com/office/drawing/2014/main" id="{5F7243CA-2B71-4157-A962-FC17D7494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191000"/>
            <a:ext cx="8382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87" name="Text Box 51">
            <a:extLst>
              <a:ext uri="{FF2B5EF4-FFF2-40B4-BE49-F238E27FC236}">
                <a16:creationId xmlns:a16="http://schemas.microsoft.com/office/drawing/2014/main" id="{49380A98-489A-47D1-8C52-1A0A339C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1188" name="Text Box 52">
            <a:extLst>
              <a:ext uri="{FF2B5EF4-FFF2-40B4-BE49-F238E27FC236}">
                <a16:creationId xmlns:a16="http://schemas.microsoft.com/office/drawing/2014/main" id="{5996E349-749F-4A2B-89BF-C5283645B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1189" name="Text Box 53">
            <a:extLst>
              <a:ext uri="{FF2B5EF4-FFF2-40B4-BE49-F238E27FC236}">
                <a16:creationId xmlns:a16="http://schemas.microsoft.com/office/drawing/2014/main" id="{E3CD5DEC-2FF2-477A-BFF2-33DA1C2A5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257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1190" name="Text Box 54">
            <a:extLst>
              <a:ext uri="{FF2B5EF4-FFF2-40B4-BE49-F238E27FC236}">
                <a16:creationId xmlns:a16="http://schemas.microsoft.com/office/drawing/2014/main" id="{EBBDD8E3-BBEA-4189-BA2D-2A76373CB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562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40</a:t>
            </a:r>
          </a:p>
        </p:txBody>
      </p:sp>
      <p:sp>
        <p:nvSpPr>
          <p:cNvPr id="91191" name="Text Box 55">
            <a:extLst>
              <a:ext uri="{FF2B5EF4-FFF2-40B4-BE49-F238E27FC236}">
                <a16:creationId xmlns:a16="http://schemas.microsoft.com/office/drawing/2014/main" id="{9F2E7A52-18CC-4EAC-B351-C1244955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1192" name="Text Box 56">
            <a:extLst>
              <a:ext uri="{FF2B5EF4-FFF2-40B4-BE49-F238E27FC236}">
                <a16:creationId xmlns:a16="http://schemas.microsoft.com/office/drawing/2014/main" id="{7309F195-0D73-4988-BF68-43C979E9F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562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40</a:t>
            </a:r>
          </a:p>
        </p:txBody>
      </p:sp>
      <p:sp>
        <p:nvSpPr>
          <p:cNvPr id="91193" name="Rectangle 57">
            <a:extLst>
              <a:ext uri="{FF2B5EF4-FFF2-40B4-BE49-F238E27FC236}">
                <a16:creationId xmlns:a16="http://schemas.microsoft.com/office/drawing/2014/main" id="{F4FB1FE3-5302-4116-BC96-6A9E3B89C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8443913" cy="121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sz="48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举  例</a:t>
            </a:r>
          </a:p>
        </p:txBody>
      </p:sp>
      <p:graphicFrame>
        <p:nvGraphicFramePr>
          <p:cNvPr id="91195" name="Object 59">
            <a:extLst>
              <a:ext uri="{FF2B5EF4-FFF2-40B4-BE49-F238E27FC236}">
                <a16:creationId xmlns:a16="http://schemas.microsoft.com/office/drawing/2014/main" id="{0911607F-556B-4D37-AD4F-57ECD9BF3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863725"/>
          <a:ext cx="3595688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Visio" r:id="rId5" imgW="3599440" imgH="1792181" progId="Visio.Drawing.11">
                  <p:embed/>
                </p:oleObj>
              </mc:Choice>
              <mc:Fallback>
                <p:oleObj name="Visio" r:id="rId5" imgW="3599440" imgH="1792181" progId="Visio.Drawing.11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63725"/>
                        <a:ext cx="3595688" cy="17938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6" name="Object 60">
            <a:extLst>
              <a:ext uri="{FF2B5EF4-FFF2-40B4-BE49-F238E27FC236}">
                <a16:creationId xmlns:a16="http://schemas.microsoft.com/office/drawing/2014/main" id="{CB387F9C-45D7-43D8-A170-09457CE75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619250"/>
          <a:ext cx="37338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Visio" r:id="rId7" imgW="3014612" imgH="2036667" progId="Visio.Drawing.11">
                  <p:embed/>
                </p:oleObj>
              </mc:Choice>
              <mc:Fallback>
                <p:oleObj name="Visio" r:id="rId7" imgW="3014612" imgH="2036667" progId="Visio.Drawing.11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19250"/>
                        <a:ext cx="3733800" cy="2038350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200" name="Group 64">
            <a:extLst>
              <a:ext uri="{FF2B5EF4-FFF2-40B4-BE49-F238E27FC236}">
                <a16:creationId xmlns:a16="http://schemas.microsoft.com/office/drawing/2014/main" id="{38EB7405-D13E-4FA7-891D-DD50878B4CD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600200"/>
            <a:ext cx="3733800" cy="2133600"/>
            <a:chOff x="3408" y="1008"/>
            <a:chExt cx="2352" cy="1344"/>
          </a:xfrm>
        </p:grpSpPr>
        <p:sp>
          <p:nvSpPr>
            <p:cNvPr id="17469" name="Rectangle 63">
              <a:extLst>
                <a:ext uri="{FF2B5EF4-FFF2-40B4-BE49-F238E27FC236}">
                  <a16:creationId xmlns:a16="http://schemas.microsoft.com/office/drawing/2014/main" id="{B4394C93-04AD-4493-93BF-A4569CD8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1008"/>
              <a:ext cx="192" cy="13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17470" name="Object 62">
              <a:extLst>
                <a:ext uri="{FF2B5EF4-FFF2-40B4-BE49-F238E27FC236}">
                  <a16:creationId xmlns:a16="http://schemas.microsoft.com/office/drawing/2014/main" id="{F074F2C8-4115-422F-8C7D-3F849CEDA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008"/>
            <a:ext cx="2256" cy="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8" name="Visio" r:id="rId9" imgW="2785204" imgH="2079748" progId="Visio.Drawing.11">
                    <p:embed/>
                  </p:oleObj>
                </mc:Choice>
                <mc:Fallback>
                  <p:oleObj name="Visio" r:id="rId9" imgW="2785204" imgH="2079748" progId="Visio.Drawing.11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008"/>
                          <a:ext cx="2256" cy="131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83" name="Text Box 47">
            <a:extLst>
              <a:ext uri="{FF2B5EF4-FFF2-40B4-BE49-F238E27FC236}">
                <a16:creationId xmlns:a16="http://schemas.microsoft.com/office/drawing/2014/main" id="{BDE746FF-C3EA-4DF3-A2E8-C8FB3D51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86000"/>
            <a:ext cx="3657600" cy="120015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在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if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子句中嵌套没有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else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子句的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if 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语句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,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内嵌的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if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语句要用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{   }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括起来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8" dur="5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91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91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6" dur="5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1" dur="5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6" dur="5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6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1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91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91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9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9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40" grpId="0" animBg="1"/>
      <p:bldP spid="91141" grpId="0" autoUpdateAnimBg="0"/>
      <p:bldP spid="91142" grpId="0" autoUpdateAnimBg="0"/>
      <p:bldP spid="91143" grpId="0" autoUpdateAnimBg="0"/>
      <p:bldP spid="91144" grpId="0" autoUpdateAnimBg="0"/>
      <p:bldP spid="91145" grpId="0" animBg="1" autoUpdateAnimBg="0"/>
      <p:bldP spid="91146" grpId="0" animBg="1"/>
      <p:bldP spid="91147" grpId="0" autoUpdateAnimBg="0"/>
      <p:bldP spid="91148" grpId="0" autoUpdateAnimBg="0"/>
      <p:bldP spid="91149" grpId="0" autoUpdateAnimBg="0"/>
      <p:bldP spid="91150" grpId="0" autoUpdateAnimBg="0"/>
      <p:bldP spid="91151" grpId="0" autoUpdateAnimBg="0"/>
      <p:bldP spid="91152" grpId="0" autoUpdateAnimBg="0"/>
      <p:bldP spid="91154" grpId="0" animBg="1" autoUpdateAnimBg="0"/>
      <p:bldP spid="91155" grpId="0" animBg="1"/>
      <p:bldP spid="91156" grpId="0" autoUpdateAnimBg="0"/>
      <p:bldP spid="91157" grpId="0" autoUpdateAnimBg="0"/>
      <p:bldP spid="91158" grpId="0" autoUpdateAnimBg="0"/>
      <p:bldP spid="91159" grpId="0" autoUpdateAnimBg="0"/>
      <p:bldP spid="91160" grpId="0" animBg="1"/>
      <p:bldP spid="91161" grpId="0" autoUpdateAnimBg="0"/>
      <p:bldP spid="91162" grpId="0" autoUpdateAnimBg="0"/>
      <p:bldP spid="91163" grpId="0" animBg="1"/>
      <p:bldP spid="91164" grpId="0" autoUpdateAnimBg="0"/>
      <p:bldP spid="91165" grpId="0" autoUpdateAnimBg="0"/>
      <p:bldP spid="91166" grpId="0" autoUpdateAnimBg="0"/>
      <p:bldP spid="91167" grpId="0" autoUpdateAnimBg="0"/>
      <p:bldP spid="91168" grpId="0" animBg="1"/>
      <p:bldP spid="91169" grpId="0" autoUpdateAnimBg="0"/>
      <p:bldP spid="91170" grpId="0" autoUpdateAnimBg="0"/>
      <p:bldP spid="91171" grpId="0" autoUpdateAnimBg="0"/>
      <p:bldP spid="91172" grpId="0" autoUpdateAnimBg="0"/>
      <p:bldP spid="91173" grpId="0" autoUpdateAnimBg="0"/>
      <p:bldP spid="91174" grpId="0" autoUpdateAnimBg="0"/>
      <p:bldP spid="91175" grpId="0" animBg="1"/>
      <p:bldP spid="91176" grpId="0" autoUpdateAnimBg="0"/>
      <p:bldP spid="91177" grpId="0" autoUpdateAnimBg="0"/>
      <p:bldP spid="91178" grpId="0" animBg="1"/>
      <p:bldP spid="91179" grpId="0" autoUpdateAnimBg="0"/>
      <p:bldP spid="91180" grpId="0" autoUpdateAnimBg="0"/>
      <p:bldP spid="91181" grpId="0" autoUpdateAnimBg="0"/>
      <p:bldP spid="91182" grpId="0" autoUpdateAnimBg="0"/>
      <p:bldP spid="91187" grpId="0" autoUpdateAnimBg="0"/>
      <p:bldP spid="91188" grpId="0" autoUpdateAnimBg="0"/>
      <p:bldP spid="91189" grpId="0" autoUpdateAnimBg="0"/>
      <p:bldP spid="91190" grpId="0" autoUpdateAnimBg="0"/>
      <p:bldP spid="91191" grpId="0" autoUpdateAnimBg="0"/>
      <p:bldP spid="91192" grpId="0" autoUpdateAnimBg="0"/>
      <p:bldP spid="9118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3" name="Rectangle 53">
            <a:extLst>
              <a:ext uri="{FF2B5EF4-FFF2-40B4-BE49-F238E27FC236}">
                <a16:creationId xmlns:a16="http://schemas.microsoft.com/office/drawing/2014/main" id="{22651CB2-FB0F-4438-9CA3-344FE308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8435" name="Rectangle 54">
            <a:extLst>
              <a:ext uri="{FF2B5EF4-FFF2-40B4-BE49-F238E27FC236}">
                <a16:creationId xmlns:a16="http://schemas.microsoft.com/office/drawing/2014/main" id="{EEA56B74-8007-4F12-A5CA-9C2536CB3F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436" name="Rectangle 55">
            <a:extLst>
              <a:ext uri="{FF2B5EF4-FFF2-40B4-BE49-F238E27FC236}">
                <a16:creationId xmlns:a16="http://schemas.microsoft.com/office/drawing/2014/main" id="{E1C9919B-22BE-44F5-99C5-575560FC60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437" name="Line 56">
            <a:extLst>
              <a:ext uri="{FF2B5EF4-FFF2-40B4-BE49-F238E27FC236}">
                <a16:creationId xmlns:a16="http://schemas.microsoft.com/office/drawing/2014/main" id="{F0BD52FC-0FA2-4DEF-9202-3566D8E1E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70CEB86C-342A-46A0-BA8A-F6861A3EB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96539"/>
            <a:ext cx="4114800" cy="31242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B7101D3-0826-42BB-9589-39DFEAB05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/>
              <a:t>举  例</a:t>
            </a:r>
            <a:endParaRPr lang="zh-CN" altLang="en-US"/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37064254-04C3-4C02-9715-E20C6A58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526539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</a:rPr>
              <a:t>7 </a:t>
            </a:r>
            <a:r>
              <a:rPr lang="zh-CN" altLang="en-US" sz="2400" dirty="0">
                <a:latin typeface="Arial" panose="020B0604020202020204" pitchFamily="34" charset="0"/>
              </a:rPr>
              <a:t>编写程序计算表达式的值：</a:t>
            </a:r>
          </a:p>
        </p:txBody>
      </p:sp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9A7F3D58-EE65-4455-B2CA-DE06C05DE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836377"/>
              </p:ext>
            </p:extLst>
          </p:nvPr>
        </p:nvGraphicFramePr>
        <p:xfrm>
          <a:off x="4419600" y="1168400"/>
          <a:ext cx="387191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公式" r:id="rId3" imgW="1701800" imgH="558800" progId="Equation.3">
                  <p:embed/>
                </p:oleObj>
              </mc:Choice>
              <mc:Fallback>
                <p:oleObj name="公式" r:id="rId3" imgW="17018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68400"/>
                        <a:ext cx="387191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6">
            <a:extLst>
              <a:ext uri="{FF2B5EF4-FFF2-40B4-BE49-F238E27FC236}">
                <a16:creationId xmlns:a16="http://schemas.microsoft.com/office/drawing/2014/main" id="{ACF0AC7A-049D-40C8-933B-8BAB2EA00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06139"/>
            <a:ext cx="3276600" cy="1828800"/>
          </a:xfrm>
          <a:prstGeom prst="rect">
            <a:avLst/>
          </a:prstGeom>
          <a:solidFill>
            <a:srgbClr val="66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2167" name="Line 7">
            <a:extLst>
              <a:ext uri="{FF2B5EF4-FFF2-40B4-BE49-F238E27FC236}">
                <a16:creationId xmlns:a16="http://schemas.microsoft.com/office/drawing/2014/main" id="{5F04D957-B066-47A5-947A-CE1F75502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015739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68" name="Line 8">
            <a:extLst>
              <a:ext uri="{FF2B5EF4-FFF2-40B4-BE49-F238E27FC236}">
                <a16:creationId xmlns:a16="http://schemas.microsoft.com/office/drawing/2014/main" id="{41FD16D4-FAD7-41B9-989A-D03DD6BB1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06139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6AA245D0-B90D-42EF-8451-AC3949325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406139"/>
            <a:ext cx="2209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BC4CF925-8554-4A46-87BF-AEDBE46B9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482339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x&lt;0</a:t>
            </a:r>
          </a:p>
        </p:txBody>
      </p:sp>
      <p:sp>
        <p:nvSpPr>
          <p:cNvPr id="92171" name="Text Box 11">
            <a:extLst>
              <a:ext uri="{FF2B5EF4-FFF2-40B4-BE49-F238E27FC236}">
                <a16:creationId xmlns:a16="http://schemas.microsoft.com/office/drawing/2014/main" id="{44A144BE-47BB-4AFA-82D2-2BAC430E1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58539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真</a:t>
            </a: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7613E672-AA96-4620-8983-66E14FBEE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625339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y=x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783FCA01-FE10-4B34-993E-201494F8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58539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假</a:t>
            </a: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114834CE-BD61-410D-A7BC-FCEB97ECA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06139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A1E3CE43-160D-4D9D-894C-E479D74AF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96539"/>
            <a:ext cx="3276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26B29F28-BB66-4B5E-9423-0A479F024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796539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87" name="Text Box 27">
            <a:extLst>
              <a:ext uri="{FF2B5EF4-FFF2-40B4-BE49-F238E27FC236}">
                <a16:creationId xmlns:a16="http://schemas.microsoft.com/office/drawing/2014/main" id="{8570D57E-09F6-4228-AF8A-DA88F6550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20339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x&lt;=-5||x&gt;=20</a:t>
            </a:r>
          </a:p>
        </p:txBody>
      </p:sp>
      <p:sp>
        <p:nvSpPr>
          <p:cNvPr id="92188" name="Text Box 28">
            <a:extLst>
              <a:ext uri="{FF2B5EF4-FFF2-40B4-BE49-F238E27FC236}">
                <a16:creationId xmlns:a16="http://schemas.microsoft.com/office/drawing/2014/main" id="{21657326-530C-4853-BC73-4CAE72C3C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48939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假</a:t>
            </a:r>
          </a:p>
        </p:txBody>
      </p:sp>
      <p:sp>
        <p:nvSpPr>
          <p:cNvPr id="92189" name="Line 29">
            <a:extLst>
              <a:ext uri="{FF2B5EF4-FFF2-40B4-BE49-F238E27FC236}">
                <a16:creationId xmlns:a16="http://schemas.microsoft.com/office/drawing/2014/main" id="{7BE9128E-D093-4E58-B5F1-BB3A8C77E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406139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90" name="Text Box 30">
            <a:extLst>
              <a:ext uri="{FF2B5EF4-FFF2-40B4-BE49-F238E27FC236}">
                <a16:creationId xmlns:a16="http://schemas.microsoft.com/office/drawing/2014/main" id="{E94537EF-CCB8-4B05-8A5E-100AB69E7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87339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输出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x</a:t>
            </a: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和</a:t>
            </a:r>
            <a:r>
              <a:rPr lang="en-US" altLang="zh-CN" sz="2400">
                <a:latin typeface="Arial" panose="020B0604020202020204" pitchFamily="34" charset="0"/>
                <a:ea typeface="仿宋" panose="02010609060101010101" pitchFamily="49" charset="-122"/>
              </a:rPr>
              <a:t>y</a:t>
            </a:r>
          </a:p>
        </p:txBody>
      </p:sp>
      <p:sp>
        <p:nvSpPr>
          <p:cNvPr id="92191" name="Text Box 31">
            <a:extLst>
              <a:ext uri="{FF2B5EF4-FFF2-40B4-BE49-F238E27FC236}">
                <a16:creationId xmlns:a16="http://schemas.microsoft.com/office/drawing/2014/main" id="{4D008051-308D-466D-9EE2-E80E9527E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48939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真</a:t>
            </a:r>
          </a:p>
        </p:txBody>
      </p:sp>
      <p:sp>
        <p:nvSpPr>
          <p:cNvPr id="92210" name="Rectangle 50">
            <a:extLst>
              <a:ext uri="{FF2B5EF4-FFF2-40B4-BE49-F238E27FC236}">
                <a16:creationId xmlns:a16="http://schemas.microsoft.com/office/drawing/2014/main" id="{944A7194-CAB7-4153-ACBB-8E5956AF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15739"/>
            <a:ext cx="2209800" cy="1219200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BF447149-FDE3-4FC3-8578-A50C3BD2C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015739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E56C6A67-7ED2-480B-BA83-A0708068F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25339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C08AC30F-F4E0-4978-B82F-B0F89719F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015739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78" name="Text Box 18">
            <a:extLst>
              <a:ext uri="{FF2B5EF4-FFF2-40B4-BE49-F238E27FC236}">
                <a16:creationId xmlns:a16="http://schemas.microsoft.com/office/drawing/2014/main" id="{74B704FC-C868-4EB2-9D69-95005F0B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091939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x&lt;10</a:t>
            </a:r>
          </a:p>
        </p:txBody>
      </p:sp>
      <p:sp>
        <p:nvSpPr>
          <p:cNvPr id="92179" name="Text Box 19">
            <a:extLst>
              <a:ext uri="{FF2B5EF4-FFF2-40B4-BE49-F238E27FC236}">
                <a16:creationId xmlns:a16="http://schemas.microsoft.com/office/drawing/2014/main" id="{4A269C68-BE42-4576-AA06-45881F0A8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68139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真</a:t>
            </a:r>
          </a:p>
        </p:txBody>
      </p:sp>
      <p:sp>
        <p:nvSpPr>
          <p:cNvPr id="92180" name="Line 20">
            <a:extLst>
              <a:ext uri="{FF2B5EF4-FFF2-40B4-BE49-F238E27FC236}">
                <a16:creationId xmlns:a16="http://schemas.microsoft.com/office/drawing/2014/main" id="{90C55FD6-EF29-4136-AD06-38DAEF7E8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625339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81" name="Text Box 21">
            <a:extLst>
              <a:ext uri="{FF2B5EF4-FFF2-40B4-BE49-F238E27FC236}">
                <a16:creationId xmlns:a16="http://schemas.microsoft.com/office/drawing/2014/main" id="{EB6755B8-941C-4E2C-B8A3-581CC8600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625339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y=x-1</a:t>
            </a: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324D7D46-9870-4F9A-B299-C4ED917E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25339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y=x+1</a:t>
            </a:r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5E04DA09-0DDD-4E6F-942A-F11820D2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68139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假</a:t>
            </a:r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C853EF21-484D-45EA-9B37-7E2CCB156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015739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12" name="Text Box 52">
            <a:extLst>
              <a:ext uri="{FF2B5EF4-FFF2-40B4-BE49-F238E27FC236}">
                <a16:creationId xmlns:a16="http://schemas.microsoft.com/office/drawing/2014/main" id="{937DEBD7-D44D-41A1-A445-A0C2C176E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58539"/>
            <a:ext cx="609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仿宋" panose="02010609060101010101" pitchFamily="49" charset="-122"/>
              </a:rPr>
              <a:t>打出错误信息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4" grpId="0" autoUpdateAnimBg="0"/>
      <p:bldP spid="92166" grpId="0" animBg="1"/>
      <p:bldP spid="92170" grpId="0" autoUpdateAnimBg="0"/>
      <p:bldP spid="92171" grpId="0" autoUpdateAnimBg="0"/>
      <p:bldP spid="92173" grpId="0" autoUpdateAnimBg="0"/>
      <p:bldP spid="92174" grpId="0" autoUpdateAnimBg="0"/>
      <p:bldP spid="92187" grpId="0" autoUpdateAnimBg="0"/>
      <p:bldP spid="92188" grpId="0" autoUpdateAnimBg="0"/>
      <p:bldP spid="92190" grpId="0" autoUpdateAnimBg="0"/>
      <p:bldP spid="92191" grpId="0" autoUpdateAnimBg="0"/>
      <p:bldP spid="92210" grpId="0" animBg="1"/>
      <p:bldP spid="92178" grpId="0" autoUpdateAnimBg="0"/>
      <p:bldP spid="92179" grpId="0" autoUpdateAnimBg="0"/>
      <p:bldP spid="92181" grpId="0" autoUpdateAnimBg="0"/>
      <p:bldP spid="92183" grpId="0" autoUpdateAnimBg="0"/>
      <p:bldP spid="92182" grpId="0" autoUpdateAnimBg="0"/>
      <p:bldP spid="922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3" name="Text Box 33">
            <a:extLst>
              <a:ext uri="{FF2B5EF4-FFF2-40B4-BE49-F238E27FC236}">
                <a16:creationId xmlns:a16="http://schemas.microsoft.com/office/drawing/2014/main" id="{B78ABC00-D87A-4011-A226-0FD60721E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57" y="58847"/>
            <a:ext cx="6141243" cy="6740307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algn="just"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{ 	float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&gt;&gt;x;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(x&lt;=-5 || x&gt;=20)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&lt;&lt;"\n data error";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else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{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(x&lt;0) y=x;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CC"/>
                </a:solidFill>
              </a:rPr>
              <a:t>else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(x&lt;10)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			y=x-1;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0000CC"/>
                </a:solidFill>
              </a:rPr>
              <a:t>else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			y=x+1;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&lt;&lt;x&lt;&lt;" "&lt;&lt;y;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	}</a:t>
            </a:r>
          </a:p>
          <a:p>
            <a:pPr algn="just"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92211" name="AutoShape 5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F5703B6-AA0B-41A0-8BD0-935F3BB3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356180"/>
            <a:ext cx="685800" cy="457200"/>
          </a:xfrm>
          <a:prstGeom prst="actionButtonBackPrevious">
            <a:avLst/>
          </a:prstGeom>
          <a:solidFill>
            <a:srgbClr val="EAEAEA"/>
          </a:solidFill>
          <a:ln w="28575">
            <a:solidFill>
              <a:srgbClr val="66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846F89-50C8-4BDD-8CB0-439C681362C4}"/>
              </a:ext>
            </a:extLst>
          </p:cNvPr>
          <p:cNvGrpSpPr/>
          <p:nvPr/>
        </p:nvGrpSpPr>
        <p:grpSpPr>
          <a:xfrm>
            <a:off x="5802190" y="1818806"/>
            <a:ext cx="3312368" cy="3220389"/>
            <a:chOff x="1068288" y="3256611"/>
            <a:chExt cx="3312368" cy="3220389"/>
          </a:xfrm>
        </p:grpSpPr>
        <p:sp>
          <p:nvSpPr>
            <p:cNvPr id="92162" name="Rectangle 2">
              <a:extLst>
                <a:ext uri="{FF2B5EF4-FFF2-40B4-BE49-F238E27FC236}">
                  <a16:creationId xmlns:a16="http://schemas.microsoft.com/office/drawing/2014/main" id="{70CEB86C-342A-46A0-BA8A-F6861A3EB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76" y="3352800"/>
              <a:ext cx="3057276" cy="3124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166" name="Rectangle 6">
              <a:extLst>
                <a:ext uri="{FF2B5EF4-FFF2-40B4-BE49-F238E27FC236}">
                  <a16:creationId xmlns:a16="http://schemas.microsoft.com/office/drawing/2014/main" id="{ACF0AC7A-049D-40C8-933B-8BAB2EA00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76" y="3962400"/>
              <a:ext cx="2483024" cy="1828800"/>
            </a:xfrm>
            <a:prstGeom prst="rect">
              <a:avLst/>
            </a:prstGeom>
            <a:solidFill>
              <a:srgbClr val="66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167" name="Line 7">
              <a:extLst>
                <a:ext uri="{FF2B5EF4-FFF2-40B4-BE49-F238E27FC236}">
                  <a16:creationId xmlns:a16="http://schemas.microsoft.com/office/drawing/2014/main" id="{5F04D957-B066-47A5-947A-CE1F75502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682" y="4568903"/>
              <a:ext cx="2499718" cy="30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8" name="Line 8">
              <a:extLst>
                <a:ext uri="{FF2B5EF4-FFF2-40B4-BE49-F238E27FC236}">
                  <a16:creationId xmlns:a16="http://schemas.microsoft.com/office/drawing/2014/main" id="{41FD16D4-FAD7-41B9-989A-D03DD6BB1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75" y="3954257"/>
              <a:ext cx="701498" cy="6278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9" name="Line 9">
              <a:extLst>
                <a:ext uri="{FF2B5EF4-FFF2-40B4-BE49-F238E27FC236}">
                  <a16:creationId xmlns:a16="http://schemas.microsoft.com/office/drawing/2014/main" id="{6AA245D0-B90D-42EF-8451-AC3949325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8048" y="3962400"/>
              <a:ext cx="1733352" cy="599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0" name="Text Box 10">
              <a:extLst>
                <a:ext uri="{FF2B5EF4-FFF2-40B4-BE49-F238E27FC236}">
                  <a16:creationId xmlns:a16="http://schemas.microsoft.com/office/drawing/2014/main" id="{BC4CF925-8554-4A46-87BF-AEDBE46B9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240" y="3976691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x&lt;0</a:t>
              </a:r>
            </a:p>
          </p:txBody>
        </p:sp>
        <p:sp>
          <p:nvSpPr>
            <p:cNvPr id="92171" name="Text Box 11">
              <a:extLst>
                <a:ext uri="{FF2B5EF4-FFF2-40B4-BE49-F238E27FC236}">
                  <a16:creationId xmlns:a16="http://schemas.microsoft.com/office/drawing/2014/main" id="{44A144BE-47BB-4AFA-82D2-2BAC430E1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288" y="41148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仿宋" panose="02010609060101010101" pitchFamily="49" charset="-122"/>
                </a:rPr>
                <a:t>真</a:t>
              </a:r>
            </a:p>
          </p:txBody>
        </p:sp>
        <p:sp>
          <p:nvSpPr>
            <p:cNvPr id="92173" name="Text Box 13">
              <a:extLst>
                <a:ext uri="{FF2B5EF4-FFF2-40B4-BE49-F238E27FC236}">
                  <a16:creationId xmlns:a16="http://schemas.microsoft.com/office/drawing/2014/main" id="{7613E672-AA96-4620-8983-66E14FBEE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376" y="51816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y=x</a:t>
              </a:r>
            </a:p>
          </p:txBody>
        </p:sp>
        <p:sp>
          <p:nvSpPr>
            <p:cNvPr id="92174" name="Text Box 14">
              <a:extLst>
                <a:ext uri="{FF2B5EF4-FFF2-40B4-BE49-F238E27FC236}">
                  <a16:creationId xmlns:a16="http://schemas.microsoft.com/office/drawing/2014/main" id="{783FCA01-FE10-4B34-993E-201494F8F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41148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仿宋" panose="02010609060101010101" pitchFamily="49" charset="-122"/>
                </a:rPr>
                <a:t>假</a:t>
              </a:r>
            </a:p>
          </p:txBody>
        </p:sp>
        <p:sp>
          <p:nvSpPr>
            <p:cNvPr id="92184" name="Line 24">
              <a:extLst>
                <a:ext uri="{FF2B5EF4-FFF2-40B4-BE49-F238E27FC236}">
                  <a16:creationId xmlns:a16="http://schemas.microsoft.com/office/drawing/2014/main" id="{114834CE-BD61-410D-A7BC-FCEB97ECA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682" y="3959303"/>
              <a:ext cx="3104282" cy="30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5" name="Line 25">
              <a:extLst>
                <a:ext uri="{FF2B5EF4-FFF2-40B4-BE49-F238E27FC236}">
                  <a16:creationId xmlns:a16="http://schemas.microsoft.com/office/drawing/2014/main" id="{A1E3CE43-160D-4D9D-894C-E479D74AF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682" y="3349703"/>
              <a:ext cx="2499717" cy="6126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6" name="Line 26">
              <a:extLst>
                <a:ext uri="{FF2B5EF4-FFF2-40B4-BE49-F238E27FC236}">
                  <a16:creationId xmlns:a16="http://schemas.microsoft.com/office/drawing/2014/main" id="{26B29F28-BB66-4B5E-9423-0A479F024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3328950"/>
              <a:ext cx="680764" cy="633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7" name="Text Box 27">
              <a:extLst>
                <a:ext uri="{FF2B5EF4-FFF2-40B4-BE49-F238E27FC236}">
                  <a16:creationId xmlns:a16="http://schemas.microsoft.com/office/drawing/2014/main" id="{8570D57E-09F6-4228-AF8A-DA88F6550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456" y="3256611"/>
              <a:ext cx="2362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x&lt;=-5||x&gt;=20</a:t>
              </a:r>
            </a:p>
          </p:txBody>
        </p:sp>
        <p:sp>
          <p:nvSpPr>
            <p:cNvPr id="92188" name="Text Box 28">
              <a:extLst>
                <a:ext uri="{FF2B5EF4-FFF2-40B4-BE49-F238E27FC236}">
                  <a16:creationId xmlns:a16="http://schemas.microsoft.com/office/drawing/2014/main" id="{21657326-530C-4853-BC73-4CAE72C3C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460" y="35052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仿宋" panose="02010609060101010101" pitchFamily="49" charset="-122"/>
                </a:rPr>
                <a:t>假</a:t>
              </a:r>
            </a:p>
          </p:txBody>
        </p:sp>
        <p:sp>
          <p:nvSpPr>
            <p:cNvPr id="92189" name="Line 29">
              <a:extLst>
                <a:ext uri="{FF2B5EF4-FFF2-40B4-BE49-F238E27FC236}">
                  <a16:creationId xmlns:a16="http://schemas.microsoft.com/office/drawing/2014/main" id="{7BE9128E-D093-4E58-B5F1-BB3A8C77E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962400"/>
              <a:ext cx="0" cy="2514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90" name="Text Box 30">
              <a:extLst>
                <a:ext uri="{FF2B5EF4-FFF2-40B4-BE49-F238E27FC236}">
                  <a16:creationId xmlns:a16="http://schemas.microsoft.com/office/drawing/2014/main" id="{E94537EF-CCB8-4B05-8A5E-100AB69E7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5943600"/>
              <a:ext cx="1524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仿宋" panose="02010609060101010101" pitchFamily="49" charset="-122"/>
                </a:rPr>
                <a:t>输出</a:t>
              </a:r>
              <a:r>
                <a:rPr lang="en-US" altLang="zh-CN" sz="2400">
                  <a:latin typeface="Arial" panose="020B0604020202020204" pitchFamily="34" charset="0"/>
                  <a:ea typeface="仿宋" panose="02010609060101010101" pitchFamily="49" charset="-122"/>
                </a:rPr>
                <a:t>x</a:t>
              </a:r>
              <a:r>
                <a:rPr lang="zh-CN" altLang="en-US" sz="2400">
                  <a:latin typeface="Arial" panose="020B0604020202020204" pitchFamily="34" charset="0"/>
                  <a:ea typeface="仿宋" panose="02010609060101010101" pitchFamily="49" charset="-122"/>
                </a:rPr>
                <a:t>和</a:t>
              </a:r>
              <a:r>
                <a:rPr lang="en-US" altLang="zh-CN" sz="2400">
                  <a:latin typeface="Arial" panose="020B0604020202020204" pitchFamily="34" charset="0"/>
                  <a:ea typeface="仿宋" panose="02010609060101010101" pitchFamily="49" charset="-122"/>
                </a:rPr>
                <a:t>y</a:t>
              </a:r>
            </a:p>
          </p:txBody>
        </p:sp>
        <p:sp>
          <p:nvSpPr>
            <p:cNvPr id="92191" name="Text Box 31">
              <a:extLst>
                <a:ext uri="{FF2B5EF4-FFF2-40B4-BE49-F238E27FC236}">
                  <a16:creationId xmlns:a16="http://schemas.microsoft.com/office/drawing/2014/main" id="{4D008051-308D-466D-9EE2-E80E9527E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952" y="3492592"/>
              <a:ext cx="6036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仿宋" panose="02010609060101010101" pitchFamily="49" charset="-122"/>
                </a:rPr>
                <a:t>真</a:t>
              </a:r>
            </a:p>
          </p:txBody>
        </p:sp>
        <p:sp>
          <p:nvSpPr>
            <p:cNvPr id="92210" name="Rectangle 50">
              <a:extLst>
                <a:ext uri="{FF2B5EF4-FFF2-40B4-BE49-F238E27FC236}">
                  <a16:creationId xmlns:a16="http://schemas.microsoft.com/office/drawing/2014/main" id="{944A7194-CAB7-4153-ACBB-8E5956AF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042" y="4572000"/>
              <a:ext cx="1780357" cy="1219200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172" name="Line 12">
              <a:extLst>
                <a:ext uri="{FF2B5EF4-FFF2-40B4-BE49-F238E27FC236}">
                  <a16:creationId xmlns:a16="http://schemas.microsoft.com/office/drawing/2014/main" id="{BF447149-FDE3-4FC3-8578-A50C3BD2C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368" y="4572000"/>
              <a:ext cx="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5" name="Line 15">
              <a:extLst>
                <a:ext uri="{FF2B5EF4-FFF2-40B4-BE49-F238E27FC236}">
                  <a16:creationId xmlns:a16="http://schemas.microsoft.com/office/drawing/2014/main" id="{E56C6A67-7ED2-480B-BA83-A0708068F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368" y="5161366"/>
              <a:ext cx="1793032" cy="20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6" name="Line 16">
              <a:extLst>
                <a:ext uri="{FF2B5EF4-FFF2-40B4-BE49-F238E27FC236}">
                  <a16:creationId xmlns:a16="http://schemas.microsoft.com/office/drawing/2014/main" id="{C08AC30F-F4E0-4978-B82F-B0F89719F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904" y="4571999"/>
              <a:ext cx="849560" cy="6096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74B704FC-C868-4EB2-9D69-95005F0BE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544" y="4552755"/>
              <a:ext cx="1143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x&lt;10</a:t>
              </a:r>
            </a:p>
          </p:txBody>
        </p:sp>
        <p:sp>
          <p:nvSpPr>
            <p:cNvPr id="92179" name="Text Box 19">
              <a:extLst>
                <a:ext uri="{FF2B5EF4-FFF2-40B4-BE49-F238E27FC236}">
                  <a16:creationId xmlns:a16="http://schemas.microsoft.com/office/drawing/2014/main" id="{4A269C68-BE42-4576-AA06-45881F0A8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47244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仿宋" panose="02010609060101010101" pitchFamily="49" charset="-122"/>
                </a:rPr>
                <a:t>真</a:t>
              </a:r>
            </a:p>
          </p:txBody>
        </p:sp>
        <p:sp>
          <p:nvSpPr>
            <p:cNvPr id="92180" name="Line 20">
              <a:extLst>
                <a:ext uri="{FF2B5EF4-FFF2-40B4-BE49-F238E27FC236}">
                  <a16:creationId xmlns:a16="http://schemas.microsoft.com/office/drawing/2014/main" id="{90C55FD6-EF29-4136-AD06-38DAEF7E8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464" y="51816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EB6755B8-941C-4E2C-B8A3-581CC8600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872" y="5247683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y=x-1</a:t>
              </a:r>
            </a:p>
          </p:txBody>
        </p:sp>
        <p:sp>
          <p:nvSpPr>
            <p:cNvPr id="92183" name="Text Box 23">
              <a:extLst>
                <a:ext uri="{FF2B5EF4-FFF2-40B4-BE49-F238E27FC236}">
                  <a16:creationId xmlns:a16="http://schemas.microsoft.com/office/drawing/2014/main" id="{324D7D46-9870-4F9A-B299-C4ED917E1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812" y="5200827"/>
              <a:ext cx="106176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y=x+1</a:t>
              </a:r>
            </a:p>
          </p:txBody>
        </p:sp>
        <p:sp>
          <p:nvSpPr>
            <p:cNvPr id="92182" name="Text Box 22">
              <a:extLst>
                <a:ext uri="{FF2B5EF4-FFF2-40B4-BE49-F238E27FC236}">
                  <a16:creationId xmlns:a16="http://schemas.microsoft.com/office/drawing/2014/main" id="{5E04DA09-0DDD-4E6F-942A-F11820D22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7244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仿宋" panose="02010609060101010101" pitchFamily="49" charset="-122"/>
                </a:rPr>
                <a:t>假</a:t>
              </a:r>
            </a:p>
          </p:txBody>
        </p:sp>
        <p:sp>
          <p:nvSpPr>
            <p:cNvPr id="92177" name="Line 17">
              <a:extLst>
                <a:ext uri="{FF2B5EF4-FFF2-40B4-BE49-F238E27FC236}">
                  <a16:creationId xmlns:a16="http://schemas.microsoft.com/office/drawing/2014/main" id="{C853EF21-484D-45EA-9B37-7E2CCB156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7000" y="4572000"/>
              <a:ext cx="914400" cy="6095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12" name="Text Box 52">
              <a:extLst>
                <a:ext uri="{FF2B5EF4-FFF2-40B4-BE49-F238E27FC236}">
                  <a16:creationId xmlns:a16="http://schemas.microsoft.com/office/drawing/2014/main" id="{937DEBD7-D44D-41A1-A445-A0C2C176E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499" y="4038600"/>
              <a:ext cx="60960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仿宋" panose="02010609060101010101" pitchFamily="49" charset="-122"/>
                </a:rPr>
                <a:t>打出错误信息</a:t>
              </a:r>
            </a:p>
          </p:txBody>
        </p:sp>
      </p:grpSp>
      <p:sp>
        <p:nvSpPr>
          <p:cNvPr id="61" name="Rectangle 84">
            <a:extLst>
              <a:ext uri="{FF2B5EF4-FFF2-40B4-BE49-F238E27FC236}">
                <a16:creationId xmlns:a16="http://schemas.microsoft.com/office/drawing/2014/main" id="{0BA7D3AF-3AD8-47E7-91F3-1D2A0C68D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10" y="1993152"/>
            <a:ext cx="5023495" cy="446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C1337C06-FB52-4057-8151-9994F5C6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11" y="3465256"/>
            <a:ext cx="3075087" cy="223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" name="Rectangle 84">
            <a:extLst>
              <a:ext uri="{FF2B5EF4-FFF2-40B4-BE49-F238E27FC236}">
                <a16:creationId xmlns:a16="http://schemas.microsoft.com/office/drawing/2014/main" id="{F7C0F773-D099-4954-AEF6-806F9C121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55" y="4143464"/>
            <a:ext cx="1994744" cy="147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1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1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1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1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1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3" grpId="0" build="p" animBg="1" autoUpdateAnimBg="0"/>
      <p:bldP spid="922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113F41B-84D1-4328-A28C-15119D015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多分支选择结构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D1BBA886-F95C-4B55-91E3-D23777C02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85888"/>
            <a:ext cx="26670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switch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语句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F740D77F-CB5C-4163-8AB1-805877A1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48880"/>
            <a:ext cx="4800600" cy="392844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5646672D-DD11-4F1B-80FC-FA499FB9B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8880"/>
            <a:ext cx="2286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switch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表达式）</a:t>
            </a: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39BBF665-F67C-4A22-8243-B089BB194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06080"/>
            <a:ext cx="2667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691B9E2F-F512-4F36-960D-F244E9FC9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87080"/>
            <a:ext cx="3962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case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常量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语句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93192" name="Text Box 8">
            <a:extLst>
              <a:ext uri="{FF2B5EF4-FFF2-40B4-BE49-F238E27FC236}">
                <a16:creationId xmlns:a16="http://schemas.microsoft.com/office/drawing/2014/main" id="{684A88E5-CBE8-49F7-BC1E-43F5BBA77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20480"/>
            <a:ext cx="4038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case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常量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2: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语句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2</a:t>
            </a:r>
          </a:p>
        </p:txBody>
      </p:sp>
      <p:sp>
        <p:nvSpPr>
          <p:cNvPr id="93193" name="Text Box 9">
            <a:extLst>
              <a:ext uri="{FF2B5EF4-FFF2-40B4-BE49-F238E27FC236}">
                <a16:creationId xmlns:a16="http://schemas.microsoft.com/office/drawing/2014/main" id="{0D911A73-FF77-4666-A5B0-49FC1055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802" y="4101480"/>
            <a:ext cx="553998" cy="1177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……</a:t>
            </a:r>
          </a:p>
        </p:txBody>
      </p:sp>
      <p:sp>
        <p:nvSpPr>
          <p:cNvPr id="93194" name="Text Box 10">
            <a:extLst>
              <a:ext uri="{FF2B5EF4-FFF2-40B4-BE49-F238E27FC236}">
                <a16:creationId xmlns:a16="http://schemas.microsoft.com/office/drawing/2014/main" id="{3B0C4249-DB44-494D-9D5D-B63588F6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34880"/>
            <a:ext cx="381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case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常量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n: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语句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n</a:t>
            </a:r>
          </a:p>
        </p:txBody>
      </p:sp>
      <p:sp>
        <p:nvSpPr>
          <p:cNvPr id="93195" name="Text Box 11">
            <a:extLst>
              <a:ext uri="{FF2B5EF4-FFF2-40B4-BE49-F238E27FC236}">
                <a16:creationId xmlns:a16="http://schemas.microsoft.com/office/drawing/2014/main" id="{78348905-A464-4B93-A2C6-2E128966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92080"/>
            <a:ext cx="441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default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     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语句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n+1</a:t>
            </a:r>
          </a:p>
        </p:txBody>
      </p:sp>
      <p:sp>
        <p:nvSpPr>
          <p:cNvPr id="93196" name="Text Box 12">
            <a:extLst>
              <a:ext uri="{FF2B5EF4-FFF2-40B4-BE49-F238E27FC236}">
                <a16:creationId xmlns:a16="http://schemas.microsoft.com/office/drawing/2014/main" id="{AF5FDF57-919A-461C-A779-4DA9223CD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73080"/>
            <a:ext cx="2667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93197" name="AutoShape 13">
            <a:extLst>
              <a:ext uri="{FF2B5EF4-FFF2-40B4-BE49-F238E27FC236}">
                <a16:creationId xmlns:a16="http://schemas.microsoft.com/office/drawing/2014/main" id="{D84C73F2-0B6C-4947-BA43-91ABA86FD7B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1000" y="3263280"/>
            <a:ext cx="4343400" cy="2286000"/>
          </a:xfrm>
          <a:prstGeom prst="leftArrowCallout">
            <a:avLst>
              <a:gd name="adj1" fmla="val 9861"/>
              <a:gd name="adj2" fmla="val 12097"/>
              <a:gd name="adj3" fmla="val 9131"/>
              <a:gd name="adj4" fmla="val 92593"/>
            </a:avLst>
          </a:prstGeom>
          <a:noFill/>
          <a:ln w="38100" cap="sq">
            <a:solidFill>
              <a:srgbClr val="66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3198" name="Text Box 14">
            <a:extLst>
              <a:ext uri="{FF2B5EF4-FFF2-40B4-BE49-F238E27FC236}">
                <a16:creationId xmlns:a16="http://schemas.microsoft.com/office/drawing/2014/main" id="{C8E16096-E641-4BC3-BE31-6A5F297E3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72880"/>
            <a:ext cx="53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仿宋_GB2312" pitchFamily="49" charset="-122"/>
              </a:rPr>
              <a:t>语句体</a:t>
            </a:r>
          </a:p>
        </p:txBody>
      </p:sp>
      <p:sp>
        <p:nvSpPr>
          <p:cNvPr id="93200" name="Line 16">
            <a:extLst>
              <a:ext uri="{FF2B5EF4-FFF2-40B4-BE49-F238E27FC236}">
                <a16:creationId xmlns:a16="http://schemas.microsoft.com/office/drawing/2014/main" id="{C039C40B-C82D-4EC7-92D2-9B559A30E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568080"/>
            <a:ext cx="6858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1" name="Line 17">
            <a:extLst>
              <a:ext uri="{FF2B5EF4-FFF2-40B4-BE49-F238E27FC236}">
                <a16:creationId xmlns:a16="http://schemas.microsoft.com/office/drawing/2014/main" id="{ACBDA1BA-856A-458F-9A35-77A4A5458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29880"/>
            <a:ext cx="0" cy="5334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2" name="AutoShape 18">
            <a:extLst>
              <a:ext uri="{FF2B5EF4-FFF2-40B4-BE49-F238E27FC236}">
                <a16:creationId xmlns:a16="http://schemas.microsoft.com/office/drawing/2014/main" id="{E18010DB-B605-4A65-A501-CCB327604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77480"/>
            <a:ext cx="1524000" cy="609600"/>
          </a:xfrm>
          <a:prstGeom prst="wedgeEllipseCallout">
            <a:avLst>
              <a:gd name="adj1" fmla="val -118153"/>
              <a:gd name="adj2" fmla="val 18333"/>
            </a:avLst>
          </a:prstGeom>
          <a:noFill/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仿宋_GB2312" pitchFamily="49" charset="-122"/>
              </a:rPr>
              <a:t>类型相同</a:t>
            </a:r>
          </a:p>
        </p:txBody>
      </p:sp>
      <p:sp>
        <p:nvSpPr>
          <p:cNvPr id="93203" name="AutoShape 19">
            <a:extLst>
              <a:ext uri="{FF2B5EF4-FFF2-40B4-BE49-F238E27FC236}">
                <a16:creationId xmlns:a16="http://schemas.microsoft.com/office/drawing/2014/main" id="{D3092AAB-2260-4FC6-A117-CD2A76AC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849" y="5715000"/>
            <a:ext cx="3130712" cy="544512"/>
          </a:xfrm>
          <a:prstGeom prst="wedgeEllipseCallout">
            <a:avLst>
              <a:gd name="adj1" fmla="val -20836"/>
              <a:gd name="adj2" fmla="val -97072"/>
            </a:avLst>
          </a:prstGeom>
          <a:noFill/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ClrTx/>
              <a:buSzTx/>
              <a:buNone/>
            </a:pPr>
            <a:r>
              <a:rPr lang="zh-CN" altLang="en-US" sz="2200" dirty="0">
                <a:ea typeface="仿宋_GB2312" pitchFamily="49" charset="-122"/>
              </a:rPr>
              <a:t>零条或一条以上的语句</a:t>
            </a:r>
          </a:p>
        </p:txBody>
      </p:sp>
      <p:sp>
        <p:nvSpPr>
          <p:cNvPr id="93204" name="Line 20">
            <a:extLst>
              <a:ext uri="{FF2B5EF4-FFF2-40B4-BE49-F238E27FC236}">
                <a16:creationId xmlns:a16="http://schemas.microsoft.com/office/drawing/2014/main" id="{97026CAF-76B2-45AE-A32D-D0FC6449E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5473080"/>
            <a:ext cx="990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92E97B24-39A9-4401-97AE-EC19E3233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371600"/>
            <a:ext cx="1981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执行过程</a:t>
            </a:r>
          </a:p>
        </p:txBody>
      </p:sp>
      <p:sp>
        <p:nvSpPr>
          <p:cNvPr id="93206" name="Line 22">
            <a:extLst>
              <a:ext uri="{FF2B5EF4-FFF2-40B4-BE49-F238E27FC236}">
                <a16:creationId xmlns:a16="http://schemas.microsoft.com/office/drawing/2014/main" id="{D98565D6-FB87-4424-B901-9E7E20167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7" name="Rectangle 23">
            <a:extLst>
              <a:ext uri="{FF2B5EF4-FFF2-40B4-BE49-F238E27FC236}">
                <a16:creationId xmlns:a16="http://schemas.microsoft.com/office/drawing/2014/main" id="{D467BDD1-615D-4C6A-BF4B-5CBC12CA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2209800" cy="6096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>
                <a:ea typeface="仿宋_GB2312" pitchFamily="49" charset="-122"/>
              </a:rPr>
              <a:t>计算表达式的值</a:t>
            </a:r>
            <a:r>
              <a:rPr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23B60ADD-FCC7-45FF-8B48-AD213B130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3209" name="Group 25">
            <a:extLst>
              <a:ext uri="{FF2B5EF4-FFF2-40B4-BE49-F238E27FC236}">
                <a16:creationId xmlns:a16="http://schemas.microsoft.com/office/drawing/2014/main" id="{2CAE7D0D-3415-41E0-AB6C-F4364772617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200400"/>
            <a:ext cx="3211513" cy="990600"/>
            <a:chOff x="3072" y="2112"/>
            <a:chExt cx="1872" cy="624"/>
          </a:xfrm>
        </p:grpSpPr>
        <p:sp>
          <p:nvSpPr>
            <p:cNvPr id="19494" name="AutoShape 26">
              <a:extLst>
                <a:ext uri="{FF2B5EF4-FFF2-40B4-BE49-F238E27FC236}">
                  <a16:creationId xmlns:a16="http://schemas.microsoft.com/office/drawing/2014/main" id="{81E51AAB-B793-422B-9EE8-B73D45594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12"/>
              <a:ext cx="1872" cy="624"/>
            </a:xfrm>
            <a:prstGeom prst="flowChartDecision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495" name="Text Box 27">
              <a:extLst>
                <a:ext uri="{FF2B5EF4-FFF2-40B4-BE49-F238E27FC236}">
                  <a16:creationId xmlns:a16="http://schemas.microsoft.com/office/drawing/2014/main" id="{BE89CFB7-17D2-4D3A-B147-D20446EE6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56"/>
              <a:ext cx="12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>
                  <a:ea typeface="仿宋_GB2312" pitchFamily="49" charset="-122"/>
                </a:rPr>
                <a:t>该值等于某常量？</a:t>
              </a:r>
            </a:p>
          </p:txBody>
        </p:sp>
      </p:grpSp>
      <p:sp>
        <p:nvSpPr>
          <p:cNvPr id="93212" name="Line 28">
            <a:extLst>
              <a:ext uri="{FF2B5EF4-FFF2-40B4-BE49-F238E27FC236}">
                <a16:creationId xmlns:a16="http://schemas.microsoft.com/office/drawing/2014/main" id="{3B642757-BD94-4597-B7AD-DAB55EA53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419100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3" name="Rectangle 29">
            <a:extLst>
              <a:ext uri="{FF2B5EF4-FFF2-40B4-BE49-F238E27FC236}">
                <a16:creationId xmlns:a16="http://schemas.microsoft.com/office/drawing/2014/main" id="{10DB2B5A-1D23-42C8-985E-A560C9CF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4572000"/>
            <a:ext cx="1524000" cy="11430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仿宋_GB2312" pitchFamily="49" charset="-122"/>
              </a:rPr>
              <a:t>执行该常量后各语句</a:t>
            </a:r>
          </a:p>
        </p:txBody>
      </p:sp>
      <p:sp>
        <p:nvSpPr>
          <p:cNvPr id="93214" name="Text Box 30">
            <a:extLst>
              <a:ext uri="{FF2B5EF4-FFF2-40B4-BE49-F238E27FC236}">
                <a16:creationId xmlns:a16="http://schemas.microsoft.com/office/drawing/2014/main" id="{B6907A1B-F3E0-4A52-A291-C4830232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4138613"/>
            <a:ext cx="3048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ea typeface="仿宋_GB2312" pitchFamily="49" charset="-122"/>
              </a:rPr>
              <a:t>是</a:t>
            </a:r>
          </a:p>
        </p:txBody>
      </p:sp>
      <p:sp>
        <p:nvSpPr>
          <p:cNvPr id="93215" name="Line 31">
            <a:extLst>
              <a:ext uri="{FF2B5EF4-FFF2-40B4-BE49-F238E27FC236}">
                <a16:creationId xmlns:a16="http://schemas.microsoft.com/office/drawing/2014/main" id="{1700007A-9695-4EC5-B55D-80DF104B9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6113" y="3697288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6" name="Line 32">
            <a:extLst>
              <a:ext uri="{FF2B5EF4-FFF2-40B4-BE49-F238E27FC236}">
                <a16:creationId xmlns:a16="http://schemas.microsoft.com/office/drawing/2014/main" id="{9A058395-31C7-4EEB-ADFA-581EBCE47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713" y="3733800"/>
            <a:ext cx="0" cy="762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7" name="Rectangle 33">
            <a:extLst>
              <a:ext uri="{FF2B5EF4-FFF2-40B4-BE49-F238E27FC236}">
                <a16:creationId xmlns:a16="http://schemas.microsoft.com/office/drawing/2014/main" id="{998D61FA-9486-45CF-9093-E8C34004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4495800"/>
            <a:ext cx="1371600" cy="1295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仿宋_GB2312" pitchFamily="49" charset="-122"/>
              </a:rPr>
              <a:t>执行</a:t>
            </a:r>
            <a:r>
              <a:rPr lang="en-US" altLang="zh-CN" sz="2200">
                <a:ea typeface="仿宋_GB2312" pitchFamily="49" charset="-122"/>
              </a:rPr>
              <a:t>default</a:t>
            </a:r>
            <a:r>
              <a:rPr lang="zh-CN" altLang="en-US" sz="2200">
                <a:ea typeface="仿宋_GB2312" pitchFamily="49" charset="-122"/>
              </a:rPr>
              <a:t>后各语句</a:t>
            </a:r>
          </a:p>
        </p:txBody>
      </p:sp>
      <p:sp>
        <p:nvSpPr>
          <p:cNvPr id="93218" name="Text Box 34">
            <a:extLst>
              <a:ext uri="{FF2B5EF4-FFF2-40B4-BE49-F238E27FC236}">
                <a16:creationId xmlns:a16="http://schemas.microsoft.com/office/drawing/2014/main" id="{DA0189A2-B266-4842-A6E2-08CCC226B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300413"/>
            <a:ext cx="6858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ea typeface="仿宋_GB2312" pitchFamily="49" charset="-122"/>
              </a:rPr>
              <a:t>不是</a:t>
            </a:r>
          </a:p>
        </p:txBody>
      </p:sp>
      <p:sp>
        <p:nvSpPr>
          <p:cNvPr id="93219" name="Line 35">
            <a:extLst>
              <a:ext uri="{FF2B5EF4-FFF2-40B4-BE49-F238E27FC236}">
                <a16:creationId xmlns:a16="http://schemas.microsoft.com/office/drawing/2014/main" id="{E60CB5BE-41F1-4B50-A39A-3AE8C44CC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571500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20" name="Line 36">
            <a:extLst>
              <a:ext uri="{FF2B5EF4-FFF2-40B4-BE49-F238E27FC236}">
                <a16:creationId xmlns:a16="http://schemas.microsoft.com/office/drawing/2014/main" id="{78253F90-2733-41F1-9C84-089A8B4EB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6096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221" name="Rectangle 37">
            <a:extLst>
              <a:ext uri="{FF2B5EF4-FFF2-40B4-BE49-F238E27FC236}">
                <a16:creationId xmlns:a16="http://schemas.microsoft.com/office/drawing/2014/main" id="{D6AFBDAD-81E0-45DE-9748-E7292A00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5943600"/>
            <a:ext cx="9144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仿宋_GB2312" pitchFamily="49" charset="-122"/>
              </a:rPr>
              <a:t>退出</a:t>
            </a:r>
          </a:p>
        </p:txBody>
      </p:sp>
      <p:sp>
        <p:nvSpPr>
          <p:cNvPr id="93222" name="Line 38">
            <a:extLst>
              <a:ext uri="{FF2B5EF4-FFF2-40B4-BE49-F238E27FC236}">
                <a16:creationId xmlns:a16="http://schemas.microsoft.com/office/drawing/2014/main" id="{A2A7E7DF-B89C-42A7-B92C-A2C2D4F69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6513" y="64008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23" name="Line 39">
            <a:extLst>
              <a:ext uri="{FF2B5EF4-FFF2-40B4-BE49-F238E27FC236}">
                <a16:creationId xmlns:a16="http://schemas.microsoft.com/office/drawing/2014/main" id="{6749C85F-CFD0-4A6F-BC28-96EFD5FC5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713" y="57912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24" name="Line 40">
            <a:extLst>
              <a:ext uri="{FF2B5EF4-FFF2-40B4-BE49-F238E27FC236}">
                <a16:creationId xmlns:a16="http://schemas.microsoft.com/office/drawing/2014/main" id="{3465AE34-3AE9-4930-9219-DF1865B6E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713" y="6096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3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3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3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3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3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3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3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3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8" grpId="0" animBg="1"/>
      <p:bldP spid="93189" grpId="0" autoUpdateAnimBg="0"/>
      <p:bldP spid="93190" grpId="0" autoUpdateAnimBg="0"/>
      <p:bldP spid="93191" grpId="0" autoUpdateAnimBg="0"/>
      <p:bldP spid="93192" grpId="0" autoUpdateAnimBg="0"/>
      <p:bldP spid="93193" grpId="0" autoUpdateAnimBg="0"/>
      <p:bldP spid="93194" grpId="0" autoUpdateAnimBg="0"/>
      <p:bldP spid="93195" grpId="0" autoUpdateAnimBg="0"/>
      <p:bldP spid="93196" grpId="0" autoUpdateAnimBg="0"/>
      <p:bldP spid="93197" grpId="0" animBg="1"/>
      <p:bldP spid="93198" grpId="0" autoUpdateAnimBg="0"/>
      <p:bldP spid="93202" grpId="0" animBg="1" autoUpdateAnimBg="0"/>
      <p:bldP spid="93203" grpId="0" animBg="1" autoUpdateAnimBg="0"/>
      <p:bldP spid="93205" grpId="0" autoUpdateAnimBg="0"/>
      <p:bldP spid="93207" grpId="0" animBg="1" autoUpdateAnimBg="0"/>
      <p:bldP spid="93213" grpId="0" animBg="1" autoUpdateAnimBg="0"/>
      <p:bldP spid="93214" grpId="0" autoUpdateAnimBg="0"/>
      <p:bldP spid="93217" grpId="0" animBg="1" autoUpdateAnimBg="0"/>
      <p:bldP spid="93218" grpId="0" autoUpdateAnimBg="0"/>
      <p:bldP spid="9322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4" name="Rectangle 56">
            <a:extLst>
              <a:ext uri="{FF2B5EF4-FFF2-40B4-BE49-F238E27FC236}">
                <a16:creationId xmlns:a16="http://schemas.microsoft.com/office/drawing/2014/main" id="{B84067B5-BB7F-462D-9D7A-9BC8D39A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1656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94210" name="Text Box 2">
            <a:extLst>
              <a:ext uri="{FF2B5EF4-FFF2-40B4-BE49-F238E27FC236}">
                <a16:creationId xmlns:a16="http://schemas.microsoft.com/office/drawing/2014/main" id="{00AEE2A4-89A9-4C3B-A987-9FF115EF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3" y="841722"/>
            <a:ext cx="5867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Arial" panose="020B0604020202020204" pitchFamily="34" charset="0"/>
              </a:rPr>
              <a:t>例</a:t>
            </a:r>
            <a:r>
              <a:rPr lang="en-US" altLang="zh-CN" sz="2200" dirty="0">
                <a:latin typeface="Arial" panose="020B0604020202020204" pitchFamily="34" charset="0"/>
              </a:rPr>
              <a:t>8  </a:t>
            </a:r>
            <a:r>
              <a:rPr lang="zh-CN" altLang="en-US" sz="2200" dirty="0">
                <a:latin typeface="Arial" panose="020B0604020202020204" pitchFamily="34" charset="0"/>
              </a:rPr>
              <a:t>写出下面程序的运行结果。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E421EDA-0087-4B16-A7EB-C3D066EEC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04528"/>
            <a:ext cx="3810000" cy="5328000"/>
          </a:xfrm>
          <a:prstGeom prst="rect">
            <a:avLst/>
          </a:prstGeom>
          <a:solidFill>
            <a:srgbClr val="F8F8F8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31F9763C-46A5-48F4-9DD7-49FA862B9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94" y="1319306"/>
            <a:ext cx="44249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 )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31A410F2-FADA-44B2-BAFF-09D9BFB49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0216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{int g;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2D8276DE-1D46-4444-8E4D-728D325D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70696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cin&gt;&gt;g;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C2D4865E-CFA8-4304-9219-899602E1E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6896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switch</a:t>
            </a:r>
            <a:r>
              <a:rPr lang="en-US" altLang="zh-CN" sz="2400" dirty="0">
                <a:latin typeface="Arial" panose="020B0604020202020204" pitchFamily="34" charset="0"/>
              </a:rPr>
              <a:t>(g/10)</a:t>
            </a:r>
          </a:p>
        </p:txBody>
      </p:sp>
      <p:sp>
        <p:nvSpPr>
          <p:cNvPr id="94216" name="Text Box 8">
            <a:extLst>
              <a:ext uri="{FF2B5EF4-FFF2-40B4-BE49-F238E27FC236}">
                <a16:creationId xmlns:a16="http://schemas.microsoft.com/office/drawing/2014/main" id="{0DC9810D-80FD-4539-849B-726105DCB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381979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{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2400" dirty="0">
                <a:latin typeface="Arial" panose="020B0604020202020204" pitchFamily="34" charset="0"/>
              </a:rPr>
              <a:t> 10:</a:t>
            </a:r>
          </a:p>
        </p:txBody>
      </p:sp>
      <p:sp>
        <p:nvSpPr>
          <p:cNvPr id="94217" name="Text Box 9">
            <a:extLst>
              <a:ext uri="{FF2B5EF4-FFF2-40B4-BE49-F238E27FC236}">
                <a16:creationId xmlns:a16="http://schemas.microsoft.com/office/drawing/2014/main" id="{D9C85504-04BD-4DB5-8CC0-C6E6E8244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30960"/>
            <a:ext cx="368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2400" dirty="0">
                <a:latin typeface="Arial" panose="020B0604020202020204" pitchFamily="34" charset="0"/>
              </a:rPr>
              <a:t>   9: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&lt;&lt;"A\n"; </a:t>
            </a:r>
          </a:p>
        </p:txBody>
      </p:sp>
      <p:sp>
        <p:nvSpPr>
          <p:cNvPr id="94218" name="Text Box 10">
            <a:extLst>
              <a:ext uri="{FF2B5EF4-FFF2-40B4-BE49-F238E27FC236}">
                <a16:creationId xmlns:a16="http://schemas.microsoft.com/office/drawing/2014/main" id="{AEC20522-19AE-4756-BF1A-D7ED054A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1960"/>
            <a:ext cx="358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2400" dirty="0">
                <a:latin typeface="Arial" panose="020B0604020202020204" pitchFamily="34" charset="0"/>
              </a:rPr>
              <a:t>   8: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&lt;&lt;"B\n"; 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4180978C-3BDA-4736-9DCE-874BCC8CD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992960"/>
            <a:ext cx="358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2400" dirty="0">
                <a:latin typeface="Arial" panose="020B0604020202020204" pitchFamily="34" charset="0"/>
              </a:rPr>
              <a:t>   7: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&lt;&lt;"C\n"; 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D761DC19-7E4F-479A-B2C4-641DF8F07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373960"/>
            <a:ext cx="366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2400" dirty="0">
                <a:latin typeface="Arial" panose="020B0604020202020204" pitchFamily="34" charset="0"/>
              </a:rPr>
              <a:t>  6: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&lt;&lt;"D\n"; </a:t>
            </a: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E31F38DA-5A51-4784-8CAB-14AC35D9D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754960"/>
            <a:ext cx="358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default</a:t>
            </a:r>
            <a:r>
              <a:rPr lang="en-US" altLang="zh-CN" sz="2400" dirty="0">
                <a:latin typeface="Arial" panose="020B0604020202020204" pitchFamily="34" charset="0"/>
              </a:rPr>
              <a:t>: 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&lt;&lt;"E\n"; } </a:t>
            </a: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ECE93B69-0B89-44D6-9EC3-907BFC7F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613596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} </a:t>
            </a:r>
          </a:p>
        </p:txBody>
      </p:sp>
      <p:sp>
        <p:nvSpPr>
          <p:cNvPr id="94223" name="Rectangle 15">
            <a:extLst>
              <a:ext uri="{FF2B5EF4-FFF2-40B4-BE49-F238E27FC236}">
                <a16:creationId xmlns:a16="http://schemas.microsoft.com/office/drawing/2014/main" id="{35D38E03-0DC2-48BB-BE87-B5C8F434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1305916"/>
            <a:ext cx="4648200" cy="5328000"/>
          </a:xfrm>
          <a:prstGeom prst="rect">
            <a:avLst/>
          </a:prstGeom>
          <a:solidFill>
            <a:srgbClr val="F8F8F8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94224" name="Text Box 16">
            <a:extLst>
              <a:ext uri="{FF2B5EF4-FFF2-40B4-BE49-F238E27FC236}">
                <a16:creationId xmlns:a16="http://schemas.microsoft.com/office/drawing/2014/main" id="{F1003619-16AE-45E4-A453-568A46BBC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1256327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 )</a:t>
            </a:r>
          </a:p>
        </p:txBody>
      </p:sp>
      <p:sp>
        <p:nvSpPr>
          <p:cNvPr id="94225" name="Text Box 17">
            <a:extLst>
              <a:ext uri="{FF2B5EF4-FFF2-40B4-BE49-F238E27FC236}">
                <a16:creationId xmlns:a16="http://schemas.microsoft.com/office/drawing/2014/main" id="{F585F09D-87BD-4717-ABAB-BAFE686F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2356123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{int g;</a:t>
            </a:r>
          </a:p>
        </p:txBody>
      </p:sp>
      <p:sp>
        <p:nvSpPr>
          <p:cNvPr id="94226" name="Text Box 18">
            <a:extLst>
              <a:ext uri="{FF2B5EF4-FFF2-40B4-BE49-F238E27FC236}">
                <a16:creationId xmlns:a16="http://schemas.microsoft.com/office/drawing/2014/main" id="{CA5BE6F8-3F6F-49AA-BE8D-97E43636D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270696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cin&gt;&gt;g;</a:t>
            </a:r>
          </a:p>
        </p:txBody>
      </p:sp>
      <p:sp>
        <p:nvSpPr>
          <p:cNvPr id="94227" name="Text Box 19">
            <a:extLst>
              <a:ext uri="{FF2B5EF4-FFF2-40B4-BE49-F238E27FC236}">
                <a16:creationId xmlns:a16="http://schemas.microsoft.com/office/drawing/2014/main" id="{1E578871-2130-46CF-A77E-0B650324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308796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cout&lt;&lt;"g="&lt;&lt;g;</a:t>
            </a:r>
          </a:p>
        </p:txBody>
      </p:sp>
      <p:sp>
        <p:nvSpPr>
          <p:cNvPr id="94228" name="Text Box 20">
            <a:extLst>
              <a:ext uri="{FF2B5EF4-FFF2-40B4-BE49-F238E27FC236}">
                <a16:creationId xmlns:a16="http://schemas.microsoft.com/office/drawing/2014/main" id="{04D4FEC2-01B6-49BC-AE02-D42F93D36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346896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switch</a:t>
            </a:r>
            <a:r>
              <a:rPr lang="en-US" altLang="zh-CN" sz="2400" dirty="0">
                <a:latin typeface="Arial" panose="020B0604020202020204" pitchFamily="34" charset="0"/>
              </a:rPr>
              <a:t>(g/10)</a:t>
            </a:r>
          </a:p>
        </p:txBody>
      </p:sp>
      <p:sp>
        <p:nvSpPr>
          <p:cNvPr id="94229" name="Text Box 21">
            <a:extLst>
              <a:ext uri="{FF2B5EF4-FFF2-40B4-BE49-F238E27FC236}">
                <a16:creationId xmlns:a16="http://schemas.microsoft.com/office/drawing/2014/main" id="{64B67897-5B1F-49B0-816F-3E1E32597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4996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{ 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2400" dirty="0">
                <a:latin typeface="Arial" panose="020B0604020202020204" pitchFamily="34" charset="0"/>
              </a:rPr>
              <a:t> 10:</a:t>
            </a:r>
          </a:p>
        </p:txBody>
      </p:sp>
      <p:sp>
        <p:nvSpPr>
          <p:cNvPr id="94230" name="Text Box 22">
            <a:extLst>
              <a:ext uri="{FF2B5EF4-FFF2-40B4-BE49-F238E27FC236}">
                <a16:creationId xmlns:a16="http://schemas.microsoft.com/office/drawing/2014/main" id="{CC090D11-06E8-41F0-BF1A-3D05B620C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4230960"/>
            <a:ext cx="489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2400" dirty="0">
                <a:latin typeface="Arial" panose="020B0604020202020204" pitchFamily="34" charset="0"/>
              </a:rPr>
              <a:t>   9: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&lt;&lt;"A\</a:t>
            </a:r>
            <a:r>
              <a:rPr lang="en-US" altLang="zh-CN" sz="2400" dirty="0" err="1">
                <a:latin typeface="Arial" panose="020B0604020202020204" pitchFamily="34" charset="0"/>
              </a:rPr>
              <a:t>n";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94231" name="Text Box 23">
            <a:extLst>
              <a:ext uri="{FF2B5EF4-FFF2-40B4-BE49-F238E27FC236}">
                <a16:creationId xmlns:a16="http://schemas.microsoft.com/office/drawing/2014/main" id="{CD72F2E2-E825-4CA1-8367-5F044BEB4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4611960"/>
            <a:ext cx="4957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2400" dirty="0">
                <a:latin typeface="Arial" panose="020B0604020202020204" pitchFamily="34" charset="0"/>
              </a:rPr>
              <a:t>   8: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&lt;&lt;"B\</a:t>
            </a:r>
            <a:r>
              <a:rPr lang="en-US" altLang="zh-CN" sz="2400" dirty="0" err="1">
                <a:latin typeface="Arial" panose="020B0604020202020204" pitchFamily="34" charset="0"/>
              </a:rPr>
              <a:t>n";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2400" dirty="0">
                <a:latin typeface="Arial" panose="020B0604020202020204" pitchFamily="34" charset="0"/>
              </a:rPr>
              <a:t>; </a:t>
            </a:r>
          </a:p>
        </p:txBody>
      </p:sp>
      <p:sp>
        <p:nvSpPr>
          <p:cNvPr id="94232" name="Text Box 24">
            <a:extLst>
              <a:ext uri="{FF2B5EF4-FFF2-40B4-BE49-F238E27FC236}">
                <a16:creationId xmlns:a16="http://schemas.microsoft.com/office/drawing/2014/main" id="{B3309A91-E64B-4A3B-8330-92E417CC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4992960"/>
            <a:ext cx="4957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2400" dirty="0">
                <a:latin typeface="Arial" panose="020B0604020202020204" pitchFamily="34" charset="0"/>
              </a:rPr>
              <a:t>  7: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&lt;&lt;"C\</a:t>
            </a:r>
            <a:r>
              <a:rPr lang="en-US" altLang="zh-CN" sz="2400" dirty="0" err="1">
                <a:latin typeface="Arial" panose="020B0604020202020204" pitchFamily="34" charset="0"/>
              </a:rPr>
              <a:t>n";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2400" dirty="0">
                <a:latin typeface="Arial" panose="020B0604020202020204" pitchFamily="34" charset="0"/>
              </a:rPr>
              <a:t>; </a:t>
            </a:r>
          </a:p>
        </p:txBody>
      </p:sp>
      <p:sp>
        <p:nvSpPr>
          <p:cNvPr id="94233" name="Text Box 25">
            <a:extLst>
              <a:ext uri="{FF2B5EF4-FFF2-40B4-BE49-F238E27FC236}">
                <a16:creationId xmlns:a16="http://schemas.microsoft.com/office/drawing/2014/main" id="{0A6D646B-68E3-49A4-A9F3-B811B115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5730166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default</a:t>
            </a:r>
            <a:r>
              <a:rPr lang="en-US" altLang="zh-CN" sz="2400" dirty="0">
                <a:latin typeface="Arial" panose="020B0604020202020204" pitchFamily="34" charset="0"/>
              </a:rPr>
              <a:t>: 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&lt;&lt;"E\n";  } </a:t>
            </a:r>
          </a:p>
        </p:txBody>
      </p:sp>
      <p:sp>
        <p:nvSpPr>
          <p:cNvPr id="94234" name="Text Box 26">
            <a:extLst>
              <a:ext uri="{FF2B5EF4-FFF2-40B4-BE49-F238E27FC236}">
                <a16:creationId xmlns:a16="http://schemas.microsoft.com/office/drawing/2014/main" id="{6F38E879-16E2-4E8E-93DE-FDB27C6C4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13596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} </a:t>
            </a:r>
          </a:p>
        </p:txBody>
      </p:sp>
      <p:sp>
        <p:nvSpPr>
          <p:cNvPr id="94235" name="Rectangle 27">
            <a:extLst>
              <a:ext uri="{FF2B5EF4-FFF2-40B4-BE49-F238E27FC236}">
                <a16:creationId xmlns:a16="http://schemas.microsoft.com/office/drawing/2014/main" id="{E7355F7E-B5BB-4F22-BA34-902FF983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92560"/>
            <a:ext cx="1376363" cy="2438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4236" name="Text Box 28">
            <a:extLst>
              <a:ext uri="{FF2B5EF4-FFF2-40B4-BE49-F238E27FC236}">
                <a16:creationId xmlns:a16="http://schemas.microsoft.com/office/drawing/2014/main" id="{BC5B74BD-14E4-47D7-A34A-775109FE1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1716360"/>
            <a:ext cx="114776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98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Symbol" charset="0"/>
              </a:rPr>
              <a:t>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94237" name="Text Box 29">
            <a:extLst>
              <a:ext uri="{FF2B5EF4-FFF2-40B4-BE49-F238E27FC236}">
                <a16:creationId xmlns:a16="http://schemas.microsoft.com/office/drawing/2014/main" id="{234B5A45-A39B-4043-BAD5-C6C5B7E2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4496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g=98</a:t>
            </a:r>
          </a:p>
        </p:txBody>
      </p:sp>
      <p:sp>
        <p:nvSpPr>
          <p:cNvPr id="94238" name="Text Box 30">
            <a:extLst>
              <a:ext uri="{FF2B5EF4-FFF2-40B4-BE49-F238E27FC236}">
                <a16:creationId xmlns:a16="http://schemas.microsoft.com/office/drawing/2014/main" id="{58C45E95-6E79-435B-83C1-17EC8E93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25960"/>
            <a:ext cx="84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4239" name="Text Box 31">
            <a:extLst>
              <a:ext uri="{FF2B5EF4-FFF2-40B4-BE49-F238E27FC236}">
                <a16:creationId xmlns:a16="http://schemas.microsoft.com/office/drawing/2014/main" id="{09D3F753-4A71-4EFF-A35E-08AB73C5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30760"/>
            <a:ext cx="76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94240" name="Text Box 32">
            <a:extLst>
              <a:ext uri="{FF2B5EF4-FFF2-40B4-BE49-F238E27FC236}">
                <a16:creationId xmlns:a16="http://schemas.microsoft.com/office/drawing/2014/main" id="{7B72834E-A291-44EE-827B-E7B62672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3556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94241" name="Text Box 33">
            <a:extLst>
              <a:ext uri="{FF2B5EF4-FFF2-40B4-BE49-F238E27FC236}">
                <a16:creationId xmlns:a16="http://schemas.microsoft.com/office/drawing/2014/main" id="{C52A52A6-23B4-4A4B-B4A5-8B8E96AA6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40360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94242" name="Rectangle 34">
            <a:extLst>
              <a:ext uri="{FF2B5EF4-FFF2-40B4-BE49-F238E27FC236}">
                <a16:creationId xmlns:a16="http://schemas.microsoft.com/office/drawing/2014/main" id="{57100027-3AD2-4257-B470-DDDDFFA2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44960"/>
            <a:ext cx="1447800" cy="201136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4243" name="Text Box 35">
            <a:extLst>
              <a:ext uri="{FF2B5EF4-FFF2-40B4-BE49-F238E27FC236}">
                <a16:creationId xmlns:a16="http://schemas.microsoft.com/office/drawing/2014/main" id="{D8206DE8-FB0A-40A2-8478-A4A2D50C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45160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45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Symbol" charset="0"/>
              </a:rPr>
              <a:t>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94244" name="Text Box 36">
            <a:extLst>
              <a:ext uri="{FF2B5EF4-FFF2-40B4-BE49-F238E27FC236}">
                <a16:creationId xmlns:a16="http://schemas.microsoft.com/office/drawing/2014/main" id="{F2AD3A59-5BF2-491D-B49F-97FC9571A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944960"/>
            <a:ext cx="107156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100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sym typeface="Symbol" charset="0"/>
              </a:rPr>
              <a:t>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94245" name="Text Box 37">
            <a:extLst>
              <a:ext uri="{FF2B5EF4-FFF2-40B4-BE49-F238E27FC236}">
                <a16:creationId xmlns:a16="http://schemas.microsoft.com/office/drawing/2014/main" id="{0DD51246-D57F-44F5-9E6B-F005BB3D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77376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g=45</a:t>
            </a:r>
          </a:p>
        </p:txBody>
      </p:sp>
      <p:sp>
        <p:nvSpPr>
          <p:cNvPr id="94246" name="Text Box 38">
            <a:extLst>
              <a:ext uri="{FF2B5EF4-FFF2-40B4-BE49-F238E27FC236}">
                <a16:creationId xmlns:a16="http://schemas.microsoft.com/office/drawing/2014/main" id="{1061F1A9-93BD-490F-AB52-D358430E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203723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g=100</a:t>
            </a:r>
          </a:p>
        </p:txBody>
      </p:sp>
      <p:sp>
        <p:nvSpPr>
          <p:cNvPr id="94247" name="Text Box 39">
            <a:extLst>
              <a:ext uri="{FF2B5EF4-FFF2-40B4-BE49-F238E27FC236}">
                <a16:creationId xmlns:a16="http://schemas.microsoft.com/office/drawing/2014/main" id="{B255AF0D-8E27-4CC9-B37B-7459FA37E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54560"/>
            <a:ext cx="114776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78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</a:t>
            </a:r>
          </a:p>
        </p:txBody>
      </p:sp>
      <p:sp>
        <p:nvSpPr>
          <p:cNvPr id="94248" name="Text Box 40">
            <a:extLst>
              <a:ext uri="{FF2B5EF4-FFF2-40B4-BE49-F238E27FC236}">
                <a16:creationId xmlns:a16="http://schemas.microsoft.com/office/drawing/2014/main" id="{0992B1E3-7625-4F46-BD27-6D4708DA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81332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g=78</a:t>
            </a:r>
            <a:endParaRPr lang="en-US" altLang="zh-CN" sz="2400">
              <a:solidFill>
                <a:srgbClr val="0000C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4249" name="Text Box 41">
            <a:extLst>
              <a:ext uri="{FF2B5EF4-FFF2-40B4-BE49-F238E27FC236}">
                <a16:creationId xmlns:a16="http://schemas.microsoft.com/office/drawing/2014/main" id="{E8A1549A-8B9F-41A8-936C-FCAA47EFB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240360"/>
            <a:ext cx="114776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45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</a:t>
            </a:r>
          </a:p>
        </p:txBody>
      </p:sp>
      <p:sp>
        <p:nvSpPr>
          <p:cNvPr id="94250" name="Text Box 42">
            <a:extLst>
              <a:ext uri="{FF2B5EF4-FFF2-40B4-BE49-F238E27FC236}">
                <a16:creationId xmlns:a16="http://schemas.microsoft.com/office/drawing/2014/main" id="{7D99226F-56A6-43C6-94DD-6AFC239EE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9912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g=45</a:t>
            </a:r>
            <a:endParaRPr lang="en-US" altLang="zh-CN" sz="2400">
              <a:solidFill>
                <a:srgbClr val="0000C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4251" name="Text Box 43">
            <a:extLst>
              <a:ext uri="{FF2B5EF4-FFF2-40B4-BE49-F238E27FC236}">
                <a16:creationId xmlns:a16="http://schemas.microsoft.com/office/drawing/2014/main" id="{3C5C75EC-7BBA-49EE-8A99-4FCF337F6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9449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4252" name="Text Box 44">
            <a:extLst>
              <a:ext uri="{FF2B5EF4-FFF2-40B4-BE49-F238E27FC236}">
                <a16:creationId xmlns:a16="http://schemas.microsoft.com/office/drawing/2014/main" id="{986533D6-C571-4E48-8E4C-F8EAB410C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737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94253" name="Text Box 45">
            <a:extLst>
              <a:ext uri="{FF2B5EF4-FFF2-40B4-BE49-F238E27FC236}">
                <a16:creationId xmlns:a16="http://schemas.microsoft.com/office/drawing/2014/main" id="{025BE366-4140-4087-8382-202AEFD67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220372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4254" name="Text Box 46">
            <a:extLst>
              <a:ext uri="{FF2B5EF4-FFF2-40B4-BE49-F238E27FC236}">
                <a16:creationId xmlns:a16="http://schemas.microsoft.com/office/drawing/2014/main" id="{02BAA034-113C-496C-B64C-49DBF14DC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12160"/>
            <a:ext cx="27432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a typeface="隶书" panose="02010509060101010101" pitchFamily="49" charset="-122"/>
              </a:rPr>
              <a:t>跳出</a:t>
            </a:r>
            <a:r>
              <a:rPr lang="en-US" altLang="zh-CN">
                <a:ea typeface="隶书" panose="02010509060101010101" pitchFamily="49" charset="-122"/>
              </a:rPr>
              <a:t>switch</a:t>
            </a:r>
            <a:r>
              <a:rPr lang="zh-CN" altLang="en-US">
                <a:ea typeface="隶书" panose="02010509060101010101" pitchFamily="49" charset="-122"/>
              </a:rPr>
              <a:t>语句体</a:t>
            </a:r>
          </a:p>
        </p:txBody>
      </p:sp>
      <p:sp>
        <p:nvSpPr>
          <p:cNvPr id="94255" name="Text Box 47">
            <a:extLst>
              <a:ext uri="{FF2B5EF4-FFF2-40B4-BE49-F238E27FC236}">
                <a16:creationId xmlns:a16="http://schemas.microsoft.com/office/drawing/2014/main" id="{263C0E95-F456-491B-A012-933EB7C3C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813323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endParaRPr lang="en-US" altLang="zh-CN" sz="2400">
              <a:solidFill>
                <a:srgbClr val="0000C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4256" name="Text Box 48">
            <a:extLst>
              <a:ext uri="{FF2B5EF4-FFF2-40B4-BE49-F238E27FC236}">
                <a16:creationId xmlns:a16="http://schemas.microsoft.com/office/drawing/2014/main" id="{D865D71B-CFB6-447F-A889-5D4A23775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499123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E</a:t>
            </a:r>
            <a:endParaRPr lang="en-US" altLang="zh-CN" sz="2400">
              <a:solidFill>
                <a:srgbClr val="0000C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4258" name="Text Box 50">
            <a:extLst>
              <a:ext uri="{FF2B5EF4-FFF2-40B4-BE49-F238E27FC236}">
                <a16:creationId xmlns:a16="http://schemas.microsoft.com/office/drawing/2014/main" id="{CF261990-E699-4BB7-8C52-942C93BDB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8796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cout&lt;&lt;"g="&lt;&lt;g;</a:t>
            </a:r>
          </a:p>
        </p:txBody>
      </p:sp>
      <p:grpSp>
        <p:nvGrpSpPr>
          <p:cNvPr id="94260" name="Group 52">
            <a:extLst>
              <a:ext uri="{FF2B5EF4-FFF2-40B4-BE49-F238E27FC236}">
                <a16:creationId xmlns:a16="http://schemas.microsoft.com/office/drawing/2014/main" id="{A06B357B-E8DB-4D55-B16A-B99E68181D83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373960"/>
            <a:ext cx="990600" cy="838200"/>
            <a:chOff x="4992" y="3408"/>
            <a:chExt cx="624" cy="528"/>
          </a:xfrm>
        </p:grpSpPr>
        <p:sp>
          <p:nvSpPr>
            <p:cNvPr id="20537" name="Line 53">
              <a:extLst>
                <a:ext uri="{FF2B5EF4-FFF2-40B4-BE49-F238E27FC236}">
                  <a16:creationId xmlns:a16="http://schemas.microsoft.com/office/drawing/2014/main" id="{B7A53269-FA28-41FF-996C-228427CFF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648"/>
              <a:ext cx="1" cy="28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62" name="Oval 54">
              <a:extLst>
                <a:ext uri="{FF2B5EF4-FFF2-40B4-BE49-F238E27FC236}">
                  <a16:creationId xmlns:a16="http://schemas.microsoft.com/office/drawing/2014/main" id="{A0664A5B-FC40-4739-B2B0-25B461B9A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408"/>
              <a:ext cx="624" cy="288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>
              <a:outerShdw blurRad="63500" dist="85194" dir="1593903" algn="ctr" rotWithShape="0">
                <a:srgbClr val="9900CC">
                  <a:alpha val="74998"/>
                </a:srgb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94263" name="Text Box 55">
            <a:extLst>
              <a:ext uri="{FF2B5EF4-FFF2-40B4-BE49-F238E27FC236}">
                <a16:creationId xmlns:a16="http://schemas.microsoft.com/office/drawing/2014/main" id="{5A8489DA-2342-4672-9478-6A5DDC9D5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5373960"/>
            <a:ext cx="480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2400" dirty="0">
                <a:latin typeface="Arial" panose="020B0604020202020204" pitchFamily="34" charset="0"/>
              </a:rPr>
              <a:t>   6: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&lt;&lt;"D\</a:t>
            </a:r>
            <a:r>
              <a:rPr lang="en-US" altLang="zh-CN" sz="2400" dirty="0" err="1">
                <a:latin typeface="Arial" panose="020B0604020202020204" pitchFamily="34" charset="0"/>
              </a:rPr>
              <a:t>n";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2400" dirty="0">
                <a:latin typeface="Arial" panose="020B0604020202020204" pitchFamily="34" charset="0"/>
              </a:rPr>
              <a:t>; </a:t>
            </a:r>
          </a:p>
        </p:txBody>
      </p:sp>
      <p:sp>
        <p:nvSpPr>
          <p:cNvPr id="20534" name="Rectangle 57">
            <a:extLst>
              <a:ext uri="{FF2B5EF4-FFF2-40B4-BE49-F238E27FC236}">
                <a16:creationId xmlns:a16="http://schemas.microsoft.com/office/drawing/2014/main" id="{4765DD79-EBF1-4FF6-8E4E-D851EC683A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496" y="67399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35" name="Rectangle 58">
            <a:extLst>
              <a:ext uri="{FF2B5EF4-FFF2-40B4-BE49-F238E27FC236}">
                <a16:creationId xmlns:a16="http://schemas.microsoft.com/office/drawing/2014/main" id="{E24324C2-6641-4B52-9066-E6D8933E61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-1587" y="722412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36" name="Line 59">
            <a:extLst>
              <a:ext uri="{FF2B5EF4-FFF2-40B4-BE49-F238E27FC236}">
                <a16:creationId xmlns:a16="http://schemas.microsoft.com/office/drawing/2014/main" id="{F0F1CCCF-E94C-4E37-BB0E-58F1844DF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132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57" name="Rectangle 49">
            <a:extLst>
              <a:ext uri="{FF2B5EF4-FFF2-40B4-BE49-F238E27FC236}">
                <a16:creationId xmlns:a16="http://schemas.microsoft.com/office/drawing/2014/main" id="{27A627E8-7003-46A4-9BA8-524247D3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" y="-243681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sz="44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举  例</a:t>
            </a:r>
            <a:endParaRPr kumimoji="0" lang="zh-CN" altLang="en-US" sz="4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4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4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4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4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4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4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4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4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9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9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9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9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94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94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94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94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animBg="1" autoUpdateAnimBg="0"/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  <p:bldP spid="94219" grpId="0" autoUpdateAnimBg="0"/>
      <p:bldP spid="94220" grpId="0" autoUpdateAnimBg="0"/>
      <p:bldP spid="94221" grpId="0" autoUpdateAnimBg="0"/>
      <p:bldP spid="94222" grpId="0" autoUpdateAnimBg="0"/>
      <p:bldP spid="94223" grpId="0" animBg="1" autoUpdateAnimBg="0"/>
      <p:bldP spid="94224" grpId="0" autoUpdateAnimBg="0"/>
      <p:bldP spid="94225" grpId="0" autoUpdateAnimBg="0"/>
      <p:bldP spid="94226" grpId="0" autoUpdateAnimBg="0"/>
      <p:bldP spid="94227" grpId="0" autoUpdateAnimBg="0"/>
      <p:bldP spid="94228" grpId="0" autoUpdateAnimBg="0"/>
      <p:bldP spid="94229" grpId="0" autoUpdateAnimBg="0"/>
      <p:bldP spid="94230" grpId="0" autoUpdateAnimBg="0"/>
      <p:bldP spid="94231" grpId="0" autoUpdateAnimBg="0"/>
      <p:bldP spid="94232" grpId="0" autoUpdateAnimBg="0"/>
      <p:bldP spid="94233" grpId="0" autoUpdateAnimBg="0"/>
      <p:bldP spid="94234" grpId="0" autoUpdateAnimBg="0"/>
      <p:bldP spid="94235" grpId="0" animBg="1"/>
      <p:bldP spid="94236" grpId="0" autoUpdateAnimBg="0"/>
      <p:bldP spid="94237" grpId="0" autoUpdateAnimBg="0"/>
      <p:bldP spid="94238" grpId="0" autoUpdateAnimBg="0"/>
      <p:bldP spid="94239" grpId="0" autoUpdateAnimBg="0"/>
      <p:bldP spid="94240" grpId="0" autoUpdateAnimBg="0"/>
      <p:bldP spid="94241" grpId="0" autoUpdateAnimBg="0"/>
      <p:bldP spid="94242" grpId="0" animBg="1"/>
      <p:bldP spid="94243" grpId="0" autoUpdateAnimBg="0"/>
      <p:bldP spid="94244" grpId="0" autoUpdateAnimBg="0"/>
      <p:bldP spid="94245" grpId="0" autoUpdateAnimBg="0"/>
      <p:bldP spid="94246" grpId="0" autoUpdateAnimBg="0"/>
      <p:bldP spid="94247" grpId="0" autoUpdateAnimBg="0"/>
      <p:bldP spid="94248" grpId="0" autoUpdateAnimBg="0"/>
      <p:bldP spid="94249" grpId="0" autoUpdateAnimBg="0"/>
      <p:bldP spid="94250" grpId="0" autoUpdateAnimBg="0"/>
      <p:bldP spid="94251" grpId="0" autoUpdateAnimBg="0"/>
      <p:bldP spid="94252" grpId="0" autoUpdateAnimBg="0"/>
      <p:bldP spid="94253" grpId="0" autoUpdateAnimBg="0"/>
      <p:bldP spid="94254" grpId="0" animBg="1" autoUpdateAnimBg="0"/>
      <p:bldP spid="94255" grpId="0" autoUpdateAnimBg="0"/>
      <p:bldP spid="94256" grpId="0" autoUpdateAnimBg="0"/>
      <p:bldP spid="94258" grpId="0" autoUpdateAnimBg="0"/>
      <p:bldP spid="942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0F3E4CDD-7E11-471B-B145-539F8C96E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例</a:t>
            </a:r>
            <a:r>
              <a:rPr lang="en-US" altLang="zh-CN" sz="2400">
                <a:latin typeface="Arial" panose="020B0604020202020204" pitchFamily="34" charset="0"/>
              </a:rPr>
              <a:t>9  </a:t>
            </a:r>
            <a:r>
              <a:rPr lang="zh-CN" altLang="en-US" sz="2400">
                <a:latin typeface="Arial" panose="020B0604020202020204" pitchFamily="34" charset="0"/>
              </a:rPr>
              <a:t>有以下程序：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4D7E41B-8B4D-4FC5-8923-FD31481E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4419600" cy="4495800"/>
          </a:xfrm>
          <a:prstGeom prst="rect">
            <a:avLst/>
          </a:prstGeom>
          <a:solidFill>
            <a:srgbClr val="F8F8F8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1CFE329D-3B52-4B9B-B5D8-F187AF0F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79600"/>
            <a:ext cx="38862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 &lt;</a:t>
            </a:r>
            <a:r>
              <a:rPr lang="en-US" altLang="zh-CN" sz="2400" dirty="0" err="1">
                <a:latin typeface="Arial" panose="020B0604020202020204" pitchFamily="34" charset="0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 )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ABB38109-63F1-449A-A2A8-226B46D4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08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{int a=15,b=21,m=0;</a:t>
            </a:r>
          </a:p>
        </p:txBody>
      </p:sp>
      <p:sp>
        <p:nvSpPr>
          <p:cNvPr id="103430" name="Text Box 6">
            <a:extLst>
              <a:ext uri="{FF2B5EF4-FFF2-40B4-BE49-F238E27FC236}">
                <a16:creationId xmlns:a16="http://schemas.microsoft.com/office/drawing/2014/main" id="{BB16E82B-1DB7-4F5C-B55B-D7D40C3C1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switch(a%3)</a:t>
            </a:r>
          </a:p>
        </p:txBody>
      </p:sp>
      <p:sp>
        <p:nvSpPr>
          <p:cNvPr id="103431" name="Text Box 7">
            <a:extLst>
              <a:ext uri="{FF2B5EF4-FFF2-40B4-BE49-F238E27FC236}">
                <a16:creationId xmlns:a16="http://schemas.microsoft.com/office/drawing/2014/main" id="{7EC6AE09-5B0C-404E-A18C-1C90B498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352800"/>
            <a:ext cx="357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{ case  0:m++;break;</a:t>
            </a:r>
          </a:p>
        </p:txBody>
      </p:sp>
      <p:sp>
        <p:nvSpPr>
          <p:cNvPr id="103432" name="Text Box 8">
            <a:extLst>
              <a:ext uri="{FF2B5EF4-FFF2-40B4-BE49-F238E27FC236}">
                <a16:creationId xmlns:a16="http://schemas.microsoft.com/office/drawing/2014/main" id="{ACB6872A-5E06-4183-A633-B0B35EDE4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343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case  1: m++; </a:t>
            </a:r>
          </a:p>
        </p:txBody>
      </p:sp>
      <p:sp>
        <p:nvSpPr>
          <p:cNvPr id="103433" name="Text Box 9">
            <a:extLst>
              <a:ext uri="{FF2B5EF4-FFF2-40B4-BE49-F238E27FC236}">
                <a16:creationId xmlns:a16="http://schemas.microsoft.com/office/drawing/2014/main" id="{19129D52-E885-4CF4-8B46-816B61CD3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358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switch(b%2) </a:t>
            </a:r>
          </a:p>
        </p:txBody>
      </p:sp>
      <p:sp>
        <p:nvSpPr>
          <p:cNvPr id="103434" name="Text Box 10">
            <a:extLst>
              <a:ext uri="{FF2B5EF4-FFF2-40B4-BE49-F238E27FC236}">
                <a16:creationId xmlns:a16="http://schemas.microsoft.com/office/drawing/2014/main" id="{BB699C27-81AC-413B-AAF3-2A866ACD6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4572000"/>
            <a:ext cx="2662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{  default:m++; </a:t>
            </a:r>
          </a:p>
        </p:txBody>
      </p:sp>
      <p:sp>
        <p:nvSpPr>
          <p:cNvPr id="103435" name="Text Box 11">
            <a:extLst>
              <a:ext uri="{FF2B5EF4-FFF2-40B4-BE49-F238E27FC236}">
                <a16:creationId xmlns:a16="http://schemas.microsoft.com/office/drawing/2014/main" id="{8ECC232D-5F2C-402A-A4E7-E71E679DE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4953000"/>
            <a:ext cx="366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case   0: m++;break;} </a:t>
            </a: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CC9752A9-3DA9-4E94-80C8-8F6653B76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5638800"/>
            <a:ext cx="358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printf("%d\n",m); } 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A65F2986-5F83-449A-8324-611D48857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} </a:t>
            </a:r>
          </a:p>
        </p:txBody>
      </p:sp>
      <p:sp>
        <p:nvSpPr>
          <p:cNvPr id="103438" name="Rectangle 14">
            <a:extLst>
              <a:ext uri="{FF2B5EF4-FFF2-40B4-BE49-F238E27FC236}">
                <a16:creationId xmlns:a16="http://schemas.microsoft.com/office/drawing/2014/main" id="{17D7FE93-5A26-4545-8A7A-EAF8D7DD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kumimoji="0" lang="zh-CN" sz="48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举  例</a:t>
            </a:r>
            <a:endParaRPr kumimoji="0" lang="zh-CN" altLang="en-US" sz="48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2F4CAD7A-E1F8-49B2-A63C-64C1A51F0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81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程序运行后的输出结果是：</a:t>
            </a:r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5375D090-36F4-4C7C-9E13-AEA08BC1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5908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A) 1    B) 2    C) 3       D) 4   </a:t>
            </a:r>
          </a:p>
        </p:txBody>
      </p:sp>
      <p:sp>
        <p:nvSpPr>
          <p:cNvPr id="103441" name="Text Box 17">
            <a:extLst>
              <a:ext uri="{FF2B5EF4-FFF2-40B4-BE49-F238E27FC236}">
                <a16:creationId xmlns:a16="http://schemas.microsoft.com/office/drawing/2014/main" id="{85C5C73B-BEF4-4107-97FB-2E80D69E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76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正确答案是：</a:t>
            </a:r>
            <a:r>
              <a:rPr lang="en-US" altLang="zh-CN" sz="2400">
                <a:latin typeface="Arial" panose="020B0604020202020204" pitchFamily="34" charset="0"/>
              </a:rPr>
              <a:t>A   </a:t>
            </a:r>
          </a:p>
        </p:txBody>
      </p:sp>
      <p:sp>
        <p:nvSpPr>
          <p:cNvPr id="103442" name="Text Box 18">
            <a:extLst>
              <a:ext uri="{FF2B5EF4-FFF2-40B4-BE49-F238E27FC236}">
                <a16:creationId xmlns:a16="http://schemas.microsoft.com/office/drawing/2014/main" id="{C42C181F-803B-4F58-B9A1-1A2B5A51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0"/>
            <a:ext cx="220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若</a:t>
            </a: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zh-CN" altLang="en-US" sz="2400">
                <a:latin typeface="Arial" panose="020B0604020202020204" pitchFamily="34" charset="0"/>
              </a:rPr>
              <a:t>＝</a:t>
            </a:r>
            <a:r>
              <a:rPr lang="en-US" altLang="zh-CN" sz="2400">
                <a:latin typeface="Arial" panose="020B0604020202020204" pitchFamily="34" charset="0"/>
              </a:rPr>
              <a:t>14</a:t>
            </a:r>
            <a:r>
              <a:rPr lang="zh-CN" altLang="en-US" sz="2400">
                <a:latin typeface="Arial" panose="020B0604020202020204" pitchFamily="34" charset="0"/>
              </a:rPr>
              <a:t>，</a:t>
            </a:r>
            <a:r>
              <a:rPr lang="en-US" altLang="zh-CN" sz="240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3443" name="Text Box 19">
            <a:extLst>
              <a:ext uri="{FF2B5EF4-FFF2-40B4-BE49-F238E27FC236}">
                <a16:creationId xmlns:a16="http://schemas.microsoft.com/office/drawing/2014/main" id="{F485910A-2C72-4F6C-8DF7-4ABBE30E4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38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答案是：</a:t>
            </a:r>
            <a:r>
              <a:rPr lang="en-US" altLang="zh-CN" sz="2400">
                <a:latin typeface="Arial" panose="020B0604020202020204" pitchFamily="34" charset="0"/>
              </a:rPr>
              <a:t>0  </a:t>
            </a:r>
          </a:p>
        </p:txBody>
      </p:sp>
      <p:sp>
        <p:nvSpPr>
          <p:cNvPr id="103444" name="Text Box 20">
            <a:extLst>
              <a:ext uri="{FF2B5EF4-FFF2-40B4-BE49-F238E27FC236}">
                <a16:creationId xmlns:a16="http://schemas.microsoft.com/office/drawing/2014/main" id="{19D1AF12-1BD9-476A-9206-8AB888BD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若</a:t>
            </a: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zh-CN" altLang="en-US" sz="2400">
                <a:latin typeface="Arial" panose="020B0604020202020204" pitchFamily="34" charset="0"/>
              </a:rPr>
              <a:t>＝</a:t>
            </a:r>
            <a:r>
              <a:rPr lang="en-US" altLang="zh-CN" sz="2400">
                <a:latin typeface="Arial" panose="020B0604020202020204" pitchFamily="34" charset="0"/>
              </a:rPr>
              <a:t>13  </a:t>
            </a:r>
          </a:p>
        </p:txBody>
      </p:sp>
      <p:sp>
        <p:nvSpPr>
          <p:cNvPr id="103445" name="Text Box 21">
            <a:extLst>
              <a:ext uri="{FF2B5EF4-FFF2-40B4-BE49-F238E27FC236}">
                <a16:creationId xmlns:a16="http://schemas.microsoft.com/office/drawing/2014/main" id="{ACAB57D0-B916-428A-A57B-81292158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7244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答案是：</a:t>
            </a:r>
            <a:r>
              <a:rPr lang="en-US" altLang="zh-CN" sz="2400">
                <a:latin typeface="Arial" panose="020B0604020202020204" pitchFamily="34" charset="0"/>
              </a:rPr>
              <a:t>3  </a:t>
            </a:r>
          </a:p>
        </p:txBody>
      </p:sp>
      <p:grpSp>
        <p:nvGrpSpPr>
          <p:cNvPr id="103451" name="Group 27">
            <a:extLst>
              <a:ext uri="{FF2B5EF4-FFF2-40B4-BE49-F238E27FC236}">
                <a16:creationId xmlns:a16="http://schemas.microsoft.com/office/drawing/2014/main" id="{D733B7CF-DAB8-4B2D-B146-D92FF995E978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916113"/>
            <a:ext cx="2376487" cy="1584325"/>
            <a:chOff x="1519" y="1207"/>
            <a:chExt cx="1497" cy="998"/>
          </a:xfrm>
        </p:grpSpPr>
        <p:sp>
          <p:nvSpPr>
            <p:cNvPr id="21527" name="Line 25">
              <a:extLst>
                <a:ext uri="{FF2B5EF4-FFF2-40B4-BE49-F238E27FC236}">
                  <a16:creationId xmlns:a16="http://schemas.microsoft.com/office/drawing/2014/main" id="{2701B300-B9F3-447C-B8E2-5F8FD5472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1480"/>
              <a:ext cx="1089" cy="725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50" name="Text Box 26">
              <a:extLst>
                <a:ext uri="{FF2B5EF4-FFF2-40B4-BE49-F238E27FC236}">
                  <a16:creationId xmlns:a16="http://schemas.microsoft.com/office/drawing/2014/main" id="{E858369B-D0E9-426D-86EA-2AC914416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207"/>
              <a:ext cx="771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63500" dist="71842" dir="2700000" algn="ctr" rotWithShape="0">
                <a:srgbClr val="CC6600">
                  <a:alpha val="74998"/>
                </a:srgb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solidFill>
                    <a:srgbClr val="0000CC"/>
                  </a:solidFill>
                  <a:latin typeface="Arial" charset="0"/>
                  <a:ea typeface="宋体" charset="0"/>
                  <a:cs typeface="宋体" charset="0"/>
                </a:rPr>
                <a:t> m+=1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nimBg="1" autoUpdateAnimBg="0"/>
      <p:bldP spid="103428" grpId="0" autoUpdateAnimBg="0"/>
      <p:bldP spid="103429" grpId="0" autoUpdateAnimBg="0"/>
      <p:bldP spid="103430" grpId="0" autoUpdateAnimBg="0"/>
      <p:bldP spid="103431" grpId="0" autoUpdateAnimBg="0"/>
      <p:bldP spid="103432" grpId="0" autoUpdateAnimBg="0"/>
      <p:bldP spid="103433" grpId="0" autoUpdateAnimBg="0"/>
      <p:bldP spid="103434" grpId="0" autoUpdateAnimBg="0"/>
      <p:bldP spid="103435" grpId="0" autoUpdateAnimBg="0"/>
      <p:bldP spid="103436" grpId="0" autoUpdateAnimBg="0"/>
      <p:bldP spid="103437" grpId="0" autoUpdateAnimBg="0"/>
      <p:bldP spid="103439" grpId="0" autoUpdateAnimBg="0"/>
      <p:bldP spid="103440" grpId="0" autoUpdateAnimBg="0"/>
      <p:bldP spid="103441" grpId="0" autoUpdateAnimBg="0"/>
      <p:bldP spid="103442" grpId="0" autoUpdateAnimBg="0"/>
      <p:bldP spid="103443" grpId="0" autoUpdateAnimBg="0"/>
      <p:bldP spid="103444" grpId="0" autoUpdateAnimBg="0"/>
      <p:bldP spid="10344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41" name="Rectangle 25">
            <a:extLst>
              <a:ext uri="{FF2B5EF4-FFF2-40B4-BE49-F238E27FC236}">
                <a16:creationId xmlns:a16="http://schemas.microsoft.com/office/drawing/2014/main" id="{0A9D90E8-F1CE-4828-AC8D-08E2E121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/>
              <a:ea typeface="宋体"/>
              <a:cs typeface="宋体" charset="0"/>
            </a:endParaRPr>
          </a:p>
        </p:txBody>
      </p:sp>
      <p:sp>
        <p:nvSpPr>
          <p:cNvPr id="162842" name="Rectangle 26">
            <a:extLst>
              <a:ext uri="{FF2B5EF4-FFF2-40B4-BE49-F238E27FC236}">
                <a16:creationId xmlns:a16="http://schemas.microsoft.com/office/drawing/2014/main" id="{FE73EC8D-E6ED-4210-A8E0-3DC1D26533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62843" name="Rectangle 27">
            <a:extLst>
              <a:ext uri="{FF2B5EF4-FFF2-40B4-BE49-F238E27FC236}">
                <a16:creationId xmlns:a16="http://schemas.microsoft.com/office/drawing/2014/main" id="{58A2C7D9-49FB-4E54-9DB5-BAE45E333C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1269" name="Line 28">
            <a:extLst>
              <a:ext uri="{FF2B5EF4-FFF2-40B4-BE49-F238E27FC236}">
                <a16:creationId xmlns:a16="http://schemas.microsoft.com/office/drawing/2014/main" id="{F0B4E3A1-BA1D-463F-89E7-8071AEA84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288F8225-67EC-4968-B44E-82D42185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92788"/>
            <a:ext cx="1154113" cy="5032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3B55D504-4709-457C-BEB0-42AF93F3C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/>
              <a:t>举  例</a:t>
            </a:r>
            <a:endParaRPr lang="zh-CN" altLang="en-US"/>
          </a:p>
        </p:txBody>
      </p:sp>
      <p:sp>
        <p:nvSpPr>
          <p:cNvPr id="162820" name="Text Box 4">
            <a:extLst>
              <a:ext uri="{FF2B5EF4-FFF2-40B4-BE49-F238E27FC236}">
                <a16:creationId xmlns:a16="http://schemas.microsoft.com/office/drawing/2014/main" id="{201562F3-AD3F-481D-A63F-C190DCE55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990600"/>
            <a:ext cx="7926387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switch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中使用字符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10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读程序写运行结果</a:t>
            </a:r>
          </a:p>
        </p:txBody>
      </p:sp>
      <p:sp>
        <p:nvSpPr>
          <p:cNvPr id="162834" name="Text Box 18">
            <a:extLst>
              <a:ext uri="{FF2B5EF4-FFF2-40B4-BE49-F238E27FC236}">
                <a16:creationId xmlns:a16="http://schemas.microsoft.com/office/drawing/2014/main" id="{392D22A6-5038-477F-93F7-393537750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5791200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2837" name="Rectangle 21">
            <a:extLst>
              <a:ext uri="{FF2B5EF4-FFF2-40B4-BE49-F238E27FC236}">
                <a16:creationId xmlns:a16="http://schemas.microsoft.com/office/drawing/2014/main" id="{AF7FB2D0-4E34-418D-A9E0-60EF709FD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4" y="1821597"/>
            <a:ext cx="4199732" cy="4893647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#include &lt;iostream&gt;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using namespace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std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 c=0,k=3;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	switch(65+k)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	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default:c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+=k;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	case '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B':c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++;break;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           case '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C':c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+=2;break;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&lt;&lt;c;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}</a:t>
            </a:r>
          </a:p>
        </p:txBody>
      </p:sp>
      <p:sp>
        <p:nvSpPr>
          <p:cNvPr id="162838" name="Rectangle 22">
            <a:extLst>
              <a:ext uri="{FF2B5EF4-FFF2-40B4-BE49-F238E27FC236}">
                <a16:creationId xmlns:a16="http://schemas.microsoft.com/office/drawing/2014/main" id="{1BAA56BA-140F-42AA-9827-1DAC928D3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334" y="1847721"/>
            <a:ext cx="4348162" cy="4893647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#include &lt;iostream&gt;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using namespace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std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 main()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{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 c=0,k=3;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   	switch(68)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	{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default:c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+=k;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           case 66:c++;break;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           case 67:c+=2;break;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	 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&lt;&lt;c;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cs typeface="宋体" charset="0"/>
              </a:rPr>
              <a:t>}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2840" name="Text Box 24">
            <a:extLst>
              <a:ext uri="{FF2B5EF4-FFF2-40B4-BE49-F238E27FC236}">
                <a16:creationId xmlns:a16="http://schemas.microsoft.com/office/drawing/2014/main" id="{82A4DAE8-448A-4667-93CA-68EB50652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556" y="974298"/>
            <a:ext cx="43212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计算出表达式的值，然后和字符的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码比较，等价于：</a:t>
            </a:r>
          </a:p>
        </p:txBody>
      </p:sp>
      <p:sp>
        <p:nvSpPr>
          <p:cNvPr id="162835" name="AutoShape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2898341-2C4A-4EDA-84BC-2A014E04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actionButtonBackPrevious">
            <a:avLst/>
          </a:prstGeom>
          <a:solidFill>
            <a:srgbClr val="EAEAEA"/>
          </a:solidFill>
          <a:ln w="12700">
            <a:solidFill>
              <a:srgbClr val="660066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nimBg="1"/>
      <p:bldP spid="162820" grpId="0" build="p" autoUpdateAnimBg="0"/>
      <p:bldP spid="162834" grpId="0" autoUpdateAnimBg="0"/>
      <p:bldP spid="162837" grpId="0" animBg="1" autoUpdateAnimBg="0"/>
      <p:bldP spid="162838" grpId="0" animBg="1" autoUpdateAnimBg="0"/>
      <p:bldP spid="162840" grpId="0" autoUpdateAnimBg="0"/>
      <p:bldP spid="1628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ltGray">
          <a:xfrm>
            <a:off x="11113" y="9906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幼圆" charset="0"/>
              <a:cs typeface="幼圆" charset="0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ltGray">
          <a:xfrm>
            <a:off x="11113" y="10668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幼圆" charset="0"/>
              <a:cs typeface="幼圆" charset="0"/>
            </a:endParaRP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0" y="10668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幼圆" charset="0"/>
              <a:cs typeface="幼圆" charset="0"/>
            </a:endParaRP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7724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ahoma" pitchFamily="34" charset="0"/>
                <a:ea typeface="幼圆" pitchFamily="49" charset="-122"/>
              </a:rPr>
              <a:t>西文信息编码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251520" y="1181718"/>
            <a:ext cx="2411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8288" indent="-268288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indent="0" defTabSz="914400">
              <a:spcBef>
                <a:spcPct val="50000"/>
              </a:spcBef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charset="0"/>
              </a:rPr>
              <a:t>ASCII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charset="0"/>
              </a:rPr>
              <a:t>码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950437" y="1781215"/>
            <a:ext cx="6772275" cy="347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ASCII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码是美国信息交换标准代码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merican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tandard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ode for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</a:t>
            </a: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nformation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nterchange)</a:t>
            </a: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包括：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0~9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十个数字字符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52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个大小写英文字母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34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个专用符号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32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个控制符号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434975" y="4976365"/>
            <a:ext cx="334327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因为：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2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7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=128</a:t>
            </a:r>
          </a:p>
        </p:txBody>
      </p:sp>
      <p:sp>
        <p:nvSpPr>
          <p:cNvPr id="106509" name="AutoShape 13"/>
          <p:cNvSpPr>
            <a:spLocks/>
          </p:cNvSpPr>
          <p:nvPr/>
        </p:nvSpPr>
        <p:spPr bwMode="auto">
          <a:xfrm>
            <a:off x="1390501" y="3501008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幼圆" charset="0"/>
              <a:cs typeface="幼圆" charset="0"/>
            </a:endParaRP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304651" y="3719763"/>
            <a:ext cx="1243013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仿宋_GB2312" charset="0"/>
                <a:cs typeface="仿宋_GB2312" charset="0"/>
              </a:rPr>
              <a:t>128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仿宋_GB2312" charset="0"/>
                <a:cs typeface="仿宋_GB2312" charset="0"/>
              </a:rPr>
              <a:t>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符号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434975" y="5433565"/>
            <a:ext cx="38496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所以：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ASCII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码用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位编码</a:t>
            </a:r>
          </a:p>
        </p:txBody>
      </p:sp>
      <p:pic>
        <p:nvPicPr>
          <p:cNvPr id="10651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66750"/>
            <a:ext cx="3124200" cy="53530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6629400" y="623888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Arial" charset="0"/>
                <a:ea typeface="宋体" charset="0"/>
              </a:rPr>
              <a:t>6  5   4  3  2  1  0</a:t>
            </a:r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4427538" y="4076700"/>
            <a:ext cx="1728787" cy="6477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1320" dir="2319588" algn="ctr" rotWithShape="0">
              <a:srgbClr val="FF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73018" tIns="36509" rIns="73018" bIns="36509" anchor="ctr"/>
          <a:lstStyle>
            <a:lvl1pPr marL="268288" indent="-268288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14375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14375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268288" marR="0" lvl="0" indent="-268288" algn="l" defTabSz="7143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</a:rPr>
              <a:t>Computer</a:t>
            </a: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4211638" y="4797425"/>
            <a:ext cx="4919662" cy="1200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1000011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                                      </a:t>
            </a: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          </a:t>
            </a: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6040438" y="4797425"/>
            <a:ext cx="131863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1101111</a:t>
            </a:r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7716838" y="4797425"/>
            <a:ext cx="135261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1101101</a:t>
            </a:r>
          </a:p>
        </p:txBody>
      </p:sp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4364038" y="5178425"/>
            <a:ext cx="135261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1110000</a:t>
            </a:r>
          </a:p>
        </p:txBody>
      </p:sp>
      <p:sp>
        <p:nvSpPr>
          <p:cNvPr id="106519" name="Rectangle 23"/>
          <p:cNvSpPr>
            <a:spLocks noChangeArrowheads="1"/>
          </p:cNvSpPr>
          <p:nvPr/>
        </p:nvSpPr>
        <p:spPr bwMode="auto">
          <a:xfrm>
            <a:off x="6040438" y="5178425"/>
            <a:ext cx="135261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1110101</a:t>
            </a: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7716838" y="5178425"/>
            <a:ext cx="135261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1110100</a:t>
            </a:r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4364038" y="5559425"/>
            <a:ext cx="13696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1100101</a:t>
            </a:r>
          </a:p>
        </p:txBody>
      </p:sp>
      <p:sp>
        <p:nvSpPr>
          <p:cNvPr id="106522" name="Rectangle 26"/>
          <p:cNvSpPr>
            <a:spLocks noChangeArrowheads="1"/>
          </p:cNvSpPr>
          <p:nvPr/>
        </p:nvSpPr>
        <p:spPr bwMode="auto">
          <a:xfrm>
            <a:off x="6040438" y="5559425"/>
            <a:ext cx="135261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1110010</a:t>
            </a:r>
          </a:p>
        </p:txBody>
      </p:sp>
      <p:sp>
        <p:nvSpPr>
          <p:cNvPr id="106523" name="Rectangle 27"/>
          <p:cNvSpPr>
            <a:spLocks noChangeArrowheads="1"/>
          </p:cNvSpPr>
          <p:nvPr/>
        </p:nvSpPr>
        <p:spPr bwMode="auto">
          <a:xfrm>
            <a:off x="4211638" y="4797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524" name="Rectangle 28"/>
          <p:cNvSpPr>
            <a:spLocks noChangeArrowheads="1"/>
          </p:cNvSpPr>
          <p:nvPr/>
        </p:nvSpPr>
        <p:spPr bwMode="auto">
          <a:xfrm>
            <a:off x="5888038" y="4797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7564438" y="4797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526" name="Rectangle 30"/>
          <p:cNvSpPr>
            <a:spLocks noChangeArrowheads="1"/>
          </p:cNvSpPr>
          <p:nvPr/>
        </p:nvSpPr>
        <p:spPr bwMode="auto">
          <a:xfrm>
            <a:off x="4211638" y="5178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527" name="Rectangle 31"/>
          <p:cNvSpPr>
            <a:spLocks noChangeArrowheads="1"/>
          </p:cNvSpPr>
          <p:nvPr/>
        </p:nvSpPr>
        <p:spPr bwMode="auto">
          <a:xfrm>
            <a:off x="5888038" y="5178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528" name="Rectangle 32"/>
          <p:cNvSpPr>
            <a:spLocks noChangeArrowheads="1"/>
          </p:cNvSpPr>
          <p:nvPr/>
        </p:nvSpPr>
        <p:spPr bwMode="auto">
          <a:xfrm>
            <a:off x="7564438" y="5178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529" name="Rectangle 33"/>
          <p:cNvSpPr>
            <a:spLocks noChangeArrowheads="1"/>
          </p:cNvSpPr>
          <p:nvPr/>
        </p:nvSpPr>
        <p:spPr bwMode="auto">
          <a:xfrm>
            <a:off x="4211638" y="5559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530" name="Rectangle 34"/>
          <p:cNvSpPr>
            <a:spLocks noChangeArrowheads="1"/>
          </p:cNvSpPr>
          <p:nvPr/>
        </p:nvSpPr>
        <p:spPr bwMode="auto">
          <a:xfrm>
            <a:off x="5888038" y="5559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531" name="Rectangle 35"/>
          <p:cNvSpPr>
            <a:spLocks noChangeArrowheads="1"/>
          </p:cNvSpPr>
          <p:nvPr/>
        </p:nvSpPr>
        <p:spPr bwMode="auto">
          <a:xfrm>
            <a:off x="457200" y="5991373"/>
            <a:ext cx="5483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defTabSz="7620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defTabSz="7620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高位补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凑足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8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位，即一个字节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6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6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3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3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3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3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3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3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3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3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00" fill="hold"/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00" fill="hold"/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00" fill="hold"/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300" fill="hold"/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00" fill="hold"/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00" fill="hold"/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00" fill="hold"/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5" grpId="0" autoUpdateAnimBg="0"/>
      <p:bldP spid="106507" grpId="0" build="p" autoUpdateAnimBg="0"/>
      <p:bldP spid="106508" grpId="0" build="p" autoUpdateAnimBg="0"/>
      <p:bldP spid="106509" grpId="0" animBg="1"/>
      <p:bldP spid="106510" grpId="0" autoUpdateAnimBg="0"/>
      <p:bldP spid="106511" grpId="0" build="p" autoUpdateAnimBg="0"/>
      <p:bldP spid="106513" grpId="0" autoUpdateAnimBg="0"/>
      <p:bldP spid="106514" grpId="0" animBg="1" autoUpdateAnimBg="0"/>
      <p:bldP spid="106515" grpId="0" animBg="1" autoUpdateAnimBg="0"/>
      <p:bldP spid="106516" grpId="0" autoUpdateAnimBg="0"/>
      <p:bldP spid="106517" grpId="0" autoUpdateAnimBg="0"/>
      <p:bldP spid="106518" grpId="0" autoUpdateAnimBg="0"/>
      <p:bldP spid="106519" grpId="0" autoUpdateAnimBg="0"/>
      <p:bldP spid="106520" grpId="0" autoUpdateAnimBg="0"/>
      <p:bldP spid="106521" grpId="0" autoUpdateAnimBg="0"/>
      <p:bldP spid="106522" grpId="0" autoUpdateAnimBg="0"/>
      <p:bldP spid="106523" grpId="0" autoUpdateAnimBg="0"/>
      <p:bldP spid="106524" grpId="0" autoUpdateAnimBg="0"/>
      <p:bldP spid="106525" grpId="0" autoUpdateAnimBg="0"/>
      <p:bldP spid="106526" grpId="0" autoUpdateAnimBg="0"/>
      <p:bldP spid="106527" grpId="0" autoUpdateAnimBg="0"/>
      <p:bldP spid="106528" grpId="0" autoUpdateAnimBg="0"/>
      <p:bldP spid="106529" grpId="0" autoUpdateAnimBg="0"/>
      <p:bldP spid="106530" grpId="0" autoUpdateAnimBg="0"/>
      <p:bldP spid="10653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64D07C11-B8BB-412D-8A33-0E6D0EB05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作</a:t>
            </a:r>
            <a:r>
              <a:rPr lang="en-US" altLang="zh-CN"/>
              <a:t>    </a:t>
            </a:r>
            <a:r>
              <a:rPr lang="zh-CN" altLang="en-US"/>
              <a:t>业</a:t>
            </a: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E81FDA98-0ABD-4900-AF58-18CF3DAF2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6"/>
            <a:ext cx="9001000" cy="510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400"/>
              </a:lnSpc>
              <a:spcBef>
                <a:spcPts val="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本周上机作业</a:t>
            </a:r>
            <a:endParaRPr lang="en-US" altLang="zh-CN" sz="2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eaLnBrk="1" hangingPunct="1">
              <a:lnSpc>
                <a:spcPts val="44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1.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顺序结构程序设计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eaLnBrk="1" hangingPunct="1">
              <a:lnSpc>
                <a:spcPts val="44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2.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选择结构程序设计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eaLnBrk="1" hangingPunct="1">
              <a:lnSpc>
                <a:spcPts val="4400"/>
              </a:lnSpc>
              <a:spcBef>
                <a:spcPts val="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注意：</a:t>
            </a:r>
            <a:endParaRPr lang="en-US" altLang="zh-CN" sz="2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eaLnBrk="1" hangingPunct="1">
              <a:lnSpc>
                <a:spcPts val="44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1.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请登录平台查看题目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eaLnBrk="1" hangingPunct="1">
              <a:lnSpc>
                <a:spcPts val="44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2.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按照题目中的输入样例写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cin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，按照输出样例写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cout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eaLnBrk="1" hangingPunct="1">
              <a:lnSpc>
                <a:spcPts val="44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3.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请参阅群中的文件：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eaLnBrk="1" hangingPunct="1">
              <a:lnSpc>
                <a:spcPts val="44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教学辅助平台使用指南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eaLnBrk="1" hangingPunct="1">
              <a:lnSpc>
                <a:spcPts val="4400"/>
              </a:lnSpc>
              <a:spcBef>
                <a:spcPts val="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用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Vc6.0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调试程序的过程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93" name="Rectangle 61">
            <a:extLst>
              <a:ext uri="{FF2B5EF4-FFF2-40B4-BE49-F238E27FC236}">
                <a16:creationId xmlns:a16="http://schemas.microsoft.com/office/drawing/2014/main" id="{01C025C0-3C2B-4DAD-8810-0B38B344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/>
              <a:ea typeface="宋体"/>
              <a:cs typeface="宋体" charset="0"/>
            </a:endParaRP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F988ACE-595E-4AEB-8060-D79D359F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504456"/>
            <a:ext cx="609600" cy="533400"/>
          </a:xfrm>
          <a:prstGeom prst="rect">
            <a:avLst/>
          </a:prstGeom>
          <a:solidFill>
            <a:srgbClr val="66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25943A99-8890-4069-B6A6-2CCC1E5A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0256"/>
            <a:ext cx="609600" cy="533400"/>
          </a:xfrm>
          <a:prstGeom prst="rect">
            <a:avLst/>
          </a:prstGeom>
          <a:solidFill>
            <a:srgbClr val="66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D00F64B4-06DB-45D9-85E5-083067E5F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-171450"/>
            <a:ext cx="70770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字</a:t>
            </a:r>
            <a:r>
              <a:rPr lang="en-US" altLang="zh-CN" dirty="0"/>
              <a:t> </a:t>
            </a:r>
            <a:r>
              <a:rPr lang="zh-CN" altLang="en-US"/>
              <a:t>符</a:t>
            </a:r>
            <a:r>
              <a:rPr lang="en-US" altLang="zh-CN" dirty="0"/>
              <a:t> </a:t>
            </a:r>
            <a:r>
              <a:rPr lang="zh-CN" altLang="en-US"/>
              <a:t>型</a:t>
            </a:r>
            <a:r>
              <a:rPr lang="en-US" altLang="zh-CN" dirty="0"/>
              <a:t> </a:t>
            </a:r>
            <a:r>
              <a:rPr lang="zh-CN" altLang="en-US"/>
              <a:t>数</a:t>
            </a:r>
            <a:r>
              <a:rPr lang="en-US" altLang="zh-CN" dirty="0"/>
              <a:t> </a:t>
            </a:r>
            <a:r>
              <a:rPr lang="zh-CN" altLang="en-US"/>
              <a:t>据</a:t>
            </a:r>
          </a:p>
        </p:txBody>
      </p:sp>
      <p:sp>
        <p:nvSpPr>
          <p:cNvPr id="146437" name="Text Box 5">
            <a:extLst>
              <a:ext uri="{FF2B5EF4-FFF2-40B4-BE49-F238E27FC236}">
                <a16:creationId xmlns:a16="http://schemas.microsoft.com/office/drawing/2014/main" id="{5B5C87A8-E09F-4F68-A03D-D4930DB60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74725"/>
            <a:ext cx="20605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字符型常量</a:t>
            </a:r>
          </a:p>
        </p:txBody>
      </p:sp>
      <p:sp>
        <p:nvSpPr>
          <p:cNvPr id="146438" name="Text Box 6">
            <a:extLst>
              <a:ext uri="{FF2B5EF4-FFF2-40B4-BE49-F238E27FC236}">
                <a16:creationId xmlns:a16="http://schemas.microsoft.com/office/drawing/2014/main" id="{10F1031F-E628-48A1-9E3A-27874F12E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fr-F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'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6439" name="Text Box 7">
            <a:extLst>
              <a:ext uri="{FF2B5EF4-FFF2-40B4-BE49-F238E27FC236}">
                <a16:creationId xmlns:a16="http://schemas.microsoft.com/office/drawing/2014/main" id="{126D8992-6F7C-4121-ADA5-A20336BC8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891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fr-F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'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6440" name="Text Box 8">
            <a:extLst>
              <a:ext uri="{FF2B5EF4-FFF2-40B4-BE49-F238E27FC236}">
                <a16:creationId xmlns:a16="http://schemas.microsoft.com/office/drawing/2014/main" id="{EBF7A89F-FCDB-4E43-8D22-455BB3BBE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891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'  '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6441" name="Text Box 9">
            <a:extLst>
              <a:ext uri="{FF2B5EF4-FFF2-40B4-BE49-F238E27FC236}">
                <a16:creationId xmlns:a16="http://schemas.microsoft.com/office/drawing/2014/main" id="{ED3B8AEB-7A77-454D-83FD-374389AEE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317750"/>
            <a:ext cx="1738947" cy="39114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square" lIns="54000" tIns="10800" rIns="54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仿宋" panose="02010609060101010101" pitchFamily="49" charset="-122"/>
                <a:cs typeface="仿宋_GB2312" charset="0"/>
              </a:rPr>
              <a:t>'\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仿宋" panose="02010609060101010101" pitchFamily="49" charset="-122"/>
                <a:cs typeface="仿宋_GB2312" charset="0"/>
              </a:rPr>
              <a:t>特定字符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仿宋" panose="02010609060101010101" pitchFamily="49" charset="-122"/>
                <a:cs typeface="仿宋_GB2312" charset="0"/>
              </a:rPr>
              <a:t>'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仿宋" panose="02010609060101010101" pitchFamily="49" charset="-122"/>
              <a:cs typeface="仿宋_GB2312" charset="0"/>
            </a:endParaRPr>
          </a:p>
        </p:txBody>
      </p:sp>
      <p:sp>
        <p:nvSpPr>
          <p:cNvPr id="146442" name="Text Box 10">
            <a:extLst>
              <a:ext uri="{FF2B5EF4-FFF2-40B4-BE49-F238E27FC236}">
                <a16:creationId xmlns:a16="http://schemas.microsoft.com/office/drawing/2014/main" id="{0F157BE3-BB86-43BF-B88B-090CE6653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511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Times New Roman" panose="02020603050405020304" pitchFamily="18" charset="0"/>
              </a:rPr>
              <a:t>'\n'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6443" name="Text Box 11">
            <a:extLst>
              <a:ext uri="{FF2B5EF4-FFF2-40B4-BE49-F238E27FC236}">
                <a16:creationId xmlns:a16="http://schemas.microsoft.com/office/drawing/2014/main" id="{F4480558-42CC-48CA-9F48-3ADF8B6C4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8446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换行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6444" name="Text Box 12">
            <a:extLst>
              <a:ext uri="{FF2B5EF4-FFF2-40B4-BE49-F238E27FC236}">
                <a16:creationId xmlns:a16="http://schemas.microsoft.com/office/drawing/2014/main" id="{75C75F14-2144-47CA-BF72-49DE0E1D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470025"/>
            <a:ext cx="1582102" cy="39114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square" lIns="54000" tIns="10800" rIns="54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隶书" charset="0"/>
                <a:cs typeface="隶书" charset="0"/>
              </a:rPr>
              <a:t>'               '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隶书" charset="0"/>
              <a:cs typeface="隶书" charset="0"/>
            </a:endParaRPr>
          </a:p>
        </p:txBody>
      </p:sp>
      <p:sp>
        <p:nvSpPr>
          <p:cNvPr id="146445" name="Text Box 13">
            <a:extLst>
              <a:ext uri="{FF2B5EF4-FFF2-40B4-BE49-F238E27FC236}">
                <a16:creationId xmlns:a16="http://schemas.microsoft.com/office/drawing/2014/main" id="{ECD3EB85-EB30-4A12-8AB3-58CB6D62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412875"/>
            <a:ext cx="2171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一个字符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6446" name="Text Box 14">
            <a:extLst>
              <a:ext uri="{FF2B5EF4-FFF2-40B4-BE49-F238E27FC236}">
                <a16:creationId xmlns:a16="http://schemas.microsoft.com/office/drawing/2014/main" id="{40394E18-1665-4211-8464-F281B8EF3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2684463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/>
              </a:rPr>
              <a:t>P14</a:t>
            </a:r>
          </a:p>
        </p:txBody>
      </p:sp>
      <p:sp>
        <p:nvSpPr>
          <p:cNvPr id="146447" name="Text Box 15">
            <a:extLst>
              <a:ext uri="{FF2B5EF4-FFF2-40B4-BE49-F238E27FC236}">
                <a16:creationId xmlns:a16="http://schemas.microsoft.com/office/drawing/2014/main" id="{070A7A6D-D246-49DF-86EA-44B06B828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89413"/>
            <a:ext cx="277177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字符数据的表示</a:t>
            </a:r>
          </a:p>
        </p:txBody>
      </p:sp>
      <p:sp>
        <p:nvSpPr>
          <p:cNvPr id="146448" name="Text Box 16">
            <a:extLst>
              <a:ext uri="{FF2B5EF4-FFF2-40B4-BE49-F238E27FC236}">
                <a16:creationId xmlns:a16="http://schemas.microsoft.com/office/drawing/2014/main" id="{F26C8AC8-0413-4F82-8CA8-CBB82A428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32325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Tx/>
              <a:buFontTx/>
              <a:buChar char="–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Times New Roman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Times New Roman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Times New Roman"/>
              </a:rPr>
              <a:t>ASCII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Times New Roman"/>
              </a:rPr>
              <a:t>码表示</a:t>
            </a:r>
          </a:p>
        </p:txBody>
      </p:sp>
      <p:sp>
        <p:nvSpPr>
          <p:cNvPr id="146449" name="Text Box 17">
            <a:extLst>
              <a:ext uri="{FF2B5EF4-FFF2-40B4-BE49-F238E27FC236}">
                <a16:creationId xmlns:a16="http://schemas.microsoft.com/office/drawing/2014/main" id="{E457ED1E-6830-4FF1-8F10-8F36A3EC2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627563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(P292)</a:t>
            </a:r>
          </a:p>
        </p:txBody>
      </p:sp>
      <p:sp>
        <p:nvSpPr>
          <p:cNvPr id="146450" name="Text Box 18">
            <a:extLst>
              <a:ext uri="{FF2B5EF4-FFF2-40B4-BE49-F238E27FC236}">
                <a16:creationId xmlns:a16="http://schemas.microsoft.com/office/drawing/2014/main" id="{C00A4697-493E-4B89-88DE-3A0721633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2955925"/>
            <a:ext cx="17049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字符变量</a:t>
            </a:r>
          </a:p>
        </p:txBody>
      </p:sp>
      <p:sp>
        <p:nvSpPr>
          <p:cNvPr id="146451" name="Text Box 19">
            <a:extLst>
              <a:ext uri="{FF2B5EF4-FFF2-40B4-BE49-F238E27FC236}">
                <a16:creationId xmlns:a16="http://schemas.microsoft.com/office/drawing/2014/main" id="{D382AC98-ED49-4AD1-9922-29E7655BE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89325"/>
            <a:ext cx="2654300" cy="3905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lIns="54000" tIns="10800" rIns="540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char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变量表；</a:t>
            </a:r>
          </a:p>
        </p:txBody>
      </p:sp>
      <p:sp>
        <p:nvSpPr>
          <p:cNvPr id="146452" name="Text Box 20">
            <a:extLst>
              <a:ext uri="{FF2B5EF4-FFF2-40B4-BE49-F238E27FC236}">
                <a16:creationId xmlns:a16="http://schemas.microsoft.com/office/drawing/2014/main" id="{02074160-B8FA-4103-BF4D-BB178C89E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70325"/>
            <a:ext cx="990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隶书" charset="0"/>
                <a:cs typeface="隶书" charset="0"/>
              </a:rPr>
              <a:t>如：</a:t>
            </a:r>
          </a:p>
        </p:txBody>
      </p:sp>
      <p:sp>
        <p:nvSpPr>
          <p:cNvPr id="146453" name="Text Box 21">
            <a:extLst>
              <a:ext uri="{FF2B5EF4-FFF2-40B4-BE49-F238E27FC236}">
                <a16:creationId xmlns:a16="http://schemas.microsoft.com/office/drawing/2014/main" id="{181EE1FE-58D3-4A42-BD84-97F3FB75A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70325"/>
            <a:ext cx="195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Times New Roman" panose="02020603050405020304" pitchFamily="18" charset="0"/>
              </a:rPr>
              <a:t>char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Times New Roman" panose="02020603050405020304" pitchFamily="18" charset="0"/>
              </a:rPr>
              <a:t>c,a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46454" name="Text Box 22">
            <a:extLst>
              <a:ext uri="{FF2B5EF4-FFF2-40B4-BE49-F238E27FC236}">
                <a16:creationId xmlns:a16="http://schemas.microsoft.com/office/drawing/2014/main" id="{C036F27C-8265-41F4-B3AB-90D848C4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356350"/>
            <a:ext cx="3505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Tx/>
              <a:buFontTx/>
              <a:buChar char="–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Times New Roman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Times New Roman"/>
              </a:rPr>
              <a:t>字符变量占一个字节</a:t>
            </a:r>
          </a:p>
        </p:txBody>
      </p:sp>
      <p:sp>
        <p:nvSpPr>
          <p:cNvPr id="146455" name="Text Box 23">
            <a:extLst>
              <a:ext uri="{FF2B5EF4-FFF2-40B4-BE49-F238E27FC236}">
                <a16:creationId xmlns:a16="http://schemas.microsoft.com/office/drawing/2014/main" id="{61F6A5F8-A47B-4110-B20E-F8E61AE9D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3" y="986959"/>
            <a:ext cx="3169457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给字符型变量赋值</a:t>
            </a:r>
          </a:p>
        </p:txBody>
      </p:sp>
      <p:sp>
        <p:nvSpPr>
          <p:cNvPr id="146457" name="Rectangle 25">
            <a:extLst>
              <a:ext uri="{FF2B5EF4-FFF2-40B4-BE49-F238E27FC236}">
                <a16:creationId xmlns:a16="http://schemas.microsoft.com/office/drawing/2014/main" id="{DD1F4D3F-4452-4F1F-8A6B-1417325E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16832"/>
            <a:ext cx="3962400" cy="3167931"/>
          </a:xfrm>
          <a:prstGeom prst="rect">
            <a:avLst/>
          </a:prstGeom>
          <a:noFill/>
          <a:ln w="76200" cap="sq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58" name="Text Box 26">
            <a:extLst>
              <a:ext uri="{FF2B5EF4-FFF2-40B4-BE49-F238E27FC236}">
                <a16:creationId xmlns:a16="http://schemas.microsoft.com/office/drawing/2014/main" id="{7244A966-8B26-481A-A07B-DC5EDE751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240" y="1772816"/>
            <a:ext cx="19812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 main( )</a:t>
            </a:r>
          </a:p>
        </p:txBody>
      </p:sp>
      <p:sp>
        <p:nvSpPr>
          <p:cNvPr id="146459" name="Text Box 27">
            <a:extLst>
              <a:ext uri="{FF2B5EF4-FFF2-40B4-BE49-F238E27FC236}">
                <a16:creationId xmlns:a16="http://schemas.microsoft.com/office/drawing/2014/main" id="{B0F0E99A-05A1-40CA-ABE0-530475FC3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85194"/>
            <a:ext cx="3352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{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char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 c1,c2,a1,a2;</a:t>
            </a:r>
          </a:p>
        </p:txBody>
      </p:sp>
      <p:sp>
        <p:nvSpPr>
          <p:cNvPr id="146460" name="Text Box 28">
            <a:extLst>
              <a:ext uri="{FF2B5EF4-FFF2-40B4-BE49-F238E27FC236}">
                <a16:creationId xmlns:a16="http://schemas.microsoft.com/office/drawing/2014/main" id="{4F476EB5-53BE-44CB-BE08-69833F1D6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2394"/>
            <a:ext cx="27876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   c1=</a:t>
            </a:r>
            <a:r>
              <a:rPr kumimoji="1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a</a:t>
            </a:r>
            <a:r>
              <a:rPr kumimoji="1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;</a:t>
            </a:r>
          </a:p>
        </p:txBody>
      </p:sp>
      <p:sp>
        <p:nvSpPr>
          <p:cNvPr id="146461" name="Text Box 29">
            <a:extLst>
              <a:ext uri="{FF2B5EF4-FFF2-40B4-BE49-F238E27FC236}">
                <a16:creationId xmlns:a16="http://schemas.microsoft.com/office/drawing/2014/main" id="{208AF9A5-5A44-4FE0-B785-39E9AE0E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04394"/>
            <a:ext cx="1828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  a1=c1-32;</a:t>
            </a:r>
          </a:p>
        </p:txBody>
      </p:sp>
      <p:sp>
        <p:nvSpPr>
          <p:cNvPr id="146462" name="Text Box 30">
            <a:extLst>
              <a:ext uri="{FF2B5EF4-FFF2-40B4-BE49-F238E27FC236}">
                <a16:creationId xmlns:a16="http://schemas.microsoft.com/office/drawing/2014/main" id="{62E69773-EE8A-4EED-B269-4BDA2E6E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61594"/>
            <a:ext cx="1981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   a2=c2-32;</a:t>
            </a:r>
          </a:p>
        </p:txBody>
      </p:sp>
      <p:sp>
        <p:nvSpPr>
          <p:cNvPr id="146463" name="Text Box 31">
            <a:extLst>
              <a:ext uri="{FF2B5EF4-FFF2-40B4-BE49-F238E27FC236}">
                <a16:creationId xmlns:a16="http://schemas.microsoft.com/office/drawing/2014/main" id="{7E214980-3B6F-4AA0-9533-AC86C12F8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50" y="4602957"/>
            <a:ext cx="533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}</a:t>
            </a:r>
          </a:p>
        </p:txBody>
      </p:sp>
      <p:sp>
        <p:nvSpPr>
          <p:cNvPr id="146464" name="Text Box 32">
            <a:extLst>
              <a:ext uri="{FF2B5EF4-FFF2-40B4-BE49-F238E27FC236}">
                <a16:creationId xmlns:a16="http://schemas.microsoft.com/office/drawing/2014/main" id="{C6BB69D3-E57C-474D-840C-855FAB98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1" y="1464282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确定变量的值</a:t>
            </a:r>
          </a:p>
        </p:txBody>
      </p:sp>
      <p:sp>
        <p:nvSpPr>
          <p:cNvPr id="146465" name="Rectangle 33">
            <a:extLst>
              <a:ext uri="{FF2B5EF4-FFF2-40B4-BE49-F238E27FC236}">
                <a16:creationId xmlns:a16="http://schemas.microsoft.com/office/drawing/2014/main" id="{BD73530A-53E9-476F-BDB2-4BE3E7F3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2856"/>
            <a:ext cx="609600" cy="533400"/>
          </a:xfrm>
          <a:prstGeom prst="rect">
            <a:avLst/>
          </a:prstGeom>
          <a:solidFill>
            <a:srgbClr val="66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66" name="Text Box 34">
            <a:extLst>
              <a:ext uri="{FF2B5EF4-FFF2-40B4-BE49-F238E27FC236}">
                <a16:creationId xmlns:a16="http://schemas.microsoft.com/office/drawing/2014/main" id="{E68D6B08-ACC3-4F46-A9AD-90BAF1F4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132856"/>
            <a:ext cx="533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c1</a:t>
            </a:r>
          </a:p>
        </p:txBody>
      </p:sp>
      <p:sp>
        <p:nvSpPr>
          <p:cNvPr id="146467" name="Rectangle 35">
            <a:extLst>
              <a:ext uri="{FF2B5EF4-FFF2-40B4-BE49-F238E27FC236}">
                <a16:creationId xmlns:a16="http://schemas.microsoft.com/office/drawing/2014/main" id="{F5168DE6-DD42-47FC-BA72-882C0484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18656"/>
            <a:ext cx="609600" cy="533400"/>
          </a:xfrm>
          <a:prstGeom prst="rect">
            <a:avLst/>
          </a:prstGeom>
          <a:solidFill>
            <a:srgbClr val="66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68" name="Text Box 36">
            <a:extLst>
              <a:ext uri="{FF2B5EF4-FFF2-40B4-BE49-F238E27FC236}">
                <a16:creationId xmlns:a16="http://schemas.microsoft.com/office/drawing/2014/main" id="{9AF27282-031C-4DF6-8FA2-772FAC804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18656"/>
            <a:ext cx="533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c2</a:t>
            </a:r>
          </a:p>
        </p:txBody>
      </p:sp>
      <p:sp>
        <p:nvSpPr>
          <p:cNvPr id="146469" name="Text Box 37">
            <a:extLst>
              <a:ext uri="{FF2B5EF4-FFF2-40B4-BE49-F238E27FC236}">
                <a16:creationId xmlns:a16="http://schemas.microsoft.com/office/drawing/2014/main" id="{483650AC-4F68-4CD5-B88D-CC55C8428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132856"/>
            <a:ext cx="533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97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70" name="Text Box 38">
            <a:extLst>
              <a:ext uri="{FF2B5EF4-FFF2-40B4-BE49-F238E27FC236}">
                <a16:creationId xmlns:a16="http://schemas.microsoft.com/office/drawing/2014/main" id="{ACDDDCF0-CD2E-4D64-BC85-E4752C349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818656"/>
            <a:ext cx="533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98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71" name="Text Box 39">
            <a:extLst>
              <a:ext uri="{FF2B5EF4-FFF2-40B4-BE49-F238E27FC236}">
                <a16:creationId xmlns:a16="http://schemas.microsoft.com/office/drawing/2014/main" id="{8993BEF1-2384-4B3F-AE01-8E76E71ED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580656"/>
            <a:ext cx="381000" cy="365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65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72" name="Text Box 40">
            <a:extLst>
              <a:ext uri="{FF2B5EF4-FFF2-40B4-BE49-F238E27FC236}">
                <a16:creationId xmlns:a16="http://schemas.microsoft.com/office/drawing/2014/main" id="{62E6BFF7-3C2D-4822-AD10-CA365E41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82331"/>
            <a:ext cx="381000" cy="365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66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73" name="Text Box 41">
            <a:extLst>
              <a:ext uri="{FF2B5EF4-FFF2-40B4-BE49-F238E27FC236}">
                <a16:creationId xmlns:a16="http://schemas.microsoft.com/office/drawing/2014/main" id="{E8352B29-E19B-491D-980D-9EC838F5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891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: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6474" name="Text Box 42">
            <a:extLst>
              <a:ext uri="{FF2B5EF4-FFF2-40B4-BE49-F238E27FC236}">
                <a16:creationId xmlns:a16="http://schemas.microsoft.com/office/drawing/2014/main" id="{2996C91C-2866-495E-A192-0D5859FBA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895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fr-F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6475" name="Rectangle 43">
            <a:extLst>
              <a:ext uri="{FF2B5EF4-FFF2-40B4-BE49-F238E27FC236}">
                <a16:creationId xmlns:a16="http://schemas.microsoft.com/office/drawing/2014/main" id="{BB88F044-DB43-4889-8491-7532A9B9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089525"/>
            <a:ext cx="2667000" cy="457200"/>
          </a:xfrm>
          <a:prstGeom prst="rect">
            <a:avLst/>
          </a:prstGeom>
          <a:solidFill>
            <a:srgbClr val="66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76" name="Line 44">
            <a:extLst>
              <a:ext uri="{FF2B5EF4-FFF2-40B4-BE49-F238E27FC236}">
                <a16:creationId xmlns:a16="http://schemas.microsoft.com/office/drawing/2014/main" id="{F2E5E5E7-F7BD-45CF-9C25-AA7E65C2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0895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46477" name="Text Box 45">
            <a:extLst>
              <a:ext uri="{FF2B5EF4-FFF2-40B4-BE49-F238E27FC236}">
                <a16:creationId xmlns:a16="http://schemas.microsoft.com/office/drawing/2014/main" id="{A9B941E1-D5BE-4A05-8DD7-CFD9EB423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84313"/>
            <a:ext cx="1295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Tx/>
              <a:buFontTx/>
              <a:buChar char="–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幼圆" charset="0"/>
                <a:ea typeface="幼圆" charset="0"/>
                <a:cs typeface="幼圆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幼圆" charset="0"/>
                <a:ea typeface="幼圆" charset="0"/>
                <a:cs typeface="幼圆" charset="0"/>
              </a:rPr>
              <a:t>普通</a:t>
            </a:r>
          </a:p>
        </p:txBody>
      </p:sp>
      <p:sp>
        <p:nvSpPr>
          <p:cNvPr id="146478" name="Text Box 46">
            <a:extLst>
              <a:ext uri="{FF2B5EF4-FFF2-40B4-BE49-F238E27FC236}">
                <a16:creationId xmlns:a16="http://schemas.microsoft.com/office/drawing/2014/main" id="{8500F2BF-4D64-4AA3-ACF9-847F37378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70125"/>
            <a:ext cx="26622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Tx/>
              <a:buFontTx/>
              <a:buChar char="–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幼圆" charset="0"/>
                <a:ea typeface="幼圆" charset="0"/>
                <a:cs typeface="幼圆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幼圆" charset="0"/>
                <a:ea typeface="幼圆" charset="0"/>
                <a:cs typeface="幼圆" charset="0"/>
              </a:rPr>
              <a:t>转义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146479" name="Text Box 47">
            <a:extLst>
              <a:ext uri="{FF2B5EF4-FFF2-40B4-BE49-F238E27FC236}">
                <a16:creationId xmlns:a16="http://schemas.microsoft.com/office/drawing/2014/main" id="{74BE0658-5BE1-48FD-A6EA-5B55338F9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0895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8bit</a:t>
            </a:r>
          </a:p>
        </p:txBody>
      </p:sp>
      <p:sp>
        <p:nvSpPr>
          <p:cNvPr id="146480" name="Line 48">
            <a:extLst>
              <a:ext uri="{FF2B5EF4-FFF2-40B4-BE49-F238E27FC236}">
                <a16:creationId xmlns:a16="http://schemas.microsoft.com/office/drawing/2014/main" id="{0240429C-B35C-45D3-9235-FEF98EF3A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745163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46481" name="Text Box 49">
            <a:extLst>
              <a:ext uri="{FF2B5EF4-FFF2-40B4-BE49-F238E27FC236}">
                <a16:creationId xmlns:a16="http://schemas.microsoft.com/office/drawing/2014/main" id="{419077E2-F567-44A3-8B78-0E0D53E6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895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97</a:t>
            </a:r>
          </a:p>
        </p:txBody>
      </p:sp>
      <p:sp>
        <p:nvSpPr>
          <p:cNvPr id="146482" name="Text Box 50">
            <a:extLst>
              <a:ext uri="{FF2B5EF4-FFF2-40B4-BE49-F238E27FC236}">
                <a16:creationId xmlns:a16="http://schemas.microsoft.com/office/drawing/2014/main" id="{05147A73-086A-4B6E-B774-DEB5E7649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895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6483" name="Text Box 51">
            <a:extLst>
              <a:ext uri="{FF2B5EF4-FFF2-40B4-BE49-F238E27FC236}">
                <a16:creationId xmlns:a16="http://schemas.microsoft.com/office/drawing/2014/main" id="{70F5F34F-5DFC-4C37-891C-1CAB0CE13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165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7bit</a:t>
            </a:r>
          </a:p>
        </p:txBody>
      </p:sp>
      <p:sp>
        <p:nvSpPr>
          <p:cNvPr id="146484" name="Text Box 52">
            <a:extLst>
              <a:ext uri="{FF2B5EF4-FFF2-40B4-BE49-F238E27FC236}">
                <a16:creationId xmlns:a16="http://schemas.microsoft.com/office/drawing/2014/main" id="{1D086A12-B6A4-4B21-9EAA-7989CA4EE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66394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……</a:t>
            </a:r>
          </a:p>
        </p:txBody>
      </p:sp>
      <p:sp>
        <p:nvSpPr>
          <p:cNvPr id="146485" name="Text Box 53">
            <a:extLst>
              <a:ext uri="{FF2B5EF4-FFF2-40B4-BE49-F238E27FC236}">
                <a16:creationId xmlns:a16="http://schemas.microsoft.com/office/drawing/2014/main" id="{B97FA72E-4A97-431B-8B23-017F184D2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23394"/>
            <a:ext cx="1371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c2=</a:t>
            </a:r>
            <a:r>
              <a:rPr kumimoji="1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b</a:t>
            </a:r>
            <a:r>
              <a:rPr kumimoji="1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;</a:t>
            </a:r>
          </a:p>
        </p:txBody>
      </p:sp>
      <p:sp>
        <p:nvSpPr>
          <p:cNvPr id="146486" name="Text Box 54">
            <a:extLst>
              <a:ext uri="{FF2B5EF4-FFF2-40B4-BE49-F238E27FC236}">
                <a16:creationId xmlns:a16="http://schemas.microsoft.com/office/drawing/2014/main" id="{8589BAA6-6F81-46A3-94A6-271ED48DB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504456"/>
            <a:ext cx="533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a1</a:t>
            </a:r>
          </a:p>
        </p:txBody>
      </p:sp>
      <p:sp>
        <p:nvSpPr>
          <p:cNvPr id="146487" name="Text Box 55">
            <a:extLst>
              <a:ext uri="{FF2B5EF4-FFF2-40B4-BE49-F238E27FC236}">
                <a16:creationId xmlns:a16="http://schemas.microsoft.com/office/drawing/2014/main" id="{9B4CDD89-0186-4819-B71D-D8F5FF3B3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90256"/>
            <a:ext cx="533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a2</a:t>
            </a:r>
          </a:p>
        </p:txBody>
      </p:sp>
      <p:sp>
        <p:nvSpPr>
          <p:cNvPr id="146488" name="Text Box 56">
            <a:extLst>
              <a:ext uri="{FF2B5EF4-FFF2-40B4-BE49-F238E27FC236}">
                <a16:creationId xmlns:a16="http://schemas.microsoft.com/office/drawing/2014/main" id="{CD389463-295A-49C0-8630-508940FAC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0" y="5497516"/>
            <a:ext cx="4248472" cy="7386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342900" marR="0" lvl="0" indent="-34290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F"/>
              <a:tabLst/>
              <a:defRPr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/>
              </a:defRPr>
            </a:lvl1pPr>
            <a:lvl2pPr marL="742950" indent="-285750">
              <a:defRPr>
                <a:latin typeface="Times New Roman" panose="02020603050405020304" pitchFamily="18" charset="0"/>
              </a:defRPr>
            </a:lvl2pPr>
            <a:lvl3pPr marL="1143000" indent="-228600">
              <a:defRPr>
                <a:latin typeface="Times New Roman" panose="02020603050405020304" pitchFamily="18" charset="0"/>
              </a:defRPr>
            </a:lvl3pPr>
            <a:lvl4pPr marL="1600200" indent="-228600">
              <a:defRPr>
                <a:latin typeface="Times New Roman" panose="02020603050405020304" pitchFamily="18" charset="0"/>
              </a:defRPr>
            </a:lvl4pPr>
            <a:lvl5pPr marL="2057400" indent="-228600">
              <a:defRPr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zh-CN" altLang="en-US" i="0" dirty="0"/>
              <a:t>同一个英文字符大小写的</a:t>
            </a:r>
            <a:r>
              <a:rPr lang="en-US" altLang="zh-CN" i="0" dirty="0"/>
              <a:t>ASCII</a:t>
            </a:r>
            <a:r>
              <a:rPr lang="zh-CN" altLang="en-US" i="0" dirty="0"/>
              <a:t>码相差</a:t>
            </a:r>
            <a:r>
              <a:rPr lang="en-US" altLang="zh-CN" i="0" dirty="0"/>
              <a:t>32</a:t>
            </a:r>
          </a:p>
        </p:txBody>
      </p:sp>
      <p:sp>
        <p:nvSpPr>
          <p:cNvPr id="146489" name="Text Box 57">
            <a:extLst>
              <a:ext uri="{FF2B5EF4-FFF2-40B4-BE49-F238E27FC236}">
                <a16:creationId xmlns:a16="http://schemas.microsoft.com/office/drawing/2014/main" id="{66115999-767A-49E9-B78A-F1DEEF18B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0" y="6319629"/>
            <a:ext cx="4173699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342900" marR="0" lvl="0" indent="-342900" algn="just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F"/>
              <a:tabLst/>
              <a:defRPr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/>
              </a:defRPr>
            </a:lvl1pPr>
            <a:lvl2pPr marL="742950" indent="-285750">
              <a:defRPr>
                <a:latin typeface="Times New Roman" panose="02020603050405020304" pitchFamily="18" charset="0"/>
              </a:defRPr>
            </a:lvl2pPr>
            <a:lvl3pPr marL="1143000" indent="-228600">
              <a:defRPr>
                <a:latin typeface="Times New Roman" panose="02020603050405020304" pitchFamily="18" charset="0"/>
              </a:defRPr>
            </a:lvl3pPr>
            <a:lvl4pPr marL="1600200" indent="-228600">
              <a:defRPr>
                <a:latin typeface="Times New Roman" panose="02020603050405020304" pitchFamily="18" charset="0"/>
              </a:defRPr>
            </a:lvl4pPr>
            <a:lvl5pPr marL="2057400" indent="-228600">
              <a:defRPr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9pPr>
          </a:lstStyle>
          <a:p>
            <a:r>
              <a:rPr lang="zh-CN" altLang="en-US" i="0" dirty="0"/>
              <a:t>大写字符</a:t>
            </a:r>
            <a:r>
              <a:rPr lang="en-US" altLang="zh-CN" i="0" dirty="0"/>
              <a:t> &lt;</a:t>
            </a:r>
            <a:r>
              <a:rPr lang="zh-CN" altLang="en-US" i="0" dirty="0"/>
              <a:t>小写字符</a:t>
            </a:r>
          </a:p>
        </p:txBody>
      </p:sp>
      <p:sp>
        <p:nvSpPr>
          <p:cNvPr id="146490" name="Rectangle 58">
            <a:extLst>
              <a:ext uri="{FF2B5EF4-FFF2-40B4-BE49-F238E27FC236}">
                <a16:creationId xmlns:a16="http://schemas.microsoft.com/office/drawing/2014/main" id="{AA456FC3-5BE3-41FA-86E7-32A19CE682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91" name="Rectangle 59">
            <a:extLst>
              <a:ext uri="{FF2B5EF4-FFF2-40B4-BE49-F238E27FC236}">
                <a16:creationId xmlns:a16="http://schemas.microsoft.com/office/drawing/2014/main" id="{C57CD44D-14B2-4522-A400-4FF129D30A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4157" name="Line 60">
            <a:extLst>
              <a:ext uri="{FF2B5EF4-FFF2-40B4-BE49-F238E27FC236}">
                <a16:creationId xmlns:a16="http://schemas.microsoft.com/office/drawing/2014/main" id="{080147F9-6279-4E23-BC3F-3B643D719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46494" name="Text Box 62">
            <a:extLst>
              <a:ext uri="{FF2B5EF4-FFF2-40B4-BE49-F238E27FC236}">
                <a16:creationId xmlns:a16="http://schemas.microsoft.com/office/drawing/2014/main" id="{9B74439C-23ED-410D-AE3F-52F92C58F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769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fr-F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'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6495" name="Rectangle 63">
            <a:extLst>
              <a:ext uri="{FF2B5EF4-FFF2-40B4-BE49-F238E27FC236}">
                <a16:creationId xmlns:a16="http://schemas.microsoft.com/office/drawing/2014/main" id="{85699FA7-B502-4F48-9504-26FCED0F5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5876925"/>
            <a:ext cx="2667000" cy="457200"/>
          </a:xfrm>
          <a:prstGeom prst="rect">
            <a:avLst/>
          </a:prstGeom>
          <a:solidFill>
            <a:srgbClr val="66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46496" name="Line 64">
            <a:extLst>
              <a:ext uri="{FF2B5EF4-FFF2-40B4-BE49-F238E27FC236}">
                <a16:creationId xmlns:a16="http://schemas.microsoft.com/office/drawing/2014/main" id="{83FDDAA0-6F05-4125-BAA2-12B650F34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58769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46499" name="Text Box 67">
            <a:extLst>
              <a:ext uri="{FF2B5EF4-FFF2-40B4-BE49-F238E27FC236}">
                <a16:creationId xmlns:a16="http://schemas.microsoft.com/office/drawing/2014/main" id="{3F2B456C-E6FB-4A54-87FB-D09E8B00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58769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49</a:t>
            </a:r>
          </a:p>
        </p:txBody>
      </p:sp>
      <p:sp>
        <p:nvSpPr>
          <p:cNvPr id="146500" name="Text Box 68">
            <a:extLst>
              <a:ext uri="{FF2B5EF4-FFF2-40B4-BE49-F238E27FC236}">
                <a16:creationId xmlns:a16="http://schemas.microsoft.com/office/drawing/2014/main" id="{366B5DAF-EA18-4866-A039-422204CF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58769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6456" name="Text Box 24">
            <a:extLst>
              <a:ext uri="{FF2B5EF4-FFF2-40B4-BE49-F238E27FC236}">
                <a16:creationId xmlns:a16="http://schemas.microsoft.com/office/drawing/2014/main" id="{4BF25C78-F2F4-42AD-BDC2-690886338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080651"/>
            <a:ext cx="43434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/>
              </a:defRPr>
            </a:lvl1pPr>
            <a:lvl2pPr marL="742950" indent="-285750">
              <a:defRPr>
                <a:latin typeface="Times New Roman" panose="02020603050405020304" pitchFamily="18" charset="0"/>
              </a:defRPr>
            </a:lvl2pPr>
            <a:lvl3pPr marL="1143000" indent="-228600">
              <a:defRPr>
                <a:latin typeface="Times New Roman" panose="02020603050405020304" pitchFamily="18" charset="0"/>
              </a:defRPr>
            </a:lvl3pPr>
            <a:lvl4pPr marL="1600200" indent="-228600">
              <a:defRPr>
                <a:latin typeface="Times New Roman" panose="02020603050405020304" pitchFamily="18" charset="0"/>
              </a:defRPr>
            </a:lvl4pPr>
            <a:lvl5pPr marL="2057400" indent="-228600">
              <a:defRPr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F"/>
            </a:pPr>
            <a:r>
              <a:rPr lang="zh-CN" altLang="en-US" i="0" dirty="0"/>
              <a:t>字符可参与整数可参加的运算</a:t>
            </a:r>
          </a:p>
        </p:txBody>
      </p:sp>
    </p:spTree>
    <p:extLst>
      <p:ext uri="{BB962C8B-B14F-4D97-AF65-F5344CB8AC3E}">
        <p14:creationId xmlns:p14="http://schemas.microsoft.com/office/powerpoint/2010/main" val="8166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4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6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46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4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4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4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4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4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4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4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4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4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4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2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7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6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9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4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4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4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4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4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4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4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4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nimBg="1"/>
      <p:bldP spid="146435" grpId="0" animBg="1"/>
      <p:bldP spid="146437" grpId="0" autoUpdateAnimBg="0"/>
      <p:bldP spid="146438" grpId="0" autoUpdateAnimBg="0"/>
      <p:bldP spid="146439" grpId="0" autoUpdateAnimBg="0"/>
      <p:bldP spid="146440" grpId="0" autoUpdateAnimBg="0"/>
      <p:bldP spid="146441" grpId="0" animBg="1" autoUpdateAnimBg="0"/>
      <p:bldP spid="146442" grpId="0" autoUpdateAnimBg="0"/>
      <p:bldP spid="146443" grpId="0" autoUpdateAnimBg="0"/>
      <p:bldP spid="146444" grpId="0" animBg="1" autoUpdateAnimBg="0"/>
      <p:bldP spid="146445" grpId="0" autoUpdateAnimBg="0"/>
      <p:bldP spid="146446" grpId="0" autoUpdateAnimBg="0"/>
      <p:bldP spid="146447" grpId="0" autoUpdateAnimBg="0"/>
      <p:bldP spid="146448" grpId="0" autoUpdateAnimBg="0"/>
      <p:bldP spid="146449" grpId="0" autoUpdateAnimBg="0"/>
      <p:bldP spid="146450" grpId="0" autoUpdateAnimBg="0"/>
      <p:bldP spid="146451" grpId="0" animBg="1" autoUpdateAnimBg="0"/>
      <p:bldP spid="146452" grpId="0" autoUpdateAnimBg="0"/>
      <p:bldP spid="146453" grpId="0" autoUpdateAnimBg="0"/>
      <p:bldP spid="146454" grpId="0" autoUpdateAnimBg="0"/>
      <p:bldP spid="146455" grpId="0" autoUpdateAnimBg="0"/>
      <p:bldP spid="146457" grpId="0" animBg="1"/>
      <p:bldP spid="146458" grpId="0" autoUpdateAnimBg="0"/>
      <p:bldP spid="146459" grpId="0" autoUpdateAnimBg="0"/>
      <p:bldP spid="146460" grpId="0" autoUpdateAnimBg="0"/>
      <p:bldP spid="146461" grpId="0" autoUpdateAnimBg="0"/>
      <p:bldP spid="146462" grpId="0" autoUpdateAnimBg="0"/>
      <p:bldP spid="146463" grpId="0" autoUpdateAnimBg="0"/>
      <p:bldP spid="146464" grpId="0" autoUpdateAnimBg="0"/>
      <p:bldP spid="146465" grpId="0" animBg="1"/>
      <p:bldP spid="146466" grpId="0" autoUpdateAnimBg="0"/>
      <p:bldP spid="146467" grpId="0" animBg="1"/>
      <p:bldP spid="146468" grpId="0" autoUpdateAnimBg="0"/>
      <p:bldP spid="146469" grpId="0" autoUpdateAnimBg="0"/>
      <p:bldP spid="146470" grpId="0" autoUpdateAnimBg="0"/>
      <p:bldP spid="146471" grpId="0" autoUpdateAnimBg="0"/>
      <p:bldP spid="146472" grpId="0" autoUpdateAnimBg="0"/>
      <p:bldP spid="146473" grpId="0" autoUpdateAnimBg="0"/>
      <p:bldP spid="146474" grpId="0" autoUpdateAnimBg="0"/>
      <p:bldP spid="146475" grpId="0" animBg="1"/>
      <p:bldP spid="146477" grpId="0" autoUpdateAnimBg="0"/>
      <p:bldP spid="146478" grpId="0" autoUpdateAnimBg="0"/>
      <p:bldP spid="146479" grpId="0" autoUpdateAnimBg="0"/>
      <p:bldP spid="146481" grpId="0" autoUpdateAnimBg="0"/>
      <p:bldP spid="146482" grpId="0" autoUpdateAnimBg="0"/>
      <p:bldP spid="146483" grpId="0" autoUpdateAnimBg="0"/>
      <p:bldP spid="146484" grpId="0" autoUpdateAnimBg="0"/>
      <p:bldP spid="146485" grpId="0" autoUpdateAnimBg="0"/>
      <p:bldP spid="146486" grpId="0" autoUpdateAnimBg="0"/>
      <p:bldP spid="146487" grpId="0" autoUpdateAnimBg="0"/>
      <p:bldP spid="146488" grpId="0" animBg="1" autoUpdateAnimBg="0"/>
      <p:bldP spid="146489" grpId="0" animBg="1" autoUpdateAnimBg="0"/>
      <p:bldP spid="146494" grpId="0" autoUpdateAnimBg="0"/>
      <p:bldP spid="146495" grpId="0" animBg="1"/>
      <p:bldP spid="146499" grpId="0" autoUpdateAnimBg="0"/>
      <p:bldP spid="146500" grpId="0" autoUpdateAnimBg="0"/>
      <p:bldP spid="14645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Rectangle 6">
            <a:extLst>
              <a:ext uri="{FF2B5EF4-FFF2-40B4-BE49-F238E27FC236}">
                <a16:creationId xmlns:a16="http://schemas.microsoft.com/office/drawing/2014/main" id="{D83A95D6-7223-41CA-ABF6-11BB82721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5949950"/>
            <a:ext cx="1154112" cy="50323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63847" name="Rectangle 7">
            <a:extLst>
              <a:ext uri="{FF2B5EF4-FFF2-40B4-BE49-F238E27FC236}">
                <a16:creationId xmlns:a16="http://schemas.microsoft.com/office/drawing/2014/main" id="{0D98635E-401C-4489-9637-1F09A2940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字</a:t>
            </a:r>
            <a:r>
              <a:rPr lang="en-US" altLang="zh-CN"/>
              <a:t> </a:t>
            </a:r>
            <a:r>
              <a:rPr lang="zh-CN" altLang="en-US"/>
              <a:t>符</a:t>
            </a:r>
            <a:r>
              <a:rPr lang="en-US" altLang="zh-CN"/>
              <a:t> </a:t>
            </a:r>
            <a:r>
              <a:rPr lang="zh-CN" altLang="en-US"/>
              <a:t>型</a:t>
            </a:r>
            <a:r>
              <a:rPr lang="en-US" altLang="zh-CN"/>
              <a:t> </a:t>
            </a:r>
            <a:r>
              <a:rPr lang="zh-CN" altLang="en-US"/>
              <a:t>数</a:t>
            </a:r>
            <a:r>
              <a:rPr lang="en-US" altLang="zh-CN"/>
              <a:t> </a:t>
            </a:r>
            <a:r>
              <a:rPr lang="zh-CN" altLang="en-US"/>
              <a:t>据</a:t>
            </a:r>
          </a:p>
        </p:txBody>
      </p:sp>
      <p:sp>
        <p:nvSpPr>
          <p:cNvPr id="163848" name="Text Box 8">
            <a:extLst>
              <a:ext uri="{FF2B5EF4-FFF2-40B4-BE49-F238E27FC236}">
                <a16:creationId xmlns:a16="http://schemas.microsoft.com/office/drawing/2014/main" id="{8D6EF298-C96A-4C82-A656-76F495B33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8" y="2323728"/>
            <a:ext cx="792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写出下面程序的运行结果</a:t>
            </a:r>
          </a:p>
        </p:txBody>
      </p:sp>
      <p:sp>
        <p:nvSpPr>
          <p:cNvPr id="163849" name="Text Box 9">
            <a:extLst>
              <a:ext uri="{FF2B5EF4-FFF2-40B4-BE49-F238E27FC236}">
                <a16:creationId xmlns:a16="http://schemas.microsoft.com/office/drawing/2014/main" id="{CB29F838-16E7-4885-9088-ADA51F0DE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948363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AAA</a:t>
            </a:r>
          </a:p>
        </p:txBody>
      </p:sp>
      <p:sp>
        <p:nvSpPr>
          <p:cNvPr id="163851" name="Rectangle 11">
            <a:extLst>
              <a:ext uri="{FF2B5EF4-FFF2-40B4-BE49-F238E27FC236}">
                <a16:creationId xmlns:a16="http://schemas.microsoft.com/office/drawing/2014/main" id="{77FEFA94-E469-4F18-B12C-C30E9D40C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2773353"/>
            <a:ext cx="3581400" cy="3416320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#include &lt;iostream&gt;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using namespace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std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{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char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a,b,c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  a='A';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  b=65;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  c='\101';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&lt;&lt;a&lt;&lt;b&lt;&lt;c;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}</a:t>
            </a:r>
          </a:p>
        </p:txBody>
      </p:sp>
      <p:sp>
        <p:nvSpPr>
          <p:cNvPr id="163854" name="Text Box 14">
            <a:extLst>
              <a:ext uri="{FF2B5EF4-FFF2-40B4-BE49-F238E27FC236}">
                <a16:creationId xmlns:a16="http://schemas.microsoft.com/office/drawing/2014/main" id="{C77B6119-3A80-4DA5-A7BF-DD39C8B11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3282950"/>
            <a:ext cx="533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a</a:t>
            </a:r>
          </a:p>
        </p:txBody>
      </p:sp>
      <p:sp>
        <p:nvSpPr>
          <p:cNvPr id="163855" name="Rectangle 15">
            <a:extLst>
              <a:ext uri="{FF2B5EF4-FFF2-40B4-BE49-F238E27FC236}">
                <a16:creationId xmlns:a16="http://schemas.microsoft.com/office/drawing/2014/main" id="{ECE0FED6-8403-4773-BD4A-779DD3D5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3282950"/>
            <a:ext cx="609600" cy="533400"/>
          </a:xfrm>
          <a:prstGeom prst="rect">
            <a:avLst/>
          </a:prstGeom>
          <a:solidFill>
            <a:srgbClr val="66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63856" name="Text Box 16">
            <a:extLst>
              <a:ext uri="{FF2B5EF4-FFF2-40B4-BE49-F238E27FC236}">
                <a16:creationId xmlns:a16="http://schemas.microsoft.com/office/drawing/2014/main" id="{D2EDA376-5F7A-4154-A75E-7B8E70A54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3330575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65</a:t>
            </a:r>
          </a:p>
        </p:txBody>
      </p:sp>
      <p:sp>
        <p:nvSpPr>
          <p:cNvPr id="163857" name="Text Box 17">
            <a:extLst>
              <a:ext uri="{FF2B5EF4-FFF2-40B4-BE49-F238E27FC236}">
                <a16:creationId xmlns:a16="http://schemas.microsoft.com/office/drawing/2014/main" id="{E37A7A4D-D400-46E8-9CAA-85CD250B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46538"/>
            <a:ext cx="533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b</a:t>
            </a:r>
          </a:p>
        </p:txBody>
      </p:sp>
      <p:sp>
        <p:nvSpPr>
          <p:cNvPr id="163858" name="Rectangle 18">
            <a:extLst>
              <a:ext uri="{FF2B5EF4-FFF2-40B4-BE49-F238E27FC236}">
                <a16:creationId xmlns:a16="http://schemas.microsoft.com/office/drawing/2014/main" id="{D4209B93-6875-4A1A-995F-3DE4580D3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4046538"/>
            <a:ext cx="609600" cy="533400"/>
          </a:xfrm>
          <a:prstGeom prst="rect">
            <a:avLst/>
          </a:prstGeom>
          <a:solidFill>
            <a:srgbClr val="66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63859" name="Text Box 19">
            <a:extLst>
              <a:ext uri="{FF2B5EF4-FFF2-40B4-BE49-F238E27FC236}">
                <a16:creationId xmlns:a16="http://schemas.microsoft.com/office/drawing/2014/main" id="{EA751B0E-602E-4170-9BD9-73BA0B38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910138"/>
            <a:ext cx="533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c</a:t>
            </a:r>
          </a:p>
        </p:txBody>
      </p:sp>
      <p:sp>
        <p:nvSpPr>
          <p:cNvPr id="163860" name="Rectangle 20">
            <a:extLst>
              <a:ext uri="{FF2B5EF4-FFF2-40B4-BE49-F238E27FC236}">
                <a16:creationId xmlns:a16="http://schemas.microsoft.com/office/drawing/2014/main" id="{B4E1050D-FE3E-4656-810E-087A6A86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4910138"/>
            <a:ext cx="609600" cy="533400"/>
          </a:xfrm>
          <a:prstGeom prst="rect">
            <a:avLst/>
          </a:prstGeom>
          <a:solidFill>
            <a:srgbClr val="66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63861" name="Text Box 21">
            <a:extLst>
              <a:ext uri="{FF2B5EF4-FFF2-40B4-BE49-F238E27FC236}">
                <a16:creationId xmlns:a16="http://schemas.microsoft.com/office/drawing/2014/main" id="{2F189144-5984-4249-8FFB-F6D8C99A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4075113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65</a:t>
            </a:r>
          </a:p>
        </p:txBody>
      </p:sp>
      <p:sp>
        <p:nvSpPr>
          <p:cNvPr id="163862" name="Text Box 22">
            <a:extLst>
              <a:ext uri="{FF2B5EF4-FFF2-40B4-BE49-F238E27FC236}">
                <a16:creationId xmlns:a16="http://schemas.microsoft.com/office/drawing/2014/main" id="{8A39BDF2-946A-47E6-88AD-893FF87C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4986338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65</a:t>
            </a:r>
          </a:p>
        </p:txBody>
      </p:sp>
      <p:sp>
        <p:nvSpPr>
          <p:cNvPr id="163863" name="Line 23">
            <a:extLst>
              <a:ext uri="{FF2B5EF4-FFF2-40B4-BE49-F238E27FC236}">
                <a16:creationId xmlns:a16="http://schemas.microsoft.com/office/drawing/2014/main" id="{5D42A510-A2F4-4533-9377-339042F2E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3688" y="4437484"/>
            <a:ext cx="792162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63864" name="Text Box 24">
            <a:extLst>
              <a:ext uri="{FF2B5EF4-FFF2-40B4-BE49-F238E27FC236}">
                <a16:creationId xmlns:a16="http://schemas.microsoft.com/office/drawing/2014/main" id="{0CD8C634-AF85-403A-B4A1-B50C1DFCE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010025"/>
            <a:ext cx="2797175" cy="841375"/>
          </a:xfrm>
          <a:prstGeom prst="rect">
            <a:avLst/>
          </a:prstGeom>
          <a:solidFill>
            <a:srgbClr val="CCFFCC"/>
          </a:solidFill>
          <a:ln w="19050">
            <a:solidFill>
              <a:srgbClr val="660066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码为八进制数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的字符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562912A0-4D39-4A52-BC6D-0AE73A4AF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0822"/>
            <a:ext cx="3169457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给字符型变量赋值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6A6F7E29-2E34-4BF4-AB2C-C27EE9AC7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892300"/>
            <a:ext cx="792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赋值号右侧表达式的值可以是整型也可以是字符型</a:t>
            </a:r>
          </a:p>
        </p:txBody>
      </p:sp>
    </p:spTree>
    <p:extLst>
      <p:ext uri="{BB962C8B-B14F-4D97-AF65-F5344CB8AC3E}">
        <p14:creationId xmlns:p14="http://schemas.microsoft.com/office/powerpoint/2010/main" val="35102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3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3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3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3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3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3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3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3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3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1"/>
      <p:bldP spid="163848" grpId="0" build="p" autoUpdateAnimBg="0"/>
      <p:bldP spid="163849" grpId="0" autoUpdateAnimBg="0"/>
      <p:bldP spid="163851" grpId="0" build="p" animBg="1" autoUpdateAnimBg="0"/>
      <p:bldP spid="163854" grpId="0" animBg="1" autoUpdateAnimBg="0"/>
      <p:bldP spid="163855" grpId="0" animBg="1"/>
      <p:bldP spid="163856" grpId="0" autoUpdateAnimBg="0"/>
      <p:bldP spid="163857" grpId="0" animBg="1" autoUpdateAnimBg="0"/>
      <p:bldP spid="163858" grpId="0" animBg="1"/>
      <p:bldP spid="163859" grpId="0" animBg="1" autoUpdateAnimBg="0"/>
      <p:bldP spid="163860" grpId="0" animBg="1"/>
      <p:bldP spid="163861" grpId="0" autoUpdateAnimBg="0"/>
      <p:bldP spid="163862" grpId="0" autoUpdateAnimBg="0"/>
      <p:bldP spid="163864" grpId="0" animBg="1"/>
      <p:bldP spid="18" grpId="0" autoUpdateAnimBg="0"/>
      <p:bldP spid="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01884EB4-0557-4394-A201-03252299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/>
              <a:ea typeface="宋体"/>
              <a:cs typeface="宋体" charset="0"/>
            </a:endParaRPr>
          </a:p>
        </p:txBody>
      </p:sp>
      <p:sp>
        <p:nvSpPr>
          <p:cNvPr id="156682" name="Rectangle 10">
            <a:extLst>
              <a:ext uri="{FF2B5EF4-FFF2-40B4-BE49-F238E27FC236}">
                <a16:creationId xmlns:a16="http://schemas.microsoft.com/office/drawing/2014/main" id="{4579D9F0-46F2-45D7-952C-D97F7CE59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202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字符的输入和输出</a:t>
            </a:r>
          </a:p>
        </p:txBody>
      </p:sp>
      <p:sp>
        <p:nvSpPr>
          <p:cNvPr id="156714" name="Rectangle 42">
            <a:extLst>
              <a:ext uri="{FF2B5EF4-FFF2-40B4-BE49-F238E27FC236}">
                <a16:creationId xmlns:a16="http://schemas.microsoft.com/office/drawing/2014/main" id="{D5E0618E-64C8-4DD1-8410-BD05A48B1E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715" name="Rectangle 43">
            <a:extLst>
              <a:ext uri="{FF2B5EF4-FFF2-40B4-BE49-F238E27FC236}">
                <a16:creationId xmlns:a16="http://schemas.microsoft.com/office/drawing/2014/main" id="{0D0FA716-0E9F-43C2-9D1F-8A3BB12C74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6150" name="Line 44">
            <a:extLst>
              <a:ext uri="{FF2B5EF4-FFF2-40B4-BE49-F238E27FC236}">
                <a16:creationId xmlns:a16="http://schemas.microsoft.com/office/drawing/2014/main" id="{22925039-B980-441C-8474-D733EAA9D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56723" name="Text Box 51">
            <a:extLst>
              <a:ext uri="{FF2B5EF4-FFF2-40B4-BE49-F238E27FC236}">
                <a16:creationId xmlns:a16="http://schemas.microsoft.com/office/drawing/2014/main" id="{5E298C80-65AC-4286-9338-2B0AB45D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0728"/>
            <a:ext cx="24114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cin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cout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Times New Roman"/>
            </a:endParaRPr>
          </a:p>
        </p:txBody>
      </p:sp>
      <p:sp>
        <p:nvSpPr>
          <p:cNvPr id="156726" name="Text Box 54">
            <a:extLst>
              <a:ext uri="{FF2B5EF4-FFF2-40B4-BE49-F238E27FC236}">
                <a16:creationId xmlns:a16="http://schemas.microsoft.com/office/drawing/2014/main" id="{EB659F71-90E5-48E5-8780-88E8A4B20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981" y="3068960"/>
            <a:ext cx="3817938" cy="342000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#include &lt;iostream&gt;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using namespace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std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/>
              </a:rPr>
              <a:t>char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 t1;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  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cin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&gt;&gt;t1;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  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&lt;&lt;t1&lt;&lt;"\n";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 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&lt;&lt;(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)t1;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rPr>
              <a:t>}</a:t>
            </a:r>
          </a:p>
        </p:txBody>
      </p:sp>
      <p:sp>
        <p:nvSpPr>
          <p:cNvPr id="156727" name="Rectangle 55">
            <a:extLst>
              <a:ext uri="{FF2B5EF4-FFF2-40B4-BE49-F238E27FC236}">
                <a16:creationId xmlns:a16="http://schemas.microsoft.com/office/drawing/2014/main" id="{C2135204-3F63-44A9-AC57-75E8AAF66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293" y="4778797"/>
            <a:ext cx="1223963" cy="117048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728" name="Text Box 56">
            <a:extLst>
              <a:ext uri="{FF2B5EF4-FFF2-40B4-BE49-F238E27FC236}">
                <a16:creationId xmlns:a16="http://schemas.microsoft.com/office/drawing/2014/main" id="{DA59C807-519D-4BF6-BD52-DED9D06D8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293" y="4702597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sym typeface="Symbol" charset="0"/>
              </a:rPr>
              <a:t>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56729" name="Text Box 57">
            <a:extLst>
              <a:ext uri="{FF2B5EF4-FFF2-40B4-BE49-F238E27FC236}">
                <a16:creationId xmlns:a16="http://schemas.microsoft.com/office/drawing/2014/main" id="{E5FF533B-C8A0-4183-9388-978B2005E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293" y="5007397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1</a:t>
            </a:r>
          </a:p>
        </p:txBody>
      </p:sp>
      <p:sp>
        <p:nvSpPr>
          <p:cNvPr id="80" name="Text Box 22">
            <a:extLst>
              <a:ext uri="{FF2B5EF4-FFF2-40B4-BE49-F238E27FC236}">
                <a16:creationId xmlns:a16="http://schemas.microsoft.com/office/drawing/2014/main" id="{97D43F05-BA78-4742-9858-743B0A562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047" y="3681909"/>
            <a:ext cx="533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t1</a:t>
            </a: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03541397-4D1E-4D4D-8B50-9B0EB261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247" y="3681909"/>
            <a:ext cx="609600" cy="533400"/>
          </a:xfrm>
          <a:prstGeom prst="rect">
            <a:avLst/>
          </a:prstGeom>
          <a:solidFill>
            <a:srgbClr val="66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38AC2FF1-783E-4B63-AFB9-C0257194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447" y="3717032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49</a:t>
            </a:r>
          </a:p>
        </p:txBody>
      </p:sp>
      <p:sp>
        <p:nvSpPr>
          <p:cNvPr id="67" name="Text Box 51">
            <a:extLst>
              <a:ext uri="{FF2B5EF4-FFF2-40B4-BE49-F238E27FC236}">
                <a16:creationId xmlns:a16="http://schemas.microsoft.com/office/drawing/2014/main" id="{BF01C3CE-2590-4764-BD85-2F34D9A2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40768"/>
            <a:ext cx="553046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cout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的格式和要求同第二讲所述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Times New Roman"/>
            </a:endParaRPr>
          </a:p>
        </p:txBody>
      </p:sp>
      <p:sp>
        <p:nvSpPr>
          <p:cNvPr id="83" name="Text Box 51">
            <a:extLst>
              <a:ext uri="{FF2B5EF4-FFF2-40B4-BE49-F238E27FC236}">
                <a16:creationId xmlns:a16="http://schemas.microsoft.com/office/drawing/2014/main" id="{D44D0BA3-4614-4505-88D3-FE39A3E3F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18" y="1700808"/>
            <a:ext cx="553046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cin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的格式和要求同第二讲所述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Times New Roman"/>
            </a:endParaRPr>
          </a:p>
        </p:txBody>
      </p:sp>
      <p:sp>
        <p:nvSpPr>
          <p:cNvPr id="84" name="Text Box 51">
            <a:extLst>
              <a:ext uri="{FF2B5EF4-FFF2-40B4-BE49-F238E27FC236}">
                <a16:creationId xmlns:a16="http://schemas.microsoft.com/office/drawing/2014/main" id="{82A9EA92-BC16-4ED1-9430-DA58F65C0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18" y="2060848"/>
            <a:ext cx="553046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cin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不读空格和换行符（回车）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Times New Roman"/>
            </a:endParaRPr>
          </a:p>
        </p:txBody>
      </p:sp>
      <p:sp>
        <p:nvSpPr>
          <p:cNvPr id="85" name="Text Box 51">
            <a:extLst>
              <a:ext uri="{FF2B5EF4-FFF2-40B4-BE49-F238E27FC236}">
                <a16:creationId xmlns:a16="http://schemas.microsoft.com/office/drawing/2014/main" id="{7F3D43B1-983A-40EE-B242-1473566EB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18" y="2492896"/>
            <a:ext cx="553046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3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写出下面程序的运行结果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Times New Roman"/>
            </a:endParaRPr>
          </a:p>
        </p:txBody>
      </p:sp>
      <p:sp>
        <p:nvSpPr>
          <p:cNvPr id="86" name="Text Box 57">
            <a:extLst>
              <a:ext uri="{FF2B5EF4-FFF2-40B4-BE49-F238E27FC236}">
                <a16:creationId xmlns:a16="http://schemas.microsoft.com/office/drawing/2014/main" id="{AD34C8EE-28E7-4CEF-8D4B-8893F488C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592" y="5445224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49</a:t>
            </a:r>
          </a:p>
        </p:txBody>
      </p:sp>
      <p:sp>
        <p:nvSpPr>
          <p:cNvPr id="87" name="Line 23">
            <a:extLst>
              <a:ext uri="{FF2B5EF4-FFF2-40B4-BE49-F238E27FC236}">
                <a16:creationId xmlns:a16="http://schemas.microsoft.com/office/drawing/2014/main" id="{B1E24541-444A-43BF-A265-30A5C0226B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872" y="4725516"/>
            <a:ext cx="792162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88" name="Text Box 24">
            <a:extLst>
              <a:ext uri="{FF2B5EF4-FFF2-40B4-BE49-F238E27FC236}">
                <a16:creationId xmlns:a16="http://schemas.microsoft.com/office/drawing/2014/main" id="{5C214A86-4A07-4046-940B-C3A29ED79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4298057"/>
            <a:ext cx="1407095" cy="461665"/>
          </a:xfrm>
          <a:prstGeom prst="rect">
            <a:avLst/>
          </a:prstGeom>
          <a:solidFill>
            <a:srgbClr val="CCFFCC"/>
          </a:solidFill>
          <a:ln w="19050">
            <a:solidFill>
              <a:srgbClr val="660066"/>
            </a:solidFill>
            <a:miter lim="800000"/>
            <a:headEnd/>
            <a:tailEnd/>
          </a:ln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输出字符</a:t>
            </a:r>
          </a:p>
        </p:txBody>
      </p:sp>
      <p:sp>
        <p:nvSpPr>
          <p:cNvPr id="89" name="Line 23">
            <a:extLst>
              <a:ext uri="{FF2B5EF4-FFF2-40B4-BE49-F238E27FC236}">
                <a16:creationId xmlns:a16="http://schemas.microsoft.com/office/drawing/2014/main" id="{35237DEF-E95F-4180-B789-008022DCE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1880" y="6103218"/>
            <a:ext cx="648072" cy="1314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90" name="Text Box 24">
            <a:extLst>
              <a:ext uri="{FF2B5EF4-FFF2-40B4-BE49-F238E27FC236}">
                <a16:creationId xmlns:a16="http://schemas.microsoft.com/office/drawing/2014/main" id="{EBAC92FB-8669-4E48-B8B6-2ED39DE7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6021288"/>
            <a:ext cx="1761287" cy="461665"/>
          </a:xfrm>
          <a:prstGeom prst="rect">
            <a:avLst/>
          </a:prstGeom>
          <a:solidFill>
            <a:srgbClr val="CCFFCC"/>
          </a:solidFill>
          <a:ln w="19050">
            <a:solidFill>
              <a:srgbClr val="660066"/>
            </a:solidFill>
            <a:miter lim="800000"/>
            <a:headEnd/>
            <a:tailEnd/>
          </a:ln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</a:p>
        </p:txBody>
      </p:sp>
    </p:spTree>
    <p:extLst>
      <p:ext uri="{BB962C8B-B14F-4D97-AF65-F5344CB8AC3E}">
        <p14:creationId xmlns:p14="http://schemas.microsoft.com/office/powerpoint/2010/main" val="10812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7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7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7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7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6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6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6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6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6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6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6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6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6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6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6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6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6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6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6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6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6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6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6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6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23" grpId="0" autoUpdateAnimBg="0"/>
      <p:bldP spid="156726" grpId="0" build="p" animBg="1" autoUpdateAnimBg="0"/>
      <p:bldP spid="156727" grpId="0" animBg="1"/>
      <p:bldP spid="156728" grpId="0" autoUpdateAnimBg="0"/>
      <p:bldP spid="156729" grpId="0" autoUpdateAnimBg="0"/>
      <p:bldP spid="80" grpId="0" animBg="1" autoUpdateAnimBg="0"/>
      <p:bldP spid="81" grpId="0" animBg="1"/>
      <p:bldP spid="82" grpId="0" autoUpdateAnimBg="0"/>
      <p:bldP spid="67" grpId="0" autoUpdateAnimBg="0"/>
      <p:bldP spid="83" grpId="0" autoUpdateAnimBg="0"/>
      <p:bldP spid="84" grpId="0" autoUpdateAnimBg="0"/>
      <p:bldP spid="85" grpId="0" autoUpdateAnimBg="0"/>
      <p:bldP spid="86" grpId="0" autoUpdateAnimBg="0"/>
      <p:bldP spid="88" grpId="0" animBg="1"/>
      <p:bldP spid="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24EAF208-48B4-45C3-9B9A-6B5EAA28E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/>
              <a:ea typeface="宋体"/>
              <a:cs typeface="宋体" charset="0"/>
            </a:endParaRPr>
          </a:p>
        </p:txBody>
      </p:sp>
      <p:sp>
        <p:nvSpPr>
          <p:cNvPr id="156681" name="Line 9">
            <a:extLst>
              <a:ext uri="{FF2B5EF4-FFF2-40B4-BE49-F238E27FC236}">
                <a16:creationId xmlns:a16="http://schemas.microsoft.com/office/drawing/2014/main" id="{9A97F768-0239-4E9F-9A9B-5D459BADC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8450" y="3124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56682" name="Rectangle 10">
            <a:extLst>
              <a:ext uri="{FF2B5EF4-FFF2-40B4-BE49-F238E27FC236}">
                <a16:creationId xmlns:a16="http://schemas.microsoft.com/office/drawing/2014/main" id="{C2591485-8272-470E-93E8-EE0A442D5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202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字符的输入和输出</a:t>
            </a:r>
          </a:p>
        </p:txBody>
      </p:sp>
      <p:sp>
        <p:nvSpPr>
          <p:cNvPr id="156683" name="Text Box 11">
            <a:hlinkClick r:id="rId2" action="ppaction://hlinksldjump"/>
            <a:extLst>
              <a:ext uri="{FF2B5EF4-FFF2-40B4-BE49-F238E27FC236}">
                <a16:creationId xmlns:a16="http://schemas.microsoft.com/office/drawing/2014/main" id="{A28BAA03-B7AE-4504-A4E2-24037592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020763"/>
            <a:ext cx="42799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printf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scanf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函数</a:t>
            </a:r>
          </a:p>
        </p:txBody>
      </p:sp>
      <p:sp>
        <p:nvSpPr>
          <p:cNvPr id="156684" name="Text Box 12">
            <a:extLst>
              <a:ext uri="{FF2B5EF4-FFF2-40B4-BE49-F238E27FC236}">
                <a16:creationId xmlns:a16="http://schemas.microsoft.com/office/drawing/2014/main" id="{B424E68E-BC5C-4B87-8309-1F8335D5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981075"/>
            <a:ext cx="47196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putchar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getchar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函数</a:t>
            </a:r>
          </a:p>
        </p:txBody>
      </p:sp>
      <p:sp>
        <p:nvSpPr>
          <p:cNvPr id="156685" name="Rectangle 13">
            <a:extLst>
              <a:ext uri="{FF2B5EF4-FFF2-40B4-BE49-F238E27FC236}">
                <a16:creationId xmlns:a16="http://schemas.microsoft.com/office/drawing/2014/main" id="{1F0742F6-F986-421A-9657-7BDC84520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1524000"/>
            <a:ext cx="3178175" cy="2409825"/>
          </a:xfrm>
          <a:prstGeom prst="rect">
            <a:avLst/>
          </a:prstGeom>
          <a:noFill/>
          <a:ln w="76200" cap="sq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686" name="Text Box 14">
            <a:extLst>
              <a:ext uri="{FF2B5EF4-FFF2-40B4-BE49-F238E27FC236}">
                <a16:creationId xmlns:a16="http://schemas.microsoft.com/office/drawing/2014/main" id="{B3821F35-6B3A-4E81-B488-310779D0D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600200"/>
            <a:ext cx="3200400" cy="830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#include  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stdio.h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 main( )</a:t>
            </a:r>
          </a:p>
        </p:txBody>
      </p:sp>
      <p:sp>
        <p:nvSpPr>
          <p:cNvPr id="156687" name="Text Box 15">
            <a:extLst>
              <a:ext uri="{FF2B5EF4-FFF2-40B4-BE49-F238E27FC236}">
                <a16:creationId xmlns:a16="http://schemas.microsoft.com/office/drawing/2014/main" id="{6FE29573-95AE-4F8E-96F3-BF82A160E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400300"/>
            <a:ext cx="175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{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char t1;</a:t>
            </a:r>
          </a:p>
        </p:txBody>
      </p:sp>
      <p:sp>
        <p:nvSpPr>
          <p:cNvPr id="156688" name="Text Box 16">
            <a:extLst>
              <a:ext uri="{FF2B5EF4-FFF2-40B4-BE49-F238E27FC236}">
                <a16:creationId xmlns:a16="http://schemas.microsoft.com/office/drawing/2014/main" id="{E95B7EA1-1192-4C69-8B76-055E0943D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2705100"/>
            <a:ext cx="27432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scanf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("%c",&amp;t1);</a:t>
            </a:r>
          </a:p>
        </p:txBody>
      </p:sp>
      <p:sp>
        <p:nvSpPr>
          <p:cNvPr id="156689" name="Text Box 17">
            <a:extLst>
              <a:ext uri="{FF2B5EF4-FFF2-40B4-BE49-F238E27FC236}">
                <a16:creationId xmlns:a16="http://schemas.microsoft.com/office/drawing/2014/main" id="{2B909612-6189-45CD-9DE8-9B935EA37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3068638"/>
            <a:ext cx="2819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printf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("%c\n",t1);</a:t>
            </a:r>
          </a:p>
        </p:txBody>
      </p:sp>
      <p:sp>
        <p:nvSpPr>
          <p:cNvPr id="156690" name="Text Box 18">
            <a:extLst>
              <a:ext uri="{FF2B5EF4-FFF2-40B4-BE49-F238E27FC236}">
                <a16:creationId xmlns:a16="http://schemas.microsoft.com/office/drawing/2014/main" id="{CC97808B-C956-4256-BE3D-62663D51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3429000"/>
            <a:ext cx="30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}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691" name="Text Box 19">
            <a:extLst>
              <a:ext uri="{FF2B5EF4-FFF2-40B4-BE49-F238E27FC236}">
                <a16:creationId xmlns:a16="http://schemas.microsoft.com/office/drawing/2014/main" id="{BAC4CD08-FAD0-4AFB-81FD-3EB66FA2D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7" y="3284984"/>
            <a:ext cx="3704481" cy="461665"/>
          </a:xfrm>
          <a:prstGeom prst="rect">
            <a:avLst/>
          </a:prstGeom>
          <a:noFill/>
          <a:ln w="38100" cap="sq">
            <a:solidFill>
              <a:srgbClr val="9900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程序中要包含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stdio.h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6693" name="Rectangle 21">
            <a:extLst>
              <a:ext uri="{FF2B5EF4-FFF2-40B4-BE49-F238E27FC236}">
                <a16:creationId xmlns:a16="http://schemas.microsoft.com/office/drawing/2014/main" id="{7F6EAC62-FAC9-4F65-96B1-74EF38E64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5457825"/>
            <a:ext cx="1489075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694" name="Text Box 22">
            <a:extLst>
              <a:ext uri="{FF2B5EF4-FFF2-40B4-BE49-F238E27FC236}">
                <a16:creationId xmlns:a16="http://schemas.microsoft.com/office/drawing/2014/main" id="{82373A67-B367-4AA2-B0D8-41D900185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81625"/>
            <a:ext cx="533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t1</a:t>
            </a:r>
          </a:p>
        </p:txBody>
      </p:sp>
      <p:sp>
        <p:nvSpPr>
          <p:cNvPr id="156695" name="Text Box 23">
            <a:extLst>
              <a:ext uri="{FF2B5EF4-FFF2-40B4-BE49-F238E27FC236}">
                <a16:creationId xmlns:a16="http://schemas.microsoft.com/office/drawing/2014/main" id="{E8660966-E9DF-49A2-A6A6-F923B29E1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5381625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sym typeface="Symbol" charset="0"/>
              </a:rPr>
              <a:t>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56696" name="Text Box 24">
            <a:extLst>
              <a:ext uri="{FF2B5EF4-FFF2-40B4-BE49-F238E27FC236}">
                <a16:creationId xmlns:a16="http://schemas.microsoft.com/office/drawing/2014/main" id="{41625B37-4D9F-4005-91CC-1A9C7D10D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5686425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a</a:t>
            </a:r>
          </a:p>
        </p:txBody>
      </p:sp>
      <p:sp>
        <p:nvSpPr>
          <p:cNvPr id="156697" name="Text Box 25">
            <a:extLst>
              <a:ext uri="{FF2B5EF4-FFF2-40B4-BE49-F238E27FC236}">
                <a16:creationId xmlns:a16="http://schemas.microsoft.com/office/drawing/2014/main" id="{FE6C1AB5-DFBB-482B-90B4-AF71663B9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86225"/>
            <a:ext cx="2808288" cy="495300"/>
          </a:xfrm>
          <a:prstGeom prst="rect">
            <a:avLst/>
          </a:prstGeom>
          <a:noFill/>
          <a:ln w="38100" cap="sq">
            <a:solidFill>
              <a:srgbClr val="9900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%c  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输出字符</a:t>
            </a:r>
          </a:p>
        </p:txBody>
      </p:sp>
      <p:sp>
        <p:nvSpPr>
          <p:cNvPr id="156698" name="Text Box 26">
            <a:extLst>
              <a:ext uri="{FF2B5EF4-FFF2-40B4-BE49-F238E27FC236}">
                <a16:creationId xmlns:a16="http://schemas.microsoft.com/office/drawing/2014/main" id="{0CFEDB67-5855-461E-B413-5C527D51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3429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printf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("%d\n",t1);</a:t>
            </a:r>
          </a:p>
        </p:txBody>
      </p:sp>
      <p:sp>
        <p:nvSpPr>
          <p:cNvPr id="156699" name="Text Box 27">
            <a:extLst>
              <a:ext uri="{FF2B5EF4-FFF2-40B4-BE49-F238E27FC236}">
                <a16:creationId xmlns:a16="http://schemas.microsoft.com/office/drawing/2014/main" id="{ECF2BA22-4A84-4DE1-AB96-7B93DB5D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662488"/>
            <a:ext cx="2809875" cy="495300"/>
          </a:xfrm>
          <a:prstGeom prst="rect">
            <a:avLst/>
          </a:prstGeom>
          <a:noFill/>
          <a:ln w="38100" cap="sq">
            <a:solidFill>
              <a:srgbClr val="9900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%d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</a:p>
        </p:txBody>
      </p:sp>
      <p:sp>
        <p:nvSpPr>
          <p:cNvPr id="156700" name="Text Box 28">
            <a:extLst>
              <a:ext uri="{FF2B5EF4-FFF2-40B4-BE49-F238E27FC236}">
                <a16:creationId xmlns:a16="http://schemas.microsoft.com/office/drawing/2014/main" id="{C9B1332E-05B1-4D25-8DFC-2D1122169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6067425"/>
            <a:ext cx="533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97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701" name="Rectangle 29">
            <a:extLst>
              <a:ext uri="{FF2B5EF4-FFF2-40B4-BE49-F238E27FC236}">
                <a16:creationId xmlns:a16="http://schemas.microsoft.com/office/drawing/2014/main" id="{B60CE3BF-1FE4-4DD4-8A3C-2CDFEF669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5381625"/>
            <a:ext cx="609600" cy="533400"/>
          </a:xfrm>
          <a:prstGeom prst="rect">
            <a:avLst/>
          </a:prstGeom>
          <a:solidFill>
            <a:srgbClr val="66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702" name="Text Box 30">
            <a:extLst>
              <a:ext uri="{FF2B5EF4-FFF2-40B4-BE49-F238E27FC236}">
                <a16:creationId xmlns:a16="http://schemas.microsoft.com/office/drawing/2014/main" id="{D1DD85F6-2FBB-4A00-A83C-35DFD9BAB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5457825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97</a:t>
            </a:r>
          </a:p>
        </p:txBody>
      </p:sp>
      <p:sp>
        <p:nvSpPr>
          <p:cNvPr id="156703" name="Text Box 31">
            <a:extLst>
              <a:ext uri="{FF2B5EF4-FFF2-40B4-BE49-F238E27FC236}">
                <a16:creationId xmlns:a16="http://schemas.microsoft.com/office/drawing/2014/main" id="{AFAB4B3C-F4D4-4BA4-A03C-AE3438EA0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463" y="1747168"/>
            <a:ext cx="29368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Tx/>
              <a:buFontTx/>
              <a:buChar char="–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输入</a:t>
            </a:r>
          </a:p>
        </p:txBody>
      </p:sp>
      <p:sp>
        <p:nvSpPr>
          <p:cNvPr id="156704" name="Text Box 32">
            <a:extLst>
              <a:ext uri="{FF2B5EF4-FFF2-40B4-BE49-F238E27FC236}">
                <a16:creationId xmlns:a16="http://schemas.microsoft.com/office/drawing/2014/main" id="{A0D84847-2D77-4291-90F6-AF59C153E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2493293"/>
            <a:ext cx="194468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Tx/>
              <a:buFontTx/>
              <a:buChar char="–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输出</a:t>
            </a:r>
          </a:p>
        </p:txBody>
      </p:sp>
      <p:sp>
        <p:nvSpPr>
          <p:cNvPr id="156705" name="Text Box 33">
            <a:extLst>
              <a:ext uri="{FF2B5EF4-FFF2-40B4-BE49-F238E27FC236}">
                <a16:creationId xmlns:a16="http://schemas.microsoft.com/office/drawing/2014/main" id="{5BDB5128-0A89-40DE-A967-A807C1222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132931"/>
            <a:ext cx="2438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   getchar( )</a:t>
            </a:r>
          </a:p>
        </p:txBody>
      </p:sp>
      <p:sp>
        <p:nvSpPr>
          <p:cNvPr id="156706" name="Text Box 34">
            <a:extLst>
              <a:ext uri="{FF2B5EF4-FFF2-40B4-BE49-F238E27FC236}">
                <a16:creationId xmlns:a16="http://schemas.microsoft.com/office/drawing/2014/main" id="{D130F2C3-D1CA-43CF-A9E4-FEBF1744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132931"/>
            <a:ext cx="1143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变量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Times New Roman"/>
              </a:rPr>
              <a:t>=</a:t>
            </a:r>
          </a:p>
        </p:txBody>
      </p:sp>
      <p:sp>
        <p:nvSpPr>
          <p:cNvPr id="156708" name="Text Box 36">
            <a:extLst>
              <a:ext uri="{FF2B5EF4-FFF2-40B4-BE49-F238E27FC236}">
                <a16:creationId xmlns:a16="http://schemas.microsoft.com/office/drawing/2014/main" id="{95A8FE8C-F122-4B68-98C9-5E4A6DF79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2780928"/>
            <a:ext cx="29194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putchar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幼圆" charset="0"/>
                <a:cs typeface="幼圆" charset="0"/>
              </a:rPr>
              <a:t>（字符）</a:t>
            </a:r>
          </a:p>
        </p:txBody>
      </p:sp>
      <p:sp>
        <p:nvSpPr>
          <p:cNvPr id="156714" name="Rectangle 42">
            <a:extLst>
              <a:ext uri="{FF2B5EF4-FFF2-40B4-BE49-F238E27FC236}">
                <a16:creationId xmlns:a16="http://schemas.microsoft.com/office/drawing/2014/main" id="{9277F6D0-ADAE-4B89-A8E5-0FB82EFCBB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715" name="Rectangle 43">
            <a:extLst>
              <a:ext uri="{FF2B5EF4-FFF2-40B4-BE49-F238E27FC236}">
                <a16:creationId xmlns:a16="http://schemas.microsoft.com/office/drawing/2014/main" id="{49C4BB45-7F5A-4A74-9303-8C537C8E45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7199" name="Line 44">
            <a:extLst>
              <a:ext uri="{FF2B5EF4-FFF2-40B4-BE49-F238E27FC236}">
                <a16:creationId xmlns:a16="http://schemas.microsoft.com/office/drawing/2014/main" id="{D6374ABC-3283-4F91-A787-DA15D736B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56717" name="Rectangle 45">
            <a:extLst>
              <a:ext uri="{FF2B5EF4-FFF2-40B4-BE49-F238E27FC236}">
                <a16:creationId xmlns:a16="http://schemas.microsoft.com/office/drawing/2014/main" id="{4A7ED549-0859-4031-9EF3-087D5B75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870950"/>
            <a:ext cx="3178175" cy="2700000"/>
          </a:xfrm>
          <a:prstGeom prst="rect">
            <a:avLst/>
          </a:prstGeom>
          <a:noFill/>
          <a:ln w="57150" cap="sq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718" name="Text Box 46">
            <a:extLst>
              <a:ext uri="{FF2B5EF4-FFF2-40B4-BE49-F238E27FC236}">
                <a16:creationId xmlns:a16="http://schemas.microsoft.com/office/drawing/2014/main" id="{67C2E8E2-64E0-4282-ABB6-072F5DFF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8" y="3897368"/>
            <a:ext cx="3272432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#include 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stdio.h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 main(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	char t1;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	t1=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getchar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(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putchar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( t1);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}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56719" name="Rectangle 47">
            <a:extLst>
              <a:ext uri="{FF2B5EF4-FFF2-40B4-BE49-F238E27FC236}">
                <a16:creationId xmlns:a16="http://schemas.microsoft.com/office/drawing/2014/main" id="{C2F8F4D6-9910-46AB-BDF9-FC0C8E0D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449911"/>
            <a:ext cx="1008062" cy="71596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宋体" charset="0"/>
            </a:endParaRPr>
          </a:p>
        </p:txBody>
      </p:sp>
      <p:sp>
        <p:nvSpPr>
          <p:cNvPr id="156720" name="Text Box 48">
            <a:extLst>
              <a:ext uri="{FF2B5EF4-FFF2-40B4-BE49-F238E27FC236}">
                <a16:creationId xmlns:a16="http://schemas.microsoft.com/office/drawing/2014/main" id="{9F6843AC-8867-4A18-8C93-9C5A80F4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5373711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宋体" charset="0"/>
                <a:sym typeface="Symbol" charset="0"/>
              </a:rPr>
              <a:t>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56721" name="Text Box 49">
            <a:extLst>
              <a:ext uri="{FF2B5EF4-FFF2-40B4-BE49-F238E27FC236}">
                <a16:creationId xmlns:a16="http://schemas.microsoft.com/office/drawing/2014/main" id="{9638A296-026B-49A1-AF6E-DDE22CABF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5678511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/>
                <a:cs typeface="宋体" charset="0"/>
              </a:rPr>
              <a:t>a</a:t>
            </a:r>
          </a:p>
        </p:txBody>
      </p:sp>
      <p:sp>
        <p:nvSpPr>
          <p:cNvPr id="156725" name="Text Box 53">
            <a:extLst>
              <a:ext uri="{FF2B5EF4-FFF2-40B4-BE49-F238E27FC236}">
                <a16:creationId xmlns:a16="http://schemas.microsoft.com/office/drawing/2014/main" id="{D9E0B948-B5D3-4930-917E-92C7ED4D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340768"/>
            <a:ext cx="47196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专门用于字符输入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出的函数</a:t>
            </a:r>
          </a:p>
        </p:txBody>
      </p:sp>
      <p:sp>
        <p:nvSpPr>
          <p:cNvPr id="38" name="Line 23">
            <a:extLst>
              <a:ext uri="{FF2B5EF4-FFF2-40B4-BE49-F238E27FC236}">
                <a16:creationId xmlns:a16="http://schemas.microsoft.com/office/drawing/2014/main" id="{97599DC6-3AD8-4C3A-9377-B008F04FBF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8184" y="4870102"/>
            <a:ext cx="792162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FB640A29-2961-4D5A-90EF-D1C8EA484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4365674"/>
            <a:ext cx="2271936" cy="830997"/>
          </a:xfrm>
          <a:prstGeom prst="rect">
            <a:avLst/>
          </a:prstGeom>
          <a:solidFill>
            <a:srgbClr val="CCFFCC"/>
          </a:solidFill>
          <a:ln w="19050">
            <a:solidFill>
              <a:srgbClr val="660066"/>
            </a:solidFill>
            <a:miter lim="800000"/>
            <a:headEnd/>
            <a:tailEnd/>
          </a:ln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读入一个字符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把字符赋给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t1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Line 23">
            <a:extLst>
              <a:ext uri="{FF2B5EF4-FFF2-40B4-BE49-F238E27FC236}">
                <a16:creationId xmlns:a16="http://schemas.microsoft.com/office/drawing/2014/main" id="{EAA8BE5B-D17F-4195-A3C7-9C607D626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6711" y="6192490"/>
            <a:ext cx="442982" cy="2652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41" name="Text Box 24">
            <a:extLst>
              <a:ext uri="{FF2B5EF4-FFF2-40B4-BE49-F238E27FC236}">
                <a16:creationId xmlns:a16="http://schemas.microsoft.com/office/drawing/2014/main" id="{B70A0413-9C45-47C2-9231-5F71B8EB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6165874"/>
            <a:ext cx="2271936" cy="461665"/>
          </a:xfrm>
          <a:prstGeom prst="rect">
            <a:avLst/>
          </a:prstGeom>
          <a:solidFill>
            <a:srgbClr val="CCFFCC"/>
          </a:solidFill>
          <a:ln w="19050">
            <a:solidFill>
              <a:srgbClr val="660066"/>
            </a:solidFill>
            <a:miter lim="800000"/>
            <a:headEnd/>
            <a:tailEnd/>
          </a:ln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中的字符</a:t>
            </a:r>
          </a:p>
        </p:txBody>
      </p:sp>
    </p:spTree>
    <p:extLst>
      <p:ext uri="{BB962C8B-B14F-4D97-AF65-F5344CB8AC3E}">
        <p14:creationId xmlns:p14="http://schemas.microsoft.com/office/powerpoint/2010/main" val="15907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56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56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6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56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56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56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56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56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56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56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56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56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56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56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56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56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56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56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56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6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56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56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56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56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6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6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56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56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3" grpId="0" autoUpdateAnimBg="0"/>
      <p:bldP spid="156684" grpId="0" autoUpdateAnimBg="0"/>
      <p:bldP spid="156685" grpId="0" animBg="1"/>
      <p:bldP spid="156686" grpId="0" autoUpdateAnimBg="0"/>
      <p:bldP spid="156687" grpId="0" autoUpdateAnimBg="0"/>
      <p:bldP spid="156688" grpId="0" autoUpdateAnimBg="0"/>
      <p:bldP spid="156689" grpId="0" autoUpdateAnimBg="0"/>
      <p:bldP spid="156690" grpId="0" autoUpdateAnimBg="0"/>
      <p:bldP spid="156691" grpId="0" animBg="1" autoUpdateAnimBg="0"/>
      <p:bldP spid="156693" grpId="0" animBg="1"/>
      <p:bldP spid="156694" grpId="0" animBg="1" autoUpdateAnimBg="0"/>
      <p:bldP spid="156695" grpId="0" autoUpdateAnimBg="0"/>
      <p:bldP spid="156696" grpId="0" autoUpdateAnimBg="0"/>
      <p:bldP spid="156697" grpId="0" animBg="1" autoUpdateAnimBg="0"/>
      <p:bldP spid="156698" grpId="0" autoUpdateAnimBg="0"/>
      <p:bldP spid="156699" grpId="0" animBg="1" autoUpdateAnimBg="0"/>
      <p:bldP spid="156700" grpId="0" autoUpdateAnimBg="0"/>
      <p:bldP spid="156701" grpId="0" animBg="1"/>
      <p:bldP spid="156702" grpId="0" autoUpdateAnimBg="0"/>
      <p:bldP spid="156703" grpId="0" autoUpdateAnimBg="0"/>
      <p:bldP spid="156704" grpId="0" autoUpdateAnimBg="0"/>
      <p:bldP spid="156705" grpId="0"/>
      <p:bldP spid="156706" grpId="0" autoUpdateAnimBg="0"/>
      <p:bldP spid="156708" grpId="0"/>
      <p:bldP spid="156717" grpId="0" animBg="1"/>
      <p:bldP spid="156718" grpId="0" build="p" autoUpdateAnimBg="0"/>
      <p:bldP spid="156719" grpId="0" animBg="1"/>
      <p:bldP spid="156720" grpId="0" autoUpdateAnimBg="0"/>
      <p:bldP spid="156721" grpId="0" autoUpdateAnimBg="0"/>
      <p:bldP spid="156725" grpId="0" autoUpdateAnimBg="0"/>
      <p:bldP spid="39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B13FB5AE-0C60-4864-A2DE-D753BB514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举</a:t>
            </a:r>
            <a:r>
              <a:rPr lang="en-US" altLang="zh-CN"/>
              <a:t>  </a:t>
            </a:r>
            <a:r>
              <a:rPr lang="zh-CN" altLang="en-US"/>
              <a:t>例</a:t>
            </a:r>
          </a:p>
        </p:txBody>
      </p:sp>
      <p:sp>
        <p:nvSpPr>
          <p:cNvPr id="10243" name="Text Box 11">
            <a:extLst>
              <a:ext uri="{FF2B5EF4-FFF2-40B4-BE49-F238E27FC236}">
                <a16:creationId xmlns:a16="http://schemas.microsoft.com/office/drawing/2014/main" id="{4EAA260F-2D81-4C8B-B707-C0B8DF2CB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44625"/>
            <a:ext cx="7776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lvl="0" eaLnBrk="1" hangingPunct="1">
              <a:spcBef>
                <a:spcPct val="50000"/>
              </a:spcBef>
              <a:buClrTx/>
              <a:buSzTx/>
              <a:buNone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输入大写字母，输出对应的小写字母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A673C786-79A0-4F55-B6F9-E678A64A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670668"/>
            <a:ext cx="46815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大小写字母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ASCII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码的关系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E2F99F92-15BF-4FDF-BD06-30A3E49F6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17" y="1988840"/>
            <a:ext cx="7102475" cy="4478149"/>
          </a:xfrm>
          <a:prstGeom prst="rect">
            <a:avLst/>
          </a:prstGeom>
          <a:noFill/>
          <a:ln w="76200" cap="sq">
            <a:solidFill>
              <a:srgbClr val="C0C0C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&gt;&gt;a;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a=a+32;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&lt;&lt;a;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FABBFB98-E2FE-4B26-A627-32964255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006" y="3770714"/>
            <a:ext cx="259238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变量类型</a:t>
            </a:r>
          </a:p>
        </p:txBody>
      </p:sp>
      <p:sp>
        <p:nvSpPr>
          <p:cNvPr id="18" name="AutoShape 15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304CDDA-13F8-4C37-9B78-2D7E1338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BackPrevious">
            <a:avLst/>
          </a:prstGeom>
          <a:solidFill>
            <a:srgbClr val="EAEAEA"/>
          </a:solidFill>
          <a:ln w="28575">
            <a:solidFill>
              <a:srgbClr val="66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3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5" grpId="0" animBg="1"/>
      <p:bldP spid="16" grpId="0" build="p" animBg="1" autoUpdateAnimBg="0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5">
            <a:extLst>
              <a:ext uri="{FF2B5EF4-FFF2-40B4-BE49-F238E27FC236}">
                <a16:creationId xmlns:a16="http://schemas.microsoft.com/office/drawing/2014/main" id="{103658C8-FB75-427E-8258-709D234B7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84"/>
            <a:ext cx="9144000" cy="963216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2" name="Rectangle 66">
            <a:extLst>
              <a:ext uri="{FF2B5EF4-FFF2-40B4-BE49-F238E27FC236}">
                <a16:creationId xmlns:a16="http://schemas.microsoft.com/office/drawing/2014/main" id="{39E2EDB2-906F-4F96-A7F4-51DB287BC0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9442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3" name="Rectangle 67">
            <a:extLst>
              <a:ext uri="{FF2B5EF4-FFF2-40B4-BE49-F238E27FC236}">
                <a16:creationId xmlns:a16="http://schemas.microsoft.com/office/drawing/2014/main" id="{03FE29FB-7D0A-46A8-8155-E624389C3D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6712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4" name="Line 68">
            <a:extLst>
              <a:ext uri="{FF2B5EF4-FFF2-40B4-BE49-F238E27FC236}">
                <a16:creationId xmlns:a16="http://schemas.microsoft.com/office/drawing/2014/main" id="{A600F3AF-15D0-48FA-BE9D-E008D493C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7062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31" name="Line 103">
            <a:extLst>
              <a:ext uri="{FF2B5EF4-FFF2-40B4-BE49-F238E27FC236}">
                <a16:creationId xmlns:a16="http://schemas.microsoft.com/office/drawing/2014/main" id="{5402E8BA-EC33-4281-A856-6F7DEB639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738" y="2133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832" name="AutoShape 104">
            <a:extLst>
              <a:ext uri="{FF2B5EF4-FFF2-40B4-BE49-F238E27FC236}">
                <a16:creationId xmlns:a16="http://schemas.microsoft.com/office/drawing/2014/main" id="{7F80C908-592A-4727-839F-DDFA9AD65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2643188"/>
            <a:ext cx="1828800" cy="6858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3833" name="Text Box 105">
            <a:extLst>
              <a:ext uri="{FF2B5EF4-FFF2-40B4-BE49-F238E27FC236}">
                <a16:creationId xmlns:a16="http://schemas.microsoft.com/office/drawing/2014/main" id="{CD5119C2-BC40-4B97-BEAE-B21321C1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5" y="2795588"/>
            <a:ext cx="14382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  x&gt;0?</a:t>
            </a:r>
            <a:endParaRPr lang="en-US" altLang="zh-CN" sz="2400">
              <a:solidFill>
                <a:schemeClr val="bg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</p:txBody>
      </p:sp>
      <p:grpSp>
        <p:nvGrpSpPr>
          <p:cNvPr id="73834" name="Group 106">
            <a:extLst>
              <a:ext uri="{FF2B5EF4-FFF2-40B4-BE49-F238E27FC236}">
                <a16:creationId xmlns:a16="http://schemas.microsoft.com/office/drawing/2014/main" id="{23A24D6B-074B-46EC-A3AA-1BCD00009A7E}"/>
              </a:ext>
            </a:extLst>
          </p:cNvPr>
          <p:cNvGrpSpPr>
            <a:grpSpLocks/>
          </p:cNvGrpSpPr>
          <p:nvPr/>
        </p:nvGrpSpPr>
        <p:grpSpPr bwMode="auto">
          <a:xfrm>
            <a:off x="6111875" y="2981325"/>
            <a:ext cx="381000" cy="652463"/>
            <a:chOff x="486" y="1509"/>
            <a:chExt cx="240" cy="411"/>
          </a:xfrm>
        </p:grpSpPr>
        <p:sp>
          <p:nvSpPr>
            <p:cNvPr id="7207" name="Line 107">
              <a:extLst>
                <a:ext uri="{FF2B5EF4-FFF2-40B4-BE49-F238E27FC236}">
                  <a16:creationId xmlns:a16="http://schemas.microsoft.com/office/drawing/2014/main" id="{908B0757-6180-407B-B47A-F1C78BF10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1509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8" name="Line 108">
              <a:extLst>
                <a:ext uri="{FF2B5EF4-FFF2-40B4-BE49-F238E27FC236}">
                  <a16:creationId xmlns:a16="http://schemas.microsoft.com/office/drawing/2014/main" id="{D98A357F-9564-417F-9094-D9467D286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" y="1509"/>
              <a:ext cx="6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3837" name="Group 109">
            <a:extLst>
              <a:ext uri="{FF2B5EF4-FFF2-40B4-BE49-F238E27FC236}">
                <a16:creationId xmlns:a16="http://schemas.microsoft.com/office/drawing/2014/main" id="{CA24256D-0B95-43B3-9A7A-5ADEE762A05A}"/>
              </a:ext>
            </a:extLst>
          </p:cNvPr>
          <p:cNvGrpSpPr>
            <a:grpSpLocks/>
          </p:cNvGrpSpPr>
          <p:nvPr/>
        </p:nvGrpSpPr>
        <p:grpSpPr bwMode="auto">
          <a:xfrm>
            <a:off x="8312150" y="2996952"/>
            <a:ext cx="381000" cy="620713"/>
            <a:chOff x="3871" y="3242"/>
            <a:chExt cx="240" cy="391"/>
          </a:xfrm>
        </p:grpSpPr>
        <p:sp>
          <p:nvSpPr>
            <p:cNvPr id="7205" name="Line 110">
              <a:extLst>
                <a:ext uri="{FF2B5EF4-FFF2-40B4-BE49-F238E27FC236}">
                  <a16:creationId xmlns:a16="http://schemas.microsoft.com/office/drawing/2014/main" id="{EF9EC31B-E1B5-44C0-B056-49F9F65F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24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6" name="Line 111">
              <a:extLst>
                <a:ext uri="{FF2B5EF4-FFF2-40B4-BE49-F238E27FC236}">
                  <a16:creationId xmlns:a16="http://schemas.microsoft.com/office/drawing/2014/main" id="{FA25044D-9C96-45A0-9881-DDF658DD5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3242"/>
              <a:ext cx="0" cy="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840" name="Text Box 112">
            <a:extLst>
              <a:ext uri="{FF2B5EF4-FFF2-40B4-BE49-F238E27FC236}">
                <a16:creationId xmlns:a16="http://schemas.microsoft.com/office/drawing/2014/main" id="{83BF1F27-2D11-4E42-A20F-84F5911DB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588" y="3619500"/>
            <a:ext cx="8318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tIns="46800" bIns="46800" anchor="ctr">
            <a:spAutoFit/>
          </a:bodyPr>
          <a:lstStyle>
            <a:lvl1pPr>
              <a:defRPr sz="34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  <a:lvl2pPr>
              <a:defRPr sz="30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2pPr>
            <a:lvl3pPr>
              <a:defRPr sz="26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3pPr>
            <a:lvl4pPr>
              <a:defRPr sz="2200"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YES</a:t>
            </a:r>
            <a:endParaRPr lang="en-US" altLang="zh-CN" sz="18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3841" name="Text Box 113">
            <a:extLst>
              <a:ext uri="{FF2B5EF4-FFF2-40B4-BE49-F238E27FC236}">
                <a16:creationId xmlns:a16="http://schemas.microsoft.com/office/drawing/2014/main" id="{56A740C6-8509-4741-B89D-A587AC74A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150" y="3614738"/>
            <a:ext cx="6794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NO</a:t>
            </a:r>
          </a:p>
        </p:txBody>
      </p:sp>
      <p:sp>
        <p:nvSpPr>
          <p:cNvPr id="73842" name="Text Box 114">
            <a:extLst>
              <a:ext uri="{FF2B5EF4-FFF2-40B4-BE49-F238E27FC236}">
                <a16:creationId xmlns:a16="http://schemas.microsoft.com/office/drawing/2014/main" id="{0761C98D-E300-4DDC-98DB-28C390A5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2408238"/>
            <a:ext cx="4921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真</a:t>
            </a:r>
            <a:endParaRPr lang="zh-CN" altLang="en-US" b="0" dirty="0">
              <a:latin typeface="仿宋" panose="02010609060101010101" pitchFamily="49" charset="-122"/>
              <a:ea typeface="仿宋" panose="02010609060101010101" pitchFamily="49" charset="-122"/>
              <a:cs typeface="仿宋_GB2312" charset="0"/>
            </a:endParaRPr>
          </a:p>
        </p:txBody>
      </p:sp>
      <p:sp>
        <p:nvSpPr>
          <p:cNvPr id="73843" name="Text Box 115">
            <a:extLst>
              <a:ext uri="{FF2B5EF4-FFF2-40B4-BE49-F238E27FC236}">
                <a16:creationId xmlns:a16="http://schemas.microsoft.com/office/drawing/2014/main" id="{0F4A6166-D56A-48D3-A01C-58D1F0633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788" y="2424113"/>
            <a:ext cx="4921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73852" name="Rectangle 124">
            <a:extLst>
              <a:ext uri="{FF2B5EF4-FFF2-40B4-BE49-F238E27FC236}">
                <a16:creationId xmlns:a16="http://schemas.microsoft.com/office/drawing/2014/main" id="{60C19DB1-0EA7-412E-A6FE-BF9C649EC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82910"/>
            <a:ext cx="8305800" cy="1163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charset="0"/>
              </a:rPr>
              <a:t>选</a:t>
            </a:r>
            <a:r>
              <a:rPr lang="en-US" altLang="zh-CN" dirty="0">
                <a:latin typeface="宋体" charset="0"/>
              </a:rPr>
              <a:t> </a:t>
            </a:r>
            <a:r>
              <a:rPr lang="zh-CN" altLang="en-US" dirty="0">
                <a:latin typeface="宋体" charset="0"/>
              </a:rPr>
              <a:t>择</a:t>
            </a:r>
            <a:r>
              <a:rPr lang="en-US" altLang="zh-CN" dirty="0">
                <a:latin typeface="宋体" charset="0"/>
              </a:rPr>
              <a:t> </a:t>
            </a:r>
            <a:r>
              <a:rPr lang="zh-CN" altLang="en-US" dirty="0">
                <a:latin typeface="宋体" charset="0"/>
              </a:rPr>
              <a:t>结</a:t>
            </a:r>
            <a:r>
              <a:rPr lang="en-US" altLang="zh-CN" dirty="0">
                <a:latin typeface="宋体" charset="0"/>
              </a:rPr>
              <a:t> </a:t>
            </a:r>
            <a:r>
              <a:rPr lang="zh-CN" altLang="en-US" dirty="0">
                <a:latin typeface="宋体" charset="0"/>
              </a:rPr>
              <a:t>构</a:t>
            </a:r>
          </a:p>
        </p:txBody>
      </p:sp>
      <p:sp>
        <p:nvSpPr>
          <p:cNvPr id="73854" name="Text Box 126">
            <a:extLst>
              <a:ext uri="{FF2B5EF4-FFF2-40B4-BE49-F238E27FC236}">
                <a16:creationId xmlns:a16="http://schemas.microsoft.com/office/drawing/2014/main" id="{56DE035B-6D3D-4638-BCE8-4BBD76AC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4784"/>
            <a:ext cx="4313237" cy="5262979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#include &lt;iostream&gt;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x;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&gt;&gt;x;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(x&gt;0)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  { 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	   </a:t>
            </a:r>
            <a:r>
              <a:rPr lang="en-US" altLang="zh-CN" dirty="0" err="1"/>
              <a:t>cout</a:t>
            </a:r>
            <a:r>
              <a:rPr lang="en-US" altLang="zh-CN" dirty="0"/>
              <a:t>&lt;&lt;x&lt;&lt;",YES";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CC"/>
                </a:solidFill>
              </a:rPr>
              <a:t>else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  { 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	   </a:t>
            </a:r>
            <a:r>
              <a:rPr lang="en-US" altLang="zh-CN" dirty="0" err="1"/>
              <a:t>cout</a:t>
            </a:r>
            <a:r>
              <a:rPr lang="en-US" altLang="zh-CN" dirty="0"/>
              <a:t>&lt;&lt;x&lt;&lt;",NO";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73855" name="Text Box 127">
            <a:extLst>
              <a:ext uri="{FF2B5EF4-FFF2-40B4-BE49-F238E27FC236}">
                <a16:creationId xmlns:a16="http://schemas.microsoft.com/office/drawing/2014/main" id="{0710CBD6-F234-4F02-85C7-93CBBD28B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965671"/>
            <a:ext cx="31273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选择结构</a:t>
            </a:r>
          </a:p>
        </p:txBody>
      </p:sp>
      <p:sp>
        <p:nvSpPr>
          <p:cNvPr id="73856" name="Rectangle 128">
            <a:extLst>
              <a:ext uri="{FF2B5EF4-FFF2-40B4-BE49-F238E27FC236}">
                <a16:creationId xmlns:a16="http://schemas.microsoft.com/office/drawing/2014/main" id="{92B2B0A8-D95E-4577-AC87-529A8444F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6992"/>
            <a:ext cx="3733800" cy="2988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3857" name="Text Box 129">
            <a:extLst>
              <a:ext uri="{FF2B5EF4-FFF2-40B4-BE49-F238E27FC236}">
                <a16:creationId xmlns:a16="http://schemas.microsoft.com/office/drawing/2014/main" id="{0A31C0BD-EE34-4634-9BE4-52963F63E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965671"/>
            <a:ext cx="32766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算法图示</a:t>
            </a:r>
          </a:p>
        </p:txBody>
      </p:sp>
      <p:sp>
        <p:nvSpPr>
          <p:cNvPr id="73858" name="Line 130">
            <a:extLst>
              <a:ext uri="{FF2B5EF4-FFF2-40B4-BE49-F238E27FC236}">
                <a16:creationId xmlns:a16="http://schemas.microsoft.com/office/drawing/2014/main" id="{2288B17F-9D70-47F5-9DD2-7D7F0D46F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7588" y="411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860" name="Line 132">
            <a:extLst>
              <a:ext uri="{FF2B5EF4-FFF2-40B4-BE49-F238E27FC236}">
                <a16:creationId xmlns:a16="http://schemas.microsoft.com/office/drawing/2014/main" id="{2FE0E393-7634-4250-BAF2-14A8BC975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7588" y="46482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61" name="Line 133">
            <a:extLst>
              <a:ext uri="{FF2B5EF4-FFF2-40B4-BE49-F238E27FC236}">
                <a16:creationId xmlns:a16="http://schemas.microsoft.com/office/drawing/2014/main" id="{C567D65C-14B8-4948-A155-577B92AD9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988" y="4648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862" name="Line 134">
            <a:extLst>
              <a:ext uri="{FF2B5EF4-FFF2-40B4-BE49-F238E27FC236}">
                <a16:creationId xmlns:a16="http://schemas.microsoft.com/office/drawing/2014/main" id="{8D2D310D-BE99-4336-86B4-705A61035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411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863" name="Line 135">
            <a:extLst>
              <a:ext uri="{FF2B5EF4-FFF2-40B4-BE49-F238E27FC236}">
                <a16:creationId xmlns:a16="http://schemas.microsoft.com/office/drawing/2014/main" id="{20CD0953-C5F4-46D2-ABBB-6383CEE17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988" y="46482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64" name="Text Box 136">
            <a:extLst>
              <a:ext uri="{FF2B5EF4-FFF2-40B4-BE49-F238E27FC236}">
                <a16:creationId xmlns:a16="http://schemas.microsoft.com/office/drawing/2014/main" id="{E88D7C29-6461-41C1-9B18-A903868F5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757" y="1515145"/>
            <a:ext cx="136366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流程图</a:t>
            </a:r>
          </a:p>
        </p:txBody>
      </p:sp>
      <p:sp>
        <p:nvSpPr>
          <p:cNvPr id="73865" name="Text Box 137">
            <a:extLst>
              <a:ext uri="{FF2B5EF4-FFF2-40B4-BE49-F238E27FC236}">
                <a16:creationId xmlns:a16="http://schemas.microsoft.com/office/drawing/2014/main" id="{9084A8E5-5749-45C1-92A2-C28ABB647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212566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黑体" charset="0"/>
              </a:rPr>
              <a:t>N-S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黑体" charset="0"/>
              </a:rPr>
              <a:t>图</a:t>
            </a:r>
          </a:p>
        </p:txBody>
      </p:sp>
      <p:sp>
        <p:nvSpPr>
          <p:cNvPr id="73866" name="Rectangle 138">
            <a:extLst>
              <a:ext uri="{FF2B5EF4-FFF2-40B4-BE49-F238E27FC236}">
                <a16:creationId xmlns:a16="http://schemas.microsoft.com/office/drawing/2014/main" id="{E6C76772-A6F8-4090-BB70-4320C8B0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0"/>
            <a:ext cx="2590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3867" name="Line 139">
            <a:extLst>
              <a:ext uri="{FF2B5EF4-FFF2-40B4-BE49-F238E27FC236}">
                <a16:creationId xmlns:a16="http://schemas.microsoft.com/office/drawing/2014/main" id="{EA8B77DA-45B6-4A81-A547-EAD5FF1FF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8674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68" name="Line 140">
            <a:extLst>
              <a:ext uri="{FF2B5EF4-FFF2-40B4-BE49-F238E27FC236}">
                <a16:creationId xmlns:a16="http://schemas.microsoft.com/office/drawing/2014/main" id="{AB84AEBE-3448-4C5D-BF92-FB0FDDDFA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334000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869" name="Line 141">
            <a:extLst>
              <a:ext uri="{FF2B5EF4-FFF2-40B4-BE49-F238E27FC236}">
                <a16:creationId xmlns:a16="http://schemas.microsoft.com/office/drawing/2014/main" id="{20B0472E-00DB-4F1D-B780-0A5962DD3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53340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870" name="Text Box 142">
            <a:extLst>
              <a:ext uri="{FF2B5EF4-FFF2-40B4-BE49-F238E27FC236}">
                <a16:creationId xmlns:a16="http://schemas.microsoft.com/office/drawing/2014/main" id="{3AADD3B4-5912-448D-B5AA-CB70AA27F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x&gt;0</a:t>
            </a:r>
          </a:p>
        </p:txBody>
      </p:sp>
      <p:sp>
        <p:nvSpPr>
          <p:cNvPr id="73871" name="Text Box 143">
            <a:extLst>
              <a:ext uri="{FF2B5EF4-FFF2-40B4-BE49-F238E27FC236}">
                <a16:creationId xmlns:a16="http://schemas.microsoft.com/office/drawing/2014/main" id="{82924BC5-F197-4A2E-B292-6A1468F0D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410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真</a:t>
            </a:r>
          </a:p>
        </p:txBody>
      </p:sp>
      <p:sp>
        <p:nvSpPr>
          <p:cNvPr id="73872" name="Line 144">
            <a:extLst>
              <a:ext uri="{FF2B5EF4-FFF2-40B4-BE49-F238E27FC236}">
                <a16:creationId xmlns:a16="http://schemas.microsoft.com/office/drawing/2014/main" id="{607B68CA-BB6D-4C79-BE7C-11D51D0C4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867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73" name="Text Box 145">
            <a:extLst>
              <a:ext uri="{FF2B5EF4-FFF2-40B4-BE49-F238E27FC236}">
                <a16:creationId xmlns:a16="http://schemas.microsoft.com/office/drawing/2014/main" id="{B24F0D06-7D47-4975-BF56-7A874E507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019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3874" name="Text Box 146">
            <a:extLst>
              <a:ext uri="{FF2B5EF4-FFF2-40B4-BE49-F238E27FC236}">
                <a16:creationId xmlns:a16="http://schemas.microsoft.com/office/drawing/2014/main" id="{D97A7ACE-1A34-461D-8C18-2375880E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410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仿宋" panose="02010609060101010101" pitchFamily="49" charset="-122"/>
                <a:ea typeface="仿宋" panose="02010609060101010101" pitchFamily="49" charset="-122"/>
              </a:rPr>
              <a:t>假</a:t>
            </a:r>
          </a:p>
        </p:txBody>
      </p:sp>
      <p:sp>
        <p:nvSpPr>
          <p:cNvPr id="73875" name="Text Box 147">
            <a:extLst>
              <a:ext uri="{FF2B5EF4-FFF2-40B4-BE49-F238E27FC236}">
                <a16:creationId xmlns:a16="http://schemas.microsoft.com/office/drawing/2014/main" id="{7C2A3C73-96A3-4534-9EA3-E104B5BC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019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3877" name="AutoShape 149">
            <a:extLst>
              <a:ext uri="{FF2B5EF4-FFF2-40B4-BE49-F238E27FC236}">
                <a16:creationId xmlns:a16="http://schemas.microsoft.com/office/drawing/2014/main" id="{1A4B2CD6-EC44-4B25-A8F0-3AE617D6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5" y="1905000"/>
            <a:ext cx="1260475" cy="517525"/>
          </a:xfrm>
          <a:prstGeom prst="wedgeRoundRectCallout">
            <a:avLst>
              <a:gd name="adj1" fmla="val -64106"/>
              <a:gd name="adj2" fmla="val 168713"/>
              <a:gd name="adj3" fmla="val 16667"/>
            </a:avLst>
          </a:prstGeom>
          <a:solidFill>
            <a:srgbClr val="FFFF99"/>
          </a:solid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条件</a:t>
            </a:r>
          </a:p>
        </p:txBody>
      </p:sp>
      <p:sp>
        <p:nvSpPr>
          <p:cNvPr id="73878" name="Text Box 150">
            <a:extLst>
              <a:ext uri="{FF2B5EF4-FFF2-40B4-BE49-F238E27FC236}">
                <a16:creationId xmlns:a16="http://schemas.microsoft.com/office/drawing/2014/main" id="{422B2381-F4FC-4361-A303-150AD630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078" y="2293714"/>
            <a:ext cx="3294856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根据条件是否为真而选择执行不同的程序块</a:t>
            </a:r>
          </a:p>
        </p:txBody>
      </p:sp>
      <p:sp>
        <p:nvSpPr>
          <p:cNvPr id="73879" name="AutoShape 15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07DFAF4-7C10-4431-81E0-0473F518E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BackPrevious">
            <a:avLst/>
          </a:prstGeom>
          <a:solidFill>
            <a:srgbClr val="EAEAEA"/>
          </a:solidFill>
          <a:ln w="28575">
            <a:solidFill>
              <a:srgbClr val="66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8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8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8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8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8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8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38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8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38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7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3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3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3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3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3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3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3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3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3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3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3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3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3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7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7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3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3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7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7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3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73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73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73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73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73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3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3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3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3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73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73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3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73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73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73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2" grpId="0" animBg="1"/>
      <p:bldP spid="73833" grpId="0" autoUpdateAnimBg="0"/>
      <p:bldP spid="73840" grpId="0" animBg="1" autoUpdateAnimBg="0"/>
      <p:bldP spid="73841" grpId="0" animBg="1" autoUpdateAnimBg="0"/>
      <p:bldP spid="73842" grpId="0" autoUpdateAnimBg="0"/>
      <p:bldP spid="73843" grpId="0" autoUpdateAnimBg="0"/>
      <p:bldP spid="73854" grpId="0" build="p" animBg="1" autoUpdateAnimBg="0"/>
      <p:bldP spid="73855" grpId="0" autoUpdateAnimBg="0"/>
      <p:bldP spid="73856" grpId="0" animBg="1"/>
      <p:bldP spid="73857" grpId="0" autoUpdateAnimBg="0"/>
      <p:bldP spid="73864" grpId="0" autoUpdateAnimBg="0"/>
      <p:bldP spid="73865" grpId="0" autoUpdateAnimBg="0"/>
      <p:bldP spid="73866" grpId="0" animBg="1"/>
      <p:bldP spid="73870" grpId="0" autoUpdateAnimBg="0"/>
      <p:bldP spid="73871" grpId="0" autoUpdateAnimBg="0"/>
      <p:bldP spid="73873" grpId="0" autoUpdateAnimBg="0"/>
      <p:bldP spid="73874" grpId="0" autoUpdateAnimBg="0"/>
      <p:bldP spid="73875" grpId="0" autoUpdateAnimBg="0"/>
      <p:bldP spid="73877" grpId="0" animBg="1" autoUpdateAnimBg="0"/>
      <p:bldP spid="73878" grpId="0" animBg="1" autoUpdateAnimBg="0"/>
      <p:bldP spid="73879" grpId="0" animBg="1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1_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_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彩晕型模板">
  <a:themeElements>
    <a:clrScheme name="1_彩晕型模板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1_彩晕型模板">
      <a:majorFont>
        <a:latin typeface="Times New Roman"/>
        <a:ea typeface="隶书"/>
        <a:cs typeface="隶书"/>
      </a:majorFont>
      <a:minorFont>
        <a:latin typeface="Times New Roman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ctr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ahoma" charset="0"/>
            <a:ea typeface="幼圆" charset="0"/>
            <a:cs typeface="幼圆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ctr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ahoma" charset="0"/>
            <a:ea typeface="幼圆" charset="0"/>
            <a:cs typeface="幼圆" charset="0"/>
          </a:defRPr>
        </a:defPPr>
      </a:lstStyle>
    </a:lnDef>
  </a:objectDefaults>
  <a:extraClrSchemeLst>
    <a:extraClrScheme>
      <a:clrScheme name="1_彩晕型模板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彩晕型模板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彩晕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彩晕型模板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designd 5">
    <a:dk1>
      <a:srgbClr val="000000"/>
    </a:dk1>
    <a:lt1>
      <a:srgbClr val="FFFFFF"/>
    </a:lt1>
    <a:dk2>
      <a:srgbClr val="000000"/>
    </a:dk2>
    <a:lt2>
      <a:srgbClr val="808080"/>
    </a:lt2>
    <a:accent1>
      <a:srgbClr val="FFCC66"/>
    </a:accent1>
    <a:accent2>
      <a:srgbClr val="0000FF"/>
    </a:accent2>
    <a:accent3>
      <a:srgbClr val="FFFFFF"/>
    </a:accent3>
    <a:accent4>
      <a:srgbClr val="000000"/>
    </a:accent4>
    <a:accent5>
      <a:srgbClr val="FFE2B8"/>
    </a:accent5>
    <a:accent6>
      <a:srgbClr val="0000E7"/>
    </a:accent6>
    <a:hlink>
      <a:srgbClr val="CC00CC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5952</TotalTime>
  <Words>2578</Words>
  <Application>Microsoft Office PowerPoint</Application>
  <PresentationFormat>全屏显示(4:3)</PresentationFormat>
  <Paragraphs>822</Paragraphs>
  <Slides>30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  <vt:variant>
        <vt:lpstr>自定义放映</vt:lpstr>
      </vt:variant>
      <vt:variant>
        <vt:i4>8</vt:i4>
      </vt:variant>
    </vt:vector>
  </HeadingPairs>
  <TitlesOfParts>
    <vt:vector size="59" baseType="lpstr">
      <vt:lpstr>Monotype Sorts</vt:lpstr>
      <vt:lpstr>等线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幼圆</vt:lpstr>
      <vt:lpstr>Arial</vt:lpstr>
      <vt:lpstr>Symbol</vt:lpstr>
      <vt:lpstr>Tahoma</vt:lpstr>
      <vt:lpstr>Times New Roman</vt:lpstr>
      <vt:lpstr>Wingdings</vt:lpstr>
      <vt:lpstr>Cdesignd</vt:lpstr>
      <vt:lpstr>1_Cdesignd</vt:lpstr>
      <vt:lpstr>2_Cdesignd</vt:lpstr>
      <vt:lpstr>1_彩晕型模板</vt:lpstr>
      <vt:lpstr>公式</vt:lpstr>
      <vt:lpstr>Visio</vt:lpstr>
      <vt:lpstr>高级语言程序设计</vt:lpstr>
      <vt:lpstr>计算机中如何表示字符</vt:lpstr>
      <vt:lpstr>西文信息编码</vt:lpstr>
      <vt:lpstr>字 符 型 数 据</vt:lpstr>
      <vt:lpstr>字 符 型 数 据</vt:lpstr>
      <vt:lpstr>字符的输入和输出</vt:lpstr>
      <vt:lpstr>字符的输入和输出</vt:lpstr>
      <vt:lpstr>举  例</vt:lpstr>
      <vt:lpstr>选 择 结 构</vt:lpstr>
      <vt:lpstr>关系表达式</vt:lpstr>
      <vt:lpstr>逻 辑 表 达 式</vt:lpstr>
      <vt:lpstr>if语句</vt:lpstr>
      <vt:lpstr>举例</vt:lpstr>
      <vt:lpstr>PowerPoint 演示文稿</vt:lpstr>
      <vt:lpstr>if语句</vt:lpstr>
      <vt:lpstr>举  例</vt:lpstr>
      <vt:lpstr>PowerPoint 演示文稿</vt:lpstr>
      <vt:lpstr>else if语句</vt:lpstr>
      <vt:lpstr>PowerPoint 演示文稿</vt:lpstr>
      <vt:lpstr>PowerPoint 演示文稿</vt:lpstr>
      <vt:lpstr>举例</vt:lpstr>
      <vt:lpstr>if语句的嵌套</vt:lpstr>
      <vt:lpstr>PowerPoint 演示文稿</vt:lpstr>
      <vt:lpstr>举  例</vt:lpstr>
      <vt:lpstr>PowerPoint 演示文稿</vt:lpstr>
      <vt:lpstr>多分支选择结构</vt:lpstr>
      <vt:lpstr>PowerPoint 演示文稿</vt:lpstr>
      <vt:lpstr>PowerPoint 演示文稿</vt:lpstr>
      <vt:lpstr>举  例</vt:lpstr>
      <vt:lpstr>作    业</vt:lpstr>
      <vt:lpstr>数据输出</vt:lpstr>
      <vt:lpstr>数据输入</vt:lpstr>
      <vt:lpstr>选择结构</vt:lpstr>
      <vt:lpstr>表达式</vt:lpstr>
      <vt:lpstr>IF语句</vt:lpstr>
      <vt:lpstr>ELSEIF</vt:lpstr>
      <vt:lpstr>嵌套</vt:lpstr>
      <vt:lpstr>多分支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bw</dc:creator>
  <cp:lastModifiedBy>王红</cp:lastModifiedBy>
  <cp:revision>278</cp:revision>
  <cp:lastPrinted>2000-03-02T02:46:32Z</cp:lastPrinted>
  <dcterms:created xsi:type="dcterms:W3CDTF">2000-02-28T03:44:08Z</dcterms:created>
  <dcterms:modified xsi:type="dcterms:W3CDTF">2018-03-12T12:49:56Z</dcterms:modified>
</cp:coreProperties>
</file>