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23"/>
  </p:notesMasterIdLst>
  <p:handoutMasterIdLst>
    <p:handoutMasterId r:id="rId24"/>
  </p:handoutMasterIdLst>
  <p:sldIdLst>
    <p:sldId id="358" r:id="rId2"/>
    <p:sldId id="364" r:id="rId3"/>
    <p:sldId id="378" r:id="rId4"/>
    <p:sldId id="356" r:id="rId5"/>
    <p:sldId id="382" r:id="rId6"/>
    <p:sldId id="380" r:id="rId7"/>
    <p:sldId id="385" r:id="rId8"/>
    <p:sldId id="386" r:id="rId9"/>
    <p:sldId id="387" r:id="rId10"/>
    <p:sldId id="362" r:id="rId11"/>
    <p:sldId id="369" r:id="rId12"/>
    <p:sldId id="339" r:id="rId13"/>
    <p:sldId id="383" r:id="rId14"/>
    <p:sldId id="370" r:id="rId15"/>
    <p:sldId id="376" r:id="rId16"/>
    <p:sldId id="389" r:id="rId17"/>
    <p:sldId id="341" r:id="rId18"/>
    <p:sldId id="349" r:id="rId19"/>
    <p:sldId id="371" r:id="rId20"/>
    <p:sldId id="372" r:id="rId21"/>
    <p:sldId id="375" r:id="rId22"/>
  </p:sldIdLst>
  <p:sldSz cx="9144000" cy="6858000" type="screen4x3"/>
  <p:notesSz cx="6858000" cy="9144000"/>
  <p:custShowLst>
    <p:custShow name="小结" id="0">
      <p:sldLst/>
    </p:custShow>
    <p:custShow name="算法" id="1">
      <p:sldLst/>
    </p:custShow>
    <p:custShow name="程序举例" id="2">
      <p:sldLst>
        <p:sld r:id="rId13"/>
        <p:sld r:id="rId18"/>
        <p:sld r:id="rId19"/>
      </p:sldLst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CCFFFF"/>
    <a:srgbClr val="66FFFF"/>
    <a:srgbClr val="006600"/>
    <a:srgbClr val="FFFFFF"/>
    <a:srgbClr val="751115"/>
    <a:srgbClr val="FFFF66"/>
    <a:srgbClr val="FFFF99"/>
    <a:srgbClr val="00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A3765E0-979E-458F-A2E5-B613BB8738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59EAE48-7F06-4F19-82CA-5B63354414D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AC792D3E-B93C-4FCE-8C0F-A732B3BE643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CE2161D1-82B0-4F91-8725-82767F37127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38F280D-BE76-4D78-B3FC-4F50EEA87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F11A5E83-64F3-450A-BA9E-F49E3CC5F9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D9DD9A39-CD5E-4993-96A4-CBAE5E1B991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67E3286-A92F-43DD-988B-4BE5D4518DE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B17A2F71-9DCB-4F22-80C9-8DE8A51C047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7462" name="Rectangle 6">
            <a:extLst>
              <a:ext uri="{FF2B5EF4-FFF2-40B4-BE49-F238E27FC236}">
                <a16:creationId xmlns:a16="http://schemas.microsoft.com/office/drawing/2014/main" id="{EA1A4E81-1764-4A11-9098-4D267AFD5D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7463" name="Rectangle 7">
            <a:extLst>
              <a:ext uri="{FF2B5EF4-FFF2-40B4-BE49-F238E27FC236}">
                <a16:creationId xmlns:a16="http://schemas.microsoft.com/office/drawing/2014/main" id="{D43A8966-0936-4EDD-801B-481C40CF2F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B1F6651C-F11E-4425-B8B9-475B562FA7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6651C-F11E-4425-B8B9-475B562FA7D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905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6651C-F11E-4425-B8B9-475B562FA7D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460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8C117159-107E-4F43-A6FA-0B46CCB6FB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B177C97C-C86F-4462-8599-7B9C032B5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2" name="幻灯片编号占位符 3">
            <a:extLst>
              <a:ext uri="{FF2B5EF4-FFF2-40B4-BE49-F238E27FC236}">
                <a16:creationId xmlns:a16="http://schemas.microsoft.com/office/drawing/2014/main" id="{E64A1BF4-A064-47C9-8A24-2AEF60991D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41AA3B-4203-439B-8940-7B6C9A6811DA}" type="slidenum">
              <a:rPr lang="en-US" altLang="zh-CN" sz="1200" smtClean="0"/>
              <a:pPr/>
              <a:t>14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4E2688DA-6522-4D47-868A-14606C8FBE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962AEDF5-741E-4276-A19B-55E4B0A5D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0" name="幻灯片编号占位符 3">
            <a:extLst>
              <a:ext uri="{FF2B5EF4-FFF2-40B4-BE49-F238E27FC236}">
                <a16:creationId xmlns:a16="http://schemas.microsoft.com/office/drawing/2014/main" id="{AE8F7EC7-2A33-4342-8D46-FBDBA8B6E5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664D9E-3ED7-4FED-B9ED-AFF391187D3C}" type="slidenum">
              <a:rPr lang="en-US" altLang="zh-CN" sz="1200" smtClean="0">
                <a:solidFill>
                  <a:srgbClr val="000000"/>
                </a:solidFill>
              </a:rPr>
              <a:pPr/>
              <a:t>15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9106181-45D0-4DC1-A9F0-F3D8FE782EE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5" name="Picture 3" descr="框">
              <a:extLst>
                <a:ext uri="{FF2B5EF4-FFF2-40B4-BE49-F238E27FC236}">
                  <a16:creationId xmlns:a16="http://schemas.microsoft.com/office/drawing/2014/main" id="{56CE0981-4BF8-47B4-B6F7-5D757A7567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240"/>
              <a:ext cx="5232" cy="3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花4">
              <a:extLst>
                <a:ext uri="{FF2B5EF4-FFF2-40B4-BE49-F238E27FC236}">
                  <a16:creationId xmlns:a16="http://schemas.microsoft.com/office/drawing/2014/main" id="{C7F9D4C4-0B2E-46E6-A90B-744B37D7D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00"/>
              <a:ext cx="1644" cy="1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花3">
              <a:extLst>
                <a:ext uri="{FF2B5EF4-FFF2-40B4-BE49-F238E27FC236}">
                  <a16:creationId xmlns:a16="http://schemas.microsoft.com/office/drawing/2014/main" id="{2C43FE4B-3188-466E-B422-7D61535A90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62"/>
              <a:ext cx="2163" cy="2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葉子">
              <a:extLst>
                <a:ext uri="{FF2B5EF4-FFF2-40B4-BE49-F238E27FC236}">
                  <a16:creationId xmlns:a16="http://schemas.microsoft.com/office/drawing/2014/main" id="{3D98F42A-66E1-4243-AC76-6E488CADA7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0"/>
              <a:ext cx="1152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3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A3E9100C-61F2-437A-AB96-A29060C849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latin typeface="+mn-lt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5CF23E3-7675-4E69-A76C-D0AB110740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latin typeface="+mn-lt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842374D-820F-46E1-B434-10C01C10EF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41037EC-D8C4-4803-9463-C0A9922C71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28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23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196215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3405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3735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7930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477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5020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2239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4231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22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53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4813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210B82C0-E3EA-4506-B3D1-9E7627658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49039EB7-7B11-4C0C-AE21-C7091CAF2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16631BDC-9ADF-4425-9CB4-3F284E395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13">
            <a:extLst>
              <a:ext uri="{FF2B5EF4-FFF2-40B4-BE49-F238E27FC236}">
                <a16:creationId xmlns:a16="http://schemas.microsoft.com/office/drawing/2014/main" id="{598FF17E-4DF3-4495-BD3F-5723087BA31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0" name="Rectangle 14">
            <a:extLst>
              <a:ext uri="{FF2B5EF4-FFF2-40B4-BE49-F238E27FC236}">
                <a16:creationId xmlns:a16="http://schemas.microsoft.com/office/drawing/2014/main" id="{D008059A-626B-4D42-90EA-628EB49DAFD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1" name="Line 15">
            <a:extLst>
              <a:ext uri="{FF2B5EF4-FFF2-40B4-BE49-F238E27FC236}">
                <a16:creationId xmlns:a16="http://schemas.microsoft.com/office/drawing/2014/main" id="{72846A32-9216-480B-AD0A-C6161722D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30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6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sz="22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anose="05000000000000000000" pitchFamily="2" charset="2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Times New Roman" charset="0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331B66B9-884B-4BCB-A6BC-F6385E7A1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高级语言程序设计</a:t>
            </a:r>
          </a:p>
        </p:txBody>
      </p:sp>
      <p:sp>
        <p:nvSpPr>
          <p:cNvPr id="171011" name="Text Box 3">
            <a:extLst>
              <a:ext uri="{FF2B5EF4-FFF2-40B4-BE49-F238E27FC236}">
                <a16:creationId xmlns:a16="http://schemas.microsoft.com/office/drawing/2014/main" id="{7A3D93DC-4115-46FC-8080-DEA1E6084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50975"/>
            <a:ext cx="586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pitchFamily="-65" charset="2"/>
              </a:rPr>
              <a:t> </a:t>
            </a:r>
            <a:r>
              <a:rPr lang="zh-CN" altLang="en-US" sz="32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pitchFamily="-65" charset="2"/>
              </a:rPr>
              <a:t>第</a:t>
            </a:r>
            <a:r>
              <a:rPr lang="en-US" altLang="zh-CN" sz="32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pitchFamily="-65" charset="2"/>
              </a:rPr>
              <a:t>5</a:t>
            </a:r>
            <a:r>
              <a:rPr lang="zh-CN" altLang="en-US" sz="32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pitchFamily="-65" charset="2"/>
              </a:rPr>
              <a:t>章</a:t>
            </a:r>
            <a:r>
              <a:rPr lang="en-US" altLang="zh-CN" sz="32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pitchFamily="-65" charset="2"/>
              </a:rPr>
              <a:t>  </a:t>
            </a:r>
            <a:r>
              <a:rPr lang="zh-CN" altLang="en-US" sz="32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Monotype Sorts" pitchFamily="-65" charset="2"/>
              </a:rPr>
              <a:t>循环结构程序设计</a:t>
            </a:r>
          </a:p>
        </p:txBody>
      </p:sp>
      <p:sp>
        <p:nvSpPr>
          <p:cNvPr id="171012" name="Text Box 4">
            <a:hlinkClick r:id="rId2" action="ppaction://hlinksldjump"/>
            <a:extLst>
              <a:ext uri="{FF2B5EF4-FFF2-40B4-BE49-F238E27FC236}">
                <a16:creationId xmlns:a16="http://schemas.microsoft.com/office/drawing/2014/main" id="{5A4B3F26-8AEA-4F98-86EB-A82BE9EC6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82813"/>
            <a:ext cx="4678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zh-CN" altLang="en-US" sz="28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  <a:sym typeface="Monotype Sorts" pitchFamily="-65" charset="2"/>
              </a:rPr>
              <a:t>循环结构典型算法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autoUpdateAnimBg="0"/>
      <p:bldP spid="17101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15D95018-33BF-409F-8729-08B4D59B9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循环结构典型算法</a:t>
            </a:r>
          </a:p>
        </p:txBody>
      </p:sp>
      <p:sp>
        <p:nvSpPr>
          <p:cNvPr id="175107" name="Text Box 3">
            <a:extLst>
              <a:ext uri="{FF2B5EF4-FFF2-40B4-BE49-F238E27FC236}">
                <a16:creationId xmlns:a16="http://schemas.microsoft.com/office/drawing/2014/main" id="{83313565-83E5-453A-AEA1-E038411BF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371600"/>
            <a:ext cx="8239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sym typeface="Monotype Sorts" pitchFamily="-65" charset="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sym typeface="Monotype Sorts" pitchFamily="-65" charset="2"/>
              </a:rPr>
              <a:t>例</a:t>
            </a:r>
            <a:r>
              <a:rPr lang="en-US" altLang="zh-CN" sz="2400" dirty="0">
                <a:latin typeface="Arial" panose="020B0604020202020204" pitchFamily="34" charset="0"/>
                <a:sym typeface="Monotype Sorts" pitchFamily="-65" charset="2"/>
              </a:rPr>
              <a:t>7 </a:t>
            </a:r>
            <a:r>
              <a:rPr lang="zh-CN" altLang="en-US" sz="2400" dirty="0">
                <a:latin typeface="Arial" panose="020B0604020202020204" pitchFamily="34" charset="0"/>
                <a:sym typeface="Monotype Sorts" pitchFamily="-65" charset="2"/>
              </a:rPr>
              <a:t>输入</a:t>
            </a:r>
            <a:r>
              <a:rPr lang="en-US" altLang="zh-CN" sz="2400" dirty="0">
                <a:latin typeface="Arial" panose="020B0604020202020204" pitchFamily="34" charset="0"/>
                <a:sym typeface="Monotype Sorts" pitchFamily="-65" charset="2"/>
              </a:rPr>
              <a:t>m</a:t>
            </a:r>
            <a:r>
              <a:rPr lang="zh-CN" altLang="en-US" sz="2400" dirty="0">
                <a:latin typeface="Arial" panose="020B0604020202020204" pitchFamily="34" charset="0"/>
                <a:sym typeface="Monotype Sorts" pitchFamily="-65" charset="2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sym typeface="Monotype Sorts" pitchFamily="-65" charset="2"/>
              </a:rPr>
              <a:t>n</a:t>
            </a:r>
            <a:r>
              <a:rPr lang="zh-CN" altLang="en-US" sz="2400" dirty="0">
                <a:latin typeface="Arial" panose="020B0604020202020204" pitchFamily="34" charset="0"/>
                <a:sym typeface="Monotype Sorts" pitchFamily="-65" charset="2"/>
              </a:rPr>
              <a:t>，计算这两个数的最大公约数和最小公倍数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6C95AF82-346B-48A0-B494-057409E1A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1752600"/>
            <a:ext cx="5356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找最大公约数可用辗转相除的算法</a:t>
            </a:r>
            <a:r>
              <a:rPr lang="zh-CN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     </a:t>
            </a:r>
            <a:endParaRPr lang="en-US" altLang="zh-CN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5109" name="Text Box 5">
            <a:extLst>
              <a:ext uri="{FF2B5EF4-FFF2-40B4-BE49-F238E27FC236}">
                <a16:creationId xmlns:a16="http://schemas.microsoft.com/office/drawing/2014/main" id="{57E66E5C-7F5C-4D2A-A487-3893DB859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05038"/>
            <a:ext cx="490696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首先两数相除得一余数。将除数作为被除数，余数作为除数再作除法，得一新的余数。不断重复这一过程直到余数为零，这时的除数就是两数的最大公约数。</a:t>
            </a:r>
            <a:r>
              <a:rPr lang="zh-CN" altLang="zh-CN" sz="2400"/>
              <a:t>         </a:t>
            </a:r>
            <a:endParaRPr lang="en-US" altLang="zh-CN" sz="2400"/>
          </a:p>
        </p:txBody>
      </p:sp>
      <p:sp>
        <p:nvSpPr>
          <p:cNvPr id="175115" name="Rectangle 11">
            <a:extLst>
              <a:ext uri="{FF2B5EF4-FFF2-40B4-BE49-F238E27FC236}">
                <a16:creationId xmlns:a16="http://schemas.microsoft.com/office/drawing/2014/main" id="{6D18D376-D99C-4023-A1F0-3F2F8C119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5256213"/>
            <a:ext cx="2895600" cy="9906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75116" name="Rectangle 12">
            <a:extLst>
              <a:ext uri="{FF2B5EF4-FFF2-40B4-BE49-F238E27FC236}">
                <a16:creationId xmlns:a16="http://schemas.microsoft.com/office/drawing/2014/main" id="{835DAEE6-0259-4ABF-AAD5-DD185208C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4760913"/>
            <a:ext cx="2894013" cy="4953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r=m%n</a:t>
            </a:r>
          </a:p>
        </p:txBody>
      </p:sp>
      <p:sp>
        <p:nvSpPr>
          <p:cNvPr id="175117" name="Rectangle 13">
            <a:extLst>
              <a:ext uri="{FF2B5EF4-FFF2-40B4-BE49-F238E27FC236}">
                <a16:creationId xmlns:a16="http://schemas.microsoft.com/office/drawing/2014/main" id="{161FB27D-1252-4AFE-8C57-855F0586A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313" y="5653088"/>
            <a:ext cx="2438400" cy="593725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75119" name="Text Box 15">
            <a:extLst>
              <a:ext uri="{FF2B5EF4-FFF2-40B4-BE49-F238E27FC236}">
                <a16:creationId xmlns:a16="http://schemas.microsoft.com/office/drawing/2014/main" id="{D924813B-3B1E-4E97-8CD3-DE24692D6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313" y="5713413"/>
            <a:ext cx="81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m=n</a:t>
            </a:r>
          </a:p>
        </p:txBody>
      </p:sp>
      <p:sp>
        <p:nvSpPr>
          <p:cNvPr id="175120" name="Text Box 16">
            <a:extLst>
              <a:ext uri="{FF2B5EF4-FFF2-40B4-BE49-F238E27FC236}">
                <a16:creationId xmlns:a16="http://schemas.microsoft.com/office/drawing/2014/main" id="{1A515ED4-4AEC-4026-A0F5-D3A797D0F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5713413"/>
            <a:ext cx="66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n=r</a:t>
            </a:r>
          </a:p>
        </p:txBody>
      </p:sp>
      <p:sp>
        <p:nvSpPr>
          <p:cNvPr id="175121" name="Rectangle 17">
            <a:extLst>
              <a:ext uri="{FF2B5EF4-FFF2-40B4-BE49-F238E27FC236}">
                <a16:creationId xmlns:a16="http://schemas.microsoft.com/office/drawing/2014/main" id="{64D6B6CF-0EA2-4458-ACB9-E13D687A6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6246813"/>
            <a:ext cx="2894013" cy="4953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公约数是</a:t>
            </a:r>
            <a:r>
              <a:rPr lang="en-US" altLang="zh-CN" sz="2400">
                <a:latin typeface="Arial" panose="020B0604020202020204" pitchFamily="34" charset="0"/>
              </a:rPr>
              <a:t>n                      </a:t>
            </a:r>
          </a:p>
        </p:txBody>
      </p:sp>
      <p:sp>
        <p:nvSpPr>
          <p:cNvPr id="175122" name="Text Box 18">
            <a:extLst>
              <a:ext uri="{FF2B5EF4-FFF2-40B4-BE49-F238E27FC236}">
                <a16:creationId xmlns:a16="http://schemas.microsoft.com/office/drawing/2014/main" id="{6A9C6E33-D688-4858-90A6-1591C91A8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288" y="5256213"/>
            <a:ext cx="1362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当</a:t>
            </a:r>
            <a:r>
              <a:rPr lang="en-US" altLang="zh-CN" sz="2400">
                <a:latin typeface="Arial" panose="020B0604020202020204" pitchFamily="34" charset="0"/>
              </a:rPr>
              <a:t>r!=0</a:t>
            </a:r>
            <a:r>
              <a:rPr lang="zh-CN" altLang="en-US" sz="2400">
                <a:latin typeface="Arial" panose="020B0604020202020204" pitchFamily="34" charset="0"/>
              </a:rPr>
              <a:t>时</a:t>
            </a:r>
          </a:p>
        </p:txBody>
      </p:sp>
      <p:sp>
        <p:nvSpPr>
          <p:cNvPr id="175123" name="Text Box 19">
            <a:extLst>
              <a:ext uri="{FF2B5EF4-FFF2-40B4-BE49-F238E27FC236}">
                <a16:creationId xmlns:a16="http://schemas.microsoft.com/office/drawing/2014/main" id="{3AF8FA88-4796-403D-9042-D2E2AF9C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3" y="5713413"/>
            <a:ext cx="120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r=m%n</a:t>
            </a:r>
          </a:p>
        </p:txBody>
      </p:sp>
      <p:sp>
        <p:nvSpPr>
          <p:cNvPr id="175124" name="Text Box 20">
            <a:extLst>
              <a:ext uri="{FF2B5EF4-FFF2-40B4-BE49-F238E27FC236}">
                <a16:creationId xmlns:a16="http://schemas.microsoft.com/office/drawing/2014/main" id="{3FE7DD9F-7C52-48FD-B341-E512EAD9E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150" y="1747838"/>
            <a:ext cx="261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算法图示</a:t>
            </a:r>
            <a:endParaRPr lang="en-US" altLang="zh-CN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5125" name="Text Box 21">
            <a:extLst>
              <a:ext uri="{FF2B5EF4-FFF2-40B4-BE49-F238E27FC236}">
                <a16:creationId xmlns:a16="http://schemas.microsoft.com/office/drawing/2014/main" id="{B1DC55BF-2304-42B9-A298-4F2A8337A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3789363"/>
            <a:ext cx="261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N-S</a:t>
            </a: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图</a:t>
            </a:r>
            <a:r>
              <a:rPr 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      </a:t>
            </a:r>
            <a:endParaRPr lang="en-US" altLang="zh-CN" dirty="0">
              <a:solidFill>
                <a:srgbClr val="0000CC"/>
              </a:solidFill>
              <a:effectLst>
                <a:outerShdw blurRad="38100" dist="38100" dir="2700000" algn="tl">
                  <a:srgbClr val="DDDDDD"/>
                </a:outerShdw>
              </a:effectLst>
              <a:ea typeface="幼圆" charset="0"/>
              <a:cs typeface="幼圆" charset="0"/>
            </a:endParaRPr>
          </a:p>
        </p:txBody>
      </p:sp>
      <p:sp>
        <p:nvSpPr>
          <p:cNvPr id="175126" name="Text Box 22">
            <a:extLst>
              <a:ext uri="{FF2B5EF4-FFF2-40B4-BE49-F238E27FC236}">
                <a16:creationId xmlns:a16="http://schemas.microsoft.com/office/drawing/2014/main" id="{D0E564BC-A505-4786-AD30-087F93224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767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实例</a:t>
            </a:r>
            <a:r>
              <a:rPr lang="zh-CN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        </a:t>
            </a:r>
            <a:endParaRPr lang="en-US" altLang="zh-CN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5127" name="Text Box 23">
            <a:extLst>
              <a:ext uri="{FF2B5EF4-FFF2-40B4-BE49-F238E27FC236}">
                <a16:creationId xmlns:a16="http://schemas.microsoft.com/office/drawing/2014/main" id="{192B4A4B-2510-4DA9-A59E-64A65A061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339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m     n      r</a:t>
            </a:r>
            <a:r>
              <a:rPr lang="zh-CN" altLang="zh-CN" sz="2400">
                <a:latin typeface="Arial" panose="020B0604020202020204" pitchFamily="34" charset="0"/>
              </a:rPr>
              <a:t>         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175128" name="Text Box 24">
            <a:extLst>
              <a:ext uri="{FF2B5EF4-FFF2-40B4-BE49-F238E27FC236}">
                <a16:creationId xmlns:a16="http://schemas.microsoft.com/office/drawing/2014/main" id="{548CE730-F9A9-4D9F-969F-2325E3746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9911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132  45</a:t>
            </a:r>
          </a:p>
        </p:txBody>
      </p:sp>
      <p:sp>
        <p:nvSpPr>
          <p:cNvPr id="175129" name="Text Box 25">
            <a:extLst>
              <a:ext uri="{FF2B5EF4-FFF2-40B4-BE49-F238E27FC236}">
                <a16:creationId xmlns:a16="http://schemas.microsoft.com/office/drawing/2014/main" id="{AC5A3092-B0B7-4B7B-B3DD-00E944140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9911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42</a:t>
            </a:r>
          </a:p>
        </p:txBody>
      </p:sp>
      <p:sp>
        <p:nvSpPr>
          <p:cNvPr id="175130" name="Text Box 26">
            <a:extLst>
              <a:ext uri="{FF2B5EF4-FFF2-40B4-BE49-F238E27FC236}">
                <a16:creationId xmlns:a16="http://schemas.microsoft.com/office/drawing/2014/main" id="{09A1621A-03B4-40B0-93C7-9F74DC179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483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45    42</a:t>
            </a:r>
          </a:p>
        </p:txBody>
      </p:sp>
      <p:sp>
        <p:nvSpPr>
          <p:cNvPr id="175131" name="Text Box 27">
            <a:extLst>
              <a:ext uri="{FF2B5EF4-FFF2-40B4-BE49-F238E27FC236}">
                <a16:creationId xmlns:a16="http://schemas.microsoft.com/office/drawing/2014/main" id="{511E6FCE-1434-4ABD-B42D-A772D727C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4483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75132" name="Text Box 28">
            <a:extLst>
              <a:ext uri="{FF2B5EF4-FFF2-40B4-BE49-F238E27FC236}">
                <a16:creationId xmlns:a16="http://schemas.microsoft.com/office/drawing/2014/main" id="{BBD4D6A0-7DE1-4917-BF02-8DC1DE657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9055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42      3   </a:t>
            </a:r>
          </a:p>
        </p:txBody>
      </p:sp>
      <p:sp>
        <p:nvSpPr>
          <p:cNvPr id="175133" name="Text Box 29">
            <a:extLst>
              <a:ext uri="{FF2B5EF4-FFF2-40B4-BE49-F238E27FC236}">
                <a16:creationId xmlns:a16="http://schemas.microsoft.com/office/drawing/2014/main" id="{93872DF3-194E-4BD7-AA37-65274326F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9055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0   </a:t>
            </a:r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C323A85F-434A-4E88-AD52-582FA1651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2562225"/>
            <a:ext cx="1944687" cy="830263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输入</a:t>
            </a:r>
            <a:r>
              <a:rPr lang="en-US" altLang="zh-CN" sz="2400">
                <a:latin typeface="Arial" panose="020B0604020202020204" pitchFamily="34" charset="0"/>
              </a:rPr>
              <a:t>m</a:t>
            </a:r>
            <a:r>
              <a:rPr lang="zh-CN" altLang="en-US" sz="2400">
                <a:latin typeface="Arial" panose="020B0604020202020204" pitchFamily="34" charset="0"/>
              </a:rPr>
              <a:t>，</a:t>
            </a:r>
            <a:r>
              <a:rPr lang="en-US" altLang="zh-CN" sz="2400">
                <a:latin typeface="Arial" panose="020B0604020202020204" pitchFamily="34" charset="0"/>
              </a:rPr>
              <a:t>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r=m%n</a:t>
            </a:r>
          </a:p>
        </p:txBody>
      </p:sp>
      <p:grpSp>
        <p:nvGrpSpPr>
          <p:cNvPr id="31" name="Group 11">
            <a:extLst>
              <a:ext uri="{FF2B5EF4-FFF2-40B4-BE49-F238E27FC236}">
                <a16:creationId xmlns:a16="http://schemas.microsoft.com/office/drawing/2014/main" id="{52F2ADC3-12AF-498F-ABB9-65D405D54552}"/>
              </a:ext>
            </a:extLst>
          </p:cNvPr>
          <p:cNvGrpSpPr>
            <a:grpSpLocks/>
          </p:cNvGrpSpPr>
          <p:nvPr/>
        </p:nvGrpSpPr>
        <p:grpSpPr bwMode="auto">
          <a:xfrm>
            <a:off x="6378575" y="3784600"/>
            <a:ext cx="2284413" cy="563563"/>
            <a:chOff x="3840" y="1133"/>
            <a:chExt cx="1439" cy="355"/>
          </a:xfrm>
        </p:grpSpPr>
        <p:sp>
          <p:nvSpPr>
            <p:cNvPr id="8234" name="AutoShape 12">
              <a:extLst>
                <a:ext uri="{FF2B5EF4-FFF2-40B4-BE49-F238E27FC236}">
                  <a16:creationId xmlns:a16="http://schemas.microsoft.com/office/drawing/2014/main" id="{66073905-F027-4DDD-B9FD-FC97AD3A1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133"/>
              <a:ext cx="1438" cy="355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" name="Text Box 13">
              <a:extLst>
                <a:ext uri="{FF2B5EF4-FFF2-40B4-BE49-F238E27FC236}">
                  <a16:creationId xmlns:a16="http://schemas.microsoft.com/office/drawing/2014/main" id="{EB78F4B9-15B6-4B81-80F8-7A77EAFE6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" y="1152"/>
              <a:ext cx="12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r!=0</a:t>
              </a:r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rPr>
                <a:t>？</a:t>
              </a:r>
            </a:p>
          </p:txBody>
        </p:sp>
      </p:grpSp>
      <p:sp>
        <p:nvSpPr>
          <p:cNvPr id="34" name="Line 15">
            <a:extLst>
              <a:ext uri="{FF2B5EF4-FFF2-40B4-BE49-F238E27FC236}">
                <a16:creationId xmlns:a16="http://schemas.microsoft.com/office/drawing/2014/main" id="{971AA22F-6FFE-4AD6-949C-E18C69A01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3" y="3429000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16">
            <a:extLst>
              <a:ext uri="{FF2B5EF4-FFF2-40B4-BE49-F238E27FC236}">
                <a16:creationId xmlns:a16="http://schemas.microsoft.com/office/drawing/2014/main" id="{7EBF35B9-093B-40E3-A7A5-62217E261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1100" y="4368800"/>
            <a:ext cx="0" cy="228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E7305D4A-6484-4EF4-9DC3-CC2F0C81E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900" y="4597400"/>
            <a:ext cx="1754188" cy="627063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algn="ctr" eaLnBrk="1" hangingPunct="1">
              <a:lnSpc>
                <a:spcPts val="2000"/>
              </a:lnSpc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仿宋_GB2312" charset="0"/>
                <a:cs typeface="仿宋_GB2312" charset="0"/>
              </a:rPr>
              <a:t>m=n n=r </a:t>
            </a:r>
          </a:p>
          <a:p>
            <a:pPr algn="ctr" eaLnBrk="1" hangingPunct="1">
              <a:lnSpc>
                <a:spcPts val="2000"/>
              </a:lnSpc>
              <a:defRPr/>
            </a:pP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仿宋_GB2312" charset="0"/>
                <a:cs typeface="仿宋_GB2312" charset="0"/>
              </a:rPr>
              <a:t>r=m%n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仿宋_GB2312" charset="0"/>
              <a:cs typeface="仿宋_GB2312" charset="0"/>
            </a:endParaRPr>
          </a:p>
        </p:txBody>
      </p:sp>
      <p:sp>
        <p:nvSpPr>
          <p:cNvPr id="37" name="Text Box 22">
            <a:extLst>
              <a:ext uri="{FF2B5EF4-FFF2-40B4-BE49-F238E27FC236}">
                <a16:creationId xmlns:a16="http://schemas.microsoft.com/office/drawing/2014/main" id="{7DF1243C-DBBD-41D5-B07A-9BC4F8F33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900" y="4216400"/>
            <a:ext cx="3048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真</a:t>
            </a:r>
          </a:p>
        </p:txBody>
      </p:sp>
      <p:sp>
        <p:nvSpPr>
          <p:cNvPr id="38" name="Line 23">
            <a:extLst>
              <a:ext uri="{FF2B5EF4-FFF2-40B4-BE49-F238E27FC236}">
                <a16:creationId xmlns:a16="http://schemas.microsoft.com/office/drawing/2014/main" id="{A42A798A-2402-4DAD-AB44-CDA3544539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45525" y="4068763"/>
            <a:ext cx="304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24">
            <a:extLst>
              <a:ext uri="{FF2B5EF4-FFF2-40B4-BE49-F238E27FC236}">
                <a16:creationId xmlns:a16="http://schemas.microsoft.com/office/drawing/2014/main" id="{C524B64E-1F45-43C8-8818-65892F5DFF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7150" y="4068763"/>
            <a:ext cx="0" cy="1371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28">
            <a:extLst>
              <a:ext uri="{FF2B5EF4-FFF2-40B4-BE49-F238E27FC236}">
                <a16:creationId xmlns:a16="http://schemas.microsoft.com/office/drawing/2014/main" id="{1BA885B0-2BA6-4846-AA3E-902571DA1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25" y="3640138"/>
            <a:ext cx="30480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假</a:t>
            </a:r>
          </a:p>
        </p:txBody>
      </p:sp>
      <p:sp>
        <p:nvSpPr>
          <p:cNvPr id="41" name="Line 18">
            <a:extLst>
              <a:ext uri="{FF2B5EF4-FFF2-40B4-BE49-F238E27FC236}">
                <a16:creationId xmlns:a16="http://schemas.microsoft.com/office/drawing/2014/main" id="{78947A10-6AB9-4B3E-B6D8-C07D8DE5B0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1900" y="5232400"/>
            <a:ext cx="0" cy="76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19">
            <a:extLst>
              <a:ext uri="{FF2B5EF4-FFF2-40B4-BE49-F238E27FC236}">
                <a16:creationId xmlns:a16="http://schemas.microsoft.com/office/drawing/2014/main" id="{F748BBFD-2DFC-44D7-8768-734E31AC29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6500" y="5308600"/>
            <a:ext cx="1295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20">
            <a:extLst>
              <a:ext uri="{FF2B5EF4-FFF2-40B4-BE49-F238E27FC236}">
                <a16:creationId xmlns:a16="http://schemas.microsoft.com/office/drawing/2014/main" id="{091BFD94-79B3-410C-9193-C174E857E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0" y="3568700"/>
            <a:ext cx="0" cy="17399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21">
            <a:extLst>
              <a:ext uri="{FF2B5EF4-FFF2-40B4-BE49-F238E27FC236}">
                <a16:creationId xmlns:a16="http://schemas.microsoft.com/office/drawing/2014/main" id="{09FD8507-6198-44F9-AB72-CEC42CBD39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6500" y="3568700"/>
            <a:ext cx="1236663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27">
            <a:extLst>
              <a:ext uri="{FF2B5EF4-FFF2-40B4-BE49-F238E27FC236}">
                <a16:creationId xmlns:a16="http://schemas.microsoft.com/office/drawing/2014/main" id="{9155552E-022C-41F1-AC66-7C74060BA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25" y="5876925"/>
            <a:ext cx="2224088" cy="865188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退出循环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  <a:p>
            <a:pPr algn="ctr"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最大公约数是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charset="-122"/>
              </a:rPr>
              <a:t>n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charset="-122"/>
            </a:endParaRPr>
          </a:p>
        </p:txBody>
      </p:sp>
      <p:sp>
        <p:nvSpPr>
          <p:cNvPr id="46" name="Line 25">
            <a:extLst>
              <a:ext uri="{FF2B5EF4-FFF2-40B4-BE49-F238E27FC236}">
                <a16:creationId xmlns:a16="http://schemas.microsoft.com/office/drawing/2014/main" id="{54E6B463-74B4-4743-83D1-C3EA7C5C0D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6188" y="5453063"/>
            <a:ext cx="1336675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15">
            <a:extLst>
              <a:ext uri="{FF2B5EF4-FFF2-40B4-BE49-F238E27FC236}">
                <a16:creationId xmlns:a16="http://schemas.microsoft.com/office/drawing/2014/main" id="{A4C49C0D-1878-4862-9560-EBD62721C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6188" y="5448300"/>
            <a:ext cx="0" cy="44926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 Box 21">
            <a:extLst>
              <a:ext uri="{FF2B5EF4-FFF2-40B4-BE49-F238E27FC236}">
                <a16:creationId xmlns:a16="http://schemas.microsoft.com/office/drawing/2014/main" id="{2E8EFC2C-1D53-4231-B37F-F6CF67BAA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108200"/>
            <a:ext cx="261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流程图</a:t>
            </a:r>
            <a:r>
              <a:rPr lang="zh-CN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      </a:t>
            </a:r>
            <a:endParaRPr lang="en-US" altLang="zh-CN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</p:txBody>
      </p:sp>
      <p:sp>
        <p:nvSpPr>
          <p:cNvPr id="50" name="Rectangle 12">
            <a:extLst>
              <a:ext uri="{FF2B5EF4-FFF2-40B4-BE49-F238E27FC236}">
                <a16:creationId xmlns:a16="http://schemas.microsoft.com/office/drawing/2014/main" id="{22738294-BF94-4CD9-AC55-731EEE225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292600"/>
            <a:ext cx="2894012" cy="461963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输入</a:t>
            </a:r>
            <a:r>
              <a:rPr lang="en-US" altLang="zh-CN" sz="2400">
                <a:latin typeface="Arial" panose="020B0604020202020204" pitchFamily="34" charset="0"/>
              </a:rPr>
              <a:t>m</a:t>
            </a:r>
            <a:r>
              <a:rPr lang="zh-CN" altLang="en-US" sz="2400">
                <a:latin typeface="Arial" panose="020B0604020202020204" pitchFamily="34" charset="0"/>
              </a:rPr>
              <a:t>，</a:t>
            </a:r>
            <a:r>
              <a:rPr lang="en-US" altLang="zh-CN" sz="2400">
                <a:latin typeface="Arial" panose="020B0604020202020204" pitchFamily="34" charset="0"/>
              </a:rPr>
              <a:t>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7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7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7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autoUpdateAnimBg="0"/>
      <p:bldP spid="175108" grpId="0" autoUpdateAnimBg="0"/>
      <p:bldP spid="175109" grpId="0" autoUpdateAnimBg="0"/>
      <p:bldP spid="175115" grpId="0" animBg="1"/>
      <p:bldP spid="175116" grpId="0" animBg="1" autoUpdateAnimBg="0"/>
      <p:bldP spid="175117" grpId="0" animBg="1"/>
      <p:bldP spid="175119" grpId="0" autoUpdateAnimBg="0"/>
      <p:bldP spid="175120" grpId="0" autoUpdateAnimBg="0"/>
      <p:bldP spid="175121" grpId="0" animBg="1" autoUpdateAnimBg="0"/>
      <p:bldP spid="175122" grpId="0" autoUpdateAnimBg="0"/>
      <p:bldP spid="175123" grpId="0" autoUpdateAnimBg="0"/>
      <p:bldP spid="175124" grpId="0" autoUpdateAnimBg="0"/>
      <p:bldP spid="175125" grpId="0" autoUpdateAnimBg="0"/>
      <p:bldP spid="175126" grpId="0" autoUpdateAnimBg="0"/>
      <p:bldP spid="175127" grpId="0" autoUpdateAnimBg="0"/>
      <p:bldP spid="175128" grpId="0" autoUpdateAnimBg="0"/>
      <p:bldP spid="175129" grpId="0" autoUpdateAnimBg="0"/>
      <p:bldP spid="175130" grpId="0" autoUpdateAnimBg="0"/>
      <p:bldP spid="175131" grpId="0" autoUpdateAnimBg="0"/>
      <p:bldP spid="175132" grpId="0" autoUpdateAnimBg="0"/>
      <p:bldP spid="175133" grpId="0" autoUpdateAnimBg="0"/>
      <p:bldP spid="29" grpId="0" build="p" animBg="1" autoUpdateAnimBg="0"/>
      <p:bldP spid="36" grpId="0" build="p" animBg="1"/>
      <p:bldP spid="37" grpId="0"/>
      <p:bldP spid="40" grpId="0"/>
      <p:bldP spid="45" grpId="0" build="p" animBg="1"/>
      <p:bldP spid="49" grpId="0" autoUpdateAnimBg="0"/>
      <p:bldP spid="5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11">
            <a:extLst>
              <a:ext uri="{FF2B5EF4-FFF2-40B4-BE49-F238E27FC236}">
                <a16:creationId xmlns:a16="http://schemas.microsoft.com/office/drawing/2014/main" id="{64DCF97A-A93A-4010-9AA2-103DB9541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132138"/>
            <a:ext cx="2895600" cy="9906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9221" name="Rectangle 12">
            <a:extLst>
              <a:ext uri="{FF2B5EF4-FFF2-40B4-BE49-F238E27FC236}">
                <a16:creationId xmlns:a16="http://schemas.microsoft.com/office/drawing/2014/main" id="{DA4A2243-3DE8-4CC0-98FB-FA384A881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2636838"/>
            <a:ext cx="2894013" cy="4953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r=m%n</a:t>
            </a:r>
          </a:p>
        </p:txBody>
      </p:sp>
      <p:sp>
        <p:nvSpPr>
          <p:cNvPr id="9222" name="Rectangle 13">
            <a:extLst>
              <a:ext uri="{FF2B5EF4-FFF2-40B4-BE49-F238E27FC236}">
                <a16:creationId xmlns:a16="http://schemas.microsoft.com/office/drawing/2014/main" id="{1C18F316-45EA-4310-8C3E-3CB8CC3C9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13" y="3529013"/>
            <a:ext cx="2438400" cy="593725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9223" name="Text Box 15">
            <a:extLst>
              <a:ext uri="{FF2B5EF4-FFF2-40B4-BE49-F238E27FC236}">
                <a16:creationId xmlns:a16="http://schemas.microsoft.com/office/drawing/2014/main" id="{F0C5C35F-92CC-44D1-A1C7-D42C2DC35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3589338"/>
            <a:ext cx="81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m=n</a:t>
            </a:r>
          </a:p>
        </p:txBody>
      </p:sp>
      <p:sp>
        <p:nvSpPr>
          <p:cNvPr id="9224" name="Text Box 16">
            <a:extLst>
              <a:ext uri="{FF2B5EF4-FFF2-40B4-BE49-F238E27FC236}">
                <a16:creationId xmlns:a16="http://schemas.microsoft.com/office/drawing/2014/main" id="{914635B2-D43F-419E-8268-EEA4275AD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513" y="3589338"/>
            <a:ext cx="66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n=r</a:t>
            </a:r>
          </a:p>
        </p:txBody>
      </p:sp>
      <p:sp>
        <p:nvSpPr>
          <p:cNvPr id="9225" name="Rectangle 17">
            <a:extLst>
              <a:ext uri="{FF2B5EF4-FFF2-40B4-BE49-F238E27FC236}">
                <a16:creationId xmlns:a16="http://schemas.microsoft.com/office/drawing/2014/main" id="{A3A98674-8609-45CE-BB59-4D75EC35C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4122738"/>
            <a:ext cx="2894013" cy="4953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公约数是</a:t>
            </a:r>
            <a:r>
              <a:rPr lang="en-US" altLang="zh-CN" sz="2400">
                <a:latin typeface="Arial" panose="020B0604020202020204" pitchFamily="34" charset="0"/>
              </a:rPr>
              <a:t>n                      </a:t>
            </a:r>
          </a:p>
        </p:txBody>
      </p:sp>
      <p:sp>
        <p:nvSpPr>
          <p:cNvPr id="9226" name="Text Box 18">
            <a:extLst>
              <a:ext uri="{FF2B5EF4-FFF2-40B4-BE49-F238E27FC236}">
                <a16:creationId xmlns:a16="http://schemas.microsoft.com/office/drawing/2014/main" id="{64CF05BD-D7DA-4BE2-AB9A-7D65F4D9E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488" y="3132138"/>
            <a:ext cx="1362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当</a:t>
            </a:r>
            <a:r>
              <a:rPr lang="en-US" altLang="zh-CN" sz="2400">
                <a:latin typeface="Arial" panose="020B0604020202020204" pitchFamily="34" charset="0"/>
              </a:rPr>
              <a:t>r!=0</a:t>
            </a:r>
            <a:r>
              <a:rPr lang="zh-CN" altLang="en-US" sz="2400">
                <a:latin typeface="Arial" panose="020B0604020202020204" pitchFamily="34" charset="0"/>
              </a:rPr>
              <a:t>时</a:t>
            </a:r>
          </a:p>
        </p:txBody>
      </p:sp>
      <p:sp>
        <p:nvSpPr>
          <p:cNvPr id="9227" name="Text Box 19">
            <a:extLst>
              <a:ext uri="{FF2B5EF4-FFF2-40B4-BE49-F238E27FC236}">
                <a16:creationId xmlns:a16="http://schemas.microsoft.com/office/drawing/2014/main" id="{8532BD2D-9645-44AA-B348-2FEC17513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913" y="3589338"/>
            <a:ext cx="120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r=m%n</a:t>
            </a:r>
          </a:p>
        </p:txBody>
      </p:sp>
      <p:sp>
        <p:nvSpPr>
          <p:cNvPr id="175125" name="Text Box 21">
            <a:extLst>
              <a:ext uri="{FF2B5EF4-FFF2-40B4-BE49-F238E27FC236}">
                <a16:creationId xmlns:a16="http://schemas.microsoft.com/office/drawing/2014/main" id="{85A5065E-298D-4D3F-AE32-DBA365A23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1916113"/>
            <a:ext cx="261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算法的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N-S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图</a:t>
            </a:r>
            <a:r>
              <a:rPr lang="zh-CN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      </a:t>
            </a:r>
            <a:endParaRPr lang="en-US" altLang="zh-CN">
              <a:solidFill>
                <a:srgbClr val="0066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幼圆" charset="0"/>
              <a:cs typeface="幼圆" charset="0"/>
            </a:endParaRPr>
          </a:p>
        </p:txBody>
      </p:sp>
      <p:sp>
        <p:nvSpPr>
          <p:cNvPr id="31" name="Text Box 23">
            <a:extLst>
              <a:ext uri="{FF2B5EF4-FFF2-40B4-BE49-F238E27FC236}">
                <a16:creationId xmlns:a16="http://schemas.microsoft.com/office/drawing/2014/main" id="{7E02D622-33C2-4D43-AA89-4AB53024F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2" y="620688"/>
            <a:ext cx="4896420" cy="5632311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pt-BR" altLang="zh-CN" dirty="0"/>
              <a:t>#include &lt;iostream&gt;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pt-BR" altLang="zh-CN" dirty="0"/>
              <a:t>using namespace std;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pt-BR" altLang="zh-CN" dirty="0"/>
              <a:t>int main()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pt-BR" altLang="zh-CN" dirty="0"/>
              <a:t>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pt-BR" altLang="zh-CN" dirty="0"/>
              <a:t>	int m,n,m1,n1,r;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pt-BR" altLang="zh-CN" dirty="0"/>
              <a:t>	cin&gt;&gt;m&gt;&gt;n;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pt-BR" altLang="zh-CN" dirty="0"/>
              <a:t>	m1=m,n1=n;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pt-BR" altLang="zh-CN" dirty="0"/>
              <a:t>	r=m%n;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pt-BR" altLang="zh-CN" dirty="0"/>
              <a:t>	</a:t>
            </a:r>
            <a:r>
              <a:rPr lang="pt-BR" altLang="zh-CN" dirty="0">
                <a:solidFill>
                  <a:srgbClr val="0000CC"/>
                </a:solidFill>
              </a:rPr>
              <a:t>while</a:t>
            </a:r>
            <a:r>
              <a:rPr lang="pt-BR" altLang="zh-CN" dirty="0"/>
              <a:t>(r!=0)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pt-BR" altLang="zh-CN" dirty="0"/>
              <a:t>	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pt-BR" altLang="zh-CN" dirty="0"/>
              <a:t>		m=n;n=r;r=m%n;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pt-BR" altLang="zh-CN" dirty="0"/>
              <a:t>	}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pt-BR" altLang="zh-CN" dirty="0"/>
              <a:t>	cout&lt;&lt;n&lt;&lt;" ";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pt-BR" altLang="zh-CN" dirty="0"/>
              <a:t>	cout&lt;&lt;m1*n1/n;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pt-BR" altLang="zh-CN" dirty="0"/>
              <a:t>}</a:t>
            </a:r>
            <a:endParaRPr lang="en-US" altLang="zh-CN" dirty="0"/>
          </a:p>
        </p:txBody>
      </p:sp>
      <p:sp>
        <p:nvSpPr>
          <p:cNvPr id="14" name="Rectangle 54">
            <a:extLst>
              <a:ext uri="{FF2B5EF4-FFF2-40B4-BE49-F238E27FC236}">
                <a16:creationId xmlns:a16="http://schemas.microsoft.com/office/drawing/2014/main" id="{986200B9-E00E-49AC-BE73-2EC543967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3290538"/>
            <a:ext cx="4105275" cy="183600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B7198279-D66A-48EC-A9AA-4DEAF46F7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360" y="3250249"/>
            <a:ext cx="10207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辗转相除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 animBg="1" autoUpdateAnimBg="0"/>
      <p:bldP spid="14" grpId="0" animBg="1"/>
      <p:bldP spid="1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8" name="Text Box 48">
            <a:extLst>
              <a:ext uri="{FF2B5EF4-FFF2-40B4-BE49-F238E27FC236}">
                <a16:creationId xmlns:a16="http://schemas.microsoft.com/office/drawing/2014/main" id="{DDD11534-3D14-48DA-8E62-683920F4C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5544" y="14478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仿宋_GB2312" charset="-122"/>
              </a:rPr>
              <a:t>第一个数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仿宋_GB2312" charset="-122"/>
                <a:sym typeface="Wingdings" panose="05000000000000000000" pitchFamily="2" charset="2"/>
              </a:rPr>
              <a:t>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仿宋_GB2312" charset="-122"/>
                <a:sym typeface="Monotype Sorts" pitchFamily="-65" charset="2"/>
              </a:rPr>
              <a:t>max</a:t>
            </a:r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4FE63728-2E60-439A-9168-D5478AE12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DCCFCE4-78BC-4D6C-92A7-E2A2CE4D5B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620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35E388F5-B233-48DE-BE5D-245B5756DD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0246" name="Line 5">
            <a:extLst>
              <a:ext uri="{FF2B5EF4-FFF2-40B4-BE49-F238E27FC236}">
                <a16:creationId xmlns:a16="http://schemas.microsoft.com/office/drawing/2014/main" id="{6B24AD17-00FC-4A34-8D45-223B2BF1A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66" name="Rectangle 6">
            <a:extLst>
              <a:ext uri="{FF2B5EF4-FFF2-40B4-BE49-F238E27FC236}">
                <a16:creationId xmlns:a16="http://schemas.microsoft.com/office/drawing/2014/main" id="{A9F20605-4891-40A3-84C6-837598638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循环结构典型算法</a:t>
            </a:r>
          </a:p>
        </p:txBody>
      </p:sp>
      <p:sp>
        <p:nvSpPr>
          <p:cNvPr id="143367" name="Text Box 7">
            <a:extLst>
              <a:ext uri="{FF2B5EF4-FFF2-40B4-BE49-F238E27FC236}">
                <a16:creationId xmlns:a16="http://schemas.microsoft.com/office/drawing/2014/main" id="{DDF57970-789D-47BF-826A-FDA071852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99060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例</a:t>
            </a:r>
            <a:r>
              <a:rPr lang="en-US" altLang="zh-CN" sz="2400" dirty="0">
                <a:latin typeface="Arial" panose="020B0604020202020204" pitchFamily="34" charset="0"/>
              </a:rPr>
              <a:t>8  </a:t>
            </a:r>
            <a:r>
              <a:rPr lang="zh-CN" altLang="en-US" sz="2400" dirty="0">
                <a:latin typeface="Arial" panose="020B0604020202020204" pitchFamily="34" charset="0"/>
              </a:rPr>
              <a:t>从任意</a:t>
            </a:r>
            <a:r>
              <a:rPr lang="en-US" altLang="zh-CN" sz="2400" dirty="0">
                <a:latin typeface="Arial" panose="020B0604020202020204" pitchFamily="34" charset="0"/>
              </a:rPr>
              <a:t>n</a:t>
            </a:r>
            <a:r>
              <a:rPr lang="zh-CN" altLang="en-US" sz="2400" dirty="0">
                <a:latin typeface="Arial" panose="020B0604020202020204" pitchFamily="34" charset="0"/>
              </a:rPr>
              <a:t>个数中找出最大的数。</a:t>
            </a:r>
          </a:p>
        </p:txBody>
      </p:sp>
      <p:sp>
        <p:nvSpPr>
          <p:cNvPr id="143368" name="Text Box 8">
            <a:extLst>
              <a:ext uri="{FF2B5EF4-FFF2-40B4-BE49-F238E27FC236}">
                <a16:creationId xmlns:a16="http://schemas.microsoft.com/office/drawing/2014/main" id="{C4314B4F-B55B-488F-8857-F9D4F7AA5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94" y="1462088"/>
            <a:ext cx="2914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1.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假设第一个数最大</a:t>
            </a:r>
          </a:p>
        </p:txBody>
      </p:sp>
      <p:sp>
        <p:nvSpPr>
          <p:cNvPr id="143369" name="Text Box 9">
            <a:extLst>
              <a:ext uri="{FF2B5EF4-FFF2-40B4-BE49-F238E27FC236}">
                <a16:creationId xmlns:a16="http://schemas.microsoft.com/office/drawing/2014/main" id="{0D643791-A6F7-4153-9F1E-36129CAEE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82" y="1890713"/>
            <a:ext cx="3205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2.</a:t>
            </a: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第二个数与</a:t>
            </a: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max</a:t>
            </a: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比较</a:t>
            </a:r>
          </a:p>
        </p:txBody>
      </p:sp>
      <p:sp>
        <p:nvSpPr>
          <p:cNvPr id="143370" name="Text Box 10">
            <a:extLst>
              <a:ext uri="{FF2B5EF4-FFF2-40B4-BE49-F238E27FC236}">
                <a16:creationId xmlns:a16="http://schemas.microsoft.com/office/drawing/2014/main" id="{F665BD10-E968-4E4C-9A68-1F6D531D2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82" y="2271713"/>
            <a:ext cx="3205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3.</a:t>
            </a: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第三个数与</a:t>
            </a: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max</a:t>
            </a: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比较</a:t>
            </a:r>
          </a:p>
        </p:txBody>
      </p:sp>
      <p:sp>
        <p:nvSpPr>
          <p:cNvPr id="143371" name="Text Box 11">
            <a:extLst>
              <a:ext uri="{FF2B5EF4-FFF2-40B4-BE49-F238E27FC236}">
                <a16:creationId xmlns:a16="http://schemas.microsoft.com/office/drawing/2014/main" id="{CC662BED-7208-49FD-9562-6EADC7163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44" y="2728913"/>
            <a:ext cx="309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n.</a:t>
            </a: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第</a:t>
            </a: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个数与</a:t>
            </a: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max</a:t>
            </a: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比较</a:t>
            </a:r>
          </a:p>
        </p:txBody>
      </p:sp>
      <p:sp>
        <p:nvSpPr>
          <p:cNvPr id="143372" name="Rectangle 12">
            <a:extLst>
              <a:ext uri="{FF2B5EF4-FFF2-40B4-BE49-F238E27FC236}">
                <a16:creationId xmlns:a16="http://schemas.microsoft.com/office/drawing/2014/main" id="{05C1302E-4EB4-4DCA-AFB1-A1B7444D3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99" y="4229100"/>
            <a:ext cx="2743200" cy="1828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43373" name="Text Box 13">
            <a:extLst>
              <a:ext uri="{FF2B5EF4-FFF2-40B4-BE49-F238E27FC236}">
                <a16:creationId xmlns:a16="http://schemas.microsoft.com/office/drawing/2014/main" id="{205A8BCC-0562-4EAA-B33A-1401A2D86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99" y="3733800"/>
            <a:ext cx="27432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读入</a:t>
            </a:r>
            <a:r>
              <a:rPr lang="en-US" altLang="zh-CN" sz="24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3374" name="Text Box 14">
            <a:extLst>
              <a:ext uri="{FF2B5EF4-FFF2-40B4-BE49-F238E27FC236}">
                <a16:creationId xmlns:a16="http://schemas.microsoft.com/office/drawing/2014/main" id="{AD5C3B84-1A6A-42EA-A856-EDBC1FD6C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99" y="37338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max=a</a:t>
            </a:r>
          </a:p>
        </p:txBody>
      </p:sp>
      <p:sp>
        <p:nvSpPr>
          <p:cNvPr id="143375" name="Text Box 15">
            <a:extLst>
              <a:ext uri="{FF2B5EF4-FFF2-40B4-BE49-F238E27FC236}">
                <a16:creationId xmlns:a16="http://schemas.microsoft.com/office/drawing/2014/main" id="{3416CA1E-E998-4EC4-AAD2-3A7C5655D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949" y="4652963"/>
            <a:ext cx="2289175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读入</a:t>
            </a:r>
            <a:r>
              <a:rPr lang="en-US" altLang="zh-CN" sz="24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3376" name="Rectangle 16">
            <a:extLst>
              <a:ext uri="{FF2B5EF4-FFF2-40B4-BE49-F238E27FC236}">
                <a16:creationId xmlns:a16="http://schemas.microsoft.com/office/drawing/2014/main" id="{4911576B-78B5-4FC2-B52D-42761EC36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99" y="4648200"/>
            <a:ext cx="2286000" cy="14097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43377" name="Line 17">
            <a:extLst>
              <a:ext uri="{FF2B5EF4-FFF2-40B4-BE49-F238E27FC236}">
                <a16:creationId xmlns:a16="http://schemas.microsoft.com/office/drawing/2014/main" id="{1560D12B-F2CD-44ED-8D81-4B8033009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6599" y="555625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78" name="Line 18">
            <a:extLst>
              <a:ext uri="{FF2B5EF4-FFF2-40B4-BE49-F238E27FC236}">
                <a16:creationId xmlns:a16="http://schemas.microsoft.com/office/drawing/2014/main" id="{434469F4-6830-4D7C-B61A-9150AEF6B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9611" y="5108575"/>
            <a:ext cx="1169988" cy="415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79" name="Line 19">
            <a:extLst>
              <a:ext uri="{FF2B5EF4-FFF2-40B4-BE49-F238E27FC236}">
                <a16:creationId xmlns:a16="http://schemas.microsoft.com/office/drawing/2014/main" id="{CF52FE74-41FD-4FAA-8886-65B64B6052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19599" y="5108575"/>
            <a:ext cx="1143000" cy="415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80" name="Text Box 20">
            <a:extLst>
              <a:ext uri="{FF2B5EF4-FFF2-40B4-BE49-F238E27FC236}">
                <a16:creationId xmlns:a16="http://schemas.microsoft.com/office/drawing/2014/main" id="{3921EF26-D7EE-4DEA-AF7A-8A7E01574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561" y="49911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a&gt;max</a:t>
            </a:r>
          </a:p>
        </p:txBody>
      </p:sp>
      <p:sp>
        <p:nvSpPr>
          <p:cNvPr id="143381" name="Text Box 21">
            <a:extLst>
              <a:ext uri="{FF2B5EF4-FFF2-40B4-BE49-F238E27FC236}">
                <a16:creationId xmlns:a16="http://schemas.microsoft.com/office/drawing/2014/main" id="{6A834D21-C597-4D69-8A34-FD278B5F1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99" y="5143500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真</a:t>
            </a:r>
          </a:p>
        </p:txBody>
      </p:sp>
      <p:sp>
        <p:nvSpPr>
          <p:cNvPr id="143382" name="Line 22">
            <a:extLst>
              <a:ext uri="{FF2B5EF4-FFF2-40B4-BE49-F238E27FC236}">
                <a16:creationId xmlns:a16="http://schemas.microsoft.com/office/drawing/2014/main" id="{E68A9FA9-B6AA-4E06-A6DC-CC8313119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8011" y="5556250"/>
            <a:ext cx="1588" cy="501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83" name="Text Box 23">
            <a:extLst>
              <a:ext uri="{FF2B5EF4-FFF2-40B4-BE49-F238E27FC236}">
                <a16:creationId xmlns:a16="http://schemas.microsoft.com/office/drawing/2014/main" id="{CE39A060-8BEC-4F7F-80F9-186A8E0CC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449" y="558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max=a</a:t>
            </a:r>
          </a:p>
        </p:txBody>
      </p:sp>
      <p:sp>
        <p:nvSpPr>
          <p:cNvPr id="143384" name="Text Box 24">
            <a:extLst>
              <a:ext uri="{FF2B5EF4-FFF2-40B4-BE49-F238E27FC236}">
                <a16:creationId xmlns:a16="http://schemas.microsoft.com/office/drawing/2014/main" id="{4317CB7B-D5DB-455A-A9D6-7AA1AF467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474" y="4192588"/>
            <a:ext cx="2039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for i=1 to n-1</a:t>
            </a:r>
          </a:p>
        </p:txBody>
      </p:sp>
      <p:sp>
        <p:nvSpPr>
          <p:cNvPr id="143385" name="Text Box 25">
            <a:extLst>
              <a:ext uri="{FF2B5EF4-FFF2-40B4-BE49-F238E27FC236}">
                <a16:creationId xmlns:a16="http://schemas.microsoft.com/office/drawing/2014/main" id="{5FFA14C8-ACAC-4747-ADBF-5E5F5041F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99" y="3235325"/>
            <a:ext cx="27432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读入</a:t>
            </a:r>
            <a:r>
              <a:rPr lang="en-US" altLang="zh-CN" sz="24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43386" name="Text Box 26">
            <a:extLst>
              <a:ext uri="{FF2B5EF4-FFF2-40B4-BE49-F238E27FC236}">
                <a16:creationId xmlns:a16="http://schemas.microsoft.com/office/drawing/2014/main" id="{A98A2587-72EB-4614-9B80-CA15B6CF3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99" y="6057900"/>
            <a:ext cx="27432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输出</a:t>
            </a:r>
          </a:p>
        </p:txBody>
      </p:sp>
      <p:sp>
        <p:nvSpPr>
          <p:cNvPr id="143388" name="Text Box 28">
            <a:extLst>
              <a:ext uri="{FF2B5EF4-FFF2-40B4-BE49-F238E27FC236}">
                <a16:creationId xmlns:a16="http://schemas.microsoft.com/office/drawing/2014/main" id="{E9964C16-CDA7-4E02-8AA2-5990C1AE3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99" y="5143500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假</a:t>
            </a:r>
          </a:p>
        </p:txBody>
      </p:sp>
      <p:sp>
        <p:nvSpPr>
          <p:cNvPr id="143389" name="Text Box 29">
            <a:extLst>
              <a:ext uri="{FF2B5EF4-FFF2-40B4-BE49-F238E27FC236}">
                <a16:creationId xmlns:a16="http://schemas.microsoft.com/office/drawing/2014/main" id="{27AC79F4-B665-4EF0-82F1-36E279DDB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744" y="1905000"/>
            <a:ext cx="173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  <a:cs typeface="仿宋_GB2312" charset="-122"/>
              </a:rPr>
              <a:t>大数</a:t>
            </a: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  <a:cs typeface="仿宋_GB2312" charset="-122"/>
                <a:sym typeface="Wingdings" panose="05000000000000000000" pitchFamily="2" charset="2"/>
              </a:rPr>
              <a:t></a:t>
            </a: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  <a:cs typeface="仿宋_GB2312" charset="-122"/>
                <a:sym typeface="Monotype Sorts" pitchFamily="-65" charset="2"/>
              </a:rPr>
              <a:t>max</a:t>
            </a:r>
            <a:endParaRPr lang="en-US" altLang="zh-CN" sz="2400">
              <a:latin typeface="Arial" panose="020B0604020202020204" pitchFamily="34" charset="0"/>
              <a:ea typeface="黑体" panose="02010609060101010101" pitchFamily="49" charset="-122"/>
              <a:cs typeface="仿宋_GB2312" charset="-122"/>
            </a:endParaRPr>
          </a:p>
        </p:txBody>
      </p:sp>
      <p:sp>
        <p:nvSpPr>
          <p:cNvPr id="143390" name="Text Box 30">
            <a:extLst>
              <a:ext uri="{FF2B5EF4-FFF2-40B4-BE49-F238E27FC236}">
                <a16:creationId xmlns:a16="http://schemas.microsoft.com/office/drawing/2014/main" id="{DDD16185-311A-410F-9949-9F4574003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8569" y="2286000"/>
            <a:ext cx="1817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  <a:cs typeface="仿宋_GB2312" charset="-122"/>
              </a:rPr>
              <a:t>大数</a:t>
            </a: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  <a:cs typeface="仿宋_GB2312" charset="-122"/>
                <a:sym typeface="Wingdings" panose="05000000000000000000" pitchFamily="2" charset="2"/>
              </a:rPr>
              <a:t></a:t>
            </a: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  <a:cs typeface="仿宋_GB2312" charset="-122"/>
                <a:sym typeface="Monotype Sorts" pitchFamily="-65" charset="2"/>
              </a:rPr>
              <a:t> max</a:t>
            </a:r>
          </a:p>
        </p:txBody>
      </p:sp>
      <p:sp>
        <p:nvSpPr>
          <p:cNvPr id="143391" name="Text Box 31">
            <a:extLst>
              <a:ext uri="{FF2B5EF4-FFF2-40B4-BE49-F238E27FC236}">
                <a16:creationId xmlns:a16="http://schemas.microsoft.com/office/drawing/2014/main" id="{8836C0DB-99B1-4769-AC88-3C9A012A1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8569" y="2743200"/>
            <a:ext cx="1817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  <a:cs typeface="仿宋_GB2312" charset="-122"/>
              </a:rPr>
              <a:t>大数</a:t>
            </a: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  <a:cs typeface="仿宋_GB2312" charset="-122"/>
                <a:sym typeface="Wingdings" panose="05000000000000000000" pitchFamily="2" charset="2"/>
              </a:rPr>
              <a:t></a:t>
            </a: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  <a:cs typeface="仿宋_GB2312" charset="-122"/>
                <a:sym typeface="Monotype Sorts" pitchFamily="-65" charset="2"/>
              </a:rPr>
              <a:t> max</a:t>
            </a:r>
          </a:p>
        </p:txBody>
      </p:sp>
      <p:sp>
        <p:nvSpPr>
          <p:cNvPr id="143392" name="Text Box 32">
            <a:extLst>
              <a:ext uri="{FF2B5EF4-FFF2-40B4-BE49-F238E27FC236}">
                <a16:creationId xmlns:a16="http://schemas.microsoft.com/office/drawing/2014/main" id="{BF06FE16-8A4B-4C22-8BA9-28D25E578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464" y="4673427"/>
            <a:ext cx="1484312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a typeface="幼圆" panose="02010509060101010101" pitchFamily="49" charset="-122"/>
              </a:rPr>
              <a:t>读一个数</a:t>
            </a:r>
          </a:p>
        </p:txBody>
      </p:sp>
      <p:cxnSp>
        <p:nvCxnSpPr>
          <p:cNvPr id="143394" name="AutoShape 34">
            <a:extLst>
              <a:ext uri="{FF2B5EF4-FFF2-40B4-BE49-F238E27FC236}">
                <a16:creationId xmlns:a16="http://schemas.microsoft.com/office/drawing/2014/main" id="{AC085849-59A9-4382-B955-7CAF4B67E2B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5044380" y="5214144"/>
            <a:ext cx="1123950" cy="1588"/>
          </a:xfrm>
          <a:prstGeom prst="bentConnector5">
            <a:avLst>
              <a:gd name="adj1" fmla="val -32065"/>
              <a:gd name="adj2" fmla="val 58590176"/>
              <a:gd name="adj3" fmla="val 159319"/>
            </a:avLst>
          </a:prstGeom>
          <a:noFill/>
          <a:ln w="38100" cap="sq">
            <a:solidFill>
              <a:srgbClr val="99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393" name="Text Box 33">
            <a:extLst>
              <a:ext uri="{FF2B5EF4-FFF2-40B4-BE49-F238E27FC236}">
                <a16:creationId xmlns:a16="http://schemas.microsoft.com/office/drawing/2014/main" id="{3C3BBFA0-DD39-4AA4-B0B1-273581B05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516" y="5229200"/>
            <a:ext cx="1297260" cy="830997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a typeface="幼圆" panose="02010509060101010101" pitchFamily="49" charset="-122"/>
              </a:rPr>
              <a:t>与</a:t>
            </a:r>
            <a:r>
              <a:rPr lang="en-US" altLang="zh-CN">
                <a:ea typeface="幼圆" panose="02010509060101010101" pitchFamily="49" charset="-122"/>
              </a:rPr>
              <a:t>max</a:t>
            </a:r>
            <a:r>
              <a:rPr lang="zh-CN" altLang="en-US">
                <a:ea typeface="幼圆" panose="02010509060101010101" pitchFamily="49" charset="-122"/>
              </a:rPr>
              <a:t>比较</a:t>
            </a:r>
          </a:p>
        </p:txBody>
      </p:sp>
      <p:sp>
        <p:nvSpPr>
          <p:cNvPr id="143387" name="AutoShape 27">
            <a:extLst>
              <a:ext uri="{FF2B5EF4-FFF2-40B4-BE49-F238E27FC236}">
                <a16:creationId xmlns:a16="http://schemas.microsoft.com/office/drawing/2014/main" id="{CC9CA7EE-3211-4C2D-8CF4-2E145E78AA62}"/>
              </a:ext>
            </a:extLst>
          </p:cNvPr>
          <p:cNvSpPr>
            <a:spLocks/>
          </p:cNvSpPr>
          <p:nvPr/>
        </p:nvSpPr>
        <p:spPr bwMode="auto">
          <a:xfrm>
            <a:off x="4762599" y="5105400"/>
            <a:ext cx="304800" cy="914400"/>
          </a:xfrm>
          <a:prstGeom prst="rightBrace">
            <a:avLst>
              <a:gd name="adj1" fmla="val 25000"/>
              <a:gd name="adj2" fmla="val 52565"/>
            </a:avLst>
          </a:prstGeom>
          <a:noFill/>
          <a:ln w="38100" cap="sq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43395" name="Text Box 35">
            <a:extLst>
              <a:ext uri="{FF2B5EF4-FFF2-40B4-BE49-F238E27FC236}">
                <a16:creationId xmlns:a16="http://schemas.microsoft.com/office/drawing/2014/main" id="{94C4D540-0C14-4659-96E1-789CC9166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9461" y="3864033"/>
            <a:ext cx="1528763" cy="28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18000" tIns="10800" rIns="18000" bIns="1080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重复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charset="-122"/>
              </a:rPr>
              <a:t>n-1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3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3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3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3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3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3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3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3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3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3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3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3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3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3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3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3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4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4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4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4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4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4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4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43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43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43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43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43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43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43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43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43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43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43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43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8" grpId="0" autoUpdateAnimBg="0"/>
      <p:bldP spid="143367" grpId="0" autoUpdateAnimBg="0"/>
      <p:bldP spid="143368" grpId="0" autoUpdateAnimBg="0"/>
      <p:bldP spid="143369" grpId="0" autoUpdateAnimBg="0"/>
      <p:bldP spid="143370" grpId="0" autoUpdateAnimBg="0"/>
      <p:bldP spid="143371" grpId="0" autoUpdateAnimBg="0"/>
      <p:bldP spid="143372" grpId="0" animBg="1"/>
      <p:bldP spid="143373" grpId="0" animBg="1" autoUpdateAnimBg="0"/>
      <p:bldP spid="143374" grpId="0" autoUpdateAnimBg="0"/>
      <p:bldP spid="143375" grpId="0" animBg="1" autoUpdateAnimBg="0"/>
      <p:bldP spid="143376" grpId="0" animBg="1"/>
      <p:bldP spid="143380" grpId="0" autoUpdateAnimBg="0"/>
      <p:bldP spid="143381" grpId="0" autoUpdateAnimBg="0"/>
      <p:bldP spid="143383" grpId="0" autoUpdateAnimBg="0"/>
      <p:bldP spid="143384" grpId="0" autoUpdateAnimBg="0"/>
      <p:bldP spid="143385" grpId="0" animBg="1" autoUpdateAnimBg="0"/>
      <p:bldP spid="143386" grpId="0" animBg="1" autoUpdateAnimBg="0"/>
      <p:bldP spid="143388" grpId="0" autoUpdateAnimBg="0"/>
      <p:bldP spid="143389" grpId="0" autoUpdateAnimBg="0"/>
      <p:bldP spid="143390" grpId="0" autoUpdateAnimBg="0"/>
      <p:bldP spid="143391" grpId="0" autoUpdateAnimBg="0"/>
      <p:bldP spid="143387" grpId="0" animBg="1"/>
      <p:bldP spid="14339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4FE63728-2E60-439A-9168-D5478AE12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DCCFCE4-78BC-4D6C-92A7-E2A2CE4D5B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620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35E388F5-B233-48DE-BE5D-245B5756DD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0246" name="Line 5">
            <a:extLst>
              <a:ext uri="{FF2B5EF4-FFF2-40B4-BE49-F238E27FC236}">
                <a16:creationId xmlns:a16="http://schemas.microsoft.com/office/drawing/2014/main" id="{6B24AD17-00FC-4A34-8D45-223B2BF1A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66" name="Rectangle 6">
            <a:extLst>
              <a:ext uri="{FF2B5EF4-FFF2-40B4-BE49-F238E27FC236}">
                <a16:creationId xmlns:a16="http://schemas.microsoft.com/office/drawing/2014/main" id="{A9F20605-4891-40A3-84C6-837598638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循环结构典型算法</a:t>
            </a:r>
          </a:p>
        </p:txBody>
      </p:sp>
      <p:sp>
        <p:nvSpPr>
          <p:cNvPr id="143372" name="Rectangle 12">
            <a:extLst>
              <a:ext uri="{FF2B5EF4-FFF2-40B4-BE49-F238E27FC236}">
                <a16:creationId xmlns:a16="http://schemas.microsoft.com/office/drawing/2014/main" id="{05C1302E-4EB4-4DCA-AFB1-A1B7444D3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3265140"/>
            <a:ext cx="2743200" cy="1828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43373" name="Text Box 13">
            <a:extLst>
              <a:ext uri="{FF2B5EF4-FFF2-40B4-BE49-F238E27FC236}">
                <a16:creationId xmlns:a16="http://schemas.microsoft.com/office/drawing/2014/main" id="{205A8BCC-0562-4EAA-B33A-1401A2D86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769840"/>
            <a:ext cx="27432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读入</a:t>
            </a:r>
            <a:r>
              <a:rPr lang="en-US" altLang="zh-CN" sz="24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3374" name="Text Box 14">
            <a:extLst>
              <a:ext uri="{FF2B5EF4-FFF2-40B4-BE49-F238E27FC236}">
                <a16:creationId xmlns:a16="http://schemas.microsoft.com/office/drawing/2014/main" id="{AD5C3B84-1A6A-42EA-A856-EDBC1FD6C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6136" y="276984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max=a</a:t>
            </a:r>
          </a:p>
        </p:txBody>
      </p:sp>
      <p:sp>
        <p:nvSpPr>
          <p:cNvPr id="143375" name="Text Box 15">
            <a:extLst>
              <a:ext uri="{FF2B5EF4-FFF2-40B4-BE49-F238E27FC236}">
                <a16:creationId xmlns:a16="http://schemas.microsoft.com/office/drawing/2014/main" id="{3416CA1E-E998-4EC4-AAD2-3A7C5655D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086" y="3689003"/>
            <a:ext cx="2289175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读入</a:t>
            </a:r>
            <a:r>
              <a:rPr lang="en-US" altLang="zh-CN" sz="24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3376" name="Rectangle 16">
            <a:extLst>
              <a:ext uri="{FF2B5EF4-FFF2-40B4-BE49-F238E27FC236}">
                <a16:creationId xmlns:a16="http://schemas.microsoft.com/office/drawing/2014/main" id="{4911576B-78B5-4FC2-B52D-42761EC36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36" y="3684240"/>
            <a:ext cx="2286000" cy="14097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43377" name="Line 17">
            <a:extLst>
              <a:ext uri="{FF2B5EF4-FFF2-40B4-BE49-F238E27FC236}">
                <a16:creationId xmlns:a16="http://schemas.microsoft.com/office/drawing/2014/main" id="{1560D12B-F2CD-44ED-8D81-4B8033009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2736" y="459229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78" name="Line 18">
            <a:extLst>
              <a:ext uri="{FF2B5EF4-FFF2-40B4-BE49-F238E27FC236}">
                <a16:creationId xmlns:a16="http://schemas.microsoft.com/office/drawing/2014/main" id="{434469F4-6830-4D7C-B61A-9150AEF6B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748" y="4144615"/>
            <a:ext cx="1169988" cy="415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79" name="Line 19">
            <a:extLst>
              <a:ext uri="{FF2B5EF4-FFF2-40B4-BE49-F238E27FC236}">
                <a16:creationId xmlns:a16="http://schemas.microsoft.com/office/drawing/2014/main" id="{CF52FE74-41FD-4FAA-8886-65B64B6052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5736" y="4144615"/>
            <a:ext cx="1143000" cy="415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80" name="Text Box 20">
            <a:extLst>
              <a:ext uri="{FF2B5EF4-FFF2-40B4-BE49-F238E27FC236}">
                <a16:creationId xmlns:a16="http://schemas.microsoft.com/office/drawing/2014/main" id="{3921EF26-D7EE-4DEA-AF7A-8A7E01574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698" y="402714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a&gt;max</a:t>
            </a:r>
          </a:p>
        </p:txBody>
      </p:sp>
      <p:sp>
        <p:nvSpPr>
          <p:cNvPr id="143381" name="Text Box 21">
            <a:extLst>
              <a:ext uri="{FF2B5EF4-FFF2-40B4-BE49-F238E27FC236}">
                <a16:creationId xmlns:a16="http://schemas.microsoft.com/office/drawing/2014/main" id="{6A834D21-C597-4D69-8A34-FD278B5F1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36" y="4179540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真</a:t>
            </a:r>
          </a:p>
        </p:txBody>
      </p:sp>
      <p:sp>
        <p:nvSpPr>
          <p:cNvPr id="143382" name="Line 22">
            <a:extLst>
              <a:ext uri="{FF2B5EF4-FFF2-40B4-BE49-F238E27FC236}">
                <a16:creationId xmlns:a16="http://schemas.microsoft.com/office/drawing/2014/main" id="{E68A9FA9-B6AA-4E06-A6DC-CC8313119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4148" y="4592290"/>
            <a:ext cx="1588" cy="501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83" name="Text Box 23">
            <a:extLst>
              <a:ext uri="{FF2B5EF4-FFF2-40B4-BE49-F238E27FC236}">
                <a16:creationId xmlns:a16="http://schemas.microsoft.com/office/drawing/2014/main" id="{CE39A060-8BEC-4F7F-80F9-186A8E0CC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586" y="462404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max=a</a:t>
            </a:r>
          </a:p>
        </p:txBody>
      </p:sp>
      <p:sp>
        <p:nvSpPr>
          <p:cNvPr id="143384" name="Text Box 24">
            <a:extLst>
              <a:ext uri="{FF2B5EF4-FFF2-40B4-BE49-F238E27FC236}">
                <a16:creationId xmlns:a16="http://schemas.microsoft.com/office/drawing/2014/main" id="{4317CB7B-D5DB-455A-A9D6-7AA1AF467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11" y="3228628"/>
            <a:ext cx="2039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for i=1 to n-1</a:t>
            </a:r>
          </a:p>
        </p:txBody>
      </p:sp>
      <p:sp>
        <p:nvSpPr>
          <p:cNvPr id="143385" name="Text Box 25">
            <a:extLst>
              <a:ext uri="{FF2B5EF4-FFF2-40B4-BE49-F238E27FC236}">
                <a16:creationId xmlns:a16="http://schemas.microsoft.com/office/drawing/2014/main" id="{5FFA14C8-ACAC-4747-ADBF-5E5F5041F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271365"/>
            <a:ext cx="27432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读入</a:t>
            </a:r>
            <a:r>
              <a:rPr lang="en-US" altLang="zh-CN" sz="24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43386" name="Text Box 26">
            <a:extLst>
              <a:ext uri="{FF2B5EF4-FFF2-40B4-BE49-F238E27FC236}">
                <a16:creationId xmlns:a16="http://schemas.microsoft.com/office/drawing/2014/main" id="{A98A2587-72EB-4614-9B80-CA15B6CF3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093940"/>
            <a:ext cx="27432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输出</a:t>
            </a:r>
          </a:p>
        </p:txBody>
      </p:sp>
      <p:sp>
        <p:nvSpPr>
          <p:cNvPr id="143388" name="Text Box 28">
            <a:extLst>
              <a:ext uri="{FF2B5EF4-FFF2-40B4-BE49-F238E27FC236}">
                <a16:creationId xmlns:a16="http://schemas.microsoft.com/office/drawing/2014/main" id="{E9964C16-CDA7-4E02-8AA2-5990C1AE3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5336" y="4179540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假</a:t>
            </a:r>
          </a:p>
        </p:txBody>
      </p:sp>
      <p:sp>
        <p:nvSpPr>
          <p:cNvPr id="143397" name="Text Box 37">
            <a:extLst>
              <a:ext uri="{FF2B5EF4-FFF2-40B4-BE49-F238E27FC236}">
                <a16:creationId xmlns:a16="http://schemas.microsoft.com/office/drawing/2014/main" id="{33901A59-FFA9-424D-8E2C-EF741CBDB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8" y="996399"/>
            <a:ext cx="5074990" cy="5632311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#include&lt;iostream&gt;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using namespace </a:t>
            </a:r>
            <a:r>
              <a:rPr lang="en-US" altLang="zh-CN" sz="2400" dirty="0" err="1">
                <a:latin typeface="Arial" panose="020B0604020202020204" pitchFamily="34" charset="0"/>
              </a:rPr>
              <a:t>std</a:t>
            </a:r>
            <a:r>
              <a:rPr lang="en-US" altLang="zh-CN" sz="2400" dirty="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</a:rPr>
              <a:t>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</a:t>
            </a:r>
            <a:r>
              <a:rPr lang="en-US" altLang="zh-CN" sz="2400" dirty="0" err="1"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n,i,a,max</a:t>
            </a:r>
            <a:r>
              <a:rPr lang="en-US" altLang="zh-CN" sz="2400" dirty="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</a:t>
            </a:r>
            <a:r>
              <a:rPr lang="en-US" altLang="zh-CN" sz="2400" dirty="0" err="1">
                <a:latin typeface="Arial" panose="020B0604020202020204" pitchFamily="34" charset="0"/>
              </a:rPr>
              <a:t>cin</a:t>
            </a:r>
            <a:r>
              <a:rPr lang="en-US" altLang="zh-CN" sz="2400" dirty="0">
                <a:latin typeface="Arial" panose="020B0604020202020204" pitchFamily="34" charset="0"/>
              </a:rPr>
              <a:t>&gt;&gt;n;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</a:t>
            </a:r>
            <a:r>
              <a:rPr lang="en-US" altLang="zh-CN" sz="2400" dirty="0" err="1">
                <a:latin typeface="Arial" panose="020B0604020202020204" pitchFamily="34" charset="0"/>
              </a:rPr>
              <a:t>cin</a:t>
            </a:r>
            <a:r>
              <a:rPr lang="en-US" altLang="zh-CN" sz="2400" dirty="0">
                <a:latin typeface="Arial" panose="020B0604020202020204" pitchFamily="34" charset="0"/>
              </a:rPr>
              <a:t>&gt;&gt;a;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max=a;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2400" dirty="0">
                <a:latin typeface="Arial" panose="020B0604020202020204" pitchFamily="34" charset="0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</a:rPr>
              <a:t>=1;i&lt;=n-1;i++)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	</a:t>
            </a:r>
            <a:r>
              <a:rPr lang="en-US" altLang="zh-CN" sz="2400" dirty="0" err="1">
                <a:latin typeface="Arial" panose="020B0604020202020204" pitchFamily="34" charset="0"/>
              </a:rPr>
              <a:t>cin</a:t>
            </a:r>
            <a:r>
              <a:rPr lang="en-US" altLang="zh-CN" sz="2400" dirty="0">
                <a:latin typeface="Arial" panose="020B0604020202020204" pitchFamily="34" charset="0"/>
              </a:rPr>
              <a:t>&gt;&gt;a;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	max=max&lt;</a:t>
            </a:r>
            <a:r>
              <a:rPr lang="en-US" altLang="zh-CN" sz="2400" dirty="0" err="1">
                <a:latin typeface="Arial" panose="020B0604020202020204" pitchFamily="34" charset="0"/>
              </a:rPr>
              <a:t>a?a:max</a:t>
            </a:r>
            <a:r>
              <a:rPr lang="en-US" altLang="zh-CN" sz="2400" dirty="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</a:t>
            </a:r>
            <a:r>
              <a:rPr lang="en-US" altLang="zh-CN" sz="2400" dirty="0" err="1"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latin typeface="Arial" panose="020B0604020202020204" pitchFamily="34" charset="0"/>
              </a:rPr>
              <a:t>&lt;&lt;max;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52" name="Rectangle 53">
            <a:extLst>
              <a:ext uri="{FF2B5EF4-FFF2-40B4-BE49-F238E27FC236}">
                <a16:creationId xmlns:a16="http://schemas.microsoft.com/office/drawing/2014/main" id="{D26F3B01-CA0E-4CF2-8C97-25A1D7600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5086" y="2925320"/>
            <a:ext cx="4104000" cy="29160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53" name="Rectangle 54">
            <a:extLst>
              <a:ext uri="{FF2B5EF4-FFF2-40B4-BE49-F238E27FC236}">
                <a16:creationId xmlns:a16="http://schemas.microsoft.com/office/drawing/2014/main" id="{9F63E84E-C1AC-41EB-B4D5-6425F49A3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5081240"/>
            <a:ext cx="3079750" cy="404812"/>
          </a:xfrm>
          <a:prstGeom prst="rect">
            <a:avLst/>
          </a:prstGeom>
          <a:noFill/>
          <a:ln w="5715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41" name="Text Box 2">
            <a:extLst>
              <a:ext uri="{FF2B5EF4-FFF2-40B4-BE49-F238E27FC236}">
                <a16:creationId xmlns:a16="http://schemas.microsoft.com/office/drawing/2014/main" id="{82059DDD-C610-4363-8C8C-FDA3B3982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9302" y="2886769"/>
            <a:ext cx="10207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defPPr>
              <a:defRPr lang="zh-CN"/>
            </a:defPPr>
            <a:lvl1pPr>
              <a:spcBef>
                <a:spcPts val="0"/>
              </a:spcBef>
              <a:defRPr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宋体" charset="0"/>
              </a:defRPr>
            </a:lvl1pPr>
          </a:lstStyle>
          <a:p>
            <a:pPr eaLnBrk="1" hangingPunct="1">
              <a:defRPr/>
            </a:pPr>
            <a:r>
              <a:rPr lang="zh-CN" altLang="en-US" dirty="0"/>
              <a:t>找最大数</a:t>
            </a:r>
          </a:p>
        </p:txBody>
      </p:sp>
    </p:spTree>
    <p:extLst>
      <p:ext uri="{BB962C8B-B14F-4D97-AF65-F5344CB8AC3E}">
        <p14:creationId xmlns:p14="http://schemas.microsoft.com/office/powerpoint/2010/main" val="205155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3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3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3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3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3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3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3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33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433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33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433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33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4339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7" grpId="0" build="p" autoUpdateAnimBg="0"/>
      <p:bldP spid="52" grpId="0" animBg="1"/>
      <p:bldP spid="53" grpId="0" animBg="1"/>
      <p:bldP spid="4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页外连接符 36">
            <a:extLst>
              <a:ext uri="{FF2B5EF4-FFF2-40B4-BE49-F238E27FC236}">
                <a16:creationId xmlns:a16="http://schemas.microsoft.com/office/drawing/2014/main" id="{387A9CF6-2352-4A32-AC65-93DA9C1477DA}"/>
              </a:ext>
            </a:extLst>
          </p:cNvPr>
          <p:cNvSpPr/>
          <p:nvPr/>
        </p:nvSpPr>
        <p:spPr bwMode="auto">
          <a:xfrm rot="16200000">
            <a:off x="2231231" y="-351631"/>
            <a:ext cx="1512888" cy="5473700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43408" name="Text Box 48">
            <a:extLst>
              <a:ext uri="{FF2B5EF4-FFF2-40B4-BE49-F238E27FC236}">
                <a16:creationId xmlns:a16="http://schemas.microsoft.com/office/drawing/2014/main" id="{3F71A38E-E51F-4F57-A8C1-96B353346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0" y="1631950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+mn-cs"/>
              </a:rPr>
              <a:t>大数</a:t>
            </a:r>
            <a:r>
              <a:rPr lang="en-US" altLang="zh-CN" sz="2400" dirty="0">
                <a:latin typeface="Arial" panose="020B0604020202020204" pitchFamily="34" charset="0"/>
                <a:ea typeface="仿宋_GB2312" charset="-122"/>
                <a:sym typeface="Wingdings" panose="05000000000000000000" pitchFamily="2" charset="2"/>
              </a:rPr>
              <a:t></a:t>
            </a:r>
            <a:r>
              <a:rPr lang="en-US" altLang="zh-CN" sz="2400" dirty="0">
                <a:latin typeface="Arial" panose="020B0604020202020204" pitchFamily="34" charset="0"/>
                <a:ea typeface="仿宋_GB2312" charset="-122"/>
                <a:sym typeface="Monotype Sorts" pitchFamily="-65" charset="2"/>
              </a:rPr>
              <a:t>max</a:t>
            </a:r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8549BB22-222F-4C2D-A35E-7F41ED0B7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rgbClr val="808080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7AD61339-3BCD-4608-A160-69892ABACBB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620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70" name="Rectangle 4">
            <a:extLst>
              <a:ext uri="{FF2B5EF4-FFF2-40B4-BE49-F238E27FC236}">
                <a16:creationId xmlns:a16="http://schemas.microsoft.com/office/drawing/2014/main" id="{58948139-48C7-43A9-A5C0-7F0F2E51C9C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71" name="Line 5">
            <a:extLst>
              <a:ext uri="{FF2B5EF4-FFF2-40B4-BE49-F238E27FC236}">
                <a16:creationId xmlns:a16="http://schemas.microsoft.com/office/drawing/2014/main" id="{6BEB2E63-C45F-412D-B94F-3019F08FA0B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66" name="Rectangle 6">
            <a:extLst>
              <a:ext uri="{FF2B5EF4-FFF2-40B4-BE49-F238E27FC236}">
                <a16:creationId xmlns:a16="http://schemas.microsoft.com/office/drawing/2014/main" id="{68B89240-EA55-4D8B-99F8-53C3F262E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循环结构典型算法</a:t>
            </a:r>
          </a:p>
        </p:txBody>
      </p:sp>
      <p:sp>
        <p:nvSpPr>
          <p:cNvPr id="143367" name="Text Box 7">
            <a:extLst>
              <a:ext uri="{FF2B5EF4-FFF2-40B4-BE49-F238E27FC236}">
                <a16:creationId xmlns:a16="http://schemas.microsoft.com/office/drawing/2014/main" id="{B5838B78-B626-40AC-BA95-B3CA79F4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3" y="908050"/>
            <a:ext cx="7151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9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输入一个数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，找出其各位数字中最大的数。</a:t>
            </a:r>
          </a:p>
        </p:txBody>
      </p:sp>
      <p:sp>
        <p:nvSpPr>
          <p:cNvPr id="143368" name="Text Box 8">
            <a:extLst>
              <a:ext uri="{FF2B5EF4-FFF2-40B4-BE49-F238E27FC236}">
                <a16:creationId xmlns:a16="http://schemas.microsoft.com/office/drawing/2014/main" id="{B2541230-75C0-4AC0-B206-BAAAD0E07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47825"/>
            <a:ext cx="2990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仿宋_GB2312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+mn-cs"/>
              </a:rPr>
              <a:t>个位数与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charset="-122"/>
              </a:rPr>
              <a:t>max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+mn-cs"/>
              </a:rPr>
              <a:t>比较</a:t>
            </a:r>
          </a:p>
        </p:txBody>
      </p:sp>
      <p:sp>
        <p:nvSpPr>
          <p:cNvPr id="143369" name="Text Box 9">
            <a:extLst>
              <a:ext uri="{FF2B5EF4-FFF2-40B4-BE49-F238E27FC236}">
                <a16:creationId xmlns:a16="http://schemas.microsoft.com/office/drawing/2014/main" id="{D72B3817-A051-4A06-84FB-EC929A344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074863"/>
            <a:ext cx="2905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+mn-cs"/>
              </a:rPr>
              <a:t>十位数与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charset="-122"/>
              </a:rPr>
              <a:t>max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+mn-cs"/>
              </a:rPr>
              <a:t>比较</a:t>
            </a:r>
          </a:p>
        </p:txBody>
      </p:sp>
      <p:sp>
        <p:nvSpPr>
          <p:cNvPr id="143370" name="Text Box 10">
            <a:extLst>
              <a:ext uri="{FF2B5EF4-FFF2-40B4-BE49-F238E27FC236}">
                <a16:creationId xmlns:a16="http://schemas.microsoft.com/office/drawing/2014/main" id="{06CDABA1-6085-4A53-B538-74C4A0213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455863"/>
            <a:ext cx="2905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charset="-122"/>
              </a:rPr>
              <a:t>3.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+mn-cs"/>
              </a:rPr>
              <a:t>百位数与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charset="-122"/>
              </a:rPr>
              <a:t>max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+mn-cs"/>
              </a:rPr>
              <a:t>比较</a:t>
            </a:r>
          </a:p>
        </p:txBody>
      </p:sp>
      <p:sp>
        <p:nvSpPr>
          <p:cNvPr id="143371" name="Text Box 11">
            <a:extLst>
              <a:ext uri="{FF2B5EF4-FFF2-40B4-BE49-F238E27FC236}">
                <a16:creationId xmlns:a16="http://schemas.microsoft.com/office/drawing/2014/main" id="{AE1804DB-444C-48AA-AAB8-D669B8A07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51138"/>
            <a:ext cx="1039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仿宋_GB2312" charset="-122"/>
              </a:rPr>
              <a:t>..........</a:t>
            </a:r>
            <a:endParaRPr lang="zh-CN" altLang="en-US" sz="2400" dirty="0">
              <a:latin typeface="Arial" panose="020B0604020202020204" pitchFamily="34" charset="0"/>
              <a:ea typeface="仿宋_GB2312" charset="-122"/>
            </a:endParaRPr>
          </a:p>
        </p:txBody>
      </p:sp>
      <p:sp>
        <p:nvSpPr>
          <p:cNvPr id="143372" name="Rectangle 12">
            <a:extLst>
              <a:ext uri="{FF2B5EF4-FFF2-40B4-BE49-F238E27FC236}">
                <a16:creationId xmlns:a16="http://schemas.microsoft.com/office/drawing/2014/main" id="{F452AC59-ADEE-44C7-9250-9A33082A8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768725"/>
            <a:ext cx="2743200" cy="23034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374" name="Text Box 14">
            <a:extLst>
              <a:ext uri="{FF2B5EF4-FFF2-40B4-BE49-F238E27FC236}">
                <a16:creationId xmlns:a16="http://schemas.microsoft.com/office/drawing/2014/main" id="{6B6EBB2D-7AA4-4660-8361-5118010A0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284538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max=0</a:t>
            </a:r>
          </a:p>
        </p:txBody>
      </p:sp>
      <p:sp>
        <p:nvSpPr>
          <p:cNvPr id="143375" name="Text Box 15">
            <a:extLst>
              <a:ext uri="{FF2B5EF4-FFF2-40B4-BE49-F238E27FC236}">
                <a16:creationId xmlns:a16="http://schemas.microsoft.com/office/drawing/2014/main" id="{BAD82ABC-3278-4E9F-BD8B-1C8A24792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4181475"/>
            <a:ext cx="2289175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    a=m%10 </a:t>
            </a:r>
          </a:p>
        </p:txBody>
      </p:sp>
      <p:sp>
        <p:nvSpPr>
          <p:cNvPr id="143376" name="Rectangle 16">
            <a:extLst>
              <a:ext uri="{FF2B5EF4-FFF2-40B4-BE49-F238E27FC236}">
                <a16:creationId xmlns:a16="http://schemas.microsoft.com/office/drawing/2014/main" id="{B48E9CFC-A5F1-4861-BD12-D672D80C7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87825"/>
            <a:ext cx="2286000" cy="18907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377" name="Line 17">
            <a:extLst>
              <a:ext uri="{FF2B5EF4-FFF2-40B4-BE49-F238E27FC236}">
                <a16:creationId xmlns:a16="http://schemas.microsoft.com/office/drawing/2014/main" id="{8BA31479-7882-46F4-959C-138B9228B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095875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78" name="Line 18">
            <a:extLst>
              <a:ext uri="{FF2B5EF4-FFF2-40B4-BE49-F238E27FC236}">
                <a16:creationId xmlns:a16="http://schemas.microsoft.com/office/drawing/2014/main" id="{4D8E1B8E-E2FE-4E7D-9DB5-6BBFBF6DE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413" y="4648200"/>
            <a:ext cx="1169987" cy="415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79" name="Line 19">
            <a:extLst>
              <a:ext uri="{FF2B5EF4-FFF2-40B4-BE49-F238E27FC236}">
                <a16:creationId xmlns:a16="http://schemas.microsoft.com/office/drawing/2014/main" id="{553651BC-1F5B-4D60-AFE5-9283F34DE6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4648200"/>
            <a:ext cx="1143000" cy="415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80" name="Text Box 20">
            <a:extLst>
              <a:ext uri="{FF2B5EF4-FFF2-40B4-BE49-F238E27FC236}">
                <a16:creationId xmlns:a16="http://schemas.microsoft.com/office/drawing/2014/main" id="{0B8BCF3E-3F9D-4183-9AD2-93AD36963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4530725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a&gt;max</a:t>
            </a:r>
          </a:p>
        </p:txBody>
      </p:sp>
      <p:sp>
        <p:nvSpPr>
          <p:cNvPr id="143381" name="Text Box 21">
            <a:extLst>
              <a:ext uri="{FF2B5EF4-FFF2-40B4-BE49-F238E27FC236}">
                <a16:creationId xmlns:a16="http://schemas.microsoft.com/office/drawing/2014/main" id="{BD79BDC4-FF9D-41EB-87F3-A3D5EF81B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683125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真</a:t>
            </a:r>
          </a:p>
        </p:txBody>
      </p:sp>
      <p:sp>
        <p:nvSpPr>
          <p:cNvPr id="143382" name="Line 22">
            <a:extLst>
              <a:ext uri="{FF2B5EF4-FFF2-40B4-BE49-F238E27FC236}">
                <a16:creationId xmlns:a16="http://schemas.microsoft.com/office/drawing/2014/main" id="{55B0B411-96A1-4F55-BA76-91CAEC704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5813" y="5095875"/>
            <a:ext cx="1587" cy="501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83" name="Text Box 23">
            <a:extLst>
              <a:ext uri="{FF2B5EF4-FFF2-40B4-BE49-F238E27FC236}">
                <a16:creationId xmlns:a16="http://schemas.microsoft.com/office/drawing/2014/main" id="{BB4076F7-102A-4C68-9695-76E87FCB6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5127625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max=a</a:t>
            </a:r>
          </a:p>
        </p:txBody>
      </p:sp>
      <p:sp>
        <p:nvSpPr>
          <p:cNvPr id="143384" name="Text Box 24">
            <a:extLst>
              <a:ext uri="{FF2B5EF4-FFF2-40B4-BE49-F238E27FC236}">
                <a16:creationId xmlns:a16="http://schemas.microsoft.com/office/drawing/2014/main" id="{48064B2E-7CD3-4BA1-8F6F-DE23E7B5C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32213"/>
            <a:ext cx="1766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while m!=0</a:t>
            </a:r>
          </a:p>
        </p:txBody>
      </p:sp>
      <p:sp>
        <p:nvSpPr>
          <p:cNvPr id="143385" name="Text Box 25">
            <a:extLst>
              <a:ext uri="{FF2B5EF4-FFF2-40B4-BE49-F238E27FC236}">
                <a16:creationId xmlns:a16="http://schemas.microsoft.com/office/drawing/2014/main" id="{A141424E-94DA-4937-8752-C626CE5FE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08350"/>
            <a:ext cx="2743200" cy="461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读入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143386" name="Text Box 26">
            <a:extLst>
              <a:ext uri="{FF2B5EF4-FFF2-40B4-BE49-F238E27FC236}">
                <a16:creationId xmlns:a16="http://schemas.microsoft.com/office/drawing/2014/main" id="{27540966-FCB8-4CD6-9F25-1F832F9E6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73775"/>
            <a:ext cx="27432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输出</a:t>
            </a:r>
          </a:p>
        </p:txBody>
      </p:sp>
      <p:sp>
        <p:nvSpPr>
          <p:cNvPr id="143388" name="Text Box 28">
            <a:extLst>
              <a:ext uri="{FF2B5EF4-FFF2-40B4-BE49-F238E27FC236}">
                <a16:creationId xmlns:a16="http://schemas.microsoft.com/office/drawing/2014/main" id="{4C891F0D-1045-4945-9B4A-8B37E67C0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683125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假</a:t>
            </a:r>
          </a:p>
        </p:txBody>
      </p:sp>
      <p:sp>
        <p:nvSpPr>
          <p:cNvPr id="143389" name="Text Box 29">
            <a:extLst>
              <a:ext uri="{FF2B5EF4-FFF2-40B4-BE49-F238E27FC236}">
                <a16:creationId xmlns:a16="http://schemas.microsoft.com/office/drawing/2014/main" id="{C0D64C46-2DCD-47D3-9D94-151CE491A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090738"/>
            <a:ext cx="173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+mn-cs"/>
              </a:rPr>
              <a:t>大数</a:t>
            </a:r>
            <a:r>
              <a:rPr lang="en-US" altLang="zh-CN" sz="2400" dirty="0">
                <a:latin typeface="Arial" panose="020B0604020202020204" pitchFamily="34" charset="0"/>
                <a:ea typeface="仿宋_GB2312" charset="-122"/>
                <a:sym typeface="Wingdings" panose="05000000000000000000" pitchFamily="2" charset="2"/>
              </a:rPr>
              <a:t></a:t>
            </a:r>
            <a:r>
              <a:rPr lang="en-US" altLang="zh-CN" sz="2400" dirty="0">
                <a:latin typeface="Arial" panose="020B0604020202020204" pitchFamily="34" charset="0"/>
                <a:ea typeface="仿宋_GB2312" charset="-122"/>
                <a:sym typeface="Monotype Sorts" pitchFamily="-65" charset="2"/>
              </a:rPr>
              <a:t>max</a:t>
            </a:r>
            <a:endParaRPr lang="en-US" altLang="zh-CN" sz="2400" dirty="0">
              <a:latin typeface="Arial" panose="020B0604020202020204" pitchFamily="34" charset="0"/>
              <a:ea typeface="仿宋_GB2312" charset="-122"/>
            </a:endParaRPr>
          </a:p>
        </p:txBody>
      </p:sp>
      <p:sp>
        <p:nvSpPr>
          <p:cNvPr id="143390" name="Text Box 30">
            <a:extLst>
              <a:ext uri="{FF2B5EF4-FFF2-40B4-BE49-F238E27FC236}">
                <a16:creationId xmlns:a16="http://schemas.microsoft.com/office/drawing/2014/main" id="{631FE213-9283-4895-9D7C-CBBE2905C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25" y="2471738"/>
            <a:ext cx="1817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+mn-cs"/>
              </a:rPr>
              <a:t>大数</a:t>
            </a:r>
            <a:r>
              <a:rPr lang="en-US" altLang="zh-CN" sz="2400" dirty="0">
                <a:latin typeface="Arial" panose="020B0604020202020204" pitchFamily="34" charset="0"/>
                <a:ea typeface="仿宋_GB2312" charset="-122"/>
                <a:sym typeface="Wingdings" panose="05000000000000000000" pitchFamily="2" charset="2"/>
              </a:rPr>
              <a:t>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仿宋_GB2312" charset="-122"/>
                <a:sym typeface="Monotype Sorts" pitchFamily="-65" charset="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仿宋_GB2312" charset="-122"/>
                <a:sym typeface="Monotype Sorts" pitchFamily="-65" charset="2"/>
              </a:rPr>
              <a:t>max</a:t>
            </a:r>
          </a:p>
        </p:txBody>
      </p:sp>
      <p:sp>
        <p:nvSpPr>
          <p:cNvPr id="49" name="Text Box 8">
            <a:extLst>
              <a:ext uri="{FF2B5EF4-FFF2-40B4-BE49-F238E27FC236}">
                <a16:creationId xmlns:a16="http://schemas.microsoft.com/office/drawing/2014/main" id="{CB2DB187-76D4-45BE-BED0-8CD7B7A4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66" y="1652607"/>
            <a:ext cx="3241592" cy="1200329"/>
          </a:xfrm>
          <a:prstGeom prst="rect">
            <a:avLst/>
          </a:prstGeom>
          <a:solidFill>
            <a:srgbClr val="D6D6F5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a typeface="仿宋_GB2312" charset="-122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的个位数与</a:t>
            </a:r>
            <a:r>
              <a:rPr lang="en-US" altLang="zh-CN" dirty="0">
                <a:solidFill>
                  <a:srgbClr val="000000"/>
                </a:solidFill>
                <a:ea typeface="仿宋_GB2312" charset="-122"/>
              </a:rPr>
              <a:t>max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比较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m=m/10</a:t>
            </a:r>
          </a:p>
          <a:p>
            <a:pPr algn="just"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直至</a:t>
            </a:r>
            <a:r>
              <a:rPr lang="en-US" altLang="zh-CN" dirty="0">
                <a:solidFill>
                  <a:srgbClr val="000000"/>
                </a:solidFill>
                <a:ea typeface="仿宋_GB2312" charset="-122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为</a:t>
            </a:r>
            <a:r>
              <a:rPr lang="en-US" altLang="zh-CN" dirty="0">
                <a:solidFill>
                  <a:srgbClr val="000000"/>
                </a:solidFill>
                <a:ea typeface="仿宋_GB2312" charset="-122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为止</a:t>
            </a:r>
          </a:p>
        </p:txBody>
      </p:sp>
      <p:sp>
        <p:nvSpPr>
          <p:cNvPr id="52" name="Text Box 8">
            <a:extLst>
              <a:ext uri="{FF2B5EF4-FFF2-40B4-BE49-F238E27FC236}">
                <a16:creationId xmlns:a16="http://schemas.microsoft.com/office/drawing/2014/main" id="{DBA89BF6-6B85-4104-B6D3-67AC1981A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75" y="1226532"/>
            <a:ext cx="15888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charset="-122"/>
              </a:rPr>
              <a:t>max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初值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charset="-122"/>
              </a:rPr>
              <a:t>0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仿宋_GB2312" charset="-122"/>
            </a:endParaRPr>
          </a:p>
        </p:txBody>
      </p:sp>
      <p:sp>
        <p:nvSpPr>
          <p:cNvPr id="53" name="Text Box 14">
            <a:extLst>
              <a:ext uri="{FF2B5EF4-FFF2-40B4-BE49-F238E27FC236}">
                <a16:creationId xmlns:a16="http://schemas.microsoft.com/office/drawing/2014/main" id="{928FF6BC-4AA7-48F6-B643-80344E9A5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900" y="5589588"/>
            <a:ext cx="1684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m/=10</a:t>
            </a:r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1021EEE7-98A4-477F-8009-A7487D1BA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924175"/>
            <a:ext cx="1944688" cy="461963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max=0</a:t>
            </a:r>
          </a:p>
        </p:txBody>
      </p:sp>
      <p:grpSp>
        <p:nvGrpSpPr>
          <p:cNvPr id="39" name="Group 11">
            <a:extLst>
              <a:ext uri="{FF2B5EF4-FFF2-40B4-BE49-F238E27FC236}">
                <a16:creationId xmlns:a16="http://schemas.microsoft.com/office/drawing/2014/main" id="{4638A02E-B0A1-4463-A5F0-815802B9C142}"/>
              </a:ext>
            </a:extLst>
          </p:cNvPr>
          <p:cNvGrpSpPr>
            <a:grpSpLocks/>
          </p:cNvGrpSpPr>
          <p:nvPr/>
        </p:nvGrpSpPr>
        <p:grpSpPr bwMode="auto">
          <a:xfrm>
            <a:off x="5743575" y="3744913"/>
            <a:ext cx="2284413" cy="563562"/>
            <a:chOff x="3840" y="1133"/>
            <a:chExt cx="1439" cy="355"/>
          </a:xfrm>
        </p:grpSpPr>
        <p:sp>
          <p:nvSpPr>
            <p:cNvPr id="11315" name="AutoShape 12">
              <a:extLst>
                <a:ext uri="{FF2B5EF4-FFF2-40B4-BE49-F238E27FC236}">
                  <a16:creationId xmlns:a16="http://schemas.microsoft.com/office/drawing/2014/main" id="{60795EF0-033C-420F-A92F-D40B1C46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133"/>
              <a:ext cx="1438" cy="355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1" name="Text Box 13">
              <a:extLst>
                <a:ext uri="{FF2B5EF4-FFF2-40B4-BE49-F238E27FC236}">
                  <a16:creationId xmlns:a16="http://schemas.microsoft.com/office/drawing/2014/main" id="{68EA9321-4847-4BAD-A74D-3D3D536EA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" y="1152"/>
              <a:ext cx="12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m!=0</a:t>
              </a:r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？</a:t>
              </a:r>
            </a:p>
          </p:txBody>
        </p:sp>
      </p:grpSp>
      <p:sp>
        <p:nvSpPr>
          <p:cNvPr id="42" name="Line 15">
            <a:extLst>
              <a:ext uri="{FF2B5EF4-FFF2-40B4-BE49-F238E27FC236}">
                <a16:creationId xmlns:a16="http://schemas.microsoft.com/office/drawing/2014/main" id="{028340C8-27EB-4AD1-8F56-4E45E12839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5463" y="3387725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16">
            <a:extLst>
              <a:ext uri="{FF2B5EF4-FFF2-40B4-BE49-F238E27FC236}">
                <a16:creationId xmlns:a16="http://schemas.microsoft.com/office/drawing/2014/main" id="{77B7F92B-FA84-4235-8B13-21BCE187D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6100" y="4329113"/>
            <a:ext cx="0" cy="228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80F4FA2B-8A48-44A9-B114-1212815DF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438" y="4557713"/>
            <a:ext cx="1971675" cy="100806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3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charset="-122"/>
              </a:rPr>
              <a:t>a=m%10</a:t>
            </a:r>
          </a:p>
          <a:p>
            <a:pPr algn="ctr" eaLnBrk="1" hangingPunct="1">
              <a:lnSpc>
                <a:spcPts val="23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charset="-122"/>
              </a:rPr>
              <a:t>max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比较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lnSpc>
                <a:spcPts val="23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charset="-122"/>
              </a:rPr>
              <a:t>m=m/10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charset="-122"/>
            </a:endParaRPr>
          </a:p>
        </p:txBody>
      </p:sp>
      <p:sp>
        <p:nvSpPr>
          <p:cNvPr id="45" name="Text Box 22">
            <a:extLst>
              <a:ext uri="{FF2B5EF4-FFF2-40B4-BE49-F238E27FC236}">
                <a16:creationId xmlns:a16="http://schemas.microsoft.com/office/drawing/2014/main" id="{E017FE9E-4D1E-41F1-B5CF-0593DC328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4176713"/>
            <a:ext cx="30480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真</a:t>
            </a:r>
          </a:p>
        </p:txBody>
      </p:sp>
      <p:sp>
        <p:nvSpPr>
          <p:cNvPr id="46" name="Line 23">
            <a:extLst>
              <a:ext uri="{FF2B5EF4-FFF2-40B4-BE49-F238E27FC236}">
                <a16:creationId xmlns:a16="http://schemas.microsoft.com/office/drawing/2014/main" id="{E44DF146-606D-4ECE-A363-E092232BBB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12113" y="4029075"/>
            <a:ext cx="304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24">
            <a:extLst>
              <a:ext uri="{FF2B5EF4-FFF2-40B4-BE49-F238E27FC236}">
                <a16:creationId xmlns:a16="http://schemas.microsoft.com/office/drawing/2014/main" id="{6EE3CB19-54F7-4A60-AABA-E2B3B0374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6913" y="4029075"/>
            <a:ext cx="0" cy="174466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 Box 28">
            <a:extLst>
              <a:ext uri="{FF2B5EF4-FFF2-40B4-BE49-F238E27FC236}">
                <a16:creationId xmlns:a16="http://schemas.microsoft.com/office/drawing/2014/main" id="{DCB6B28D-335C-45FA-806E-BD29CFA31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3600450"/>
            <a:ext cx="3048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假</a:t>
            </a:r>
          </a:p>
        </p:txBody>
      </p:sp>
      <p:sp>
        <p:nvSpPr>
          <p:cNvPr id="54" name="Line 18">
            <a:extLst>
              <a:ext uri="{FF2B5EF4-FFF2-40B4-BE49-F238E27FC236}">
                <a16:creationId xmlns:a16="http://schemas.microsoft.com/office/drawing/2014/main" id="{7A3A8800-540A-4B22-9FFE-C8D465249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5584825"/>
            <a:ext cx="0" cy="76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19">
            <a:extLst>
              <a:ext uri="{FF2B5EF4-FFF2-40B4-BE49-F238E27FC236}">
                <a16:creationId xmlns:a16="http://schemas.microsoft.com/office/drawing/2014/main" id="{8467F131-F312-4D0B-8BF0-4127EED2C2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3088" y="5661025"/>
            <a:ext cx="1295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20">
            <a:extLst>
              <a:ext uri="{FF2B5EF4-FFF2-40B4-BE49-F238E27FC236}">
                <a16:creationId xmlns:a16="http://schemas.microsoft.com/office/drawing/2014/main" id="{C73CC7E8-5988-4424-82E0-579AA6AF8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3088" y="3529013"/>
            <a:ext cx="0" cy="213201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21">
            <a:extLst>
              <a:ext uri="{FF2B5EF4-FFF2-40B4-BE49-F238E27FC236}">
                <a16:creationId xmlns:a16="http://schemas.microsoft.com/office/drawing/2014/main" id="{E61C3F13-30C8-44CC-94D8-4516B186A4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3088" y="3529013"/>
            <a:ext cx="1236662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27">
            <a:extLst>
              <a:ext uri="{FF2B5EF4-FFF2-40B4-BE49-F238E27FC236}">
                <a16:creationId xmlns:a16="http://schemas.microsoft.com/office/drawing/2014/main" id="{A9EF5444-49BD-4F9F-9120-B5163FE2F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6165850"/>
            <a:ext cx="1584325" cy="576263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退出循环</a:t>
            </a:r>
          </a:p>
        </p:txBody>
      </p:sp>
      <p:sp>
        <p:nvSpPr>
          <p:cNvPr id="59" name="Line 25">
            <a:extLst>
              <a:ext uri="{FF2B5EF4-FFF2-40B4-BE49-F238E27FC236}">
                <a16:creationId xmlns:a16="http://schemas.microsoft.com/office/drawing/2014/main" id="{31853B0B-129E-4FEE-8627-1DAF2DA8B7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62775" y="5773738"/>
            <a:ext cx="1336675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15">
            <a:extLst>
              <a:ext uri="{FF2B5EF4-FFF2-40B4-BE49-F238E27FC236}">
                <a16:creationId xmlns:a16="http://schemas.microsoft.com/office/drawing/2014/main" id="{76E20112-2FC5-4F0C-8928-76383710C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2775" y="5768975"/>
            <a:ext cx="0" cy="44926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17">
            <a:extLst>
              <a:ext uri="{FF2B5EF4-FFF2-40B4-BE49-F238E27FC236}">
                <a16:creationId xmlns:a16="http://schemas.microsoft.com/office/drawing/2014/main" id="{981E38FC-AAC5-4F42-9269-92E54ADB0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5589588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3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3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3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3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3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3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20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" dur="20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43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43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43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43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14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4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4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14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14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43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43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43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43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143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143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143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43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43408" grpId="0" autoUpdateAnimBg="0"/>
      <p:bldP spid="143367" grpId="0" autoUpdateAnimBg="0"/>
      <p:bldP spid="143368" grpId="0" autoUpdateAnimBg="0"/>
      <p:bldP spid="143369" grpId="0" autoUpdateAnimBg="0"/>
      <p:bldP spid="143370" grpId="0" autoUpdateAnimBg="0"/>
      <p:bldP spid="143371" grpId="0" autoUpdateAnimBg="0"/>
      <p:bldP spid="143372" grpId="0" animBg="1"/>
      <p:bldP spid="143374" grpId="0" autoUpdateAnimBg="0"/>
      <p:bldP spid="143375" grpId="0" animBg="1" autoUpdateAnimBg="0"/>
      <p:bldP spid="143376" grpId="0" animBg="1"/>
      <p:bldP spid="143380" grpId="0" autoUpdateAnimBg="0"/>
      <p:bldP spid="143381" grpId="0" autoUpdateAnimBg="0"/>
      <p:bldP spid="143383" grpId="0" autoUpdateAnimBg="0"/>
      <p:bldP spid="143384" grpId="0" autoUpdateAnimBg="0"/>
      <p:bldP spid="143385" grpId="0" animBg="1" autoUpdateAnimBg="0"/>
      <p:bldP spid="143386" grpId="0" animBg="1" autoUpdateAnimBg="0"/>
      <p:bldP spid="143388" grpId="0" autoUpdateAnimBg="0"/>
      <p:bldP spid="143389" grpId="0" autoUpdateAnimBg="0"/>
      <p:bldP spid="143390" grpId="0" autoUpdateAnimBg="0"/>
      <p:bldP spid="49" grpId="0" build="p" animBg="1"/>
      <p:bldP spid="52" grpId="0" autoUpdateAnimBg="0"/>
      <p:bldP spid="53" grpId="0" autoUpdateAnimBg="0"/>
      <p:bldP spid="38" grpId="0" build="p" animBg="1" autoUpdateAnimBg="0"/>
      <p:bldP spid="44" grpId="0" build="p" animBg="1"/>
      <p:bldP spid="45" grpId="0"/>
      <p:bldP spid="48" grpId="0"/>
      <p:bldP spid="58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7" name="Text Box 37">
            <a:extLst>
              <a:ext uri="{FF2B5EF4-FFF2-40B4-BE49-F238E27FC236}">
                <a16:creationId xmlns:a16="http://schemas.microsoft.com/office/drawing/2014/main" id="{288EDD4C-1D5B-4210-A934-DE020F6F8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404664"/>
            <a:ext cx="4356100" cy="6001643"/>
          </a:xfrm>
          <a:prstGeom prst="rect">
            <a:avLst/>
          </a:prstGeom>
          <a:solidFill>
            <a:srgbClr val="FFFFFF"/>
          </a:solidFill>
          <a:ln w="76200">
            <a:solidFill>
              <a:schemeClr val="bg2">
                <a:lumMod val="75000"/>
              </a:schemeClr>
            </a:solidFill>
            <a:prstDash val="solid"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#include &lt;iostream&gt;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main( )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{ 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m,max,a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cin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&gt;&gt;m;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         max=0;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	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  <a:cs typeface="宋体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(m!=0)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	{   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		a=m%10;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     		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宋体" charset="0"/>
                <a:cs typeface="宋体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(a&gt;max)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		 	max=a;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		m/=10; 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	}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 	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&lt;&lt;max;      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}</a:t>
            </a:r>
          </a:p>
        </p:txBody>
      </p:sp>
      <p:sp>
        <p:nvSpPr>
          <p:cNvPr id="13317" name="Rectangle 12">
            <a:extLst>
              <a:ext uri="{FF2B5EF4-FFF2-40B4-BE49-F238E27FC236}">
                <a16:creationId xmlns:a16="http://schemas.microsoft.com/office/drawing/2014/main" id="{CE388D33-24ED-4A04-BA7C-955A06C2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922" y="2473027"/>
            <a:ext cx="2743200" cy="23034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8" name="Text Box 14">
            <a:extLst>
              <a:ext uri="{FF2B5EF4-FFF2-40B4-BE49-F238E27FC236}">
                <a16:creationId xmlns:a16="http://schemas.microsoft.com/office/drawing/2014/main" id="{8378432E-0A83-400E-A83A-9EFE26177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1072" y="198884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max=0</a:t>
            </a:r>
          </a:p>
        </p:txBody>
      </p:sp>
      <p:sp>
        <p:nvSpPr>
          <p:cNvPr id="13319" name="Text Box 15">
            <a:extLst>
              <a:ext uri="{FF2B5EF4-FFF2-40B4-BE49-F238E27FC236}">
                <a16:creationId xmlns:a16="http://schemas.microsoft.com/office/drawing/2014/main" id="{9DD6AC77-C574-44D1-A2E5-E1E7C0646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947" y="2885777"/>
            <a:ext cx="2289175" cy="466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    a=m%10 </a:t>
            </a:r>
          </a:p>
        </p:txBody>
      </p:sp>
      <p:sp>
        <p:nvSpPr>
          <p:cNvPr id="13320" name="Rectangle 16">
            <a:extLst>
              <a:ext uri="{FF2B5EF4-FFF2-40B4-BE49-F238E27FC236}">
                <a16:creationId xmlns:a16="http://schemas.microsoft.com/office/drawing/2014/main" id="{943EA41B-873C-4D67-A2CD-4922C6095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122" y="2892127"/>
            <a:ext cx="2286000" cy="18907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21" name="Line 17">
            <a:extLst>
              <a:ext uri="{FF2B5EF4-FFF2-40B4-BE49-F238E27FC236}">
                <a16:creationId xmlns:a16="http://schemas.microsoft.com/office/drawing/2014/main" id="{976577A1-C5CF-498A-B58F-9B4D1CBA2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2122" y="3800177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22" name="Line 18">
            <a:extLst>
              <a:ext uri="{FF2B5EF4-FFF2-40B4-BE49-F238E27FC236}">
                <a16:creationId xmlns:a16="http://schemas.microsoft.com/office/drawing/2014/main" id="{AC201D3B-7F01-4EDC-BECA-EDB589913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5135" y="3352502"/>
            <a:ext cx="1169987" cy="415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23" name="Line 19">
            <a:extLst>
              <a:ext uri="{FF2B5EF4-FFF2-40B4-BE49-F238E27FC236}">
                <a16:creationId xmlns:a16="http://schemas.microsoft.com/office/drawing/2014/main" id="{E8741019-1DA1-4D2E-8C12-E9FBFEFF6B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45122" y="3352502"/>
            <a:ext cx="1143000" cy="415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24" name="Text Box 20">
            <a:extLst>
              <a:ext uri="{FF2B5EF4-FFF2-40B4-BE49-F238E27FC236}">
                <a16:creationId xmlns:a16="http://schemas.microsoft.com/office/drawing/2014/main" id="{A206C20F-6A2C-4417-9D9A-873F23D4B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4085" y="3235027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a&gt;max</a:t>
            </a:r>
          </a:p>
        </p:txBody>
      </p:sp>
      <p:sp>
        <p:nvSpPr>
          <p:cNvPr id="13325" name="Text Box 21">
            <a:extLst>
              <a:ext uri="{FF2B5EF4-FFF2-40B4-BE49-F238E27FC236}">
                <a16:creationId xmlns:a16="http://schemas.microsoft.com/office/drawing/2014/main" id="{B90D86C9-5E62-4D83-A63A-6C381E31B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122" y="3387427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真</a:t>
            </a:r>
          </a:p>
        </p:txBody>
      </p:sp>
      <p:sp>
        <p:nvSpPr>
          <p:cNvPr id="13326" name="Line 22">
            <a:extLst>
              <a:ext uri="{FF2B5EF4-FFF2-40B4-BE49-F238E27FC236}">
                <a16:creationId xmlns:a16="http://schemas.microsoft.com/office/drawing/2014/main" id="{E575E1E5-27FB-4C6B-8D11-368B84752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3535" y="3800177"/>
            <a:ext cx="1587" cy="501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27" name="Text Box 23">
            <a:extLst>
              <a:ext uri="{FF2B5EF4-FFF2-40B4-BE49-F238E27FC236}">
                <a16:creationId xmlns:a16="http://schemas.microsoft.com/office/drawing/2014/main" id="{3EFA4032-2515-49BF-A0FC-5FCE4E8E7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972" y="3831927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max=a</a:t>
            </a:r>
          </a:p>
        </p:txBody>
      </p:sp>
      <p:sp>
        <p:nvSpPr>
          <p:cNvPr id="13328" name="Text Box 24">
            <a:extLst>
              <a:ext uri="{FF2B5EF4-FFF2-40B4-BE49-F238E27FC236}">
                <a16:creationId xmlns:a16="http://schemas.microsoft.com/office/drawing/2014/main" id="{1420192A-D461-47C4-B98C-ADEDB85BE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22" y="2436515"/>
            <a:ext cx="1766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while m!=0</a:t>
            </a:r>
          </a:p>
        </p:txBody>
      </p:sp>
      <p:sp>
        <p:nvSpPr>
          <p:cNvPr id="13329" name="Text Box 25">
            <a:extLst>
              <a:ext uri="{FF2B5EF4-FFF2-40B4-BE49-F238E27FC236}">
                <a16:creationId xmlns:a16="http://schemas.microsoft.com/office/drawing/2014/main" id="{BD60A41C-443E-4029-9099-98F09E00F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22" y="2012652"/>
            <a:ext cx="2743200" cy="461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读入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13330" name="Text Box 26">
            <a:extLst>
              <a:ext uri="{FF2B5EF4-FFF2-40B4-BE49-F238E27FC236}">
                <a16:creationId xmlns:a16="http://schemas.microsoft.com/office/drawing/2014/main" id="{1F2E5486-0367-4C66-966D-CCE04D2AA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22" y="4778077"/>
            <a:ext cx="27432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输出</a:t>
            </a:r>
          </a:p>
        </p:txBody>
      </p:sp>
      <p:sp>
        <p:nvSpPr>
          <p:cNvPr id="13331" name="Text Box 28">
            <a:extLst>
              <a:ext uri="{FF2B5EF4-FFF2-40B4-BE49-F238E27FC236}">
                <a16:creationId xmlns:a16="http://schemas.microsoft.com/office/drawing/2014/main" id="{9A5EB7B9-6585-48F3-AB2E-A7444C0BF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722" y="3387427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假</a:t>
            </a:r>
          </a:p>
        </p:txBody>
      </p:sp>
      <p:sp>
        <p:nvSpPr>
          <p:cNvPr id="13332" name="Text Box 14">
            <a:extLst>
              <a:ext uri="{FF2B5EF4-FFF2-40B4-BE49-F238E27FC236}">
                <a16:creationId xmlns:a16="http://schemas.microsoft.com/office/drawing/2014/main" id="{477A4332-B6D0-43F2-9493-94D6F48D5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622" y="4293890"/>
            <a:ext cx="1684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m/=10</a:t>
            </a:r>
          </a:p>
        </p:txBody>
      </p:sp>
      <p:sp>
        <p:nvSpPr>
          <p:cNvPr id="13333" name="Line 17">
            <a:extLst>
              <a:ext uri="{FF2B5EF4-FFF2-40B4-BE49-F238E27FC236}">
                <a16:creationId xmlns:a16="http://schemas.microsoft.com/office/drawing/2014/main" id="{1E03C751-7889-45FE-AC27-F9523F122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7835" y="429389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" name="Rectangle 53">
            <a:extLst>
              <a:ext uri="{FF2B5EF4-FFF2-40B4-BE49-F238E27FC236}">
                <a16:creationId xmlns:a16="http://schemas.microsoft.com/office/drawing/2014/main" id="{4CBB7EC5-E2A1-4ED7-8B49-793D99998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1185" y="2673380"/>
            <a:ext cx="3532187" cy="2952000"/>
          </a:xfrm>
          <a:prstGeom prst="rect">
            <a:avLst/>
          </a:prstGeom>
          <a:noFill/>
          <a:ln w="571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1" name="Rectangle 54">
            <a:extLst>
              <a:ext uri="{FF2B5EF4-FFF2-40B4-BE49-F238E27FC236}">
                <a16:creationId xmlns:a16="http://schemas.microsoft.com/office/drawing/2014/main" id="{7A7AD7B2-5234-41C0-9103-47B876F1A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168" y="4082286"/>
            <a:ext cx="2160588" cy="75565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130970EA-9046-4A6D-99CB-EDB052D53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0098" y="2630189"/>
            <a:ext cx="1619250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分离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m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的各位数并找最大数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3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3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3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3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3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3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3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3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3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433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33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433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33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433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4339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4339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7" grpId="0" build="p" animBg="1" autoUpdateAnimBg="0"/>
      <p:bldP spid="60" grpId="0" animBg="1"/>
      <p:bldP spid="61" grpId="0" animBg="1"/>
      <p:bldP spid="2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Text Box 4">
            <a:extLst>
              <a:ext uri="{FF2B5EF4-FFF2-40B4-BE49-F238E27FC236}">
                <a16:creationId xmlns:a16="http://schemas.microsoft.com/office/drawing/2014/main" id="{211AC252-1800-4C2C-A482-9937AA03E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557" y="1054809"/>
            <a:ext cx="7346883" cy="5542543"/>
          </a:xfrm>
          <a:prstGeom prst="rect">
            <a:avLst/>
          </a:prstGeom>
          <a:noFill/>
          <a:ln w="76200" cap="sq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Tx/>
              <a:buSzTx/>
              <a:buFontTx/>
              <a:buNone/>
              <a:defRPr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lvl="0">
              <a:lnSpc>
                <a:spcPts val="25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</a:rPr>
              <a:t>#include &lt;iostream&gt;</a:t>
            </a:r>
          </a:p>
          <a:p>
            <a:pPr lvl="0">
              <a:lnSpc>
                <a:spcPts val="25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</a:rPr>
              <a:t>std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lvl="0">
              <a:lnSpc>
                <a:spcPts val="25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main()</a:t>
            </a:r>
          </a:p>
          <a:p>
            <a:pPr lvl="0">
              <a:lnSpc>
                <a:spcPts val="25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</a:rPr>
              <a:t>{</a:t>
            </a:r>
          </a:p>
          <a:p>
            <a:pPr lvl="0">
              <a:lnSpc>
                <a:spcPts val="25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</a:rPr>
              <a:t>	char c;</a:t>
            </a:r>
          </a:p>
          <a:p>
            <a:pPr lvl="0">
              <a:lnSpc>
                <a:spcPts val="25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zm,qt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lvl="0">
              <a:lnSpc>
                <a:spcPts val="25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zm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dirty="0" err="1">
                <a:solidFill>
                  <a:srgbClr val="000000"/>
                </a:solidFill>
              </a:rPr>
              <a:t>qt</a:t>
            </a:r>
            <a:r>
              <a:rPr lang="en-US" altLang="zh-CN" dirty="0">
                <a:solidFill>
                  <a:srgbClr val="000000"/>
                </a:solidFill>
              </a:rPr>
              <a:t>=0;</a:t>
            </a:r>
          </a:p>
          <a:p>
            <a:pPr lvl="0">
              <a:lnSpc>
                <a:spcPts val="25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cin</a:t>
            </a:r>
            <a:r>
              <a:rPr lang="en-US" altLang="zh-CN" dirty="0">
                <a:solidFill>
                  <a:srgbClr val="000000"/>
                </a:solidFill>
              </a:rPr>
              <a:t>&gt;&gt;c;</a:t>
            </a:r>
          </a:p>
          <a:p>
            <a:pPr lvl="0">
              <a:lnSpc>
                <a:spcPts val="25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>
                <a:solidFill>
                  <a:srgbClr val="0000CC"/>
                </a:solidFill>
              </a:rPr>
              <a:t>while</a:t>
            </a:r>
            <a:r>
              <a:rPr lang="en-US" altLang="zh-CN" dirty="0">
                <a:solidFill>
                  <a:srgbClr val="000000"/>
                </a:solidFill>
              </a:rPr>
              <a:t>(c!='0')</a:t>
            </a:r>
          </a:p>
          <a:p>
            <a:pPr lvl="0">
              <a:lnSpc>
                <a:spcPts val="25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</a:rPr>
              <a:t>	{</a:t>
            </a:r>
          </a:p>
          <a:p>
            <a:pPr lvl="0">
              <a:lnSpc>
                <a:spcPts val="25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</a:rPr>
              <a:t>		if((c&gt;='a'&amp;&amp;c&lt;='z')||(c&gt;='A'&amp;&amp;c&lt;='Z'))</a:t>
            </a:r>
          </a:p>
          <a:p>
            <a:pPr lvl="0">
              <a:lnSpc>
                <a:spcPts val="25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</a:rPr>
              <a:t>			</a:t>
            </a:r>
            <a:r>
              <a:rPr lang="en-US" altLang="zh-CN" dirty="0" err="1">
                <a:solidFill>
                  <a:srgbClr val="000000"/>
                </a:solidFill>
              </a:rPr>
              <a:t>zm</a:t>
            </a:r>
            <a:r>
              <a:rPr lang="en-US" altLang="zh-CN" dirty="0">
                <a:solidFill>
                  <a:srgbClr val="000000"/>
                </a:solidFill>
              </a:rPr>
              <a:t>++;</a:t>
            </a:r>
          </a:p>
          <a:p>
            <a:pPr lvl="0">
              <a:lnSpc>
                <a:spcPts val="25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</a:rPr>
              <a:t>		else 	</a:t>
            </a:r>
            <a:r>
              <a:rPr lang="en-US" altLang="zh-CN" dirty="0" err="1">
                <a:solidFill>
                  <a:srgbClr val="000000"/>
                </a:solidFill>
              </a:rPr>
              <a:t>qt</a:t>
            </a:r>
            <a:r>
              <a:rPr lang="en-US" altLang="zh-CN" dirty="0">
                <a:solidFill>
                  <a:srgbClr val="000000"/>
                </a:solidFill>
              </a:rPr>
              <a:t>++;</a:t>
            </a:r>
          </a:p>
          <a:p>
            <a:pPr lvl="0">
              <a:lnSpc>
                <a:spcPts val="25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</a:rPr>
              <a:t>		</a:t>
            </a:r>
            <a:r>
              <a:rPr lang="en-US" altLang="zh-CN" dirty="0" err="1">
                <a:solidFill>
                  <a:srgbClr val="000000"/>
                </a:solidFill>
              </a:rPr>
              <a:t>cin</a:t>
            </a:r>
            <a:r>
              <a:rPr lang="en-US" altLang="zh-CN" dirty="0">
                <a:solidFill>
                  <a:srgbClr val="000000"/>
                </a:solidFill>
              </a:rPr>
              <a:t>&gt;&gt;c;</a:t>
            </a:r>
          </a:p>
          <a:p>
            <a:pPr lvl="0">
              <a:lnSpc>
                <a:spcPts val="25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</a:rPr>
              <a:t>	}</a:t>
            </a:r>
          </a:p>
          <a:p>
            <a:pPr lvl="0">
              <a:lnSpc>
                <a:spcPts val="25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cout</a:t>
            </a:r>
            <a:r>
              <a:rPr lang="en-US" altLang="zh-CN" dirty="0">
                <a:solidFill>
                  <a:srgbClr val="000000"/>
                </a:solidFill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</a:rPr>
              <a:t>zm</a:t>
            </a:r>
            <a:r>
              <a:rPr lang="en-US" altLang="zh-CN" dirty="0">
                <a:solidFill>
                  <a:srgbClr val="000000"/>
                </a:solidFill>
              </a:rPr>
              <a:t>&lt;&lt;" "&lt;&lt;</a:t>
            </a:r>
            <a:r>
              <a:rPr lang="en-US" altLang="zh-CN" dirty="0" err="1">
                <a:solidFill>
                  <a:srgbClr val="000000"/>
                </a:solidFill>
              </a:rPr>
              <a:t>qt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lvl="0">
              <a:lnSpc>
                <a:spcPts val="25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48979E-8208-40F5-AB5E-60F2C461A8D6}"/>
              </a:ext>
            </a:extLst>
          </p:cNvPr>
          <p:cNvSpPr/>
          <p:nvPr/>
        </p:nvSpPr>
        <p:spPr>
          <a:xfrm>
            <a:off x="971600" y="223812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/>
              <a:t>例</a:t>
            </a:r>
            <a:r>
              <a:rPr lang="en-US" altLang="zh-CN" dirty="0"/>
              <a:t>10</a:t>
            </a:r>
            <a:r>
              <a:rPr lang="zh-CN" altLang="en-US" dirty="0"/>
              <a:t>  输入一行字符（不包含空格，以字符</a:t>
            </a:r>
            <a:r>
              <a:rPr lang="en-US" altLang="zh-CN" dirty="0"/>
              <a:t>0</a:t>
            </a:r>
            <a:r>
              <a:rPr lang="zh-CN" altLang="en-US" dirty="0"/>
              <a:t>作为结束标志），统计出其中英文字母、其它字符的个数。</a:t>
            </a:r>
          </a:p>
        </p:txBody>
      </p:sp>
      <p:sp>
        <p:nvSpPr>
          <p:cNvPr id="5" name="Rectangle 53">
            <a:extLst>
              <a:ext uri="{FF2B5EF4-FFF2-40B4-BE49-F238E27FC236}">
                <a16:creationId xmlns:a16="http://schemas.microsoft.com/office/drawing/2014/main" id="{8CFD7BAE-DF49-4AC2-97E7-563B9F164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2996952"/>
            <a:ext cx="6408712" cy="2952000"/>
          </a:xfrm>
          <a:prstGeom prst="rect">
            <a:avLst/>
          </a:prstGeom>
          <a:noFill/>
          <a:ln w="571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30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556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5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5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5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55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55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55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55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55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155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155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155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1556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1556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1556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1556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1556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build="p" animBg="1" autoUpdateAnimBg="0"/>
      <p:bldP spid="2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CB48D1E0-0FEF-4F24-B360-64AF04CBA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循环结构典型算法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60105881-8F7E-45DA-A0FB-41BC45980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81200"/>
            <a:ext cx="4038600" cy="3752850"/>
          </a:xfrm>
          <a:prstGeom prst="rect">
            <a:avLst/>
          </a:prstGeom>
          <a:noFill/>
          <a:ln w="762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45414" name="Text Box 6">
            <a:extLst>
              <a:ext uri="{FF2B5EF4-FFF2-40B4-BE49-F238E27FC236}">
                <a16:creationId xmlns:a16="http://schemas.microsoft.com/office/drawing/2014/main" id="{1E0472FA-6666-404B-99A1-35803237B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89138"/>
            <a:ext cx="4110038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#include "stdio.h"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int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{ char c;int 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s=0;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c=getchar(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while(c!='\n')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{ s+=c;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  c=getchar();}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printf("s=%d",s);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} </a:t>
            </a:r>
          </a:p>
        </p:txBody>
      </p:sp>
      <p:sp>
        <p:nvSpPr>
          <p:cNvPr id="145418" name="Rectangle 10">
            <a:extLst>
              <a:ext uri="{FF2B5EF4-FFF2-40B4-BE49-F238E27FC236}">
                <a16:creationId xmlns:a16="http://schemas.microsoft.com/office/drawing/2014/main" id="{1FC80D1D-9A14-451B-A205-F221CAAD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683250"/>
            <a:ext cx="2438400" cy="9144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45419" name="Text Box 11">
            <a:extLst>
              <a:ext uri="{FF2B5EF4-FFF2-40B4-BE49-F238E27FC236}">
                <a16:creationId xmlns:a16="http://schemas.microsoft.com/office/drawing/2014/main" id="{9020319E-2D6D-434E-95C8-65622FEA1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68325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仿宋_GB2312" charset="0"/>
                <a:cs typeface="仿宋_GB2312" charset="0"/>
              </a:rPr>
              <a:t>120a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仿宋_GB2312" charset="0"/>
                <a:cs typeface="仿宋_GB2312" charset="0"/>
                <a:sym typeface="Symbol" charset="0"/>
              </a:rPr>
              <a:t></a:t>
            </a:r>
            <a:endParaRPr lang="en-US" altLang="zh-CN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仿宋_GB2312" charset="0"/>
              <a:cs typeface="仿宋_GB2312" charset="0"/>
            </a:endParaRPr>
          </a:p>
        </p:txBody>
      </p:sp>
      <p:sp>
        <p:nvSpPr>
          <p:cNvPr id="145420" name="Text Box 12">
            <a:extLst>
              <a:ext uri="{FF2B5EF4-FFF2-40B4-BE49-F238E27FC236}">
                <a16:creationId xmlns:a16="http://schemas.microsoft.com/office/drawing/2014/main" id="{41F0589A-B64B-4557-AD38-776B9AFBC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06425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仿宋_GB2312" charset="-122"/>
              </a:rPr>
              <a:t>244</a:t>
            </a:r>
          </a:p>
        </p:txBody>
      </p:sp>
      <p:sp>
        <p:nvSpPr>
          <p:cNvPr id="145421" name="Text Box 13">
            <a:extLst>
              <a:ext uri="{FF2B5EF4-FFF2-40B4-BE49-F238E27FC236}">
                <a16:creationId xmlns:a16="http://schemas.microsoft.com/office/drawing/2014/main" id="{6894B427-19D7-4BF7-A9EF-8C764DB56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自学  读程序写运行结果。</a:t>
            </a:r>
          </a:p>
        </p:txBody>
      </p:sp>
      <p:sp>
        <p:nvSpPr>
          <p:cNvPr id="145422" name="AutoShape 14">
            <a:extLst>
              <a:ext uri="{FF2B5EF4-FFF2-40B4-BE49-F238E27FC236}">
                <a16:creationId xmlns:a16="http://schemas.microsoft.com/office/drawing/2014/main" id="{2023EE80-6073-47A1-940E-2CF8DF68DC0A}"/>
              </a:ext>
            </a:extLst>
          </p:cNvPr>
          <p:cNvSpPr>
            <a:spLocks/>
          </p:cNvSpPr>
          <p:nvPr/>
        </p:nvSpPr>
        <p:spPr bwMode="auto">
          <a:xfrm>
            <a:off x="468313" y="4005263"/>
            <a:ext cx="215900" cy="863600"/>
          </a:xfrm>
          <a:prstGeom prst="leftBracket">
            <a:avLst>
              <a:gd name="adj" fmla="val 33333"/>
            </a:avLst>
          </a:prstGeom>
          <a:noFill/>
          <a:ln w="38100" cap="sq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45465" name="Line 57">
            <a:extLst>
              <a:ext uri="{FF2B5EF4-FFF2-40B4-BE49-F238E27FC236}">
                <a16:creationId xmlns:a16="http://schemas.microsoft.com/office/drawing/2014/main" id="{34FB954D-4AC5-4FAB-A53F-3D015345C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3860800"/>
            <a:ext cx="18716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466" name="Line 58">
            <a:extLst>
              <a:ext uri="{FF2B5EF4-FFF2-40B4-BE49-F238E27FC236}">
                <a16:creationId xmlns:a16="http://schemas.microsoft.com/office/drawing/2014/main" id="{9683A009-BF62-4A38-BBC9-CCF3A5154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4221163"/>
            <a:ext cx="9366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467" name="Line 59">
            <a:extLst>
              <a:ext uri="{FF2B5EF4-FFF2-40B4-BE49-F238E27FC236}">
                <a16:creationId xmlns:a16="http://schemas.microsoft.com/office/drawing/2014/main" id="{3C6E963E-CB6F-450D-B089-F3EF5F360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4941888"/>
            <a:ext cx="1800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468" name="Rectangle 60">
            <a:extLst>
              <a:ext uri="{FF2B5EF4-FFF2-40B4-BE49-F238E27FC236}">
                <a16:creationId xmlns:a16="http://schemas.microsoft.com/office/drawing/2014/main" id="{0BA9F98C-453A-47F8-88C9-3BFFFC7CB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557463"/>
            <a:ext cx="4038600" cy="3176587"/>
          </a:xfrm>
          <a:prstGeom prst="rect">
            <a:avLst/>
          </a:prstGeom>
          <a:noFill/>
          <a:ln w="762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45469" name="Text Box 61">
            <a:extLst>
              <a:ext uri="{FF2B5EF4-FFF2-40B4-BE49-F238E27FC236}">
                <a16:creationId xmlns:a16="http://schemas.microsoft.com/office/drawing/2014/main" id="{2A929F8D-74E3-4340-8A28-36DBE2048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2565400"/>
            <a:ext cx="4110038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#include "</a:t>
            </a:r>
            <a:r>
              <a:rPr lang="en-US" altLang="zh-CN" sz="2400" dirty="0" err="1">
                <a:latin typeface="Arial" panose="020B0604020202020204" pitchFamily="34" charset="0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</a:rPr>
              <a:t>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</a:rPr>
              <a:t>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{ char </a:t>
            </a:r>
            <a:r>
              <a:rPr lang="en-US" altLang="zh-CN" sz="2400" dirty="0" err="1">
                <a:latin typeface="Arial" panose="020B0604020202020204" pitchFamily="34" charset="0"/>
              </a:rPr>
              <a:t>c;int</a:t>
            </a:r>
            <a:r>
              <a:rPr lang="en-US" altLang="zh-CN" sz="2400" dirty="0">
                <a:latin typeface="Arial" panose="020B0604020202020204" pitchFamily="34" charset="0"/>
              </a:rPr>
              <a:t> 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s=0;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while((c=</a:t>
            </a:r>
            <a:r>
              <a:rPr lang="en-US" altLang="zh-CN" sz="2400" dirty="0" err="1">
                <a:latin typeface="Arial" panose="020B0604020202020204" pitchFamily="34" charset="0"/>
              </a:rPr>
              <a:t>getchar</a:t>
            </a:r>
            <a:r>
              <a:rPr lang="en-US" altLang="zh-CN" sz="2400" dirty="0">
                <a:latin typeface="Arial" panose="020B0604020202020204" pitchFamily="34" charset="0"/>
              </a:rPr>
              <a:t>( ))!='\n')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   s+=c;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</a:t>
            </a:r>
            <a:r>
              <a:rPr lang="en-US" altLang="zh-CN" sz="2400" dirty="0" err="1">
                <a:latin typeface="Arial" panose="020B0604020202020204" pitchFamily="34" charset="0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</a:rPr>
              <a:t>("s=%</a:t>
            </a:r>
            <a:r>
              <a:rPr lang="en-US" altLang="zh-CN" sz="2400" dirty="0" err="1">
                <a:latin typeface="Arial" panose="020B0604020202020204" pitchFamily="34" charset="0"/>
              </a:rPr>
              <a:t>d",s</a:t>
            </a:r>
            <a:r>
              <a:rPr lang="en-US" altLang="zh-CN" sz="2400" dirty="0">
                <a:latin typeface="Arial" panose="020B0604020202020204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} </a:t>
            </a:r>
          </a:p>
        </p:txBody>
      </p:sp>
      <p:sp>
        <p:nvSpPr>
          <p:cNvPr id="145470" name="AutoShape 62">
            <a:extLst>
              <a:ext uri="{FF2B5EF4-FFF2-40B4-BE49-F238E27FC236}">
                <a16:creationId xmlns:a16="http://schemas.microsoft.com/office/drawing/2014/main" id="{A0C8DD98-D718-487C-9BF3-56B036BBCC2E}"/>
              </a:ext>
            </a:extLst>
          </p:cNvPr>
          <p:cNvSpPr>
            <a:spLocks/>
          </p:cNvSpPr>
          <p:nvPr/>
        </p:nvSpPr>
        <p:spPr bwMode="auto">
          <a:xfrm>
            <a:off x="4859338" y="4292600"/>
            <a:ext cx="288925" cy="433388"/>
          </a:xfrm>
          <a:prstGeom prst="leftBracket">
            <a:avLst>
              <a:gd name="adj" fmla="val 12500"/>
            </a:avLst>
          </a:prstGeom>
          <a:noFill/>
          <a:ln w="38100" cap="sq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45474" name="Text Box 66">
            <a:extLst>
              <a:ext uri="{FF2B5EF4-FFF2-40B4-BE49-F238E27FC236}">
                <a16:creationId xmlns:a16="http://schemas.microsoft.com/office/drawing/2014/main" id="{050F1F5F-01DD-4781-853A-A4857CE47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1989138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幼圆" panose="02010509060101010101" pitchFamily="49" charset="-122"/>
              </a:rPr>
              <a:t>可写成：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5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5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5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5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5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5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5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5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54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54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4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4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4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5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5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45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5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45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45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5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5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45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45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45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45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45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45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45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45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45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45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animBg="1"/>
      <p:bldP spid="145414" grpId="0" build="p" autoUpdateAnimBg="0"/>
      <p:bldP spid="145418" grpId="0" animBg="1"/>
      <p:bldP spid="145419" grpId="0" autoUpdateAnimBg="0"/>
      <p:bldP spid="145420" grpId="0" autoUpdateAnimBg="0"/>
      <p:bldP spid="145421" grpId="0" autoUpdateAnimBg="0"/>
      <p:bldP spid="145422" grpId="0" animBg="1"/>
      <p:bldP spid="145468" grpId="0" animBg="1"/>
      <p:bldP spid="145469" grpId="0" build="p" autoUpdateAnimBg="0"/>
      <p:bldP spid="145470" grpId="0" animBg="1"/>
      <p:bldP spid="14547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>
            <a:extLst>
              <a:ext uri="{FF2B5EF4-FFF2-40B4-BE49-F238E27FC236}">
                <a16:creationId xmlns:a16="http://schemas.microsoft.com/office/drawing/2014/main" id="{8E34DE17-8C1E-4872-8CF1-79C919F3D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373188"/>
            <a:ext cx="84439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自学  输入一行字符，统计出其中英文字母、空格、其它字符的个数。（以下程序是</a:t>
            </a:r>
            <a:r>
              <a:rPr lang="en-US" altLang="zh-CN" sz="2400" dirty="0">
                <a:latin typeface="Arial" panose="020B0604020202020204" pitchFamily="34" charset="0"/>
              </a:rPr>
              <a:t>C</a:t>
            </a:r>
            <a:r>
              <a:rPr lang="zh-CN" altLang="en-US" sz="2400" dirty="0">
                <a:latin typeface="Arial" panose="020B0604020202020204" pitchFamily="34" charset="0"/>
              </a:rPr>
              <a:t>语言标准）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1EA5F149-BB1D-487B-85BA-F4A4CA5CD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133600"/>
            <a:ext cx="6629400" cy="4343400"/>
          </a:xfrm>
          <a:prstGeom prst="rect">
            <a:avLst/>
          </a:prstGeom>
          <a:noFill/>
          <a:ln w="76200" cap="sq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55652" name="Text Box 4">
            <a:extLst>
              <a:ext uri="{FF2B5EF4-FFF2-40B4-BE49-F238E27FC236}">
                <a16:creationId xmlns:a16="http://schemas.microsoft.com/office/drawing/2014/main" id="{211AC252-1800-4C2C-A482-9937AA03E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209800"/>
            <a:ext cx="2855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#include &lt;</a:t>
            </a:r>
            <a:r>
              <a:rPr lang="en-US" altLang="zh-CN" sz="2400" dirty="0" err="1">
                <a:latin typeface="Arial" panose="020B0604020202020204" pitchFamily="34" charset="0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155653" name="Text Box 5">
            <a:extLst>
              <a:ext uri="{FF2B5EF4-FFF2-40B4-BE49-F238E27FC236}">
                <a16:creationId xmlns:a16="http://schemas.microsoft.com/office/drawing/2014/main" id="{74D9FC86-39A5-410D-8F8B-39F8C80DC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25" y="2590800"/>
            <a:ext cx="240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int main( )</a:t>
            </a:r>
          </a:p>
        </p:txBody>
      </p:sp>
      <p:sp>
        <p:nvSpPr>
          <p:cNvPr id="155654" name="Text Box 6">
            <a:extLst>
              <a:ext uri="{FF2B5EF4-FFF2-40B4-BE49-F238E27FC236}">
                <a16:creationId xmlns:a16="http://schemas.microsoft.com/office/drawing/2014/main" id="{E5529143-E2FE-4909-B3DF-6989544A1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971800"/>
            <a:ext cx="147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{  </a:t>
            </a:r>
            <a:r>
              <a:rPr lang="en-US" altLang="zh-CN" sz="2400">
                <a:latin typeface="Arial" panose="020B0604020202020204" pitchFamily="34" charset="0"/>
              </a:rPr>
              <a:t>char c;</a:t>
            </a:r>
          </a:p>
        </p:txBody>
      </p:sp>
      <p:sp>
        <p:nvSpPr>
          <p:cNvPr id="155655" name="Text Box 7">
            <a:extLst>
              <a:ext uri="{FF2B5EF4-FFF2-40B4-BE49-F238E27FC236}">
                <a16:creationId xmlns:a16="http://schemas.microsoft.com/office/drawing/2014/main" id="{6DD1EA8E-70D8-4238-9B31-533F67D94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352800"/>
            <a:ext cx="2228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   </a:t>
            </a:r>
            <a:r>
              <a:rPr lang="en-US" altLang="zh-CN" sz="2400">
                <a:latin typeface="Arial" panose="020B0604020202020204" pitchFamily="34" charset="0"/>
              </a:rPr>
              <a:t>int zm,kg,qt;</a:t>
            </a:r>
          </a:p>
        </p:txBody>
      </p:sp>
      <p:sp>
        <p:nvSpPr>
          <p:cNvPr id="155656" name="Text Box 8">
            <a:extLst>
              <a:ext uri="{FF2B5EF4-FFF2-40B4-BE49-F238E27FC236}">
                <a16:creationId xmlns:a16="http://schemas.microsoft.com/office/drawing/2014/main" id="{0E6CE17A-B7F8-46D0-98D0-D2127A6AC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33800"/>
            <a:ext cx="230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   </a:t>
            </a:r>
            <a:r>
              <a:rPr lang="en-US" altLang="zh-CN" sz="2400">
                <a:latin typeface="Arial" panose="020B0604020202020204" pitchFamily="34" charset="0"/>
              </a:rPr>
              <a:t>zm=kg=qt=0;</a:t>
            </a:r>
          </a:p>
        </p:txBody>
      </p:sp>
      <p:sp>
        <p:nvSpPr>
          <p:cNvPr id="155657" name="Text Box 9">
            <a:extLst>
              <a:ext uri="{FF2B5EF4-FFF2-40B4-BE49-F238E27FC236}">
                <a16:creationId xmlns:a16="http://schemas.microsoft.com/office/drawing/2014/main" id="{32922D7D-F81F-453F-8F95-502C34B73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14800"/>
            <a:ext cx="4057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   </a:t>
            </a:r>
            <a:r>
              <a:rPr lang="en-US" altLang="zh-CN" sz="2400">
                <a:latin typeface="Arial" panose="020B0604020202020204" pitchFamily="34" charset="0"/>
              </a:rPr>
              <a:t>while((c=getchar( ))!=</a:t>
            </a:r>
            <a:r>
              <a:rPr lang="zh-CN" altLang="en-US" sz="2400">
                <a:latin typeface="Arial" panose="020B0604020202020204" pitchFamily="34" charset="0"/>
              </a:rPr>
              <a:t>‘</a:t>
            </a:r>
            <a:r>
              <a:rPr lang="en-US" altLang="zh-CN" sz="2400">
                <a:latin typeface="Arial" panose="020B0604020202020204" pitchFamily="34" charset="0"/>
              </a:rPr>
              <a:t>\n</a:t>
            </a:r>
            <a:r>
              <a:rPr lang="zh-CN" altLang="en-US" sz="2400">
                <a:latin typeface="Arial" panose="020B0604020202020204" pitchFamily="34" charset="0"/>
              </a:rPr>
              <a:t>’</a:t>
            </a:r>
            <a:r>
              <a:rPr lang="en-US" altLang="zh-CN" sz="24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55658" name="Text Box 10">
            <a:extLst>
              <a:ext uri="{FF2B5EF4-FFF2-40B4-BE49-F238E27FC236}">
                <a16:creationId xmlns:a16="http://schemas.microsoft.com/office/drawing/2014/main" id="{371D93B4-5E4D-4B29-9E87-944E7BD31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493568"/>
            <a:ext cx="5853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400" dirty="0">
                <a:latin typeface="Arial" panose="020B0604020202020204" pitchFamily="34" charset="0"/>
              </a:rPr>
              <a:t>   {   </a:t>
            </a:r>
            <a:r>
              <a:rPr lang="en-US" altLang="zh-CN" sz="2400" dirty="0">
                <a:latin typeface="Arial" panose="020B0604020202020204" pitchFamily="34" charset="0"/>
              </a:rPr>
              <a:t>if(c&gt;='a'&amp;&amp;c&lt;='z'||c&gt;='A'&amp;&amp;c&lt;='Z')</a:t>
            </a:r>
          </a:p>
        </p:txBody>
      </p:sp>
      <p:sp>
        <p:nvSpPr>
          <p:cNvPr id="155659" name="Text Box 11">
            <a:extLst>
              <a:ext uri="{FF2B5EF4-FFF2-40B4-BE49-F238E27FC236}">
                <a16:creationId xmlns:a16="http://schemas.microsoft.com/office/drawing/2014/main" id="{ACF5FF2D-1ED9-4E58-BDD9-174E0A05F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4816475"/>
            <a:ext cx="106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zm++;</a:t>
            </a:r>
          </a:p>
        </p:txBody>
      </p:sp>
      <p:sp>
        <p:nvSpPr>
          <p:cNvPr id="155660" name="Text Box 12">
            <a:extLst>
              <a:ext uri="{FF2B5EF4-FFF2-40B4-BE49-F238E27FC236}">
                <a16:creationId xmlns:a16="http://schemas.microsoft.com/office/drawing/2014/main" id="{D21109AD-96E4-46F9-951D-9F3860A26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138" y="5195243"/>
            <a:ext cx="2109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else if(c=='  ')</a:t>
            </a:r>
          </a:p>
        </p:txBody>
      </p:sp>
      <p:sp>
        <p:nvSpPr>
          <p:cNvPr id="155661" name="Text Box 13">
            <a:extLst>
              <a:ext uri="{FF2B5EF4-FFF2-40B4-BE49-F238E27FC236}">
                <a16:creationId xmlns:a16="http://schemas.microsoft.com/office/drawing/2014/main" id="{2364B804-C779-44AF-B4A9-627FE9CD2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012" y="5181600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kg++;</a:t>
            </a:r>
          </a:p>
        </p:txBody>
      </p:sp>
      <p:sp>
        <p:nvSpPr>
          <p:cNvPr id="155662" name="Text Box 14">
            <a:extLst>
              <a:ext uri="{FF2B5EF4-FFF2-40B4-BE49-F238E27FC236}">
                <a16:creationId xmlns:a16="http://schemas.microsoft.com/office/drawing/2014/main" id="{D2147D57-15EF-4CC2-8E3D-8F03252AE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5" y="5562600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else</a:t>
            </a:r>
          </a:p>
        </p:txBody>
      </p:sp>
      <p:sp>
        <p:nvSpPr>
          <p:cNvPr id="155663" name="Text Box 15">
            <a:extLst>
              <a:ext uri="{FF2B5EF4-FFF2-40B4-BE49-F238E27FC236}">
                <a16:creationId xmlns:a16="http://schemas.microsoft.com/office/drawing/2014/main" id="{3219AA69-F70D-48A8-AECA-751BDDC7A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562600"/>
            <a:ext cx="1216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qt++;  }</a:t>
            </a:r>
          </a:p>
        </p:txBody>
      </p:sp>
      <p:sp>
        <p:nvSpPr>
          <p:cNvPr id="155664" name="Text Box 16">
            <a:extLst>
              <a:ext uri="{FF2B5EF4-FFF2-40B4-BE49-F238E27FC236}">
                <a16:creationId xmlns:a16="http://schemas.microsoft.com/office/drawing/2014/main" id="{DFF46506-AEB8-4605-ACDA-1BCABEECE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5942013"/>
            <a:ext cx="64436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printf("zm=%d,kg=%d,qt=%d",zm,kg,qt); }</a:t>
            </a:r>
          </a:p>
        </p:txBody>
      </p:sp>
      <p:sp>
        <p:nvSpPr>
          <p:cNvPr id="155665" name="Rectangle 17">
            <a:extLst>
              <a:ext uri="{FF2B5EF4-FFF2-40B4-BE49-F238E27FC236}">
                <a16:creationId xmlns:a16="http://schemas.microsoft.com/office/drawing/2014/main" id="{DC9363E7-3D29-4F19-87D9-72CDD6013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48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循环结构典型算法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15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5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15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15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 autoUpdateAnimBg="0"/>
      <p:bldP spid="155651" grpId="0" animBg="1"/>
      <p:bldP spid="155652" grpId="0" autoUpdateAnimBg="0"/>
      <p:bldP spid="155653" grpId="0" autoUpdateAnimBg="0"/>
      <p:bldP spid="155654" grpId="0" autoUpdateAnimBg="0"/>
      <p:bldP spid="155655" grpId="0" autoUpdateAnimBg="0"/>
      <p:bldP spid="155656" grpId="0" autoUpdateAnimBg="0"/>
      <p:bldP spid="155657" grpId="0" autoUpdateAnimBg="0"/>
      <p:bldP spid="155658" grpId="0" autoUpdateAnimBg="0"/>
      <p:bldP spid="155659" grpId="0" autoUpdateAnimBg="0"/>
      <p:bldP spid="155660" grpId="0" autoUpdateAnimBg="0"/>
      <p:bldP spid="155661" grpId="0" autoUpdateAnimBg="0"/>
      <p:bldP spid="155662" grpId="0" autoUpdateAnimBg="0"/>
      <p:bldP spid="155663" grpId="0" autoUpdateAnimBg="0"/>
      <p:bldP spid="15566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6D341DC3-6829-4F15-B40B-A3A80AB28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482725"/>
            <a:ext cx="43799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自学 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判断一个数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是否是素数。</a:t>
            </a:r>
          </a:p>
        </p:txBody>
      </p:sp>
      <p:sp>
        <p:nvSpPr>
          <p:cNvPr id="187395" name="Text Box 3">
            <a:extLst>
              <a:ext uri="{FF2B5EF4-FFF2-40B4-BE49-F238E27FC236}">
                <a16:creationId xmlns:a16="http://schemas.microsoft.com/office/drawing/2014/main" id="{4043BCA2-3A8D-4622-AD6F-7C36127FB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637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幼圆" charset="0"/>
                <a:ea typeface="幼圆" charset="0"/>
                <a:cs typeface="幼圆" charset="0"/>
              </a:rPr>
              <a:t>判断方法</a:t>
            </a:r>
          </a:p>
        </p:txBody>
      </p:sp>
      <p:sp>
        <p:nvSpPr>
          <p:cNvPr id="187396" name="Text Box 4">
            <a:extLst>
              <a:ext uri="{FF2B5EF4-FFF2-40B4-BE49-F238E27FC236}">
                <a16:creationId xmlns:a16="http://schemas.microsoft.com/office/drawing/2014/main" id="{6915A20F-82FF-4C71-A809-556195043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325813"/>
            <a:ext cx="3384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ea typeface="仿宋_GB2312" charset="-122"/>
              </a:rPr>
              <a:t>{2,3,…,n-1}</a:t>
            </a: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  <a:ea typeface="仿宋_GB2312" charset="-122"/>
              </a:rPr>
              <a:t>之中的数都不是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ea typeface="仿宋_GB2312" charset="-122"/>
              </a:rPr>
              <a:t>n</a:t>
            </a: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  <a:ea typeface="仿宋_GB2312" charset="-122"/>
              </a:rPr>
              <a:t>的因子</a:t>
            </a:r>
          </a:p>
        </p:txBody>
      </p:sp>
      <p:sp>
        <p:nvSpPr>
          <p:cNvPr id="187397" name="Text Box 5">
            <a:extLst>
              <a:ext uri="{FF2B5EF4-FFF2-40B4-BE49-F238E27FC236}">
                <a16:creationId xmlns:a16="http://schemas.microsoft.com/office/drawing/2014/main" id="{79F2DECF-9E05-4DFD-876A-94249C54E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533650"/>
            <a:ext cx="36718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如果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是素数，那么它只有两个因子：</a:t>
            </a:r>
          </a:p>
        </p:txBody>
      </p:sp>
      <p:sp>
        <p:nvSpPr>
          <p:cNvPr id="187398" name="Text Box 6">
            <a:extLst>
              <a:ext uri="{FF2B5EF4-FFF2-40B4-BE49-F238E27FC236}">
                <a16:creationId xmlns:a16="http://schemas.microsoft.com/office/drawing/2014/main" id="{24A7D66B-5CFB-4E77-AF10-1E1915D8B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924175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87399" name="Text Box 7">
            <a:extLst>
              <a:ext uri="{FF2B5EF4-FFF2-40B4-BE49-F238E27FC236}">
                <a16:creationId xmlns:a16="http://schemas.microsoft.com/office/drawing/2014/main" id="{7C5B2C5C-ABF4-444D-A867-3F30834BA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3355975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  <a:ea typeface="仿宋_GB2312" charset="-122"/>
              </a:rPr>
              <a:t>验证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ea typeface="仿宋_GB2312" charset="-122"/>
              </a:rPr>
              <a:t>:</a:t>
            </a:r>
          </a:p>
        </p:txBody>
      </p:sp>
      <p:sp>
        <p:nvSpPr>
          <p:cNvPr id="187437" name="AutoShape 45">
            <a:extLst>
              <a:ext uri="{FF2B5EF4-FFF2-40B4-BE49-F238E27FC236}">
                <a16:creationId xmlns:a16="http://schemas.microsoft.com/office/drawing/2014/main" id="{03AEB081-5F68-4095-BD39-4EBDC2032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789363"/>
            <a:ext cx="1443038" cy="515937"/>
          </a:xfrm>
          <a:prstGeom prst="wedgeEllipseCallout">
            <a:avLst>
              <a:gd name="adj1" fmla="val -105667"/>
              <a:gd name="adj2" fmla="val -96769"/>
            </a:avLst>
          </a:prstGeom>
          <a:solidFill>
            <a:srgbClr val="FFFF99"/>
          </a:solidFill>
          <a:ln>
            <a:noFill/>
          </a:ln>
          <a:effectLst>
            <a:outerShdw blurRad="63500" dist="85194" dir="1593903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sqrt(n)</a:t>
            </a:r>
          </a:p>
        </p:txBody>
      </p:sp>
      <p:sp>
        <p:nvSpPr>
          <p:cNvPr id="187450" name="Rectangle 58">
            <a:extLst>
              <a:ext uri="{FF2B5EF4-FFF2-40B4-BE49-F238E27FC236}">
                <a16:creationId xmlns:a16="http://schemas.microsoft.com/office/drawing/2014/main" id="{E749DF71-C732-4252-A72C-F2BA89CED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48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循环结构典型算法</a:t>
            </a:r>
          </a:p>
        </p:txBody>
      </p:sp>
      <p:sp>
        <p:nvSpPr>
          <p:cNvPr id="187455" name="Text Box 63">
            <a:extLst>
              <a:ext uri="{FF2B5EF4-FFF2-40B4-BE49-F238E27FC236}">
                <a16:creationId xmlns:a16="http://schemas.microsoft.com/office/drawing/2014/main" id="{2E6A6519-AEF7-42F3-BCFC-AD0B265E7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181475"/>
            <a:ext cx="48958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设变量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，其值作为判断结果的标志</a:t>
            </a: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u="sng">
                <a:solidFill>
                  <a:srgbClr val="751115"/>
                </a:solidFill>
                <a:latin typeface="Arial" panose="020B0604020202020204" pitchFamily="34" charset="0"/>
              </a:rPr>
              <a:t>f=1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集合中的数都不是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的因子</a:t>
            </a: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       n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是素数</a:t>
            </a: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u="sng">
                <a:solidFill>
                  <a:srgbClr val="751115"/>
                </a:solidFill>
                <a:latin typeface="Arial" panose="020B0604020202020204" pitchFamily="34" charset="0"/>
              </a:rPr>
              <a:t>f=0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       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集合中的某个数是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的因子</a:t>
            </a: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       n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不是素数</a:t>
            </a:r>
          </a:p>
        </p:txBody>
      </p:sp>
      <p:sp>
        <p:nvSpPr>
          <p:cNvPr id="187456" name="Rectangle 64">
            <a:extLst>
              <a:ext uri="{FF2B5EF4-FFF2-40B4-BE49-F238E27FC236}">
                <a16:creationId xmlns:a16="http://schemas.microsoft.com/office/drawing/2014/main" id="{BAD12D11-BDC5-4414-8B27-BF620573A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13" y="1916113"/>
            <a:ext cx="3322637" cy="5032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输入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87457" name="Rectangle 65">
            <a:extLst>
              <a:ext uri="{FF2B5EF4-FFF2-40B4-BE49-F238E27FC236}">
                <a16:creationId xmlns:a16="http://schemas.microsoft.com/office/drawing/2014/main" id="{F42F0C99-D1CC-4991-910A-3C623E66E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13" y="2973388"/>
            <a:ext cx="3322637" cy="16144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58" name="Text Box 66">
            <a:extLst>
              <a:ext uri="{FF2B5EF4-FFF2-40B4-BE49-F238E27FC236}">
                <a16:creationId xmlns:a16="http://schemas.microsoft.com/office/drawing/2014/main" id="{918E6873-DC75-469C-8998-DD06F95D1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13" y="2970213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当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j&lt;=k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时</a:t>
            </a:r>
          </a:p>
        </p:txBody>
      </p:sp>
      <p:sp>
        <p:nvSpPr>
          <p:cNvPr id="187459" name="Rectangle 67">
            <a:extLst>
              <a:ext uri="{FF2B5EF4-FFF2-40B4-BE49-F238E27FC236}">
                <a16:creationId xmlns:a16="http://schemas.microsoft.com/office/drawing/2014/main" id="{D70BCCDE-367A-4C8B-A1F9-AAFC5A0B0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613" y="3419475"/>
            <a:ext cx="2941637" cy="11604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60" name="Line 68">
            <a:extLst>
              <a:ext uri="{FF2B5EF4-FFF2-40B4-BE49-F238E27FC236}">
                <a16:creationId xmlns:a16="http://schemas.microsoft.com/office/drawing/2014/main" id="{84060A07-876C-4B32-BC26-62BCB4111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2613" y="3932238"/>
            <a:ext cx="29416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461" name="Text Box 69">
            <a:extLst>
              <a:ext uri="{FF2B5EF4-FFF2-40B4-BE49-F238E27FC236}">
                <a16:creationId xmlns:a16="http://schemas.microsoft.com/office/drawing/2014/main" id="{0AEA49C7-1E81-4FFA-8BAE-2F319C832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3355975"/>
            <a:ext cx="117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n%j!=0</a:t>
            </a:r>
          </a:p>
        </p:txBody>
      </p:sp>
      <p:sp>
        <p:nvSpPr>
          <p:cNvPr id="187462" name="Line 70">
            <a:extLst>
              <a:ext uri="{FF2B5EF4-FFF2-40B4-BE49-F238E27FC236}">
                <a16:creationId xmlns:a16="http://schemas.microsoft.com/office/drawing/2014/main" id="{CFF2681D-AC09-43F2-9F6F-439C09FD13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3427413"/>
            <a:ext cx="1368425" cy="530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463" name="Line 71">
            <a:extLst>
              <a:ext uri="{FF2B5EF4-FFF2-40B4-BE49-F238E27FC236}">
                <a16:creationId xmlns:a16="http://schemas.microsoft.com/office/drawing/2014/main" id="{401E8F47-E6A0-4087-9A05-32CA459A47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9925" y="3427413"/>
            <a:ext cx="1584325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464" name="Text Box 72">
            <a:extLst>
              <a:ext uri="{FF2B5EF4-FFF2-40B4-BE49-F238E27FC236}">
                <a16:creationId xmlns:a16="http://schemas.microsoft.com/office/drawing/2014/main" id="{89DD2816-B48C-42B0-8FF6-948DAB945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0" y="3475038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真</a:t>
            </a:r>
          </a:p>
        </p:txBody>
      </p:sp>
      <p:sp>
        <p:nvSpPr>
          <p:cNvPr id="187465" name="Line 73">
            <a:extLst>
              <a:ext uri="{FF2B5EF4-FFF2-40B4-BE49-F238E27FC236}">
                <a16:creationId xmlns:a16="http://schemas.microsoft.com/office/drawing/2014/main" id="{BC4429FE-37C5-44E9-A5DA-ABF2744FF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3911600"/>
            <a:ext cx="0" cy="668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466" name="Text Box 74">
            <a:extLst>
              <a:ext uri="{FF2B5EF4-FFF2-40B4-BE49-F238E27FC236}">
                <a16:creationId xmlns:a16="http://schemas.microsoft.com/office/drawing/2014/main" id="{D1BE6EB1-BAE5-451A-9266-1FAD3EEA8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051300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j++</a:t>
            </a:r>
          </a:p>
        </p:txBody>
      </p:sp>
      <p:sp>
        <p:nvSpPr>
          <p:cNvPr id="187467" name="Text Box 75">
            <a:extLst>
              <a:ext uri="{FF2B5EF4-FFF2-40B4-BE49-F238E27FC236}">
                <a16:creationId xmlns:a16="http://schemas.microsoft.com/office/drawing/2014/main" id="{A884298F-BDB6-4153-B4C3-3BBBA398E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7038" y="3500438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假</a:t>
            </a:r>
          </a:p>
        </p:txBody>
      </p:sp>
      <p:sp>
        <p:nvSpPr>
          <p:cNvPr id="187468" name="Text Box 76">
            <a:extLst>
              <a:ext uri="{FF2B5EF4-FFF2-40B4-BE49-F238E27FC236}">
                <a16:creationId xmlns:a16="http://schemas.microsoft.com/office/drawing/2014/main" id="{3AFCDC82-15F2-495A-8C2E-8BBFB83B2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4003675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f=0  break</a:t>
            </a:r>
          </a:p>
        </p:txBody>
      </p:sp>
      <p:sp>
        <p:nvSpPr>
          <p:cNvPr id="187469" name="Rectangle 77">
            <a:extLst>
              <a:ext uri="{FF2B5EF4-FFF2-40B4-BE49-F238E27FC236}">
                <a16:creationId xmlns:a16="http://schemas.microsoft.com/office/drawing/2014/main" id="{B0AD67BF-0BFC-497A-B9F2-36DBB4A57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13" y="4579938"/>
            <a:ext cx="3322637" cy="10429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70" name="Rectangle 78">
            <a:extLst>
              <a:ext uri="{FF2B5EF4-FFF2-40B4-BE49-F238E27FC236}">
                <a16:creationId xmlns:a16="http://schemas.microsoft.com/office/drawing/2014/main" id="{313C7336-06AA-4A06-878B-7A1ABEBD8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13" y="2419350"/>
            <a:ext cx="3322637" cy="5556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 j=2     f=1</a:t>
            </a:r>
          </a:p>
        </p:txBody>
      </p:sp>
      <p:sp>
        <p:nvSpPr>
          <p:cNvPr id="187471" name="Line 79">
            <a:extLst>
              <a:ext uri="{FF2B5EF4-FFF2-40B4-BE49-F238E27FC236}">
                <a16:creationId xmlns:a16="http://schemas.microsoft.com/office/drawing/2014/main" id="{F4AD1909-FD06-4EE7-B7AC-53CA473E46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1613" y="5097463"/>
            <a:ext cx="3322637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472" name="Line 80">
            <a:extLst>
              <a:ext uri="{FF2B5EF4-FFF2-40B4-BE49-F238E27FC236}">
                <a16:creationId xmlns:a16="http://schemas.microsoft.com/office/drawing/2014/main" id="{49E6C524-23E4-4B1A-9A4A-2C9FFB7D5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1613" y="4568825"/>
            <a:ext cx="1738312" cy="538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473" name="Line 81">
            <a:extLst>
              <a:ext uri="{FF2B5EF4-FFF2-40B4-BE49-F238E27FC236}">
                <a16:creationId xmlns:a16="http://schemas.microsoft.com/office/drawing/2014/main" id="{4DD9A482-84FC-42AE-B7B6-00E4EE2BEA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9925" y="4603750"/>
            <a:ext cx="1584325" cy="503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474" name="Text Box 82">
            <a:extLst>
              <a:ext uri="{FF2B5EF4-FFF2-40B4-BE49-F238E27FC236}">
                <a16:creationId xmlns:a16="http://schemas.microsoft.com/office/drawing/2014/main" id="{B4ED7D34-B635-48CA-B314-015FD6AB9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4508500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f==1</a:t>
            </a:r>
          </a:p>
        </p:txBody>
      </p:sp>
      <p:sp>
        <p:nvSpPr>
          <p:cNvPr id="187475" name="Text Box 83">
            <a:extLst>
              <a:ext uri="{FF2B5EF4-FFF2-40B4-BE49-F238E27FC236}">
                <a16:creationId xmlns:a16="http://schemas.microsoft.com/office/drawing/2014/main" id="{E2A37E53-1C83-408F-8ADA-C1AE2135A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4630738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真</a:t>
            </a:r>
          </a:p>
        </p:txBody>
      </p:sp>
      <p:sp>
        <p:nvSpPr>
          <p:cNvPr id="187476" name="Line 84">
            <a:extLst>
              <a:ext uri="{FF2B5EF4-FFF2-40B4-BE49-F238E27FC236}">
                <a16:creationId xmlns:a16="http://schemas.microsoft.com/office/drawing/2014/main" id="{02680D55-E685-4E3A-AB9E-0858F9DD2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5086350"/>
            <a:ext cx="0" cy="525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477" name="Text Box 85">
            <a:extLst>
              <a:ext uri="{FF2B5EF4-FFF2-40B4-BE49-F238E27FC236}">
                <a16:creationId xmlns:a16="http://schemas.microsoft.com/office/drawing/2014/main" id="{7D64645F-5C2E-421A-8B8D-45DEF543D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5083175"/>
            <a:ext cx="693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187478" name="Text Box 86">
            <a:extLst>
              <a:ext uri="{FF2B5EF4-FFF2-40B4-BE49-F238E27FC236}">
                <a16:creationId xmlns:a16="http://schemas.microsoft.com/office/drawing/2014/main" id="{BC7D7C15-66B2-4285-A061-8A6E012EF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475" y="4649788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</a:rPr>
              <a:t>假</a:t>
            </a:r>
          </a:p>
        </p:txBody>
      </p:sp>
      <p:sp>
        <p:nvSpPr>
          <p:cNvPr id="187479" name="Text Box 87">
            <a:extLst>
              <a:ext uri="{FF2B5EF4-FFF2-40B4-BE49-F238E27FC236}">
                <a16:creationId xmlns:a16="http://schemas.microsoft.com/office/drawing/2014/main" id="{C20E7607-9B0A-483A-8F91-621829B70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288" y="5083175"/>
            <a:ext cx="55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87480" name="Rectangle 88">
            <a:extLst>
              <a:ext uri="{FF2B5EF4-FFF2-40B4-BE49-F238E27FC236}">
                <a16:creationId xmlns:a16="http://schemas.microsoft.com/office/drawing/2014/main" id="{BBB3C2C6-7AA0-48C7-A9A0-AD37D05FE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775" y="1979613"/>
            <a:ext cx="1497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k=sqrt(n)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7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7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7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7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87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87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87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87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87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874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874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8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8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18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8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1" dur="500"/>
                                        <p:tgtEl>
                                          <p:spTgt spid="18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8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8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3" dur="500"/>
                                        <p:tgtEl>
                                          <p:spTgt spid="18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8" dur="500"/>
                                        <p:tgtEl>
                                          <p:spTgt spid="18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500"/>
                                        <p:tgtEl>
                                          <p:spTgt spid="18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2" dur="500"/>
                                        <p:tgtEl>
                                          <p:spTgt spid="18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8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8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8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8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8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9" dur="500"/>
                                        <p:tgtEl>
                                          <p:spTgt spid="18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4" dur="500"/>
                                        <p:tgtEl>
                                          <p:spTgt spid="18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9" dur="500"/>
                                        <p:tgtEl>
                                          <p:spTgt spid="18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8" dur="500"/>
                                        <p:tgtEl>
                                          <p:spTgt spid="18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autoUpdateAnimBg="0"/>
      <p:bldP spid="187396" grpId="0" autoUpdateAnimBg="0"/>
      <p:bldP spid="187397" grpId="0" autoUpdateAnimBg="0"/>
      <p:bldP spid="187398" grpId="0" autoUpdateAnimBg="0"/>
      <p:bldP spid="187399" grpId="0" autoUpdateAnimBg="0"/>
      <p:bldP spid="187437" grpId="0" animBg="1" autoUpdateAnimBg="0"/>
      <p:bldP spid="187455" grpId="0" build="p" autoUpdateAnimBg="0"/>
      <p:bldP spid="187456" grpId="0" animBg="1" autoUpdateAnimBg="0"/>
      <p:bldP spid="187457" grpId="0" animBg="1"/>
      <p:bldP spid="187458" grpId="0" autoUpdateAnimBg="0"/>
      <p:bldP spid="187459" grpId="0" animBg="1"/>
      <p:bldP spid="187461" grpId="0" autoUpdateAnimBg="0"/>
      <p:bldP spid="187464" grpId="0" autoUpdateAnimBg="0"/>
      <p:bldP spid="187466" grpId="0" autoUpdateAnimBg="0"/>
      <p:bldP spid="187467" grpId="0" autoUpdateAnimBg="0"/>
      <p:bldP spid="187468" grpId="0" autoUpdateAnimBg="0"/>
      <p:bldP spid="187469" grpId="0" animBg="1"/>
      <p:bldP spid="187470" grpId="0" animBg="1" autoUpdateAnimBg="0"/>
      <p:bldP spid="187474" grpId="0" autoUpdateAnimBg="0"/>
      <p:bldP spid="187475" grpId="0" autoUpdateAnimBg="0"/>
      <p:bldP spid="187477" grpId="0" autoUpdateAnimBg="0"/>
      <p:bldP spid="187478" grpId="0" autoUpdateAnimBg="0"/>
      <p:bldP spid="187479" grpId="0" autoUpdateAnimBg="0"/>
      <p:bldP spid="1874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>
            <a:extLst>
              <a:ext uri="{FF2B5EF4-FFF2-40B4-BE49-F238E27FC236}">
                <a16:creationId xmlns:a16="http://schemas.microsoft.com/office/drawing/2014/main" id="{F3A1772C-01AE-42A8-A064-FAFF432AB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928688"/>
            <a:ext cx="4341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例</a:t>
            </a:r>
            <a:r>
              <a:rPr lang="en-US" altLang="zh-CN" sz="2400">
                <a:latin typeface="Arial" panose="020B0604020202020204" pitchFamily="34" charset="0"/>
              </a:rPr>
              <a:t>5 </a:t>
            </a:r>
            <a:r>
              <a:rPr lang="zh-CN" altLang="en-US" sz="2400">
                <a:latin typeface="Arial" panose="020B0604020202020204" pitchFamily="34" charset="0"/>
              </a:rPr>
              <a:t>判断一个数</a:t>
            </a:r>
            <a:r>
              <a:rPr lang="en-US" altLang="zh-CN" sz="2400">
                <a:latin typeface="Arial" panose="020B0604020202020204" pitchFamily="34" charset="0"/>
              </a:rPr>
              <a:t>n</a:t>
            </a:r>
            <a:r>
              <a:rPr lang="zh-CN" altLang="en-US" sz="2400">
                <a:latin typeface="Arial" panose="020B0604020202020204" pitchFamily="34" charset="0"/>
              </a:rPr>
              <a:t>是否是素数。</a:t>
            </a:r>
          </a:p>
        </p:txBody>
      </p:sp>
      <p:sp>
        <p:nvSpPr>
          <p:cNvPr id="177155" name="Text Box 3">
            <a:extLst>
              <a:ext uri="{FF2B5EF4-FFF2-40B4-BE49-F238E27FC236}">
                <a16:creationId xmlns:a16="http://schemas.microsoft.com/office/drawing/2014/main" id="{B71EC794-55B0-4EB5-9A40-EBEA552A7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340768"/>
            <a:ext cx="23605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幼圆" charset="0"/>
              </a:rPr>
              <a:t>素数的概念</a:t>
            </a:r>
          </a:p>
        </p:txBody>
      </p:sp>
      <p:sp>
        <p:nvSpPr>
          <p:cNvPr id="177156" name="Text Box 4">
            <a:extLst>
              <a:ext uri="{FF2B5EF4-FFF2-40B4-BE49-F238E27FC236}">
                <a16:creationId xmlns:a16="http://schemas.microsoft.com/office/drawing/2014/main" id="{386FB545-33B2-46D4-AC1D-9FBD4ACF7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772816"/>
            <a:ext cx="47083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F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只能被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和它本身整除的自然数</a:t>
            </a:r>
          </a:p>
        </p:txBody>
      </p:sp>
      <p:sp>
        <p:nvSpPr>
          <p:cNvPr id="177157" name="Text Box 5">
            <a:extLst>
              <a:ext uri="{FF2B5EF4-FFF2-40B4-BE49-F238E27FC236}">
                <a16:creationId xmlns:a16="http://schemas.microsoft.com/office/drawing/2014/main" id="{110A2C28-3838-4EC3-B5EE-AE861025B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2636912"/>
            <a:ext cx="3876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effectLst>
                  <a:outerShdw blurRad="38100" dist="38100" dir="2700000" algn="tl">
                    <a:srgbClr val="DDDDDD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幼圆" charset="0"/>
              </a:defRPr>
            </a:lvl1pPr>
          </a:lstStyle>
          <a:p>
            <a:r>
              <a:rPr lang="zh-CN" altLang="en-US" dirty="0"/>
              <a:t>判断</a:t>
            </a:r>
            <a:r>
              <a:rPr lang="en-US" altLang="zh-CN" dirty="0"/>
              <a:t>n</a:t>
            </a:r>
            <a:r>
              <a:rPr lang="zh-CN" altLang="en-US" dirty="0"/>
              <a:t>是否是素数的方法</a:t>
            </a:r>
          </a:p>
        </p:txBody>
      </p:sp>
      <p:sp>
        <p:nvSpPr>
          <p:cNvPr id="177158" name="Text Box 6">
            <a:extLst>
              <a:ext uri="{FF2B5EF4-FFF2-40B4-BE49-F238E27FC236}">
                <a16:creationId xmlns:a16="http://schemas.microsoft.com/office/drawing/2014/main" id="{4BCAA512-BABE-43F9-BE7D-34E439E1D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27" y="3623359"/>
            <a:ext cx="442745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</a:rPr>
              <a:t>的因子的个数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</a:rPr>
              <a:t>统计的范围：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</a:rPr>
              <a:t>{1,2,…,n}</a:t>
            </a:r>
            <a:endParaRPr lang="zh-CN" altLang="en-US" sz="2400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77159" name="Text Box 7">
            <a:extLst>
              <a:ext uri="{FF2B5EF4-FFF2-40B4-BE49-F238E27FC236}">
                <a16:creationId xmlns:a16="http://schemas.microsoft.com/office/drawing/2014/main" id="{1AD59257-E533-4C60-9C23-3CA2069E9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204864"/>
            <a:ext cx="3315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marL="342900" indent="-342900" eaLnBrk="1" hangingPunct="1">
              <a:spcBef>
                <a:spcPct val="5000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F"/>
              <a:defRPr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/>
              <a:t>素数只有两个因子：</a:t>
            </a:r>
          </a:p>
        </p:txBody>
      </p:sp>
      <p:sp>
        <p:nvSpPr>
          <p:cNvPr id="177160" name="Text Box 8">
            <a:extLst>
              <a:ext uri="{FF2B5EF4-FFF2-40B4-BE49-F238E27FC236}">
                <a16:creationId xmlns:a16="http://schemas.microsoft.com/office/drawing/2014/main" id="{493FF110-C0D7-4234-8567-46AB9DFFB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872" y="2204864"/>
            <a:ext cx="15776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marL="342900" indent="-342900" eaLnBrk="1" hangingPunct="1">
              <a:spcBef>
                <a:spcPct val="5000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F"/>
              <a:defRPr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和它本身</a:t>
            </a:r>
          </a:p>
        </p:txBody>
      </p:sp>
      <p:sp>
        <p:nvSpPr>
          <p:cNvPr id="177162" name="Text Box 10">
            <a:extLst>
              <a:ext uri="{FF2B5EF4-FFF2-40B4-BE49-F238E27FC236}">
                <a16:creationId xmlns:a16="http://schemas.microsoft.com/office/drawing/2014/main" id="{7973CA05-F8B9-431F-89BB-FD37B4E7B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3102868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统计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77163" name="Rectangle 11">
            <a:extLst>
              <a:ext uri="{FF2B5EF4-FFF2-40B4-BE49-F238E27FC236}">
                <a16:creationId xmlns:a16="http://schemas.microsoft.com/office/drawing/2014/main" id="{E7DE92C0-7C7D-4068-96AD-4E4A1D42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2" y="2605346"/>
            <a:ext cx="25908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输入</a:t>
            </a:r>
            <a:r>
              <a:rPr lang="en-US" altLang="zh-CN" sz="24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77164" name="Rectangle 12">
            <a:extLst>
              <a:ext uri="{FF2B5EF4-FFF2-40B4-BE49-F238E27FC236}">
                <a16:creationId xmlns:a16="http://schemas.microsoft.com/office/drawing/2014/main" id="{D749E3EC-03DD-4F64-888C-CAEE0BC1A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2" y="3367346"/>
            <a:ext cx="2590800" cy="16129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77165" name="Text Box 13">
            <a:extLst>
              <a:ext uri="{FF2B5EF4-FFF2-40B4-BE49-F238E27FC236}">
                <a16:creationId xmlns:a16="http://schemas.microsoft.com/office/drawing/2014/main" id="{CD6B326D-6E35-480A-A3B2-A967A3B26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585" y="3353058"/>
            <a:ext cx="1419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当</a:t>
            </a:r>
            <a:r>
              <a:rPr lang="en-US" altLang="zh-CN" sz="2400">
                <a:latin typeface="Arial" panose="020B0604020202020204" pitchFamily="34" charset="0"/>
              </a:rPr>
              <a:t>j&lt;=n</a:t>
            </a:r>
            <a:r>
              <a:rPr lang="zh-CN" altLang="en-US" sz="2400">
                <a:latin typeface="Arial" panose="020B0604020202020204" pitchFamily="34" charset="0"/>
              </a:rPr>
              <a:t>时</a:t>
            </a:r>
          </a:p>
        </p:txBody>
      </p:sp>
      <p:sp>
        <p:nvSpPr>
          <p:cNvPr id="177166" name="Rectangle 14">
            <a:extLst>
              <a:ext uri="{FF2B5EF4-FFF2-40B4-BE49-F238E27FC236}">
                <a16:creationId xmlns:a16="http://schemas.microsoft.com/office/drawing/2014/main" id="{FDEDE553-FC31-418D-A2FA-7E3146C36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72" y="3748346"/>
            <a:ext cx="22098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77167" name="Line 15">
            <a:extLst>
              <a:ext uri="{FF2B5EF4-FFF2-40B4-BE49-F238E27FC236}">
                <a16:creationId xmlns:a16="http://schemas.microsoft.com/office/drawing/2014/main" id="{8751256C-248B-4352-A75D-A49EA8B00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1072" y="4205546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68" name="Text Box 16">
            <a:extLst>
              <a:ext uri="{FF2B5EF4-FFF2-40B4-BE49-F238E27FC236}">
                <a16:creationId xmlns:a16="http://schemas.microsoft.com/office/drawing/2014/main" id="{E8CA839C-3D78-42B6-BADC-EE5086E30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372" y="3672146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n%j==0</a:t>
            </a:r>
          </a:p>
        </p:txBody>
      </p:sp>
      <p:sp>
        <p:nvSpPr>
          <p:cNvPr id="177169" name="Line 17">
            <a:extLst>
              <a:ext uri="{FF2B5EF4-FFF2-40B4-BE49-F238E27FC236}">
                <a16:creationId xmlns:a16="http://schemas.microsoft.com/office/drawing/2014/main" id="{1D7A4FED-755E-4CF6-9BA2-E906CE520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1072" y="3748346"/>
            <a:ext cx="1066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70" name="Line 18">
            <a:extLst>
              <a:ext uri="{FF2B5EF4-FFF2-40B4-BE49-F238E27FC236}">
                <a16:creationId xmlns:a16="http://schemas.microsoft.com/office/drawing/2014/main" id="{FDF4D0B9-697C-4992-9F1A-50E7C91A14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7872" y="3748346"/>
            <a:ext cx="1143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71" name="Text Box 19">
            <a:extLst>
              <a:ext uri="{FF2B5EF4-FFF2-40B4-BE49-F238E27FC236}">
                <a16:creationId xmlns:a16="http://schemas.microsoft.com/office/drawing/2014/main" id="{F7B50F0F-5C42-4CE0-8025-E26FCAFA1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610" y="3810258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真</a:t>
            </a:r>
          </a:p>
        </p:txBody>
      </p:sp>
      <p:sp>
        <p:nvSpPr>
          <p:cNvPr id="177172" name="Line 20">
            <a:extLst>
              <a:ext uri="{FF2B5EF4-FFF2-40B4-BE49-F238E27FC236}">
                <a16:creationId xmlns:a16="http://schemas.microsoft.com/office/drawing/2014/main" id="{7E91DB1C-F853-4075-807C-FEC98B212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872" y="4205546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73" name="Text Box 21">
            <a:extLst>
              <a:ext uri="{FF2B5EF4-FFF2-40B4-BE49-F238E27FC236}">
                <a16:creationId xmlns:a16="http://schemas.microsoft.com/office/drawing/2014/main" id="{A8CB8D7E-F2CC-4F7F-8250-90FD7DCC1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647" y="4191258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gs++</a:t>
            </a:r>
          </a:p>
        </p:txBody>
      </p:sp>
      <p:sp>
        <p:nvSpPr>
          <p:cNvPr id="177174" name="Text Box 22">
            <a:extLst>
              <a:ext uri="{FF2B5EF4-FFF2-40B4-BE49-F238E27FC236}">
                <a16:creationId xmlns:a16="http://schemas.microsoft.com/office/drawing/2014/main" id="{B9E0837C-2CB4-4064-89BC-C16AF318E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672" y="3810258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假</a:t>
            </a:r>
          </a:p>
        </p:txBody>
      </p:sp>
      <p:sp>
        <p:nvSpPr>
          <p:cNvPr id="177176" name="Rectangle 24">
            <a:extLst>
              <a:ext uri="{FF2B5EF4-FFF2-40B4-BE49-F238E27FC236}">
                <a16:creationId xmlns:a16="http://schemas.microsoft.com/office/drawing/2014/main" id="{8EF38DFD-75D8-46B7-807C-AAD37BD8A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2" y="4969133"/>
            <a:ext cx="25908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77177" name="Rectangle 25">
            <a:extLst>
              <a:ext uri="{FF2B5EF4-FFF2-40B4-BE49-F238E27FC236}">
                <a16:creationId xmlns:a16="http://schemas.microsoft.com/office/drawing/2014/main" id="{5F912438-0030-47BE-A56F-3F963C32D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2" y="2986346"/>
            <a:ext cx="25908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j=1      gs=0</a:t>
            </a:r>
          </a:p>
        </p:txBody>
      </p:sp>
      <p:sp>
        <p:nvSpPr>
          <p:cNvPr id="177178" name="Line 26">
            <a:extLst>
              <a:ext uri="{FF2B5EF4-FFF2-40B4-BE49-F238E27FC236}">
                <a16:creationId xmlns:a16="http://schemas.microsoft.com/office/drawing/2014/main" id="{CB26176F-AD61-47C9-BF94-E76C5CCA5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0072" y="5426333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79" name="Line 27">
            <a:extLst>
              <a:ext uri="{FF2B5EF4-FFF2-40B4-BE49-F238E27FC236}">
                <a16:creationId xmlns:a16="http://schemas.microsoft.com/office/drawing/2014/main" id="{4BD6677D-FD49-4991-B992-9CE20F9DB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0072" y="4969133"/>
            <a:ext cx="1295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80" name="Line 28">
            <a:extLst>
              <a:ext uri="{FF2B5EF4-FFF2-40B4-BE49-F238E27FC236}">
                <a16:creationId xmlns:a16="http://schemas.microsoft.com/office/drawing/2014/main" id="{1A7497FA-A713-4FB1-8324-C8ADBD896C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5472" y="4969133"/>
            <a:ext cx="1219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81" name="Text Box 29">
            <a:extLst>
              <a:ext uri="{FF2B5EF4-FFF2-40B4-BE49-F238E27FC236}">
                <a16:creationId xmlns:a16="http://schemas.microsoft.com/office/drawing/2014/main" id="{2183C0B1-91CC-4921-8DD4-7C2D5F8AF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7322" y="4908808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gs==2</a:t>
            </a:r>
          </a:p>
        </p:txBody>
      </p:sp>
      <p:sp>
        <p:nvSpPr>
          <p:cNvPr id="177182" name="Text Box 30">
            <a:extLst>
              <a:ext uri="{FF2B5EF4-FFF2-40B4-BE49-F238E27FC236}">
                <a16:creationId xmlns:a16="http://schemas.microsoft.com/office/drawing/2014/main" id="{4CBFAC4A-645B-4AFE-BD65-8B818B517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547" y="5031046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真</a:t>
            </a:r>
          </a:p>
        </p:txBody>
      </p:sp>
      <p:sp>
        <p:nvSpPr>
          <p:cNvPr id="177183" name="Line 31">
            <a:extLst>
              <a:ext uri="{FF2B5EF4-FFF2-40B4-BE49-F238E27FC236}">
                <a16:creationId xmlns:a16="http://schemas.microsoft.com/office/drawing/2014/main" id="{263AC44A-107B-4453-80AB-FFFB886F6B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5472" y="5426333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84" name="Text Box 32">
            <a:extLst>
              <a:ext uri="{FF2B5EF4-FFF2-40B4-BE49-F238E27FC236}">
                <a16:creationId xmlns:a16="http://schemas.microsoft.com/office/drawing/2014/main" id="{DB2EF039-FBE5-4D50-88AB-CE9C48E31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3135" y="5350133"/>
            <a:ext cx="693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177185" name="Text Box 33">
            <a:extLst>
              <a:ext uri="{FF2B5EF4-FFF2-40B4-BE49-F238E27FC236}">
                <a16:creationId xmlns:a16="http://schemas.microsoft.com/office/drawing/2014/main" id="{707D558E-D576-4523-BFF5-FFBF7D2D1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5097" y="4969133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假</a:t>
            </a:r>
          </a:p>
        </p:txBody>
      </p:sp>
      <p:sp>
        <p:nvSpPr>
          <p:cNvPr id="177186" name="Text Box 34">
            <a:extLst>
              <a:ext uri="{FF2B5EF4-FFF2-40B4-BE49-F238E27FC236}">
                <a16:creationId xmlns:a16="http://schemas.microsoft.com/office/drawing/2014/main" id="{40777869-5DBC-4F42-AA4D-C09A3D14F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872" y="5350133"/>
            <a:ext cx="55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77209" name="Rectangle 57">
            <a:extLst>
              <a:ext uri="{FF2B5EF4-FFF2-40B4-BE49-F238E27FC236}">
                <a16:creationId xmlns:a16="http://schemas.microsoft.com/office/drawing/2014/main" id="{AE71CB7D-CF06-4454-A37B-5C2B0758B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6195" name="Rectangle 58">
            <a:extLst>
              <a:ext uri="{FF2B5EF4-FFF2-40B4-BE49-F238E27FC236}">
                <a16:creationId xmlns:a16="http://schemas.microsoft.com/office/drawing/2014/main" id="{2EA71BEC-54D4-4C3B-9F44-3A1AA45FDDA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620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196" name="Rectangle 59">
            <a:extLst>
              <a:ext uri="{FF2B5EF4-FFF2-40B4-BE49-F238E27FC236}">
                <a16:creationId xmlns:a16="http://schemas.microsoft.com/office/drawing/2014/main" id="{BEB51CD5-32A0-4E3D-863F-FC21417D476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197" name="Line 60">
            <a:extLst>
              <a:ext uri="{FF2B5EF4-FFF2-40B4-BE49-F238E27FC236}">
                <a16:creationId xmlns:a16="http://schemas.microsoft.com/office/drawing/2014/main" id="{928BD161-7E71-4830-A2B0-FB278B1A1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213" name="Rectangle 61">
            <a:extLst>
              <a:ext uri="{FF2B5EF4-FFF2-40B4-BE49-F238E27FC236}">
                <a16:creationId xmlns:a16="http://schemas.microsoft.com/office/drawing/2014/main" id="{A45B7FA3-3CEE-4E43-83D1-B8D84A0D9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48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循环结构典型算法</a:t>
            </a:r>
          </a:p>
        </p:txBody>
      </p:sp>
      <p:sp>
        <p:nvSpPr>
          <p:cNvPr id="177219" name="Rectangle 67">
            <a:extLst>
              <a:ext uri="{FF2B5EF4-FFF2-40B4-BE49-F238E27FC236}">
                <a16:creationId xmlns:a16="http://schemas.microsoft.com/office/drawing/2014/main" id="{6601ECAB-3994-47DA-B0CB-1A9AC1F29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97" y="4583371"/>
            <a:ext cx="2209800" cy="396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j++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0" fill="hold"/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7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7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7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6" dur="500"/>
                                        <p:tgtEl>
                                          <p:spTgt spid="17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7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7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7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7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3" dur="500"/>
                                        <p:tgtEl>
                                          <p:spTgt spid="17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8" dur="500"/>
                                        <p:tgtEl>
                                          <p:spTgt spid="17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17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7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7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7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7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7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4" dur="500"/>
                                        <p:tgtEl>
                                          <p:spTgt spid="17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9" dur="500"/>
                                        <p:tgtEl>
                                          <p:spTgt spid="17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4" dur="500"/>
                                        <p:tgtEl>
                                          <p:spTgt spid="17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3" dur="500"/>
                                        <p:tgtEl>
                                          <p:spTgt spid="17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autoUpdateAnimBg="0"/>
      <p:bldP spid="177155" grpId="0" autoUpdateAnimBg="0"/>
      <p:bldP spid="177156" grpId="0" autoUpdateAnimBg="0"/>
      <p:bldP spid="177157" grpId="0" autoUpdateAnimBg="0"/>
      <p:bldP spid="177158" grpId="0" build="p" autoUpdateAnimBg="0"/>
      <p:bldP spid="177159" grpId="0" autoUpdateAnimBg="0"/>
      <p:bldP spid="177160" grpId="0" autoUpdateAnimBg="0"/>
      <p:bldP spid="177162" grpId="0" autoUpdateAnimBg="0"/>
      <p:bldP spid="177163" grpId="0" animBg="1" autoUpdateAnimBg="0"/>
      <p:bldP spid="177164" grpId="0" animBg="1"/>
      <p:bldP spid="177165" grpId="0" autoUpdateAnimBg="0"/>
      <p:bldP spid="177166" grpId="0" animBg="1"/>
      <p:bldP spid="177168" grpId="0" autoUpdateAnimBg="0"/>
      <p:bldP spid="177171" grpId="0" autoUpdateAnimBg="0"/>
      <p:bldP spid="177173" grpId="0" autoUpdateAnimBg="0"/>
      <p:bldP spid="177174" grpId="0" autoUpdateAnimBg="0"/>
      <p:bldP spid="177176" grpId="0" animBg="1"/>
      <p:bldP spid="177177" grpId="0" animBg="1" autoUpdateAnimBg="0"/>
      <p:bldP spid="177181" grpId="0" autoUpdateAnimBg="0"/>
      <p:bldP spid="177182" grpId="0" autoUpdateAnimBg="0"/>
      <p:bldP spid="177184" grpId="0" autoUpdateAnimBg="0"/>
      <p:bldP spid="177185" grpId="0" autoUpdateAnimBg="0"/>
      <p:bldP spid="177186" grpId="0" autoUpdateAnimBg="0"/>
      <p:bldP spid="1772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64" name="Text Box 36">
            <a:extLst>
              <a:ext uri="{FF2B5EF4-FFF2-40B4-BE49-F238E27FC236}">
                <a16:creationId xmlns:a16="http://schemas.microsoft.com/office/drawing/2014/main" id="{9A5692A2-2BF1-4140-88F1-A11C37762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821" y="16528"/>
            <a:ext cx="4946651" cy="6824945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cmath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&gt;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#include &lt;iostream&gt;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using namespace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main()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n,j,k,f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&gt;&gt;n;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k=sqrt(n),j=2,f=1;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while(j&lt;=k)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	if(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n%j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!=0)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		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j++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	else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	{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		f=0;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		break;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	}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if(f==1)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&lt;&lt;n&lt;&lt;"  yes";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else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&lt;&lt;n&lt;&lt;"  no";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76182" name="Rectangle 54">
            <a:extLst>
              <a:ext uri="{FF2B5EF4-FFF2-40B4-BE49-F238E27FC236}">
                <a16:creationId xmlns:a16="http://schemas.microsoft.com/office/drawing/2014/main" id="{B43DB60A-A9DE-4CD3-A228-E55A5A56D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189" y="2291700"/>
            <a:ext cx="3946267" cy="284400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1514" name="Group 67">
            <a:extLst>
              <a:ext uri="{FF2B5EF4-FFF2-40B4-BE49-F238E27FC236}">
                <a16:creationId xmlns:a16="http://schemas.microsoft.com/office/drawing/2014/main" id="{64D5DE16-D02C-47F7-8088-32DD5CE0B3E1}"/>
              </a:ext>
            </a:extLst>
          </p:cNvPr>
          <p:cNvGrpSpPr>
            <a:grpSpLocks/>
          </p:cNvGrpSpPr>
          <p:nvPr/>
        </p:nvGrpSpPr>
        <p:grpSpPr bwMode="auto">
          <a:xfrm>
            <a:off x="447675" y="1882775"/>
            <a:ext cx="3403600" cy="3706813"/>
            <a:chOff x="282" y="1186"/>
            <a:chExt cx="2144" cy="2335"/>
          </a:xfrm>
        </p:grpSpPr>
        <p:sp>
          <p:nvSpPr>
            <p:cNvPr id="21515" name="Rectangle 11">
              <a:extLst>
                <a:ext uri="{FF2B5EF4-FFF2-40B4-BE49-F238E27FC236}">
                  <a16:creationId xmlns:a16="http://schemas.microsoft.com/office/drawing/2014/main" id="{261EE63E-4F65-4CF1-83AA-D57DD8CD8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86"/>
              <a:ext cx="2093" cy="3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输入</a:t>
              </a:r>
              <a:r>
                <a:rPr lang="en-US" altLang="zh-CN" sz="24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21516" name="Rectangle 12">
              <a:extLst>
                <a:ext uri="{FF2B5EF4-FFF2-40B4-BE49-F238E27FC236}">
                  <a16:creationId xmlns:a16="http://schemas.microsoft.com/office/drawing/2014/main" id="{AB24C808-3C7C-404A-9219-4613CA463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852"/>
              <a:ext cx="2093" cy="10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17" name="Text Box 13">
              <a:extLst>
                <a:ext uri="{FF2B5EF4-FFF2-40B4-BE49-F238E27FC236}">
                  <a16:creationId xmlns:a16="http://schemas.microsoft.com/office/drawing/2014/main" id="{A8E2E084-D6D7-4308-BB02-67D43A3822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1850"/>
              <a:ext cx="8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当</a:t>
              </a:r>
              <a:r>
                <a:rPr lang="en-US" altLang="zh-CN" sz="2400">
                  <a:solidFill>
                    <a:srgbClr val="000000"/>
                  </a:solidFill>
                  <a:latin typeface="Arial" panose="020B0604020202020204" pitchFamily="34" charset="0"/>
                </a:rPr>
                <a:t>j&lt;=k</a:t>
              </a:r>
              <a:r>
                <a:rPr lang="zh-CN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时</a:t>
              </a:r>
            </a:p>
          </p:txBody>
        </p:sp>
        <p:sp>
          <p:nvSpPr>
            <p:cNvPr id="21518" name="Rectangle 14">
              <a:extLst>
                <a:ext uri="{FF2B5EF4-FFF2-40B4-BE49-F238E27FC236}">
                  <a16:creationId xmlns:a16="http://schemas.microsoft.com/office/drawing/2014/main" id="{CCBC407F-5CC0-4AA4-82D3-EDBD0F80B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133"/>
              <a:ext cx="1853" cy="73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19" name="Line 15">
              <a:extLst>
                <a:ext uri="{FF2B5EF4-FFF2-40B4-BE49-F238E27FC236}">
                  <a16:creationId xmlns:a16="http://schemas.microsoft.com/office/drawing/2014/main" id="{16785B88-E111-424D-9850-D4DED7506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456"/>
              <a:ext cx="18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Text Box 16">
              <a:extLst>
                <a:ext uri="{FF2B5EF4-FFF2-40B4-BE49-F238E27FC236}">
                  <a16:creationId xmlns:a16="http://schemas.microsoft.com/office/drawing/2014/main" id="{590E8B78-13BD-4C26-94B5-8589A15DD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093"/>
              <a:ext cx="7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Arial" panose="020B0604020202020204" pitchFamily="34" charset="0"/>
                </a:rPr>
                <a:t>n%j!=0</a:t>
              </a:r>
            </a:p>
          </p:txBody>
        </p:sp>
        <p:sp>
          <p:nvSpPr>
            <p:cNvPr id="21521" name="Line 17">
              <a:extLst>
                <a:ext uri="{FF2B5EF4-FFF2-40B4-BE49-F238E27FC236}">
                  <a16:creationId xmlns:a16="http://schemas.microsoft.com/office/drawing/2014/main" id="{6A9E7FFF-2239-4581-88B5-C8D45D295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2138"/>
              <a:ext cx="862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18">
              <a:extLst>
                <a:ext uri="{FF2B5EF4-FFF2-40B4-BE49-F238E27FC236}">
                  <a16:creationId xmlns:a16="http://schemas.microsoft.com/office/drawing/2014/main" id="{DEBC11EC-D5BB-4221-A4F0-C7BD75CED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3" y="2138"/>
              <a:ext cx="998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Text Box 19">
              <a:extLst>
                <a:ext uri="{FF2B5EF4-FFF2-40B4-BE49-F238E27FC236}">
                  <a16:creationId xmlns:a16="http://schemas.microsoft.com/office/drawing/2014/main" id="{14187E81-F9EB-48AB-BE82-36CA3AC30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" y="2168"/>
              <a:ext cx="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真</a:t>
              </a:r>
            </a:p>
          </p:txBody>
        </p:sp>
        <p:sp>
          <p:nvSpPr>
            <p:cNvPr id="21524" name="Line 20">
              <a:extLst>
                <a:ext uri="{FF2B5EF4-FFF2-40B4-BE49-F238E27FC236}">
                  <a16:creationId xmlns:a16="http://schemas.microsoft.com/office/drawing/2014/main" id="{26365729-CBF8-42B1-A2C0-C5B59F4AE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443"/>
              <a:ext cx="0" cy="4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Text Box 21">
              <a:extLst>
                <a:ext uri="{FF2B5EF4-FFF2-40B4-BE49-F238E27FC236}">
                  <a16:creationId xmlns:a16="http://schemas.microsoft.com/office/drawing/2014/main" id="{010DA4E1-4051-4107-BB41-5991BD649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531"/>
              <a:ext cx="3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Arial" panose="020B0604020202020204" pitchFamily="34" charset="0"/>
                </a:rPr>
                <a:t>j++</a:t>
              </a:r>
            </a:p>
          </p:txBody>
        </p:sp>
        <p:sp>
          <p:nvSpPr>
            <p:cNvPr id="21526" name="Text Box 22">
              <a:extLst>
                <a:ext uri="{FF2B5EF4-FFF2-40B4-BE49-F238E27FC236}">
                  <a16:creationId xmlns:a16="http://schemas.microsoft.com/office/drawing/2014/main" id="{1ABB255F-1D4D-4CDA-A5FB-0FFCE117D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0" y="2184"/>
              <a:ext cx="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假</a:t>
              </a:r>
            </a:p>
          </p:txBody>
        </p:sp>
        <p:sp>
          <p:nvSpPr>
            <p:cNvPr id="21527" name="Text Box 23">
              <a:extLst>
                <a:ext uri="{FF2B5EF4-FFF2-40B4-BE49-F238E27FC236}">
                  <a16:creationId xmlns:a16="http://schemas.microsoft.com/office/drawing/2014/main" id="{511E7F37-645C-4A73-92B1-7133D6909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2501"/>
              <a:ext cx="10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Arial" panose="020B0604020202020204" pitchFamily="34" charset="0"/>
                </a:rPr>
                <a:t>f=0  break</a:t>
              </a:r>
            </a:p>
          </p:txBody>
        </p:sp>
        <p:sp>
          <p:nvSpPr>
            <p:cNvPr id="21528" name="Rectangle 24">
              <a:extLst>
                <a:ext uri="{FF2B5EF4-FFF2-40B4-BE49-F238E27FC236}">
                  <a16:creationId xmlns:a16="http://schemas.microsoft.com/office/drawing/2014/main" id="{6C0EA0CE-B019-46CF-9405-CCC027DC4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864"/>
              <a:ext cx="2093" cy="6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29" name="Rectangle 25">
              <a:extLst>
                <a:ext uri="{FF2B5EF4-FFF2-40B4-BE49-F238E27FC236}">
                  <a16:creationId xmlns:a16="http://schemas.microsoft.com/office/drawing/2014/main" id="{2D7C2A91-1722-4DE1-8C0E-5644EAFEE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503"/>
              <a:ext cx="2093" cy="3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Arial" panose="020B0604020202020204" pitchFamily="34" charset="0"/>
                </a:rPr>
                <a:t> j=2     f=1</a:t>
              </a:r>
            </a:p>
          </p:txBody>
        </p:sp>
        <p:sp>
          <p:nvSpPr>
            <p:cNvPr id="21530" name="Line 26">
              <a:extLst>
                <a:ext uri="{FF2B5EF4-FFF2-40B4-BE49-F238E27FC236}">
                  <a16:creationId xmlns:a16="http://schemas.microsoft.com/office/drawing/2014/main" id="{B2CD3751-7A80-4E86-A9D5-EBE8F1D81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190"/>
              <a:ext cx="2093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1" name="Line 27">
              <a:extLst>
                <a:ext uri="{FF2B5EF4-FFF2-40B4-BE49-F238E27FC236}">
                  <a16:creationId xmlns:a16="http://schemas.microsoft.com/office/drawing/2014/main" id="{F4F5C64F-FF7B-466C-B3AD-B0E242D30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857"/>
              <a:ext cx="1095" cy="3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2" name="Line 28">
              <a:extLst>
                <a:ext uri="{FF2B5EF4-FFF2-40B4-BE49-F238E27FC236}">
                  <a16:creationId xmlns:a16="http://schemas.microsoft.com/office/drawing/2014/main" id="{3FC39C0F-BF88-4FCA-BABB-78272F5AA6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3" y="2879"/>
              <a:ext cx="998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3" name="Text Box 29">
              <a:extLst>
                <a:ext uri="{FF2B5EF4-FFF2-40B4-BE49-F238E27FC236}">
                  <a16:creationId xmlns:a16="http://schemas.microsoft.com/office/drawing/2014/main" id="{EA077D84-4AAA-4DCE-90FD-835886B71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819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Arial" panose="020B0604020202020204" pitchFamily="34" charset="0"/>
                </a:rPr>
                <a:t>f==1</a:t>
              </a:r>
            </a:p>
          </p:txBody>
        </p:sp>
        <p:sp>
          <p:nvSpPr>
            <p:cNvPr id="21534" name="Text Box 30">
              <a:extLst>
                <a:ext uri="{FF2B5EF4-FFF2-40B4-BE49-F238E27FC236}">
                  <a16:creationId xmlns:a16="http://schemas.microsoft.com/office/drawing/2014/main" id="{45A8E161-374D-4D71-A811-72B8A7C55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" y="2896"/>
              <a:ext cx="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真</a:t>
              </a:r>
            </a:p>
          </p:txBody>
        </p:sp>
        <p:sp>
          <p:nvSpPr>
            <p:cNvPr id="21535" name="Line 31">
              <a:extLst>
                <a:ext uri="{FF2B5EF4-FFF2-40B4-BE49-F238E27FC236}">
                  <a16:creationId xmlns:a16="http://schemas.microsoft.com/office/drawing/2014/main" id="{ABA6DDA8-01EB-4C06-AB6D-DC01855E9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3183"/>
              <a:ext cx="0" cy="3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6" name="Text Box 32">
              <a:extLst>
                <a:ext uri="{FF2B5EF4-FFF2-40B4-BE49-F238E27FC236}">
                  <a16:creationId xmlns:a16="http://schemas.microsoft.com/office/drawing/2014/main" id="{C0BCCB87-1963-489F-8694-31D55AC0FB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" y="3181"/>
              <a:ext cx="4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Arial" panose="020B0604020202020204" pitchFamily="34" charset="0"/>
                </a:rPr>
                <a:t>yes</a:t>
              </a:r>
            </a:p>
          </p:txBody>
        </p:sp>
        <p:sp>
          <p:nvSpPr>
            <p:cNvPr id="21537" name="Text Box 33">
              <a:extLst>
                <a:ext uri="{FF2B5EF4-FFF2-40B4-BE49-F238E27FC236}">
                  <a16:creationId xmlns:a16="http://schemas.microsoft.com/office/drawing/2014/main" id="{87815686-6D93-4667-8902-9561353C5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" y="2908"/>
              <a:ext cx="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假</a:t>
              </a:r>
            </a:p>
          </p:txBody>
        </p:sp>
        <p:sp>
          <p:nvSpPr>
            <p:cNvPr id="21538" name="Text Box 34">
              <a:extLst>
                <a:ext uri="{FF2B5EF4-FFF2-40B4-BE49-F238E27FC236}">
                  <a16:creationId xmlns:a16="http://schemas.microsoft.com/office/drawing/2014/main" id="{326E6F1C-1EF2-4562-9076-06B0210AD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0" y="3181"/>
              <a:ext cx="3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Arial" panose="020B0604020202020204" pitchFamily="34" charset="0"/>
                </a:rPr>
                <a:t>no</a:t>
              </a:r>
            </a:p>
          </p:txBody>
        </p:sp>
        <p:sp>
          <p:nvSpPr>
            <p:cNvPr id="21539" name="Rectangle 66">
              <a:extLst>
                <a:ext uri="{FF2B5EF4-FFF2-40B4-BE49-F238E27FC236}">
                  <a16:creationId xmlns:a16="http://schemas.microsoft.com/office/drawing/2014/main" id="{8B321204-24F7-4223-B479-0138C430A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1226"/>
              <a:ext cx="9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k=sqrt(n)</a:t>
              </a:r>
            </a:p>
          </p:txBody>
        </p:sp>
      </p:grpSp>
      <p:sp>
        <p:nvSpPr>
          <p:cNvPr id="37" name="Text Box 2">
            <a:extLst>
              <a:ext uri="{FF2B5EF4-FFF2-40B4-BE49-F238E27FC236}">
                <a16:creationId xmlns:a16="http://schemas.microsoft.com/office/drawing/2014/main" id="{E1523384-7118-4DB0-94F5-2269DFA23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461" y="2291844"/>
            <a:ext cx="147001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spcBef>
                <a:spcPts val="0"/>
              </a:spcBef>
              <a:defRPr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宋体" charset="0"/>
              </a:defRPr>
            </a:lvl1pPr>
          </a:lstStyle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Arial" pitchFamily="34" charset="0"/>
              </a:rPr>
              <a:t>测试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</a:rPr>
              <a:t>2~k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</a:rPr>
              <a:t>有无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</a:rPr>
              <a:t>的因子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6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6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6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6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61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61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761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761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761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761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761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7616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7616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7616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76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76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64" grpId="0" build="p" autoUpdateAnimBg="0"/>
      <p:bldP spid="17618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89" name="Rectangle 61">
            <a:extLst>
              <a:ext uri="{FF2B5EF4-FFF2-40B4-BE49-F238E27FC236}">
                <a16:creationId xmlns:a16="http://schemas.microsoft.com/office/drawing/2014/main" id="{A5B48E72-82F2-4414-82FF-2FB239F02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54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48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本周上机作业</a:t>
            </a:r>
          </a:p>
        </p:txBody>
      </p:sp>
      <p:sp>
        <p:nvSpPr>
          <p:cNvPr id="37" name="Text Box 3">
            <a:extLst>
              <a:ext uri="{FF2B5EF4-FFF2-40B4-BE49-F238E27FC236}">
                <a16:creationId xmlns:a16="http://schemas.microsoft.com/office/drawing/2014/main" id="{05335ED0-B7E3-4EB8-A3DC-BE122EB56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4313"/>
            <a:ext cx="7462838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r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1.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测试平台中循环结构程序设计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anose="020105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最迟于下周末之前完成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87" name="Rectangle 35">
            <a:extLst>
              <a:ext uri="{FF2B5EF4-FFF2-40B4-BE49-F238E27FC236}">
                <a16:creationId xmlns:a16="http://schemas.microsoft.com/office/drawing/2014/main" id="{88DE68A8-ED08-4952-B81C-D4613A930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51" y="58847"/>
            <a:ext cx="5532438" cy="6740307"/>
          </a:xfrm>
          <a:prstGeom prst="rect">
            <a:avLst/>
          </a:prstGeom>
          <a:noFill/>
          <a:ln w="76200" cap="sq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#include&lt;iostream&gt;</a:t>
            </a:r>
          </a:p>
          <a:p>
            <a:pPr algn="just"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using namespace </a:t>
            </a:r>
            <a:r>
              <a:rPr lang="en-US" altLang="zh-CN" sz="2400" dirty="0" err="1">
                <a:latin typeface="Arial" panose="020B0604020202020204" pitchFamily="34" charset="0"/>
              </a:rPr>
              <a:t>std</a:t>
            </a:r>
            <a:r>
              <a:rPr lang="en-US" altLang="zh-CN" sz="2400" dirty="0">
                <a:latin typeface="Arial" panose="020B0604020202020204" pitchFamily="34" charset="0"/>
              </a:rPr>
              <a:t>;</a:t>
            </a:r>
          </a:p>
          <a:p>
            <a:pPr algn="just"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</a:rPr>
              <a:t> main()</a:t>
            </a:r>
          </a:p>
          <a:p>
            <a:pPr algn="just"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{</a:t>
            </a:r>
          </a:p>
          <a:p>
            <a:pPr algn="just"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</a:t>
            </a:r>
            <a:r>
              <a:rPr lang="en-US" altLang="zh-CN" sz="2400" dirty="0" err="1"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n,j,gs</a:t>
            </a:r>
            <a:r>
              <a:rPr lang="en-US" altLang="zh-CN" sz="2400" dirty="0">
                <a:latin typeface="Arial" panose="020B0604020202020204" pitchFamily="34" charset="0"/>
              </a:rPr>
              <a:t>=0;</a:t>
            </a:r>
          </a:p>
          <a:p>
            <a:pPr algn="just"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</a:t>
            </a:r>
            <a:r>
              <a:rPr lang="en-US" altLang="zh-CN" sz="2400" dirty="0" err="1">
                <a:latin typeface="Arial" panose="020B0604020202020204" pitchFamily="34" charset="0"/>
              </a:rPr>
              <a:t>cin</a:t>
            </a:r>
            <a:r>
              <a:rPr lang="en-US" altLang="zh-CN" sz="2400" dirty="0">
                <a:latin typeface="Arial" panose="020B0604020202020204" pitchFamily="34" charset="0"/>
              </a:rPr>
              <a:t>&gt;&gt;n;</a:t>
            </a:r>
          </a:p>
          <a:p>
            <a:pPr algn="just"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j=1;gs=0;</a:t>
            </a:r>
          </a:p>
          <a:p>
            <a:pPr algn="just"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2400" dirty="0">
                <a:latin typeface="Arial" panose="020B0604020202020204" pitchFamily="34" charset="0"/>
              </a:rPr>
              <a:t>(j&lt;=n)</a:t>
            </a:r>
          </a:p>
          <a:p>
            <a:pPr algn="just"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{</a:t>
            </a:r>
          </a:p>
          <a:p>
            <a:pPr algn="just"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	if(</a:t>
            </a:r>
            <a:r>
              <a:rPr lang="en-US" altLang="zh-CN" sz="2400" dirty="0" err="1">
                <a:latin typeface="Arial" panose="020B0604020202020204" pitchFamily="34" charset="0"/>
              </a:rPr>
              <a:t>n%j</a:t>
            </a:r>
            <a:r>
              <a:rPr lang="en-US" altLang="zh-CN" sz="2400" dirty="0">
                <a:latin typeface="Arial" panose="020B0604020202020204" pitchFamily="34" charset="0"/>
              </a:rPr>
              <a:t>==0)</a:t>
            </a:r>
          </a:p>
          <a:p>
            <a:pPr algn="just"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		</a:t>
            </a:r>
            <a:r>
              <a:rPr lang="en-US" altLang="zh-CN" sz="2400" dirty="0" err="1">
                <a:latin typeface="Arial" panose="020B0604020202020204" pitchFamily="34" charset="0"/>
              </a:rPr>
              <a:t>gs</a:t>
            </a:r>
            <a:r>
              <a:rPr lang="en-US" altLang="zh-CN" sz="2400" dirty="0">
                <a:latin typeface="Arial" panose="020B0604020202020204" pitchFamily="34" charset="0"/>
              </a:rPr>
              <a:t>++;</a:t>
            </a:r>
          </a:p>
          <a:p>
            <a:pPr algn="just"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	</a:t>
            </a:r>
            <a:r>
              <a:rPr lang="en-US" altLang="zh-CN" sz="2400" dirty="0" err="1">
                <a:latin typeface="Arial" panose="020B0604020202020204" pitchFamily="34" charset="0"/>
              </a:rPr>
              <a:t>j++</a:t>
            </a:r>
            <a:r>
              <a:rPr lang="en-US" altLang="zh-CN" sz="2400" dirty="0">
                <a:latin typeface="Arial" panose="020B0604020202020204" pitchFamily="34" charset="0"/>
              </a:rPr>
              <a:t>;</a:t>
            </a:r>
          </a:p>
          <a:p>
            <a:pPr algn="just"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}</a:t>
            </a:r>
          </a:p>
          <a:p>
            <a:pPr algn="just"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if(</a:t>
            </a:r>
            <a:r>
              <a:rPr lang="en-US" altLang="zh-CN" sz="2400" dirty="0" err="1">
                <a:latin typeface="Arial" panose="020B0604020202020204" pitchFamily="34" charset="0"/>
              </a:rPr>
              <a:t>gs</a:t>
            </a:r>
            <a:r>
              <a:rPr lang="en-US" altLang="zh-CN" sz="2400" dirty="0">
                <a:latin typeface="Arial" panose="020B0604020202020204" pitchFamily="34" charset="0"/>
              </a:rPr>
              <a:t>==2)</a:t>
            </a:r>
          </a:p>
          <a:p>
            <a:pPr algn="just"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	</a:t>
            </a:r>
            <a:r>
              <a:rPr lang="en-US" altLang="zh-CN" sz="2400" dirty="0" err="1"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latin typeface="Arial" panose="020B0604020202020204" pitchFamily="34" charset="0"/>
              </a:rPr>
              <a:t>&lt;&lt;"YES";</a:t>
            </a:r>
          </a:p>
          <a:p>
            <a:pPr algn="just"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else</a:t>
            </a:r>
          </a:p>
          <a:p>
            <a:pPr algn="just"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	</a:t>
            </a:r>
            <a:r>
              <a:rPr lang="en-US" altLang="zh-CN" sz="2400" dirty="0" err="1">
                <a:latin typeface="Arial" panose="020B0604020202020204" pitchFamily="34" charset="0"/>
              </a:rPr>
              <a:t>cout</a:t>
            </a:r>
            <a:r>
              <a:rPr lang="en-US" altLang="zh-CN" sz="2400" dirty="0">
                <a:latin typeface="Arial" panose="020B0604020202020204" pitchFamily="34" charset="0"/>
              </a:rPr>
              <a:t>&lt;&lt;"NO";</a:t>
            </a:r>
          </a:p>
          <a:p>
            <a:pPr algn="just"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}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77206" name="Rectangle 54">
            <a:extLst>
              <a:ext uri="{FF2B5EF4-FFF2-40B4-BE49-F238E27FC236}">
                <a16:creationId xmlns:a16="http://schemas.microsoft.com/office/drawing/2014/main" id="{9B4D7E4D-A34B-4A92-990B-A2ABCA561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198" y="2339338"/>
            <a:ext cx="4062413" cy="259200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57" name="Text Box 2">
            <a:extLst>
              <a:ext uri="{FF2B5EF4-FFF2-40B4-BE49-F238E27FC236}">
                <a16:creationId xmlns:a16="http://schemas.microsoft.com/office/drawing/2014/main" id="{D484C4F3-039B-43DD-8C15-D3BD0C4CC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177" y="4790405"/>
            <a:ext cx="2293937" cy="908050"/>
          </a:xfrm>
          <a:prstGeom prst="rect">
            <a:avLst/>
          </a:prstGeom>
          <a:gradFill rotWithShape="1">
            <a:gsLst>
              <a:gs pos="0">
                <a:srgbClr val="FFEBD9"/>
              </a:gs>
              <a:gs pos="64999">
                <a:srgbClr val="FFD0A4"/>
              </a:gs>
              <a:gs pos="100000">
                <a:srgbClr val="FFBF7E"/>
              </a:gs>
            </a:gsLst>
            <a:lin ang="5400000" scaled="1"/>
          </a:gradFill>
          <a:ln w="9525">
            <a:solidFill>
              <a:srgbClr val="FE952D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缺点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spcBef>
                <a:spcPts val="600"/>
              </a:spcBef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循环次数太多</a:t>
            </a:r>
          </a:p>
        </p:txBody>
      </p:sp>
      <p:sp>
        <p:nvSpPr>
          <p:cNvPr id="58" name="Text Box 2">
            <a:extLst>
              <a:ext uri="{FF2B5EF4-FFF2-40B4-BE49-F238E27FC236}">
                <a16:creationId xmlns:a16="http://schemas.microsoft.com/office/drawing/2014/main" id="{926121A3-93EB-44D7-9CC8-21E68C108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7717" y="2960211"/>
            <a:ext cx="102076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统计因子个数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9EFB899-9804-45CC-A104-99E4AF1B563B}"/>
              </a:ext>
            </a:extLst>
          </p:cNvPr>
          <p:cNvGrpSpPr/>
          <p:nvPr/>
        </p:nvGrpSpPr>
        <p:grpSpPr>
          <a:xfrm>
            <a:off x="6191572" y="1340768"/>
            <a:ext cx="2628900" cy="3201987"/>
            <a:chOff x="647700" y="3141663"/>
            <a:chExt cx="2628900" cy="3201987"/>
          </a:xfrm>
        </p:grpSpPr>
        <p:sp>
          <p:nvSpPr>
            <p:cNvPr id="177163" name="Rectangle 11">
              <a:extLst>
                <a:ext uri="{FF2B5EF4-FFF2-40B4-BE49-F238E27FC236}">
                  <a16:creationId xmlns:a16="http://schemas.microsoft.com/office/drawing/2014/main" id="{E7DE92C0-7C7D-4068-96AD-4E4A1D426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225" y="3141663"/>
              <a:ext cx="2590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输入</a:t>
              </a:r>
              <a:r>
                <a:rPr lang="en-US" altLang="zh-CN" sz="24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77164" name="Rectangle 12">
              <a:extLst>
                <a:ext uri="{FF2B5EF4-FFF2-40B4-BE49-F238E27FC236}">
                  <a16:creationId xmlns:a16="http://schemas.microsoft.com/office/drawing/2014/main" id="{D749E3EC-03DD-4F64-888C-CAEE0BC1A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225" y="3903663"/>
              <a:ext cx="2590800" cy="1612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77165" name="Text Box 13">
              <a:extLst>
                <a:ext uri="{FF2B5EF4-FFF2-40B4-BE49-F238E27FC236}">
                  <a16:creationId xmlns:a16="http://schemas.microsoft.com/office/drawing/2014/main" id="{CD6B326D-6E35-480A-A3B2-A967A3B26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7738" y="3889375"/>
              <a:ext cx="14192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当</a:t>
              </a:r>
              <a:r>
                <a:rPr lang="en-US" altLang="zh-CN" sz="2400">
                  <a:latin typeface="Arial" panose="020B0604020202020204" pitchFamily="34" charset="0"/>
                </a:rPr>
                <a:t>j&lt;=n</a:t>
              </a:r>
              <a:r>
                <a:rPr lang="zh-CN" altLang="en-US" sz="2400">
                  <a:latin typeface="Arial" panose="020B0604020202020204" pitchFamily="34" charset="0"/>
                </a:rPr>
                <a:t>时</a:t>
              </a:r>
            </a:p>
          </p:txBody>
        </p:sp>
        <p:sp>
          <p:nvSpPr>
            <p:cNvPr id="177166" name="Rectangle 14">
              <a:extLst>
                <a:ext uri="{FF2B5EF4-FFF2-40B4-BE49-F238E27FC236}">
                  <a16:creationId xmlns:a16="http://schemas.microsoft.com/office/drawing/2014/main" id="{FDEDE553-FC31-418D-A2FA-7E3146C36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225" y="4284663"/>
              <a:ext cx="2209800" cy="838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77167" name="Line 15">
              <a:extLst>
                <a:ext uri="{FF2B5EF4-FFF2-40B4-BE49-F238E27FC236}">
                  <a16:creationId xmlns:a16="http://schemas.microsoft.com/office/drawing/2014/main" id="{8751256C-248B-4352-A75D-A49EA8B00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225" y="4741863"/>
              <a:ext cx="2209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68" name="Text Box 16">
              <a:extLst>
                <a:ext uri="{FF2B5EF4-FFF2-40B4-BE49-F238E27FC236}">
                  <a16:creationId xmlns:a16="http://schemas.microsoft.com/office/drawing/2014/main" id="{E8CA839C-3D78-42B6-BADC-EE5086E30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525" y="4208463"/>
              <a:ext cx="1250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n%j==0</a:t>
              </a:r>
            </a:p>
          </p:txBody>
        </p:sp>
        <p:sp>
          <p:nvSpPr>
            <p:cNvPr id="177169" name="Line 17">
              <a:extLst>
                <a:ext uri="{FF2B5EF4-FFF2-40B4-BE49-F238E27FC236}">
                  <a16:creationId xmlns:a16="http://schemas.microsoft.com/office/drawing/2014/main" id="{1D7A4FED-755E-4CF6-9BA2-E906CE520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225" y="4284663"/>
              <a:ext cx="1066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70" name="Line 18">
              <a:extLst>
                <a:ext uri="{FF2B5EF4-FFF2-40B4-BE49-F238E27FC236}">
                  <a16:creationId xmlns:a16="http://schemas.microsoft.com/office/drawing/2014/main" id="{FDF4D0B9-697C-4992-9F1A-50E7C91A14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5025" y="4284663"/>
              <a:ext cx="11430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71" name="Text Box 19">
              <a:extLst>
                <a:ext uri="{FF2B5EF4-FFF2-40B4-BE49-F238E27FC236}">
                  <a16:creationId xmlns:a16="http://schemas.microsoft.com/office/drawing/2014/main" id="{F7B50F0F-5C42-4CE0-8025-E26FCAFA1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763" y="4346575"/>
              <a:ext cx="4857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真</a:t>
              </a:r>
            </a:p>
          </p:txBody>
        </p:sp>
        <p:sp>
          <p:nvSpPr>
            <p:cNvPr id="177172" name="Line 20">
              <a:extLst>
                <a:ext uri="{FF2B5EF4-FFF2-40B4-BE49-F238E27FC236}">
                  <a16:creationId xmlns:a16="http://schemas.microsoft.com/office/drawing/2014/main" id="{7E91DB1C-F853-4075-807C-FEC98B212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5025" y="4741863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73" name="Text Box 21">
              <a:extLst>
                <a:ext uri="{FF2B5EF4-FFF2-40B4-BE49-F238E27FC236}">
                  <a16:creationId xmlns:a16="http://schemas.microsoft.com/office/drawing/2014/main" id="{A8CB8D7E-F2CC-4F7F-8250-90FD7DCC1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3800" y="4727575"/>
              <a:ext cx="895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gs++</a:t>
              </a:r>
            </a:p>
          </p:txBody>
        </p:sp>
        <p:sp>
          <p:nvSpPr>
            <p:cNvPr id="177174" name="Text Box 22">
              <a:extLst>
                <a:ext uri="{FF2B5EF4-FFF2-40B4-BE49-F238E27FC236}">
                  <a16:creationId xmlns:a16="http://schemas.microsoft.com/office/drawing/2014/main" id="{B9E0837C-2CB4-4064-89BC-C16AF318E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825" y="4346575"/>
              <a:ext cx="4857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假</a:t>
              </a:r>
            </a:p>
          </p:txBody>
        </p:sp>
        <p:sp>
          <p:nvSpPr>
            <p:cNvPr id="177176" name="Rectangle 24">
              <a:extLst>
                <a:ext uri="{FF2B5EF4-FFF2-40B4-BE49-F238E27FC236}">
                  <a16:creationId xmlns:a16="http://schemas.microsoft.com/office/drawing/2014/main" id="{8EF38DFD-75D8-46B7-807C-AAD37BD8A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225" y="5505450"/>
              <a:ext cx="2590800" cy="838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77177" name="Rectangle 25">
              <a:extLst>
                <a:ext uri="{FF2B5EF4-FFF2-40B4-BE49-F238E27FC236}">
                  <a16:creationId xmlns:a16="http://schemas.microsoft.com/office/drawing/2014/main" id="{5F912438-0030-47BE-A56F-3F963C32D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225" y="3522663"/>
              <a:ext cx="2590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 j=1      gs=0</a:t>
              </a:r>
            </a:p>
          </p:txBody>
        </p:sp>
        <p:sp>
          <p:nvSpPr>
            <p:cNvPr id="177178" name="Line 26">
              <a:extLst>
                <a:ext uri="{FF2B5EF4-FFF2-40B4-BE49-F238E27FC236}">
                  <a16:creationId xmlns:a16="http://schemas.microsoft.com/office/drawing/2014/main" id="{CB26176F-AD61-47C9-BF94-E76C5CCA5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225" y="5962650"/>
              <a:ext cx="2590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79" name="Line 27">
              <a:extLst>
                <a:ext uri="{FF2B5EF4-FFF2-40B4-BE49-F238E27FC236}">
                  <a16:creationId xmlns:a16="http://schemas.microsoft.com/office/drawing/2014/main" id="{4BD6677D-FD49-4991-B992-9CE20F9DB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225" y="5505450"/>
              <a:ext cx="1295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80" name="Line 28">
              <a:extLst>
                <a:ext uri="{FF2B5EF4-FFF2-40B4-BE49-F238E27FC236}">
                  <a16:creationId xmlns:a16="http://schemas.microsoft.com/office/drawing/2014/main" id="{1A7497FA-A713-4FB1-8324-C8ADBD896C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2625" y="5505450"/>
              <a:ext cx="12192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81" name="Text Box 29">
              <a:extLst>
                <a:ext uri="{FF2B5EF4-FFF2-40B4-BE49-F238E27FC236}">
                  <a16:creationId xmlns:a16="http://schemas.microsoft.com/office/drawing/2014/main" id="{2183C0B1-91CC-4921-8DD4-7C2D5F8AF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4475" y="5445125"/>
              <a:ext cx="10652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gs==2</a:t>
              </a:r>
            </a:p>
          </p:txBody>
        </p:sp>
        <p:sp>
          <p:nvSpPr>
            <p:cNvPr id="177182" name="Text Box 30">
              <a:extLst>
                <a:ext uri="{FF2B5EF4-FFF2-40B4-BE49-F238E27FC236}">
                  <a16:creationId xmlns:a16="http://schemas.microsoft.com/office/drawing/2014/main" id="{4CBFAC4A-645B-4AFE-BD65-8B818B517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" y="5567363"/>
              <a:ext cx="4857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真</a:t>
              </a:r>
            </a:p>
          </p:txBody>
        </p:sp>
        <p:sp>
          <p:nvSpPr>
            <p:cNvPr id="177183" name="Line 31">
              <a:extLst>
                <a:ext uri="{FF2B5EF4-FFF2-40B4-BE49-F238E27FC236}">
                  <a16:creationId xmlns:a16="http://schemas.microsoft.com/office/drawing/2014/main" id="{263AC44A-107B-4453-80AB-FFFB886F6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625" y="596265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84" name="Text Box 32">
              <a:extLst>
                <a:ext uri="{FF2B5EF4-FFF2-40B4-BE49-F238E27FC236}">
                  <a16:creationId xmlns:a16="http://schemas.microsoft.com/office/drawing/2014/main" id="{DB2EF039-FBE5-4D50-88AB-CE9C48E31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288" y="5886450"/>
              <a:ext cx="6937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yes</a:t>
              </a:r>
            </a:p>
          </p:txBody>
        </p:sp>
        <p:sp>
          <p:nvSpPr>
            <p:cNvPr id="177185" name="Text Box 33">
              <a:extLst>
                <a:ext uri="{FF2B5EF4-FFF2-40B4-BE49-F238E27FC236}">
                  <a16:creationId xmlns:a16="http://schemas.microsoft.com/office/drawing/2014/main" id="{707D558E-D576-4523-BFF5-FFBF7D2D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2250" y="5505450"/>
              <a:ext cx="4857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假</a:t>
              </a:r>
            </a:p>
          </p:txBody>
        </p:sp>
        <p:sp>
          <p:nvSpPr>
            <p:cNvPr id="177186" name="Text Box 34">
              <a:extLst>
                <a:ext uri="{FF2B5EF4-FFF2-40B4-BE49-F238E27FC236}">
                  <a16:creationId xmlns:a16="http://schemas.microsoft.com/office/drawing/2014/main" id="{40777869-5DBC-4F42-AA4D-C09A3D14F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6025" y="5886450"/>
              <a:ext cx="5556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no</a:t>
              </a:r>
            </a:p>
          </p:txBody>
        </p:sp>
        <p:sp>
          <p:nvSpPr>
            <p:cNvPr id="177219" name="Rectangle 67">
              <a:extLst>
                <a:ext uri="{FF2B5EF4-FFF2-40B4-BE49-F238E27FC236}">
                  <a16:creationId xmlns:a16="http://schemas.microsoft.com/office/drawing/2014/main" id="{6601ECAB-3994-47DA-B0CB-1A9AC1F29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050" y="5119688"/>
              <a:ext cx="2209800" cy="39687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sz="2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v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j++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44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71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7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7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7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7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7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77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77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771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771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771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771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7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7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87" grpId="0" build="p" animBg="1"/>
      <p:bldP spid="177206" grpId="0" animBg="1"/>
      <p:bldP spid="57" grpId="0" animBg="1" autoUpdateAnimBg="0"/>
      <p:bldP spid="5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:a16="http://schemas.microsoft.com/office/drawing/2014/main" id="{C9E6244B-51D2-4BC8-AE0A-EF0EE9D73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1024409"/>
            <a:ext cx="4156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例</a:t>
            </a:r>
            <a:r>
              <a:rPr lang="en-US" altLang="zh-CN" sz="2400" dirty="0">
                <a:latin typeface="Arial" panose="020B0604020202020204" pitchFamily="34" charset="0"/>
              </a:rPr>
              <a:t>5 </a:t>
            </a:r>
            <a:r>
              <a:rPr lang="zh-CN" altLang="en-US" sz="2400" dirty="0">
                <a:latin typeface="Arial" panose="020B0604020202020204" pitchFamily="34" charset="0"/>
              </a:rPr>
              <a:t>判断一个数</a:t>
            </a:r>
            <a:r>
              <a:rPr lang="en-US" altLang="zh-CN" sz="2400" dirty="0">
                <a:latin typeface="Arial" panose="020B0604020202020204" pitchFamily="34" charset="0"/>
              </a:rPr>
              <a:t>n</a:t>
            </a:r>
            <a:r>
              <a:rPr lang="zh-CN" altLang="en-US" sz="2400" dirty="0">
                <a:latin typeface="Arial" panose="020B0604020202020204" pitchFamily="34" charset="0"/>
              </a:rPr>
              <a:t>是否是素数。</a:t>
            </a:r>
          </a:p>
        </p:txBody>
      </p:sp>
      <p:sp>
        <p:nvSpPr>
          <p:cNvPr id="168971" name="Rectangle 11">
            <a:extLst>
              <a:ext uri="{FF2B5EF4-FFF2-40B4-BE49-F238E27FC236}">
                <a16:creationId xmlns:a16="http://schemas.microsoft.com/office/drawing/2014/main" id="{96C9BA94-4DFC-49E2-9AE1-55559D559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088" y="2492896"/>
            <a:ext cx="25908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输入</a:t>
            </a:r>
            <a:r>
              <a:rPr lang="en-US" altLang="zh-CN" sz="24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68972" name="Rectangle 12">
            <a:extLst>
              <a:ext uri="{FF2B5EF4-FFF2-40B4-BE49-F238E27FC236}">
                <a16:creationId xmlns:a16="http://schemas.microsoft.com/office/drawing/2014/main" id="{B065FF01-CF1A-4937-8957-891F00929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088" y="3254896"/>
            <a:ext cx="25908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68973" name="Text Box 13">
            <a:extLst>
              <a:ext uri="{FF2B5EF4-FFF2-40B4-BE49-F238E27FC236}">
                <a16:creationId xmlns:a16="http://schemas.microsoft.com/office/drawing/2014/main" id="{476BC435-FD11-4E41-95BE-617465852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26" y="3240608"/>
            <a:ext cx="1222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当</a:t>
            </a:r>
            <a:r>
              <a:rPr lang="en-US" altLang="zh-CN" sz="2400">
                <a:latin typeface="Arial" panose="020B0604020202020204" pitchFamily="34" charset="0"/>
              </a:rPr>
              <a:t>j&lt;=k</a:t>
            </a:r>
            <a:r>
              <a:rPr lang="zh-CN" altLang="en-US" sz="2400">
                <a:latin typeface="Arial" panose="020B0604020202020204" pitchFamily="34" charset="0"/>
              </a:rPr>
              <a:t>时</a:t>
            </a:r>
          </a:p>
        </p:txBody>
      </p:sp>
      <p:sp>
        <p:nvSpPr>
          <p:cNvPr id="168974" name="Rectangle 14">
            <a:extLst>
              <a:ext uri="{FF2B5EF4-FFF2-40B4-BE49-F238E27FC236}">
                <a16:creationId xmlns:a16="http://schemas.microsoft.com/office/drawing/2014/main" id="{E52CD7A2-CCD6-4005-A5DF-AE5CE42E3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088" y="3635896"/>
            <a:ext cx="22098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68975" name="Line 15">
            <a:extLst>
              <a:ext uri="{FF2B5EF4-FFF2-40B4-BE49-F238E27FC236}">
                <a16:creationId xmlns:a16="http://schemas.microsoft.com/office/drawing/2014/main" id="{6AD7065F-44AE-44EF-8588-4C2B74E91C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4088" y="4093096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168976" name="Text Box 16">
            <a:extLst>
              <a:ext uri="{FF2B5EF4-FFF2-40B4-BE49-F238E27FC236}">
                <a16:creationId xmlns:a16="http://schemas.microsoft.com/office/drawing/2014/main" id="{E3551D65-505F-4860-9213-06E924A8B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563" y="3559696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n%j!=0</a:t>
            </a:r>
          </a:p>
        </p:txBody>
      </p:sp>
      <p:sp>
        <p:nvSpPr>
          <p:cNvPr id="168977" name="Line 17">
            <a:extLst>
              <a:ext uri="{FF2B5EF4-FFF2-40B4-BE49-F238E27FC236}">
                <a16:creationId xmlns:a16="http://schemas.microsoft.com/office/drawing/2014/main" id="{099C57E7-86C0-490D-9199-8AF1D286B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4088" y="3635896"/>
            <a:ext cx="1066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168978" name="Line 18">
            <a:extLst>
              <a:ext uri="{FF2B5EF4-FFF2-40B4-BE49-F238E27FC236}">
                <a16:creationId xmlns:a16="http://schemas.microsoft.com/office/drawing/2014/main" id="{3616457C-A9A8-42AA-9A8E-0420146493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0888" y="3635896"/>
            <a:ext cx="1143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168979" name="Text Box 19">
            <a:extLst>
              <a:ext uri="{FF2B5EF4-FFF2-40B4-BE49-F238E27FC236}">
                <a16:creationId xmlns:a16="http://schemas.microsoft.com/office/drawing/2014/main" id="{51B65030-6655-4C4E-8BAC-629E5054C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526" y="3697808"/>
            <a:ext cx="306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真</a:t>
            </a:r>
          </a:p>
        </p:txBody>
      </p:sp>
      <p:sp>
        <p:nvSpPr>
          <p:cNvPr id="168980" name="Line 20">
            <a:extLst>
              <a:ext uri="{FF2B5EF4-FFF2-40B4-BE49-F238E27FC236}">
                <a16:creationId xmlns:a16="http://schemas.microsoft.com/office/drawing/2014/main" id="{35671403-8AED-4A69-B323-AE63853B8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0888" y="4093096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168981" name="Text Box 21">
            <a:extLst>
              <a:ext uri="{FF2B5EF4-FFF2-40B4-BE49-F238E27FC236}">
                <a16:creationId xmlns:a16="http://schemas.microsoft.com/office/drawing/2014/main" id="{B2384114-CD82-4C5B-BC1A-1B55A7721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676" y="4078808"/>
            <a:ext cx="439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j++</a:t>
            </a:r>
          </a:p>
        </p:txBody>
      </p:sp>
      <p:sp>
        <p:nvSpPr>
          <p:cNvPr id="168982" name="Text Box 22">
            <a:extLst>
              <a:ext uri="{FF2B5EF4-FFF2-40B4-BE49-F238E27FC236}">
                <a16:creationId xmlns:a16="http://schemas.microsoft.com/office/drawing/2014/main" id="{6C1485A4-C8E0-4B3A-AAC9-225D9D3BF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588" y="3697808"/>
            <a:ext cx="306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假</a:t>
            </a:r>
          </a:p>
        </p:txBody>
      </p:sp>
      <p:sp>
        <p:nvSpPr>
          <p:cNvPr id="168983" name="Text Box 23">
            <a:extLst>
              <a:ext uri="{FF2B5EF4-FFF2-40B4-BE49-F238E27FC236}">
                <a16:creationId xmlns:a16="http://schemas.microsoft.com/office/drawing/2014/main" id="{8794B031-B63F-4F63-95DC-105DA5219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26" y="4078808"/>
            <a:ext cx="814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break</a:t>
            </a:r>
          </a:p>
        </p:txBody>
      </p:sp>
      <p:sp>
        <p:nvSpPr>
          <p:cNvPr id="168985" name="Rectangle 25">
            <a:extLst>
              <a:ext uri="{FF2B5EF4-FFF2-40B4-BE49-F238E27FC236}">
                <a16:creationId xmlns:a16="http://schemas.microsoft.com/office/drawing/2014/main" id="{88825E67-C19F-4A02-9EA7-64A63DF7C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088" y="2873896"/>
            <a:ext cx="25908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k=sqrt(n)   j=2</a:t>
            </a:r>
          </a:p>
        </p:txBody>
      </p:sp>
      <p:sp>
        <p:nvSpPr>
          <p:cNvPr id="168996" name="Text Box 36">
            <a:extLst>
              <a:ext uri="{FF2B5EF4-FFF2-40B4-BE49-F238E27FC236}">
                <a16:creationId xmlns:a16="http://schemas.microsoft.com/office/drawing/2014/main" id="{91EDF9AD-FEF2-49D3-9164-4464F21F6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1219" y="1317823"/>
            <a:ext cx="3819253" cy="4847481"/>
          </a:xfrm>
          <a:prstGeom prst="rect">
            <a:avLst/>
          </a:prstGeom>
          <a:noFill/>
          <a:ln w="76200" cap="sq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216000" tIns="0" rIns="72000" anchor="ctr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Tx/>
              <a:buSzTx/>
              <a:buFontTx/>
              <a:buNone/>
              <a:defRPr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dirty="0"/>
              <a:t>……</a:t>
            </a:r>
          </a:p>
          <a:p>
            <a:pPr>
              <a:spcBef>
                <a:spcPts val="0"/>
              </a:spcBef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n,j,k</a:t>
            </a:r>
            <a:r>
              <a:rPr lang="en-US" altLang="zh-CN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zh-CN" dirty="0" err="1"/>
              <a:t>cin</a:t>
            </a:r>
            <a:r>
              <a:rPr lang="en-US" altLang="zh-CN" dirty="0"/>
              <a:t>&gt;&gt;n;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k=sqrt(n); 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j=2;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0000CC"/>
                </a:solidFill>
              </a:rPr>
              <a:t>while</a:t>
            </a:r>
            <a:r>
              <a:rPr lang="en-US" altLang="zh-CN" dirty="0"/>
              <a:t>(j&lt;=k)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{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CC"/>
                </a:solidFill>
              </a:rPr>
              <a:t>if</a:t>
            </a:r>
            <a:r>
              <a:rPr lang="en-US" altLang="zh-CN" dirty="0"/>
              <a:t>(</a:t>
            </a:r>
            <a:r>
              <a:rPr lang="en-US" altLang="zh-CN" dirty="0" err="1"/>
              <a:t>n%j</a:t>
            </a:r>
            <a:r>
              <a:rPr lang="en-US" altLang="zh-CN" dirty="0"/>
              <a:t>!=0)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</a:t>
            </a:r>
            <a:r>
              <a:rPr lang="en-US" altLang="zh-CN" dirty="0" err="1"/>
              <a:t>j++</a:t>
            </a:r>
            <a:r>
              <a:rPr lang="en-US" altLang="zh-CN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CC"/>
                </a:solidFill>
              </a:rPr>
              <a:t>else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0000CC"/>
                </a:solidFill>
              </a:rPr>
              <a:t>break</a:t>
            </a:r>
            <a:r>
              <a:rPr lang="en-US" altLang="zh-CN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}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……</a:t>
            </a:r>
          </a:p>
        </p:txBody>
      </p:sp>
      <p:sp>
        <p:nvSpPr>
          <p:cNvPr id="169014" name="Rectangle 54">
            <a:extLst>
              <a:ext uri="{FF2B5EF4-FFF2-40B4-BE49-F238E27FC236}">
                <a16:creationId xmlns:a16="http://schemas.microsoft.com/office/drawing/2014/main" id="{C1FC1504-DEF6-47A3-B717-48A1F133C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041" y="2438929"/>
            <a:ext cx="3564000" cy="3312000"/>
          </a:xfrm>
          <a:prstGeom prst="rect">
            <a:avLst/>
          </a:prstGeom>
          <a:noFill/>
          <a:ln w="38100" cap="sq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59" name="Text Box 4">
            <a:extLst>
              <a:ext uri="{FF2B5EF4-FFF2-40B4-BE49-F238E27FC236}">
                <a16:creationId xmlns:a16="http://schemas.microsoft.com/office/drawing/2014/main" id="{CF16B650-3C45-4F2E-AF16-14B8B597B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149" y="1959099"/>
            <a:ext cx="3819859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仿宋_GB2312" charset="-122"/>
              </a:rPr>
              <a:t>{2,3,…,n/2}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+mn-ea"/>
              </a:rPr>
              <a:t>中有无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+mn-ea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+mn-ea"/>
              </a:rPr>
              <a:t>的因子</a:t>
            </a:r>
          </a:p>
        </p:txBody>
      </p:sp>
      <p:sp>
        <p:nvSpPr>
          <p:cNvPr id="60" name="Text Box 7">
            <a:extLst>
              <a:ext uri="{FF2B5EF4-FFF2-40B4-BE49-F238E27FC236}">
                <a16:creationId xmlns:a16="http://schemas.microsoft.com/office/drawing/2014/main" id="{E429A1CF-1EBD-42A5-99F7-F27ECC06E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25" y="1485131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rIns="0">
            <a:spAutoFit/>
          </a:bodyPr>
          <a:lstStyle>
            <a:defPPr>
              <a:defRPr lang="zh-CN"/>
            </a:defPPr>
            <a:lvl1pPr>
              <a:defRPr>
                <a:solidFill>
                  <a:srgbClr val="66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幼圆" charset="0"/>
                <a:ea typeface="幼圆" charset="0"/>
                <a:cs typeface="幼圆" charset="0"/>
              </a:defRPr>
            </a:lvl1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AutoShape 45">
            <a:extLst>
              <a:ext uri="{FF2B5EF4-FFF2-40B4-BE49-F238E27FC236}">
                <a16:creationId xmlns:a16="http://schemas.microsoft.com/office/drawing/2014/main" id="{D9E4E713-1A5D-4560-B674-638B0D359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083" y="1484784"/>
            <a:ext cx="1443037" cy="515937"/>
          </a:xfrm>
          <a:prstGeom prst="wedgeEllipseCallout">
            <a:avLst>
              <a:gd name="adj1" fmla="val -71343"/>
              <a:gd name="adj2" fmla="val 69385"/>
            </a:avLst>
          </a:prstGeom>
          <a:solidFill>
            <a:srgbClr val="FFFF99"/>
          </a:solidFill>
          <a:ln>
            <a:noFill/>
          </a:ln>
          <a:effectLst>
            <a:outerShdw blurRad="63500" dist="85194" dir="1593903" algn="ctr" rotWithShape="0">
              <a:srgbClr val="CC6600">
                <a:alpha val="74998"/>
              </a:srgbClr>
            </a:outerShdw>
          </a:effectLst>
          <a:extLst>
            <a:ext uri="{91240B29-F687-4f45-9708-019B960494DF}"/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(n)</a:t>
            </a:r>
          </a:p>
        </p:txBody>
      </p:sp>
      <p:sp>
        <p:nvSpPr>
          <p:cNvPr id="64" name="Text Box 2">
            <a:extLst>
              <a:ext uri="{FF2B5EF4-FFF2-40B4-BE49-F238E27FC236}">
                <a16:creationId xmlns:a16="http://schemas.microsoft.com/office/drawing/2014/main" id="{2E2EA481-6A11-4EAA-9DA4-4246CE04C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5860" y="2538449"/>
            <a:ext cx="147001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spcBef>
                <a:spcPts val="0"/>
              </a:spcBef>
              <a:defRPr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宋体" charset="0"/>
              </a:defRPr>
            </a:lvl1pPr>
          </a:lstStyle>
          <a:p>
            <a:pPr algn="ctr" eaLnBrk="1" hangingPunct="1">
              <a:defRPr/>
            </a:pPr>
            <a:r>
              <a:rPr lang="zh-CN" altLang="en-US" dirty="0">
                <a:latin typeface="Arial" pitchFamily="34" charset="0"/>
              </a:rPr>
              <a:t>测试</a:t>
            </a:r>
            <a:r>
              <a:rPr lang="en-US" altLang="zh-CN" dirty="0">
                <a:latin typeface="Arial" pitchFamily="34" charset="0"/>
              </a:rPr>
              <a:t>2~k</a:t>
            </a:r>
            <a:r>
              <a:rPr lang="zh-CN" altLang="en-US" dirty="0">
                <a:latin typeface="Arial" pitchFamily="34" charset="0"/>
              </a:rPr>
              <a:t>有无</a:t>
            </a:r>
            <a:r>
              <a:rPr lang="en-US" altLang="zh-CN" dirty="0">
                <a:latin typeface="Arial" pitchFamily="34" charset="0"/>
              </a:rPr>
              <a:t>n</a:t>
            </a:r>
            <a:r>
              <a:rPr lang="zh-CN" altLang="en-US" dirty="0">
                <a:latin typeface="Arial" pitchFamily="34" charset="0"/>
              </a:rPr>
              <a:t>的因子</a:t>
            </a:r>
          </a:p>
        </p:txBody>
      </p:sp>
      <p:sp>
        <p:nvSpPr>
          <p:cNvPr id="107" name="Rectangle 57">
            <a:extLst>
              <a:ext uri="{FF2B5EF4-FFF2-40B4-BE49-F238E27FC236}">
                <a16:creationId xmlns:a16="http://schemas.microsoft.com/office/drawing/2014/main" id="{D6C32FA0-C73A-414D-98E7-6493AD98E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8" name="Rectangle 58">
            <a:extLst>
              <a:ext uri="{FF2B5EF4-FFF2-40B4-BE49-F238E27FC236}">
                <a16:creationId xmlns:a16="http://schemas.microsoft.com/office/drawing/2014/main" id="{75C82663-65E9-47A6-B697-3F2F2E0836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620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09" name="Rectangle 59">
            <a:extLst>
              <a:ext uri="{FF2B5EF4-FFF2-40B4-BE49-F238E27FC236}">
                <a16:creationId xmlns:a16="http://schemas.microsoft.com/office/drawing/2014/main" id="{45EAAB5F-58F8-4DCD-8126-122FC77EB04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10" name="Line 60">
            <a:extLst>
              <a:ext uri="{FF2B5EF4-FFF2-40B4-BE49-F238E27FC236}">
                <a16:creationId xmlns:a16="http://schemas.microsoft.com/office/drawing/2014/main" id="{8ECC8F44-1619-4644-81DD-3DFE2ECF84D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Rectangle 61">
            <a:extLst>
              <a:ext uri="{FF2B5EF4-FFF2-40B4-BE49-F238E27FC236}">
                <a16:creationId xmlns:a16="http://schemas.microsoft.com/office/drawing/2014/main" id="{0DCDD509-65C1-4EE7-B5B2-32251DEBE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48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循环结构典型算法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7" dur="500"/>
                                        <p:tgtEl>
                                          <p:spTgt spid="16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16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6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16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689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68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68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68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68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68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68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68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68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68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689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689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689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689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69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69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1" grpId="0" animBg="1" autoUpdateAnimBg="0"/>
      <p:bldP spid="168972" grpId="0" animBg="1"/>
      <p:bldP spid="168973" grpId="0" autoUpdateAnimBg="0"/>
      <p:bldP spid="168974" grpId="0" animBg="1"/>
      <p:bldP spid="168976" grpId="0" autoUpdateAnimBg="0"/>
      <p:bldP spid="168979" grpId="0" autoUpdateAnimBg="0"/>
      <p:bldP spid="168981" grpId="0" autoUpdateAnimBg="0"/>
      <p:bldP spid="168982" grpId="0" autoUpdateAnimBg="0"/>
      <p:bldP spid="168983" grpId="0" autoUpdateAnimBg="0"/>
      <p:bldP spid="168985" grpId="0" animBg="1" autoUpdateAnimBg="0"/>
      <p:bldP spid="168996" grpId="0" build="p" animBg="1" autoUpdateAnimBg="0"/>
      <p:bldP spid="169014" grpId="0" animBg="1"/>
      <p:bldP spid="59" grpId="0" autoUpdateAnimBg="0"/>
      <p:bldP spid="60" grpId="0" autoUpdateAnimBg="0"/>
      <p:bldP spid="61" grpId="0" animBg="1" autoUpdateAnimBg="0"/>
      <p:bldP spid="6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96" name="Text Box 36">
            <a:extLst>
              <a:ext uri="{FF2B5EF4-FFF2-40B4-BE49-F238E27FC236}">
                <a16:creationId xmlns:a16="http://schemas.microsoft.com/office/drawing/2014/main" id="{91EDF9AD-FEF2-49D3-9164-4464F21F6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1219" y="589330"/>
            <a:ext cx="3819253" cy="4108817"/>
          </a:xfrm>
          <a:prstGeom prst="rect">
            <a:avLst/>
          </a:prstGeom>
          <a:noFill/>
          <a:ln w="76200" cap="sq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216000" tIns="0" rIns="72000" anchor="ctr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Tx/>
              <a:buSzTx/>
              <a:buFontTx/>
              <a:buNone/>
              <a:defRPr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dirty="0"/>
              <a:t>……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k=sqrt(n); 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j=2;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0000CC"/>
                </a:solidFill>
              </a:rPr>
              <a:t>while</a:t>
            </a:r>
            <a:r>
              <a:rPr lang="en-US" altLang="zh-CN" dirty="0"/>
              <a:t>(j&lt;=k)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{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CC"/>
                </a:solidFill>
              </a:rPr>
              <a:t>if</a:t>
            </a:r>
            <a:r>
              <a:rPr lang="en-US" altLang="zh-CN" dirty="0"/>
              <a:t>(</a:t>
            </a:r>
            <a:r>
              <a:rPr lang="en-US" altLang="zh-CN" dirty="0" err="1"/>
              <a:t>n%j</a:t>
            </a:r>
            <a:r>
              <a:rPr lang="en-US" altLang="zh-CN" dirty="0"/>
              <a:t>!=0)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</a:t>
            </a:r>
            <a:r>
              <a:rPr lang="en-US" altLang="zh-CN" dirty="0" err="1"/>
              <a:t>j++</a:t>
            </a:r>
            <a:r>
              <a:rPr lang="en-US" altLang="zh-CN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CC"/>
                </a:solidFill>
              </a:rPr>
              <a:t>else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0000CC"/>
                </a:solidFill>
              </a:rPr>
              <a:t>break</a:t>
            </a:r>
            <a:r>
              <a:rPr lang="en-US" altLang="zh-CN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}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……</a:t>
            </a:r>
          </a:p>
        </p:txBody>
      </p:sp>
      <p:sp>
        <p:nvSpPr>
          <p:cNvPr id="169014" name="Rectangle 54">
            <a:extLst>
              <a:ext uri="{FF2B5EF4-FFF2-40B4-BE49-F238E27FC236}">
                <a16:creationId xmlns:a16="http://schemas.microsoft.com/office/drawing/2014/main" id="{C1FC1504-DEF6-47A3-B717-48A1F133C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4506" y="995904"/>
            <a:ext cx="3564000" cy="3312000"/>
          </a:xfrm>
          <a:prstGeom prst="rect">
            <a:avLst/>
          </a:prstGeom>
          <a:noFill/>
          <a:ln w="38100" cap="sq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64" name="Text Box 2">
            <a:extLst>
              <a:ext uri="{FF2B5EF4-FFF2-40B4-BE49-F238E27FC236}">
                <a16:creationId xmlns:a16="http://schemas.microsoft.com/office/drawing/2014/main" id="{2E2EA481-6A11-4EAA-9DA4-4246CE04C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4861" y="1017950"/>
            <a:ext cx="147001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spcBef>
                <a:spcPts val="0"/>
              </a:spcBef>
              <a:defRPr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宋体" charset="0"/>
              </a:defRPr>
            </a:lvl1pPr>
          </a:lstStyle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Arial" pitchFamily="34" charset="0"/>
              </a:rPr>
              <a:t>测试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</a:rPr>
              <a:t>2~k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</a:rPr>
              <a:t>有无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</a:rPr>
              <a:t>的因子</a:t>
            </a:r>
          </a:p>
        </p:txBody>
      </p:sp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352B94DE-6223-4EC4-8446-03C217382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26494"/>
              </p:ext>
            </p:extLst>
          </p:nvPr>
        </p:nvGraphicFramePr>
        <p:xfrm>
          <a:off x="709245" y="2481561"/>
          <a:ext cx="694684" cy="1098789"/>
        </p:xfrm>
        <a:graphic>
          <a:graphicData uri="http://schemas.openxmlformats.org/drawingml/2006/table">
            <a:tbl>
              <a:tblPr firstRow="1" bandRow="1"/>
              <a:tblGrid>
                <a:gridCol w="694684">
                  <a:extLst>
                    <a:ext uri="{9D8B030D-6E8A-4147-A177-3AD203B41FA5}">
                      <a16:colId xmlns:a16="http://schemas.microsoft.com/office/drawing/2014/main" val="3032618309"/>
                    </a:ext>
                  </a:extLst>
                </a:gridCol>
              </a:tblGrid>
              <a:tr h="35322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09872"/>
                  </a:ext>
                </a:extLst>
              </a:tr>
              <a:tr h="3279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259719"/>
                  </a:ext>
                </a:extLst>
              </a:tr>
              <a:tr h="36726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幼圆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1F2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919889"/>
                  </a:ext>
                </a:extLst>
              </a:tr>
            </a:tbl>
          </a:graphicData>
        </a:graphic>
      </p:graphicFrame>
      <p:sp>
        <p:nvSpPr>
          <p:cNvPr id="66" name="Text Box 23">
            <a:extLst>
              <a:ext uri="{FF2B5EF4-FFF2-40B4-BE49-F238E27FC236}">
                <a16:creationId xmlns:a16="http://schemas.microsoft.com/office/drawing/2014/main" id="{16CFCF2F-08D0-495E-9B44-F5CB5D859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959223"/>
            <a:ext cx="17281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</a:rPr>
              <a:t>例：</a:t>
            </a:r>
            <a:r>
              <a:rPr lang="en-US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</a:rPr>
              <a:t>n=21</a:t>
            </a:r>
            <a:endParaRPr lang="en-US" altLang="zh-CN" sz="2400" dirty="0">
              <a:solidFill>
                <a:srgbClr val="4B4D4F">
                  <a:lumMod val="50000"/>
                </a:srgbClr>
              </a:solidFill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73" name="Text Box 26">
            <a:extLst>
              <a:ext uri="{FF2B5EF4-FFF2-40B4-BE49-F238E27FC236}">
                <a16:creationId xmlns:a16="http://schemas.microsoft.com/office/drawing/2014/main" id="{92B043DB-9046-4196-9182-66F3A6DD1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693" y="2841601"/>
            <a:ext cx="468000" cy="4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2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" name="Text Box 23">
            <a:extLst>
              <a:ext uri="{FF2B5EF4-FFF2-40B4-BE49-F238E27FC236}">
                <a16:creationId xmlns:a16="http://schemas.microsoft.com/office/drawing/2014/main" id="{C43971D5-89F7-4C16-B345-919F059D4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309" y="2411281"/>
            <a:ext cx="46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j</a:t>
            </a:r>
          </a:p>
        </p:txBody>
      </p:sp>
      <p:sp>
        <p:nvSpPr>
          <p:cNvPr id="75" name="Text Box 23">
            <a:extLst>
              <a:ext uri="{FF2B5EF4-FFF2-40B4-BE49-F238E27FC236}">
                <a16:creationId xmlns:a16="http://schemas.microsoft.com/office/drawing/2014/main" id="{2DB7E75E-AE28-49D1-ACD3-A79DD83F2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7888" y="1959223"/>
            <a:ext cx="1106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</a:rPr>
              <a:t>k=4</a:t>
            </a:r>
            <a:r>
              <a:rPr lang="en-US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  </a:t>
            </a:r>
            <a:r>
              <a:rPr lang="zh-CN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       </a:t>
            </a:r>
            <a:endParaRPr lang="en-US" altLang="zh-CN" sz="2400" dirty="0">
              <a:solidFill>
                <a:srgbClr val="4B4D4F">
                  <a:lumMod val="50000"/>
                </a:srgbClr>
              </a:solidFill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81" name="Text Box 27">
            <a:extLst>
              <a:ext uri="{FF2B5EF4-FFF2-40B4-BE49-F238E27FC236}">
                <a16:creationId xmlns:a16="http://schemas.microsoft.com/office/drawing/2014/main" id="{8BAE27DD-7FE4-47F0-87F4-17E5609BE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693" y="3187824"/>
            <a:ext cx="46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3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" name="Text Box 27">
            <a:extLst>
              <a:ext uri="{FF2B5EF4-FFF2-40B4-BE49-F238E27FC236}">
                <a16:creationId xmlns:a16="http://schemas.microsoft.com/office/drawing/2014/main" id="{B56AD744-58E0-4E0D-838D-6997B72C8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849" y="2438165"/>
            <a:ext cx="304924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342900" indent="-342900" eaLnBrk="1" hangingPunct="1">
              <a:spcBef>
                <a:spcPts val="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F"/>
            </a:pP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执行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break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，退出循环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  <a:sym typeface="Monotype Sorts" charset="2"/>
            </a:endParaRPr>
          </a:p>
          <a:p>
            <a:pPr marL="342900" indent="-342900" eaLnBrk="1" hangingPunct="1">
              <a:spcBef>
                <a:spcPts val="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F"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j&lt;=k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336B810C-4E69-4560-94C5-A155B57A0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00764"/>
              </p:ext>
            </p:extLst>
          </p:nvPr>
        </p:nvGraphicFramePr>
        <p:xfrm>
          <a:off x="708964" y="4553574"/>
          <a:ext cx="694684" cy="1839490"/>
        </p:xfrm>
        <a:graphic>
          <a:graphicData uri="http://schemas.openxmlformats.org/drawingml/2006/table">
            <a:tbl>
              <a:tblPr firstRow="1" bandRow="1"/>
              <a:tblGrid>
                <a:gridCol w="694684">
                  <a:extLst>
                    <a:ext uri="{9D8B030D-6E8A-4147-A177-3AD203B41FA5}">
                      <a16:colId xmlns:a16="http://schemas.microsoft.com/office/drawing/2014/main" val="2079106574"/>
                    </a:ext>
                  </a:extLst>
                </a:gridCol>
              </a:tblGrid>
              <a:tr h="3717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09872"/>
                  </a:ext>
                </a:extLst>
              </a:tr>
              <a:tr h="3669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259719"/>
                  </a:ext>
                </a:extLst>
              </a:tr>
              <a:tr h="3669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919889"/>
                  </a:ext>
                </a:extLst>
              </a:tr>
              <a:tr h="3669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02419"/>
                  </a:ext>
                </a:extLst>
              </a:tr>
              <a:tr h="3669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9B2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225055"/>
                  </a:ext>
                </a:extLst>
              </a:tr>
            </a:tbl>
          </a:graphicData>
        </a:graphic>
      </p:graphicFrame>
      <p:sp>
        <p:nvSpPr>
          <p:cNvPr id="95" name="Text Box 26">
            <a:extLst>
              <a:ext uri="{FF2B5EF4-FFF2-40B4-BE49-F238E27FC236}">
                <a16:creationId xmlns:a16="http://schemas.microsoft.com/office/drawing/2014/main" id="{6290EC63-D3E8-4798-AEDE-8D2335E7B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49" y="4890864"/>
            <a:ext cx="46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2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6" name="Text Box 23">
            <a:extLst>
              <a:ext uri="{FF2B5EF4-FFF2-40B4-BE49-F238E27FC236}">
                <a16:creationId xmlns:a16="http://schemas.microsoft.com/office/drawing/2014/main" id="{8BDC6C0F-4014-44ED-A234-0D4CA0A09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361" y="4483968"/>
            <a:ext cx="46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  <a:ea typeface="仿宋" panose="02010609060101010101" pitchFamily="49" charset="-122"/>
              </a:rPr>
              <a:t>j</a:t>
            </a:r>
          </a:p>
        </p:txBody>
      </p:sp>
      <p:sp>
        <p:nvSpPr>
          <p:cNvPr id="98" name="Text Box 27">
            <a:extLst>
              <a:ext uri="{FF2B5EF4-FFF2-40B4-BE49-F238E27FC236}">
                <a16:creationId xmlns:a16="http://schemas.microsoft.com/office/drawing/2014/main" id="{F2006DBA-B22F-49AA-8EF8-0EA2D8F05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49" y="5250904"/>
            <a:ext cx="46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defPPr>
              <a:defRPr lang="zh-CN"/>
            </a:defPPr>
            <a:lvl1pPr algn="ctr" eaLnBrk="1" hangingPunct="1">
              <a:spcBef>
                <a:spcPct val="500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CN" dirty="0">
                <a:sym typeface="Monotype Sorts" charset="2"/>
              </a:rPr>
              <a:t>3</a:t>
            </a:r>
            <a:endParaRPr lang="en-US" altLang="zh-CN" dirty="0"/>
          </a:p>
        </p:txBody>
      </p:sp>
      <p:sp>
        <p:nvSpPr>
          <p:cNvPr id="100" name="Text Box 27">
            <a:extLst>
              <a:ext uri="{FF2B5EF4-FFF2-40B4-BE49-F238E27FC236}">
                <a16:creationId xmlns:a16="http://schemas.microsoft.com/office/drawing/2014/main" id="{3AF6C407-243F-4389-AF56-A4B2ED75F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49" y="5627865"/>
            <a:ext cx="46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4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" name="Text Box 27">
            <a:extLst>
              <a:ext uri="{FF2B5EF4-FFF2-40B4-BE49-F238E27FC236}">
                <a16:creationId xmlns:a16="http://schemas.microsoft.com/office/drawing/2014/main" id="{4587D6E0-A925-4D58-9B49-D144040AF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49" y="5996136"/>
            <a:ext cx="46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5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" name="Text Box 23">
            <a:extLst>
              <a:ext uri="{FF2B5EF4-FFF2-40B4-BE49-F238E27FC236}">
                <a16:creationId xmlns:a16="http://schemas.microsoft.com/office/drawing/2014/main" id="{29E980CC-7F1B-4566-97EF-4B5881EB1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352" y="3975447"/>
            <a:ext cx="15326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</a:rPr>
              <a:t>n=19</a:t>
            </a:r>
            <a:r>
              <a:rPr lang="en-US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</a:t>
            </a:r>
            <a:r>
              <a:rPr lang="zh-CN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       </a:t>
            </a:r>
            <a:endParaRPr lang="en-US" altLang="zh-CN" sz="2400" dirty="0">
              <a:solidFill>
                <a:srgbClr val="4B4D4F">
                  <a:lumMod val="50000"/>
                </a:srgbClr>
              </a:solidFill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103" name="Text Box 23">
            <a:extLst>
              <a:ext uri="{FF2B5EF4-FFF2-40B4-BE49-F238E27FC236}">
                <a16:creationId xmlns:a16="http://schemas.microsoft.com/office/drawing/2014/main" id="{986AD3B3-BC80-4647-99B0-CB5858B26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801" y="3971261"/>
            <a:ext cx="1196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</a:rPr>
              <a:t>k=4</a:t>
            </a:r>
            <a:r>
              <a:rPr lang="en-US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  </a:t>
            </a:r>
            <a:r>
              <a:rPr lang="zh-CN" altLang="zh-CN" sz="2400" dirty="0">
                <a:solidFill>
                  <a:srgbClr val="4B4D4F">
                    <a:lumMod val="50000"/>
                  </a:srgbClr>
                </a:solidFill>
                <a:latin typeface="Arial" panose="020B0604020202020204" pitchFamily="34" charset="0"/>
                <a:ea typeface="仿宋" panose="02010609060101010101" pitchFamily="49" charset="-122"/>
              </a:rPr>
              <a:t>         </a:t>
            </a:r>
            <a:endParaRPr lang="en-US" altLang="zh-CN" sz="2400" dirty="0">
              <a:solidFill>
                <a:srgbClr val="4B4D4F">
                  <a:lumMod val="50000"/>
                </a:srgbClr>
              </a:solidFill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105" name="Text Box 27">
            <a:extLst>
              <a:ext uri="{FF2B5EF4-FFF2-40B4-BE49-F238E27FC236}">
                <a16:creationId xmlns:a16="http://schemas.microsoft.com/office/drawing/2014/main" id="{61CA9681-037E-42E8-969F-588BC0FC4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2714" y="4539332"/>
            <a:ext cx="28484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342900" indent="-342900" eaLnBrk="1" hangingPunct="1">
              <a:spcBef>
                <a:spcPts val="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F"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循环条件为假，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退出循环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  <a:sym typeface="Monotype Sorts" charset="2"/>
            </a:endParaRPr>
          </a:p>
          <a:p>
            <a:pPr marL="342900" indent="-342900" eaLnBrk="1" hangingPunct="1">
              <a:spcBef>
                <a:spcPts val="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F"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Monotype Sorts" charset="2"/>
              </a:rPr>
              <a:t>j=k+1</a:t>
            </a:r>
            <a:endParaRPr kumimoji="1"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D7F59F0B-4879-434D-B098-2BAE0A05D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411" y="449303"/>
            <a:ext cx="38877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幼圆" charset="0"/>
                <a:cs typeface="幼圆" charset="0"/>
              </a:rPr>
              <a:t>n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幼圆" charset="0"/>
              </a:rPr>
              <a:t>是否是素数的判据</a:t>
            </a:r>
          </a:p>
        </p:txBody>
      </p:sp>
      <p:sp>
        <p:nvSpPr>
          <p:cNvPr id="41" name="Text Box 63">
            <a:extLst>
              <a:ext uri="{FF2B5EF4-FFF2-40B4-BE49-F238E27FC236}">
                <a16:creationId xmlns:a16="http://schemas.microsoft.com/office/drawing/2014/main" id="{628724A4-C142-46B7-9471-6B1874588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632" y="1556792"/>
            <a:ext cx="16800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lIns="0" rIns="0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幼圆" charset="0"/>
                <a:cs typeface="幼圆" charset="0"/>
              </a:rPr>
              <a:t>n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幼圆" charset="0"/>
                <a:cs typeface="幼圆" charset="0"/>
              </a:rPr>
              <a:t>不是素数</a:t>
            </a:r>
          </a:p>
        </p:txBody>
      </p:sp>
      <p:sp>
        <p:nvSpPr>
          <p:cNvPr id="42" name="Text Box 63">
            <a:extLst>
              <a:ext uri="{FF2B5EF4-FFF2-40B4-BE49-F238E27FC236}">
                <a16:creationId xmlns:a16="http://schemas.microsoft.com/office/drawing/2014/main" id="{4E383530-2AD2-4402-9309-22A328162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12" y="786425"/>
            <a:ext cx="41764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lIns="0" rIns="0" anchor="ctr"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cs typeface="幼圆" charset="0"/>
              </a:rPr>
              <a:t>分析退出循环时，控制变量的取值</a:t>
            </a:r>
          </a:p>
        </p:txBody>
      </p:sp>
      <p:sp>
        <p:nvSpPr>
          <p:cNvPr id="43" name="Text Box 63">
            <a:extLst>
              <a:ext uri="{FF2B5EF4-FFF2-40B4-BE49-F238E27FC236}">
                <a16:creationId xmlns:a16="http://schemas.microsoft.com/office/drawing/2014/main" id="{158934D6-3CED-47BF-A380-AD7A9E492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48" y="3619872"/>
            <a:ext cx="16800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lIns="0" rIns="0" anchor="ctr"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幼圆" charset="0"/>
                <a:cs typeface="幼圆" charset="0"/>
              </a:rPr>
              <a:t>n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幼圆" charset="0"/>
                <a:cs typeface="幼圆" charset="0"/>
              </a:rPr>
              <a:t>是素数</a:t>
            </a:r>
          </a:p>
        </p:txBody>
      </p:sp>
      <p:sp>
        <p:nvSpPr>
          <p:cNvPr id="44" name="Rectangle 24">
            <a:extLst>
              <a:ext uri="{FF2B5EF4-FFF2-40B4-BE49-F238E27FC236}">
                <a16:creationId xmlns:a16="http://schemas.microsoft.com/office/drawing/2014/main" id="{C815E29B-7E5F-4883-AE0F-D0C6508E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536" y="5001493"/>
            <a:ext cx="25908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45" name="Line 26">
            <a:extLst>
              <a:ext uri="{FF2B5EF4-FFF2-40B4-BE49-F238E27FC236}">
                <a16:creationId xmlns:a16="http://schemas.microsoft.com/office/drawing/2014/main" id="{3DF96C2E-51A4-41B5-95DF-89E4041514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5536" y="5458693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46" name="Line 27">
            <a:extLst>
              <a:ext uri="{FF2B5EF4-FFF2-40B4-BE49-F238E27FC236}">
                <a16:creationId xmlns:a16="http://schemas.microsoft.com/office/drawing/2014/main" id="{E421F7EF-B74B-4E10-96CE-079596E5B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5536" y="5001493"/>
            <a:ext cx="1295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47" name="Line 28">
            <a:extLst>
              <a:ext uri="{FF2B5EF4-FFF2-40B4-BE49-F238E27FC236}">
                <a16:creationId xmlns:a16="http://schemas.microsoft.com/office/drawing/2014/main" id="{009A752C-220A-483A-9C39-32CACC70F7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0936" y="5001493"/>
            <a:ext cx="1219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48" name="Text Box 29">
            <a:extLst>
              <a:ext uri="{FF2B5EF4-FFF2-40B4-BE49-F238E27FC236}">
                <a16:creationId xmlns:a16="http://schemas.microsoft.com/office/drawing/2014/main" id="{6481DB9C-C375-4275-B385-37E834D01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500" y="4911551"/>
            <a:ext cx="9666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j==k+1</a:t>
            </a:r>
          </a:p>
        </p:txBody>
      </p:sp>
      <p:sp>
        <p:nvSpPr>
          <p:cNvPr id="49" name="Text Box 30">
            <a:extLst>
              <a:ext uri="{FF2B5EF4-FFF2-40B4-BE49-F238E27FC236}">
                <a16:creationId xmlns:a16="http://schemas.microsoft.com/office/drawing/2014/main" id="{D6BB849F-2254-4633-9360-9854F1EA0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911" y="5063405"/>
            <a:ext cx="306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真</a:t>
            </a:r>
          </a:p>
        </p:txBody>
      </p:sp>
      <p:sp>
        <p:nvSpPr>
          <p:cNvPr id="50" name="Line 31">
            <a:extLst>
              <a:ext uri="{FF2B5EF4-FFF2-40B4-BE49-F238E27FC236}">
                <a16:creationId xmlns:a16="http://schemas.microsoft.com/office/drawing/2014/main" id="{530863F9-8836-41A1-B7DB-A31D37DB7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936" y="5458693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51" name="Text Box 32">
            <a:extLst>
              <a:ext uri="{FF2B5EF4-FFF2-40B4-BE49-F238E27FC236}">
                <a16:creationId xmlns:a16="http://schemas.microsoft.com/office/drawing/2014/main" id="{3F1FF613-4720-4C9B-B252-848AAD888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674" y="5382493"/>
            <a:ext cx="50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52" name="Text Box 33">
            <a:extLst>
              <a:ext uri="{FF2B5EF4-FFF2-40B4-BE49-F238E27FC236}">
                <a16:creationId xmlns:a16="http://schemas.microsoft.com/office/drawing/2014/main" id="{74F4D95D-A9B0-451A-8535-BE8AF0BDC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461" y="5001493"/>
            <a:ext cx="306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假</a:t>
            </a:r>
          </a:p>
        </p:txBody>
      </p:sp>
      <p:sp>
        <p:nvSpPr>
          <p:cNvPr id="53" name="Text Box 34">
            <a:extLst>
              <a:ext uri="{FF2B5EF4-FFF2-40B4-BE49-F238E27FC236}">
                <a16:creationId xmlns:a16="http://schemas.microsoft.com/office/drawing/2014/main" id="{83BB4393-0E0E-48F3-85E6-826DDDCDB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411" y="5382493"/>
            <a:ext cx="37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18116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utoUpdateAnimBg="0"/>
      <p:bldP spid="73" grpId="0" autoUpdateAnimBg="0"/>
      <p:bldP spid="74" grpId="0" autoUpdateAnimBg="0"/>
      <p:bldP spid="75" grpId="0" autoUpdateAnimBg="0"/>
      <p:bldP spid="81" grpId="0" autoUpdateAnimBg="0"/>
      <p:bldP spid="90" grpId="0" build="p" autoUpdateAnimBg="0"/>
      <p:bldP spid="95" grpId="0" autoUpdateAnimBg="0"/>
      <p:bldP spid="96" grpId="0" autoUpdateAnimBg="0"/>
      <p:bldP spid="98" grpId="0" autoUpdateAnimBg="0"/>
      <p:bldP spid="100" grpId="0" autoUpdateAnimBg="0"/>
      <p:bldP spid="101" grpId="0" autoUpdateAnimBg="0"/>
      <p:bldP spid="102" grpId="0" autoUpdateAnimBg="0"/>
      <p:bldP spid="103" grpId="0" autoUpdateAnimBg="0"/>
      <p:bldP spid="105" grpId="0" build="p" autoUpdateAnimBg="0"/>
      <p:bldP spid="40" grpId="0" autoUpdateAnimBg="0"/>
      <p:bldP spid="41" grpId="0" autoUpdateAnimBg="0"/>
      <p:bldP spid="42" grpId="0" autoUpdateAnimBg="0"/>
      <p:bldP spid="43" grpId="0" autoUpdateAnimBg="0"/>
      <p:bldP spid="44" grpId="0" animBg="1"/>
      <p:bldP spid="48" grpId="0" autoUpdateAnimBg="0"/>
      <p:bldP spid="49" grpId="0" autoUpdateAnimBg="0"/>
      <p:bldP spid="51" grpId="0" autoUpdateAnimBg="0"/>
      <p:bldP spid="52" grpId="0" autoUpdateAnimBg="0"/>
      <p:bldP spid="5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角矩形 2">
            <a:extLst>
              <a:ext uri="{FF2B5EF4-FFF2-40B4-BE49-F238E27FC236}">
                <a16:creationId xmlns:a16="http://schemas.microsoft.com/office/drawing/2014/main" id="{13F60D5C-4E01-46AA-8300-A852BDC8D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035" y="5033065"/>
            <a:ext cx="935037" cy="39528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68971" name="Rectangle 11">
            <a:extLst>
              <a:ext uri="{FF2B5EF4-FFF2-40B4-BE49-F238E27FC236}">
                <a16:creationId xmlns:a16="http://schemas.microsoft.com/office/drawing/2014/main" id="{96C9BA94-4DFC-49E2-9AE1-55559D559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00" y="764704"/>
            <a:ext cx="25908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输入</a:t>
            </a:r>
            <a:r>
              <a:rPr lang="en-US" altLang="zh-CN" sz="24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68972" name="Rectangle 12">
            <a:extLst>
              <a:ext uri="{FF2B5EF4-FFF2-40B4-BE49-F238E27FC236}">
                <a16:creationId xmlns:a16="http://schemas.microsoft.com/office/drawing/2014/main" id="{B065FF01-CF1A-4937-8957-891F00929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00" y="1526704"/>
            <a:ext cx="25908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68973" name="Text Box 13">
            <a:extLst>
              <a:ext uri="{FF2B5EF4-FFF2-40B4-BE49-F238E27FC236}">
                <a16:creationId xmlns:a16="http://schemas.microsoft.com/office/drawing/2014/main" id="{476BC435-FD11-4E41-95BE-617465852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38" y="1512416"/>
            <a:ext cx="1222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当</a:t>
            </a:r>
            <a:r>
              <a:rPr lang="en-US" altLang="zh-CN" sz="2400">
                <a:latin typeface="Arial" panose="020B0604020202020204" pitchFamily="34" charset="0"/>
              </a:rPr>
              <a:t>j&lt;=k</a:t>
            </a:r>
            <a:r>
              <a:rPr lang="zh-CN" altLang="en-US" sz="2400">
                <a:latin typeface="Arial" panose="020B0604020202020204" pitchFamily="34" charset="0"/>
              </a:rPr>
              <a:t>时</a:t>
            </a:r>
          </a:p>
        </p:txBody>
      </p:sp>
      <p:sp>
        <p:nvSpPr>
          <p:cNvPr id="168974" name="Rectangle 14">
            <a:extLst>
              <a:ext uri="{FF2B5EF4-FFF2-40B4-BE49-F238E27FC236}">
                <a16:creationId xmlns:a16="http://schemas.microsoft.com/office/drawing/2014/main" id="{E52CD7A2-CCD6-4005-A5DF-AE5CE42E3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00" y="1907704"/>
            <a:ext cx="22098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68975" name="Line 15">
            <a:extLst>
              <a:ext uri="{FF2B5EF4-FFF2-40B4-BE49-F238E27FC236}">
                <a16:creationId xmlns:a16="http://schemas.microsoft.com/office/drawing/2014/main" id="{6AD7065F-44AE-44EF-8588-4C2B74E91C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000" y="2364904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168976" name="Text Box 16">
            <a:extLst>
              <a:ext uri="{FF2B5EF4-FFF2-40B4-BE49-F238E27FC236}">
                <a16:creationId xmlns:a16="http://schemas.microsoft.com/office/drawing/2014/main" id="{E3551D65-505F-4860-9213-06E924A8B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75" y="1831504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n%j!=0</a:t>
            </a:r>
          </a:p>
        </p:txBody>
      </p:sp>
      <p:sp>
        <p:nvSpPr>
          <p:cNvPr id="168977" name="Line 17">
            <a:extLst>
              <a:ext uri="{FF2B5EF4-FFF2-40B4-BE49-F238E27FC236}">
                <a16:creationId xmlns:a16="http://schemas.microsoft.com/office/drawing/2014/main" id="{099C57E7-86C0-490D-9199-8AF1D286B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000" y="1907704"/>
            <a:ext cx="1066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168978" name="Line 18">
            <a:extLst>
              <a:ext uri="{FF2B5EF4-FFF2-40B4-BE49-F238E27FC236}">
                <a16:creationId xmlns:a16="http://schemas.microsoft.com/office/drawing/2014/main" id="{3616457C-A9A8-42AA-9A8E-0420146493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28800" y="1907704"/>
            <a:ext cx="1143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168979" name="Text Box 19">
            <a:extLst>
              <a:ext uri="{FF2B5EF4-FFF2-40B4-BE49-F238E27FC236}">
                <a16:creationId xmlns:a16="http://schemas.microsoft.com/office/drawing/2014/main" id="{51B65030-6655-4C4E-8BAC-629E5054C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38" y="1969616"/>
            <a:ext cx="306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真</a:t>
            </a:r>
          </a:p>
        </p:txBody>
      </p:sp>
      <p:sp>
        <p:nvSpPr>
          <p:cNvPr id="168980" name="Line 20">
            <a:extLst>
              <a:ext uri="{FF2B5EF4-FFF2-40B4-BE49-F238E27FC236}">
                <a16:creationId xmlns:a16="http://schemas.microsoft.com/office/drawing/2014/main" id="{35671403-8AED-4A69-B323-AE63853B8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800" y="2364904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168981" name="Text Box 21">
            <a:extLst>
              <a:ext uri="{FF2B5EF4-FFF2-40B4-BE49-F238E27FC236}">
                <a16:creationId xmlns:a16="http://schemas.microsoft.com/office/drawing/2014/main" id="{B2384114-CD82-4C5B-BC1A-1B55A7721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88" y="2350616"/>
            <a:ext cx="439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j++</a:t>
            </a:r>
          </a:p>
        </p:txBody>
      </p:sp>
      <p:sp>
        <p:nvSpPr>
          <p:cNvPr id="168982" name="Text Box 22">
            <a:extLst>
              <a:ext uri="{FF2B5EF4-FFF2-40B4-BE49-F238E27FC236}">
                <a16:creationId xmlns:a16="http://schemas.microsoft.com/office/drawing/2014/main" id="{6C1485A4-C8E0-4B3A-AAC9-225D9D3BF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500" y="1969616"/>
            <a:ext cx="306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假</a:t>
            </a:r>
          </a:p>
        </p:txBody>
      </p:sp>
      <p:sp>
        <p:nvSpPr>
          <p:cNvPr id="168983" name="Text Box 23">
            <a:extLst>
              <a:ext uri="{FF2B5EF4-FFF2-40B4-BE49-F238E27FC236}">
                <a16:creationId xmlns:a16="http://schemas.microsoft.com/office/drawing/2014/main" id="{8794B031-B63F-4F63-95DC-105DA5219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538" y="2350616"/>
            <a:ext cx="814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break</a:t>
            </a:r>
          </a:p>
        </p:txBody>
      </p:sp>
      <p:sp>
        <p:nvSpPr>
          <p:cNvPr id="168984" name="Rectangle 24">
            <a:extLst>
              <a:ext uri="{FF2B5EF4-FFF2-40B4-BE49-F238E27FC236}">
                <a16:creationId xmlns:a16="http://schemas.microsoft.com/office/drawing/2014/main" id="{08CC1DE2-B147-4432-AD56-385802B3E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00" y="2745904"/>
            <a:ext cx="25908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68985" name="Rectangle 25">
            <a:extLst>
              <a:ext uri="{FF2B5EF4-FFF2-40B4-BE49-F238E27FC236}">
                <a16:creationId xmlns:a16="http://schemas.microsoft.com/office/drawing/2014/main" id="{88825E67-C19F-4A02-9EA7-64A63DF7C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00" y="1145704"/>
            <a:ext cx="25908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k=sqrt(n)  j=2</a:t>
            </a:r>
          </a:p>
        </p:txBody>
      </p:sp>
      <p:sp>
        <p:nvSpPr>
          <p:cNvPr id="168986" name="Line 26">
            <a:extLst>
              <a:ext uri="{FF2B5EF4-FFF2-40B4-BE49-F238E27FC236}">
                <a16:creationId xmlns:a16="http://schemas.microsoft.com/office/drawing/2014/main" id="{A201E431-A8ED-4BF7-911C-EC7FC8D45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000" y="3203104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168987" name="Line 27">
            <a:extLst>
              <a:ext uri="{FF2B5EF4-FFF2-40B4-BE49-F238E27FC236}">
                <a16:creationId xmlns:a16="http://schemas.microsoft.com/office/drawing/2014/main" id="{6B2EAD36-9030-4537-A917-78E229709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000" y="2745904"/>
            <a:ext cx="1295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168988" name="Line 28">
            <a:extLst>
              <a:ext uri="{FF2B5EF4-FFF2-40B4-BE49-F238E27FC236}">
                <a16:creationId xmlns:a16="http://schemas.microsoft.com/office/drawing/2014/main" id="{74CFF47C-3D5A-43FC-B1DF-73B1710209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6400" y="2745904"/>
            <a:ext cx="1219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168989" name="Text Box 29">
            <a:extLst>
              <a:ext uri="{FF2B5EF4-FFF2-40B4-BE49-F238E27FC236}">
                <a16:creationId xmlns:a16="http://schemas.microsoft.com/office/drawing/2014/main" id="{F56DF1A3-9C33-4012-88EF-4F40559B0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7954" y="2683768"/>
            <a:ext cx="957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j==k+1</a:t>
            </a:r>
          </a:p>
        </p:txBody>
      </p:sp>
      <p:sp>
        <p:nvSpPr>
          <p:cNvPr id="168990" name="Text Box 30">
            <a:extLst>
              <a:ext uri="{FF2B5EF4-FFF2-40B4-BE49-F238E27FC236}">
                <a16:creationId xmlns:a16="http://schemas.microsoft.com/office/drawing/2014/main" id="{FB0E846F-9EAE-4D29-8322-165E2F007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75" y="2807816"/>
            <a:ext cx="306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真</a:t>
            </a:r>
          </a:p>
        </p:txBody>
      </p:sp>
      <p:sp>
        <p:nvSpPr>
          <p:cNvPr id="168991" name="Line 31">
            <a:extLst>
              <a:ext uri="{FF2B5EF4-FFF2-40B4-BE49-F238E27FC236}">
                <a16:creationId xmlns:a16="http://schemas.microsoft.com/office/drawing/2014/main" id="{3B507D5E-8095-422F-AD6A-6FC3A053D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400" y="3203104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168992" name="Text Box 32">
            <a:extLst>
              <a:ext uri="{FF2B5EF4-FFF2-40B4-BE49-F238E27FC236}">
                <a16:creationId xmlns:a16="http://schemas.microsoft.com/office/drawing/2014/main" id="{CCDCD632-3AEC-48CC-86F3-5CE838301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38" y="3126904"/>
            <a:ext cx="50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168993" name="Text Box 33">
            <a:extLst>
              <a:ext uri="{FF2B5EF4-FFF2-40B4-BE49-F238E27FC236}">
                <a16:creationId xmlns:a16="http://schemas.microsoft.com/office/drawing/2014/main" id="{36C45FB0-9AF9-4BC6-8A4E-2B382B513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925" y="2745904"/>
            <a:ext cx="306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假</a:t>
            </a:r>
          </a:p>
        </p:txBody>
      </p:sp>
      <p:sp>
        <p:nvSpPr>
          <p:cNvPr id="168994" name="Text Box 34">
            <a:extLst>
              <a:ext uri="{FF2B5EF4-FFF2-40B4-BE49-F238E27FC236}">
                <a16:creationId xmlns:a16="http://schemas.microsoft.com/office/drawing/2014/main" id="{76F2DFF0-15E4-45D7-90C6-0EE7E46B7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1875" y="3126904"/>
            <a:ext cx="37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42" name="Text Box 36">
            <a:extLst>
              <a:ext uri="{FF2B5EF4-FFF2-40B4-BE49-F238E27FC236}">
                <a16:creationId xmlns:a16="http://schemas.microsoft.com/office/drawing/2014/main" id="{F653FABC-3096-4647-B046-A713B674A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08" y="71671"/>
            <a:ext cx="6129460" cy="6714659"/>
          </a:xfrm>
          <a:prstGeom prst="rect">
            <a:avLst/>
          </a:prstGeom>
          <a:noFill/>
          <a:ln w="76200" cap="sq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216000" tIns="0" rIns="72000" anchor="ctr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Tx/>
              <a:buSzTx/>
              <a:buFontTx/>
              <a:buNone/>
              <a:defRPr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#include &lt;</a:t>
            </a:r>
            <a:r>
              <a:rPr lang="en-US" altLang="zh-CN" dirty="0" err="1"/>
              <a:t>cmath</a:t>
            </a:r>
            <a:r>
              <a:rPr lang="en-US" altLang="zh-CN" dirty="0"/>
              <a:t>&gt;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#include &lt;iostream&gt;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{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n,j,k</a:t>
            </a:r>
            <a:r>
              <a:rPr lang="en-US" altLang="zh-CN" dirty="0"/>
              <a:t>;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&gt;&gt;n;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	k=sqrt(n);j=2;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CC"/>
                </a:solidFill>
              </a:rPr>
              <a:t>while</a:t>
            </a:r>
            <a:r>
              <a:rPr lang="en-US" altLang="zh-CN" dirty="0"/>
              <a:t>(j&lt;=k)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	{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0000CC"/>
                </a:solidFill>
              </a:rPr>
              <a:t>if</a:t>
            </a:r>
            <a:r>
              <a:rPr lang="en-US" altLang="zh-CN" dirty="0"/>
              <a:t>(</a:t>
            </a:r>
            <a:r>
              <a:rPr lang="en-US" altLang="zh-CN" dirty="0" err="1"/>
              <a:t>n%j</a:t>
            </a:r>
            <a:r>
              <a:rPr lang="en-US" altLang="zh-CN" dirty="0"/>
              <a:t>!=0)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			</a:t>
            </a:r>
            <a:r>
              <a:rPr lang="en-US" altLang="zh-CN" dirty="0" err="1"/>
              <a:t>j++</a:t>
            </a:r>
            <a:r>
              <a:rPr lang="en-US" altLang="zh-CN" dirty="0"/>
              <a:t>;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0000CC"/>
                </a:solidFill>
              </a:rPr>
              <a:t>else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			</a:t>
            </a:r>
            <a:r>
              <a:rPr lang="en-US" altLang="zh-CN" dirty="0">
                <a:solidFill>
                  <a:srgbClr val="0000CC"/>
                </a:solidFill>
              </a:rPr>
              <a:t>break</a:t>
            </a:r>
            <a:r>
              <a:rPr lang="en-US" altLang="zh-CN" dirty="0"/>
              <a:t>;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	}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CC"/>
                </a:solidFill>
              </a:rPr>
              <a:t>if</a:t>
            </a:r>
            <a:r>
              <a:rPr lang="en-US" altLang="zh-CN" dirty="0"/>
              <a:t>(j==k+1)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&lt;&lt;n&lt;&lt;"yes";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CC"/>
                </a:solidFill>
              </a:rPr>
              <a:t>else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&lt;&lt;n&lt;&lt;"no";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43" name="Rectangle 54">
            <a:extLst>
              <a:ext uri="{FF2B5EF4-FFF2-40B4-BE49-F238E27FC236}">
                <a16:creationId xmlns:a16="http://schemas.microsoft.com/office/drawing/2014/main" id="{FF54F71F-5212-4729-A123-8FB67FCF0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2421184"/>
            <a:ext cx="4680520" cy="2592000"/>
          </a:xfrm>
          <a:prstGeom prst="rect">
            <a:avLst/>
          </a:prstGeom>
          <a:noFill/>
          <a:ln w="38100" cap="sq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44" name="Text Box 2">
            <a:extLst>
              <a:ext uri="{FF2B5EF4-FFF2-40B4-BE49-F238E27FC236}">
                <a16:creationId xmlns:a16="http://schemas.microsoft.com/office/drawing/2014/main" id="{003DFB0E-8EE8-47E3-8D5E-AA6E4F0DC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8339" y="2361555"/>
            <a:ext cx="20381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spcBef>
                <a:spcPts val="0"/>
              </a:spcBef>
              <a:defRPr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宋体" charset="0"/>
              </a:defRPr>
            </a:lvl1pPr>
          </a:lstStyle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Arial" pitchFamily="34" charset="0"/>
              </a:rPr>
              <a:t>测试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</a:rPr>
              <a:t>2~k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</a:rPr>
              <a:t>有无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</a:rPr>
              <a:t>的因子</a:t>
            </a:r>
          </a:p>
        </p:txBody>
      </p:sp>
      <p:sp>
        <p:nvSpPr>
          <p:cNvPr id="47" name="Text Box 2">
            <a:extLst>
              <a:ext uri="{FF2B5EF4-FFF2-40B4-BE49-F238E27FC236}">
                <a16:creationId xmlns:a16="http://schemas.microsoft.com/office/drawing/2014/main" id="{125BD1A7-D49E-4F1F-813D-C0932AADA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569" y="3717032"/>
            <a:ext cx="1725613" cy="1201737"/>
          </a:xfrm>
          <a:prstGeom prst="rect">
            <a:avLst/>
          </a:prstGeom>
          <a:gradFill rotWithShape="1">
            <a:gsLst>
              <a:gs pos="0">
                <a:srgbClr val="FFEBD9"/>
              </a:gs>
              <a:gs pos="64999">
                <a:srgbClr val="FFD0A4"/>
              </a:gs>
              <a:gs pos="100000">
                <a:srgbClr val="FFBF7E"/>
              </a:gs>
            </a:gsLst>
            <a:lin ang="5400000" scaled="1"/>
          </a:gradFill>
          <a:ln w="9525">
            <a:solidFill>
              <a:srgbClr val="FE952D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缺点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n=1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得到错误结论</a:t>
            </a:r>
          </a:p>
        </p:txBody>
      </p:sp>
      <p:sp>
        <p:nvSpPr>
          <p:cNvPr id="51" name="线形标注 1 1">
            <a:extLst>
              <a:ext uri="{FF2B5EF4-FFF2-40B4-BE49-F238E27FC236}">
                <a16:creationId xmlns:a16="http://schemas.microsoft.com/office/drawing/2014/main" id="{924867C0-3B34-45E8-9754-5A42C1A26543}"/>
              </a:ext>
            </a:extLst>
          </p:cNvPr>
          <p:cNvSpPr>
            <a:spLocks/>
          </p:cNvSpPr>
          <p:nvPr/>
        </p:nvSpPr>
        <p:spPr bwMode="auto">
          <a:xfrm>
            <a:off x="467544" y="5833729"/>
            <a:ext cx="2516187" cy="461963"/>
          </a:xfrm>
          <a:prstGeom prst="borderCallout1">
            <a:avLst>
              <a:gd name="adj1" fmla="val 6370"/>
              <a:gd name="adj2" fmla="val 99383"/>
              <a:gd name="adj3" fmla="val -101067"/>
              <a:gd name="adj4" fmla="val 150621"/>
            </a:avLst>
          </a:prstGeom>
          <a:solidFill>
            <a:srgbClr val="CCFFFF"/>
          </a:solidFill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/>
              <a:t>j==k+1&amp;&amp;n!=1</a:t>
            </a:r>
            <a:endParaRPr lang="zh-CN" altLang="en-US" dirty="0"/>
          </a:p>
        </p:txBody>
      </p:sp>
      <p:sp>
        <p:nvSpPr>
          <p:cNvPr id="52" name="Text Box 32">
            <a:extLst>
              <a:ext uri="{FF2B5EF4-FFF2-40B4-BE49-F238E27FC236}">
                <a16:creationId xmlns:a16="http://schemas.microsoft.com/office/drawing/2014/main" id="{A81B1F8B-1A8B-4357-8021-DA414075E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569" y="5004264"/>
            <a:ext cx="22291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修正是否是素数的判据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19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8" dur="500"/>
                                        <p:tgtEl>
                                          <p:spTgt spid="16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16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6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6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6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6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6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6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4" dur="500"/>
                                        <p:tgtEl>
                                          <p:spTgt spid="168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9" dur="500"/>
                                        <p:tgtEl>
                                          <p:spTgt spid="16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4" dur="500"/>
                                        <p:tgtEl>
                                          <p:spTgt spid="16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3" dur="500"/>
                                        <p:tgtEl>
                                          <p:spTgt spid="16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68971" grpId="0" animBg="1" autoUpdateAnimBg="0"/>
      <p:bldP spid="168972" grpId="0" animBg="1"/>
      <p:bldP spid="168973" grpId="0" autoUpdateAnimBg="0"/>
      <p:bldP spid="168974" grpId="0" animBg="1"/>
      <p:bldP spid="168976" grpId="0" autoUpdateAnimBg="0"/>
      <p:bldP spid="168979" grpId="0" autoUpdateAnimBg="0"/>
      <p:bldP spid="168981" grpId="0" autoUpdateAnimBg="0"/>
      <p:bldP spid="168982" grpId="0" autoUpdateAnimBg="0"/>
      <p:bldP spid="168983" grpId="0" autoUpdateAnimBg="0"/>
      <p:bldP spid="168984" grpId="0" animBg="1"/>
      <p:bldP spid="168985" grpId="0" animBg="1" autoUpdateAnimBg="0"/>
      <p:bldP spid="168989" grpId="0" autoUpdateAnimBg="0"/>
      <p:bldP spid="168990" grpId="0" autoUpdateAnimBg="0"/>
      <p:bldP spid="168992" grpId="0" autoUpdateAnimBg="0"/>
      <p:bldP spid="168993" grpId="0" autoUpdateAnimBg="0"/>
      <p:bldP spid="168994" grpId="0" autoUpdateAnimBg="0"/>
      <p:bldP spid="42" grpId="0" build="p" animBg="1"/>
      <p:bldP spid="43" grpId="0" animBg="1"/>
      <p:bldP spid="44" grpId="0"/>
      <p:bldP spid="47" grpId="0" build="p" animBg="1" autoUpdateAnimBg="0"/>
      <p:bldP spid="51" grpId="0" animBg="1"/>
      <p:bldP spid="5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2D1E479E-A99D-4F44-AC50-6B9F2FA4B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79C51D22-1885-46B3-9FEC-68EC70E6088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620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23FD6306-F29E-410B-9D7A-DA19A9102BF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Line 5">
            <a:extLst>
              <a:ext uri="{FF2B5EF4-FFF2-40B4-BE49-F238E27FC236}">
                <a16:creationId xmlns:a16="http://schemas.microsoft.com/office/drawing/2014/main" id="{17C31C24-ADD9-429C-B6B5-EB616BADF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/>
            </a:endParaRPr>
          </a:p>
        </p:txBody>
      </p:sp>
      <p:sp>
        <p:nvSpPr>
          <p:cNvPr id="178178" name="Text Box 2">
            <a:extLst>
              <a:ext uri="{FF2B5EF4-FFF2-40B4-BE49-F238E27FC236}">
                <a16:creationId xmlns:a16="http://schemas.microsoft.com/office/drawing/2014/main" id="{4B9148CE-56F0-403E-8532-BECDD5DEB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10" y="918209"/>
            <a:ext cx="39290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找出所有的水仙花数。</a:t>
            </a:r>
          </a:p>
        </p:txBody>
      </p:sp>
      <p:sp>
        <p:nvSpPr>
          <p:cNvPr id="178179" name="Text Box 3">
            <a:extLst>
              <a:ext uri="{FF2B5EF4-FFF2-40B4-BE49-F238E27FC236}">
                <a16:creationId xmlns:a16="http://schemas.microsoft.com/office/drawing/2014/main" id="{37FA3778-870B-41A3-898F-EA22E3167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410544"/>
            <a:ext cx="29354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-65" charset="2"/>
              </a:rPr>
              <a:t>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-65" charset="2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-65" charset="2"/>
              </a:rPr>
              <a:t>是水仙花数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-65" charset="2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-65" charset="2"/>
              </a:rPr>
              <a:t>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-65" charset="2"/>
              </a:rPr>
              <a:t>: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8180" name="Text Box 4">
            <a:extLst>
              <a:ext uri="{FF2B5EF4-FFF2-40B4-BE49-F238E27FC236}">
                <a16:creationId xmlns:a16="http://schemas.microsoft.com/office/drawing/2014/main" id="{06747C42-3D3C-4312-8973-0A4E8CDC9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2207096"/>
            <a:ext cx="288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(2)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b:m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的百位数</a:t>
            </a:r>
          </a:p>
        </p:txBody>
      </p:sp>
      <p:sp>
        <p:nvSpPr>
          <p:cNvPr id="178181" name="Text Box 5">
            <a:extLst>
              <a:ext uri="{FF2B5EF4-FFF2-40B4-BE49-F238E27FC236}">
                <a16:creationId xmlns:a16="http://schemas.microsoft.com/office/drawing/2014/main" id="{AD209892-3200-442E-9A12-D7D04769C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1826096"/>
            <a:ext cx="2627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(1)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是三位数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8182" name="Text Box 6">
            <a:extLst>
              <a:ext uri="{FF2B5EF4-FFF2-40B4-BE49-F238E27FC236}">
                <a16:creationId xmlns:a16="http://schemas.microsoft.com/office/drawing/2014/main" id="{20C01E4B-BEBF-4EF4-98BE-6940FF7A0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2588096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s:m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的十位数</a:t>
            </a:r>
          </a:p>
        </p:txBody>
      </p:sp>
      <p:sp>
        <p:nvSpPr>
          <p:cNvPr id="178183" name="Text Box 7">
            <a:extLst>
              <a:ext uri="{FF2B5EF4-FFF2-40B4-BE49-F238E27FC236}">
                <a16:creationId xmlns:a16="http://schemas.microsoft.com/office/drawing/2014/main" id="{3F84B047-E116-4D1E-AC51-0874C47B8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2969096"/>
            <a:ext cx="2557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g:m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的个位数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78184" name="Text Box 8">
            <a:extLst>
              <a:ext uri="{FF2B5EF4-FFF2-40B4-BE49-F238E27FC236}">
                <a16:creationId xmlns:a16="http://schemas.microsoft.com/office/drawing/2014/main" id="{273BA95B-8E01-4415-9243-2CF6ED7C7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3350096"/>
            <a:ext cx="289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等于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+s</a:t>
            </a:r>
            <a:r>
              <a:rPr kumimoji="1" lang="en-US" altLang="zh-CN" sz="24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+g</a:t>
            </a:r>
            <a:r>
              <a:rPr kumimoji="1" lang="en-US" altLang="zh-CN" sz="24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78185" name="Text Box 9">
            <a:extLst>
              <a:ext uri="{FF2B5EF4-FFF2-40B4-BE49-F238E27FC236}">
                <a16:creationId xmlns:a16="http://schemas.microsoft.com/office/drawing/2014/main" id="{7D76E20D-0E17-4C22-945C-976705FCC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44" y="3717032"/>
            <a:ext cx="2198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Tx/>
              <a:buSzTx/>
              <a:buFontTx/>
              <a:buNone/>
              <a:defRPr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如何分解数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  </a:t>
            </a:r>
          </a:p>
        </p:txBody>
      </p:sp>
      <p:sp>
        <p:nvSpPr>
          <p:cNvPr id="178186" name="Text Box 10">
            <a:extLst>
              <a:ext uri="{FF2B5EF4-FFF2-40B4-BE49-F238E27FC236}">
                <a16:creationId xmlns:a16="http://schemas.microsoft.com/office/drawing/2014/main" id="{41C48A85-2838-429D-9B62-421048366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4188296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设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 =2  7  3  </a:t>
            </a:r>
          </a:p>
        </p:txBody>
      </p:sp>
      <p:sp>
        <p:nvSpPr>
          <p:cNvPr id="178187" name="Text Box 11">
            <a:extLst>
              <a:ext uri="{FF2B5EF4-FFF2-40B4-BE49-F238E27FC236}">
                <a16:creationId xmlns:a16="http://schemas.microsoft.com/office/drawing/2014/main" id="{E80B6A2B-EF28-4EEE-945E-D9D9BA5BD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4721696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     b=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78188" name="Line 12">
            <a:extLst>
              <a:ext uri="{FF2B5EF4-FFF2-40B4-BE49-F238E27FC236}">
                <a16:creationId xmlns:a16="http://schemas.microsoft.com/office/drawing/2014/main" id="{3DF0E5D0-25AA-45A0-8F95-C7AB123E3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8450" y="4659784"/>
            <a:ext cx="152400" cy="0"/>
          </a:xfrm>
          <a:prstGeom prst="line">
            <a:avLst/>
          </a:prstGeom>
          <a:noFill/>
          <a:ln w="76200" cap="sq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/>
            </a:endParaRPr>
          </a:p>
        </p:txBody>
      </p:sp>
      <p:sp>
        <p:nvSpPr>
          <p:cNvPr id="178189" name="Text Box 13">
            <a:extLst>
              <a:ext uri="{FF2B5EF4-FFF2-40B4-BE49-F238E27FC236}">
                <a16:creationId xmlns:a16="http://schemas.microsoft.com/office/drawing/2014/main" id="{46DAD0EE-F727-4696-AFC2-2706E8D6D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0" y="4721696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 m/100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78190" name="Line 14">
            <a:extLst>
              <a:ext uri="{FF2B5EF4-FFF2-40B4-BE49-F238E27FC236}">
                <a16:creationId xmlns:a16="http://schemas.microsoft.com/office/drawing/2014/main" id="{6B84E048-599E-446A-8B84-90243B649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3250" y="4659784"/>
            <a:ext cx="152400" cy="0"/>
          </a:xfrm>
          <a:prstGeom prst="line">
            <a:avLst/>
          </a:prstGeom>
          <a:noFill/>
          <a:ln w="76200" cap="sq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/>
            </a:endParaRPr>
          </a:p>
        </p:txBody>
      </p:sp>
      <p:sp>
        <p:nvSpPr>
          <p:cNvPr id="178191" name="Text Box 15">
            <a:extLst>
              <a:ext uri="{FF2B5EF4-FFF2-40B4-BE49-F238E27FC236}">
                <a16:creationId xmlns:a16="http://schemas.microsoft.com/office/drawing/2014/main" id="{8798D88B-9AF5-4FBE-A1C7-876F7BC58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5178896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 s=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78192" name="Text Box 16">
            <a:extLst>
              <a:ext uri="{FF2B5EF4-FFF2-40B4-BE49-F238E27FC236}">
                <a16:creationId xmlns:a16="http://schemas.microsoft.com/office/drawing/2014/main" id="{00DDB06A-A2BD-474B-A465-868572AFC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0" y="5178896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 m/10-b*10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78193" name="Line 17">
            <a:extLst>
              <a:ext uri="{FF2B5EF4-FFF2-40B4-BE49-F238E27FC236}">
                <a16:creationId xmlns:a16="http://schemas.microsoft.com/office/drawing/2014/main" id="{19496C27-B641-45AA-BB72-5E5A49931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4250" y="4659784"/>
            <a:ext cx="152400" cy="0"/>
          </a:xfrm>
          <a:prstGeom prst="line">
            <a:avLst/>
          </a:prstGeom>
          <a:noFill/>
          <a:ln w="76200" cap="sq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/>
            </a:endParaRPr>
          </a:p>
        </p:txBody>
      </p:sp>
      <p:sp>
        <p:nvSpPr>
          <p:cNvPr id="178194" name="Text Box 18">
            <a:extLst>
              <a:ext uri="{FF2B5EF4-FFF2-40B4-BE49-F238E27FC236}">
                <a16:creationId xmlns:a16="http://schemas.microsoft.com/office/drawing/2014/main" id="{E9459C5F-84A7-4A60-AFA4-5B1022E73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5636096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 g=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78195" name="Text Box 19">
            <a:extLst>
              <a:ext uri="{FF2B5EF4-FFF2-40B4-BE49-F238E27FC236}">
                <a16:creationId xmlns:a16="http://schemas.microsoft.com/office/drawing/2014/main" id="{04775ACB-6FE2-4942-B80F-E03251207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0" y="5636096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  m%10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78197" name="Text Box 21">
            <a:extLst>
              <a:ext uri="{FF2B5EF4-FFF2-40B4-BE49-F238E27FC236}">
                <a16:creationId xmlns:a16="http://schemas.microsoft.com/office/drawing/2014/main" id="{AA66BDAE-2986-4393-BDE3-4C536D801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114" y="1446213"/>
            <a:ext cx="5778374" cy="5262979"/>
          </a:xfrm>
          <a:prstGeom prst="rect">
            <a:avLst/>
          </a:prstGeom>
          <a:noFill/>
          <a:ln w="76200" cap="sq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&lt;iostream&gt;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using namespace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m,b,s,g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(m=100;m&lt;1000;m++)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	b=m/100;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	s=m/10-b*10;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	g=m%10;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(m==b*b*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b+s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*s*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s+g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*g*g)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&lt;&lt;m&lt;&lt;" ";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78207" name="Rectangle 31">
            <a:extLst>
              <a:ext uri="{FF2B5EF4-FFF2-40B4-BE49-F238E27FC236}">
                <a16:creationId xmlns:a16="http://schemas.microsoft.com/office/drawing/2014/main" id="{C9E55257-AE98-4E34-85CD-B76EA0C36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171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循环结构典型算法</a:t>
            </a:r>
          </a:p>
        </p:txBody>
      </p:sp>
      <p:sp>
        <p:nvSpPr>
          <p:cNvPr id="32" name="Rectangle 53">
            <a:extLst>
              <a:ext uri="{FF2B5EF4-FFF2-40B4-BE49-F238E27FC236}">
                <a16:creationId xmlns:a16="http://schemas.microsoft.com/office/drawing/2014/main" id="{E708C0CD-5480-469B-945B-861A68F98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8" y="3354388"/>
            <a:ext cx="4787900" cy="3024187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Rectangle 54">
            <a:extLst>
              <a:ext uri="{FF2B5EF4-FFF2-40B4-BE49-F238E27FC236}">
                <a16:creationId xmlns:a16="http://schemas.microsoft.com/office/drawing/2014/main" id="{3C849239-D44D-4F92-AF18-C8118AF32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122" y="5157192"/>
            <a:ext cx="3816350" cy="75600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0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781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7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7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7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7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7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7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7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7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7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78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178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781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1781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1781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 autoUpdateAnimBg="0"/>
      <p:bldP spid="178179" grpId="0" autoUpdateAnimBg="0"/>
      <p:bldP spid="178180" grpId="0" autoUpdateAnimBg="0"/>
      <p:bldP spid="178181" grpId="0" autoUpdateAnimBg="0"/>
      <p:bldP spid="178182" grpId="0" autoUpdateAnimBg="0"/>
      <p:bldP spid="178183" grpId="0" autoUpdateAnimBg="0"/>
      <p:bldP spid="178184" grpId="0" autoUpdateAnimBg="0"/>
      <p:bldP spid="178185" grpId="0" autoUpdateAnimBg="0"/>
      <p:bldP spid="178186" grpId="0" autoUpdateAnimBg="0"/>
      <p:bldP spid="178187" grpId="0" autoUpdateAnimBg="0"/>
      <p:bldP spid="178189" grpId="0" autoUpdateAnimBg="0"/>
      <p:bldP spid="178191" grpId="0" autoUpdateAnimBg="0"/>
      <p:bldP spid="178192" grpId="0" autoUpdateAnimBg="0"/>
      <p:bldP spid="178194" grpId="0" autoUpdateAnimBg="0"/>
      <p:bldP spid="178195" grpId="0" autoUpdateAnimBg="0"/>
      <p:bldP spid="178197" grpId="0" build="p" animBg="1" autoUpdateAnimBg="0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E858774B-ACF6-47E3-BAF7-805BBF341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1446213"/>
            <a:ext cx="39290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找出所有的水仙花数。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136D3E0F-9A81-4DD2-AFE6-06A30EC88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2786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若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m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是水仙花数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,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则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: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24363EC2-383A-4096-A509-6846332CE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590800"/>
            <a:ext cx="288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(2)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b:m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的百位数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7557F4C3-E261-4187-BDFC-3BFDB7B9A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2209800"/>
            <a:ext cx="2627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(1)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是三位数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A53009BE-762E-4B46-B9D4-5708D9336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766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s:m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的十位数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AF75FB54-F665-403F-8F44-A096A57B0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86200"/>
            <a:ext cx="2557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g:m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的个位数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AB6C67E5-91DA-41C6-BE18-4B62054E1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48200"/>
            <a:ext cx="289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等于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+s</a:t>
            </a:r>
            <a:r>
              <a:rPr kumimoji="1" lang="en-US" altLang="zh-CN" sz="24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+g</a:t>
            </a:r>
            <a:r>
              <a:rPr kumimoji="1" lang="en-US" altLang="zh-CN" sz="24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80233" name="Text Box 9">
            <a:extLst>
              <a:ext uri="{FF2B5EF4-FFF2-40B4-BE49-F238E27FC236}">
                <a16:creationId xmlns:a16="http://schemas.microsoft.com/office/drawing/2014/main" id="{370A0001-BED6-448D-8D3B-49048D335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105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如何组合数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  </a:t>
            </a:r>
          </a:p>
        </p:txBody>
      </p:sp>
      <p:sp>
        <p:nvSpPr>
          <p:cNvPr id="180234" name="Text Box 10">
            <a:extLst>
              <a:ext uri="{FF2B5EF4-FFF2-40B4-BE49-F238E27FC236}">
                <a16:creationId xmlns:a16="http://schemas.microsoft.com/office/drawing/2014/main" id="{77DF8C2E-35A1-46EA-89D4-FCF838603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54864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 =</a:t>
            </a:r>
          </a:p>
        </p:txBody>
      </p:sp>
      <p:sp>
        <p:nvSpPr>
          <p:cNvPr id="180235" name="Text Box 11">
            <a:extLst>
              <a:ext uri="{FF2B5EF4-FFF2-40B4-BE49-F238E27FC236}">
                <a16:creationId xmlns:a16="http://schemas.microsoft.com/office/drawing/2014/main" id="{D270E317-1361-4DA2-902E-FFA26F592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486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     b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0237" name="Text Box 13">
            <a:extLst>
              <a:ext uri="{FF2B5EF4-FFF2-40B4-BE49-F238E27FC236}">
                <a16:creationId xmlns:a16="http://schemas.microsoft.com/office/drawing/2014/main" id="{CF2F3A79-CF1D-41EB-B981-B2F749BD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486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 *100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80239" name="Text Box 15">
            <a:extLst>
              <a:ext uri="{FF2B5EF4-FFF2-40B4-BE49-F238E27FC236}">
                <a16:creationId xmlns:a16="http://schemas.microsoft.com/office/drawing/2014/main" id="{459464F1-85BE-43B9-A045-BEBFCD6C4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486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 +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80240" name="Text Box 16">
            <a:extLst>
              <a:ext uri="{FF2B5EF4-FFF2-40B4-BE49-F238E27FC236}">
                <a16:creationId xmlns:a16="http://schemas.microsoft.com/office/drawing/2014/main" id="{2AD454E4-3015-48DB-8FD3-250BF506C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486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 s*10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80242" name="Text Box 18">
            <a:extLst>
              <a:ext uri="{FF2B5EF4-FFF2-40B4-BE49-F238E27FC236}">
                <a16:creationId xmlns:a16="http://schemas.microsoft.com/office/drawing/2014/main" id="{79DB9882-6BFC-44F2-B6CC-E827C45D6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 +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80243" name="Text Box 19">
            <a:extLst>
              <a:ext uri="{FF2B5EF4-FFF2-40B4-BE49-F238E27FC236}">
                <a16:creationId xmlns:a16="http://schemas.microsoft.com/office/drawing/2014/main" id="{401DA9E5-7504-4B63-ADDC-8D182011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445224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  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80255" name="Rectangle 31">
            <a:extLst>
              <a:ext uri="{FF2B5EF4-FFF2-40B4-BE49-F238E27FC236}">
                <a16:creationId xmlns:a16="http://schemas.microsoft.com/office/drawing/2014/main" id="{55D4D0AB-72FF-452D-ADDB-FC397702B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循环结构典型算法</a:t>
            </a:r>
          </a:p>
        </p:txBody>
      </p:sp>
      <p:sp>
        <p:nvSpPr>
          <p:cNvPr id="180256" name="Text Box 32">
            <a:extLst>
              <a:ext uri="{FF2B5EF4-FFF2-40B4-BE49-F238E27FC236}">
                <a16:creationId xmlns:a16="http://schemas.microsoft.com/office/drawing/2014/main" id="{8C33DFA9-EA1F-41C4-9381-385AE33AD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971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取值范围：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1~9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0257" name="Text Box 33">
            <a:extLst>
              <a:ext uri="{FF2B5EF4-FFF2-40B4-BE49-F238E27FC236}">
                <a16:creationId xmlns:a16="http://schemas.microsoft.com/office/drawing/2014/main" id="{E844ABD3-D0BC-44A0-B5C1-1837DE18C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814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取值范围：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 0~9</a:t>
            </a:r>
          </a:p>
        </p:txBody>
      </p:sp>
      <p:sp>
        <p:nvSpPr>
          <p:cNvPr id="180258" name="Text Box 34">
            <a:extLst>
              <a:ext uri="{FF2B5EF4-FFF2-40B4-BE49-F238E27FC236}">
                <a16:creationId xmlns:a16="http://schemas.microsoft.com/office/drawing/2014/main" id="{EA938383-CF75-41A0-9C6F-46C609095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取值范围：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Monotype Sorts" pitchFamily="-65" charset="2"/>
              </a:rPr>
              <a:t> 0~9</a:t>
            </a:r>
          </a:p>
        </p:txBody>
      </p:sp>
    </p:spTree>
    <p:extLst>
      <p:ext uri="{BB962C8B-B14F-4D97-AF65-F5344CB8AC3E}">
        <p14:creationId xmlns:p14="http://schemas.microsoft.com/office/powerpoint/2010/main" val="250205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0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0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0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0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3" grpId="0" autoUpdateAnimBg="0"/>
      <p:bldP spid="180234" grpId="0" autoUpdateAnimBg="0"/>
      <p:bldP spid="180235" grpId="0" autoUpdateAnimBg="0"/>
      <p:bldP spid="180237" grpId="0" autoUpdateAnimBg="0"/>
      <p:bldP spid="180239" grpId="0" autoUpdateAnimBg="0"/>
      <p:bldP spid="180240" grpId="0" autoUpdateAnimBg="0"/>
      <p:bldP spid="180242" grpId="0" autoUpdateAnimBg="0"/>
      <p:bldP spid="180243" grpId="0" autoUpdateAnimBg="0"/>
      <p:bldP spid="180256" grpId="0" autoUpdateAnimBg="0"/>
      <p:bldP spid="180257" grpId="0" autoUpdateAnimBg="0"/>
      <p:bldP spid="18025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>
            <a:extLst>
              <a:ext uri="{FF2B5EF4-FFF2-40B4-BE49-F238E27FC236}">
                <a16:creationId xmlns:a16="http://schemas.microsoft.com/office/drawing/2014/main" id="{ABC28C46-C4C7-4195-B764-AD2C0AF24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80244" name="Rectangle 20">
            <a:extLst>
              <a:ext uri="{FF2B5EF4-FFF2-40B4-BE49-F238E27FC236}">
                <a16:creationId xmlns:a16="http://schemas.microsoft.com/office/drawing/2014/main" id="{016394F9-FD7F-4B38-82D7-8DABF465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053384"/>
            <a:ext cx="8352928" cy="5832000"/>
          </a:xfrm>
          <a:prstGeom prst="rect">
            <a:avLst/>
          </a:prstGeom>
          <a:noFill/>
          <a:ln w="76200" cap="sq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0247" name="Text Box 23">
            <a:extLst>
              <a:ext uri="{FF2B5EF4-FFF2-40B4-BE49-F238E27FC236}">
                <a16:creationId xmlns:a16="http://schemas.microsoft.com/office/drawing/2014/main" id="{76C8E78C-3D4B-4F10-A496-2D1EDC29D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60" y="1052736"/>
            <a:ext cx="7624203" cy="5596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&lt;iostream&gt;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using namespace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m,b,s,g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(b=1;b&lt;=9;b++)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(s=0;s&lt;=9;s++)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(g=0;g&lt;=9;g++)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		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			m=b*100+s*10+g;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(b*b*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b+s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*s*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s+g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*g*g==m)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			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&lt;&lt;m&lt;&lt;"      ";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		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0255" name="Rectangle 31">
            <a:extLst>
              <a:ext uri="{FF2B5EF4-FFF2-40B4-BE49-F238E27FC236}">
                <a16:creationId xmlns:a16="http://schemas.microsoft.com/office/drawing/2014/main" id="{63897CB1-B698-4AB8-9607-583DD02BE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16192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/>
              </a:rPr>
              <a:t>循环结构典型算法</a:t>
            </a:r>
          </a:p>
        </p:txBody>
      </p:sp>
      <p:sp>
        <p:nvSpPr>
          <p:cNvPr id="17415" name="Rectangle 3">
            <a:extLst>
              <a:ext uri="{FF2B5EF4-FFF2-40B4-BE49-F238E27FC236}">
                <a16:creationId xmlns:a16="http://schemas.microsoft.com/office/drawing/2014/main" id="{A13FF19C-8826-4780-8195-FBAA6DBCF49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7620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6" name="Rectangle 4">
            <a:extLst>
              <a:ext uri="{FF2B5EF4-FFF2-40B4-BE49-F238E27FC236}">
                <a16:creationId xmlns:a16="http://schemas.microsoft.com/office/drawing/2014/main" id="{D1BCF2F2-0A43-4678-BEA2-F33D9161914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113" y="838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7" name="Line 5">
            <a:extLst>
              <a:ext uri="{FF2B5EF4-FFF2-40B4-BE49-F238E27FC236}">
                <a16:creationId xmlns:a16="http://schemas.microsoft.com/office/drawing/2014/main" id="{9C6778D0-C01A-4AA6-8F14-1C3E789EB64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/>
            </a:endParaRPr>
          </a:p>
        </p:txBody>
      </p:sp>
      <p:sp>
        <p:nvSpPr>
          <p:cNvPr id="27" name="Rectangle 53">
            <a:extLst>
              <a:ext uri="{FF2B5EF4-FFF2-40B4-BE49-F238E27FC236}">
                <a16:creationId xmlns:a16="http://schemas.microsoft.com/office/drawing/2014/main" id="{424A8E0E-2D43-4BDC-9749-D243AF307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4" y="3825875"/>
            <a:ext cx="5004000" cy="255587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Rectangle 54">
            <a:extLst>
              <a:ext uri="{FF2B5EF4-FFF2-40B4-BE49-F238E27FC236}">
                <a16:creationId xmlns:a16="http://schemas.microsoft.com/office/drawing/2014/main" id="{A34BF825-C558-4487-968A-D340C0D6E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75" y="4976702"/>
            <a:ext cx="3924000" cy="86518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Rectangle 53">
            <a:extLst>
              <a:ext uri="{FF2B5EF4-FFF2-40B4-BE49-F238E27FC236}">
                <a16:creationId xmlns:a16="http://schemas.microsoft.com/office/drawing/2014/main" id="{47F14BE5-5DF7-46F9-A581-5725CC377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733" y="3410633"/>
            <a:ext cx="6012000" cy="3132138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Rectangle 53">
            <a:extLst>
              <a:ext uri="{FF2B5EF4-FFF2-40B4-BE49-F238E27FC236}">
                <a16:creationId xmlns:a16="http://schemas.microsoft.com/office/drawing/2014/main" id="{4E55B530-69D1-43EE-9D06-AE41EC131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556" y="3049008"/>
            <a:ext cx="7204908" cy="3600450"/>
          </a:xfrm>
          <a:prstGeom prst="rect">
            <a:avLst/>
          </a:prstGeom>
          <a:noFill/>
          <a:ln w="571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7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0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0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0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0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02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02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02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02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802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44" grpId="0" animBg="1"/>
      <p:bldP spid="180247" grpId="0" build="p" autoUpdateAnimBg="0"/>
      <p:bldP spid="27" grpId="0" animBg="1"/>
      <p:bldP spid="28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Cdesignd">
      <a:majorFont>
        <a:latin typeface="Arial"/>
        <a:ea typeface="宋体"/>
        <a:cs typeface="宋体"/>
      </a:majorFont>
      <a:minorFont>
        <a:latin typeface="Times New Roman"/>
        <a:ea typeface="宋体"/>
        <a:cs typeface="Times New Roma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Office2000\Templates\Design Templates 97\CDESIGNG.POT</Template>
  <TotalTime>7262</TotalTime>
  <Words>1663</Words>
  <Application>Microsoft Office PowerPoint</Application>
  <PresentationFormat>全屏显示(4:3)</PresentationFormat>
  <Paragraphs>516</Paragraphs>
  <Slides>21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  <vt:variant>
        <vt:lpstr>自定义放映</vt:lpstr>
      </vt:variant>
      <vt:variant>
        <vt:i4>3</vt:i4>
      </vt:variant>
    </vt:vector>
  </HeadingPairs>
  <TitlesOfParts>
    <vt:vector size="38" baseType="lpstr">
      <vt:lpstr>Monotype Sorts</vt:lpstr>
      <vt:lpstr>仿宋</vt:lpstr>
      <vt:lpstr>仿宋_GB2312</vt:lpstr>
      <vt:lpstr>黑体</vt:lpstr>
      <vt:lpstr>楷体</vt:lpstr>
      <vt:lpstr>楷体_GB2312</vt:lpstr>
      <vt:lpstr>宋体</vt:lpstr>
      <vt:lpstr>幼圆</vt:lpstr>
      <vt:lpstr>Arial</vt:lpstr>
      <vt:lpstr>Calibri</vt:lpstr>
      <vt:lpstr>Symbol</vt:lpstr>
      <vt:lpstr>Times New Roman</vt:lpstr>
      <vt:lpstr>Wingdings</vt:lpstr>
      <vt:lpstr>Cdesignd</vt:lpstr>
      <vt:lpstr>高级语言程序设计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循环结构典型算法</vt:lpstr>
      <vt:lpstr>PowerPoint 演示文稿</vt:lpstr>
      <vt:lpstr>循环结构典型算法</vt:lpstr>
      <vt:lpstr>循环结构典型算法</vt:lpstr>
      <vt:lpstr>循环结构典型算法</vt:lpstr>
      <vt:lpstr>PowerPoint 演示文稿</vt:lpstr>
      <vt:lpstr>PowerPoint 演示文稿</vt:lpstr>
      <vt:lpstr>循环结构典型算法</vt:lpstr>
      <vt:lpstr>PowerPoint 演示文稿</vt:lpstr>
      <vt:lpstr>PowerPoint 演示文稿</vt:lpstr>
      <vt:lpstr>PowerPoint 演示文稿</vt:lpstr>
      <vt:lpstr>PowerPoint 演示文稿</vt:lpstr>
      <vt:lpstr>小结</vt:lpstr>
      <vt:lpstr>算法</vt:lpstr>
      <vt:lpstr>程序举例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C语言程序设计</dc:title>
  <dc:creator>bw</dc:creator>
  <cp:lastModifiedBy>王红</cp:lastModifiedBy>
  <cp:revision>299</cp:revision>
  <cp:lastPrinted>2000-03-02T02:46:32Z</cp:lastPrinted>
  <dcterms:created xsi:type="dcterms:W3CDTF">2000-02-28T03:44:08Z</dcterms:created>
  <dcterms:modified xsi:type="dcterms:W3CDTF">2017-10-15T12:55:37Z</dcterms:modified>
</cp:coreProperties>
</file>