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  <p:sldMasterId id="2147483848" r:id="rId2"/>
    <p:sldMasterId id="2147484229" r:id="rId3"/>
  </p:sldMasterIdLst>
  <p:notesMasterIdLst>
    <p:notesMasterId r:id="rId40"/>
  </p:notesMasterIdLst>
  <p:handoutMasterIdLst>
    <p:handoutMasterId r:id="rId41"/>
  </p:handoutMasterIdLst>
  <p:sldIdLst>
    <p:sldId id="267" r:id="rId4"/>
    <p:sldId id="347" r:id="rId5"/>
    <p:sldId id="460" r:id="rId6"/>
    <p:sldId id="372" r:id="rId7"/>
    <p:sldId id="392" r:id="rId8"/>
    <p:sldId id="348" r:id="rId9"/>
    <p:sldId id="349" r:id="rId10"/>
    <p:sldId id="395" r:id="rId11"/>
    <p:sldId id="379" r:id="rId12"/>
    <p:sldId id="397" r:id="rId13"/>
    <p:sldId id="398" r:id="rId14"/>
    <p:sldId id="399" r:id="rId15"/>
    <p:sldId id="400" r:id="rId16"/>
    <p:sldId id="446" r:id="rId17"/>
    <p:sldId id="447" r:id="rId18"/>
    <p:sldId id="448" r:id="rId19"/>
    <p:sldId id="449" r:id="rId20"/>
    <p:sldId id="405" r:id="rId21"/>
    <p:sldId id="417" r:id="rId22"/>
    <p:sldId id="461" r:id="rId23"/>
    <p:sldId id="462" r:id="rId24"/>
    <p:sldId id="463" r:id="rId25"/>
    <p:sldId id="464" r:id="rId26"/>
    <p:sldId id="465" r:id="rId27"/>
    <p:sldId id="477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DFF"/>
    <a:srgbClr val="FFCCFF"/>
    <a:srgbClr val="006600"/>
    <a:srgbClr val="0000FF"/>
    <a:srgbClr val="0000CC"/>
    <a:srgbClr val="FFFFFF"/>
    <a:srgbClr val="89E0FF"/>
    <a:srgbClr val="FF00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1" autoAdjust="0"/>
    <p:restoredTop sz="93617" autoAdjust="0"/>
  </p:normalViewPr>
  <p:slideViewPr>
    <p:cSldViewPr>
      <p:cViewPr varScale="1">
        <p:scale>
          <a:sx n="56" d="100"/>
          <a:sy n="56" d="100"/>
        </p:scale>
        <p:origin x="3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4B70E2F2-F172-4C73-8291-19337F788D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CEE29C9B-29BE-4A29-92FB-FA118F1A77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xmlns="" id="{F695F427-8E33-4B86-9A3C-2A3FFC5D14D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xmlns="" id="{01904884-236D-45A5-B8F0-34F8915C5CB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53A2B65-5A57-404B-A387-3C3A8C8132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083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xmlns="" id="{42BDF763-D4B5-4251-B765-E28ABBDD29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xmlns="" id="{97679222-36F8-4DE7-BD3B-6710872073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xmlns="" id="{27605878-82FD-4EAE-8E95-F8F433F3D6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xmlns="" id="{276959DC-162F-474A-9344-9DDC7D2274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5654" name="Rectangle 6">
            <a:extLst>
              <a:ext uri="{FF2B5EF4-FFF2-40B4-BE49-F238E27FC236}">
                <a16:creationId xmlns:a16="http://schemas.microsoft.com/office/drawing/2014/main" xmlns="" id="{13603BC1-B179-47B3-AD49-9C09093529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3188"/>
            <a:ext cx="2971800" cy="15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>
            <a:extLst>
              <a:ext uri="{FF2B5EF4-FFF2-40B4-BE49-F238E27FC236}">
                <a16:creationId xmlns:a16="http://schemas.microsoft.com/office/drawing/2014/main" xmlns="" id="{EF71C85D-8876-4B07-ADFB-355730813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993188"/>
            <a:ext cx="2971800" cy="15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defRPr>
            </a:lvl1pPr>
          </a:lstStyle>
          <a:p>
            <a:pPr>
              <a:defRPr/>
            </a:pPr>
            <a:fld id="{C415E09E-56CA-4C25-8D48-5582E133D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9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15E09E-56CA-4C25-8D48-5582E133D10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56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15E09E-56CA-4C25-8D48-5582E133D10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656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15E09E-56CA-4C25-8D48-5582E133D10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20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01F3E82D-1369-47DD-9D0A-CF966B9DC64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>
              <a:extLst>
                <a:ext uri="{FF2B5EF4-FFF2-40B4-BE49-F238E27FC236}">
                  <a16:creationId xmlns:a16="http://schemas.microsoft.com/office/drawing/2014/main" xmlns="" id="{49335011-5DEA-463D-9DA8-A571ABBE2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>
              <a:extLst>
                <a:ext uri="{FF2B5EF4-FFF2-40B4-BE49-F238E27FC236}">
                  <a16:creationId xmlns:a16="http://schemas.microsoft.com/office/drawing/2014/main" xmlns="" id="{4556A77C-7446-4647-AA89-8041E2EF0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>
              <a:extLst>
                <a:ext uri="{FF2B5EF4-FFF2-40B4-BE49-F238E27FC236}">
                  <a16:creationId xmlns:a16="http://schemas.microsoft.com/office/drawing/2014/main" xmlns="" id="{C04F4496-FDD7-46A6-AC59-792E7436B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>
              <a:extLst>
                <a:ext uri="{FF2B5EF4-FFF2-40B4-BE49-F238E27FC236}">
                  <a16:creationId xmlns:a16="http://schemas.microsoft.com/office/drawing/2014/main" xmlns="" id="{30488A5E-FB2F-4BCC-9CC7-569126623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C541A08B-87F1-4EB8-99BE-7821572BE7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F256A4A5-2565-428B-A373-B0AA8A827E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595AD08-F375-4CC2-856B-4D599AF1CE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7E90FAE-C9AC-49B8-A5F8-F7E7D3269C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32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3080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9280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013830E6-23B4-4FDC-BE3E-36680AD73B4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>
              <a:extLst>
                <a:ext uri="{FF2B5EF4-FFF2-40B4-BE49-F238E27FC236}">
                  <a16:creationId xmlns:a16="http://schemas.microsoft.com/office/drawing/2014/main" xmlns="" id="{F4C3B99F-1F3F-4C36-AC97-E20901009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>
              <a:extLst>
                <a:ext uri="{FF2B5EF4-FFF2-40B4-BE49-F238E27FC236}">
                  <a16:creationId xmlns:a16="http://schemas.microsoft.com/office/drawing/2014/main" xmlns="" id="{AA7E4C71-FADA-427A-9011-576801355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>
              <a:extLst>
                <a:ext uri="{FF2B5EF4-FFF2-40B4-BE49-F238E27FC236}">
                  <a16:creationId xmlns:a16="http://schemas.microsoft.com/office/drawing/2014/main" xmlns="" id="{0B3B933F-C9C1-4D7E-9932-BAAB29605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>
              <a:extLst>
                <a:ext uri="{FF2B5EF4-FFF2-40B4-BE49-F238E27FC236}">
                  <a16:creationId xmlns:a16="http://schemas.microsoft.com/office/drawing/2014/main" xmlns="" id="{3856F51E-5469-4BBA-BB17-7E8D6DA30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F81B1ED5-1E17-4034-B67E-401249F83F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C244C14E-A1CB-4C55-9915-E3EA44EE99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8D099A8C-526E-40F2-9779-5A0968841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FA360A-9605-4942-9733-CF70E77BB7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023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0763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3234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77504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01242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508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7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21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11803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9001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69429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58615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87025352-E46F-474F-A09B-72E1B557EC5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xmlns="" id="{6A74C8AF-9103-46E3-B3A2-22C0903E6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xmlns="" id="{893D8C97-30D5-4AE2-AFB5-177FC0B95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0">
                  <a:solidFill>
                    <a:srgbClr val="000000"/>
                  </a:solidFill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xmlns="" id="{53AB160D-BFF9-4C77-82A8-E9AAC75F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0">
                  <a:solidFill>
                    <a:srgbClr val="000000"/>
                  </a:solidFill>
                  <a:latin typeface="Tahoma" charset="0"/>
                  <a:ea typeface="宋体" charset="0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xmlns="" id="{A6D138F4-A3BC-4A16-B903-77017F1A48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xmlns="" id="{2822A6C2-3DA5-40BB-94BD-B1DC43413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0">
                  <a:solidFill>
                    <a:srgbClr val="000000"/>
                  </a:solidFill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id="{41A4F7D5-5A76-4164-88AB-C4C7E3EC3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0">
                  <a:solidFill>
                    <a:srgbClr val="000000"/>
                  </a:solidFill>
                  <a:latin typeface="Tahoma" charset="0"/>
                  <a:ea typeface="宋体" charset="0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xmlns="" id="{2E06A3B7-045E-4CEA-B406-0855BD571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0">
                <a:solidFill>
                  <a:srgbClr val="000000"/>
                </a:solidFill>
                <a:latin typeface="Tahoma" charset="0"/>
                <a:ea typeface="宋体" charset="0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xmlns="" id="{CE30D52E-B1FE-432A-9457-0E3087E8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0">
                <a:solidFill>
                  <a:srgbClr val="000000"/>
                </a:solidFill>
                <a:latin typeface="Tahoma" charset="0"/>
                <a:ea typeface="宋体" charset="0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xmlns="" id="{E3AA344D-C9C5-4722-BCBD-7624B76C1B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0">
                <a:solidFill>
                  <a:srgbClr val="000000"/>
                </a:solidFill>
                <a:latin typeface="Tahoma" charset="0"/>
                <a:ea typeface="宋体" charset="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89D6F5C7-2126-4D0F-8BC6-D84B52EDE0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spcBef>
                <a:spcPct val="50000"/>
              </a:spcBef>
              <a:defRPr b="1">
                <a:solidFill>
                  <a:srgbClr val="1C1C1C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4F91D62E-EC8C-4566-837F-AFFAB2E2BF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spcBef>
                <a:spcPct val="50000"/>
              </a:spcBef>
              <a:defRPr b="1">
                <a:solidFill>
                  <a:srgbClr val="1C1C1C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E885628A-E931-491D-A6DA-D5FDD8F640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spcBef>
                <a:spcPct val="50000"/>
              </a:spcBef>
              <a:defRPr b="1">
                <a:solidFill>
                  <a:srgbClr val="1C1C1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B37471-A34E-4963-98F0-E54A510833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014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8852B8-C962-45A3-BC80-E7EE8E70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B31892A-B480-4A6B-A4EE-E3F68E38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50F88C61-DF13-42A6-9BEB-AF2E8A9A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8F6419F-D2C5-4C3F-A61C-4EDE17BE21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834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3176CC8-33C1-4A7E-A4A6-76633501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EB3A588-5DA0-4524-AD0B-FF0AA515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FAD13DAD-3533-4B68-AAC5-CEAEDE1E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AD299A-BBDC-4332-9278-54F3E213CD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893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F7E24BA-F3A3-45D8-988E-9B76DD1E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9C0DCC6-309A-47F3-AC42-7373BA1F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E5A3FDCD-B42C-4683-94D1-8365B137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3C056C3-91D3-422C-9DD8-827A16E279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7109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6DA5358-A9FF-4B04-9956-B5A9351E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51FE0CE-4DAF-4CB9-B98F-6B43E46E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xmlns="" id="{2AC31D10-26CF-4760-9D18-A3904093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349E8A-FEA5-4A8E-8846-96E6513567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6956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A9B84B0-2A63-4E3D-86A3-24A0C10E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68D6BAD-1BE6-4608-AA2F-A6D0C8F8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xmlns="" id="{FC54F1F0-DF64-4AEE-8E44-A5DB6DE6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A9BB7F-A0B8-4724-AAC4-5C584BB500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685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8A88C4E-5215-41A4-B671-9334995F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16356FE-63DC-4A7F-A50C-9688A500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xmlns="" id="{3CC69BE2-E0D4-4A1E-ADCE-C078017C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3E8882-1F97-4F5D-A493-B9591D7982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24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5395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41E866D-7308-4AD6-959E-53E711CC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63A3AD6-BEE2-4373-9808-2F662754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2CC70E64-F938-44A2-AE01-3BCD5FD4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93AEB2-C87D-4EC6-802A-BD45CD42F2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640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F20E726-1553-415C-AD4F-C93FD119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F923D89-F0B4-47A1-94B3-92E6B7BA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9C73F995-A74D-4089-8102-1D4960B8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0AEF92-4B91-4E5A-AAF9-F03A2232F9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2147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6925E7-02C5-48BD-BB46-BA2E910C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E69A4A-75CC-43AC-B1AB-2678EDD4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A1770457-E13D-4301-AF46-E51F0B9C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BE52056-1ED0-4A5E-9979-60F789C676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6496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-228600"/>
            <a:ext cx="1951038" cy="6361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-228600"/>
            <a:ext cx="5700712" cy="6361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4ED5FEC-8B87-4740-BE2C-15B44035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ED891E5-D141-4653-B1B4-665CC063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70280DF1-2C52-4608-836E-ECBC9951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2FC1496-F5AA-4D7D-9973-42F07CD62D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65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3453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9075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6624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0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335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026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xmlns="" id="{145293FE-A4CC-4C93-B01F-9339DDC6D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xmlns="" id="{CF3C6825-8755-4D40-BA1B-AA865307A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xmlns="" id="{8A9DC5EC-05DB-4407-B9FE-955A2456B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xmlns="" id="{C1E4BCDD-0B60-4D6F-9969-D12DFC9633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xmlns="" id="{CD5EE6CF-684E-4429-9B52-1AFBBBA3C90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xmlns="" id="{B782B687-C6CC-42FC-9F3E-5B1D3E1DC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xmlns="" id="{23F757AF-9B2F-49A1-9CD8-E4CDE2D81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xmlns="" id="{3A6ACA08-E822-4A87-BD90-414354FB6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xmlns="" id="{D014CB70-33B0-47BF-B872-041612FA7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xmlns="" id="{3FA75A8C-5B23-46FC-8C3F-02AE3166129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xmlns="" id="{4365A452-E337-4132-87E8-2BEDBDBDEA0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xmlns="" id="{6F4E66DA-6ECA-459D-A1FF-76CCF65CB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3EC891FC-8212-4062-A14B-D5A17F36AC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2524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D971689B-573D-471F-A4A8-C67FDCDFA2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2524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xmlns="" id="{51938347-85B0-4F3B-A070-B3080A13A8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6746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577F8E40-9A5A-418E-8B28-9AF9B99257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6746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</a:endParaRP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62128631-A5B0-44BD-B932-9116930EE6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6016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</a:endParaRP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596E850B-41FF-463E-AF97-A5C393920F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1444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</a:endParaRP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xmlns="" id="{EA17681D-7D6F-4EC8-A89F-E1B68B9CB6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9350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</a:endParaRP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xmlns="" id="{2ADC3640-4FB0-4AE3-9645-11255FA00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xmlns="" id="{F341A190-7103-4A57-93DC-4A2EDA0BB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xmlns="" id="{ED294EF0-9705-4F08-946B-7308C018B71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 b="0">
                <a:solidFill>
                  <a:srgbClr val="000000"/>
                </a:solidFill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xmlns="" id="{F16B9CD0-BD04-43B8-91DE-8025D57D91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 b="0">
                <a:solidFill>
                  <a:srgbClr val="000000"/>
                </a:solidFill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xmlns="" id="{BA544C97-F160-4C27-9FC8-BDE9F4CDA1E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11814D9-63CE-47F2-BE45-E980B9C054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65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0CBCF29F-5047-4A8F-ACAD-B1A753C07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高级语言程序设计</a:t>
            </a:r>
          </a:p>
        </p:txBody>
      </p:sp>
      <p:sp>
        <p:nvSpPr>
          <p:cNvPr id="37990" name="Text Box 102">
            <a:extLst>
              <a:ext uri="{FF2B5EF4-FFF2-40B4-BE49-F238E27FC236}">
                <a16:creationId xmlns:a16="http://schemas.microsoft.com/office/drawing/2014/main" xmlns="" id="{1B42BA28-DF42-45FB-B23B-6CC86C5E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000" y="1639094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第</a:t>
            </a:r>
            <a:r>
              <a:rPr lang="en-US" altLang="zh-CN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8</a:t>
            </a:r>
            <a:r>
              <a:rPr lang="zh-CN" altLang="en-US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章</a:t>
            </a:r>
            <a:r>
              <a:rPr lang="en-US" altLang="zh-CN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   </a:t>
            </a:r>
            <a:r>
              <a:rPr lang="zh-CN" altLang="en-US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指</a:t>
            </a:r>
            <a:r>
              <a:rPr lang="en-US" altLang="zh-CN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  </a:t>
            </a:r>
            <a:r>
              <a:rPr lang="zh-CN" altLang="en-US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针</a:t>
            </a:r>
          </a:p>
        </p:txBody>
      </p:sp>
      <p:sp>
        <p:nvSpPr>
          <p:cNvPr id="6" name="Text Box 102">
            <a:hlinkClick r:id="rId3" action="ppaction://hlinksldjump"/>
            <a:extLst>
              <a:ext uri="{FF2B5EF4-FFF2-40B4-BE49-F238E27FC236}">
                <a16:creationId xmlns:a16="http://schemas.microsoft.com/office/drawing/2014/main" xmlns="" id="{D70F2283-E3B5-45A6-99D9-6FC32E71A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000" y="235585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第</a:t>
            </a:r>
            <a:r>
              <a:rPr lang="en-US" altLang="zh-CN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10</a:t>
            </a:r>
            <a:r>
              <a:rPr lang="zh-CN" altLang="en-US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章</a:t>
            </a:r>
            <a:r>
              <a:rPr lang="en-US" altLang="zh-CN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  </a:t>
            </a:r>
            <a:r>
              <a:rPr lang="zh-CN" altLang="en-US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结构体</a:t>
            </a:r>
          </a:p>
        </p:txBody>
      </p:sp>
      <p:sp>
        <p:nvSpPr>
          <p:cNvPr id="7" name="Text Box 102">
            <a:hlinkClick r:id="rId4" action="ppaction://hlinksldjump"/>
            <a:extLst>
              <a:ext uri="{FF2B5EF4-FFF2-40B4-BE49-F238E27FC236}">
                <a16:creationId xmlns:a16="http://schemas.microsoft.com/office/drawing/2014/main" xmlns="" id="{F0586D35-9548-477D-A8B2-3359BE027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3148013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第</a:t>
            </a:r>
            <a:r>
              <a:rPr lang="en-US" altLang="zh-CN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11</a:t>
            </a:r>
            <a:r>
              <a:rPr lang="zh-CN" altLang="en-US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章</a:t>
            </a:r>
            <a:r>
              <a:rPr lang="en-US" altLang="zh-CN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  </a:t>
            </a:r>
            <a:r>
              <a:rPr lang="zh-CN" altLang="en-US" sz="3600" dirty="0"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类和对象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" grpId="0" autoUpdateAnimBg="0"/>
      <p:bldP spid="6" grpId="0" autoUpdateAnimBg="0"/>
      <p:bldP spid="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xmlns="" id="{23A20A66-6018-4411-8AD5-E03804683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608638"/>
            <a:ext cx="1260475" cy="41275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6761" name="Rectangle 57">
            <a:extLst>
              <a:ext uri="{FF2B5EF4-FFF2-40B4-BE49-F238E27FC236}">
                <a16:creationId xmlns:a16="http://schemas.microsoft.com/office/drawing/2014/main" xmlns="" id="{6E8D1C4B-BC6F-4A8F-9F1D-20BECF796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276475"/>
            <a:ext cx="3529013" cy="18002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xmlns="" id="{E875CEC4-6119-42AE-A177-2E8BA5F03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456708" name="Rectangle 4">
            <a:extLst>
              <a:ext uri="{FF2B5EF4-FFF2-40B4-BE49-F238E27FC236}">
                <a16:creationId xmlns:a16="http://schemas.microsoft.com/office/drawing/2014/main" xmlns="" id="{B73D57AF-2A2E-4695-8D67-CAE3AC6265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65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56709" name="Rectangle 5">
            <a:extLst>
              <a:ext uri="{FF2B5EF4-FFF2-40B4-BE49-F238E27FC236}">
                <a16:creationId xmlns:a16="http://schemas.microsoft.com/office/drawing/2014/main" xmlns="" id="{3B43D57E-765B-4700-91F2-D87EA60BF85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041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56710" name="Line 6">
            <a:extLst>
              <a:ext uri="{FF2B5EF4-FFF2-40B4-BE49-F238E27FC236}">
                <a16:creationId xmlns:a16="http://schemas.microsoft.com/office/drawing/2014/main" xmlns="" id="{CEF66F1E-A362-4D52-B5B3-3BAD41DE5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41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56711" name="Rectangle 7">
            <a:extLst>
              <a:ext uri="{FF2B5EF4-FFF2-40B4-BE49-F238E27FC236}">
                <a16:creationId xmlns:a16="http://schemas.microsoft.com/office/drawing/2014/main" xmlns="" id="{AC23B17D-7137-45AB-AADF-99FEC0971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结构体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----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概述</a:t>
            </a:r>
          </a:p>
        </p:txBody>
      </p:sp>
      <p:sp>
        <p:nvSpPr>
          <p:cNvPr id="456749" name="Text Box 45">
            <a:extLst>
              <a:ext uri="{FF2B5EF4-FFF2-40B4-BE49-F238E27FC236}">
                <a16:creationId xmlns:a16="http://schemas.microsoft.com/office/drawing/2014/main" xmlns="" id="{D6AB8573-7F71-4442-A671-EA4AFFA21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636838"/>
            <a:ext cx="4681538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CC"/>
              </a:buClr>
              <a:buFont typeface="Wingdings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定义结构体类型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buClr>
                <a:srgbClr val="0000CC"/>
              </a:buClr>
              <a:buFont typeface="Wingdings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定义这种结构类型的结构体变量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buClr>
                <a:srgbClr val="0000CC"/>
              </a:buClr>
              <a:buFont typeface="Wingdings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使用结构体变量</a:t>
            </a:r>
          </a:p>
        </p:txBody>
      </p:sp>
      <p:sp>
        <p:nvSpPr>
          <p:cNvPr id="456751" name="Text Box 47">
            <a:extLst>
              <a:ext uri="{FF2B5EF4-FFF2-40B4-BE49-F238E27FC236}">
                <a16:creationId xmlns:a16="http://schemas.microsoft.com/office/drawing/2014/main" xmlns="" id="{5C633A02-16FB-4D10-A234-E0EA3328F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50" y="4322763"/>
            <a:ext cx="4635113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/>
              </a:rPr>
              <a:t>结构体是一种由不同类型的数据成员组成的构造数据类型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/>
            </a:endParaRPr>
          </a:p>
          <a:p>
            <a:pPr marL="0" indent="0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/>
              </a:rPr>
              <a:t>   例如，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/>
              </a:rPr>
              <a:t>student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/>
              </a:rPr>
              <a:t>有三个成员：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/>
            </a:endParaRPr>
          </a:p>
          <a:p>
            <a:pPr marL="0" indent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/>
              </a:rPr>
              <a:t>num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/>
              </a:rPr>
              <a:t>：整型成员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/>
            </a:endParaRPr>
          </a:p>
          <a:p>
            <a:pPr marL="0" indent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/>
              </a:rPr>
              <a:t>   name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/>
              </a:rPr>
              <a:t>：字符数组成员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/>
            </a:endParaRPr>
          </a:p>
          <a:p>
            <a:pPr marL="0" indent="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/>
              </a:rPr>
              <a:t>   score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/>
              </a:rPr>
              <a:t>：实型成员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" pitchFamily="49" charset="-122"/>
            </a:endParaRPr>
          </a:p>
        </p:txBody>
      </p:sp>
      <p:sp>
        <p:nvSpPr>
          <p:cNvPr id="456752" name="Text Box 48">
            <a:extLst>
              <a:ext uri="{FF2B5EF4-FFF2-40B4-BE49-F238E27FC236}">
                <a16:creationId xmlns:a16="http://schemas.microsoft.com/office/drawing/2014/main" xmlns="" id="{72CB49A1-4213-4222-A0AC-B58DD3500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247900"/>
            <a:ext cx="3384550" cy="4603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</a:defRPr>
            </a:lvl1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结构体的使用方法</a:t>
            </a:r>
          </a:p>
        </p:txBody>
      </p:sp>
      <p:pic>
        <p:nvPicPr>
          <p:cNvPr id="456755" name="Picture 51">
            <a:extLst>
              <a:ext uri="{FF2B5EF4-FFF2-40B4-BE49-F238E27FC236}">
                <a16:creationId xmlns:a16="http://schemas.microsoft.com/office/drawing/2014/main" xmlns="" id="{686F3BEB-0F4C-4D75-9BAE-56EF35760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8659" t="24979" r="64763" b="68813"/>
          <a:stretch>
            <a:fillRect/>
          </a:stretch>
        </p:blipFill>
        <p:spPr bwMode="auto">
          <a:xfrm>
            <a:off x="-36513" y="1374775"/>
            <a:ext cx="5329238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6712" name="Text Box 8">
            <a:extLst>
              <a:ext uri="{FF2B5EF4-FFF2-40B4-BE49-F238E27FC236}">
                <a16:creationId xmlns:a16="http://schemas.microsoft.com/office/drawing/2014/main" xmlns="" id="{8D38825E-728E-4021-9CAA-A7CF38B84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52513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问题的提出</a:t>
            </a:r>
          </a:p>
        </p:txBody>
      </p:sp>
      <p:sp>
        <p:nvSpPr>
          <p:cNvPr id="456766" name="Rectangle 62">
            <a:extLst>
              <a:ext uri="{FF2B5EF4-FFF2-40B4-BE49-F238E27FC236}">
                <a16:creationId xmlns:a16="http://schemas.microsoft.com/office/drawing/2014/main" xmlns="" id="{BFC5195D-6DB1-4D34-AA97-B2C158803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4508500"/>
            <a:ext cx="3168650" cy="57626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56757" name="Rectangle 53">
            <a:extLst>
              <a:ext uri="{FF2B5EF4-FFF2-40B4-BE49-F238E27FC236}">
                <a16:creationId xmlns:a16="http://schemas.microsoft.com/office/drawing/2014/main" xmlns="" id="{DA52E7B7-D91D-4B20-9557-A23617D0A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565650"/>
            <a:ext cx="3386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student st1;     </a:t>
            </a:r>
          </a:p>
        </p:txBody>
      </p:sp>
      <p:sp>
        <p:nvSpPr>
          <p:cNvPr id="456753" name="Rectangle 49">
            <a:extLst>
              <a:ext uri="{FF2B5EF4-FFF2-40B4-BE49-F238E27FC236}">
                <a16:creationId xmlns:a16="http://schemas.microsoft.com/office/drawing/2014/main" xmlns="" id="{FFCB3A07-ACF7-4308-B0FE-FF994BD7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1092200"/>
            <a:ext cx="3744912" cy="5632450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……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{  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zh-CN" dirty="0" err="1">
                <a:solidFill>
                  <a:srgbClr val="0000CC"/>
                </a:solidFill>
              </a:rPr>
              <a:t>struct</a:t>
            </a:r>
            <a:r>
              <a:rPr lang="en-US" altLang="zh-CN" dirty="0">
                <a:solidFill>
                  <a:srgbClr val="000000"/>
                </a:solidFill>
              </a:rPr>
              <a:t> student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{   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num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	char name[20];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	float score;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};</a:t>
            </a:r>
          </a:p>
          <a:p>
            <a:pPr eaLnBrk="1" hangingPunct="1"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56760" name="Text Box 56">
            <a:extLst>
              <a:ext uri="{FF2B5EF4-FFF2-40B4-BE49-F238E27FC236}">
                <a16:creationId xmlns:a16="http://schemas.microsoft.com/office/drawing/2014/main" xmlns="" id="{209336C7-E93E-4BC8-BB01-B54E97E2C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1916113"/>
            <a:ext cx="403225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bIns="0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定义结构体类型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student</a:t>
            </a:r>
            <a:endParaRPr lang="zh-CN" altLang="en-US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456765" name="Rectangle 61">
            <a:extLst>
              <a:ext uri="{FF2B5EF4-FFF2-40B4-BE49-F238E27FC236}">
                <a16:creationId xmlns:a16="http://schemas.microsoft.com/office/drawing/2014/main" xmlns="" id="{6892316D-2894-4657-A558-2B6F83C0A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516563"/>
            <a:ext cx="3744912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st1.num=100001;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......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56768" name="Text Box 64">
            <a:extLst>
              <a:ext uri="{FF2B5EF4-FFF2-40B4-BE49-F238E27FC236}">
                <a16:creationId xmlns:a16="http://schemas.microsoft.com/office/drawing/2014/main" xmlns="" id="{0C16363A-74DC-4AFA-9F0F-D38733088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149725"/>
            <a:ext cx="360045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bIns="0"/>
          <a:lstStyle>
            <a:defPPr>
              <a:defRPr lang="zh-CN"/>
            </a:defPPr>
            <a:lvl1pPr>
              <a:spcBef>
                <a:spcPct val="0"/>
              </a:spcBef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defRPr/>
            </a:pPr>
            <a:r>
              <a:rPr lang="en-US" altLang="zh-CN" dirty="0"/>
              <a:t>//</a:t>
            </a:r>
            <a:r>
              <a:rPr lang="zh-CN" altLang="en-US" dirty="0"/>
              <a:t>定义结构体变量</a:t>
            </a:r>
            <a:r>
              <a:rPr lang="en-US" altLang="zh-CN" dirty="0"/>
              <a:t>st1</a:t>
            </a:r>
            <a:endParaRPr lang="zh-CN" altLang="en-US" dirty="0"/>
          </a:p>
        </p:txBody>
      </p:sp>
      <p:sp>
        <p:nvSpPr>
          <p:cNvPr id="456770" name="Rectangle 66">
            <a:extLst>
              <a:ext uri="{FF2B5EF4-FFF2-40B4-BE49-F238E27FC236}">
                <a16:creationId xmlns:a16="http://schemas.microsoft.com/office/drawing/2014/main" xmlns="" id="{81C50E09-26B4-4344-94AC-C12F518A3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6365875"/>
            <a:ext cx="2952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75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456773" name="Text Box 69">
            <a:extLst>
              <a:ext uri="{FF2B5EF4-FFF2-40B4-BE49-F238E27FC236}">
                <a16:creationId xmlns:a16="http://schemas.microsoft.com/office/drawing/2014/main" xmlns="" id="{14DFE9F8-C5D9-44AB-A151-04EA78E3C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084763"/>
            <a:ext cx="4392612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bIns="0"/>
          <a:lstStyle>
            <a:defPPr>
              <a:defRPr lang="zh-CN"/>
            </a:defPPr>
            <a:lvl1pPr>
              <a:spcBef>
                <a:spcPct val="0"/>
              </a:spcBef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defRPr/>
            </a:pPr>
            <a:r>
              <a:rPr lang="en-US" altLang="zh-CN" dirty="0"/>
              <a:t>//</a:t>
            </a:r>
            <a:r>
              <a:rPr lang="zh-CN" altLang="en-US" dirty="0"/>
              <a:t>使用</a:t>
            </a:r>
            <a:r>
              <a:rPr lang="en-US" altLang="zh-CN" dirty="0"/>
              <a:t>st1</a:t>
            </a:r>
            <a:r>
              <a:rPr lang="zh-CN" altLang="en-US" dirty="0"/>
              <a:t>的成员</a:t>
            </a:r>
            <a:r>
              <a:rPr lang="en-US" altLang="zh-CN" dirty="0" err="1"/>
              <a:t>num</a:t>
            </a:r>
            <a:endParaRPr lang="en-US" altLang="zh-CN" dirty="0"/>
          </a:p>
        </p:txBody>
      </p:sp>
      <p:sp>
        <p:nvSpPr>
          <p:cNvPr id="456750" name="Text Box 46">
            <a:extLst>
              <a:ext uri="{FF2B5EF4-FFF2-40B4-BE49-F238E27FC236}">
                <a16:creationId xmlns:a16="http://schemas.microsoft.com/office/drawing/2014/main" xmlns="" id="{E6B8C290-2D44-42B5-82AF-297DBD69A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3860800"/>
            <a:ext cx="2566987" cy="46196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</a:defRPr>
            </a:lvl1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结构体的概念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67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6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6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6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6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6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6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6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67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45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45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56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56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5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5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6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56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6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6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6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56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56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56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6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56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56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56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56761" grpId="0" animBg="1"/>
      <p:bldP spid="456751" grpId="0" build="p" autoUpdateAnimBg="0"/>
      <p:bldP spid="456766" grpId="0" animBg="1"/>
      <p:bldP spid="456757" grpId="0"/>
      <p:bldP spid="456753" grpId="0" build="p" animBg="1"/>
      <p:bldP spid="456760" grpId="0"/>
      <p:bldP spid="456765" grpId="0" build="p"/>
      <p:bldP spid="456768" grpId="0"/>
      <p:bldP spid="456770" grpId="0" build="p"/>
      <p:bldP spid="456773" grpId="0"/>
      <p:bldP spid="4567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80" name="Picture 52">
            <a:extLst>
              <a:ext uri="{FF2B5EF4-FFF2-40B4-BE49-F238E27FC236}">
                <a16:creationId xmlns:a16="http://schemas.microsoft.com/office/drawing/2014/main" xmlns="" id="{1F6168E0-B62A-4ADF-A04A-CE1B960F8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8659" t="24979" r="64763" b="68813"/>
          <a:stretch>
            <a:fillRect/>
          </a:stretch>
        </p:blipFill>
        <p:spPr bwMode="auto">
          <a:xfrm>
            <a:off x="4249738" y="1125538"/>
            <a:ext cx="4859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" name="Rectangle 3">
            <a:extLst>
              <a:ext uri="{FF2B5EF4-FFF2-40B4-BE49-F238E27FC236}">
                <a16:creationId xmlns:a16="http://schemas.microsoft.com/office/drawing/2014/main" xmlns="" id="{0C373595-32F5-4FEB-9FFC-9D7C65303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xmlns="" id="{DD3ABD8B-B540-4EAB-9ABA-067D8D0442D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65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3" name="Rectangle 5">
            <a:extLst>
              <a:ext uri="{FF2B5EF4-FFF2-40B4-BE49-F238E27FC236}">
                <a16:creationId xmlns:a16="http://schemas.microsoft.com/office/drawing/2014/main" xmlns="" id="{B8535D84-BDED-4ED9-A232-B15098E62C8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041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4" name="Line 6">
            <a:extLst>
              <a:ext uri="{FF2B5EF4-FFF2-40B4-BE49-F238E27FC236}">
                <a16:creationId xmlns:a16="http://schemas.microsoft.com/office/drawing/2014/main" xmlns="" id="{CA7D1A8F-4977-4794-BDAF-EBD0D5143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41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0" name="Rectangle 57">
            <a:extLst>
              <a:ext uri="{FF2B5EF4-FFF2-40B4-BE49-F238E27FC236}">
                <a16:creationId xmlns:a16="http://schemas.microsoft.com/office/drawing/2014/main" xmlns="" id="{9BCE3E67-ADED-4DDA-BD18-C4199342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175250"/>
            <a:ext cx="4210050" cy="612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7" name="Rectangle 57">
            <a:extLst>
              <a:ext uri="{FF2B5EF4-FFF2-40B4-BE49-F238E27FC236}">
                <a16:creationId xmlns:a16="http://schemas.microsoft.com/office/drawing/2014/main" xmlns="" id="{3ECA240E-F815-46F6-B297-942F6CD9E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641600"/>
            <a:ext cx="4211638" cy="21605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57737" name="Rectangle 9">
            <a:extLst>
              <a:ext uri="{FF2B5EF4-FFF2-40B4-BE49-F238E27FC236}">
                <a16:creationId xmlns:a16="http://schemas.microsoft.com/office/drawing/2014/main" xmlns="" id="{E833A55F-02A4-4A1C-AD19-D9CC529DC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00013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结构体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----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结构体变量</a:t>
            </a:r>
          </a:p>
        </p:txBody>
      </p:sp>
      <p:sp>
        <p:nvSpPr>
          <p:cNvPr id="350215" name="Rectangle 7">
            <a:extLst>
              <a:ext uri="{FF2B5EF4-FFF2-40B4-BE49-F238E27FC236}">
                <a16:creationId xmlns:a16="http://schemas.microsoft.com/office/drawing/2014/main" xmlns="" id="{373750DA-CA9A-423F-B86D-E62B781D9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624013"/>
            <a:ext cx="2447925" cy="9350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50216" name="Text Box 8">
            <a:extLst>
              <a:ext uri="{FF2B5EF4-FFF2-40B4-BE49-F238E27FC236}">
                <a16:creationId xmlns:a16="http://schemas.microsoft.com/office/drawing/2014/main" xmlns="" id="{A3698329-DD30-414D-86EE-DD7D4307A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624013"/>
            <a:ext cx="27463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dirty="0" err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结构体名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  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成员表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};</a:t>
            </a:r>
          </a:p>
        </p:txBody>
      </p:sp>
      <p:sp>
        <p:nvSpPr>
          <p:cNvPr id="457764" name="Rectangle 36">
            <a:extLst>
              <a:ext uri="{FF2B5EF4-FFF2-40B4-BE49-F238E27FC236}">
                <a16:creationId xmlns:a16="http://schemas.microsoft.com/office/drawing/2014/main" xmlns="" id="{DDC0688A-F089-4326-A5D5-FA1C70038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2205038"/>
            <a:ext cx="4425950" cy="4356100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zh-CN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student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{  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char name[20];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float score;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};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xmlns="" id="{A19348E3-CEA2-4B8B-A858-11C9E66F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209800"/>
            <a:ext cx="3238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</a:rPr>
              <a:t> 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</a:rPr>
              <a:t>定义结构体类型</a:t>
            </a:r>
          </a:p>
        </p:txBody>
      </p:sp>
      <p:sp>
        <p:nvSpPr>
          <p:cNvPr id="457774" name="Text Box 46">
            <a:extLst>
              <a:ext uri="{FF2B5EF4-FFF2-40B4-BE49-F238E27FC236}">
                <a16:creationId xmlns:a16="http://schemas.microsoft.com/office/drawing/2014/main" xmlns="" id="{393F6225-E31A-4A8C-BD4F-220A2B841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560638"/>
            <a:ext cx="41052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定义结构体变量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8AA404-D019-47A1-AC63-3559370FB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3052763"/>
            <a:ext cx="2662238" cy="4032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xmlns="" id="{AB104F2A-6A10-4726-8DCA-0D674729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302260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结构体名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变量表；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xmlns="" id="{205C1E37-FCE5-4DC9-8C1D-5F93488B9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43450"/>
            <a:ext cx="3276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  <a:cs typeface="宋体" charset="0"/>
              </a:defRPr>
            </a:lvl1pPr>
            <a:lvl2pPr marL="742950" indent="-285750">
              <a:spcBef>
                <a:spcPct val="0"/>
              </a:spcBef>
              <a:defRPr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0"/>
              </a:spcBef>
              <a:defRPr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0"/>
              </a:spcBef>
              <a:defRPr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0"/>
              </a:spcBef>
              <a:defRPr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//</a:t>
            </a:r>
            <a:r>
              <a:rPr lang="zh-CN" altLang="en-US" dirty="0"/>
              <a:t>定义结构体变量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xmlns="" id="{4F959834-F061-479D-8761-308960C0C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064125"/>
            <a:ext cx="431958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student  st1={101,"zj",96.7};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student  st2,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p;</a:t>
            </a:r>
          </a:p>
        </p:txBody>
      </p:sp>
      <p:sp>
        <p:nvSpPr>
          <p:cNvPr id="457746" name="Text Box 18">
            <a:extLst>
              <a:ext uri="{FF2B5EF4-FFF2-40B4-BE49-F238E27FC236}">
                <a16:creationId xmlns:a16="http://schemas.microsoft.com/office/drawing/2014/main" xmlns="" id="{E1C49E6C-942D-4A71-B3CF-0F42AF020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71575"/>
            <a:ext cx="463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定义结构体类型</a:t>
            </a:r>
          </a:p>
        </p:txBody>
      </p:sp>
      <p:sp>
        <p:nvSpPr>
          <p:cNvPr id="31" name="Text Box 46">
            <a:extLst>
              <a:ext uri="{FF2B5EF4-FFF2-40B4-BE49-F238E27FC236}">
                <a16:creationId xmlns:a16="http://schemas.microsoft.com/office/drawing/2014/main" xmlns="" id="{124ED8ED-F26A-442B-85B5-471F62A37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789040"/>
            <a:ext cx="44878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结构体变量的存储方式</a:t>
            </a:r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xmlns="" id="{1F27C574-F2D6-45F5-AE65-603D8C9B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306565"/>
            <a:ext cx="1800225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成员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num</a:t>
            </a:r>
          </a:p>
        </p:txBody>
      </p:sp>
      <p:sp>
        <p:nvSpPr>
          <p:cNvPr id="33" name="Text Box 14">
            <a:extLst>
              <a:ext uri="{FF2B5EF4-FFF2-40B4-BE49-F238E27FC236}">
                <a16:creationId xmlns:a16="http://schemas.microsoft.com/office/drawing/2014/main" xmlns="" id="{6B847B43-D1CF-4919-A1B8-968626165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809803"/>
            <a:ext cx="1655763" cy="369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name[0]</a:t>
            </a:r>
          </a:p>
        </p:txBody>
      </p:sp>
      <p:sp>
        <p:nvSpPr>
          <p:cNvPr id="34" name="Text Box 15">
            <a:extLst>
              <a:ext uri="{FF2B5EF4-FFF2-40B4-BE49-F238E27FC236}">
                <a16:creationId xmlns:a16="http://schemas.microsoft.com/office/drawing/2014/main" xmlns="" id="{3BDBC3D1-020C-4E3C-9318-6683317A3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660703"/>
            <a:ext cx="1439863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name[19]</a:t>
            </a:r>
          </a:p>
        </p:txBody>
      </p:sp>
      <p:sp>
        <p:nvSpPr>
          <p:cNvPr id="35" name="Text Box 16">
            <a:extLst>
              <a:ext uri="{FF2B5EF4-FFF2-40B4-BE49-F238E27FC236}">
                <a16:creationId xmlns:a16="http://schemas.microsoft.com/office/drawing/2014/main" xmlns="" id="{0AC5527D-C39D-4AD7-A163-B82455911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6092503"/>
            <a:ext cx="1871663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成员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score</a:t>
            </a: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xmlns="" id="{4CAC6414-5333-4012-A034-1229A913B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4220840"/>
            <a:ext cx="863600" cy="2232025"/>
          </a:xfrm>
          <a:prstGeom prst="rect">
            <a:avLst/>
          </a:prstGeom>
          <a:solidFill>
            <a:srgbClr val="CCFF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7" name="Line 18">
            <a:extLst>
              <a:ext uri="{FF2B5EF4-FFF2-40B4-BE49-F238E27FC236}">
                <a16:creationId xmlns:a16="http://schemas.microsoft.com/office/drawing/2014/main" xmlns="" id="{1EEEECF9-DF59-4F71-9353-A43CCEA7F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4724078"/>
            <a:ext cx="863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xmlns="" id="{B78385AF-BE42-4427-9B23-AD3628FCD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5949628"/>
            <a:ext cx="863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9" name="Line 20">
            <a:extLst>
              <a:ext uri="{FF2B5EF4-FFF2-40B4-BE49-F238E27FC236}">
                <a16:creationId xmlns:a16="http://schemas.microsoft.com/office/drawing/2014/main" xmlns="" id="{0B95B1CA-EA42-46B0-AE5E-B9398C333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5084440"/>
            <a:ext cx="863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0" name="Line 21">
            <a:extLst>
              <a:ext uri="{FF2B5EF4-FFF2-40B4-BE49-F238E27FC236}">
                <a16:creationId xmlns:a16="http://schemas.microsoft.com/office/drawing/2014/main" xmlns="" id="{75565907-153B-41FA-A63E-9BD08468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5660703"/>
            <a:ext cx="863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xmlns="" id="{4F249378-1059-48D6-A18F-372CFA259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084440"/>
            <a:ext cx="792162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st1</a:t>
            </a:r>
          </a:p>
        </p:txBody>
      </p:sp>
      <p:sp>
        <p:nvSpPr>
          <p:cNvPr id="42" name="AutoShape 23">
            <a:extLst>
              <a:ext uri="{FF2B5EF4-FFF2-40B4-BE49-F238E27FC236}">
                <a16:creationId xmlns:a16="http://schemas.microsoft.com/office/drawing/2014/main" xmlns="" id="{900D8FA3-C714-4A97-ADD2-D8D64C543B45}"/>
              </a:ext>
            </a:extLst>
          </p:cNvPr>
          <p:cNvSpPr>
            <a:spLocks/>
          </p:cNvSpPr>
          <p:nvPr/>
        </p:nvSpPr>
        <p:spPr bwMode="auto">
          <a:xfrm>
            <a:off x="684213" y="4220840"/>
            <a:ext cx="360362" cy="2232025"/>
          </a:xfrm>
          <a:prstGeom prst="leftBrace">
            <a:avLst>
              <a:gd name="adj1" fmla="val 5161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3" name="AutoShape 24">
            <a:extLst>
              <a:ext uri="{FF2B5EF4-FFF2-40B4-BE49-F238E27FC236}">
                <a16:creationId xmlns:a16="http://schemas.microsoft.com/office/drawing/2014/main" xmlns="" id="{D5E25D2F-05DF-4BAD-8678-13843C6E4E3A}"/>
              </a:ext>
            </a:extLst>
          </p:cNvPr>
          <p:cNvSpPr>
            <a:spLocks/>
          </p:cNvSpPr>
          <p:nvPr/>
        </p:nvSpPr>
        <p:spPr bwMode="auto">
          <a:xfrm>
            <a:off x="3276600" y="4797103"/>
            <a:ext cx="287338" cy="1152525"/>
          </a:xfrm>
          <a:prstGeom prst="rightBrace">
            <a:avLst>
              <a:gd name="adj1" fmla="val 3342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xmlns="" id="{EBB019CF-F24C-43A3-A528-C38DF2384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017765"/>
            <a:ext cx="1008063" cy="738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成员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name</a:t>
            </a:r>
          </a:p>
        </p:txBody>
      </p:sp>
      <p:sp>
        <p:nvSpPr>
          <p:cNvPr id="45" name="Text Box 26">
            <a:extLst>
              <a:ext uri="{FF2B5EF4-FFF2-40B4-BE49-F238E27FC236}">
                <a16:creationId xmlns:a16="http://schemas.microsoft.com/office/drawing/2014/main" xmlns="" id="{B71A18B6-0810-482E-8F32-54A2A932C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3" y="5157465"/>
            <a:ext cx="27463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……</a:t>
            </a:r>
          </a:p>
        </p:txBody>
      </p:sp>
      <p:sp>
        <p:nvSpPr>
          <p:cNvPr id="46" name="Text Box 27">
            <a:extLst>
              <a:ext uri="{FF2B5EF4-FFF2-40B4-BE49-F238E27FC236}">
                <a16:creationId xmlns:a16="http://schemas.microsoft.com/office/drawing/2014/main" xmlns="" id="{F7DEA3A4-D8A2-4FCD-94CA-ECC021CD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5157465"/>
            <a:ext cx="274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……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0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0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0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0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0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0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0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0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77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57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57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7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7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57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7" grpId="0" animBg="1"/>
      <p:bldP spid="350215" grpId="0" animBg="1"/>
      <p:bldP spid="350216" grpId="0" build="p" autoUpdateAnimBg="0"/>
      <p:bldP spid="457764" grpId="0" build="p" animBg="1"/>
      <p:bldP spid="2" grpId="0" autoUpdateAnimBg="0"/>
      <p:bldP spid="457774" grpId="0"/>
      <p:bldP spid="8" grpId="0" animBg="1"/>
      <p:bldP spid="9" grpId="0" build="p" autoUpdateAnimBg="0"/>
      <p:bldP spid="10" grpId="0" autoUpdateAnimBg="0"/>
      <p:bldP spid="11" grpId="0" build="p" autoUpdateAnimBg="0"/>
      <p:bldP spid="457746" grpId="0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>
            <a:extLst>
              <a:ext uri="{FF2B5EF4-FFF2-40B4-BE49-F238E27FC236}">
                <a16:creationId xmlns:a16="http://schemas.microsoft.com/office/drawing/2014/main" xmlns="" id="{5611BB40-CD8B-4314-B799-028C13213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xmlns="" id="{DC8B7E84-8697-432A-A3A7-164966F762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65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3" name="Rectangle 5">
            <a:extLst>
              <a:ext uri="{FF2B5EF4-FFF2-40B4-BE49-F238E27FC236}">
                <a16:creationId xmlns:a16="http://schemas.microsoft.com/office/drawing/2014/main" xmlns="" id="{CD29CA2A-5608-41D9-9106-20A4CABF2D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041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4" name="Line 6">
            <a:extLst>
              <a:ext uri="{FF2B5EF4-FFF2-40B4-BE49-F238E27FC236}">
                <a16:creationId xmlns:a16="http://schemas.microsoft.com/office/drawing/2014/main" xmlns="" id="{B9ECE7A6-594C-433B-A773-01A0A4E92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41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" name="Rectangle 57">
            <a:extLst>
              <a:ext uri="{FF2B5EF4-FFF2-40B4-BE49-F238E27FC236}">
                <a16:creationId xmlns:a16="http://schemas.microsoft.com/office/drawing/2014/main" xmlns="" id="{52860F08-C8A5-47FE-A297-24CAB661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179888"/>
            <a:ext cx="4498975" cy="2087562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7737" name="Rectangle 9">
            <a:extLst>
              <a:ext uri="{FF2B5EF4-FFF2-40B4-BE49-F238E27FC236}">
                <a16:creationId xmlns:a16="http://schemas.microsoft.com/office/drawing/2014/main" xmlns="" id="{1FB5E6DD-90AB-465E-9321-3C22A974F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00013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结构体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----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结构体变量</a:t>
            </a:r>
          </a:p>
        </p:txBody>
      </p:sp>
      <p:sp>
        <p:nvSpPr>
          <p:cNvPr id="457764" name="Rectangle 36">
            <a:extLst>
              <a:ext uri="{FF2B5EF4-FFF2-40B4-BE49-F238E27FC236}">
                <a16:creationId xmlns:a16="http://schemas.microsoft.com/office/drawing/2014/main" xmlns="" id="{5765D186-647F-46C1-B2EB-71D4E916C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1270000"/>
            <a:ext cx="4714875" cy="5507038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student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{  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char name[20];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  float score;    };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xmlns="" id="{C324D827-53AB-4FC0-B2F4-62A2225AC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1274763"/>
            <a:ext cx="32385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</a:rPr>
              <a:t> //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</a:rPr>
              <a:t>定义结构体类型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xmlns="" id="{8D949217-683B-4A86-9C05-9633B37E2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3043238"/>
            <a:ext cx="3275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  <a:cs typeface="宋体" charset="0"/>
              </a:defRPr>
            </a:lvl1pPr>
            <a:lvl2pPr marL="742950" indent="-285750">
              <a:spcBef>
                <a:spcPct val="0"/>
              </a:spcBef>
              <a:defRPr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0"/>
              </a:spcBef>
              <a:defRPr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0"/>
              </a:spcBef>
              <a:defRPr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0"/>
              </a:spcBef>
              <a:defRPr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//</a:t>
            </a:r>
            <a:r>
              <a:rPr lang="zh-CN" altLang="en-US" dirty="0">
                <a:solidFill>
                  <a:srgbClr val="000000"/>
                </a:solidFill>
              </a:rPr>
              <a:t>定义结构体变量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xmlns="" id="{A392923F-27A8-41D1-BCD1-E481EA706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429000"/>
            <a:ext cx="43211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student  st1={101,"zj",96.7};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student  st2,*p=&amp;st1;</a:t>
            </a:r>
          </a:p>
        </p:txBody>
      </p:sp>
      <p:sp>
        <p:nvSpPr>
          <p:cNvPr id="457746" name="Text Box 18">
            <a:extLst>
              <a:ext uri="{FF2B5EF4-FFF2-40B4-BE49-F238E27FC236}">
                <a16:creationId xmlns:a16="http://schemas.microsoft.com/office/drawing/2014/main" xmlns="" id="{5197641D-AFB4-4A23-B044-A19395C01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125538"/>
            <a:ext cx="41052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使用结构体变量</a:t>
            </a: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xmlns="" id="{A4482F69-2A11-4217-A0E8-1301BCC2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57338"/>
            <a:ext cx="3384550" cy="460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buFont typeface="Wingdings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整体赋值</a:t>
            </a:r>
          </a:p>
        </p:txBody>
      </p:sp>
      <p:sp>
        <p:nvSpPr>
          <p:cNvPr id="57" name="Text Box 8">
            <a:extLst>
              <a:ext uri="{FF2B5EF4-FFF2-40B4-BE49-F238E27FC236}">
                <a16:creationId xmlns:a16="http://schemas.microsoft.com/office/drawing/2014/main" xmlns="" id="{91E7E06B-7746-4412-B994-D7054E4D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468813"/>
            <a:ext cx="30876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st2= st1;</a:t>
            </a:r>
          </a:p>
        </p:txBody>
      </p:sp>
      <p:sp>
        <p:nvSpPr>
          <p:cNvPr id="59" name="Text Box 8">
            <a:extLst>
              <a:ext uri="{FF2B5EF4-FFF2-40B4-BE49-F238E27FC236}">
                <a16:creationId xmlns:a16="http://schemas.microsoft.com/office/drawing/2014/main" xmlns="" id="{EF996C6B-5915-4FAA-A05E-0DB55036B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149725"/>
            <a:ext cx="3276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  <a:cs typeface="宋体" charset="0"/>
              </a:defRPr>
            </a:lvl1pPr>
            <a:lvl2pPr marL="742950" indent="-285750">
              <a:spcBef>
                <a:spcPct val="0"/>
              </a:spcBef>
              <a:defRPr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0"/>
              </a:spcBef>
              <a:defRPr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0"/>
              </a:spcBef>
              <a:defRPr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0"/>
              </a:spcBef>
              <a:defRPr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//</a:t>
            </a:r>
            <a:r>
              <a:rPr lang="zh-CN" altLang="en-US" dirty="0"/>
              <a:t>整体赋值</a:t>
            </a:r>
          </a:p>
        </p:txBody>
      </p:sp>
      <p:sp>
        <p:nvSpPr>
          <p:cNvPr id="60" name="Text Box 8">
            <a:extLst>
              <a:ext uri="{FF2B5EF4-FFF2-40B4-BE49-F238E27FC236}">
                <a16:creationId xmlns:a16="http://schemas.microsoft.com/office/drawing/2014/main" xmlns="" id="{D332269B-6193-4FCD-8570-FD9185F50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781300"/>
            <a:ext cx="4184650" cy="1200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Clr>
                <a:srgbClr val="000066"/>
              </a:buClr>
              <a:buFont typeface="Wingdings" pitchFamily="2" charset="2"/>
              <a:buChar char="F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defRPr/>
            </a:pPr>
            <a:r>
              <a:rPr lang="zh-CN" altLang="en-US" dirty="0"/>
              <a:t>除赋值表达式而外的其他使用场合，须指定结构体变量的成员</a:t>
            </a:r>
          </a:p>
        </p:txBody>
      </p:sp>
      <p:sp>
        <p:nvSpPr>
          <p:cNvPr id="61" name="Text Box 8">
            <a:extLst>
              <a:ext uri="{FF2B5EF4-FFF2-40B4-BE49-F238E27FC236}">
                <a16:creationId xmlns:a16="http://schemas.microsoft.com/office/drawing/2014/main" xmlns="" id="{34D5FA36-DF04-471B-AB6D-1ABCEE24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58975"/>
            <a:ext cx="4246563" cy="461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若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是同类型结构体变量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62" name="Text Box 8">
            <a:extLst>
              <a:ext uri="{FF2B5EF4-FFF2-40B4-BE49-F238E27FC236}">
                <a16:creationId xmlns:a16="http://schemas.microsoft.com/office/drawing/2014/main" xmlns="" id="{5A88F959-F4F4-41C6-9471-7175E6CD7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49500"/>
            <a:ext cx="2952750" cy="460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A=B</a:t>
            </a:r>
          </a:p>
        </p:txBody>
      </p:sp>
      <p:sp>
        <p:nvSpPr>
          <p:cNvPr id="63" name="Text Box 8">
            <a:extLst>
              <a:ext uri="{FF2B5EF4-FFF2-40B4-BE49-F238E27FC236}">
                <a16:creationId xmlns:a16="http://schemas.microsoft.com/office/drawing/2014/main" xmlns="" id="{01A26495-1C7A-4450-B719-DE7B17EF6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933825"/>
            <a:ext cx="3671887" cy="460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引用结构体成员的格式</a:t>
            </a:r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xmlns="" id="{70D620E5-2DB2-4578-868D-0C52F60AF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437063"/>
            <a:ext cx="3024188" cy="4333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结构体变量名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成员名</a:t>
            </a:r>
          </a:p>
        </p:txBody>
      </p:sp>
      <p:sp>
        <p:nvSpPr>
          <p:cNvPr id="66" name="Text Box 21">
            <a:extLst>
              <a:ext uri="{FF2B5EF4-FFF2-40B4-BE49-F238E27FC236}">
                <a16:creationId xmlns:a16="http://schemas.microsoft.com/office/drawing/2014/main" xmlns="" id="{CE67CDBF-577B-4D1E-BAEF-C5159B171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95" y="4929248"/>
            <a:ext cx="40640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成员运算符，优先级最高</a:t>
            </a:r>
            <a:endParaRPr kumimoji="0" lang="zh-CN" altLang="en-US" b="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7" name="Text Box 20">
            <a:extLst>
              <a:ext uri="{FF2B5EF4-FFF2-40B4-BE49-F238E27FC236}">
                <a16:creationId xmlns:a16="http://schemas.microsoft.com/office/drawing/2014/main" xmlns="" id="{DEC7600D-0E72-4EAB-853F-8FB00C486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4" y="4953426"/>
            <a:ext cx="359841" cy="469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  </a:t>
            </a:r>
            <a:endParaRPr kumimoji="0" lang="en-US" altLang="zh-CN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9" name="Text Box 8">
            <a:extLst>
              <a:ext uri="{FF2B5EF4-FFF2-40B4-BE49-F238E27FC236}">
                <a16:creationId xmlns:a16="http://schemas.microsoft.com/office/drawing/2014/main" xmlns="" id="{56FF6B5F-73FF-4009-8FDC-18C54D894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619750"/>
            <a:ext cx="30876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&lt;&lt;p-&gt;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</p:txBody>
      </p:sp>
      <p:sp>
        <p:nvSpPr>
          <p:cNvPr id="70" name="Text Box 8">
            <a:extLst>
              <a:ext uri="{FF2B5EF4-FFF2-40B4-BE49-F238E27FC236}">
                <a16:creationId xmlns:a16="http://schemas.microsoft.com/office/drawing/2014/main" xmlns="" id="{CB9360E5-E321-47E4-9276-AC849D137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827588"/>
            <a:ext cx="22685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  <a:cs typeface="宋体" charset="0"/>
              </a:defRPr>
            </a:lvl1pPr>
            <a:lvl2pPr marL="742950" indent="-285750">
              <a:spcBef>
                <a:spcPct val="0"/>
              </a:spcBef>
              <a:defRPr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0"/>
              </a:spcBef>
              <a:defRPr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0"/>
              </a:spcBef>
              <a:defRPr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0"/>
              </a:spcBef>
              <a:defRPr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//</a:t>
            </a:r>
            <a:r>
              <a:rPr lang="zh-CN" altLang="en-US" dirty="0"/>
              <a:t>引用成员</a:t>
            </a:r>
          </a:p>
        </p:txBody>
      </p:sp>
      <p:sp>
        <p:nvSpPr>
          <p:cNvPr id="72" name="Text Box 8">
            <a:extLst>
              <a:ext uri="{FF2B5EF4-FFF2-40B4-BE49-F238E27FC236}">
                <a16:creationId xmlns:a16="http://schemas.microsoft.com/office/drawing/2014/main" xmlns="" id="{D4F1D367-DC93-4A71-9C54-10BA01D3F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229225"/>
            <a:ext cx="5321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float sum=st1.score+st2.score;</a:t>
            </a:r>
          </a:p>
        </p:txBody>
      </p:sp>
      <p:sp>
        <p:nvSpPr>
          <p:cNvPr id="75" name="Text Box 18">
            <a:extLst>
              <a:ext uri="{FF2B5EF4-FFF2-40B4-BE49-F238E27FC236}">
                <a16:creationId xmlns:a16="http://schemas.microsoft.com/office/drawing/2014/main" xmlns="" id="{F39D5960-2EA9-4FD0-9162-0D014FEE3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4170363"/>
            <a:ext cx="24177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使用结构体变量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xmlns="" id="{DDC279A1-622C-4879-B450-58C8B1741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733256"/>
            <a:ext cx="3024188" cy="4333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结构体指针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成员名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7746" grpId="0"/>
      <p:bldP spid="55" grpId="0"/>
      <p:bldP spid="57" grpId="0"/>
      <p:bldP spid="59" grpId="0"/>
      <p:bldP spid="60" grpId="0"/>
      <p:bldP spid="61" grpId="0"/>
      <p:bldP spid="62" grpId="0"/>
      <p:bldP spid="63" grpId="0"/>
      <p:bldP spid="64" grpId="0" animBg="1"/>
      <p:bldP spid="66" grpId="0" build="p"/>
      <p:bldP spid="67" grpId="0" build="p"/>
      <p:bldP spid="69" grpId="0"/>
      <p:bldP spid="70" grpId="0"/>
      <p:bldP spid="72" grpId="0"/>
      <p:bldP spid="75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extLst>
              <a:ext uri="{FF2B5EF4-FFF2-40B4-BE49-F238E27FC236}">
                <a16:creationId xmlns:a16="http://schemas.microsoft.com/office/drawing/2014/main" xmlns="" id="{94D40E9D-8B9C-49FF-9288-9B7FDC0B2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984" y="2487836"/>
            <a:ext cx="4455003" cy="1871663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2700" cap="sq" algn="ctr">
            <a:solidFill>
              <a:srgbClr val="FFCC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Rectangle 57">
            <a:extLst>
              <a:ext uri="{FF2B5EF4-FFF2-40B4-BE49-F238E27FC236}">
                <a16:creationId xmlns:a16="http://schemas.microsoft.com/office/drawing/2014/main" xmlns="" id="{2A47DA9E-805C-474F-8883-68BE8FF3D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4" y="3310103"/>
            <a:ext cx="3419475" cy="2195513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4" name="Picture 21">
            <a:extLst>
              <a:ext uri="{FF2B5EF4-FFF2-40B4-BE49-F238E27FC236}">
                <a16:creationId xmlns:a16="http://schemas.microsoft.com/office/drawing/2014/main" xmlns="" id="{7216CA2E-94FE-49D6-B9B8-2BB791B85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8060" t="55284" r="17435" b="33182"/>
          <a:stretch>
            <a:fillRect/>
          </a:stretch>
        </p:blipFill>
        <p:spPr bwMode="auto">
          <a:xfrm>
            <a:off x="1727200" y="1052736"/>
            <a:ext cx="60848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50216" name="Text Box 8">
            <a:extLst>
              <a:ext uri="{FF2B5EF4-FFF2-40B4-BE49-F238E27FC236}">
                <a16:creationId xmlns:a16="http://schemas.microsoft.com/office/drawing/2014/main" xmlns="" id="{94480F83-F2B5-46FB-BAE7-8AFF5855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" y="234473"/>
            <a:ext cx="856773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读程序，熟悉结构体的使用。程序功能：输入一个学生的姓名和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门课程的成绩，求出其平均分</a:t>
            </a:r>
          </a:p>
        </p:txBody>
      </p:sp>
      <p:sp>
        <p:nvSpPr>
          <p:cNvPr id="465950" name="Rectangle 30">
            <a:extLst>
              <a:ext uri="{FF2B5EF4-FFF2-40B4-BE49-F238E27FC236}">
                <a16:creationId xmlns:a16="http://schemas.microsoft.com/office/drawing/2014/main" xmlns="" id="{68A8E3F2-5718-4F9D-81FE-8F64E3880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72" y="1772816"/>
            <a:ext cx="3767137" cy="4524315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</a:rPr>
              <a:t>std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{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00"/>
                </a:solidFill>
              </a:rPr>
              <a:t> student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	char name[20]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  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score[4];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   float </a:t>
            </a:r>
            <a:r>
              <a:rPr lang="en-US" altLang="zh-CN" dirty="0" err="1">
                <a:solidFill>
                  <a:srgbClr val="000000"/>
                </a:solidFill>
              </a:rPr>
              <a:t>ave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student st1;    </a:t>
            </a: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xmlns="" id="{ED5B5CCE-8B99-4314-B6EC-9CC8F5945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984" y="1733774"/>
            <a:ext cx="4535488" cy="4524375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&gt;&gt;st1.name; st1.ave=0;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for(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=0;i&lt;4;i++)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&gt;&gt;st1.score[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st1.ave+=st1.score[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st1.ave=st1.ave/4;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&lt;&lt;st1.name&lt;&lt;"  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for(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=0;i&lt;4;i++)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&lt;&lt;st1.score[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]&lt;&lt;"  "; 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&lt;&lt;st1.ave;     }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xmlns="" id="{EC2BB43E-3B11-4185-A89E-BE850A71A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57536"/>
            <a:ext cx="1466479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数据结构：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xmlns="" id="{1A86E19D-8305-4572-A130-D4E21223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13" y="2853027"/>
            <a:ext cx="32400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</a:rPr>
              <a:t> 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</a:rPr>
              <a:t>定义结构体类型</a:t>
            </a:r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xmlns="" id="{4920F8FC-045F-46D8-AE96-4FEBCFBC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13" y="5487318"/>
            <a:ext cx="32400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</a:rPr>
              <a:t> 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</a:rPr>
              <a:t>定义结构体变量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xmlns="" id="{E06A2B0B-4A6C-4B1E-9149-4628764DF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2480599"/>
            <a:ext cx="271395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</a:rPr>
              <a:t> 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</a:rPr>
              <a:t>输入成绩求和</a:t>
            </a:r>
          </a:p>
        </p:txBody>
      </p:sp>
      <p:sp>
        <p:nvSpPr>
          <p:cNvPr id="17" name="动作按钮: 后退或前一项 1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C4342716-94D5-4E6F-920E-EFF8EE2DD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6453188"/>
            <a:ext cx="647700" cy="444500"/>
          </a:xfrm>
          <a:prstGeom prst="actionButtonBackPrevious">
            <a:avLst/>
          </a:prstGeom>
          <a:solidFill>
            <a:srgbClr val="CCCCFF"/>
          </a:solidFill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59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5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5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65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65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659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59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659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659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659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659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659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659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 animBg="1"/>
      <p:bldP spid="350216" grpId="0" autoUpdateAnimBg="0"/>
      <p:bldP spid="465950" grpId="0" build="p" animBg="1"/>
      <p:bldP spid="23" grpId="0" build="p" animBg="1"/>
      <p:bldP spid="27" grpId="0"/>
      <p:bldP spid="28" grpId="0"/>
      <p:bldP spid="30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AutoShape 2">
            <a:extLst>
              <a:ext uri="{FF2B5EF4-FFF2-40B4-BE49-F238E27FC236}">
                <a16:creationId xmlns:a16="http://schemas.microsoft.com/office/drawing/2014/main" xmlns="" id="{F41C85A9-D98C-4C71-8061-23B28BCBA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555750"/>
            <a:ext cx="1800225" cy="1728788"/>
          </a:xfrm>
          <a:prstGeom prst="homePlate">
            <a:avLst>
              <a:gd name="adj" fmla="val 26033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xmlns="" id="{C5A27667-698A-4F88-B643-0FBBAB11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478212" name="Rectangle 4">
            <a:extLst>
              <a:ext uri="{FF2B5EF4-FFF2-40B4-BE49-F238E27FC236}">
                <a16:creationId xmlns:a16="http://schemas.microsoft.com/office/drawing/2014/main" xmlns="" id="{4BD45519-DCEA-4861-8A28-2AD6E56E86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69215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8213" name="Rectangle 5">
            <a:extLst>
              <a:ext uri="{FF2B5EF4-FFF2-40B4-BE49-F238E27FC236}">
                <a16:creationId xmlns:a16="http://schemas.microsoft.com/office/drawing/2014/main" xmlns="" id="{F13C4BD9-DB4E-4C82-9F95-ABE02B3357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835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8214" name="Line 6">
            <a:extLst>
              <a:ext uri="{FF2B5EF4-FFF2-40B4-BE49-F238E27FC236}">
                <a16:creationId xmlns:a16="http://schemas.microsoft.com/office/drawing/2014/main" xmlns="" id="{E961D624-1F00-44BF-8404-30D892E9C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835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8215" name="Rectangle 7">
            <a:extLst>
              <a:ext uri="{FF2B5EF4-FFF2-40B4-BE49-F238E27FC236}">
                <a16:creationId xmlns:a16="http://schemas.microsoft.com/office/drawing/2014/main" xmlns="" id="{BB109EA9-F541-468B-BA08-889762CC6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714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结构体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----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结构体数组（自学）</a:t>
            </a:r>
          </a:p>
        </p:txBody>
      </p:sp>
      <p:sp>
        <p:nvSpPr>
          <p:cNvPr id="478216" name="Text Box 8">
            <a:extLst>
              <a:ext uri="{FF2B5EF4-FFF2-40B4-BE49-F238E27FC236}">
                <a16:creationId xmlns:a16="http://schemas.microsoft.com/office/drawing/2014/main" xmlns="" id="{7AFA0F4D-62E2-4557-B482-9DEF1A042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79463"/>
            <a:ext cx="463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问题</a:t>
            </a:r>
          </a:p>
        </p:txBody>
      </p:sp>
      <p:sp>
        <p:nvSpPr>
          <p:cNvPr id="478218" name="Rectangle 10">
            <a:extLst>
              <a:ext uri="{FF2B5EF4-FFF2-40B4-BE49-F238E27FC236}">
                <a16:creationId xmlns:a16="http://schemas.microsoft.com/office/drawing/2014/main" xmlns="" id="{DA860CCB-A810-45E2-A99A-B217D02E7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90938"/>
            <a:ext cx="3168650" cy="305117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定义结构体类型</a:t>
            </a:r>
            <a:endParaRPr lang="en-US" altLang="zh-CN" dirty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struct</a:t>
            </a:r>
            <a:r>
              <a:rPr lang="en-US" altLang="zh-CN" dirty="0">
                <a:solidFill>
                  <a:srgbClr val="000000"/>
                </a:solidFill>
              </a:rPr>
              <a:t> table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{ 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num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char name[20];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float score;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};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定义结构体数组</a:t>
            </a:r>
            <a:endParaRPr lang="en-US" altLang="zh-CN" dirty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table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[10];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xmlns="" id="{84DE785A-86AE-4DF4-9690-01D037604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46263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tt[0]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xmlns="" id="{D2ABD224-88D6-4392-874B-0DD016A22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181225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tt[1]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xmlns="" id="{58218DBB-9887-4BF6-8A5A-C062FEDA4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5590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tt[9]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xmlns="" id="{F78194B3-66BD-4374-8369-C3C20D384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18770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定义结构体数组</a:t>
            </a:r>
          </a:p>
        </p:txBody>
      </p:sp>
      <p:pic>
        <p:nvPicPr>
          <p:cNvPr id="478224" name="Picture 16">
            <a:extLst>
              <a:ext uri="{FF2B5EF4-FFF2-40B4-BE49-F238E27FC236}">
                <a16:creationId xmlns:a16="http://schemas.microsoft.com/office/drawing/2014/main" xmlns="" id="{E476FB68-F565-4D29-AC42-F9299E810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0881" t="23944" r="23558" b="36150"/>
          <a:stretch>
            <a:fillRect/>
          </a:stretch>
        </p:blipFill>
        <p:spPr bwMode="auto">
          <a:xfrm>
            <a:off x="1042988" y="1539875"/>
            <a:ext cx="3457575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xmlns="" id="{AE04CDE6-036C-438B-B04B-AC7B909CA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66813"/>
            <a:ext cx="3743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如何存储表格中的数据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D75333DD-5086-408B-BDC0-6101DAC8B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1700213"/>
            <a:ext cx="21240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类型：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结构体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变量个数：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10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xmlns="" id="{80BD7EE0-953A-458B-93CC-6858F1141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205038"/>
            <a:ext cx="2771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用结构体数组存储</a:t>
            </a:r>
          </a:p>
        </p:txBody>
      </p:sp>
      <p:sp>
        <p:nvSpPr>
          <p:cNvPr id="478228" name="Text Box 20">
            <a:extLst>
              <a:ext uri="{FF2B5EF4-FFF2-40B4-BE49-F238E27FC236}">
                <a16:creationId xmlns:a16="http://schemas.microsoft.com/office/drawing/2014/main" xmlns="" id="{F57AD039-F953-4CE4-BBBB-8915C9BD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4149725"/>
            <a:ext cx="18002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成员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num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478229" name="Text Box 21">
            <a:extLst>
              <a:ext uri="{FF2B5EF4-FFF2-40B4-BE49-F238E27FC236}">
                <a16:creationId xmlns:a16="http://schemas.microsoft.com/office/drawing/2014/main" xmlns="" id="{73C9F3AC-C867-4745-994F-73B5E4D90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652963"/>
            <a:ext cx="1152525" cy="2746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name[0]</a:t>
            </a:r>
          </a:p>
        </p:txBody>
      </p:sp>
      <p:sp>
        <p:nvSpPr>
          <p:cNvPr id="478230" name="Text Box 22">
            <a:extLst>
              <a:ext uri="{FF2B5EF4-FFF2-40B4-BE49-F238E27FC236}">
                <a16:creationId xmlns:a16="http://schemas.microsoft.com/office/drawing/2014/main" xmlns="" id="{327985BD-1E86-461B-8569-9AF0E4C8D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489575"/>
            <a:ext cx="1439862" cy="274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name[19]</a:t>
            </a:r>
          </a:p>
        </p:txBody>
      </p:sp>
      <p:sp>
        <p:nvSpPr>
          <p:cNvPr id="478231" name="Text Box 23">
            <a:extLst>
              <a:ext uri="{FF2B5EF4-FFF2-40B4-BE49-F238E27FC236}">
                <a16:creationId xmlns:a16="http://schemas.microsoft.com/office/drawing/2014/main" xmlns="" id="{7E5BC934-76A9-422A-9B6B-19EE2B48E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935663"/>
            <a:ext cx="1871662" cy="369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成员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score</a:t>
            </a:r>
          </a:p>
        </p:txBody>
      </p:sp>
      <p:sp>
        <p:nvSpPr>
          <p:cNvPr id="478232" name="Rectangle 24">
            <a:extLst>
              <a:ext uri="{FF2B5EF4-FFF2-40B4-BE49-F238E27FC236}">
                <a16:creationId xmlns:a16="http://schemas.microsoft.com/office/drawing/2014/main" xmlns="" id="{FED63521-C95D-4031-A592-275A3D158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122738"/>
            <a:ext cx="863600" cy="2232025"/>
          </a:xfrm>
          <a:prstGeom prst="rect">
            <a:avLst/>
          </a:prstGeom>
          <a:solidFill>
            <a:srgbClr val="CCFF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8233" name="Line 25">
            <a:extLst>
              <a:ext uri="{FF2B5EF4-FFF2-40B4-BE49-F238E27FC236}">
                <a16:creationId xmlns:a16="http://schemas.microsoft.com/office/drawing/2014/main" xmlns="" id="{BDA845BB-3461-4330-8561-EF62297F8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4625975"/>
            <a:ext cx="863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8234" name="Line 26">
            <a:extLst>
              <a:ext uri="{FF2B5EF4-FFF2-40B4-BE49-F238E27FC236}">
                <a16:creationId xmlns:a16="http://schemas.microsoft.com/office/drawing/2014/main" xmlns="" id="{D1D862E9-84C2-4184-86AB-B94D961F5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5851525"/>
            <a:ext cx="863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8235" name="Line 27">
            <a:extLst>
              <a:ext uri="{FF2B5EF4-FFF2-40B4-BE49-F238E27FC236}">
                <a16:creationId xmlns:a16="http://schemas.microsoft.com/office/drawing/2014/main" xmlns="" id="{C8913702-DB1F-470A-B9DE-9EC36593F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4986338"/>
            <a:ext cx="863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8236" name="Line 28">
            <a:extLst>
              <a:ext uri="{FF2B5EF4-FFF2-40B4-BE49-F238E27FC236}">
                <a16:creationId xmlns:a16="http://schemas.microsoft.com/office/drawing/2014/main" xmlns="" id="{D7C1588F-5AD9-442C-B44B-D87F29577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5562600"/>
            <a:ext cx="863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8237" name="Text Box 29">
            <a:extLst>
              <a:ext uri="{FF2B5EF4-FFF2-40B4-BE49-F238E27FC236}">
                <a16:creationId xmlns:a16="http://schemas.microsoft.com/office/drawing/2014/main" xmlns="" id="{0BBF4433-B7DD-4AE4-BE62-9956FD5A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986338"/>
            <a:ext cx="7921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tt[0]</a:t>
            </a:r>
          </a:p>
        </p:txBody>
      </p:sp>
      <p:sp>
        <p:nvSpPr>
          <p:cNvPr id="478238" name="AutoShape 30">
            <a:extLst>
              <a:ext uri="{FF2B5EF4-FFF2-40B4-BE49-F238E27FC236}">
                <a16:creationId xmlns:a16="http://schemas.microsoft.com/office/drawing/2014/main" xmlns="" id="{AFFE4B71-85FF-45ED-A520-2558901F1583}"/>
              </a:ext>
            </a:extLst>
          </p:cNvPr>
          <p:cNvSpPr>
            <a:spLocks/>
          </p:cNvSpPr>
          <p:nvPr/>
        </p:nvSpPr>
        <p:spPr bwMode="auto">
          <a:xfrm rot="10800000">
            <a:off x="6588125" y="4122738"/>
            <a:ext cx="360363" cy="2232025"/>
          </a:xfrm>
          <a:prstGeom prst="leftBrace">
            <a:avLst>
              <a:gd name="adj1" fmla="val 51615"/>
              <a:gd name="adj2" fmla="val 50000"/>
            </a:avLst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8239" name="Text Box 31">
            <a:extLst>
              <a:ext uri="{FF2B5EF4-FFF2-40B4-BE49-F238E27FC236}">
                <a16:creationId xmlns:a16="http://schemas.microsoft.com/office/drawing/2014/main" xmlns="" id="{CCC2C1D7-3BAB-4631-9F5E-4D66CD0E9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841875"/>
            <a:ext cx="1439863" cy="739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成员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name</a:t>
            </a:r>
          </a:p>
        </p:txBody>
      </p:sp>
      <p:sp>
        <p:nvSpPr>
          <p:cNvPr id="478240" name="Text Box 32">
            <a:extLst>
              <a:ext uri="{FF2B5EF4-FFF2-40B4-BE49-F238E27FC236}">
                <a16:creationId xmlns:a16="http://schemas.microsoft.com/office/drawing/2014/main" xmlns="" id="{3782E70F-3A74-43C3-BD08-0239CD8A0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50" y="5059363"/>
            <a:ext cx="274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……</a:t>
            </a:r>
          </a:p>
        </p:txBody>
      </p:sp>
      <p:sp>
        <p:nvSpPr>
          <p:cNvPr id="478241" name="Text Box 33">
            <a:extLst>
              <a:ext uri="{FF2B5EF4-FFF2-40B4-BE49-F238E27FC236}">
                <a16:creationId xmlns:a16="http://schemas.microsoft.com/office/drawing/2014/main" xmlns="" id="{FCF59A0C-A5AD-4D16-9DFB-4AB0598E2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5013325"/>
            <a:ext cx="277812" cy="549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……</a:t>
            </a:r>
          </a:p>
        </p:txBody>
      </p:sp>
      <p:sp>
        <p:nvSpPr>
          <p:cNvPr id="478242" name="Rectangle 34">
            <a:extLst>
              <a:ext uri="{FF2B5EF4-FFF2-40B4-BE49-F238E27FC236}">
                <a16:creationId xmlns:a16="http://schemas.microsoft.com/office/drawing/2014/main" xmlns="" id="{2F3925AF-F3C9-45CA-AC2F-5AAB52129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213" y="4116388"/>
            <a:ext cx="927100" cy="1733550"/>
          </a:xfrm>
          <a:prstGeom prst="rect">
            <a:avLst/>
          </a:prstGeom>
          <a:solidFill>
            <a:srgbClr val="FFFF99"/>
          </a:solidFill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8243" name="Line 35">
            <a:extLst>
              <a:ext uri="{FF2B5EF4-FFF2-40B4-BE49-F238E27FC236}">
                <a16:creationId xmlns:a16="http://schemas.microsoft.com/office/drawing/2014/main" xmlns="" id="{05C77159-8262-4541-832C-DA2BDFEE1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0213" y="4497388"/>
            <a:ext cx="9271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8244" name="Line 36">
            <a:extLst>
              <a:ext uri="{FF2B5EF4-FFF2-40B4-BE49-F238E27FC236}">
                <a16:creationId xmlns:a16="http://schemas.microsoft.com/office/drawing/2014/main" xmlns="" id="{7D00AB76-B3A2-4E28-AADB-C834ACCDB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0213" y="4878388"/>
            <a:ext cx="9271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8245" name="Line 37">
            <a:extLst>
              <a:ext uri="{FF2B5EF4-FFF2-40B4-BE49-F238E27FC236}">
                <a16:creationId xmlns:a16="http://schemas.microsoft.com/office/drawing/2014/main" xmlns="" id="{9CF4CA11-47D4-46A9-BECD-414838428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0213" y="5468938"/>
            <a:ext cx="9271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8246" name="Text Box 38">
            <a:extLst>
              <a:ext uri="{FF2B5EF4-FFF2-40B4-BE49-F238E27FC236}">
                <a16:creationId xmlns:a16="http://schemas.microsoft.com/office/drawing/2014/main" xmlns="" id="{D4C79AAB-3C3F-4BA8-877A-C4D7FEDC1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40211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latin typeface="Arial" charset="0"/>
                <a:ea typeface="宋体" charset="0"/>
              </a:rPr>
              <a:t>tt[0]</a:t>
            </a:r>
          </a:p>
        </p:txBody>
      </p:sp>
      <p:sp>
        <p:nvSpPr>
          <p:cNvPr id="478247" name="Text Box 39">
            <a:extLst>
              <a:ext uri="{FF2B5EF4-FFF2-40B4-BE49-F238E27FC236}">
                <a16:creationId xmlns:a16="http://schemas.microsoft.com/office/drawing/2014/main" xmlns="" id="{AC148E26-6D2A-4B0E-8C4C-8959D45DA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447833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latin typeface="Arial" charset="0"/>
                <a:ea typeface="宋体" charset="0"/>
              </a:rPr>
              <a:t>tt[1]</a:t>
            </a:r>
          </a:p>
        </p:txBody>
      </p:sp>
      <p:sp>
        <p:nvSpPr>
          <p:cNvPr id="478248" name="Text Box 40">
            <a:extLst>
              <a:ext uri="{FF2B5EF4-FFF2-40B4-BE49-F238E27FC236}">
                <a16:creationId xmlns:a16="http://schemas.microsoft.com/office/drawing/2014/main" xmlns="" id="{F5A7C945-A881-4D78-AA2D-88485C7F2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2613" y="4859338"/>
            <a:ext cx="5492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......</a:t>
            </a:r>
          </a:p>
        </p:txBody>
      </p:sp>
      <p:sp>
        <p:nvSpPr>
          <p:cNvPr id="478249" name="Text Box 41">
            <a:extLst>
              <a:ext uri="{FF2B5EF4-FFF2-40B4-BE49-F238E27FC236}">
                <a16:creationId xmlns:a16="http://schemas.microsoft.com/office/drawing/2014/main" xmlns="" id="{BCA7073C-0B30-4DAB-850D-979A7DA0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39273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3333CC"/>
                </a:solidFill>
              </a:rPr>
              <a:t>tt[9]</a:t>
            </a:r>
          </a:p>
        </p:txBody>
      </p:sp>
      <p:sp>
        <p:nvSpPr>
          <p:cNvPr id="478250" name="Text Box 42">
            <a:extLst>
              <a:ext uri="{FF2B5EF4-FFF2-40B4-BE49-F238E27FC236}">
                <a16:creationId xmlns:a16="http://schemas.microsoft.com/office/drawing/2014/main" xmlns="" id="{CD18CD77-24FB-4EA2-873E-7FCB6315C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3716338"/>
            <a:ext cx="100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3333CC"/>
                </a:solidFill>
                <a:ea typeface="隶书" pitchFamily="49" charset="-122"/>
              </a:rPr>
              <a:t>数组</a:t>
            </a:r>
            <a:r>
              <a:rPr lang="en-US" altLang="zh-CN">
                <a:solidFill>
                  <a:srgbClr val="3333CC"/>
                </a:solidFill>
                <a:ea typeface="隶书" pitchFamily="49" charset="-122"/>
              </a:rPr>
              <a:t>tt</a:t>
            </a:r>
          </a:p>
        </p:txBody>
      </p:sp>
      <p:sp>
        <p:nvSpPr>
          <p:cNvPr id="478251" name="AutoShape 43">
            <a:extLst>
              <a:ext uri="{FF2B5EF4-FFF2-40B4-BE49-F238E27FC236}">
                <a16:creationId xmlns:a16="http://schemas.microsoft.com/office/drawing/2014/main" xmlns="" id="{C70FE8D1-D556-441A-BDBB-A6801B407EAC}"/>
              </a:ext>
            </a:extLst>
          </p:cNvPr>
          <p:cNvSpPr>
            <a:spLocks/>
          </p:cNvSpPr>
          <p:nvPr/>
        </p:nvSpPr>
        <p:spPr bwMode="auto">
          <a:xfrm rot="10800000">
            <a:off x="4502150" y="4841875"/>
            <a:ext cx="285750" cy="755650"/>
          </a:xfrm>
          <a:prstGeom prst="rightBrace">
            <a:avLst>
              <a:gd name="adj1" fmla="val 33425"/>
              <a:gd name="adj2" fmla="val 50000"/>
            </a:avLst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grpSp>
        <p:nvGrpSpPr>
          <p:cNvPr id="478254" name="Group 46">
            <a:extLst>
              <a:ext uri="{FF2B5EF4-FFF2-40B4-BE49-F238E27FC236}">
                <a16:creationId xmlns:a16="http://schemas.microsoft.com/office/drawing/2014/main" xmlns="" id="{2F01F335-74E1-4A06-A86A-483E7C1AD69A}"/>
              </a:ext>
            </a:extLst>
          </p:cNvPr>
          <p:cNvGrpSpPr>
            <a:grpSpLocks/>
          </p:cNvGrpSpPr>
          <p:nvPr/>
        </p:nvGrpSpPr>
        <p:grpSpPr bwMode="auto">
          <a:xfrm>
            <a:off x="6661150" y="4149725"/>
            <a:ext cx="1389063" cy="2205038"/>
            <a:chOff x="4332" y="2840"/>
            <a:chExt cx="875" cy="1389"/>
          </a:xfrm>
        </p:grpSpPr>
        <p:sp>
          <p:nvSpPr>
            <p:cNvPr id="478255" name="Line 47">
              <a:extLst>
                <a:ext uri="{FF2B5EF4-FFF2-40B4-BE49-F238E27FC236}">
                  <a16:creationId xmlns:a16="http://schemas.microsoft.com/office/drawing/2014/main" xmlns="" id="{BF000599-5555-440E-8EA9-D05889B6B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2840"/>
              <a:ext cx="875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8256" name="Line 48">
              <a:extLst>
                <a:ext uri="{FF2B5EF4-FFF2-40B4-BE49-F238E27FC236}">
                  <a16:creationId xmlns:a16="http://schemas.microsoft.com/office/drawing/2014/main" xmlns="" id="{1974D867-5A1E-4079-A8E5-7992A9B99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3047"/>
              <a:ext cx="875" cy="1182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7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782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7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78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78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78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78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78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78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78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78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78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7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7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7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7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7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7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7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4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47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47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47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47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47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47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47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47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47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47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47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47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47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47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47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0" grpId="0" animBg="1"/>
      <p:bldP spid="478218" grpId="0" build="p" animBg="1"/>
      <p:bldP spid="2" grpId="0" autoUpdateAnimBg="0"/>
      <p:bldP spid="3" grpId="0" autoUpdateAnimBg="0"/>
      <p:bldP spid="4" grpId="0" autoUpdateAnimBg="0"/>
      <p:bldP spid="5" grpId="0" autoUpdateAnimBg="0"/>
      <p:bldP spid="7" grpId="0" autoUpdateAnimBg="0"/>
      <p:bldP spid="8" grpId="0" build="p" autoUpdateAnimBg="0"/>
      <p:bldP spid="9" grpId="0" autoUpdateAnimBg="0"/>
      <p:bldP spid="478228" grpId="0" animBg="1"/>
      <p:bldP spid="478229" grpId="0" animBg="1"/>
      <p:bldP spid="478230" grpId="0" animBg="1"/>
      <p:bldP spid="478231" grpId="0" animBg="1"/>
      <p:bldP spid="478232" grpId="0" animBg="1"/>
      <p:bldP spid="478237" grpId="0"/>
      <p:bldP spid="478238" grpId="0" animBg="1"/>
      <p:bldP spid="478240" grpId="0"/>
      <p:bldP spid="478241" grpId="0" animBg="1"/>
      <p:bldP spid="478242" grpId="0" animBg="1"/>
      <p:bldP spid="478246" grpId="0" autoUpdateAnimBg="0"/>
      <p:bldP spid="478247" grpId="0" autoUpdateAnimBg="0"/>
      <p:bldP spid="478248" grpId="0" autoUpdateAnimBg="0"/>
      <p:bldP spid="478249" grpId="0"/>
      <p:bldP spid="478250" grpId="0" autoUpdateAnimBg="0"/>
      <p:bldP spid="4782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圆角矩形 80">
            <a:extLst>
              <a:ext uri="{FF2B5EF4-FFF2-40B4-BE49-F238E27FC236}">
                <a16:creationId xmlns:a16="http://schemas.microsoft.com/office/drawing/2014/main" xmlns="" id="{0669A3C6-D015-45E4-8636-F1411CDE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45125"/>
            <a:ext cx="7488237" cy="4318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2700" cap="sq" algn="ctr">
            <a:solidFill>
              <a:srgbClr val="FFCCFF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0258" name="Rectangle 2">
            <a:extLst>
              <a:ext uri="{FF2B5EF4-FFF2-40B4-BE49-F238E27FC236}">
                <a16:creationId xmlns:a16="http://schemas.microsoft.com/office/drawing/2014/main" xmlns="" id="{54F489E4-F9C7-45DA-9639-423379C4D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480259" name="Rectangle 3">
            <a:extLst>
              <a:ext uri="{FF2B5EF4-FFF2-40B4-BE49-F238E27FC236}">
                <a16:creationId xmlns:a16="http://schemas.microsoft.com/office/drawing/2014/main" xmlns="" id="{0116240B-77A9-40BA-906A-93F02413C5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69215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80260" name="Rectangle 4">
            <a:extLst>
              <a:ext uri="{FF2B5EF4-FFF2-40B4-BE49-F238E27FC236}">
                <a16:creationId xmlns:a16="http://schemas.microsoft.com/office/drawing/2014/main" xmlns="" id="{9D1D855D-6B14-405A-8586-4F8A67A75F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835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80261" name="Line 5">
            <a:extLst>
              <a:ext uri="{FF2B5EF4-FFF2-40B4-BE49-F238E27FC236}">
                <a16:creationId xmlns:a16="http://schemas.microsoft.com/office/drawing/2014/main" xmlns="" id="{4406547C-505E-4050-BEC6-6590F4A67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835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80262" name="Rectangle 6">
            <a:extLst>
              <a:ext uri="{FF2B5EF4-FFF2-40B4-BE49-F238E27FC236}">
                <a16:creationId xmlns:a16="http://schemas.microsoft.com/office/drawing/2014/main" xmlns="" id="{CB8F373C-1846-402C-B0F9-943AFACE3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714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结构体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----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结构体数组（自学）</a:t>
            </a:r>
          </a:p>
        </p:txBody>
      </p:sp>
      <p:sp>
        <p:nvSpPr>
          <p:cNvPr id="480263" name="Text Box 7">
            <a:extLst>
              <a:ext uri="{FF2B5EF4-FFF2-40B4-BE49-F238E27FC236}">
                <a16:creationId xmlns:a16="http://schemas.microsoft.com/office/drawing/2014/main" xmlns="" id="{5957A990-F159-44C0-95D9-5689219F8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79463"/>
            <a:ext cx="463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结构体数组初始化</a:t>
            </a:r>
          </a:p>
        </p:txBody>
      </p:sp>
      <p:sp>
        <p:nvSpPr>
          <p:cNvPr id="350216" name="Text Box 8">
            <a:extLst>
              <a:ext uri="{FF2B5EF4-FFF2-40B4-BE49-F238E27FC236}">
                <a16:creationId xmlns:a16="http://schemas.microsoft.com/office/drawing/2014/main" xmlns="" id="{9AE0FD72-8BA0-4C60-A7AA-B061063D2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和普通数组初始化方式一样</a:t>
            </a:r>
          </a:p>
        </p:txBody>
      </p:sp>
      <p:sp>
        <p:nvSpPr>
          <p:cNvPr id="480265" name="Rectangle 9">
            <a:extLst>
              <a:ext uri="{FF2B5EF4-FFF2-40B4-BE49-F238E27FC236}">
                <a16:creationId xmlns:a16="http://schemas.microsoft.com/office/drawing/2014/main" xmlns="" id="{7C890349-ACC5-499F-A3C1-865AAE47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165475"/>
            <a:ext cx="8391525" cy="3416300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struct table</a:t>
            </a: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 {  int num;</a:t>
            </a: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    char name[20];</a:t>
            </a: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    float score;</a:t>
            </a: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 };</a:t>
            </a:r>
          </a:p>
          <a:p>
            <a:pPr eaLnBrk="1" hangingPunct="1">
              <a:defRPr/>
            </a:pP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xmlns="" id="{9674A228-038F-4169-9DE9-D5ABC2831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5451475"/>
            <a:ext cx="79930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table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[10]={</a:t>
            </a:r>
            <a:r>
              <a:rPr lang="en-US" altLang="zh-CN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{100001,"ZX",90.5}, {100002,"WL",78.5,}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};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xmlns="" id="{F87DEB23-06D9-439F-AC6B-E21E7856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57338"/>
            <a:ext cx="42497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使用结构体数组元素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xmlns="" id="{72513F65-AD32-4D68-8FFE-DE20441C6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6113"/>
            <a:ext cx="388778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和普通的结构体变量的使用方法一样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xmlns="" id="{A1DD34DE-A6A8-4FC2-9CE3-58444DAB2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684463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buClr>
                <a:srgbClr val="000066"/>
              </a:buClr>
              <a:buFont typeface="Wingdings" charset="0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例如：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xmlns="" id="{885F4D95-0071-4702-9174-BE52846B2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135688"/>
            <a:ext cx="8064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tt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[0].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tt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[0].name&lt;&lt;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tt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[0].score;</a:t>
            </a:r>
          </a:p>
        </p:txBody>
      </p:sp>
      <p:grpSp>
        <p:nvGrpSpPr>
          <p:cNvPr id="33808" name="Group 15">
            <a:extLst>
              <a:ext uri="{FF2B5EF4-FFF2-40B4-BE49-F238E27FC236}">
                <a16:creationId xmlns:a16="http://schemas.microsoft.com/office/drawing/2014/main" xmlns="" id="{080EE2FC-4A6F-4235-86E8-D955A3D33871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950913"/>
            <a:ext cx="3816350" cy="1541462"/>
            <a:chOff x="3288" y="527"/>
            <a:chExt cx="2404" cy="971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xmlns="" id="{9EBE55C4-B0A8-4C91-97A6-2BFFFC5A9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731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0066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tt[0]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xmlns="" id="{1D7C0F7F-A01A-4C4A-8E00-AA91E3A74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886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0066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tt[1]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xmlns="" id="{92FCD596-06B5-477D-B9FE-2EF714546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248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0066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tt[9]</a:t>
              </a:r>
            </a:p>
          </p:txBody>
        </p:sp>
        <p:pic>
          <p:nvPicPr>
            <p:cNvPr id="480275" name="Picture 19">
              <a:extLst>
                <a:ext uri="{FF2B5EF4-FFF2-40B4-BE49-F238E27FC236}">
                  <a16:creationId xmlns:a16="http://schemas.microsoft.com/office/drawing/2014/main" xmlns="" id="{DE815DA4-2C06-48FF-AEC2-082AD19B3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 l="30881" t="23944" r="23558" b="36150"/>
            <a:stretch>
              <a:fillRect/>
            </a:stretch>
          </p:blipFill>
          <p:spPr bwMode="auto">
            <a:xfrm>
              <a:off x="3696" y="527"/>
              <a:ext cx="1996" cy="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82" name="Text Box 8">
            <a:extLst>
              <a:ext uri="{FF2B5EF4-FFF2-40B4-BE49-F238E27FC236}">
                <a16:creationId xmlns:a16="http://schemas.microsoft.com/office/drawing/2014/main" xmlns="" id="{F25489EE-1268-4032-ACDC-EE9E953A9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010150"/>
            <a:ext cx="32400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</a:rPr>
              <a:t> 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</a:rPr>
              <a:t>结构体数组初始化</a:t>
            </a:r>
          </a:p>
        </p:txBody>
      </p:sp>
      <p:sp>
        <p:nvSpPr>
          <p:cNvPr id="83" name="Text Box 8">
            <a:extLst>
              <a:ext uri="{FF2B5EF4-FFF2-40B4-BE49-F238E27FC236}">
                <a16:creationId xmlns:a16="http://schemas.microsoft.com/office/drawing/2014/main" xmlns="" id="{6E6FC6EE-7583-484E-8315-E67873C2A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848350"/>
            <a:ext cx="32400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</a:rPr>
              <a:t> 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dirty="0" err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</a:rPr>
              <a:t>tt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49" charset="-122"/>
                <a:ea typeface="黑体" pitchFamily="49" charset="-122"/>
              </a:rPr>
              <a:t>[0]</a:t>
            </a:r>
            <a:endParaRPr lang="zh-CN" altLang="en-US" dirty="0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02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80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80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80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80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350216" grpId="0" autoUpdateAnimBg="0"/>
      <p:bldP spid="480265" grpId="0" build="p" animBg="1"/>
      <p:bldP spid="2" grpId="0" autoUpdateAnimBg="0"/>
      <p:bldP spid="3" grpId="0" autoUpdateAnimBg="0"/>
      <p:bldP spid="4" grpId="0" build="p" autoUpdateAnimBg="0"/>
      <p:bldP spid="5" grpId="0" autoUpdateAnimBg="0"/>
      <p:bldP spid="6" grpId="0" build="p" autoUpdateAnimBg="0"/>
      <p:bldP spid="82" grpId="0"/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7" name="Rectangle 3">
            <a:extLst>
              <a:ext uri="{FF2B5EF4-FFF2-40B4-BE49-F238E27FC236}">
                <a16:creationId xmlns:a16="http://schemas.microsoft.com/office/drawing/2014/main" xmlns="" id="{B07CDB43-CABD-47F4-AB2E-6A41D75EF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472068" name="Rectangle 4">
            <a:extLst>
              <a:ext uri="{FF2B5EF4-FFF2-40B4-BE49-F238E27FC236}">
                <a16:creationId xmlns:a16="http://schemas.microsoft.com/office/drawing/2014/main" xmlns="" id="{7C1EE017-64D6-422D-8F88-7D44B8C376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69215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2069" name="Rectangle 5">
            <a:extLst>
              <a:ext uri="{FF2B5EF4-FFF2-40B4-BE49-F238E27FC236}">
                <a16:creationId xmlns:a16="http://schemas.microsoft.com/office/drawing/2014/main" xmlns="" id="{B54A208C-00E0-43BC-AB50-BF6BE209FA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835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2070" name="Line 6">
            <a:extLst>
              <a:ext uri="{FF2B5EF4-FFF2-40B4-BE49-F238E27FC236}">
                <a16:creationId xmlns:a16="http://schemas.microsoft.com/office/drawing/2014/main" xmlns="" id="{1262B0DC-A7BC-4CBE-AD84-0184CD818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835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2071" name="Rectangle 7">
            <a:extLst>
              <a:ext uri="{FF2B5EF4-FFF2-40B4-BE49-F238E27FC236}">
                <a16:creationId xmlns:a16="http://schemas.microsoft.com/office/drawing/2014/main" xmlns="" id="{979CF4DF-69B9-4A4B-8A5D-8252A60B0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-171450"/>
            <a:ext cx="885507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结构体</a:t>
            </a:r>
            <a:r>
              <a:rPr lang="en-US" altLang="zh-CN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指向结构体的指针</a:t>
            </a:r>
          </a:p>
        </p:txBody>
      </p:sp>
      <p:sp>
        <p:nvSpPr>
          <p:cNvPr id="350216" name="Text Box 8">
            <a:extLst>
              <a:ext uri="{FF2B5EF4-FFF2-40B4-BE49-F238E27FC236}">
                <a16:creationId xmlns:a16="http://schemas.microsoft.com/office/drawing/2014/main" xmlns="" id="{432B9E92-4497-41DA-A6C9-F309EA57E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11213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概述（自学）</a:t>
            </a:r>
          </a:p>
        </p:txBody>
      </p:sp>
      <p:sp>
        <p:nvSpPr>
          <p:cNvPr id="472080" name="Rectangle 16">
            <a:extLst>
              <a:ext uri="{FF2B5EF4-FFF2-40B4-BE49-F238E27FC236}">
                <a16:creationId xmlns:a16="http://schemas.microsoft.com/office/drawing/2014/main" xmlns="" id="{C84C1014-5902-4BC7-AC35-A22224414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36838"/>
            <a:ext cx="4537075" cy="4146550"/>
          </a:xfrm>
          <a:prstGeom prst="rect">
            <a:avLst/>
          </a:prstGeom>
          <a:solidFill>
            <a:srgbClr val="FFFFFF"/>
          </a:solidFill>
          <a:ln w="762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定义结构体类型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student 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student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{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char name[20];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float score;};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定义结构体变量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s1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student s1;</a:t>
            </a:r>
          </a:p>
          <a:p>
            <a:pPr marL="342900" indent="-342900" eaLnBrk="1" hangingPunct="1">
              <a:defRPr/>
            </a:pP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1" hangingPunct="1">
              <a:defRPr/>
            </a:pP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1" hangingPunct="1">
              <a:defRPr/>
            </a:pP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1" hangingPunct="1">
              <a:defRPr/>
            </a:pPr>
            <a:endParaRPr lang="zh-CN" altLang="en-U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xmlns="" id="{A8206DD8-DD0B-4572-BBA6-25FD6A0A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57288"/>
            <a:ext cx="813911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buFont typeface="Wingdings" pitchFamily="2" charset="2"/>
              <a:buChar char="F"/>
              <a:defRPr/>
            </a:pP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结构体变量的指针（地址）</a:t>
            </a:r>
            <a:endParaRPr kumimoji="0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just" eaLnBrk="1" hangingPunct="1">
              <a:buClr>
                <a:srgbClr val="000066"/>
              </a:buClr>
              <a:defRPr/>
            </a:pP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结构体变量所占据的内存段的起始地址</a:t>
            </a:r>
          </a:p>
        </p:txBody>
      </p:sp>
      <p:grpSp>
        <p:nvGrpSpPr>
          <p:cNvPr id="472112" name="Group 48">
            <a:extLst>
              <a:ext uri="{FF2B5EF4-FFF2-40B4-BE49-F238E27FC236}">
                <a16:creationId xmlns:a16="http://schemas.microsoft.com/office/drawing/2014/main" xmlns="" id="{14B7023B-2899-4E93-87EF-A6BE483F5E57}"/>
              </a:ext>
            </a:extLst>
          </p:cNvPr>
          <p:cNvGrpSpPr>
            <a:grpSpLocks/>
          </p:cNvGrpSpPr>
          <p:nvPr/>
        </p:nvGrpSpPr>
        <p:grpSpPr bwMode="auto">
          <a:xfrm>
            <a:off x="5654675" y="3213100"/>
            <a:ext cx="3886200" cy="2663825"/>
            <a:chOff x="1248" y="4156"/>
            <a:chExt cx="2448" cy="1678"/>
          </a:xfrm>
        </p:grpSpPr>
        <p:sp>
          <p:nvSpPr>
            <p:cNvPr id="472099" name="Rectangle 35">
              <a:extLst>
                <a:ext uri="{FF2B5EF4-FFF2-40B4-BE49-F238E27FC236}">
                  <a16:creationId xmlns:a16="http://schemas.microsoft.com/office/drawing/2014/main" xmlns="" id="{67B40736-43AC-4A34-935F-3B72E5147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4428"/>
              <a:ext cx="544" cy="1406"/>
            </a:xfrm>
            <a:prstGeom prst="rect">
              <a:avLst/>
            </a:prstGeom>
            <a:solidFill>
              <a:srgbClr val="CCFFFF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grpSp>
          <p:nvGrpSpPr>
            <p:cNvPr id="34835" name="Group 47">
              <a:extLst>
                <a:ext uri="{FF2B5EF4-FFF2-40B4-BE49-F238E27FC236}">
                  <a16:creationId xmlns:a16="http://schemas.microsoft.com/office/drawing/2014/main" xmlns="" id="{2E2FA604-3DBB-408E-8A5A-CA99A47C7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4156"/>
              <a:ext cx="2448" cy="1643"/>
              <a:chOff x="1248" y="4156"/>
              <a:chExt cx="2448" cy="1643"/>
            </a:xfrm>
          </p:grpSpPr>
          <p:sp>
            <p:nvSpPr>
              <p:cNvPr id="472100" name="Line 36">
                <a:extLst>
                  <a:ext uri="{FF2B5EF4-FFF2-40B4-BE49-F238E27FC236}">
                    <a16:creationId xmlns:a16="http://schemas.microsoft.com/office/drawing/2014/main" xmlns="" id="{FCC753B5-A3F8-440C-A1D3-725C170BA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4745"/>
                <a:ext cx="5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0"/>
                </a:endParaRPr>
              </a:p>
            </p:txBody>
          </p:sp>
          <p:sp>
            <p:nvSpPr>
              <p:cNvPr id="472101" name="Line 37">
                <a:extLst>
                  <a:ext uri="{FF2B5EF4-FFF2-40B4-BE49-F238E27FC236}">
                    <a16:creationId xmlns:a16="http://schemas.microsoft.com/office/drawing/2014/main" xmlns="" id="{81D93894-2BB7-4714-83E0-D4C89245B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5517"/>
                <a:ext cx="5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0"/>
                </a:endParaRPr>
              </a:p>
            </p:txBody>
          </p:sp>
          <p:sp>
            <p:nvSpPr>
              <p:cNvPr id="472102" name="Line 38">
                <a:extLst>
                  <a:ext uri="{FF2B5EF4-FFF2-40B4-BE49-F238E27FC236}">
                    <a16:creationId xmlns:a16="http://schemas.microsoft.com/office/drawing/2014/main" xmlns="" id="{24D904A9-30AB-4B93-BBC6-0970AC096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4972"/>
                <a:ext cx="5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0"/>
                </a:endParaRPr>
              </a:p>
            </p:txBody>
          </p:sp>
          <p:sp>
            <p:nvSpPr>
              <p:cNvPr id="472103" name="Line 39">
                <a:extLst>
                  <a:ext uri="{FF2B5EF4-FFF2-40B4-BE49-F238E27FC236}">
                    <a16:creationId xmlns:a16="http://schemas.microsoft.com/office/drawing/2014/main" xmlns="" id="{C0ECAF30-6204-4EEE-8AE4-6B774D407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5335"/>
                <a:ext cx="5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0"/>
                </a:endParaRPr>
              </a:p>
            </p:txBody>
          </p:sp>
          <p:sp>
            <p:nvSpPr>
              <p:cNvPr id="472104" name="Text Box 40">
                <a:extLst>
                  <a:ext uri="{FF2B5EF4-FFF2-40B4-BE49-F238E27FC236}">
                    <a16:creationId xmlns:a16="http://schemas.microsoft.com/office/drawing/2014/main" xmlns="" id="{8EEC20EB-07D3-4AFD-A905-7C96D2393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8" y="4156"/>
                <a:ext cx="9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s1</a:t>
                </a:r>
              </a:p>
            </p:txBody>
          </p:sp>
          <p:sp>
            <p:nvSpPr>
              <p:cNvPr id="472095" name="Text Box 31">
                <a:extLst>
                  <a:ext uri="{FF2B5EF4-FFF2-40B4-BE49-F238E27FC236}">
                    <a16:creationId xmlns:a16="http://schemas.microsoft.com/office/drawing/2014/main" xmlns="" id="{6D985CED-2ECA-44D6-8476-1E594D2193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2" y="4482"/>
                <a:ext cx="113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成员</a:t>
                </a:r>
                <a:r>
                  <a:rPr lang="en-US" altLang="zh-CN"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num</a:t>
                </a:r>
              </a:p>
            </p:txBody>
          </p:sp>
          <p:sp>
            <p:nvSpPr>
              <p:cNvPr id="472096" name="Text Box 32">
                <a:extLst>
                  <a:ext uri="{FF2B5EF4-FFF2-40B4-BE49-F238E27FC236}">
                    <a16:creationId xmlns:a16="http://schemas.microsoft.com/office/drawing/2014/main" xmlns="" id="{F80F188D-CB2E-4B42-B5DE-6D353F7FE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2" y="4799"/>
                <a:ext cx="72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name[0]</a:t>
                </a:r>
              </a:p>
            </p:txBody>
          </p:sp>
          <p:sp>
            <p:nvSpPr>
              <p:cNvPr id="472097" name="Text Box 33">
                <a:extLst>
                  <a:ext uri="{FF2B5EF4-FFF2-40B4-BE49-F238E27FC236}">
                    <a16:creationId xmlns:a16="http://schemas.microsoft.com/office/drawing/2014/main" xmlns="" id="{DC02EA45-B9CA-4477-B49A-0A82C51036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2" y="5335"/>
                <a:ext cx="9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name[19]</a:t>
                </a:r>
              </a:p>
            </p:txBody>
          </p:sp>
          <p:sp>
            <p:nvSpPr>
              <p:cNvPr id="472098" name="Text Box 34">
                <a:extLst>
                  <a:ext uri="{FF2B5EF4-FFF2-40B4-BE49-F238E27FC236}">
                    <a16:creationId xmlns:a16="http://schemas.microsoft.com/office/drawing/2014/main" xmlns="" id="{30CB9D8E-4B1B-4167-B88E-1541654F7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2" y="5607"/>
                <a:ext cx="117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成员</a:t>
                </a:r>
                <a:r>
                  <a:rPr lang="en-US" altLang="zh-CN"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score</a:t>
                </a:r>
              </a:p>
            </p:txBody>
          </p:sp>
          <p:sp>
            <p:nvSpPr>
              <p:cNvPr id="472106" name="AutoShape 42">
                <a:extLst>
                  <a:ext uri="{FF2B5EF4-FFF2-40B4-BE49-F238E27FC236}">
                    <a16:creationId xmlns:a16="http://schemas.microsoft.com/office/drawing/2014/main" xmlns="" id="{531AD6F7-644F-46CA-96B5-56DAE5224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2" y="4882"/>
                <a:ext cx="181" cy="635"/>
              </a:xfrm>
              <a:prstGeom prst="rightBrace">
                <a:avLst>
                  <a:gd name="adj1" fmla="val 29236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0"/>
                </a:endParaRPr>
              </a:p>
            </p:txBody>
          </p:sp>
          <p:sp>
            <p:nvSpPr>
              <p:cNvPr id="472107" name="Text Box 43">
                <a:extLst>
                  <a:ext uri="{FF2B5EF4-FFF2-40B4-BE49-F238E27FC236}">
                    <a16:creationId xmlns:a16="http://schemas.microsoft.com/office/drawing/2014/main" xmlns="" id="{6BC08E64-5838-4CC6-B53A-9B16B2793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0" y="5108"/>
                <a:ext cx="10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成员</a:t>
                </a:r>
                <a:r>
                  <a:rPr lang="en-US" altLang="zh-CN"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name</a:t>
                </a:r>
              </a:p>
            </p:txBody>
          </p:sp>
          <p:sp>
            <p:nvSpPr>
              <p:cNvPr id="472108" name="Text Box 44">
                <a:extLst>
                  <a:ext uri="{FF2B5EF4-FFF2-40B4-BE49-F238E27FC236}">
                    <a16:creationId xmlns:a16="http://schemas.microsoft.com/office/drawing/2014/main" xmlns="" id="{096DA368-C64E-4882-BEF4-C9517217C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7" y="5018"/>
                <a:ext cx="173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1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……</a:t>
                </a:r>
              </a:p>
            </p:txBody>
          </p:sp>
          <p:sp>
            <p:nvSpPr>
              <p:cNvPr id="472109" name="Text Box 45">
                <a:extLst>
                  <a:ext uri="{FF2B5EF4-FFF2-40B4-BE49-F238E27FC236}">
                    <a16:creationId xmlns:a16="http://schemas.microsoft.com/office/drawing/2014/main" xmlns="" id="{04E3B09B-A8C7-4321-889F-F39066C61C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6" y="5018"/>
                <a:ext cx="173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1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……</a:t>
                </a:r>
              </a:p>
            </p:txBody>
          </p:sp>
        </p:grpSp>
      </p:grpSp>
      <p:sp>
        <p:nvSpPr>
          <p:cNvPr id="3" name="Text Box 8">
            <a:extLst>
              <a:ext uri="{FF2B5EF4-FFF2-40B4-BE49-F238E27FC236}">
                <a16:creationId xmlns:a16="http://schemas.microsoft.com/office/drawing/2014/main" xmlns="" id="{DECD3A1E-D1D9-482F-961D-6604EF6D8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916113"/>
            <a:ext cx="67484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66"/>
              </a:buClr>
              <a:buFont typeface="Wingdings" pitchFamily="2" charset="2"/>
              <a:buChar char="F"/>
              <a:defRPr/>
            </a:pP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定义指针变量，指向一个结构体变量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2114" name="Rectangle 50">
            <a:extLst>
              <a:ext uri="{FF2B5EF4-FFF2-40B4-BE49-F238E27FC236}">
                <a16:creationId xmlns:a16="http://schemas.microsoft.com/office/drawing/2014/main" xmlns="" id="{6DDDAD1D-4221-4D8E-9DB6-BDBC8F2D3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195888"/>
            <a:ext cx="49688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定义指向结构体类型的指针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p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student *p;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//p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指向结构体变量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s1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p=&amp;s1; </a:t>
            </a:r>
          </a:p>
        </p:txBody>
      </p:sp>
      <p:sp>
        <p:nvSpPr>
          <p:cNvPr id="472115" name="AutoShape 51">
            <a:extLst>
              <a:ext uri="{FF2B5EF4-FFF2-40B4-BE49-F238E27FC236}">
                <a16:creationId xmlns:a16="http://schemas.microsoft.com/office/drawing/2014/main" xmlns="" id="{5C8B1E9E-88FC-4D14-80A1-38E06678A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573016"/>
            <a:ext cx="144463" cy="144463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>
            <a:noFill/>
          </a:ln>
          <a:effectLst/>
          <a:scene3d>
            <a:camera prst="orthographicFront">
              <a:rot lat="0" lon="0" rev="1620000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2118" name="Line 54">
            <a:extLst>
              <a:ext uri="{FF2B5EF4-FFF2-40B4-BE49-F238E27FC236}">
                <a16:creationId xmlns:a16="http://schemas.microsoft.com/office/drawing/2014/main" xmlns="" id="{ADFCBCEA-980D-4710-AB2D-5D5C5B17B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5025" y="3644900"/>
            <a:ext cx="863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2120" name="Text Box 56">
            <a:extLst>
              <a:ext uri="{FF2B5EF4-FFF2-40B4-BE49-F238E27FC236}">
                <a16:creationId xmlns:a16="http://schemas.microsoft.com/office/drawing/2014/main" xmlns="" id="{A2C4E974-9578-472F-960A-14D6715E7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3575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p</a:t>
            </a:r>
          </a:p>
        </p:txBody>
      </p:sp>
      <p:sp>
        <p:nvSpPr>
          <p:cNvPr id="472121" name="Text Box 57">
            <a:extLst>
              <a:ext uri="{FF2B5EF4-FFF2-40B4-BE49-F238E27FC236}">
                <a16:creationId xmlns:a16="http://schemas.microsoft.com/office/drawing/2014/main" xmlns="" id="{019D4638-54D2-4CC4-A227-53FD61E15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3860800"/>
            <a:ext cx="1296988" cy="469900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2122" name="Text Box 58">
            <a:extLst>
              <a:ext uri="{FF2B5EF4-FFF2-40B4-BE49-F238E27FC236}">
                <a16:creationId xmlns:a16="http://schemas.microsoft.com/office/drawing/2014/main" xmlns="" id="{1B40088C-D45D-461E-9B9B-4FCA57D4A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3860800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&amp;s1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720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72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2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2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2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72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72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72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7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47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47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72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72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72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72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7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721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72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72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000"/>
                                        <p:tgtEl>
                                          <p:spTgt spid="47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6" grpId="0" autoUpdateAnimBg="0"/>
      <p:bldP spid="472080" grpId="0" build="p" animBg="1"/>
      <p:bldP spid="2" grpId="0" build="p" autoUpdateAnimBg="0"/>
      <p:bldP spid="3" grpId="0" build="p" autoUpdateAnimBg="0"/>
      <p:bldP spid="472114" grpId="0" build="p"/>
      <p:bldP spid="472120" grpId="0"/>
      <p:bldP spid="472121" grpId="0" build="p" animBg="1"/>
      <p:bldP spid="47212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80" name="Rectangle 16">
            <a:extLst>
              <a:ext uri="{FF2B5EF4-FFF2-40B4-BE49-F238E27FC236}">
                <a16:creationId xmlns:a16="http://schemas.microsoft.com/office/drawing/2014/main" xmlns="" id="{F57BE5B6-E417-42B2-85B4-C4D295335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4968875" cy="5472112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student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{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char name[20];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float score;};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定义结构体变量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s1,s2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student s1,s2= {101,"zj",96.7};</a:t>
            </a:r>
          </a:p>
          <a:p>
            <a:pPr marL="342900" indent="-342900" eaLnBrk="1" hangingPunct="1">
              <a:defRPr/>
            </a:pP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1" hangingPunct="1">
              <a:defRPr/>
            </a:pP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1" hangingPunct="1">
              <a:defRPr/>
            </a:pP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1" hangingPunct="1">
              <a:defRPr/>
            </a:pPr>
            <a:endParaRPr lang="zh-CN" altLang="en-U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xmlns="" id="{DF1798A9-49F8-42E0-934E-36463B5EB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883150"/>
            <a:ext cx="939800" cy="15700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50000"/>
              </a:schemeClr>
            </a:solidFill>
            <a:prstDash val="sysDot"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使用指针间接访问</a:t>
            </a:r>
          </a:p>
        </p:txBody>
      </p:sp>
      <p:sp>
        <p:nvSpPr>
          <p:cNvPr id="5" name="五边形 4">
            <a:extLst>
              <a:ext uri="{FF2B5EF4-FFF2-40B4-BE49-F238E27FC236}">
                <a16:creationId xmlns:a16="http://schemas.microsoft.com/office/drawing/2014/main" xmlns="" id="{9E1DCE15-1119-43A0-AF87-8599E066AAEC}"/>
              </a:ext>
            </a:extLst>
          </p:cNvPr>
          <p:cNvSpPr/>
          <p:nvPr/>
        </p:nvSpPr>
        <p:spPr bwMode="auto">
          <a:xfrm>
            <a:off x="395288" y="4652963"/>
            <a:ext cx="4964112" cy="2087562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xmlns="" id="{7E9B1B47-C825-46B9-BB46-49C78CE3D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472068" name="Rectangle 4">
            <a:extLst>
              <a:ext uri="{FF2B5EF4-FFF2-40B4-BE49-F238E27FC236}">
                <a16:creationId xmlns:a16="http://schemas.microsoft.com/office/drawing/2014/main" xmlns="" id="{8AB30D8E-39A7-440A-8816-A8A2344322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69215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2069" name="Rectangle 5">
            <a:extLst>
              <a:ext uri="{FF2B5EF4-FFF2-40B4-BE49-F238E27FC236}">
                <a16:creationId xmlns:a16="http://schemas.microsoft.com/office/drawing/2014/main" xmlns="" id="{925D9D27-55B1-4F16-83A9-9F1DD85545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835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2070" name="Line 6">
            <a:extLst>
              <a:ext uri="{FF2B5EF4-FFF2-40B4-BE49-F238E27FC236}">
                <a16:creationId xmlns:a16="http://schemas.microsoft.com/office/drawing/2014/main" xmlns="" id="{3FE20EAC-76D8-42A2-8DDD-16ACA4698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835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2071" name="Rectangle 7">
            <a:extLst>
              <a:ext uri="{FF2B5EF4-FFF2-40B4-BE49-F238E27FC236}">
                <a16:creationId xmlns:a16="http://schemas.microsoft.com/office/drawing/2014/main" xmlns="" id="{E8B7FD44-62F3-457D-B0E5-C6869F2B0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-171450"/>
            <a:ext cx="885507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结构体</a:t>
            </a:r>
            <a:r>
              <a:rPr lang="en-US" altLang="zh-CN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指向结构体的指针</a:t>
            </a:r>
          </a:p>
        </p:txBody>
      </p:sp>
      <p:sp>
        <p:nvSpPr>
          <p:cNvPr id="350216" name="Text Box 8">
            <a:extLst>
              <a:ext uri="{FF2B5EF4-FFF2-40B4-BE49-F238E27FC236}">
                <a16:creationId xmlns:a16="http://schemas.microsoft.com/office/drawing/2014/main" xmlns="" id="{9C2C91C7-BB49-479B-A309-320DD7A8E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11213"/>
            <a:ext cx="5994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用指针间接访问结构体变量（自学）</a:t>
            </a:r>
          </a:p>
        </p:txBody>
      </p:sp>
      <p:grpSp>
        <p:nvGrpSpPr>
          <p:cNvPr id="472112" name="Group 48">
            <a:extLst>
              <a:ext uri="{FF2B5EF4-FFF2-40B4-BE49-F238E27FC236}">
                <a16:creationId xmlns:a16="http://schemas.microsoft.com/office/drawing/2014/main" xmlns="" id="{837419AE-1939-4667-9B75-149F083CFA7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573463"/>
            <a:ext cx="2932113" cy="2663825"/>
            <a:chOff x="1248" y="4156"/>
            <a:chExt cx="1847" cy="1678"/>
          </a:xfrm>
        </p:grpSpPr>
        <p:sp>
          <p:nvSpPr>
            <p:cNvPr id="472099" name="Rectangle 35">
              <a:extLst>
                <a:ext uri="{FF2B5EF4-FFF2-40B4-BE49-F238E27FC236}">
                  <a16:creationId xmlns:a16="http://schemas.microsoft.com/office/drawing/2014/main" xmlns="" id="{DD213607-4555-4E38-865E-CDE4C9CA1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4428"/>
              <a:ext cx="544" cy="1406"/>
            </a:xfrm>
            <a:prstGeom prst="rect">
              <a:avLst/>
            </a:prstGeom>
            <a:solidFill>
              <a:srgbClr val="CCFFFF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grpSp>
          <p:nvGrpSpPr>
            <p:cNvPr id="35871" name="Group 47">
              <a:extLst>
                <a:ext uri="{FF2B5EF4-FFF2-40B4-BE49-F238E27FC236}">
                  <a16:creationId xmlns:a16="http://schemas.microsoft.com/office/drawing/2014/main" xmlns="" id="{6D0810E1-F862-403A-B626-7A036BA182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4156"/>
              <a:ext cx="1847" cy="1643"/>
              <a:chOff x="1248" y="4156"/>
              <a:chExt cx="1847" cy="1643"/>
            </a:xfrm>
          </p:grpSpPr>
          <p:sp>
            <p:nvSpPr>
              <p:cNvPr id="472100" name="Line 36">
                <a:extLst>
                  <a:ext uri="{FF2B5EF4-FFF2-40B4-BE49-F238E27FC236}">
                    <a16:creationId xmlns:a16="http://schemas.microsoft.com/office/drawing/2014/main" xmlns="" id="{A8227245-6B61-44A9-A4FA-5B7162B62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4745"/>
                <a:ext cx="5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0"/>
                </a:endParaRPr>
              </a:p>
            </p:txBody>
          </p:sp>
          <p:sp>
            <p:nvSpPr>
              <p:cNvPr id="472101" name="Line 37">
                <a:extLst>
                  <a:ext uri="{FF2B5EF4-FFF2-40B4-BE49-F238E27FC236}">
                    <a16:creationId xmlns:a16="http://schemas.microsoft.com/office/drawing/2014/main" xmlns="" id="{3E3CA62B-F942-4D2F-BF41-980B39702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5517"/>
                <a:ext cx="5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0"/>
                </a:endParaRPr>
              </a:p>
            </p:txBody>
          </p:sp>
          <p:sp>
            <p:nvSpPr>
              <p:cNvPr id="472102" name="Line 38">
                <a:extLst>
                  <a:ext uri="{FF2B5EF4-FFF2-40B4-BE49-F238E27FC236}">
                    <a16:creationId xmlns:a16="http://schemas.microsoft.com/office/drawing/2014/main" xmlns="" id="{DD0550AE-5EE6-4F90-9E4F-EC8512E2F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4972"/>
                <a:ext cx="5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0"/>
                </a:endParaRPr>
              </a:p>
            </p:txBody>
          </p:sp>
          <p:sp>
            <p:nvSpPr>
              <p:cNvPr id="472103" name="Line 39">
                <a:extLst>
                  <a:ext uri="{FF2B5EF4-FFF2-40B4-BE49-F238E27FC236}">
                    <a16:creationId xmlns:a16="http://schemas.microsoft.com/office/drawing/2014/main" xmlns="" id="{810AC10A-D288-4D14-B8E1-9130EFA82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5335"/>
                <a:ext cx="5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0"/>
                </a:endParaRPr>
              </a:p>
            </p:txBody>
          </p:sp>
          <p:sp>
            <p:nvSpPr>
              <p:cNvPr id="472104" name="Text Box 40">
                <a:extLst>
                  <a:ext uri="{FF2B5EF4-FFF2-40B4-BE49-F238E27FC236}">
                    <a16:creationId xmlns:a16="http://schemas.microsoft.com/office/drawing/2014/main" xmlns="" id="{7ED83DA1-D2FA-4C3D-B7B2-DA247C6BB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8" y="4156"/>
                <a:ext cx="9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s1</a:t>
                </a:r>
              </a:p>
            </p:txBody>
          </p:sp>
          <p:sp>
            <p:nvSpPr>
              <p:cNvPr id="472095" name="Text Box 31">
                <a:extLst>
                  <a:ext uri="{FF2B5EF4-FFF2-40B4-BE49-F238E27FC236}">
                    <a16:creationId xmlns:a16="http://schemas.microsoft.com/office/drawing/2014/main" xmlns="" id="{DD09F855-DA50-4E63-A1ED-8F162AC49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2" y="4482"/>
                <a:ext cx="113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成员</a:t>
                </a:r>
                <a:r>
                  <a:rPr lang="en-US" altLang="zh-CN"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num</a:t>
                </a:r>
              </a:p>
            </p:txBody>
          </p:sp>
          <p:sp>
            <p:nvSpPr>
              <p:cNvPr id="472096" name="Text Box 32">
                <a:extLst>
                  <a:ext uri="{FF2B5EF4-FFF2-40B4-BE49-F238E27FC236}">
                    <a16:creationId xmlns:a16="http://schemas.microsoft.com/office/drawing/2014/main" xmlns="" id="{0AEC1221-5165-49AB-814F-4A22F896FE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2" y="4799"/>
                <a:ext cx="72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name[0]</a:t>
                </a:r>
              </a:p>
            </p:txBody>
          </p:sp>
          <p:sp>
            <p:nvSpPr>
              <p:cNvPr id="472097" name="Text Box 33">
                <a:extLst>
                  <a:ext uri="{FF2B5EF4-FFF2-40B4-BE49-F238E27FC236}">
                    <a16:creationId xmlns:a16="http://schemas.microsoft.com/office/drawing/2014/main" xmlns="" id="{906C7410-D853-487E-B326-1D29422BD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2" y="5335"/>
                <a:ext cx="9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name[19]</a:t>
                </a:r>
              </a:p>
            </p:txBody>
          </p:sp>
          <p:sp>
            <p:nvSpPr>
              <p:cNvPr id="472098" name="Text Box 34">
                <a:extLst>
                  <a:ext uri="{FF2B5EF4-FFF2-40B4-BE49-F238E27FC236}">
                    <a16:creationId xmlns:a16="http://schemas.microsoft.com/office/drawing/2014/main" xmlns="" id="{3ADDCD9F-83D1-4F41-8A5E-0A879BB8E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2" y="5607"/>
                <a:ext cx="117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成员</a:t>
                </a:r>
                <a:r>
                  <a:rPr lang="en-US" altLang="zh-CN"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score</a:t>
                </a:r>
              </a:p>
            </p:txBody>
          </p:sp>
          <p:sp>
            <p:nvSpPr>
              <p:cNvPr id="472106" name="AutoShape 42">
                <a:extLst>
                  <a:ext uri="{FF2B5EF4-FFF2-40B4-BE49-F238E27FC236}">
                    <a16:creationId xmlns:a16="http://schemas.microsoft.com/office/drawing/2014/main" xmlns="" id="{B1182896-2DE7-42C7-9721-09C1355BF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2" y="4882"/>
                <a:ext cx="181" cy="635"/>
              </a:xfrm>
              <a:prstGeom prst="rightBrace">
                <a:avLst>
                  <a:gd name="adj1" fmla="val 29236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charset="0"/>
                </a:endParaRPr>
              </a:p>
            </p:txBody>
          </p:sp>
          <p:sp>
            <p:nvSpPr>
              <p:cNvPr id="472107" name="Text Box 43">
                <a:extLst>
                  <a:ext uri="{FF2B5EF4-FFF2-40B4-BE49-F238E27FC236}">
                    <a16:creationId xmlns:a16="http://schemas.microsoft.com/office/drawing/2014/main" xmlns="" id="{A0271C77-F7A5-46CE-ADEC-2F7E5647F1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2" y="5018"/>
                <a:ext cx="533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成员</a:t>
                </a:r>
                <a:endParaRPr lang="en-US" altLang="zh-CN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endParaRPr>
              </a:p>
              <a:p>
                <a:pPr algn="ctr" eaLnBrk="1" hangingPunct="1">
                  <a:spcBef>
                    <a:spcPts val="0"/>
                  </a:spcBef>
                  <a:defRPr/>
                </a:pPr>
                <a:r>
                  <a:rPr lang="en-US" altLang="zh-CN" sz="2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name</a:t>
                </a:r>
              </a:p>
            </p:txBody>
          </p:sp>
          <p:sp>
            <p:nvSpPr>
              <p:cNvPr id="472108" name="Text Box 44">
                <a:extLst>
                  <a:ext uri="{FF2B5EF4-FFF2-40B4-BE49-F238E27FC236}">
                    <a16:creationId xmlns:a16="http://schemas.microsoft.com/office/drawing/2014/main" xmlns="" id="{0CD50ED6-C542-4604-B651-9D3DA7DEDF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7" y="5018"/>
                <a:ext cx="173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1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……</a:t>
                </a:r>
              </a:p>
            </p:txBody>
          </p:sp>
          <p:sp>
            <p:nvSpPr>
              <p:cNvPr id="472109" name="Text Box 45">
                <a:extLst>
                  <a:ext uri="{FF2B5EF4-FFF2-40B4-BE49-F238E27FC236}">
                    <a16:creationId xmlns:a16="http://schemas.microsoft.com/office/drawing/2014/main" xmlns="" id="{A18A9D66-A84B-45A8-988A-D81C4E375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6" y="5018"/>
                <a:ext cx="173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1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……</a:t>
                </a:r>
              </a:p>
            </p:txBody>
          </p:sp>
        </p:grpSp>
      </p:grpSp>
      <p:sp>
        <p:nvSpPr>
          <p:cNvPr id="472114" name="Rectangle 50">
            <a:extLst>
              <a:ext uri="{FF2B5EF4-FFF2-40B4-BE49-F238E27FC236}">
                <a16:creationId xmlns:a16="http://schemas.microsoft.com/office/drawing/2014/main" xmlns="" id="{B7A73EEC-5033-49AF-8DF0-80F142BB1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500438"/>
            <a:ext cx="49688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定义指向结构体类型的指针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p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，并指向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s1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student *p=&amp;s1; </a:t>
            </a:r>
          </a:p>
        </p:txBody>
      </p:sp>
      <p:sp>
        <p:nvSpPr>
          <p:cNvPr id="472118" name="Line 54">
            <a:extLst>
              <a:ext uri="{FF2B5EF4-FFF2-40B4-BE49-F238E27FC236}">
                <a16:creationId xmlns:a16="http://schemas.microsoft.com/office/drawing/2014/main" xmlns="" id="{992C6848-7EAF-4AB5-BBC4-52372B3E57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1013" y="4005263"/>
            <a:ext cx="5413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2120" name="Text Box 56">
            <a:extLst>
              <a:ext uri="{FF2B5EF4-FFF2-40B4-BE49-F238E27FC236}">
                <a16:creationId xmlns:a16="http://schemas.microsoft.com/office/drawing/2014/main" xmlns="" id="{62E1F12F-8317-44E9-BA79-86968D88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163" y="37179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p</a:t>
            </a:r>
          </a:p>
        </p:txBody>
      </p:sp>
      <p:sp>
        <p:nvSpPr>
          <p:cNvPr id="472121" name="Text Box 57">
            <a:extLst>
              <a:ext uri="{FF2B5EF4-FFF2-40B4-BE49-F238E27FC236}">
                <a16:creationId xmlns:a16="http://schemas.microsoft.com/office/drawing/2014/main" xmlns="" id="{9C73206C-4CCC-4441-A070-217D322FB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4221163"/>
            <a:ext cx="935037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72122" name="Text Box 58">
            <a:extLst>
              <a:ext uri="{FF2B5EF4-FFF2-40B4-BE49-F238E27FC236}">
                <a16:creationId xmlns:a16="http://schemas.microsoft.com/office/drawing/2014/main" xmlns="" id="{86685DF1-BAD5-4C25-B4AD-435E689E5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4221163"/>
            <a:ext cx="9350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&amp;s1</a:t>
            </a: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xmlns="" id="{AD99DE76-2DA3-496D-9B80-A2E83F6D5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557338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*p</a:t>
            </a: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xmlns="" id="{567E530D-6B05-4FF6-AC7C-B724E7247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196975"/>
            <a:ext cx="3463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间接访问结构体变量</a:t>
            </a:r>
            <a:endParaRPr kumimoji="0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36" name="Rectangle 49">
            <a:extLst>
              <a:ext uri="{FF2B5EF4-FFF2-40B4-BE49-F238E27FC236}">
                <a16:creationId xmlns:a16="http://schemas.microsoft.com/office/drawing/2014/main" xmlns="" id="{A7B88B6F-8C46-480E-8638-44469C17E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4987925"/>
            <a:ext cx="421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*p=s2;               </a:t>
            </a: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" name="Rectangle 49">
            <a:extLst>
              <a:ext uri="{FF2B5EF4-FFF2-40B4-BE49-F238E27FC236}">
                <a16:creationId xmlns:a16="http://schemas.microsoft.com/office/drawing/2014/main" xmlns="" id="{3B82C203-6BA7-4F06-8059-0D9ECB464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4622800"/>
            <a:ext cx="4699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//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*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p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：间接访问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s1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，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s2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赋给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s1 </a:t>
            </a:r>
          </a:p>
        </p:txBody>
      </p:sp>
      <p:sp>
        <p:nvSpPr>
          <p:cNvPr id="41" name="Text Box 8">
            <a:extLst>
              <a:ext uri="{FF2B5EF4-FFF2-40B4-BE49-F238E27FC236}">
                <a16:creationId xmlns:a16="http://schemas.microsoft.com/office/drawing/2014/main" xmlns="" id="{61F62552-5700-49DD-A936-86B738188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406650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(*p).</a:t>
            </a:r>
            <a:r>
              <a:rPr lang="zh-CN" altLang="en-US">
                <a:solidFill>
                  <a:srgbClr val="000000"/>
                </a:solidFill>
              </a:rPr>
              <a:t>成员名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2" name="Text Box 8">
            <a:extLst>
              <a:ext uri="{FF2B5EF4-FFF2-40B4-BE49-F238E27FC236}">
                <a16:creationId xmlns:a16="http://schemas.microsoft.com/office/drawing/2014/main" xmlns="" id="{B59901DF-682E-4012-B825-DEE220A67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989138"/>
            <a:ext cx="3619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spcBef>
                <a:spcPct val="0"/>
              </a:spcBef>
              <a:buClr>
                <a:srgbClr val="000066"/>
              </a:buClr>
              <a:buFont typeface="Wingdings" pitchFamily="2" charset="2"/>
              <a:buChar char="Ø"/>
              <a:defRPr kumimoji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defRPr/>
            </a:pPr>
            <a:r>
              <a:rPr lang="zh-CN" altLang="en-US" dirty="0"/>
              <a:t>间接访问结构体成员</a:t>
            </a:r>
            <a:endParaRPr lang="en-US" altLang="zh-CN" dirty="0"/>
          </a:p>
        </p:txBody>
      </p:sp>
      <p:sp>
        <p:nvSpPr>
          <p:cNvPr id="43" name="Text Box 8">
            <a:extLst>
              <a:ext uri="{FF2B5EF4-FFF2-40B4-BE49-F238E27FC236}">
                <a16:creationId xmlns:a16="http://schemas.microsoft.com/office/drawing/2014/main" xmlns="" id="{5AE0F780-D6FE-4F1B-B6E5-F3794BE1A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792413"/>
            <a:ext cx="172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p-&gt;</a:t>
            </a:r>
            <a:r>
              <a:rPr lang="zh-CN" altLang="en-US">
                <a:solidFill>
                  <a:srgbClr val="000000"/>
                </a:solidFill>
              </a:rPr>
              <a:t>成员名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5" name="Rectangle 50">
            <a:extLst>
              <a:ext uri="{FF2B5EF4-FFF2-40B4-BE49-F238E27FC236}">
                <a16:creationId xmlns:a16="http://schemas.microsoft.com/office/drawing/2014/main" xmlns="" id="{A873DD51-B320-4B48-A916-C6648DDC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5630863"/>
            <a:ext cx="30591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&lt;&lt;(*p).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                     </a:t>
            </a: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" name="Rectangle 49">
            <a:extLst>
              <a:ext uri="{FF2B5EF4-FFF2-40B4-BE49-F238E27FC236}">
                <a16:creationId xmlns:a16="http://schemas.microsoft.com/office/drawing/2014/main" xmlns="" id="{E222D6C6-48DC-41F0-896E-061D827AF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661025"/>
            <a:ext cx="21923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输出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s1.num</a:t>
            </a: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xmlns="" id="{8E60A6C3-8D6D-406C-8982-3BED68C55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6092825"/>
            <a:ext cx="30591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&lt;&lt;p-&gt;score;                     </a:t>
            </a: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" name="Rectangle 49">
            <a:extLst>
              <a:ext uri="{FF2B5EF4-FFF2-40B4-BE49-F238E27FC236}">
                <a16:creationId xmlns:a16="http://schemas.microsoft.com/office/drawing/2014/main" xmlns="" id="{DBFF9139-EFA7-4804-82F0-B70D42812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6135688"/>
            <a:ext cx="2714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输出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s1.score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F03B0D1-28DD-4B0D-9088-007DF8376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5300663"/>
            <a:ext cx="4699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//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间接访问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s1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的成员</a:t>
            </a:r>
            <a:endParaRPr lang="en-US" altLang="zh-CN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44" name="动作按钮: 后退或前一项 4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2F22128E-B885-4960-803A-269B450A9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6453188"/>
            <a:ext cx="647700" cy="444500"/>
          </a:xfrm>
          <a:prstGeom prst="actionButtonBackPrevious">
            <a:avLst/>
          </a:prstGeom>
          <a:solidFill>
            <a:srgbClr val="CCCCFF"/>
          </a:solidFill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2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2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2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2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21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2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2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7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" grpId="0" animBg="1"/>
      <p:bldP spid="472114" grpId="0" build="p"/>
      <p:bldP spid="472120" grpId="0"/>
      <p:bldP spid="472121" grpId="0" build="p" animBg="1"/>
      <p:bldP spid="472122" grpId="0" build="p"/>
      <p:bldP spid="34" grpId="0"/>
      <p:bldP spid="35" grpId="0" autoUpdateAnimBg="0"/>
      <p:bldP spid="36" grpId="0" build="p"/>
      <p:bldP spid="40" grpId="0" build="p"/>
      <p:bldP spid="41" grpId="0" animBg="1" autoUpdateAnimBg="0"/>
      <p:bldP spid="42" grpId="0" autoUpdateAnimBg="0"/>
      <p:bldP spid="43" grpId="0" animBg="1" autoUpdateAnimBg="0"/>
      <p:bldP spid="45" grpId="0" build="p"/>
      <p:bldP spid="46" grpId="0" build="p"/>
      <p:bldP spid="47" grpId="0" build="p"/>
      <p:bldP spid="48" grpId="0" build="p"/>
      <p:bldP spid="50" grpId="0" build="p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>
            <a:extLst>
              <a:ext uri="{FF2B5EF4-FFF2-40B4-BE49-F238E27FC236}">
                <a16:creationId xmlns:a16="http://schemas.microsoft.com/office/drawing/2014/main" xmlns="" id="{B9EB890D-C0AF-4C09-BD4F-943B5A903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476164" name="Rectangle 4">
            <a:extLst>
              <a:ext uri="{FF2B5EF4-FFF2-40B4-BE49-F238E27FC236}">
                <a16:creationId xmlns:a16="http://schemas.microsoft.com/office/drawing/2014/main" xmlns="" id="{AA2AC34F-75F8-4DB3-BD4B-276208B6945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69215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6165" name="Rectangle 5">
            <a:extLst>
              <a:ext uri="{FF2B5EF4-FFF2-40B4-BE49-F238E27FC236}">
                <a16:creationId xmlns:a16="http://schemas.microsoft.com/office/drawing/2014/main" xmlns="" id="{18933685-EF29-4C83-B870-984DDD7C2E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835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6166" name="Line 6">
            <a:extLst>
              <a:ext uri="{FF2B5EF4-FFF2-40B4-BE49-F238E27FC236}">
                <a16:creationId xmlns:a16="http://schemas.microsoft.com/office/drawing/2014/main" xmlns="" id="{D4AFB74D-912C-44EE-B62A-A9D013656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835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6167" name="Rectangle 7">
            <a:extLst>
              <a:ext uri="{FF2B5EF4-FFF2-40B4-BE49-F238E27FC236}">
                <a16:creationId xmlns:a16="http://schemas.microsoft.com/office/drawing/2014/main" xmlns="" id="{B18AE14E-8A63-4DBB-BAB4-C4F4C751E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-171450"/>
            <a:ext cx="885507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结构体</a:t>
            </a:r>
            <a:r>
              <a:rPr lang="en-US" altLang="zh-CN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指向结构体的指针</a:t>
            </a:r>
          </a:p>
        </p:txBody>
      </p:sp>
      <p:sp>
        <p:nvSpPr>
          <p:cNvPr id="350216" name="Text Box 8">
            <a:extLst>
              <a:ext uri="{FF2B5EF4-FFF2-40B4-BE49-F238E27FC236}">
                <a16:creationId xmlns:a16="http://schemas.microsoft.com/office/drawing/2014/main" xmlns="" id="{2FECC774-121A-44BF-AF90-40514862E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6613"/>
            <a:ext cx="5327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用指针间接访问结构体变量（自学）</a:t>
            </a:r>
          </a:p>
        </p:txBody>
      </p:sp>
      <p:sp>
        <p:nvSpPr>
          <p:cNvPr id="476182" name="Text Box 22">
            <a:extLst>
              <a:ext uri="{FF2B5EF4-FFF2-40B4-BE49-F238E27FC236}">
                <a16:creationId xmlns:a16="http://schemas.microsoft.com/office/drawing/2014/main" xmlns="" id="{B7D5EB10-236C-413D-AB59-DAFCC2AD9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192213"/>
            <a:ext cx="14398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数组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s1</a:t>
            </a:r>
          </a:p>
        </p:txBody>
      </p:sp>
      <p:sp>
        <p:nvSpPr>
          <p:cNvPr id="476199" name="Rectangle 39">
            <a:extLst>
              <a:ext uri="{FF2B5EF4-FFF2-40B4-BE49-F238E27FC236}">
                <a16:creationId xmlns:a16="http://schemas.microsoft.com/office/drawing/2014/main" xmlns="" id="{EFDDF165-1773-4D7B-8C83-A4D50E762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1268413"/>
            <a:ext cx="4859337" cy="5616575"/>
          </a:xfrm>
          <a:prstGeom prst="rect">
            <a:avLst/>
          </a:prstGeom>
          <a:solidFill>
            <a:srgbClr val="FFFFFF"/>
          </a:solidFill>
          <a:ln w="762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iostream.h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</a:p>
          <a:p>
            <a:pPr marL="342900" indent="-342900"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main()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student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{ 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char name[20];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float score;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};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student s1[3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]={{101,"zj",96.7},</a:t>
            </a:r>
          </a:p>
          <a:p>
            <a:pPr marL="342900" indent="-342900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{102,"lb",88.4},{103,"wp",89.2}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student *p;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  <a:p>
            <a:pPr marL="342900" indent="-342900" eaLnBrk="1" hangingPunct="1">
              <a:defRPr/>
            </a:pP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1" hangingPunct="1">
              <a:defRPr/>
            </a:pP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1" hangingPunct="1">
              <a:defRPr/>
            </a:pP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76331" name="Group 171">
            <a:extLst>
              <a:ext uri="{FF2B5EF4-FFF2-40B4-BE49-F238E27FC236}">
                <a16:creationId xmlns:a16="http://schemas.microsoft.com/office/drawing/2014/main" xmlns="" id="{A9E8B199-48BD-479C-AFE5-6010857F9AD4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1597025"/>
            <a:ext cx="3816350" cy="5072063"/>
            <a:chOff x="3515" y="870"/>
            <a:chExt cx="2404" cy="3195"/>
          </a:xfrm>
        </p:grpSpPr>
        <p:sp>
          <p:nvSpPr>
            <p:cNvPr id="476328" name="AutoShape 168">
              <a:extLst>
                <a:ext uri="{FF2B5EF4-FFF2-40B4-BE49-F238E27FC236}">
                  <a16:creationId xmlns:a16="http://schemas.microsoft.com/office/drawing/2014/main" xmlns="" id="{1F4E8D32-2C87-4AC7-B48D-E5453B852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067"/>
              <a:ext cx="1044" cy="998"/>
            </a:xfrm>
            <a:prstGeom prst="homePlate">
              <a:avLst>
                <a:gd name="adj" fmla="val 26152"/>
              </a:avLst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6327" name="AutoShape 167">
              <a:extLst>
                <a:ext uri="{FF2B5EF4-FFF2-40B4-BE49-F238E27FC236}">
                  <a16:creationId xmlns:a16="http://schemas.microsoft.com/office/drawing/2014/main" xmlns="" id="{4B934AD8-12A3-430D-80FD-734656529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978"/>
              <a:ext cx="1044" cy="998"/>
            </a:xfrm>
            <a:prstGeom prst="homePlate">
              <a:avLst>
                <a:gd name="adj" fmla="val 26152"/>
              </a:avLst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6326" name="AutoShape 166">
              <a:extLst>
                <a:ext uri="{FF2B5EF4-FFF2-40B4-BE49-F238E27FC236}">
                  <a16:creationId xmlns:a16="http://schemas.microsoft.com/office/drawing/2014/main" xmlns="" id="{527BFA78-D24A-4B0D-A46F-CAC96122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889"/>
              <a:ext cx="1044" cy="998"/>
            </a:xfrm>
            <a:prstGeom prst="homePlate">
              <a:avLst>
                <a:gd name="adj" fmla="val 26152"/>
              </a:avLst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6256" name="Rectangle 96">
              <a:extLst>
                <a:ext uri="{FF2B5EF4-FFF2-40B4-BE49-F238E27FC236}">
                  <a16:creationId xmlns:a16="http://schemas.microsoft.com/office/drawing/2014/main" xmlns="" id="{DAA5DF7B-43D0-4879-823A-287E1C503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" y="870"/>
              <a:ext cx="584" cy="3175"/>
            </a:xfrm>
            <a:prstGeom prst="rect">
              <a:avLst/>
            </a:prstGeom>
            <a:solidFill>
              <a:srgbClr val="CCFF66"/>
            </a:solidFill>
            <a:ln w="381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6257" name="Line 97">
              <a:extLst>
                <a:ext uri="{FF2B5EF4-FFF2-40B4-BE49-F238E27FC236}">
                  <a16:creationId xmlns:a16="http://schemas.microsoft.com/office/drawing/2014/main" xmlns="" id="{4B20B92E-7E7E-4D12-8842-C4C89E32C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9" y="1162"/>
              <a:ext cx="584" cy="0"/>
            </a:xfrm>
            <a:prstGeom prst="line">
              <a:avLst/>
            </a:prstGeom>
            <a:noFill/>
            <a:ln w="9525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6258" name="Line 98">
              <a:extLst>
                <a:ext uri="{FF2B5EF4-FFF2-40B4-BE49-F238E27FC236}">
                  <a16:creationId xmlns:a16="http://schemas.microsoft.com/office/drawing/2014/main" xmlns="" id="{8E996D38-D987-4A82-8D7C-F017FDAD6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9" y="1913"/>
              <a:ext cx="584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6259" name="Text Box 99">
              <a:extLst>
                <a:ext uri="{FF2B5EF4-FFF2-40B4-BE49-F238E27FC236}">
                  <a16:creationId xmlns:a16="http://schemas.microsoft.com/office/drawing/2014/main" xmlns="" id="{814C8414-B13A-4049-A3EB-D152508F6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207"/>
              <a:ext cx="7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3333CC"/>
                  </a:solidFill>
                  <a:latin typeface="Arial" charset="0"/>
                  <a:ea typeface="宋体" charset="0"/>
                </a:rPr>
                <a:t>s1[0]</a:t>
              </a:r>
            </a:p>
          </p:txBody>
        </p:sp>
        <p:sp>
          <p:nvSpPr>
            <p:cNvPr id="476261" name="Text Box 101">
              <a:extLst>
                <a:ext uri="{FF2B5EF4-FFF2-40B4-BE49-F238E27FC236}">
                  <a16:creationId xmlns:a16="http://schemas.microsoft.com/office/drawing/2014/main" xmlns="" id="{2A41D7D7-3AC8-4FC3-B99C-2A0C5580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892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101</a:t>
              </a:r>
            </a:p>
          </p:txBody>
        </p:sp>
        <p:sp>
          <p:nvSpPr>
            <p:cNvPr id="476262" name="Text Box 102">
              <a:extLst>
                <a:ext uri="{FF2B5EF4-FFF2-40B4-BE49-F238E27FC236}">
                  <a16:creationId xmlns:a16="http://schemas.microsoft.com/office/drawing/2014/main" xmlns="" id="{6ED94C30-3CE1-4FC9-B567-9DD9408CD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890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0000"/>
                  </a:solidFill>
                  <a:ea typeface="楷体_GB2312" pitchFamily="49" charset="-122"/>
                </a:rPr>
                <a:t>成员</a:t>
              </a:r>
              <a:r>
                <a:rPr lang="en-US" altLang="zh-CN" dirty="0" err="1">
                  <a:solidFill>
                    <a:srgbClr val="000000"/>
                  </a:solidFill>
                  <a:ea typeface="楷体_GB2312" pitchFamily="49" charset="-122"/>
                </a:rPr>
                <a:t>num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76263" name="Text Box 103">
              <a:extLst>
                <a:ext uri="{FF2B5EF4-FFF2-40B4-BE49-F238E27FC236}">
                  <a16:creationId xmlns:a16="http://schemas.microsoft.com/office/drawing/2014/main" xmlns="" id="{15CD4CDA-D3E7-4DC9-ADC1-7EB9A6618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233"/>
              <a:ext cx="1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成员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name</a:t>
              </a:r>
            </a:p>
          </p:txBody>
        </p:sp>
        <p:sp>
          <p:nvSpPr>
            <p:cNvPr id="476264" name="Line 104">
              <a:extLst>
                <a:ext uri="{FF2B5EF4-FFF2-40B4-BE49-F238E27FC236}">
                  <a16:creationId xmlns:a16="http://schemas.microsoft.com/office/drawing/2014/main" xmlns="" id="{4DDFE365-DE14-46E1-9C78-E7CD4C4A7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596"/>
              <a:ext cx="584" cy="0"/>
            </a:xfrm>
            <a:prstGeom prst="line">
              <a:avLst/>
            </a:prstGeom>
            <a:noFill/>
            <a:ln w="9525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6265" name="Text Box 105">
              <a:extLst>
                <a:ext uri="{FF2B5EF4-FFF2-40B4-BE49-F238E27FC236}">
                  <a16:creationId xmlns:a16="http://schemas.microsoft.com/office/drawing/2014/main" xmlns="" id="{BB5E697C-045E-4C2A-BCED-29BEC1F19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596"/>
              <a:ext cx="1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成员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score</a:t>
              </a:r>
            </a:p>
          </p:txBody>
        </p:sp>
        <p:sp>
          <p:nvSpPr>
            <p:cNvPr id="476266" name="Text Box 106">
              <a:extLst>
                <a:ext uri="{FF2B5EF4-FFF2-40B4-BE49-F238E27FC236}">
                  <a16:creationId xmlns:a16="http://schemas.microsoft.com/office/drawing/2014/main" xmlns="" id="{A44ACD74-4422-4895-8FED-08735C4AB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125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"zj"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6278" name="Text Box 118">
              <a:extLst>
                <a:ext uri="{FF2B5EF4-FFF2-40B4-BE49-F238E27FC236}">
                  <a16:creationId xmlns:a16="http://schemas.microsoft.com/office/drawing/2014/main" xmlns="" id="{EEC88F94-9090-4E97-A121-2B07522E5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1641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96.7</a:t>
              </a:r>
            </a:p>
          </p:txBody>
        </p:sp>
        <p:sp>
          <p:nvSpPr>
            <p:cNvPr id="476279" name="AutoShape 119">
              <a:extLst>
                <a:ext uri="{FF2B5EF4-FFF2-40B4-BE49-F238E27FC236}">
                  <a16:creationId xmlns:a16="http://schemas.microsoft.com/office/drawing/2014/main" xmlns="" id="{462BDD0F-5BC5-40F1-B914-1729319FBB7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05" y="889"/>
              <a:ext cx="90" cy="998"/>
            </a:xfrm>
            <a:prstGeom prst="leftBracket">
              <a:avLst>
                <a:gd name="adj" fmla="val 134401"/>
              </a:avLst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6280" name="Line 120">
              <a:extLst>
                <a:ext uri="{FF2B5EF4-FFF2-40B4-BE49-F238E27FC236}">
                  <a16:creationId xmlns:a16="http://schemas.microsoft.com/office/drawing/2014/main" xmlns="" id="{3DE05227-F247-4579-80C0-AD75B8A12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2231"/>
              <a:ext cx="584" cy="0"/>
            </a:xfrm>
            <a:prstGeom prst="line">
              <a:avLst/>
            </a:prstGeom>
            <a:noFill/>
            <a:ln w="9525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6282" name="Text Box 122">
              <a:extLst>
                <a:ext uri="{FF2B5EF4-FFF2-40B4-BE49-F238E27FC236}">
                  <a16:creationId xmlns:a16="http://schemas.microsoft.com/office/drawing/2014/main" xmlns="" id="{367766A3-ECFE-442D-99D0-79E183952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2306"/>
              <a:ext cx="5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"lb"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6283" name="Line 123">
              <a:extLst>
                <a:ext uri="{FF2B5EF4-FFF2-40B4-BE49-F238E27FC236}">
                  <a16:creationId xmlns:a16="http://schemas.microsoft.com/office/drawing/2014/main" xmlns="" id="{8EED8D52-5242-4CB7-8959-1BFB52209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" y="2664"/>
              <a:ext cx="584" cy="0"/>
            </a:xfrm>
            <a:prstGeom prst="line">
              <a:avLst/>
            </a:prstGeom>
            <a:noFill/>
            <a:ln w="9525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6296" name="Text Box 136">
              <a:extLst>
                <a:ext uri="{FF2B5EF4-FFF2-40B4-BE49-F238E27FC236}">
                  <a16:creationId xmlns:a16="http://schemas.microsoft.com/office/drawing/2014/main" xmlns="" id="{C19C7AE9-E846-4CFC-B28B-DB66F0628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1959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102</a:t>
              </a:r>
            </a:p>
          </p:txBody>
        </p:sp>
        <p:sp>
          <p:nvSpPr>
            <p:cNvPr id="476298" name="Text Box 138">
              <a:extLst>
                <a:ext uri="{FF2B5EF4-FFF2-40B4-BE49-F238E27FC236}">
                  <a16:creationId xmlns:a16="http://schemas.microsoft.com/office/drawing/2014/main" xmlns="" id="{56A0CBD4-477A-4F71-9CD5-D2836F5E9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730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88.4</a:t>
              </a:r>
            </a:p>
          </p:txBody>
        </p:sp>
        <p:sp>
          <p:nvSpPr>
            <p:cNvPr id="476302" name="Line 142">
              <a:extLst>
                <a:ext uri="{FF2B5EF4-FFF2-40B4-BE49-F238E27FC236}">
                  <a16:creationId xmlns:a16="http://schemas.microsoft.com/office/drawing/2014/main" xmlns="" id="{3AC7785B-8E9B-4E3A-9120-236406CF9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1" y="3002"/>
              <a:ext cx="584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6303" name="Text Box 143">
              <a:extLst>
                <a:ext uri="{FF2B5EF4-FFF2-40B4-BE49-F238E27FC236}">
                  <a16:creationId xmlns:a16="http://schemas.microsoft.com/office/drawing/2014/main" xmlns="" id="{A7D137B3-D88C-4519-9452-C896F9D43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1959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成员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num</a:t>
              </a:r>
            </a:p>
          </p:txBody>
        </p:sp>
        <p:sp>
          <p:nvSpPr>
            <p:cNvPr id="476304" name="Text Box 144">
              <a:extLst>
                <a:ext uri="{FF2B5EF4-FFF2-40B4-BE49-F238E27FC236}">
                  <a16:creationId xmlns:a16="http://schemas.microsoft.com/office/drawing/2014/main" xmlns="" id="{FD781C93-96D2-477A-B5A6-A24946990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2302"/>
              <a:ext cx="1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成员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name</a:t>
              </a:r>
            </a:p>
          </p:txBody>
        </p:sp>
        <p:sp>
          <p:nvSpPr>
            <p:cNvPr id="476305" name="Text Box 145">
              <a:extLst>
                <a:ext uri="{FF2B5EF4-FFF2-40B4-BE49-F238E27FC236}">
                  <a16:creationId xmlns:a16="http://schemas.microsoft.com/office/drawing/2014/main" xmlns="" id="{55F88E5D-80E0-4BD0-A9FF-D181ED609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2665"/>
              <a:ext cx="1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成员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score</a:t>
              </a:r>
            </a:p>
          </p:txBody>
        </p:sp>
        <p:sp>
          <p:nvSpPr>
            <p:cNvPr id="476306" name="Line 146">
              <a:extLst>
                <a:ext uri="{FF2B5EF4-FFF2-40B4-BE49-F238E27FC236}">
                  <a16:creationId xmlns:a16="http://schemas.microsoft.com/office/drawing/2014/main" xmlns="" id="{6A400816-A6B5-4B3B-A697-BECE37619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3298"/>
              <a:ext cx="584" cy="0"/>
            </a:xfrm>
            <a:prstGeom prst="line">
              <a:avLst/>
            </a:prstGeom>
            <a:noFill/>
            <a:ln w="9525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6308" name="Text Box 148">
              <a:extLst>
                <a:ext uri="{FF2B5EF4-FFF2-40B4-BE49-F238E27FC236}">
                  <a16:creationId xmlns:a16="http://schemas.microsoft.com/office/drawing/2014/main" xmlns="" id="{383476A1-E090-4350-858D-E0A2ED9EC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3026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成员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num</a:t>
              </a:r>
            </a:p>
          </p:txBody>
        </p:sp>
        <p:sp>
          <p:nvSpPr>
            <p:cNvPr id="476309" name="Text Box 149">
              <a:extLst>
                <a:ext uri="{FF2B5EF4-FFF2-40B4-BE49-F238E27FC236}">
                  <a16:creationId xmlns:a16="http://schemas.microsoft.com/office/drawing/2014/main" xmlns="" id="{AC99B580-8048-4013-94FA-328680C2C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3369"/>
              <a:ext cx="1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成员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name</a:t>
              </a:r>
            </a:p>
          </p:txBody>
        </p:sp>
        <p:sp>
          <p:nvSpPr>
            <p:cNvPr id="476310" name="Line 150">
              <a:extLst>
                <a:ext uri="{FF2B5EF4-FFF2-40B4-BE49-F238E27FC236}">
                  <a16:creationId xmlns:a16="http://schemas.microsoft.com/office/drawing/2014/main" xmlns="" id="{17DAF86F-BA71-43DD-9CDA-72A07E99C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" y="3732"/>
              <a:ext cx="584" cy="0"/>
            </a:xfrm>
            <a:prstGeom prst="line">
              <a:avLst/>
            </a:prstGeom>
            <a:noFill/>
            <a:ln w="9525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6311" name="Text Box 151">
              <a:extLst>
                <a:ext uri="{FF2B5EF4-FFF2-40B4-BE49-F238E27FC236}">
                  <a16:creationId xmlns:a16="http://schemas.microsoft.com/office/drawing/2014/main" xmlns="" id="{57FB50B4-9D0D-475A-B474-108640759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3732"/>
              <a:ext cx="1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成员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score</a:t>
              </a:r>
            </a:p>
          </p:txBody>
        </p:sp>
        <p:sp>
          <p:nvSpPr>
            <p:cNvPr id="476312" name="Text Box 152">
              <a:extLst>
                <a:ext uri="{FF2B5EF4-FFF2-40B4-BE49-F238E27FC236}">
                  <a16:creationId xmlns:a16="http://schemas.microsoft.com/office/drawing/2014/main" xmlns="" id="{F240F2E3-2D76-40A6-9244-09E0658EA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3391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"</a:t>
              </a:r>
              <a:r>
                <a:rPr lang="en-US" altLang="zh-CN" sz="2200">
                  <a:solidFill>
                    <a:srgbClr val="000000"/>
                  </a:solidFill>
                </a:rPr>
                <a:t>wp</a:t>
              </a:r>
              <a:r>
                <a:rPr lang="en-US" altLang="zh-CN">
                  <a:solidFill>
                    <a:srgbClr val="000000"/>
                  </a:solidFill>
                </a:rPr>
                <a:t>"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6313" name="Text Box 153">
              <a:extLst>
                <a:ext uri="{FF2B5EF4-FFF2-40B4-BE49-F238E27FC236}">
                  <a16:creationId xmlns:a16="http://schemas.microsoft.com/office/drawing/2014/main" xmlns="" id="{EF9294E3-D21D-4260-92AC-B2D59C039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3777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89.2</a:t>
              </a:r>
            </a:p>
          </p:txBody>
        </p:sp>
        <p:sp>
          <p:nvSpPr>
            <p:cNvPr id="476321" name="Text Box 161">
              <a:extLst>
                <a:ext uri="{FF2B5EF4-FFF2-40B4-BE49-F238E27FC236}">
                  <a16:creationId xmlns:a16="http://schemas.microsoft.com/office/drawing/2014/main" xmlns="" id="{0A8A0BE2-FD18-475A-9002-98BF89F1D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3002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0"/>
                </a:rPr>
                <a:t>103</a:t>
              </a:r>
            </a:p>
          </p:txBody>
        </p:sp>
        <p:sp>
          <p:nvSpPr>
            <p:cNvPr id="476323" name="Text Box 163">
              <a:extLst>
                <a:ext uri="{FF2B5EF4-FFF2-40B4-BE49-F238E27FC236}">
                  <a16:creationId xmlns:a16="http://schemas.microsoft.com/office/drawing/2014/main" xmlns="" id="{26DEECCB-0B15-4021-B970-930DD2030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2341"/>
              <a:ext cx="7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3333CC"/>
                  </a:solidFill>
                  <a:latin typeface="Arial" charset="0"/>
                  <a:ea typeface="宋体" charset="0"/>
                </a:rPr>
                <a:t>s1[1]</a:t>
              </a:r>
            </a:p>
          </p:txBody>
        </p:sp>
        <p:sp>
          <p:nvSpPr>
            <p:cNvPr id="476324" name="AutoShape 164">
              <a:extLst>
                <a:ext uri="{FF2B5EF4-FFF2-40B4-BE49-F238E27FC236}">
                  <a16:creationId xmlns:a16="http://schemas.microsoft.com/office/drawing/2014/main" xmlns="" id="{CFF7C45A-B3E2-454D-AF57-9848A27369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05" y="1933"/>
              <a:ext cx="90" cy="1043"/>
            </a:xfrm>
            <a:prstGeom prst="leftBracket">
              <a:avLst>
                <a:gd name="adj" fmla="val 140462"/>
              </a:avLst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6325" name="AutoShape 165">
              <a:extLst>
                <a:ext uri="{FF2B5EF4-FFF2-40B4-BE49-F238E27FC236}">
                  <a16:creationId xmlns:a16="http://schemas.microsoft.com/office/drawing/2014/main" xmlns="" id="{7FE03D90-54DC-4413-BDA2-ADC4460965E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05" y="3022"/>
              <a:ext cx="90" cy="1043"/>
            </a:xfrm>
            <a:prstGeom prst="leftBracket">
              <a:avLst>
                <a:gd name="adj" fmla="val 140462"/>
              </a:avLst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6329" name="Text Box 169">
              <a:extLst>
                <a:ext uri="{FF2B5EF4-FFF2-40B4-BE49-F238E27FC236}">
                  <a16:creationId xmlns:a16="http://schemas.microsoft.com/office/drawing/2014/main" xmlns="" id="{C0A72CC7-14F7-4ABD-9230-BA81C2123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" y="3384"/>
              <a:ext cx="7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3333CC"/>
                  </a:solidFill>
                  <a:latin typeface="Arial" charset="0"/>
                  <a:ea typeface="宋体" charset="0"/>
                </a:rPr>
                <a:t>s1[2]</a:t>
              </a:r>
            </a:p>
          </p:txBody>
        </p:sp>
      </p:grpSp>
      <p:grpSp>
        <p:nvGrpSpPr>
          <p:cNvPr id="476333" name="Group 173">
            <a:extLst>
              <a:ext uri="{FF2B5EF4-FFF2-40B4-BE49-F238E27FC236}">
                <a16:creationId xmlns:a16="http://schemas.microsoft.com/office/drawing/2014/main" xmlns="" id="{73BF3163-B033-4538-8095-9F88D9636450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2636838"/>
            <a:ext cx="1187450" cy="1008062"/>
            <a:chOff x="2608" y="1661"/>
            <a:chExt cx="748" cy="635"/>
          </a:xfrm>
        </p:grpSpPr>
        <p:sp>
          <p:nvSpPr>
            <p:cNvPr id="476190" name="Text Box 30">
              <a:extLst>
                <a:ext uri="{FF2B5EF4-FFF2-40B4-BE49-F238E27FC236}">
                  <a16:creationId xmlns:a16="http://schemas.microsoft.com/office/drawing/2014/main" xmlns="" id="{4830BA21-3172-478F-AE5A-A361AC897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979"/>
              <a:ext cx="748" cy="317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</a:endParaRPr>
            </a:p>
          </p:txBody>
        </p:sp>
        <p:sp>
          <p:nvSpPr>
            <p:cNvPr id="476332" name="Text Box 172">
              <a:extLst>
                <a:ext uri="{FF2B5EF4-FFF2-40B4-BE49-F238E27FC236}">
                  <a16:creationId xmlns:a16="http://schemas.microsoft.com/office/drawing/2014/main" xmlns="" id="{654FA8F3-C7B8-453C-BD05-6B7B58BBE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661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p</a:t>
              </a:r>
            </a:p>
          </p:txBody>
        </p:sp>
      </p:grpSp>
      <p:sp>
        <p:nvSpPr>
          <p:cNvPr id="476191" name="Text Box 31">
            <a:extLst>
              <a:ext uri="{FF2B5EF4-FFF2-40B4-BE49-F238E27FC236}">
                <a16:creationId xmlns:a16="http://schemas.microsoft.com/office/drawing/2014/main" xmlns="" id="{BB19F069-DBC6-4241-AEB6-DC27594D0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213100"/>
            <a:ext cx="10810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&amp;s1[0]</a:t>
            </a:r>
          </a:p>
        </p:txBody>
      </p:sp>
      <p:sp>
        <p:nvSpPr>
          <p:cNvPr id="476334" name="Rectangle 174">
            <a:extLst>
              <a:ext uri="{FF2B5EF4-FFF2-40B4-BE49-F238E27FC236}">
                <a16:creationId xmlns:a16="http://schemas.microsoft.com/office/drawing/2014/main" xmlns="" id="{FAE75A56-15FF-49C3-A35E-87A81997B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5405438"/>
            <a:ext cx="48593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for(p=s1;p&lt;s1+3;p++)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endl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&lt;&lt;p-&gt;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p-&gt;name&lt;&lt;p-&gt;score;</a:t>
            </a:r>
          </a:p>
          <a:p>
            <a:pPr marL="342900" indent="-342900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476335" name="Line 175">
            <a:extLst>
              <a:ext uri="{FF2B5EF4-FFF2-40B4-BE49-F238E27FC236}">
                <a16:creationId xmlns:a16="http://schemas.microsoft.com/office/drawing/2014/main" xmlns="" id="{A5676701-5BEF-4BC6-BAB2-A3531E159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3188" y="3282950"/>
            <a:ext cx="468312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76338" name="Line 178">
            <a:extLst>
              <a:ext uri="{FF2B5EF4-FFF2-40B4-BE49-F238E27FC236}">
                <a16:creationId xmlns:a16="http://schemas.microsoft.com/office/drawing/2014/main" xmlns="" id="{179F7F7B-FECE-4FBD-B963-99C906FFA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554413"/>
            <a:ext cx="431800" cy="14589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61" name="Rectangle 43">
            <a:extLst>
              <a:ext uri="{FF2B5EF4-FFF2-40B4-BE49-F238E27FC236}">
                <a16:creationId xmlns:a16="http://schemas.microsoft.com/office/drawing/2014/main" xmlns="" id="{ED884DEF-0B6B-4647-86A5-9CBC1F9DC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773238"/>
            <a:ext cx="1789112" cy="12239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38100" cap="sq">
                <a:solidFill>
                  <a:srgbClr val="0000FF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62" name="Text Box 44">
            <a:extLst>
              <a:ext uri="{FF2B5EF4-FFF2-40B4-BE49-F238E27FC236}">
                <a16:creationId xmlns:a16="http://schemas.microsoft.com/office/drawing/2014/main" xmlns="" id="{4E20F47D-0C0F-44DA-8E09-4887AAE3D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773238"/>
            <a:ext cx="171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101zj96.7</a:t>
            </a:r>
          </a:p>
        </p:txBody>
      </p:sp>
      <p:sp>
        <p:nvSpPr>
          <p:cNvPr id="63" name="Text Box 45">
            <a:extLst>
              <a:ext uri="{FF2B5EF4-FFF2-40B4-BE49-F238E27FC236}">
                <a16:creationId xmlns:a16="http://schemas.microsoft.com/office/drawing/2014/main" xmlns="" id="{0322E984-947E-40DA-8D12-0053C4716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108200"/>
            <a:ext cx="178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102lb88.4</a:t>
            </a:r>
          </a:p>
        </p:txBody>
      </p:sp>
      <p:sp>
        <p:nvSpPr>
          <p:cNvPr id="64" name="Text Box 46">
            <a:extLst>
              <a:ext uri="{FF2B5EF4-FFF2-40B4-BE49-F238E27FC236}">
                <a16:creationId xmlns:a16="http://schemas.microsoft.com/office/drawing/2014/main" xmlns="" id="{FF5A772C-F8E9-4361-AEDB-029D0AD0C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2492375"/>
            <a:ext cx="178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103wp89.2</a:t>
            </a:r>
          </a:p>
        </p:txBody>
      </p:sp>
      <p:sp>
        <p:nvSpPr>
          <p:cNvPr id="476188" name="Line 28">
            <a:extLst>
              <a:ext uri="{FF2B5EF4-FFF2-40B4-BE49-F238E27FC236}">
                <a16:creationId xmlns:a16="http://schemas.microsoft.com/office/drawing/2014/main" xmlns="" id="{371F5195-6421-438E-86AF-AB725FC8D7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8388" y="1628775"/>
            <a:ext cx="773112" cy="11207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0C02F1C-D52D-4574-84B9-F7EDD58A5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557338"/>
            <a:ext cx="873125" cy="14208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8" name="Text Box 31">
            <a:extLst>
              <a:ext uri="{FF2B5EF4-FFF2-40B4-BE49-F238E27FC236}">
                <a16:creationId xmlns:a16="http://schemas.microsoft.com/office/drawing/2014/main" xmlns="" id="{AF7D406A-07E4-4AB0-A058-8DA6B6AF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214688"/>
            <a:ext cx="10795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&amp;s1[1]</a:t>
            </a:r>
          </a:p>
        </p:txBody>
      </p:sp>
      <p:sp>
        <p:nvSpPr>
          <p:cNvPr id="69" name="Text Box 31">
            <a:extLst>
              <a:ext uri="{FF2B5EF4-FFF2-40B4-BE49-F238E27FC236}">
                <a16:creationId xmlns:a16="http://schemas.microsoft.com/office/drawing/2014/main" xmlns="" id="{644C0D30-0B67-4AC6-A6EE-CFF4BBDE1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214688"/>
            <a:ext cx="10795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&amp;s1[2]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4A47DFAC-5489-4A25-8954-3B3ADFAAB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728913"/>
            <a:ext cx="503237" cy="709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C60D2282-2A5A-41E5-B306-F8C1DBB58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3500438"/>
            <a:ext cx="468312" cy="1476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2" name="Line 178">
            <a:extLst>
              <a:ext uri="{FF2B5EF4-FFF2-40B4-BE49-F238E27FC236}">
                <a16:creationId xmlns:a16="http://schemas.microsoft.com/office/drawing/2014/main" xmlns="" id="{F4C09A97-AA68-4B4E-9ED5-E3C019B1C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3644900"/>
            <a:ext cx="576262" cy="30241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73" name="Text Box 31">
            <a:extLst>
              <a:ext uri="{FF2B5EF4-FFF2-40B4-BE49-F238E27FC236}">
                <a16:creationId xmlns:a16="http://schemas.microsoft.com/office/drawing/2014/main" xmlns="" id="{4B3F334B-D4C7-44A0-AEAC-BBF2C27D7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214688"/>
            <a:ext cx="1081087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61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6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76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76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76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76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7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76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76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76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76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6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7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2000"/>
                                        <p:tgtEl>
                                          <p:spTgt spid="47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7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76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76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76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76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7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7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7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47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6" grpId="0" autoUpdateAnimBg="0"/>
      <p:bldP spid="476182" grpId="0"/>
      <p:bldP spid="476199" grpId="0" build="p" animBg="1"/>
      <p:bldP spid="476191" grpId="0"/>
      <p:bldP spid="476334" grpId="0" build="p"/>
      <p:bldP spid="61" grpId="0" animBg="1"/>
      <p:bldP spid="62" grpId="0" autoUpdateAnimBg="0"/>
      <p:bldP spid="63" grpId="0" autoUpdateAnimBg="0"/>
      <p:bldP spid="64" grpId="0" autoUpdateAnimBg="0"/>
      <p:bldP spid="5" grpId="0" animBg="1"/>
      <p:bldP spid="68" grpId="0" animBg="1"/>
      <p:bldP spid="69" grpId="0" animBg="1"/>
      <p:bldP spid="70" grpId="0" animBg="1"/>
      <p:bldP spid="71" grpId="0" animBg="1"/>
      <p:bldP spid="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五边形 40">
            <a:extLst>
              <a:ext uri="{FF2B5EF4-FFF2-40B4-BE49-F238E27FC236}">
                <a16:creationId xmlns:a16="http://schemas.microsoft.com/office/drawing/2014/main" xmlns="" id="{F901B976-C4D2-44FF-B76E-4DB40E77EF02}"/>
              </a:ext>
            </a:extLst>
          </p:cNvPr>
          <p:cNvSpPr/>
          <p:nvPr/>
        </p:nvSpPr>
        <p:spPr bwMode="auto">
          <a:xfrm>
            <a:off x="5040313" y="3648918"/>
            <a:ext cx="3240087" cy="106045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28575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" name="五边形 2">
            <a:extLst>
              <a:ext uri="{FF2B5EF4-FFF2-40B4-BE49-F238E27FC236}">
                <a16:creationId xmlns:a16="http://schemas.microsoft.com/office/drawing/2014/main" xmlns="" id="{549DC10D-242D-44A5-B0A6-A01B41B7D003}"/>
              </a:ext>
            </a:extLst>
          </p:cNvPr>
          <p:cNvSpPr/>
          <p:nvPr/>
        </p:nvSpPr>
        <p:spPr bwMode="auto">
          <a:xfrm>
            <a:off x="5040313" y="4740374"/>
            <a:ext cx="3240087" cy="70485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28575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xmlns="" id="{D0D35E8C-EDAF-410F-9D5A-B61A81663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类与对象的基本概念</a:t>
            </a:r>
          </a:p>
        </p:txBody>
      </p:sp>
      <p:sp>
        <p:nvSpPr>
          <p:cNvPr id="345098" name="Text Box 10">
            <a:extLst>
              <a:ext uri="{FF2B5EF4-FFF2-40B4-BE49-F238E27FC236}">
                <a16:creationId xmlns:a16="http://schemas.microsoft.com/office/drawing/2014/main" xmlns="" id="{FED208D6-3A6A-4171-8EE0-7E767E8D8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4461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类</a:t>
            </a:r>
          </a:p>
        </p:txBody>
      </p:sp>
      <p:sp>
        <p:nvSpPr>
          <p:cNvPr id="345100" name="Text Box 12">
            <a:extLst>
              <a:ext uri="{FF2B5EF4-FFF2-40B4-BE49-F238E27FC236}">
                <a16:creationId xmlns:a16="http://schemas.microsoft.com/office/drawing/2014/main" xmlns="" id="{C47BF021-C06A-4CDE-B461-55F484CF1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42481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>
                <a:srgbClr val="660066"/>
              </a:buClr>
              <a:buSzPct val="90000"/>
              <a:defRPr/>
            </a:pPr>
            <a:r>
              <a:rPr lang="zh-CN" altLang="en-US" dirty="0">
                <a:solidFill>
                  <a:srgbClr val="000000"/>
                </a:solidFill>
              </a:rPr>
              <a:t>类是一种与结构体类似的构造数据类型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45119" name="Rectangle 31">
            <a:extLst>
              <a:ext uri="{FF2B5EF4-FFF2-40B4-BE49-F238E27FC236}">
                <a16:creationId xmlns:a16="http://schemas.microsoft.com/office/drawing/2014/main" xmlns="" id="{FFB0D926-D711-4557-9C81-8DB6B7CA7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3856399"/>
            <a:ext cx="265970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spcAft>
                <a:spcPts val="1200"/>
              </a:spcAft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一个结构体的例子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00"/>
                </a:solidFill>
              </a:rPr>
              <a:t> student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{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no;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float </a:t>
            </a:r>
            <a:r>
              <a:rPr lang="en-US" altLang="zh-CN" dirty="0" err="1">
                <a:solidFill>
                  <a:srgbClr val="000000"/>
                </a:solidFill>
              </a:rPr>
              <a:t>cj</a:t>
            </a:r>
            <a:r>
              <a:rPr lang="en-US" altLang="zh-CN" dirty="0">
                <a:solidFill>
                  <a:srgbClr val="000000"/>
                </a:solidFill>
              </a:rPr>
              <a:t>[3];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xmlns="" id="{0403DC69-4AED-4EFE-9716-71FACCADB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2287900"/>
            <a:ext cx="453707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/>
                <a:ea typeface="黑体"/>
                <a:cs typeface="黑体"/>
              </a:rPr>
              <a:t>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/>
                <a:ea typeface="黑体"/>
                <a:cs typeface="黑体"/>
              </a:rPr>
              <a:t>一个类的例子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Arial" charset="0"/>
                <a:ea typeface="宋体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CStudent</a:t>
            </a:r>
            <a:endParaRPr lang="en-US" altLang="zh-CN" dirty="0">
              <a:solidFill>
                <a:srgbClr val="000000"/>
              </a:solidFill>
              <a:latin typeface="Arial" charset="0"/>
              <a:ea typeface="宋体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   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  <a:ea typeface="宋体" charset="0"/>
              </a:rPr>
              <a:t>public: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void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CalAver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CStudent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~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CStudent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();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no;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	float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cj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[3];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……	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495F3437-939A-41A9-9BC7-755D7894A769}"/>
              </a:ext>
            </a:extLst>
          </p:cNvPr>
          <p:cNvSpPr/>
          <p:nvPr/>
        </p:nvSpPr>
        <p:spPr bwMode="auto">
          <a:xfrm>
            <a:off x="679450" y="4365104"/>
            <a:ext cx="2955925" cy="2348434"/>
          </a:xfrm>
          <a:prstGeom prst="rect">
            <a:avLst/>
          </a:prstGeom>
          <a:noFill/>
          <a:ln w="57150" cap="sq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5C33C8AC-3C9D-451E-BD07-4F741F1C5C45}"/>
              </a:ext>
            </a:extLst>
          </p:cNvPr>
          <p:cNvSpPr/>
          <p:nvPr/>
        </p:nvSpPr>
        <p:spPr bwMode="auto">
          <a:xfrm>
            <a:off x="4103688" y="2893268"/>
            <a:ext cx="4932808" cy="3848100"/>
          </a:xfrm>
          <a:prstGeom prst="rect">
            <a:avLst/>
          </a:prstGeom>
          <a:noFill/>
          <a:ln w="57150" cap="sq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3" name="Text Box 12">
            <a:extLst>
              <a:ext uri="{FF2B5EF4-FFF2-40B4-BE49-F238E27FC236}">
                <a16:creationId xmlns:a16="http://schemas.microsoft.com/office/drawing/2014/main" xmlns="" id="{4A7EE105-A6D8-4555-BDC0-059FC337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408" y="4730006"/>
            <a:ext cx="828675" cy="830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238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数据成员</a:t>
            </a:r>
            <a:endParaRPr lang="en-US" altLang="zh-CN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Text Box 12">
            <a:extLst>
              <a:ext uri="{FF2B5EF4-FFF2-40B4-BE49-F238E27FC236}">
                <a16:creationId xmlns:a16="http://schemas.microsoft.com/office/drawing/2014/main" xmlns="" id="{0FB9ED51-D37E-4A47-B414-F0C658EF5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963" y="3788618"/>
            <a:ext cx="900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238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成员函数</a:t>
            </a:r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xmlns="" id="{0919F276-C843-453B-AB29-AD5BF1EA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2632124"/>
            <a:ext cx="33118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类的对象</a:t>
            </a:r>
          </a:p>
        </p:txBody>
      </p:sp>
      <p:sp>
        <p:nvSpPr>
          <p:cNvPr id="47" name="Text Box 12">
            <a:extLst>
              <a:ext uri="{FF2B5EF4-FFF2-40B4-BE49-F238E27FC236}">
                <a16:creationId xmlns:a16="http://schemas.microsoft.com/office/drawing/2014/main" xmlns="" id="{1E20B16D-E1B5-446A-9663-DB6BF707A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805488"/>
            <a:ext cx="23034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student t1;</a:t>
            </a:r>
          </a:p>
        </p:txBody>
      </p:sp>
      <p:sp>
        <p:nvSpPr>
          <p:cNvPr id="48" name="Text Box 12">
            <a:extLst>
              <a:ext uri="{FF2B5EF4-FFF2-40B4-BE49-F238E27FC236}">
                <a16:creationId xmlns:a16="http://schemas.microsoft.com/office/drawing/2014/main" xmlns="" id="{E7657FC5-9D3C-4E0C-956B-73AEE53F9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165850"/>
            <a:ext cx="3384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defRPr/>
            </a:pPr>
            <a:r>
              <a:rPr lang="en-US" altLang="zh-CN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称</a:t>
            </a:r>
            <a:r>
              <a:rPr lang="en-US" altLang="zh-CN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t1</a:t>
            </a:r>
            <a:r>
              <a:rPr lang="zh-CN" altLang="en-US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为结构体变量</a:t>
            </a:r>
            <a:endParaRPr lang="en-US" altLang="zh-CN"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Text Box 12">
            <a:extLst>
              <a:ext uri="{FF2B5EF4-FFF2-40B4-BE49-F238E27FC236}">
                <a16:creationId xmlns:a16="http://schemas.microsoft.com/office/drawing/2014/main" xmlns="" id="{A9A79F79-93B7-4663-9A49-32CCEE44C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546" y="6144469"/>
            <a:ext cx="23034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CStudent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s;</a:t>
            </a:r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xmlns="" id="{D21ACF04-4965-48CB-9F07-6981BC759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1" y="6165304"/>
            <a:ext cx="31689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defRPr/>
            </a:pPr>
            <a:r>
              <a:rPr lang="en-US" altLang="zh-CN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//s</a:t>
            </a:r>
            <a:r>
              <a:rPr lang="zh-CN" altLang="en-US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为</a:t>
            </a:r>
            <a:r>
              <a:rPr lang="en-US" altLang="zh-CN" dirty="0" err="1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CStudent</a:t>
            </a:r>
            <a:r>
              <a:rPr lang="zh-CN" altLang="en-US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类对象</a:t>
            </a:r>
            <a:endParaRPr lang="en-US" altLang="zh-CN" dirty="0"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5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5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5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5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5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" grpId="0" animBg="1"/>
      <p:bldP spid="345098" grpId="0" autoUpdateAnimBg="0"/>
      <p:bldP spid="345100" grpId="0" autoUpdateAnimBg="0"/>
      <p:bldP spid="345119" grpId="0" uiExpand="1" build="allAtOnce"/>
      <p:bldP spid="36" grpId="0" build="p" autoUpdateAnimBg="0"/>
      <p:bldP spid="36" grpId="1" build="allAtOnce"/>
      <p:bldP spid="37" grpId="0" animBg="1"/>
      <p:bldP spid="39" grpId="0" build="p" animBg="1" autoUpdateAnimBg="0"/>
      <p:bldP spid="43" grpId="0" build="p"/>
      <p:bldP spid="44" grpId="0" build="p" animBg="1" autoUpdateAnimBg="0"/>
      <p:bldP spid="45" grpId="0" autoUpdateAnimBg="0"/>
      <p:bldP spid="47" grpId="0" autoUpdateAnimBg="0"/>
      <p:bldP spid="48" grpId="0" autoUpdateAnimBg="0"/>
      <p:bldP spid="49" grpId="0" autoUpdateAnimBg="0"/>
      <p:bldP spid="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19" name="Text Box 15">
            <a:extLst>
              <a:ext uri="{FF2B5EF4-FFF2-40B4-BE49-F238E27FC236}">
                <a16:creationId xmlns:a16="http://schemas.microsoft.com/office/drawing/2014/main" xmlns="" id="{1A939296-4BF5-4633-A674-A6E717EC3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24" y="2586608"/>
            <a:ext cx="9144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类型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303120" name="Rectangle 16">
            <a:extLst>
              <a:ext uri="{FF2B5EF4-FFF2-40B4-BE49-F238E27FC236}">
                <a16:creationId xmlns:a16="http://schemas.microsoft.com/office/drawing/2014/main" xmlns="" id="{43F55CB7-7223-49A1-9428-2C9E3D750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66FF"/>
                    </a:gs>
                    <a:gs pos="100000">
                      <a:srgbClr val="3333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03124" name="Rectangle 20">
            <a:extLst>
              <a:ext uri="{FF2B5EF4-FFF2-40B4-BE49-F238E27FC236}">
                <a16:creationId xmlns:a16="http://schemas.microsoft.com/office/drawing/2014/main" xmlns="" id="{74122C98-06CC-4C94-835B-6C7DD396E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8600" y="0"/>
            <a:ext cx="9677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地址和指针的概念</a:t>
            </a:r>
          </a:p>
        </p:txBody>
      </p:sp>
      <p:sp>
        <p:nvSpPr>
          <p:cNvPr id="303129" name="Text Box 25">
            <a:extLst>
              <a:ext uri="{FF2B5EF4-FFF2-40B4-BE49-F238E27FC236}">
                <a16:creationId xmlns:a16="http://schemas.microsoft.com/office/drawing/2014/main" xmlns="" id="{F1D59998-4754-4148-8F77-55A283C5E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64258"/>
            <a:ext cx="7134944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变量类型不同，其存储单元占据的字节数也不同</a:t>
            </a:r>
          </a:p>
        </p:txBody>
      </p:sp>
      <p:sp>
        <p:nvSpPr>
          <p:cNvPr id="303135" name="Text Box 31">
            <a:extLst>
              <a:ext uri="{FF2B5EF4-FFF2-40B4-BE49-F238E27FC236}">
                <a16:creationId xmlns:a16="http://schemas.microsoft.com/office/drawing/2014/main" xmlns="" id="{417DC83F-CB71-47CE-925E-7F29B85CA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12776"/>
            <a:ext cx="571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变量代表了内存中的存储单元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   </a:t>
            </a:r>
          </a:p>
        </p:txBody>
      </p:sp>
      <p:sp>
        <p:nvSpPr>
          <p:cNvPr id="303208" name="Line 104">
            <a:extLst>
              <a:ext uri="{FF2B5EF4-FFF2-40B4-BE49-F238E27FC236}">
                <a16:creationId xmlns:a16="http://schemas.microsoft.com/office/drawing/2014/main" xmlns="" id="{84CAD8F2-A4CA-454E-9FC6-E8CF40113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624" y="2662808"/>
            <a:ext cx="3886200" cy="0"/>
          </a:xfrm>
          <a:prstGeom prst="line">
            <a:avLst/>
          </a:prstGeom>
          <a:noFill/>
          <a:ln w="19050" cap="sq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211" name="Line 107">
            <a:extLst>
              <a:ext uri="{FF2B5EF4-FFF2-40B4-BE49-F238E27FC236}">
                <a16:creationId xmlns:a16="http://schemas.microsoft.com/office/drawing/2014/main" xmlns="" id="{9A4EA53C-8A9D-497E-8590-7F655A7FF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624" y="3043808"/>
            <a:ext cx="3962400" cy="0"/>
          </a:xfrm>
          <a:prstGeom prst="line">
            <a:avLst/>
          </a:prstGeom>
          <a:noFill/>
          <a:ln w="19050" cap="sq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212" name="Line 108">
            <a:extLst>
              <a:ext uri="{FF2B5EF4-FFF2-40B4-BE49-F238E27FC236}">
                <a16:creationId xmlns:a16="http://schemas.microsoft.com/office/drawing/2014/main" xmlns="" id="{0D368BA6-51C2-425D-8A55-A5F80B8CC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624" y="3424808"/>
            <a:ext cx="3886200" cy="0"/>
          </a:xfrm>
          <a:prstGeom prst="line">
            <a:avLst/>
          </a:prstGeom>
          <a:noFill/>
          <a:ln w="19050" cap="sq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213" name="Text Box 109">
            <a:extLst>
              <a:ext uri="{FF2B5EF4-FFF2-40B4-BE49-F238E27FC236}">
                <a16:creationId xmlns:a16="http://schemas.microsoft.com/office/drawing/2014/main" xmlns="" id="{155B105C-D36C-4146-B8A0-A1DE3CAA8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024" y="2586608"/>
            <a:ext cx="12954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整型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303214" name="Text Box 110">
            <a:extLst>
              <a:ext uri="{FF2B5EF4-FFF2-40B4-BE49-F238E27FC236}">
                <a16:creationId xmlns:a16="http://schemas.microsoft.com/office/drawing/2014/main" xmlns="" id="{839BC686-E854-4789-9702-EF215D3AB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24" y="2967608"/>
            <a:ext cx="12954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字节数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303215" name="Text Box 111">
            <a:extLst>
              <a:ext uri="{FF2B5EF4-FFF2-40B4-BE49-F238E27FC236}">
                <a16:creationId xmlns:a16="http://schemas.microsoft.com/office/drawing/2014/main" xmlns="" id="{8EB87716-9F9C-4821-B287-CD9D8EEB3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424" y="2972371"/>
            <a:ext cx="6096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4 </a:t>
            </a:r>
          </a:p>
        </p:txBody>
      </p:sp>
      <p:sp>
        <p:nvSpPr>
          <p:cNvPr id="303216" name="Text Box 112">
            <a:extLst>
              <a:ext uri="{FF2B5EF4-FFF2-40B4-BE49-F238E27FC236}">
                <a16:creationId xmlns:a16="http://schemas.microsoft.com/office/drawing/2014/main" xmlns="" id="{596C4ADD-4EDD-47D1-9F1E-7D1D79DDA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624" y="2586608"/>
            <a:ext cx="7620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实型</a:t>
            </a:r>
          </a:p>
        </p:txBody>
      </p:sp>
      <p:sp>
        <p:nvSpPr>
          <p:cNvPr id="303217" name="Text Box 113">
            <a:extLst>
              <a:ext uri="{FF2B5EF4-FFF2-40B4-BE49-F238E27FC236}">
                <a16:creationId xmlns:a16="http://schemas.microsoft.com/office/drawing/2014/main" xmlns="" id="{FFDDAFDF-D045-4570-87F9-358C8F794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624" y="2972371"/>
            <a:ext cx="5334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4</a:t>
            </a:r>
          </a:p>
        </p:txBody>
      </p:sp>
      <p:sp>
        <p:nvSpPr>
          <p:cNvPr id="303220" name="Text Box 116">
            <a:extLst>
              <a:ext uri="{FF2B5EF4-FFF2-40B4-BE49-F238E27FC236}">
                <a16:creationId xmlns:a16="http://schemas.microsoft.com/office/drawing/2014/main" xmlns="" id="{D60E84CB-D285-4CE5-AF7F-87DD33BCB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824" y="2586608"/>
            <a:ext cx="11430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字符型</a:t>
            </a:r>
          </a:p>
        </p:txBody>
      </p:sp>
      <p:sp>
        <p:nvSpPr>
          <p:cNvPr id="303221" name="Text Box 117">
            <a:extLst>
              <a:ext uri="{FF2B5EF4-FFF2-40B4-BE49-F238E27FC236}">
                <a16:creationId xmlns:a16="http://schemas.microsoft.com/office/drawing/2014/main" xmlns="" id="{BBE9D6C5-6709-44B4-9131-C98EB073F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824" y="2967608"/>
            <a:ext cx="5334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</a:t>
            </a:r>
          </a:p>
        </p:txBody>
      </p:sp>
      <p:pic>
        <p:nvPicPr>
          <p:cNvPr id="76" name="Picture 4" descr="fig_01_08">
            <a:extLst>
              <a:ext uri="{FF2B5EF4-FFF2-40B4-BE49-F238E27FC236}">
                <a16:creationId xmlns:a16="http://schemas.microsoft.com/office/drawing/2014/main" xmlns="" id="{A53A3DEC-E7C6-4C2B-BBA4-68C3D877556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07" y="3054841"/>
            <a:ext cx="5256213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 Box 4">
            <a:extLst>
              <a:ext uri="{FF2B5EF4-FFF2-40B4-BE49-F238E27FC236}">
                <a16:creationId xmlns:a16="http://schemas.microsoft.com/office/drawing/2014/main" xmlns="" id="{2DC7458E-90A5-4FD8-8F6C-4C9155165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3214073"/>
            <a:ext cx="3303589" cy="3046988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……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main( 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a=12;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float x=2.4;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char c='b';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……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xmlns="" id="{F29CDE86-1EC8-4F73-A4A8-475FEB09CFBB}"/>
              </a:ext>
            </a:extLst>
          </p:cNvPr>
          <p:cNvSpPr/>
          <p:nvPr/>
        </p:nvSpPr>
        <p:spPr bwMode="auto">
          <a:xfrm rot="3300000">
            <a:off x="3961207" y="3869372"/>
            <a:ext cx="561221" cy="1826919"/>
          </a:xfrm>
          <a:prstGeom prst="rightBrace">
            <a:avLst>
              <a:gd name="adj1" fmla="val 43002"/>
              <a:gd name="adj2" fmla="val 50000"/>
            </a:avLst>
          </a:prstGeom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7" name="Text Box 111">
            <a:extLst>
              <a:ext uri="{FF2B5EF4-FFF2-40B4-BE49-F238E27FC236}">
                <a16:creationId xmlns:a16="http://schemas.microsoft.com/office/drawing/2014/main" xmlns="" id="{874B8705-52DB-4A66-BE47-3E482B2AA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4412531"/>
            <a:ext cx="6096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a </a:t>
            </a:r>
          </a:p>
        </p:txBody>
      </p:sp>
      <p:sp>
        <p:nvSpPr>
          <p:cNvPr id="88" name="右大括号 87">
            <a:extLst>
              <a:ext uri="{FF2B5EF4-FFF2-40B4-BE49-F238E27FC236}">
                <a16:creationId xmlns:a16="http://schemas.microsoft.com/office/drawing/2014/main" xmlns="" id="{A108CEC5-A3A7-4354-942D-B82E904D1F47}"/>
              </a:ext>
            </a:extLst>
          </p:cNvPr>
          <p:cNvSpPr/>
          <p:nvPr/>
        </p:nvSpPr>
        <p:spPr bwMode="auto">
          <a:xfrm rot="3300000">
            <a:off x="2446071" y="4930090"/>
            <a:ext cx="561221" cy="1826919"/>
          </a:xfrm>
          <a:prstGeom prst="rightBrace">
            <a:avLst>
              <a:gd name="adj1" fmla="val 43002"/>
              <a:gd name="adj2" fmla="val 50000"/>
            </a:avLst>
          </a:prstGeom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9" name="Text Box 111">
            <a:extLst>
              <a:ext uri="{FF2B5EF4-FFF2-40B4-BE49-F238E27FC236}">
                <a16:creationId xmlns:a16="http://schemas.microsoft.com/office/drawing/2014/main" xmlns="" id="{83EE7223-5C37-44EF-928D-3CD8DC9A1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5492651"/>
            <a:ext cx="6096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x</a:t>
            </a:r>
          </a:p>
        </p:txBody>
      </p:sp>
      <p:sp>
        <p:nvSpPr>
          <p:cNvPr id="90" name="Text Box 111">
            <a:extLst>
              <a:ext uri="{FF2B5EF4-FFF2-40B4-BE49-F238E27FC236}">
                <a16:creationId xmlns:a16="http://schemas.microsoft.com/office/drawing/2014/main" xmlns="" id="{9AE5A9C2-D684-4C03-B9AD-37239F144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6068715"/>
            <a:ext cx="6096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c</a:t>
            </a:r>
          </a:p>
        </p:txBody>
      </p:sp>
      <p:sp>
        <p:nvSpPr>
          <p:cNvPr id="91" name="Text Box 25">
            <a:extLst>
              <a:ext uri="{FF2B5EF4-FFF2-40B4-BE49-F238E27FC236}">
                <a16:creationId xmlns:a16="http://schemas.microsoft.com/office/drawing/2014/main" xmlns="" id="{AA63A11A-0FC8-4F39-B7EA-C0992CD3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824" y="2636912"/>
            <a:ext cx="2402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3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3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3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3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0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3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3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3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3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3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3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3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3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3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3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3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3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03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3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3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3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3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3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3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03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03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3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03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03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03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03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9" grpId="0"/>
      <p:bldP spid="303129" grpId="0"/>
      <p:bldP spid="303135" grpId="0"/>
      <p:bldP spid="303213" grpId="0" autoUpdateAnimBg="0"/>
      <p:bldP spid="303214" grpId="0" autoUpdateAnimBg="0"/>
      <p:bldP spid="303215" grpId="0" autoUpdateAnimBg="0"/>
      <p:bldP spid="303216" grpId="0" autoUpdateAnimBg="0"/>
      <p:bldP spid="303217" grpId="0" autoUpdateAnimBg="0"/>
      <p:bldP spid="303220" grpId="0" autoUpdateAnimBg="0"/>
      <p:bldP spid="303221" grpId="0" autoUpdateAnimBg="0"/>
      <p:bldP spid="81" grpId="0" build="p" animBg="1" autoUpdateAnimBg="0"/>
      <p:bldP spid="4" grpId="0" animBg="1"/>
      <p:bldP spid="87" grpId="0" autoUpdateAnimBg="0"/>
      <p:bldP spid="88" grpId="0" animBg="1"/>
      <p:bldP spid="89" grpId="0" autoUpdateAnimBg="0"/>
      <p:bldP spid="90" grpId="0" autoUpdateAnimBg="0"/>
      <p:bldP spid="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2">
            <a:extLst>
              <a:ext uri="{FF2B5EF4-FFF2-40B4-BE49-F238E27FC236}">
                <a16:creationId xmlns:a16="http://schemas.microsoft.com/office/drawing/2014/main" xmlns="" id="{CC74CAA7-9D24-403D-B14B-EFB4DF41F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3184" y="2061215"/>
            <a:ext cx="4788000" cy="3852000"/>
          </a:xfrm>
          <a:prstGeom prst="rect">
            <a:avLst/>
          </a:prstGeom>
          <a:solidFill>
            <a:srgbClr val="FFDDFF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定义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CStudent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类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41" name="五边形 40">
            <a:extLst>
              <a:ext uri="{FF2B5EF4-FFF2-40B4-BE49-F238E27FC236}">
                <a16:creationId xmlns:a16="http://schemas.microsoft.com/office/drawing/2014/main" xmlns="" id="{F901B976-C4D2-44FF-B76E-4DB40E77EF02}"/>
              </a:ext>
            </a:extLst>
          </p:cNvPr>
          <p:cNvSpPr/>
          <p:nvPr/>
        </p:nvSpPr>
        <p:spPr bwMode="auto">
          <a:xfrm>
            <a:off x="4967734" y="3216870"/>
            <a:ext cx="3240087" cy="106045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28575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" name="五边形 2">
            <a:extLst>
              <a:ext uri="{FF2B5EF4-FFF2-40B4-BE49-F238E27FC236}">
                <a16:creationId xmlns:a16="http://schemas.microsoft.com/office/drawing/2014/main" xmlns="" id="{549DC10D-242D-44A5-B0A6-A01B41B7D003}"/>
              </a:ext>
            </a:extLst>
          </p:cNvPr>
          <p:cNvSpPr/>
          <p:nvPr/>
        </p:nvSpPr>
        <p:spPr bwMode="auto">
          <a:xfrm>
            <a:off x="4967734" y="4369395"/>
            <a:ext cx="3240087" cy="70485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28575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xmlns="" id="{D0D35E8C-EDAF-410F-9D5A-B61A81663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类与对象的基本概念</a:t>
            </a:r>
          </a:p>
        </p:txBody>
      </p:sp>
      <p:sp>
        <p:nvSpPr>
          <p:cNvPr id="345098" name="Text Box 10">
            <a:extLst>
              <a:ext uri="{FF2B5EF4-FFF2-40B4-BE49-F238E27FC236}">
                <a16:creationId xmlns:a16="http://schemas.microsoft.com/office/drawing/2014/main" xmlns="" id="{FED208D6-3A6A-4171-8EE0-7E767E8D8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4461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itchFamily="49" charset="-122"/>
                <a:ea typeface="幼圆" pitchFamily="49" charset="-122"/>
              </a:rPr>
              <a:t>类的概念</a:t>
            </a:r>
          </a:p>
        </p:txBody>
      </p:sp>
      <p:sp>
        <p:nvSpPr>
          <p:cNvPr id="345100" name="Text Box 12">
            <a:extLst>
              <a:ext uri="{FF2B5EF4-FFF2-40B4-BE49-F238E27FC236}">
                <a16:creationId xmlns:a16="http://schemas.microsoft.com/office/drawing/2014/main" xmlns="" id="{C47BF021-C06A-4CDE-B461-55F484CF1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2667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类是一种构造数据类型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xmlns="" id="{0403DC69-4AED-4EFE-9716-71FACCADB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570" y="2470244"/>
            <a:ext cx="45370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class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{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~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no;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float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[3];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……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5C33C8AC-3C9D-451E-BD07-4F741F1C5C45}"/>
              </a:ext>
            </a:extLst>
          </p:cNvPr>
          <p:cNvSpPr/>
          <p:nvPr/>
        </p:nvSpPr>
        <p:spPr bwMode="auto">
          <a:xfrm>
            <a:off x="4031109" y="1916832"/>
            <a:ext cx="5005387" cy="4792960"/>
          </a:xfrm>
          <a:prstGeom prst="rect">
            <a:avLst/>
          </a:prstGeom>
          <a:noFill/>
          <a:ln w="38100" cap="sq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40" name="Text Box 12">
            <a:extLst>
              <a:ext uri="{FF2B5EF4-FFF2-40B4-BE49-F238E27FC236}">
                <a16:creationId xmlns:a16="http://schemas.microsoft.com/office/drawing/2014/main" xmlns="" id="{0109D3C9-3607-4F38-8400-6E1F70BF6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565400"/>
            <a:ext cx="273685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38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构成类的成员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38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数据成员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38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成员函数</a:t>
            </a:r>
          </a:p>
        </p:txBody>
      </p:sp>
      <p:sp>
        <p:nvSpPr>
          <p:cNvPr id="43" name="Text Box 12">
            <a:extLst>
              <a:ext uri="{FF2B5EF4-FFF2-40B4-BE49-F238E27FC236}">
                <a16:creationId xmlns:a16="http://schemas.microsoft.com/office/drawing/2014/main" xmlns="" id="{4A7EE105-A6D8-4555-BDC0-059FC337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813" y="4297958"/>
            <a:ext cx="828675" cy="830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38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数据成员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Text Box 12">
            <a:extLst>
              <a:ext uri="{FF2B5EF4-FFF2-40B4-BE49-F238E27FC236}">
                <a16:creationId xmlns:a16="http://schemas.microsoft.com/office/drawing/2014/main" xmlns="" id="{0FB9ED51-D37E-4A47-B414-F0C658EF5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84" y="3356570"/>
            <a:ext cx="900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38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成员函数</a:t>
            </a:r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xmlns="" id="{0919F276-C843-453B-AB29-AD5BF1EA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1" y="3740090"/>
            <a:ext cx="26670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itchFamily="49" charset="-122"/>
                <a:ea typeface="幼圆" pitchFamily="49" charset="-122"/>
              </a:rPr>
              <a:t>对象的概念</a:t>
            </a:r>
          </a:p>
        </p:txBody>
      </p:sp>
      <p:sp>
        <p:nvSpPr>
          <p:cNvPr id="46" name="Text Box 12">
            <a:extLst>
              <a:ext uri="{FF2B5EF4-FFF2-40B4-BE49-F238E27FC236}">
                <a16:creationId xmlns:a16="http://schemas.microsoft.com/office/drawing/2014/main" xmlns="" id="{AD0CA8F3-9F54-4520-A677-6F9A3F6BA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69966"/>
            <a:ext cx="36147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某种类的变量称为对象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Text Box 12">
            <a:extLst>
              <a:ext uri="{FF2B5EF4-FFF2-40B4-BE49-F238E27FC236}">
                <a16:creationId xmlns:a16="http://schemas.microsoft.com/office/drawing/2014/main" xmlns="" id="{A9A79F79-93B7-4663-9A49-32CCEE44C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7" y="6279406"/>
            <a:ext cx="23034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s;</a:t>
            </a:r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xmlns="" id="{D21ACF04-4965-48CB-9F07-6981BC759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185" y="5910376"/>
            <a:ext cx="431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定义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CStudent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类对象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xmlns="" id="{33AB0A25-169C-4C57-A803-029674C9B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524" y="1418927"/>
            <a:ext cx="2592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一个类的例子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xmlns="" id="{CC74CAA7-9D24-403D-B14B-EFB4DF41F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5453176"/>
            <a:ext cx="32403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660066"/>
              </a:buClr>
              <a:buSzPct val="90000"/>
              <a:defRPr/>
            </a:pPr>
            <a:r>
              <a:rPr lang="en-US" altLang="zh-CN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类成员函数的实现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67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41" grpId="0" animBg="1"/>
      <p:bldP spid="3" grpId="0" animBg="1"/>
      <p:bldP spid="345098" grpId="0" autoUpdateAnimBg="0"/>
      <p:bldP spid="345100" grpId="0" autoUpdateAnimBg="0"/>
      <p:bldP spid="36" grpId="0" build="p" autoUpdateAnimBg="0"/>
      <p:bldP spid="36" grpId="1" build="allAtOnce"/>
      <p:bldP spid="39" grpId="0" build="p" animBg="1" autoUpdateAnimBg="0"/>
      <p:bldP spid="40" grpId="0" build="p" autoUpdateAnimBg="0"/>
      <p:bldP spid="43" grpId="0" build="p"/>
      <p:bldP spid="44" grpId="0" build="p"/>
      <p:bldP spid="45" grpId="0" autoUpdateAnimBg="0"/>
      <p:bldP spid="46" grpId="0" autoUpdateAnimBg="0"/>
      <p:bldP spid="49" grpId="0" autoUpdateAnimBg="0"/>
      <p:bldP spid="50" grpId="0" autoUpdateAnimBg="0"/>
      <p:bldP spid="20" grpId="0" autoUpdateAnimBg="0"/>
      <p:bldP spid="1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五边形 29">
            <a:extLst>
              <a:ext uri="{FF2B5EF4-FFF2-40B4-BE49-F238E27FC236}">
                <a16:creationId xmlns:a16="http://schemas.microsoft.com/office/drawing/2014/main" xmlns="" id="{4CCFFE1B-4218-43A8-B5B6-3F1E137C8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86" y="1340520"/>
            <a:ext cx="4483100" cy="2274589"/>
          </a:xfrm>
          <a:prstGeom prst="homePlate">
            <a:avLst>
              <a:gd name="adj" fmla="val 0"/>
            </a:avLst>
          </a:prstGeom>
          <a:solidFill>
            <a:srgbClr val="FFE0DF"/>
          </a:solidFill>
          <a:ln w="28575" cap="sq">
            <a:solidFill>
              <a:srgbClr val="FFE0D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3B3E0A79-E937-48E7-861C-576E26E4F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7384"/>
            <a:ext cx="7772400" cy="646331"/>
          </a:xfrm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定义类</a:t>
            </a:r>
            <a:endParaRPr lang="en-US" altLang="zh-CN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" name="Rectangle 31">
            <a:extLst>
              <a:ext uri="{FF2B5EF4-FFF2-40B4-BE49-F238E27FC236}">
                <a16:creationId xmlns:a16="http://schemas.microsoft.com/office/drawing/2014/main" xmlns="" id="{01083115-B0A4-4C2D-8B8B-7FFD2C1A8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86" y="908720"/>
            <a:ext cx="453707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类名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公有型数据和函数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private: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私有型数据和函数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protected: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保护型数据和函数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F5C493C2-AF43-4E88-A670-AF161A779C3C}"/>
              </a:ext>
            </a:extLst>
          </p:cNvPr>
          <p:cNvSpPr/>
          <p:nvPr/>
        </p:nvSpPr>
        <p:spPr bwMode="auto">
          <a:xfrm>
            <a:off x="611560" y="980728"/>
            <a:ext cx="4683125" cy="3075692"/>
          </a:xfrm>
          <a:prstGeom prst="rect">
            <a:avLst/>
          </a:prstGeom>
          <a:noFill/>
          <a:ln w="38100" cap="sq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27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xmlns="" id="{B7CB92A1-6AB3-4DAD-9A3D-5BC2AE167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511" y="980157"/>
            <a:ext cx="20161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声明部分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xmlns="" id="{3352489E-1268-4A0E-BC6B-B54400B91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996" y="3595474"/>
            <a:ext cx="20161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实现部分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xmlns="" id="{88842E86-DC57-497D-9089-AE69DE5B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991" y="3508166"/>
            <a:ext cx="3375497" cy="2657138"/>
          </a:xfrm>
          <a:prstGeom prst="rect">
            <a:avLst/>
          </a:prstGeom>
          <a:noFill/>
          <a:ln w="28575" cap="sq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public:</a:t>
            </a: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void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CalAver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~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	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no;</a:t>
            </a: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float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[3];</a:t>
            </a: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xmlns="" id="{542D1A70-E2CD-47B1-A519-371DDD81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298" y="980728"/>
            <a:ext cx="1717404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tabLst/>
              <a:defRPr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声明部分</a:t>
            </a:r>
            <a:endParaRPr lang="en-US" altLang="zh-CN" dirty="0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xmlns="" id="{948A6AB4-202A-491B-AE5F-33719DB51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86" y="3645574"/>
            <a:ext cx="45370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各成员函数的实现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xmlns="" id="{DA0AA66E-FF7A-4D3D-AE9A-C9B720AF5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673" y="1354223"/>
            <a:ext cx="331281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以分号结束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类体中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 SC Regular" pitchFamily="-84" charset="-122"/>
                <a:ea typeface="Kaiti SC Regular" pitchFamily="-84" charset="-122"/>
              </a:rPr>
              <a:t>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 SC Regular" pitchFamily="-84" charset="-122"/>
              <a:ea typeface="Kaiti SC Regular" pitchFamily="-8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 SC Regular" pitchFamily="-84" charset="-122"/>
                <a:ea typeface="Kaiti SC Regular" pitchFamily="-84" charset="-122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定义数据成员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成员函数声明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xmlns="" id="{61FC080D-6D37-483E-BD54-FB74D94BA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385" y="2102941"/>
            <a:ext cx="5540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类体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xmlns="" id="{311A47E2-577B-43EE-9DBC-64DDCF054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71" y="548680"/>
            <a:ext cx="424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定义类的一般格式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xmlns="" id="{FFF5C3AD-6E2C-4CE8-BA26-7000C7A28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221088"/>
            <a:ext cx="21574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tabLst/>
              <a:defRPr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实现部分</a:t>
            </a:r>
            <a:endParaRPr lang="en-US" altLang="zh-CN" dirty="0"/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xmlns="" id="{418C265A-9F89-44C7-820F-625EA23FC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653136"/>
            <a:ext cx="340779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tabLst/>
              <a:defRPr/>
            </a:pPr>
            <a:r>
              <a:rPr lang="zh-CN" altLang="en-US" noProof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类成员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函数的具体实现过程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可置于类体中，也可放在类体外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xmlns="" id="{542D1A70-E2CD-47B1-A519-371DDD81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996952"/>
            <a:ext cx="1717404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uLnTx/>
                <a:uFillTx/>
                <a:latin typeface="黑体" pitchFamily="49" charset="-122"/>
                <a:ea typeface="黑体" pitchFamily="49" charset="-122"/>
                <a:cs typeface="Arial" pitchFamily="34" charset="0"/>
              </a:rPr>
              <a:t>例：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uLnTx/>
              <a:uFillTx/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8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8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 build="p" autoUpdateAnimBg="0"/>
      <p:bldP spid="16" grpId="1" build="allAtOnce"/>
      <p:bldP spid="17" grpId="0" build="p" animBg="1" autoUpdateAnimBg="0"/>
      <p:bldP spid="18" grpId="0" autoUpdateAnimBg="0"/>
      <p:bldP spid="19" grpId="0" autoUpdateAnimBg="0"/>
      <p:bldP spid="21" grpId="0" build="p" animBg="1" autoUpdateAnimBg="0"/>
      <p:bldP spid="26" grpId="0" build="p" autoUpdateAnimBg="0"/>
      <p:bldP spid="27" grpId="0" build="allAtOnce"/>
      <p:bldP spid="31" grpId="0" build="p" autoUpdateAnimBg="0"/>
      <p:bldP spid="32" grpId="0" autoUpdateAnimBg="0"/>
      <p:bldP spid="15" grpId="0"/>
      <p:bldP spid="23" grpId="0" build="p" autoUpdateAnimBg="0"/>
      <p:bldP spid="24" grpId="0" build="p" autoUpdateAnimBg="0"/>
      <p:bldP spid="2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五边形 10">
            <a:extLst>
              <a:ext uri="{FF2B5EF4-FFF2-40B4-BE49-F238E27FC236}">
                <a16:creationId xmlns:a16="http://schemas.microsoft.com/office/drawing/2014/main" xmlns="" id="{07F046F5-B769-43FD-BF50-8EAB909CF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7" y="5151438"/>
            <a:ext cx="5184775" cy="1431925"/>
          </a:xfrm>
          <a:prstGeom prst="homePlat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 cap="sq">
            <a:solidFill>
              <a:srgbClr val="FFE0D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五边形 10">
            <a:extLst>
              <a:ext uri="{FF2B5EF4-FFF2-40B4-BE49-F238E27FC236}">
                <a16:creationId xmlns:a16="http://schemas.microsoft.com/office/drawing/2014/main" xmlns="" id="{A9A5C6E5-7464-43F8-81F4-A7EA9482E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9" y="3348038"/>
            <a:ext cx="4321174" cy="728662"/>
          </a:xfrm>
          <a:prstGeom prst="homePlat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 cap="sq">
            <a:solidFill>
              <a:srgbClr val="FFE0D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五边形 10">
            <a:extLst>
              <a:ext uri="{FF2B5EF4-FFF2-40B4-BE49-F238E27FC236}">
                <a16:creationId xmlns:a16="http://schemas.microsoft.com/office/drawing/2014/main" xmlns="" id="{B47B9431-9E01-45F7-ADEA-E07F9DCBD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2189163"/>
            <a:ext cx="4352925" cy="1089025"/>
          </a:xfrm>
          <a:prstGeom prst="homePlat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8575" cap="sq">
            <a:solidFill>
              <a:srgbClr val="FFE0D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五边形 10">
            <a:extLst>
              <a:ext uri="{FF2B5EF4-FFF2-40B4-BE49-F238E27FC236}">
                <a16:creationId xmlns:a16="http://schemas.microsoft.com/office/drawing/2014/main" xmlns="" id="{FD7E472F-E418-4F37-8C2B-2C838DA78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493616"/>
            <a:ext cx="2663825" cy="449262"/>
          </a:xfrm>
          <a:prstGeom prst="homePlate">
            <a:avLst>
              <a:gd name="adj" fmla="val 38794"/>
            </a:avLst>
          </a:prstGeom>
          <a:solidFill>
            <a:schemeClr val="accent1">
              <a:lumMod val="20000"/>
              <a:lumOff val="80000"/>
            </a:schemeClr>
          </a:solidFill>
          <a:ln w="28575" cap="sq">
            <a:solidFill>
              <a:srgbClr val="FFE0D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Text Box 12">
            <a:extLst>
              <a:ext uri="{FF2B5EF4-FFF2-40B4-BE49-F238E27FC236}">
                <a16:creationId xmlns:a16="http://schemas.microsoft.com/office/drawing/2014/main" xmlns="" id="{5884789A-3E05-4767-A043-593749EC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9" y="289719"/>
            <a:ext cx="424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定义类的一般格式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xmlns="" id="{4BC883A8-5082-4AA6-84F7-40C64003A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039813"/>
            <a:ext cx="5400675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{  no=1001;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[0]=90;cj[1]=80;cj[2]=85;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~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{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no;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float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[3];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};	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1A347D0E-175A-46EB-B9F2-22E4A65988D2}"/>
              </a:ext>
            </a:extLst>
          </p:cNvPr>
          <p:cNvSpPr/>
          <p:nvPr/>
        </p:nvSpPr>
        <p:spPr bwMode="auto">
          <a:xfrm>
            <a:off x="3708400" y="981075"/>
            <a:ext cx="5327650" cy="5707063"/>
          </a:xfrm>
          <a:prstGeom prst="rect">
            <a:avLst/>
          </a:prstGeom>
          <a:noFill/>
          <a:ln w="571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xmlns="" id="{2CDF21BF-DCB7-462E-8933-FFEF6A69B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119727"/>
            <a:ext cx="459898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Clr>
                <a:srgbClr val="660066"/>
              </a:buClr>
              <a:buSzPct val="90000"/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成员函数实现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    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置于类体之内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64" name="五边形 10">
            <a:extLst>
              <a:ext uri="{FF2B5EF4-FFF2-40B4-BE49-F238E27FC236}">
                <a16:creationId xmlns:a16="http://schemas.microsoft.com/office/drawing/2014/main" xmlns="" id="{66F42234-A551-4612-B803-B733C9577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1031528"/>
            <a:ext cx="2663825" cy="1446213"/>
          </a:xfrm>
          <a:prstGeom prst="homePlate">
            <a:avLst>
              <a:gd name="adj" fmla="val 38791"/>
            </a:avLst>
          </a:prstGeom>
          <a:solidFill>
            <a:srgbClr val="FFE0DF"/>
          </a:solidFill>
          <a:ln w="28575" cap="sq">
            <a:solidFill>
              <a:srgbClr val="FFE0D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31">
            <a:extLst>
              <a:ext uri="{FF2B5EF4-FFF2-40B4-BE49-F238E27FC236}">
                <a16:creationId xmlns:a16="http://schemas.microsoft.com/office/drawing/2014/main" xmlns="" id="{9886D6DB-2F47-4ECD-A171-A4C981082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980728"/>
            <a:ext cx="332105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类名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E81E435-CBC1-4CA3-B130-E331AA7BAB8A}"/>
              </a:ext>
            </a:extLst>
          </p:cNvPr>
          <p:cNvSpPr/>
          <p:nvPr/>
        </p:nvSpPr>
        <p:spPr bwMode="auto">
          <a:xfrm>
            <a:off x="207963" y="980728"/>
            <a:ext cx="3330575" cy="2055813"/>
          </a:xfrm>
          <a:prstGeom prst="rect">
            <a:avLst/>
          </a:prstGeom>
          <a:noFill/>
          <a:ln w="57150" cap="sq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xmlns="" id="{03448E60-BF83-4A48-AFBD-68BC280AD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465041"/>
            <a:ext cx="28082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各成员函数的实现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xmlns="" id="{1F0076E3-4C35-43AC-AC70-0CFB6FFF8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268066"/>
            <a:ext cx="8953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声明部分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xmlns="" id="{CC229B37-5F5D-4A7F-BCAC-6DF8DB78C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204691"/>
            <a:ext cx="9445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实现部分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xmlns="" id="{FE958D00-0004-4A90-ACA5-A637274E8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" y="4027631"/>
            <a:ext cx="33353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置于类体之外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 SC Regular" pitchFamily="-84" charset="-122"/>
              <a:ea typeface="Kaiti SC Regular" pitchFamily="-8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DFBFAAF8-9EB0-4FB3-802D-3195438BC948}"/>
              </a:ext>
            </a:extLst>
          </p:cNvPr>
          <p:cNvSpPr/>
          <p:nvPr/>
        </p:nvSpPr>
        <p:spPr bwMode="auto">
          <a:xfrm>
            <a:off x="150813" y="5013176"/>
            <a:ext cx="3387725" cy="1570037"/>
          </a:xfrm>
          <a:prstGeom prst="rect">
            <a:avLst/>
          </a:prstGeom>
          <a:solidFill>
            <a:srgbClr val="FFFFFF"/>
          </a:solidFill>
          <a:ln w="57150" cap="sq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xmlns="" id="{467D6AE7-0CE9-4F05-B5D3-28B8F80E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3" y="5013325"/>
            <a:ext cx="467995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类型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类名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::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函数名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形参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线形标注 2 (无边框) 40">
            <a:extLst>
              <a:ext uri="{FF2B5EF4-FFF2-40B4-BE49-F238E27FC236}">
                <a16:creationId xmlns:a16="http://schemas.microsoft.com/office/drawing/2014/main" xmlns="" id="{A00AC078-1F43-4376-84D9-DAE0F08209ED}"/>
              </a:ext>
            </a:extLst>
          </p:cNvPr>
          <p:cNvSpPr>
            <a:spLocks/>
          </p:cNvSpPr>
          <p:nvPr/>
        </p:nvSpPr>
        <p:spPr bwMode="auto">
          <a:xfrm>
            <a:off x="819150" y="4509368"/>
            <a:ext cx="2016125" cy="431800"/>
          </a:xfrm>
          <a:prstGeom prst="callout2">
            <a:avLst>
              <a:gd name="adj1" fmla="val 90080"/>
              <a:gd name="adj2" fmla="val 34338"/>
              <a:gd name="adj3" fmla="val 103506"/>
              <a:gd name="adj4" fmla="val 34814"/>
              <a:gd name="adj5" fmla="val 179494"/>
              <a:gd name="adj6" fmla="val 40672"/>
            </a:avLst>
          </a:prstGeom>
          <a:solidFill>
            <a:srgbClr val="CCFFCC"/>
          </a:solidFill>
          <a:ln w="38100">
            <a:solidFill>
              <a:srgbClr val="0000FF"/>
            </a:solidFill>
            <a:miter lim="800000"/>
            <a:headEnd/>
            <a:tailEnd type="arrow" w="med" len="med"/>
          </a:ln>
        </p:spPr>
        <p:txBody>
          <a:bodyPr lIns="0" r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作用域运算符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xmlns="" id="{624215C6-FA50-4ACD-8993-F58D876E1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5037138"/>
            <a:ext cx="54006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{ float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[0]+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[1]+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[2];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&lt;&lt;no&lt;&lt;"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="&lt;&lt;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/3;   }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xmlns="" id="{7B6D452D-37E4-4DFB-B4CC-B036EF8F8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2188" y="2125128"/>
            <a:ext cx="15803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函数实现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xmlns="" id="{AD881EC1-C827-4978-9A09-9C68238FF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3327375"/>
            <a:ext cx="15803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函数实现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xmlns="" id="{B71CD366-A225-4BEB-AB4B-A987C277C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5517232"/>
            <a:ext cx="15803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函数实现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72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  <p:bldP spid="23" grpId="0" animBg="1"/>
      <p:bldP spid="17" grpId="0" animBg="1"/>
      <p:bldP spid="21" grpId="0" build="p" autoUpdateAnimBg="0"/>
      <p:bldP spid="21" grpId="1" build="p"/>
      <p:bldP spid="22" grpId="0" build="p" animBg="1" autoUpdateAnimBg="0"/>
      <p:bldP spid="20" grpId="0" build="p" autoUpdateAnimBg="0"/>
      <p:bldP spid="19464" grpId="0" animBg="1"/>
      <p:bldP spid="12" grpId="0" build="p"/>
      <p:bldP spid="13" grpId="0" animBg="1"/>
      <p:bldP spid="15" grpId="0"/>
      <p:bldP spid="16" grpId="0"/>
      <p:bldP spid="18" grpId="0"/>
      <p:bldP spid="19" grpId="0" build="p" autoUpdateAnimBg="0"/>
      <p:bldP spid="27" grpId="0" animBg="1"/>
      <p:bldP spid="28" grpId="0" build="p"/>
      <p:bldP spid="29" grpId="0" animBg="1"/>
      <p:bldP spid="31" grpId="0" build="p" autoUpdateAnimBg="0"/>
      <p:bldP spid="25" grpId="0"/>
      <p:bldP spid="26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B1BB254C-E596-41BC-97A9-B82F7960A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7384"/>
            <a:ext cx="7772400" cy="6463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使用类</a:t>
            </a:r>
            <a:r>
              <a:rPr lang="en-US" altLang="zh-CN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定义对象</a:t>
            </a:r>
            <a:endParaRPr lang="en-US" altLang="zh-CN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xmlns="" id="{B7C213C4-3FD2-4776-A066-89D046F8D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00" y="768913"/>
            <a:ext cx="424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定义对象的一般格式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B13B6648-E715-4E64-BD35-E250B534DEAD}"/>
              </a:ext>
            </a:extLst>
          </p:cNvPr>
          <p:cNvSpPr/>
          <p:nvPr/>
        </p:nvSpPr>
        <p:spPr bwMode="auto">
          <a:xfrm>
            <a:off x="4619272" y="692696"/>
            <a:ext cx="4201200" cy="6048000"/>
          </a:xfrm>
          <a:prstGeom prst="rect">
            <a:avLst/>
          </a:prstGeom>
          <a:solidFill>
            <a:schemeClr val="accent3"/>
          </a:solidFill>
          <a:ln w="38100" cap="sq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xmlns="" id="{C3A23992-656C-42B3-B7B5-F2167764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420" y="4802188"/>
            <a:ext cx="4249738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CStudent 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xmlns="" id="{6FEB856C-F7C5-47DA-BFB0-8C3A589D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420" y="5910263"/>
            <a:ext cx="27352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s.CalAver();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 Box 12">
            <a:extLst>
              <a:ext uri="{FF2B5EF4-FFF2-40B4-BE49-F238E27FC236}">
                <a16:creationId xmlns:a16="http://schemas.microsoft.com/office/drawing/2014/main" xmlns="" id="{5FCAD86D-4729-4BDA-AAE2-156B2745F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945" y="5540375"/>
            <a:ext cx="196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90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90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定义对象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90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ngti SC Regular"/>
              <a:ea typeface="Songti SC Regular"/>
              <a:cs typeface="Songti SC Regular"/>
            </a:endParaRP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xmlns="" id="{CA3C8A05-DFEE-4B71-92B0-4281CEA0B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00" y="1960685"/>
            <a:ext cx="424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对象成员的访问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 Box 12">
            <a:extLst>
              <a:ext uri="{FF2B5EF4-FFF2-40B4-BE49-F238E27FC236}">
                <a16:creationId xmlns:a16="http://schemas.microsoft.com/office/drawing/2014/main" xmlns="" id="{9461A963-26E0-4A42-BBBF-B76F1124F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0" y="3558491"/>
            <a:ext cx="3527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ct val="50000"/>
              </a:spcBef>
              <a:buClr>
                <a:srgbClr val="0000CC"/>
              </a:buClr>
              <a:buSzPct val="90000"/>
              <a:buFont typeface="Wingdings" panose="05000000000000000000" pitchFamily="2" charset="2"/>
              <a:buChar char="F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Pct val="90000"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访问数据成员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xmlns="" id="{3577CE0D-E707-422F-A552-721EE210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4126990"/>
            <a:ext cx="2675228" cy="4603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对象名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" panose="02010609060101010101" pitchFamily="49" charset="-122"/>
              </a:rPr>
              <a:t>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" panose="02010609060101010101" pitchFamily="49" charset="-122"/>
              </a:rPr>
              <a:t>数据成员名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楷体" panose="02010609060101010101" pitchFamily="49" charset="-122"/>
            </a:endParaRPr>
          </a:p>
        </p:txBody>
      </p:sp>
      <p:sp>
        <p:nvSpPr>
          <p:cNvPr id="40" name="Text Box 12">
            <a:extLst>
              <a:ext uri="{FF2B5EF4-FFF2-40B4-BE49-F238E27FC236}">
                <a16:creationId xmlns:a16="http://schemas.microsoft.com/office/drawing/2014/main" xmlns="" id="{0A2D5BBA-6E91-4A75-8592-9F2216AA8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0" y="4818125"/>
            <a:ext cx="352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ct val="50000"/>
              </a:spcBef>
              <a:buClr>
                <a:srgbClr val="0000CC"/>
              </a:buClr>
              <a:buSzPct val="90000"/>
              <a:buFont typeface="Wingdings" panose="05000000000000000000" pitchFamily="2" charset="2"/>
              <a:buChar char="F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Pct val="90000"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访问成员函数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Text Box 12">
            <a:extLst>
              <a:ext uri="{FF2B5EF4-FFF2-40B4-BE49-F238E27FC236}">
                <a16:creationId xmlns:a16="http://schemas.microsoft.com/office/drawing/2014/main" xmlns="" id="{320A0F45-8A0D-4B93-BCB5-38CB8063B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5488905"/>
            <a:ext cx="3836989" cy="4603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对象名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" panose="02010609060101010101" pitchFamily="49" charset="-122"/>
              </a:rPr>
              <a:t>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" panose="02010609060101010101" pitchFamily="49" charset="-122"/>
              </a:rPr>
              <a:t>成员函数名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" panose="02010609060101010101" pitchFamily="49" charset="-122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" panose="02010609060101010101" pitchFamily="49" charset="-122"/>
              </a:rPr>
              <a:t>参数表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xmlns="" id="{D1DA56FC-9063-45C0-A069-B6AB90FEB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0" y="2463801"/>
            <a:ext cx="287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Pct val="90000"/>
              <a:buFont typeface="Wingdings" panose="05000000000000000000" pitchFamily="2" charset="2"/>
              <a:buChar char="F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成员运算符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xmlns="" id="{EC2540D2-0CAA-4291-BD4B-2EC3981A6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2967335"/>
            <a:ext cx="1008063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  .   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xmlns="" id="{021D19BC-9C60-441E-88C3-9430B729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39" y="1337413"/>
            <a:ext cx="2017029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类名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对象表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；</a:t>
            </a:r>
          </a:p>
        </p:txBody>
      </p:sp>
      <p:sp>
        <p:nvSpPr>
          <p:cNvPr id="23" name="Rectangle 31">
            <a:extLst>
              <a:ext uri="{FF2B5EF4-FFF2-40B4-BE49-F238E27FC236}">
                <a16:creationId xmlns:a16="http://schemas.microsoft.com/office/drawing/2014/main" xmlns="" id="{29D4A1A6-DC8C-414E-809B-713C30575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446" y="784225"/>
            <a:ext cx="3960554" cy="3760004"/>
          </a:xfrm>
          <a:prstGeom prst="rect">
            <a:avLst/>
          </a:prstGeom>
          <a:solidFill>
            <a:srgbClr val="CCCC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类的声明部分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~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no;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float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[3];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类的实现部分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xmlns="" id="{730322D9-8AF3-4819-8097-F0A1A6703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4509120"/>
            <a:ext cx="273630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使用类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ngti SC Regular"/>
              <a:ea typeface="Songti SC Regular"/>
              <a:cs typeface="Songti SC Regular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xmlns="" id="{135564AB-E550-4F6F-9F94-84854EC14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408" y="2094617"/>
            <a:ext cx="4516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定义类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14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build="p" animBg="1" autoUpdateAnimBg="0"/>
      <p:bldP spid="26" grpId="0" build="p"/>
      <p:bldP spid="28" grpId="0" build="p"/>
      <p:bldP spid="34" grpId="0" build="p"/>
      <p:bldP spid="35" grpId="0"/>
      <p:bldP spid="36" grpId="0"/>
      <p:bldP spid="37" grpId="0" animBg="1"/>
      <p:bldP spid="40" grpId="0" animBg="1"/>
      <p:bldP spid="41" grpId="0" animBg="1"/>
      <p:bldP spid="19" grpId="0"/>
      <p:bldP spid="21" grpId="0" animBg="1"/>
      <p:bldP spid="27" grpId="0" build="p" animBg="1" autoUpdateAnimBg="0"/>
      <p:bldP spid="23" grpId="0" uiExpand="1" build="p" autoUpdateAnimBg="0"/>
      <p:bldP spid="23" grpId="1" uiExpand="1" build="allAtOnce" animBg="1"/>
      <p:bldP spid="17" grpId="0" build="p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90ABE5AD-9897-499B-AFD7-5BDDE3050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7772400" cy="6463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类的对象是指针</a:t>
            </a:r>
            <a:endParaRPr lang="en-US" altLang="zh-CN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xmlns="" id="{BC0165C0-44EA-4FCA-9657-61CBFFCB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00" y="836613"/>
            <a:ext cx="424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定义指针的一般格式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Rectangle 31">
            <a:extLst>
              <a:ext uri="{FF2B5EF4-FFF2-40B4-BE49-F238E27FC236}">
                <a16:creationId xmlns:a16="http://schemas.microsoft.com/office/drawing/2014/main" xmlns="" id="{CEC714D2-1A8D-4F85-A23D-B09786F3F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453" y="836613"/>
            <a:ext cx="3888547" cy="3760004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类的声明部分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~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no;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float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[3];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类的实现部分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0104732A-EE49-4B42-9CE4-755DF771AB0A}"/>
              </a:ext>
            </a:extLst>
          </p:cNvPr>
          <p:cNvSpPr/>
          <p:nvPr/>
        </p:nvSpPr>
        <p:spPr bwMode="auto">
          <a:xfrm>
            <a:off x="4607852" y="720725"/>
            <a:ext cx="4202326" cy="6048000"/>
          </a:xfrm>
          <a:prstGeom prst="rect">
            <a:avLst/>
          </a:prstGeom>
          <a:noFill/>
          <a:ln w="38100" cap="sq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xmlns="" id="{6993D703-5610-4C70-85E8-58F1B9356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078" y="4937125"/>
            <a:ext cx="4249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s,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*p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=&amp;s;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xmlns="" id="{5F8E20F3-4ABA-46CE-96FD-642469F09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440" y="6080125"/>
            <a:ext cx="273526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p-&gt;CalAver();</a:t>
            </a:r>
          </a:p>
        </p:txBody>
      </p:sp>
      <p:sp>
        <p:nvSpPr>
          <p:cNvPr id="34" name="Text Box 12">
            <a:extLst>
              <a:ext uri="{FF2B5EF4-FFF2-40B4-BE49-F238E27FC236}">
                <a16:creationId xmlns:a16="http://schemas.microsoft.com/office/drawing/2014/main" xmlns="" id="{B5F0F7D0-A6BF-41F3-980B-C07FB299F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003" y="5343525"/>
            <a:ext cx="3816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定义对象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690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s,p,p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指向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ngti SC Regular"/>
              <a:ea typeface="Songti SC Regular"/>
              <a:cs typeface="Songti SC Regular"/>
            </a:endParaRP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xmlns="" id="{281ABC48-0F17-45E1-90B7-D755D8CF1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00" y="2086262"/>
            <a:ext cx="424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对象成员的访问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 Box 12">
            <a:extLst>
              <a:ext uri="{FF2B5EF4-FFF2-40B4-BE49-F238E27FC236}">
                <a16:creationId xmlns:a16="http://schemas.microsoft.com/office/drawing/2014/main" xmlns="" id="{BA277F7D-1908-45A4-9B38-CCAC06DE1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0" y="2557196"/>
            <a:ext cx="352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访问数据成员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xmlns="" id="{E0F39119-C4DF-4A41-9BF4-F87C559B1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0" y="3106344"/>
            <a:ext cx="3000450" cy="4603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指针名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数据成员名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 Box 12">
            <a:extLst>
              <a:ext uri="{FF2B5EF4-FFF2-40B4-BE49-F238E27FC236}">
                <a16:creationId xmlns:a16="http://schemas.microsoft.com/office/drawing/2014/main" xmlns="" id="{B5F8E865-4CD1-404B-BF90-601582014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0" y="3699272"/>
            <a:ext cx="3527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访问成员函数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Text Box 12">
            <a:extLst>
              <a:ext uri="{FF2B5EF4-FFF2-40B4-BE49-F238E27FC236}">
                <a16:creationId xmlns:a16="http://schemas.microsoft.com/office/drawing/2014/main" xmlns="" id="{BB8C63A6-8C19-4B04-A27C-792C8851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0" y="4287004"/>
            <a:ext cx="4032250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指针名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成员函数名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参数表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xmlns="" id="{F54FFB94-8528-4ACA-9836-12ED7926D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0" y="1453347"/>
            <a:ext cx="2280508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类名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对象名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xmlns="" id="{27C96E17-94BB-458C-B9F1-D1AA805E3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815" y="6329363"/>
            <a:ext cx="2735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xmlns="" id="{30B85F83-46FE-4DAB-AD49-F406A97C3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4551213"/>
            <a:ext cx="273630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使用类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ngti SC Regular"/>
              <a:ea typeface="Songti SC Regular"/>
              <a:cs typeface="Songti SC Regular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xmlns="" id="{7C83B208-65A2-4DD4-A324-26ED5D58A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408" y="2094617"/>
            <a:ext cx="4516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定义类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69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build="p"/>
      <p:bldP spid="28" grpId="0" build="p" animBg="1"/>
      <p:bldP spid="34" grpId="0" build="p"/>
      <p:bldP spid="35" grpId="0"/>
      <p:bldP spid="36" grpId="0"/>
      <p:bldP spid="37" grpId="0" animBg="1"/>
      <p:bldP spid="40" grpId="0" animBg="1"/>
      <p:bldP spid="41" grpId="0" animBg="1"/>
      <p:bldP spid="27" grpId="0" build="p" animBg="1" autoUpdateAnimBg="0"/>
      <p:bldP spid="1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1">
            <a:extLst>
              <a:ext uri="{FF2B5EF4-FFF2-40B4-BE49-F238E27FC236}">
                <a16:creationId xmlns:a16="http://schemas.microsoft.com/office/drawing/2014/main" xmlns="" id="{D72C4C2C-424B-414F-BB1A-50631945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77900"/>
            <a:ext cx="8856662" cy="5688013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#include &lt;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iostream.h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类的声明部分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class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    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~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no;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float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[3];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};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xmlns="" id="{C974D785-696B-4220-B729-4C7C839EF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100013"/>
            <a:ext cx="8305800" cy="112077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完整程序示例</a:t>
            </a:r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xmlns="" id="{7C3E34F0-6C0E-4E32-B879-71DEA8CDD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981075"/>
            <a:ext cx="4787900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类的函数实现部分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{ float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[0]+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[1]+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[2];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&lt;&lt;no&lt;&lt;"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="&lt;&lt;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/3;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no=1001;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[0]=90;cj[1]=80;cj[2]=85;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::~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37AE5E29-A964-42BD-8023-F2657F2AE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4665663"/>
            <a:ext cx="3313113" cy="1938337"/>
          </a:xfrm>
          <a:prstGeom prst="rect">
            <a:avLst/>
          </a:prstGeom>
          <a:noFill/>
          <a:ln w="57150">
            <a:noFill/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定义对象使用类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s.CalAver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xmlns="" id="{D3C20FB7-9361-4500-89E4-C554EDDAB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5013325"/>
            <a:ext cx="115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EF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029496D8-0AFE-4D3C-9B5F-9FD8DD0FBD19}"/>
              </a:ext>
            </a:extLst>
          </p:cNvPr>
          <p:cNvSpPr/>
          <p:nvPr/>
        </p:nvSpPr>
        <p:spPr bwMode="auto">
          <a:xfrm flipH="1">
            <a:off x="1706563" y="5075238"/>
            <a:ext cx="863600" cy="368300"/>
          </a:xfrm>
          <a:prstGeom prst="rect">
            <a:avLst/>
          </a:prstGeom>
          <a:solidFill>
            <a:srgbClr val="CCFFFF"/>
          </a:solidFill>
          <a:ln w="381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xmlns="" id="{E34029E3-874B-4DA2-8E5F-2C2EF6773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438" y="5075238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1001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54036578-D90A-40F3-AD27-BD65ADD7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5014913"/>
            <a:ext cx="762000" cy="1150937"/>
          </a:xfrm>
          <a:prstGeom prst="rect">
            <a:avLst/>
          </a:prstGeom>
          <a:solidFill>
            <a:srgbClr val="CCFFFF"/>
          </a:solidFill>
          <a:ln w="381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xmlns="" id="{258B805F-F948-4C91-9A2F-D4D3A3E4B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3925" y="5395913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xmlns="" id="{3202EC25-BFCC-4A53-A77E-A7C61CCF7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3925" y="5776913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3" name="Text Box 19">
            <a:extLst>
              <a:ext uri="{FF2B5EF4-FFF2-40B4-BE49-F238E27FC236}">
                <a16:creationId xmlns:a16="http://schemas.microsoft.com/office/drawing/2014/main" xmlns="" id="{0B5874A0-B85B-4850-99E2-F6448032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5014913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[0] </a:t>
            </a:r>
          </a:p>
        </p:txBody>
      </p:sp>
      <p:sp>
        <p:nvSpPr>
          <p:cNvPr id="34" name="Text Box 20">
            <a:extLst>
              <a:ext uri="{FF2B5EF4-FFF2-40B4-BE49-F238E27FC236}">
                <a16:creationId xmlns:a16="http://schemas.microsoft.com/office/drawing/2014/main" xmlns="" id="{ECA6D5E5-B9A0-4623-8DE6-C319B213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5395913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[1]</a:t>
            </a:r>
          </a:p>
        </p:txBody>
      </p:sp>
      <p:sp>
        <p:nvSpPr>
          <p:cNvPr id="35" name="Text Box 21">
            <a:extLst>
              <a:ext uri="{FF2B5EF4-FFF2-40B4-BE49-F238E27FC236}">
                <a16:creationId xmlns:a16="http://schemas.microsoft.com/office/drawing/2014/main" xmlns="" id="{A4147BB1-84D9-489D-8144-97F71CEA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5776913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[2]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xmlns="" id="{69A0E173-9FB5-40FF-91E1-CCE45D661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5" y="5014913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90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xmlns="" id="{A5D8666B-E956-4F62-99AF-646BAF465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5" y="5395913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80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xmlns="" id="{401BFFD1-4FC5-4F7A-B110-2D485A5C2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5" y="5776913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85</a:t>
            </a:r>
          </a:p>
        </p:txBody>
      </p:sp>
      <p:sp>
        <p:nvSpPr>
          <p:cNvPr id="42" name="Rectangle 63">
            <a:extLst>
              <a:ext uri="{FF2B5EF4-FFF2-40B4-BE49-F238E27FC236}">
                <a16:creationId xmlns:a16="http://schemas.microsoft.com/office/drawing/2014/main" xmlns="" id="{861C7351-1F17-4F6A-9B7B-9A4126320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61013"/>
            <a:ext cx="2119313" cy="6492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46" name="Text Box 64">
            <a:extLst>
              <a:ext uri="{FF2B5EF4-FFF2-40B4-BE49-F238E27FC236}">
                <a16:creationId xmlns:a16="http://schemas.microsoft.com/office/drawing/2014/main" xmlns="" id="{4EE62942-9A45-407B-906E-5073965CC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648325"/>
            <a:ext cx="2147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1001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=85</a:t>
            </a:r>
          </a:p>
        </p:txBody>
      </p:sp>
    </p:spTree>
    <p:extLst>
      <p:ext uri="{BB962C8B-B14F-4D97-AF65-F5344CB8AC3E}">
        <p14:creationId xmlns:p14="http://schemas.microsoft.com/office/powerpoint/2010/main" val="132441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2" dur="1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7" dur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2" dur="1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nimBg="1"/>
      <p:bldP spid="17" grpId="0" build="p"/>
      <p:bldP spid="12" grpId="0" build="p" animBg="1" autoUpdateAnimBg="0"/>
      <p:bldP spid="25" grpId="0" build="p"/>
      <p:bldP spid="26" grpId="0" animBg="1"/>
      <p:bldP spid="28" grpId="0" build="p"/>
      <p:bldP spid="30" grpId="0" animBg="1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42" grpId="0" animBg="1"/>
      <p:bldP spid="4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五边形 46">
            <a:extLst>
              <a:ext uri="{FF2B5EF4-FFF2-40B4-BE49-F238E27FC236}">
                <a16:creationId xmlns:a16="http://schemas.microsoft.com/office/drawing/2014/main" xmlns="" id="{69498A26-A798-40C0-858E-5206873A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71" y="4540724"/>
            <a:ext cx="3572441" cy="1440499"/>
          </a:xfrm>
          <a:prstGeom prst="homePlate">
            <a:avLst>
              <a:gd name="adj" fmla="val 30877"/>
            </a:avLst>
          </a:prstGeom>
          <a:solidFill>
            <a:srgbClr val="FFE0DF"/>
          </a:solidFill>
          <a:ln w="9525" algn="ctr">
            <a:solidFill>
              <a:srgbClr val="F1CBDF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五边形 3">
            <a:extLst>
              <a:ext uri="{FF2B5EF4-FFF2-40B4-BE49-F238E27FC236}">
                <a16:creationId xmlns:a16="http://schemas.microsoft.com/office/drawing/2014/main" xmlns="" id="{946C93F5-B1A6-410B-AEAA-A21128AB6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821" y="2326716"/>
            <a:ext cx="2592387" cy="310196"/>
          </a:xfrm>
          <a:prstGeom prst="homePlate">
            <a:avLst>
              <a:gd name="adj" fmla="val 50035"/>
            </a:avLst>
          </a:prstGeom>
          <a:solidFill>
            <a:srgbClr val="FFE0DF"/>
          </a:solidFill>
          <a:ln w="9525" algn="ctr">
            <a:solidFill>
              <a:srgbClr val="F1CBDF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xmlns="" id="{8F89825F-9F04-4B1B-BF35-083013364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95" y="764704"/>
            <a:ext cx="8770333" cy="5976000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类的声明部分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class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    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~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no;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float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[3];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};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xmlns="" id="{C0C5D88F-C90D-427A-BB50-F96F21007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664" y="44624"/>
            <a:ext cx="8305800" cy="6463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构造函数</a:t>
            </a:r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xmlns="" id="{8EDC53D3-4034-431D-B623-2A91C71AB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96" y="4085646"/>
            <a:ext cx="439261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类的函数实现部分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no=1001;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[0]=90;cj[1]=80;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[2]=85;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0CA3F3EC-C66A-4A48-9129-FD8950024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434" y="788907"/>
            <a:ext cx="3313113" cy="1569660"/>
          </a:xfrm>
          <a:prstGeom prst="rect">
            <a:avLst/>
          </a:prstGeom>
          <a:noFill/>
          <a:ln w="57150">
            <a:noFill/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定义对象使用类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s.CalAver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();    }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xmlns="" id="{9C71E289-C7F1-407A-94DB-FC224FDEF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6207397"/>
            <a:ext cx="115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EF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1B965943-26AA-40A4-AE45-1A55C44C9271}"/>
              </a:ext>
            </a:extLst>
          </p:cNvPr>
          <p:cNvSpPr/>
          <p:nvPr/>
        </p:nvSpPr>
        <p:spPr bwMode="auto">
          <a:xfrm flipH="1">
            <a:off x="6084367" y="6269310"/>
            <a:ext cx="863600" cy="368300"/>
          </a:xfrm>
          <a:prstGeom prst="rect">
            <a:avLst/>
          </a:prstGeom>
          <a:solidFill>
            <a:srgbClr val="CCFFFF"/>
          </a:solidFill>
          <a:ln w="381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xmlns="" id="{44EC7C5F-1C4F-4411-86AD-2E30954A9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242" y="6269310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1001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B88DB14A-3F43-4734-9745-924FC1FCC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880" y="5518423"/>
            <a:ext cx="762000" cy="1150937"/>
          </a:xfrm>
          <a:prstGeom prst="rect">
            <a:avLst/>
          </a:prstGeom>
          <a:solidFill>
            <a:srgbClr val="CCFFFF"/>
          </a:solidFill>
          <a:ln w="381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xmlns="" id="{D6134870-6480-433C-BA33-E25DFD473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880" y="5899423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xmlns="" id="{A9F29C23-ED6D-4C27-83E1-C72C31B67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880" y="6280423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3" name="Text Box 19">
            <a:extLst>
              <a:ext uri="{FF2B5EF4-FFF2-40B4-BE49-F238E27FC236}">
                <a16:creationId xmlns:a16="http://schemas.microsoft.com/office/drawing/2014/main" xmlns="" id="{D48C7207-6DB0-4040-BDC3-FA44D3F14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4480" y="5518423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[0] </a:t>
            </a:r>
          </a:p>
        </p:txBody>
      </p:sp>
      <p:sp>
        <p:nvSpPr>
          <p:cNvPr id="34" name="Text Box 20">
            <a:extLst>
              <a:ext uri="{FF2B5EF4-FFF2-40B4-BE49-F238E27FC236}">
                <a16:creationId xmlns:a16="http://schemas.microsoft.com/office/drawing/2014/main" xmlns="" id="{DA23889A-DC56-40C0-B7AE-C2BF1098F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4480" y="5899423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[1]</a:t>
            </a:r>
          </a:p>
        </p:txBody>
      </p:sp>
      <p:sp>
        <p:nvSpPr>
          <p:cNvPr id="35" name="Text Box 21">
            <a:extLst>
              <a:ext uri="{FF2B5EF4-FFF2-40B4-BE49-F238E27FC236}">
                <a16:creationId xmlns:a16="http://schemas.microsoft.com/office/drawing/2014/main" xmlns="" id="{548D2E6C-FCD4-4FEC-9249-DC824DD65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4480" y="6280423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[2]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xmlns="" id="{2D6E52FA-D856-46C3-9A49-B295AF11A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280" y="5518423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90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xmlns="" id="{83087E72-1E5B-4BBA-86CD-BB36835AD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280" y="5899423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80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xmlns="" id="{038D76D7-281A-4C01-9E6F-A450F1D2E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280" y="6280423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85</a:t>
            </a:r>
          </a:p>
        </p:txBody>
      </p:sp>
      <p:sp>
        <p:nvSpPr>
          <p:cNvPr id="39" name="Text Box 12">
            <a:extLst>
              <a:ext uri="{FF2B5EF4-FFF2-40B4-BE49-F238E27FC236}">
                <a16:creationId xmlns:a16="http://schemas.microsoft.com/office/drawing/2014/main" xmlns="" id="{8475AC4C-3798-4426-AA64-50405A9FE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0541" y="2060848"/>
            <a:ext cx="1324893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</a:rPr>
              <a:t>构造函数声明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  <a:cs typeface="黑体" pitchFamily="49" charset="-122"/>
            </a:endParaRPr>
          </a:p>
        </p:txBody>
      </p:sp>
      <p:sp>
        <p:nvSpPr>
          <p:cNvPr id="40" name="Text Box 12">
            <a:extLst>
              <a:ext uri="{FF2B5EF4-FFF2-40B4-BE49-F238E27FC236}">
                <a16:creationId xmlns:a16="http://schemas.microsoft.com/office/drawing/2014/main" xmlns="" id="{F2C6A67C-309C-40D8-8F92-99384951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28" y="4805293"/>
            <a:ext cx="1396474" cy="8318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</a:rPr>
              <a:t>构造函数实现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  <a:cs typeface="黑体" pitchFamily="49" charset="-122"/>
            </a:endParaRPr>
          </a:p>
        </p:txBody>
      </p:sp>
      <p:sp>
        <p:nvSpPr>
          <p:cNvPr id="41" name="Text Box 12">
            <a:extLst>
              <a:ext uri="{FF2B5EF4-FFF2-40B4-BE49-F238E27FC236}">
                <a16:creationId xmlns:a16="http://schemas.microsoft.com/office/drawing/2014/main" xmlns="" id="{4B0FC94F-E089-469F-B751-8AC61AA75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144" y="2342692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构造函数的作用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Text Box 12">
            <a:extLst>
              <a:ext uri="{FF2B5EF4-FFF2-40B4-BE49-F238E27FC236}">
                <a16:creationId xmlns:a16="http://schemas.microsoft.com/office/drawing/2014/main" xmlns="" id="{F9FD4A1C-5BAC-40FE-8E60-2A98EE514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012" y="2739566"/>
            <a:ext cx="44247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82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ngti SC Regular"/>
                <a:ea typeface="宋体-简"/>
                <a:cs typeface="宋体-简"/>
              </a:rPr>
              <a:t>创建对象时被自动执行，为数据成员分配存储单元、赋初值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ngti SC Regular"/>
              <a:ea typeface="Songti SC Regular"/>
              <a:cs typeface="Songti SC Regular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5EB0B6E-A9A7-4A1A-82B7-A06E9FE35B18}"/>
              </a:ext>
            </a:extLst>
          </p:cNvPr>
          <p:cNvSpPr/>
          <p:nvPr/>
        </p:nvSpPr>
        <p:spPr bwMode="auto">
          <a:xfrm>
            <a:off x="210242" y="837376"/>
            <a:ext cx="4424766" cy="5831984"/>
          </a:xfrm>
          <a:prstGeom prst="rect">
            <a:avLst/>
          </a:prstGeom>
          <a:noFill/>
          <a:ln w="28575" cap="sq" cmpd="sng" algn="ctr">
            <a:solidFill>
              <a:srgbClr val="CCCCFF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2" name="Text Box 12">
            <a:extLst>
              <a:ext uri="{FF2B5EF4-FFF2-40B4-BE49-F238E27FC236}">
                <a16:creationId xmlns:a16="http://schemas.microsoft.com/office/drawing/2014/main" xmlns="" id="{21768B28-A8AA-41B0-9055-FDDB0D9AC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054" y="3553660"/>
            <a:ext cx="31347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82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Songti SC Regular"/>
              </a:rPr>
              <a:t>执行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s;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Songti SC Regular"/>
            </a:endParaRPr>
          </a:p>
        </p:txBody>
      </p:sp>
      <p:sp>
        <p:nvSpPr>
          <p:cNvPr id="45" name="Text Box 12">
            <a:extLst>
              <a:ext uri="{FF2B5EF4-FFF2-40B4-BE49-F238E27FC236}">
                <a16:creationId xmlns:a16="http://schemas.microsoft.com/office/drawing/2014/main" xmlns="" id="{C8E1A233-4EB5-4B15-BE1A-C2F19CCCA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691" y="3981063"/>
            <a:ext cx="388882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-简"/>
                <a:cs typeface="宋体-简"/>
              </a:rPr>
              <a:t>执行函数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-简"/>
                <a:cs typeface="宋体-简"/>
              </a:rPr>
              <a:t>CStudent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-简"/>
                <a:cs typeface="宋体-简"/>
              </a:rPr>
              <a:t>，为对象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-简"/>
                <a:cs typeface="宋体-简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-简"/>
                <a:cs typeface="宋体-简"/>
              </a:rPr>
              <a:t>的数据成员分配存储单元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ongti SC Regular"/>
              <a:cs typeface="Songti SC Regular"/>
            </a:endParaRPr>
          </a:p>
        </p:txBody>
      </p:sp>
      <p:sp>
        <p:nvSpPr>
          <p:cNvPr id="46" name="Text Box 12">
            <a:extLst>
              <a:ext uri="{FF2B5EF4-FFF2-40B4-BE49-F238E27FC236}">
                <a16:creationId xmlns:a16="http://schemas.microsoft.com/office/drawing/2014/main" xmlns="" id="{EC0A84CF-2F79-4496-8362-908B0F9DD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5085184"/>
            <a:ext cx="38888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-简"/>
                <a:cs typeface="宋体-简"/>
              </a:rPr>
              <a:t>初始化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-简"/>
                <a:cs typeface="宋体-简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-简"/>
                <a:cs typeface="宋体-简"/>
              </a:rPr>
              <a:t>的各数据对象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ongti SC Regular"/>
              <a:cs typeface="Songti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5048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27" grpId="0" animBg="1"/>
      <p:bldP spid="17" grpId="0"/>
      <p:bldP spid="12" grpId="0"/>
      <p:bldP spid="25" grpId="0" build="p"/>
      <p:bldP spid="26" grpId="0" animBg="1"/>
      <p:bldP spid="28" grpId="0" build="p"/>
      <p:bldP spid="30" grpId="0" animBg="1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build="p"/>
      <p:bldP spid="40" grpId="0" build="p"/>
      <p:bldP spid="41" grpId="0"/>
      <p:bldP spid="43" grpId="0" build="p"/>
      <p:bldP spid="2" grpId="0" animBg="1"/>
      <p:bldP spid="42" grpId="0" build="p"/>
      <p:bldP spid="45" grpId="0" build="p"/>
      <p:bldP spid="4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五边形 46">
            <a:extLst>
              <a:ext uri="{FF2B5EF4-FFF2-40B4-BE49-F238E27FC236}">
                <a16:creationId xmlns:a16="http://schemas.microsoft.com/office/drawing/2014/main" xmlns="" id="{69498A26-A798-40C0-858E-5206873A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71" y="4540724"/>
            <a:ext cx="3572441" cy="1440499"/>
          </a:xfrm>
          <a:prstGeom prst="homePlate">
            <a:avLst>
              <a:gd name="adj" fmla="val 30877"/>
            </a:avLst>
          </a:prstGeom>
          <a:solidFill>
            <a:srgbClr val="FFE0DF"/>
          </a:solidFill>
          <a:ln w="9525" algn="ctr">
            <a:solidFill>
              <a:srgbClr val="F1CBDF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五边形 3">
            <a:extLst>
              <a:ext uri="{FF2B5EF4-FFF2-40B4-BE49-F238E27FC236}">
                <a16:creationId xmlns:a16="http://schemas.microsoft.com/office/drawing/2014/main" xmlns="" id="{946C93F5-B1A6-410B-AEAA-A21128AB6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821" y="2326716"/>
            <a:ext cx="2592387" cy="310196"/>
          </a:xfrm>
          <a:prstGeom prst="homePlate">
            <a:avLst>
              <a:gd name="adj" fmla="val 50035"/>
            </a:avLst>
          </a:prstGeom>
          <a:solidFill>
            <a:srgbClr val="FFE0DF"/>
          </a:solidFill>
          <a:ln w="9525" algn="ctr">
            <a:solidFill>
              <a:srgbClr val="F1CBDF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xmlns="" id="{8F89825F-9F04-4B1B-BF35-083013364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95" y="764704"/>
            <a:ext cx="8770333" cy="5976000"/>
          </a:xfrm>
          <a:prstGeom prst="rect">
            <a:avLst/>
          </a:prstGeom>
          <a:noFill/>
          <a:ln w="57150" cap="sq">
            <a:noFill/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类的声明部分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class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    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~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no;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float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[3];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};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xmlns="" id="{C0C5D88F-C90D-427A-BB50-F96F21007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664" y="44624"/>
            <a:ext cx="8305800" cy="6463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构造函数</a:t>
            </a:r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xmlns="" id="{8EDC53D3-4034-431D-B623-2A91C71AB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96" y="4085646"/>
            <a:ext cx="439261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类的函数实现部分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no=1001;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[0]=90;cj[1]=80;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[2]=85;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39" name="Text Box 12">
            <a:extLst>
              <a:ext uri="{FF2B5EF4-FFF2-40B4-BE49-F238E27FC236}">
                <a16:creationId xmlns:a16="http://schemas.microsoft.com/office/drawing/2014/main" xmlns="" id="{8475AC4C-3798-4426-AA64-50405A9FE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0541" y="2060848"/>
            <a:ext cx="1324893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</a:rPr>
              <a:t>构造函数声明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  <a:cs typeface="黑体" pitchFamily="49" charset="-122"/>
            </a:endParaRPr>
          </a:p>
        </p:txBody>
      </p:sp>
      <p:sp>
        <p:nvSpPr>
          <p:cNvPr id="40" name="Text Box 12">
            <a:extLst>
              <a:ext uri="{FF2B5EF4-FFF2-40B4-BE49-F238E27FC236}">
                <a16:creationId xmlns:a16="http://schemas.microsoft.com/office/drawing/2014/main" xmlns="" id="{F2C6A67C-309C-40D8-8F92-99384951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28" y="4805293"/>
            <a:ext cx="1396474" cy="8318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</a:rPr>
              <a:t>构造函数实现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  <a:cs typeface="黑体" pitchFamily="49" charset="-122"/>
            </a:endParaRPr>
          </a:p>
        </p:txBody>
      </p:sp>
      <p:sp>
        <p:nvSpPr>
          <p:cNvPr id="41" name="Text Box 12">
            <a:extLst>
              <a:ext uri="{FF2B5EF4-FFF2-40B4-BE49-F238E27FC236}">
                <a16:creationId xmlns:a16="http://schemas.microsoft.com/office/drawing/2014/main" xmlns="" id="{4B0FC94F-E089-469F-B751-8AC61AA75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434" y="800031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有关构造函数的要点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5EB0B6E-A9A7-4A1A-82B7-A06E9FE35B18}"/>
              </a:ext>
            </a:extLst>
          </p:cNvPr>
          <p:cNvSpPr/>
          <p:nvPr/>
        </p:nvSpPr>
        <p:spPr bwMode="auto">
          <a:xfrm>
            <a:off x="210242" y="837376"/>
            <a:ext cx="4424766" cy="5831984"/>
          </a:xfrm>
          <a:prstGeom prst="rect">
            <a:avLst/>
          </a:prstGeom>
          <a:noFill/>
          <a:ln w="28575" cap="sq" cmpd="sng" algn="ctr">
            <a:solidFill>
              <a:srgbClr val="CCCCFF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xmlns="" id="{350BC748-C3C4-4282-A4F0-7F6A4594F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6984" y="1204082"/>
            <a:ext cx="4026600" cy="488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1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1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函数名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1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与类名相同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1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1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不指定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1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1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可有，也可以没有</a:t>
            </a:r>
          </a:p>
          <a:p>
            <a:pPr marL="0" marR="0" lvl="0" indent="0" algn="l" defTabSz="914400" rtl="0" eaLnBrk="1" fontAlgn="base" latinLnBrk="0" hangingPunct="1">
              <a:lnSpc>
                <a:spcPts val="31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必须在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public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关键字之下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1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每个类的定义中均要包括构造函数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1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如果没有定义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C++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会自动提供一个无参数且函数体为空的构造函数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8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五边形 46">
            <a:extLst>
              <a:ext uri="{FF2B5EF4-FFF2-40B4-BE49-F238E27FC236}">
                <a16:creationId xmlns:a16="http://schemas.microsoft.com/office/drawing/2014/main" xmlns="" id="{69498A26-A798-40C0-858E-5206873A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71" y="4900765"/>
            <a:ext cx="3572441" cy="760484"/>
          </a:xfrm>
          <a:prstGeom prst="homePlate">
            <a:avLst>
              <a:gd name="adj" fmla="val 30877"/>
            </a:avLst>
          </a:prstGeom>
          <a:solidFill>
            <a:srgbClr val="FFE0DF"/>
          </a:solidFill>
          <a:ln w="9525" algn="ctr">
            <a:solidFill>
              <a:srgbClr val="F1CBDF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五边形 3">
            <a:extLst>
              <a:ext uri="{FF2B5EF4-FFF2-40B4-BE49-F238E27FC236}">
                <a16:creationId xmlns:a16="http://schemas.microsoft.com/office/drawing/2014/main" xmlns="" id="{946C93F5-B1A6-410B-AEAA-A21128AB6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821" y="3046796"/>
            <a:ext cx="2592387" cy="310196"/>
          </a:xfrm>
          <a:prstGeom prst="homePlate">
            <a:avLst>
              <a:gd name="adj" fmla="val 50035"/>
            </a:avLst>
          </a:prstGeom>
          <a:solidFill>
            <a:srgbClr val="FFE0DF"/>
          </a:solidFill>
          <a:ln w="9525" algn="ctr">
            <a:solidFill>
              <a:srgbClr val="F1CBDF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xmlns="" id="{8F89825F-9F04-4B1B-BF35-083013364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95" y="1124744"/>
            <a:ext cx="4392613" cy="5076000"/>
          </a:xfrm>
          <a:prstGeom prst="rect">
            <a:avLst/>
          </a:prstGeom>
          <a:noFill/>
          <a:ln w="38100" cap="sq">
            <a:solidFill>
              <a:srgbClr val="CCCC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类的声明部分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class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    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~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no;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float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[3];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};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xmlns="" id="{C0C5D88F-C90D-427A-BB50-F96F21007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664" y="190381"/>
            <a:ext cx="8305800" cy="6463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析构函数</a:t>
            </a:r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xmlns="" id="{8EDC53D3-4034-431D-B623-2A91C71AB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96" y="4445686"/>
            <a:ext cx="43926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类的函数实现部分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::~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39" name="Text Box 12">
            <a:extLst>
              <a:ext uri="{FF2B5EF4-FFF2-40B4-BE49-F238E27FC236}">
                <a16:creationId xmlns:a16="http://schemas.microsoft.com/office/drawing/2014/main" xmlns="" id="{8475AC4C-3798-4426-AA64-50405A9FE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0541" y="2780928"/>
            <a:ext cx="1324893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</a:rPr>
              <a:t>析构函数声明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  <a:cs typeface="黑体" pitchFamily="49" charset="-122"/>
            </a:endParaRPr>
          </a:p>
        </p:txBody>
      </p:sp>
      <p:sp>
        <p:nvSpPr>
          <p:cNvPr id="40" name="Text Box 12">
            <a:extLst>
              <a:ext uri="{FF2B5EF4-FFF2-40B4-BE49-F238E27FC236}">
                <a16:creationId xmlns:a16="http://schemas.microsoft.com/office/drawing/2014/main" xmlns="" id="{F2C6A67C-309C-40D8-8F92-99384951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735" y="4797152"/>
            <a:ext cx="1396474" cy="8318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</a:rPr>
              <a:t>析构函数实现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  <a:cs typeface="黑体" pitchFamily="49" charset="-122"/>
            </a:endParaRPr>
          </a:p>
        </p:txBody>
      </p:sp>
      <p:sp>
        <p:nvSpPr>
          <p:cNvPr id="41" name="Text Box 12">
            <a:extLst>
              <a:ext uri="{FF2B5EF4-FFF2-40B4-BE49-F238E27FC236}">
                <a16:creationId xmlns:a16="http://schemas.microsoft.com/office/drawing/2014/main" xmlns="" id="{4B0FC94F-E089-469F-B751-8AC61AA75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434" y="1052736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析构函数的作用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xmlns="" id="{F9FD0E25-FC34-4756-BC31-E70DF46A3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732" y="1484784"/>
            <a:ext cx="3865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82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ngti SC Regular"/>
                <a:ea typeface="宋体-简"/>
                <a:cs typeface="宋体-简"/>
              </a:rPr>
              <a:t>在对象生存期结束时，由系统自动调用释放分配给对象的存储空间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ngti SC Regular"/>
              <a:ea typeface="Songti SC Regular"/>
              <a:cs typeface="Songti SC Regular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xmlns="" id="{30591E25-CF3E-4D4B-8A0D-D0EB8B204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2564904"/>
            <a:ext cx="3167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有关析构函数的要点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xmlns="" id="{93AAA4F6-69CB-4F77-82C9-284DAE74A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732" y="2907571"/>
            <a:ext cx="4074797" cy="383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1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函数名：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～类名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不指定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无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必须在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public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关键字之下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每个类的定义中均要包括析构函数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81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如果没有定义，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会自动提供一个析构函数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81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27" grpId="0" animBg="1"/>
      <p:bldP spid="17" grpId="0"/>
      <p:bldP spid="39" grpId="0"/>
      <p:bldP spid="40" grpId="0"/>
      <p:bldP spid="41" grpId="0"/>
      <p:bldP spid="12" grpId="0" build="p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1">
            <a:extLst>
              <a:ext uri="{FF2B5EF4-FFF2-40B4-BE49-F238E27FC236}">
                <a16:creationId xmlns:a16="http://schemas.microsoft.com/office/drawing/2014/main" xmlns="" id="{D72C4C2C-424B-414F-BB1A-50631945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77900"/>
            <a:ext cx="8856662" cy="5688013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#include &lt;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iostream.h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类的声明部分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class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    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~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no;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float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[3];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};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EC31503-2FF9-4896-83F6-8C064F431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F2C9800-82E6-43EF-B52D-9E5D5499B26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51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DE81D0F-80F4-48C5-804F-04EDE12D0D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413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xmlns="" id="{F975D9D5-86D5-4EE4-8AF4-5A90D5CF6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1375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xmlns="" id="{C974D785-696B-4220-B729-4C7C839EF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100013"/>
            <a:ext cx="8305800" cy="112077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举例</a:t>
            </a:r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xmlns="" id="{7C3E34F0-6C0E-4E32-B879-71DEA8CDD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981075"/>
            <a:ext cx="4787900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类的函数实现部分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{ float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[0]+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[1]+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[2];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&lt;&lt;no&lt;&lt;"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="&lt;&lt;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/3;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no=1001;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[0]=90;cj[1]=80;cj[2]=85;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::~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37AE5E29-A964-42BD-8023-F2657F2AE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4665663"/>
            <a:ext cx="3313113" cy="1938337"/>
          </a:xfrm>
          <a:prstGeom prst="rect">
            <a:avLst/>
          </a:prstGeom>
          <a:noFill/>
          <a:ln w="57150">
            <a:noFill/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定义对象使用类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s.CalAver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xmlns="" id="{D3C20FB7-9361-4500-89E4-C554EDDAB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5013325"/>
            <a:ext cx="115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EF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029496D8-0AFE-4D3C-9B5F-9FD8DD0FBD19}"/>
              </a:ext>
            </a:extLst>
          </p:cNvPr>
          <p:cNvSpPr/>
          <p:nvPr/>
        </p:nvSpPr>
        <p:spPr bwMode="auto">
          <a:xfrm flipH="1">
            <a:off x="1706563" y="5075238"/>
            <a:ext cx="863600" cy="368300"/>
          </a:xfrm>
          <a:prstGeom prst="rect">
            <a:avLst/>
          </a:prstGeom>
          <a:solidFill>
            <a:srgbClr val="CCFFFF"/>
          </a:solidFill>
          <a:ln w="381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xmlns="" id="{E34029E3-874B-4DA2-8E5F-2C2EF6773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438" y="5075238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1001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54036578-D90A-40F3-AD27-BD65ADD7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5014913"/>
            <a:ext cx="762000" cy="1150937"/>
          </a:xfrm>
          <a:prstGeom prst="rect">
            <a:avLst/>
          </a:prstGeom>
          <a:solidFill>
            <a:srgbClr val="CCFFFF"/>
          </a:solidFill>
          <a:ln w="381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xmlns="" id="{258B805F-F948-4C91-9A2F-D4D3A3E4B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3925" y="5395913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xmlns="" id="{3202EC25-BFCC-4A53-A77E-A7C61CCF7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3925" y="5776913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3" name="Text Box 19">
            <a:extLst>
              <a:ext uri="{FF2B5EF4-FFF2-40B4-BE49-F238E27FC236}">
                <a16:creationId xmlns:a16="http://schemas.microsoft.com/office/drawing/2014/main" xmlns="" id="{0B5874A0-B85B-4850-99E2-F6448032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5014913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[0] </a:t>
            </a:r>
          </a:p>
        </p:txBody>
      </p:sp>
      <p:sp>
        <p:nvSpPr>
          <p:cNvPr id="34" name="Text Box 20">
            <a:extLst>
              <a:ext uri="{FF2B5EF4-FFF2-40B4-BE49-F238E27FC236}">
                <a16:creationId xmlns:a16="http://schemas.microsoft.com/office/drawing/2014/main" xmlns="" id="{ECA6D5E5-B9A0-4623-8DE6-C319B213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5395913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[1]</a:t>
            </a:r>
          </a:p>
        </p:txBody>
      </p:sp>
      <p:sp>
        <p:nvSpPr>
          <p:cNvPr id="35" name="Text Box 21">
            <a:extLst>
              <a:ext uri="{FF2B5EF4-FFF2-40B4-BE49-F238E27FC236}">
                <a16:creationId xmlns:a16="http://schemas.microsoft.com/office/drawing/2014/main" xmlns="" id="{A4147BB1-84D9-489D-8144-97F71CEA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5776913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[2]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xmlns="" id="{69A0E173-9FB5-40FF-91E1-CCE45D661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5" y="5014913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90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xmlns="" id="{A5D8666B-E956-4F62-99AF-646BAF465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5" y="5395913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80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xmlns="" id="{401BFFD1-4FC5-4F7A-B110-2D485A5C2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5" y="5776913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85</a:t>
            </a:r>
          </a:p>
        </p:txBody>
      </p:sp>
      <p:sp>
        <p:nvSpPr>
          <p:cNvPr id="42" name="Rectangle 63">
            <a:extLst>
              <a:ext uri="{FF2B5EF4-FFF2-40B4-BE49-F238E27FC236}">
                <a16:creationId xmlns:a16="http://schemas.microsoft.com/office/drawing/2014/main" xmlns="" id="{861C7351-1F17-4F6A-9B7B-9A4126320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61013"/>
            <a:ext cx="2119313" cy="6492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46" name="Text Box 64">
            <a:extLst>
              <a:ext uri="{FF2B5EF4-FFF2-40B4-BE49-F238E27FC236}">
                <a16:creationId xmlns:a16="http://schemas.microsoft.com/office/drawing/2014/main" xmlns="" id="{4EE62942-9A45-407B-906E-5073965CC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648325"/>
            <a:ext cx="2147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1001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=85</a:t>
            </a:r>
          </a:p>
        </p:txBody>
      </p:sp>
    </p:spTree>
    <p:extLst>
      <p:ext uri="{BB962C8B-B14F-4D97-AF65-F5344CB8AC3E}">
        <p14:creationId xmlns:p14="http://schemas.microsoft.com/office/powerpoint/2010/main" val="388077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2" dur="1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7" dur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2" dur="1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nimBg="1"/>
      <p:bldP spid="17" grpId="0" build="p"/>
      <p:bldP spid="12" grpId="0" build="p" animBg="1" autoUpdateAnimBg="0"/>
      <p:bldP spid="25" grpId="0" build="p"/>
      <p:bldP spid="26" grpId="0" animBg="1"/>
      <p:bldP spid="28" grpId="0" build="p"/>
      <p:bldP spid="30" grpId="0" animBg="1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42" grpId="0" animBg="1"/>
      <p:bldP spid="4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ext Box 2">
            <a:extLst>
              <a:ext uri="{FF2B5EF4-FFF2-40B4-BE49-F238E27FC236}">
                <a16:creationId xmlns:a16="http://schemas.microsoft.com/office/drawing/2014/main" xmlns="" id="{9B896E2F-5271-43BA-9EDF-A7CB58CD0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74" y="1383159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的地址</a:t>
            </a:r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   </a:t>
            </a:r>
          </a:p>
        </p:txBody>
      </p:sp>
      <p:sp>
        <p:nvSpPr>
          <p:cNvPr id="303116" name="Text Box 12">
            <a:extLst>
              <a:ext uri="{FF2B5EF4-FFF2-40B4-BE49-F238E27FC236}">
                <a16:creationId xmlns:a16="http://schemas.microsoft.com/office/drawing/2014/main" xmlns="" id="{B15FFE58-8F4F-4D0B-BB62-F4432624E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18" y="976117"/>
            <a:ext cx="38862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Char char="–"/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内存按字节编号</a:t>
            </a:r>
          </a:p>
        </p:txBody>
      </p:sp>
      <p:sp>
        <p:nvSpPr>
          <p:cNvPr id="303120" name="Rectangle 16">
            <a:extLst>
              <a:ext uri="{FF2B5EF4-FFF2-40B4-BE49-F238E27FC236}">
                <a16:creationId xmlns:a16="http://schemas.microsoft.com/office/drawing/2014/main" xmlns="" id="{43F55CB7-7223-49A1-9428-2C9E3D750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66FF"/>
                    </a:gs>
                    <a:gs pos="100000">
                      <a:srgbClr val="3333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03142" name="Rectangle 38">
            <a:extLst>
              <a:ext uri="{FF2B5EF4-FFF2-40B4-BE49-F238E27FC236}">
                <a16:creationId xmlns:a16="http://schemas.microsoft.com/office/drawing/2014/main" xmlns="" id="{F5C6526D-ABEE-4515-912A-88D19198B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88" y="3124200"/>
            <a:ext cx="914400" cy="3581400"/>
          </a:xfrm>
          <a:prstGeom prst="rect">
            <a:avLst/>
          </a:prstGeom>
          <a:solidFill>
            <a:srgbClr val="D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143" name="Line 39">
            <a:extLst>
              <a:ext uri="{FF2B5EF4-FFF2-40B4-BE49-F238E27FC236}">
                <a16:creationId xmlns:a16="http://schemas.microsoft.com/office/drawing/2014/main" xmlns="" id="{6A55356F-ED97-4A52-9B7C-F6C2768FD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188" y="4114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145" name="Text Box 41">
            <a:extLst>
              <a:ext uri="{FF2B5EF4-FFF2-40B4-BE49-F238E27FC236}">
                <a16:creationId xmlns:a16="http://schemas.microsoft.com/office/drawing/2014/main" xmlns="" id="{62EAA31A-816C-434D-8716-3481299D4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388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303146" name="Text Box 42">
            <a:extLst>
              <a:ext uri="{FF2B5EF4-FFF2-40B4-BE49-F238E27FC236}">
                <a16:creationId xmlns:a16="http://schemas.microsoft.com/office/drawing/2014/main" xmlns="" id="{218F5F14-A2E9-4F89-A907-2E895F99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502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x</a:t>
            </a:r>
          </a:p>
        </p:txBody>
      </p:sp>
      <p:sp>
        <p:nvSpPr>
          <p:cNvPr id="303148" name="Text Box 44">
            <a:extLst>
              <a:ext uri="{FF2B5EF4-FFF2-40B4-BE49-F238E27FC236}">
                <a16:creationId xmlns:a16="http://schemas.microsoft.com/office/drawing/2014/main" xmlns="" id="{962BF561-36F0-43E2-BA62-FFD6CB643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600" y="6248400"/>
            <a:ext cx="5492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…</a:t>
            </a:r>
          </a:p>
        </p:txBody>
      </p:sp>
      <p:sp>
        <p:nvSpPr>
          <p:cNvPr id="303151" name="Text Box 47">
            <a:extLst>
              <a:ext uri="{FF2B5EF4-FFF2-40B4-BE49-F238E27FC236}">
                <a16:creationId xmlns:a16="http://schemas.microsoft.com/office/drawing/2014/main" xmlns="" id="{0ACAF170-8D58-430F-B190-56602FFCF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50" y="2895600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宋体" charset="0"/>
              </a:rPr>
              <a:t>0</a:t>
            </a:r>
            <a:r>
              <a:rPr lang="en-US" altLang="zh-CN">
                <a:latin typeface="Arial" charset="0"/>
                <a:ea typeface="宋体" charset="0"/>
              </a:rPr>
              <a:t>H</a:t>
            </a:r>
          </a:p>
        </p:txBody>
      </p:sp>
      <p:sp>
        <p:nvSpPr>
          <p:cNvPr id="303152" name="Text Box 48">
            <a:extLst>
              <a:ext uri="{FF2B5EF4-FFF2-40B4-BE49-F238E27FC236}">
                <a16:creationId xmlns:a16="http://schemas.microsoft.com/office/drawing/2014/main" xmlns="" id="{051F4716-FA6C-43ED-9EBA-DA2637C17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200" y="3200400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/>
              <a:t>…</a:t>
            </a:r>
          </a:p>
        </p:txBody>
      </p:sp>
      <p:sp>
        <p:nvSpPr>
          <p:cNvPr id="303153" name="Text Box 49">
            <a:extLst>
              <a:ext uri="{FF2B5EF4-FFF2-40B4-BE49-F238E27FC236}">
                <a16:creationId xmlns:a16="http://schemas.microsoft.com/office/drawing/2014/main" xmlns="" id="{DFD28FA8-2554-44EB-95FF-CDBB0D956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200" y="34290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宋体" charset="0"/>
              </a:rPr>
              <a:t>2000</a:t>
            </a:r>
            <a:r>
              <a:rPr lang="en-US" altLang="zh-CN">
                <a:latin typeface="Arial" charset="0"/>
                <a:ea typeface="宋体" charset="0"/>
              </a:rPr>
              <a:t>H</a:t>
            </a:r>
          </a:p>
        </p:txBody>
      </p:sp>
      <p:sp>
        <p:nvSpPr>
          <p:cNvPr id="303154" name="Text Box 50">
            <a:extLst>
              <a:ext uri="{FF2B5EF4-FFF2-40B4-BE49-F238E27FC236}">
                <a16:creationId xmlns:a16="http://schemas.microsoft.com/office/drawing/2014/main" xmlns="" id="{A6D63F86-9F03-4A40-A40A-5DC077275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63" y="4340225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宋体" charset="0"/>
              </a:rPr>
              <a:t>2003</a:t>
            </a:r>
            <a:r>
              <a:rPr lang="en-US" altLang="zh-CN">
                <a:latin typeface="Arial" charset="0"/>
                <a:ea typeface="宋体" charset="0"/>
              </a:rPr>
              <a:t>H</a:t>
            </a:r>
          </a:p>
        </p:txBody>
      </p:sp>
      <p:sp>
        <p:nvSpPr>
          <p:cNvPr id="303155" name="Text Box 51">
            <a:extLst>
              <a:ext uri="{FF2B5EF4-FFF2-40B4-BE49-F238E27FC236}">
                <a16:creationId xmlns:a16="http://schemas.microsoft.com/office/drawing/2014/main" xmlns="" id="{D5C6FF71-44E9-4F0F-8032-0CADEADF1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200" y="4648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宋体" charset="0"/>
              </a:rPr>
              <a:t>2004</a:t>
            </a:r>
            <a:r>
              <a:rPr lang="en-US" altLang="zh-CN">
                <a:latin typeface="Arial" charset="0"/>
                <a:ea typeface="宋体" charset="0"/>
              </a:rPr>
              <a:t>H</a:t>
            </a:r>
          </a:p>
        </p:txBody>
      </p:sp>
      <p:sp>
        <p:nvSpPr>
          <p:cNvPr id="303156" name="Text Box 52">
            <a:extLst>
              <a:ext uri="{FF2B5EF4-FFF2-40B4-BE49-F238E27FC236}">
                <a16:creationId xmlns:a16="http://schemas.microsoft.com/office/drawing/2014/main" xmlns="" id="{8983F206-32DF-44C9-89EF-D4D765E4B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200" y="4953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宋体" charset="0"/>
              </a:rPr>
              <a:t>2005</a:t>
            </a:r>
            <a:r>
              <a:rPr lang="en-US" altLang="zh-CN">
                <a:latin typeface="Arial" charset="0"/>
                <a:ea typeface="宋体" charset="0"/>
              </a:rPr>
              <a:t>H</a:t>
            </a:r>
          </a:p>
        </p:txBody>
      </p:sp>
      <p:sp>
        <p:nvSpPr>
          <p:cNvPr id="303157" name="Text Box 53">
            <a:extLst>
              <a:ext uri="{FF2B5EF4-FFF2-40B4-BE49-F238E27FC236}">
                <a16:creationId xmlns:a16="http://schemas.microsoft.com/office/drawing/2014/main" xmlns="" id="{EDF7670D-F3FF-4DD5-9755-7ECE5A22B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200" y="5257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宋体" charset="0"/>
              </a:rPr>
              <a:t>2006</a:t>
            </a:r>
            <a:r>
              <a:rPr lang="en-US" altLang="zh-CN">
                <a:latin typeface="Arial" charset="0"/>
                <a:ea typeface="宋体" charset="0"/>
              </a:rPr>
              <a:t>H</a:t>
            </a:r>
          </a:p>
        </p:txBody>
      </p:sp>
      <p:sp>
        <p:nvSpPr>
          <p:cNvPr id="303158" name="Text Box 54">
            <a:extLst>
              <a:ext uri="{FF2B5EF4-FFF2-40B4-BE49-F238E27FC236}">
                <a16:creationId xmlns:a16="http://schemas.microsoft.com/office/drawing/2014/main" xmlns="" id="{1F7A02A8-A207-4024-829E-0D7F18E2D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200" y="5562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宋体" charset="0"/>
              </a:rPr>
              <a:t>2007</a:t>
            </a:r>
            <a:r>
              <a:rPr lang="en-US" altLang="zh-CN">
                <a:latin typeface="Arial" charset="0"/>
                <a:ea typeface="宋体" charset="0"/>
              </a:rPr>
              <a:t>H</a:t>
            </a:r>
          </a:p>
        </p:txBody>
      </p:sp>
      <p:sp>
        <p:nvSpPr>
          <p:cNvPr id="303166" name="Line 62">
            <a:extLst>
              <a:ext uri="{FF2B5EF4-FFF2-40B4-BE49-F238E27FC236}">
                <a16:creationId xmlns:a16="http://schemas.microsoft.com/office/drawing/2014/main" xmlns="" id="{5DBCD599-5503-40A9-80CA-FA8B12C66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75" y="4724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171" name="Text Box 67">
            <a:extLst>
              <a:ext uri="{FF2B5EF4-FFF2-40B4-BE49-F238E27FC236}">
                <a16:creationId xmlns:a16="http://schemas.microsoft.com/office/drawing/2014/main" xmlns="" id="{1B948E12-BC83-406E-88AB-610C1A09C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5867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303172" name="Text Box 68">
            <a:extLst>
              <a:ext uri="{FF2B5EF4-FFF2-40B4-BE49-F238E27FC236}">
                <a16:creationId xmlns:a16="http://schemas.microsoft.com/office/drawing/2014/main" xmlns="" id="{1F62FD92-861A-47A7-A4F4-BD2635562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75" y="5867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宋体" charset="0"/>
              </a:rPr>
              <a:t>98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303173" name="Line 69">
            <a:extLst>
              <a:ext uri="{FF2B5EF4-FFF2-40B4-BE49-F238E27FC236}">
                <a16:creationId xmlns:a16="http://schemas.microsoft.com/office/drawing/2014/main" xmlns="" id="{8C070B82-96BE-4053-834A-A1202C099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75" y="5943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174" name="Line 70">
            <a:extLst>
              <a:ext uri="{FF2B5EF4-FFF2-40B4-BE49-F238E27FC236}">
                <a16:creationId xmlns:a16="http://schemas.microsoft.com/office/drawing/2014/main" xmlns="" id="{718B9FA7-A9CD-4CDE-BB9D-5F0EC591C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75" y="6248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175" name="Text Box 71">
            <a:extLst>
              <a:ext uri="{FF2B5EF4-FFF2-40B4-BE49-F238E27FC236}">
                <a16:creationId xmlns:a16="http://schemas.microsoft.com/office/drawing/2014/main" xmlns="" id="{CB816255-89B1-4C07-9FE5-B87997C3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88" y="5867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宋体" charset="0"/>
              </a:rPr>
              <a:t>2008</a:t>
            </a:r>
            <a:r>
              <a:rPr lang="en-US" altLang="zh-CN">
                <a:latin typeface="Arial" charset="0"/>
                <a:ea typeface="宋体" charset="0"/>
              </a:rPr>
              <a:t>H</a:t>
            </a:r>
          </a:p>
        </p:txBody>
      </p:sp>
      <p:sp>
        <p:nvSpPr>
          <p:cNvPr id="303206" name="Line 102">
            <a:extLst>
              <a:ext uri="{FF2B5EF4-FFF2-40B4-BE49-F238E27FC236}">
                <a16:creationId xmlns:a16="http://schemas.microsoft.com/office/drawing/2014/main" xmlns="" id="{C3578774-0F5B-44E6-BBA8-A5B902466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238" y="4419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207" name="Line 103">
            <a:extLst>
              <a:ext uri="{FF2B5EF4-FFF2-40B4-BE49-F238E27FC236}">
                <a16:creationId xmlns:a16="http://schemas.microsoft.com/office/drawing/2014/main" xmlns="" id="{396C25B6-9509-4443-8C01-061030B93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238" y="50292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149" name="Text Box 45">
            <a:extLst>
              <a:ext uri="{FF2B5EF4-FFF2-40B4-BE49-F238E27FC236}">
                <a16:creationId xmlns:a16="http://schemas.microsoft.com/office/drawing/2014/main" xmlns="" id="{C1534A91-5773-454A-9219-CFD2EAE28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400" y="3886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宋体" charset="0"/>
              </a:rPr>
              <a:t>12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303218" name="Line 114">
            <a:extLst>
              <a:ext uri="{FF2B5EF4-FFF2-40B4-BE49-F238E27FC236}">
                <a16:creationId xmlns:a16="http://schemas.microsoft.com/office/drawing/2014/main" xmlns="" id="{4BEBD15A-AF8E-4B0F-BD60-3555CE5E3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238" y="53340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219" name="Line 115">
            <a:extLst>
              <a:ext uri="{FF2B5EF4-FFF2-40B4-BE49-F238E27FC236}">
                <a16:creationId xmlns:a16="http://schemas.microsoft.com/office/drawing/2014/main" xmlns="" id="{389151CE-07D4-475E-B4D0-5A6D71F0E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238" y="5638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150" name="Text Box 46">
            <a:extLst>
              <a:ext uri="{FF2B5EF4-FFF2-40B4-BE49-F238E27FC236}">
                <a16:creationId xmlns:a16="http://schemas.microsoft.com/office/drawing/2014/main" xmlns="" id="{488017BF-696A-4430-938C-E0996BBB6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75" y="510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宋体" charset="0"/>
              </a:rPr>
              <a:t>2</a:t>
            </a:r>
            <a:r>
              <a:rPr lang="en-US" altLang="zh-CN">
                <a:latin typeface="Arial" charset="0"/>
                <a:ea typeface="宋体" charset="0"/>
              </a:rPr>
              <a:t>.4</a:t>
            </a:r>
          </a:p>
        </p:txBody>
      </p:sp>
      <p:sp>
        <p:nvSpPr>
          <p:cNvPr id="303224" name="Text Box 120">
            <a:extLst>
              <a:ext uri="{FF2B5EF4-FFF2-40B4-BE49-F238E27FC236}">
                <a16:creationId xmlns:a16="http://schemas.microsoft.com/office/drawing/2014/main" xmlns="" id="{AFF96312-F76F-4B72-BE79-B1C582933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600" y="3124200"/>
            <a:ext cx="5492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…</a:t>
            </a:r>
          </a:p>
        </p:txBody>
      </p:sp>
      <p:sp>
        <p:nvSpPr>
          <p:cNvPr id="303225" name="Text Box 121">
            <a:extLst>
              <a:ext uri="{FF2B5EF4-FFF2-40B4-BE49-F238E27FC236}">
                <a16:creationId xmlns:a16="http://schemas.microsoft.com/office/drawing/2014/main" xmlns="" id="{7DAE6468-26A0-400D-B6D7-AA40ACDE1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000" y="2667000"/>
            <a:ext cx="91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03226" name="Line 122">
            <a:extLst>
              <a:ext uri="{FF2B5EF4-FFF2-40B4-BE49-F238E27FC236}">
                <a16:creationId xmlns:a16="http://schemas.microsoft.com/office/drawing/2014/main" xmlns="" id="{CCA81D75-DB59-4AB5-B107-2D84793C0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88" y="3505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227" name="Line 123">
            <a:extLst>
              <a:ext uri="{FF2B5EF4-FFF2-40B4-BE49-F238E27FC236}">
                <a16:creationId xmlns:a16="http://schemas.microsoft.com/office/drawing/2014/main" xmlns="" id="{4526ABCA-6DBE-4C2A-9180-51CAB727C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576" y="3444877"/>
            <a:ext cx="1524000" cy="0"/>
          </a:xfrm>
          <a:prstGeom prst="line">
            <a:avLst/>
          </a:prstGeom>
          <a:noFill/>
          <a:ln w="19050" cap="sq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228" name="Line 124">
            <a:extLst>
              <a:ext uri="{FF2B5EF4-FFF2-40B4-BE49-F238E27FC236}">
                <a16:creationId xmlns:a16="http://schemas.microsoft.com/office/drawing/2014/main" xmlns="" id="{7B6C3E6C-74A5-49FC-87A2-2FD30B026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576" y="3902077"/>
            <a:ext cx="1524000" cy="0"/>
          </a:xfrm>
          <a:prstGeom prst="line">
            <a:avLst/>
          </a:prstGeom>
          <a:noFill/>
          <a:ln w="19050" cap="sq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229" name="Text Box 125">
            <a:extLst>
              <a:ext uri="{FF2B5EF4-FFF2-40B4-BE49-F238E27FC236}">
                <a16:creationId xmlns:a16="http://schemas.microsoft.com/office/drawing/2014/main" xmlns="" id="{B786A676-FE78-47FB-8A99-6432A7E79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444877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变量</a:t>
            </a:r>
          </a:p>
        </p:txBody>
      </p:sp>
      <p:sp>
        <p:nvSpPr>
          <p:cNvPr id="303230" name="Text Box 126">
            <a:extLst>
              <a:ext uri="{FF2B5EF4-FFF2-40B4-BE49-F238E27FC236}">
                <a16:creationId xmlns:a16="http://schemas.microsoft.com/office/drawing/2014/main" xmlns="" id="{DB6EC386-18B1-4549-92E9-0DC6CC7BB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776" y="3444877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地址</a:t>
            </a:r>
          </a:p>
        </p:txBody>
      </p:sp>
      <p:sp>
        <p:nvSpPr>
          <p:cNvPr id="303231" name="Text Box 127">
            <a:extLst>
              <a:ext uri="{FF2B5EF4-FFF2-40B4-BE49-F238E27FC236}">
                <a16:creationId xmlns:a16="http://schemas.microsoft.com/office/drawing/2014/main" xmlns="" id="{DDFFB2F1-189D-46C7-BD21-9EB45E6D5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176" y="382587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a</a:t>
            </a:r>
          </a:p>
        </p:txBody>
      </p:sp>
      <p:sp>
        <p:nvSpPr>
          <p:cNvPr id="303232" name="Text Box 128">
            <a:extLst>
              <a:ext uri="{FF2B5EF4-FFF2-40B4-BE49-F238E27FC236}">
                <a16:creationId xmlns:a16="http://schemas.microsoft.com/office/drawing/2014/main" xmlns="" id="{DB722E0C-B49A-46F6-8529-1C7826952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776" y="3825877"/>
            <a:ext cx="1084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2000H</a:t>
            </a:r>
          </a:p>
        </p:txBody>
      </p:sp>
      <p:sp>
        <p:nvSpPr>
          <p:cNvPr id="303233" name="Text Box 129">
            <a:extLst>
              <a:ext uri="{FF2B5EF4-FFF2-40B4-BE49-F238E27FC236}">
                <a16:creationId xmlns:a16="http://schemas.microsoft.com/office/drawing/2014/main" xmlns="" id="{8EA4878B-54D4-4503-8345-D988F84C9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176" y="420687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x</a:t>
            </a:r>
          </a:p>
        </p:txBody>
      </p:sp>
      <p:sp>
        <p:nvSpPr>
          <p:cNvPr id="303234" name="Text Box 130">
            <a:extLst>
              <a:ext uri="{FF2B5EF4-FFF2-40B4-BE49-F238E27FC236}">
                <a16:creationId xmlns:a16="http://schemas.microsoft.com/office/drawing/2014/main" xmlns="" id="{D060EA07-01E8-4D6A-87A0-FBBD0D57C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776" y="4206877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2004H</a:t>
            </a:r>
          </a:p>
        </p:txBody>
      </p:sp>
      <p:sp>
        <p:nvSpPr>
          <p:cNvPr id="303235" name="Text Box 131">
            <a:extLst>
              <a:ext uri="{FF2B5EF4-FFF2-40B4-BE49-F238E27FC236}">
                <a16:creationId xmlns:a16="http://schemas.microsoft.com/office/drawing/2014/main" xmlns="" id="{8E08AEDF-90CE-4482-9AF2-37ABF4004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176" y="458787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c</a:t>
            </a:r>
          </a:p>
        </p:txBody>
      </p:sp>
      <p:sp>
        <p:nvSpPr>
          <p:cNvPr id="303236" name="Text Box 132">
            <a:extLst>
              <a:ext uri="{FF2B5EF4-FFF2-40B4-BE49-F238E27FC236}">
                <a16:creationId xmlns:a16="http://schemas.microsoft.com/office/drawing/2014/main" xmlns="" id="{DB745B6D-188C-4064-97DC-E090B3FBA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776" y="4587877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2008H</a:t>
            </a:r>
          </a:p>
        </p:txBody>
      </p:sp>
      <p:sp>
        <p:nvSpPr>
          <p:cNvPr id="303237" name="Line 133">
            <a:extLst>
              <a:ext uri="{FF2B5EF4-FFF2-40B4-BE49-F238E27FC236}">
                <a16:creationId xmlns:a16="http://schemas.microsoft.com/office/drawing/2014/main" xmlns="" id="{5F5227E2-8F0D-4F05-B62E-A3C278FB0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538" y="4968877"/>
            <a:ext cx="1524000" cy="0"/>
          </a:xfrm>
          <a:prstGeom prst="line">
            <a:avLst/>
          </a:prstGeom>
          <a:noFill/>
          <a:ln w="19050" cap="sq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238" name="AutoShape 134">
            <a:extLst>
              <a:ext uri="{FF2B5EF4-FFF2-40B4-BE49-F238E27FC236}">
                <a16:creationId xmlns:a16="http://schemas.microsoft.com/office/drawing/2014/main" xmlns="" id="{92EF70B8-F066-46B3-8475-D2DDC7B00F31}"/>
              </a:ext>
            </a:extLst>
          </p:cNvPr>
          <p:cNvSpPr>
            <a:spLocks/>
          </p:cNvSpPr>
          <p:nvPr/>
        </p:nvSpPr>
        <p:spPr bwMode="auto">
          <a:xfrm>
            <a:off x="30758" y="5715002"/>
            <a:ext cx="914400" cy="914400"/>
          </a:xfrm>
          <a:prstGeom prst="callout1">
            <a:avLst>
              <a:gd name="adj1" fmla="val -8333"/>
              <a:gd name="adj2" fmla="val 87500"/>
              <a:gd name="adj3" fmla="val -8333"/>
              <a:gd name="adj4" fmla="val -875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244" name="Line 140">
            <a:extLst>
              <a:ext uri="{FF2B5EF4-FFF2-40B4-BE49-F238E27FC236}">
                <a16:creationId xmlns:a16="http://schemas.microsoft.com/office/drawing/2014/main" xmlns="" id="{AFFC72DF-19C7-461F-AFC9-94E176C87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0900" y="38100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3245" name="Text Box 141">
            <a:extLst>
              <a:ext uri="{FF2B5EF4-FFF2-40B4-BE49-F238E27FC236}">
                <a16:creationId xmlns:a16="http://schemas.microsoft.com/office/drawing/2014/main" xmlns="" id="{FDA9846A-D1BC-421E-8D0B-32F692B85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200" y="37338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宋体" charset="0"/>
              </a:rPr>
              <a:t>2001</a:t>
            </a:r>
            <a:r>
              <a:rPr lang="en-US" altLang="zh-CN">
                <a:latin typeface="Arial" charset="0"/>
                <a:ea typeface="宋体" charset="0"/>
              </a:rPr>
              <a:t>H</a:t>
            </a:r>
          </a:p>
        </p:txBody>
      </p:sp>
      <p:sp>
        <p:nvSpPr>
          <p:cNvPr id="303246" name="Text Box 142">
            <a:extLst>
              <a:ext uri="{FF2B5EF4-FFF2-40B4-BE49-F238E27FC236}">
                <a16:creationId xmlns:a16="http://schemas.microsoft.com/office/drawing/2014/main" xmlns="" id="{A8F7863E-D986-43C2-A6E5-8805ED2CC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200" y="40386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宋体" charset="0"/>
              </a:rPr>
              <a:t>2002</a:t>
            </a:r>
            <a:r>
              <a:rPr lang="en-US" altLang="zh-CN">
                <a:latin typeface="Arial" charset="0"/>
                <a:ea typeface="宋体" charset="0"/>
              </a:rPr>
              <a:t>H</a:t>
            </a:r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xmlns="" id="{40EA3A53-7F21-4B0A-8614-C461A69E4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529" y="3201412"/>
            <a:ext cx="3303589" cy="3046988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……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main( 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a=12;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float x=2.4;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char c='b';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	……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85" name="Rectangle 198">
            <a:extLst>
              <a:ext uri="{FF2B5EF4-FFF2-40B4-BE49-F238E27FC236}">
                <a16:creationId xmlns:a16="http://schemas.microsoft.com/office/drawing/2014/main" xmlns="" id="{8C2BDF39-C73B-46E0-90FE-9F5B7296B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86" name="Rectangle 199">
            <a:extLst>
              <a:ext uri="{FF2B5EF4-FFF2-40B4-BE49-F238E27FC236}">
                <a16:creationId xmlns:a16="http://schemas.microsoft.com/office/drawing/2014/main" xmlns="" id="{24748BC1-490E-48D8-98F4-EE7FB33500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66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87" name="Rectangle 200">
            <a:extLst>
              <a:ext uri="{FF2B5EF4-FFF2-40B4-BE49-F238E27FC236}">
                <a16:creationId xmlns:a16="http://schemas.microsoft.com/office/drawing/2014/main" xmlns="" id="{85F12E58-1E77-49CB-9918-B068B35D552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28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88" name="Line 201">
            <a:extLst>
              <a:ext uri="{FF2B5EF4-FFF2-40B4-BE49-F238E27FC236}">
                <a16:creationId xmlns:a16="http://schemas.microsoft.com/office/drawing/2014/main" xmlns="" id="{0BB53E6D-FEDC-4CD0-9315-8E98C4054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2813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89" name="Rectangle 16">
            <a:extLst>
              <a:ext uri="{FF2B5EF4-FFF2-40B4-BE49-F238E27FC236}">
                <a16:creationId xmlns:a16="http://schemas.microsoft.com/office/drawing/2014/main" xmlns="" id="{16A63FFB-64A4-499A-B90B-43FBE5AAA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66FF"/>
                    </a:gs>
                    <a:gs pos="100000">
                      <a:srgbClr val="3333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90" name="Rectangle 20">
            <a:extLst>
              <a:ext uri="{FF2B5EF4-FFF2-40B4-BE49-F238E27FC236}">
                <a16:creationId xmlns:a16="http://schemas.microsoft.com/office/drawing/2014/main" xmlns="" id="{23AF95F7-37D0-4D56-8370-725E54745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-28575"/>
            <a:ext cx="8915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defRPr/>
            </a:pPr>
            <a:r>
              <a:rPr kumimoji="0" lang="zh-CN" altLang="en-US" kern="0">
                <a:effectLst>
                  <a:outerShdw blurRad="38100" dist="38100" dir="2700000" algn="tl">
                    <a:srgbClr val="C0C0C0"/>
                  </a:outerShdw>
                </a:effectLst>
              </a:rPr>
              <a:t>地址和指针的概念</a:t>
            </a:r>
          </a:p>
        </p:txBody>
      </p:sp>
      <p:sp>
        <p:nvSpPr>
          <p:cNvPr id="91" name="Text Box 29">
            <a:extLst>
              <a:ext uri="{FF2B5EF4-FFF2-40B4-BE49-F238E27FC236}">
                <a16:creationId xmlns:a16="http://schemas.microsoft.com/office/drawing/2014/main" xmlns="" id="{C0274516-4901-4690-BC17-556C53635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94" y="2111209"/>
            <a:ext cx="1157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</a:p>
        </p:txBody>
      </p:sp>
      <p:sp>
        <p:nvSpPr>
          <p:cNvPr id="92" name="Text Box 29">
            <a:extLst>
              <a:ext uri="{FF2B5EF4-FFF2-40B4-BE49-F238E27FC236}">
                <a16:creationId xmlns:a16="http://schemas.microsoft.com/office/drawing/2014/main" xmlns="" id="{87448DF0-FD68-409C-8CDE-A8DB6BA06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559501"/>
            <a:ext cx="636597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Char char="–"/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>
              <a:buNone/>
            </a:pPr>
            <a:r>
              <a:rPr lang="zh-CN" altLang="en-US" dirty="0"/>
              <a:t>变量所占内存单元首字节的编号</a:t>
            </a:r>
          </a:p>
        </p:txBody>
      </p:sp>
      <p:sp>
        <p:nvSpPr>
          <p:cNvPr id="93" name="Text Box 29">
            <a:extLst>
              <a:ext uri="{FF2B5EF4-FFF2-40B4-BE49-F238E27FC236}">
                <a16:creationId xmlns:a16="http://schemas.microsoft.com/office/drawing/2014/main" xmlns="" id="{086B9DE7-85BF-4A2B-995A-08F10022A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776" y="2461457"/>
            <a:ext cx="3242099" cy="57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Char char="–"/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>
              <a:buNone/>
            </a:pPr>
            <a:r>
              <a:rPr lang="zh-CN" altLang="en-US" dirty="0"/>
              <a:t>变量的地址</a:t>
            </a:r>
          </a:p>
        </p:txBody>
      </p:sp>
    </p:spTree>
    <p:extLst>
      <p:ext uri="{BB962C8B-B14F-4D97-AF65-F5344CB8AC3E}">
        <p14:creationId xmlns:p14="http://schemas.microsoft.com/office/powerpoint/2010/main" val="42489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3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3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3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3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0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0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0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0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0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0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03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03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3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3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03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30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0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0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30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0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3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03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03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03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03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03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03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03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03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03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03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03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03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03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03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03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03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03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03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03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03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03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03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03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03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03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03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03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0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0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0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0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0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03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03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03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03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03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303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/>
      <p:bldP spid="303116" grpId="0"/>
      <p:bldP spid="303142" grpId="0" animBg="1"/>
      <p:bldP spid="303145" grpId="0"/>
      <p:bldP spid="303146" grpId="0"/>
      <p:bldP spid="303148" grpId="0"/>
      <p:bldP spid="303151" grpId="0"/>
      <p:bldP spid="303152" grpId="0"/>
      <p:bldP spid="303153" grpId="0"/>
      <p:bldP spid="303154" grpId="0"/>
      <p:bldP spid="303155" grpId="0"/>
      <p:bldP spid="303156" grpId="0"/>
      <p:bldP spid="303157" grpId="0"/>
      <p:bldP spid="303158" grpId="0"/>
      <p:bldP spid="303171" grpId="0"/>
      <p:bldP spid="303172" grpId="0"/>
      <p:bldP spid="303175" grpId="0"/>
      <p:bldP spid="303149" grpId="0"/>
      <p:bldP spid="303150" grpId="0"/>
      <p:bldP spid="303224" grpId="0" autoUpdateAnimBg="0"/>
      <p:bldP spid="303225" grpId="0" autoUpdateAnimBg="0"/>
      <p:bldP spid="303229" grpId="0" autoUpdateAnimBg="0"/>
      <p:bldP spid="303230" grpId="0" autoUpdateAnimBg="0"/>
      <p:bldP spid="303231" grpId="0" autoUpdateAnimBg="0"/>
      <p:bldP spid="303232" grpId="0" autoUpdateAnimBg="0"/>
      <p:bldP spid="303233" grpId="0" autoUpdateAnimBg="0"/>
      <p:bldP spid="303234" grpId="0" autoUpdateAnimBg="0"/>
      <p:bldP spid="303235" grpId="0" autoUpdateAnimBg="0"/>
      <p:bldP spid="303236" grpId="0" autoUpdateAnimBg="0"/>
      <p:bldP spid="303245" grpId="0" autoUpdateAnimBg="0"/>
      <p:bldP spid="303246" grpId="0" autoUpdateAnimBg="0"/>
      <p:bldP spid="91" grpId="0"/>
      <p:bldP spid="92" grpId="0"/>
      <p:bldP spid="9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F2880CC4-6DB5-42E9-BF2C-43347D00A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35" y="104557"/>
            <a:ext cx="4349765" cy="6463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</a:pPr>
            <a:r>
              <a:rPr lang="en-US" altLang="zh-CN" sz="3600" b="1" kern="12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sz="3600" b="1" kern="12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类成员的可访问性</a:t>
            </a:r>
            <a:endParaRPr lang="en-US" altLang="zh-CN" sz="3600" b="1" kern="1200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xmlns="" id="{90F979D4-D3BE-4C51-A898-A2571427C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542" y="44624"/>
            <a:ext cx="4787900" cy="6768000"/>
          </a:xfrm>
          <a:prstGeom prst="rect">
            <a:avLst/>
          </a:prstGeom>
          <a:noFill/>
          <a:ln w="57150" cap="sq">
            <a:solidFill>
              <a:schemeClr val="bg2">
                <a:lumMod val="50000"/>
                <a:lumOff val="50000"/>
              </a:schemeClr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CCircle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DisplayArea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(void);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private: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float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CalArea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(void);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m_R,m_C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29" name="Text Box 12">
            <a:extLst>
              <a:ext uri="{FF2B5EF4-FFF2-40B4-BE49-F238E27FC236}">
                <a16:creationId xmlns:a16="http://schemas.microsoft.com/office/drawing/2014/main" xmlns="" id="{C96A009A-6814-4CC8-AEC8-EA2DB24ED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53108"/>
            <a:ext cx="2808288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public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成员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xmlns="" id="{B1BEE6B0-C592-4C50-842B-72514C31D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9" y="735648"/>
            <a:ext cx="39295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ebdings" pitchFamily="18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itchFamily="49" charset="-122"/>
              </a:rPr>
              <a:t>public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itchFamily="49" charset="-122"/>
              </a:rPr>
              <a:t>等关键字描述了类成员的可访问性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Kaiti SC Regular" pitchFamily="-84" charset="-122"/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xmlns="" id="{85A675E4-7A27-47AD-899E-163133DF4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846442"/>
            <a:ext cx="3708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类中的其它成员可以访问公有成员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类外可通过对象访问</a:t>
            </a:r>
          </a:p>
        </p:txBody>
      </p:sp>
      <p:sp>
        <p:nvSpPr>
          <p:cNvPr id="36" name="Text Box 12">
            <a:extLst>
              <a:ext uri="{FF2B5EF4-FFF2-40B4-BE49-F238E27FC236}">
                <a16:creationId xmlns:a16="http://schemas.microsoft.com/office/drawing/2014/main" xmlns="" id="{FE76CE73-2793-4036-8454-82440E2E1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54" y="2995926"/>
            <a:ext cx="2808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private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成员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37" name="Text Box 3">
            <a:extLst>
              <a:ext uri="{FF2B5EF4-FFF2-40B4-BE49-F238E27FC236}">
                <a16:creationId xmlns:a16="http://schemas.microsoft.com/office/drawing/2014/main" xmlns="" id="{F55BC5AD-01DE-40FB-99EB-64B8EECFE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9" y="3501206"/>
            <a:ext cx="358060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类中的其它成员可以访问私有成员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在类外不允许访问私有成员</a:t>
            </a:r>
          </a:p>
        </p:txBody>
      </p:sp>
      <p:sp>
        <p:nvSpPr>
          <p:cNvPr id="38" name="Text Box 12">
            <a:extLst>
              <a:ext uri="{FF2B5EF4-FFF2-40B4-BE49-F238E27FC236}">
                <a16:creationId xmlns:a16="http://schemas.microsoft.com/office/drawing/2014/main" xmlns="" id="{D2F4AF99-746C-4F31-BB40-A793DD65C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453108"/>
            <a:ext cx="12239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黑体"/>
                <a:ea typeface="黑体"/>
                <a:cs typeface="黑体"/>
              </a:rPr>
              <a:t>公有的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0000"/>
                </a:solidFill>
              </a:uFill>
              <a:latin typeface="黑体"/>
              <a:ea typeface="黑体"/>
              <a:cs typeface="黑体"/>
            </a:endParaRPr>
          </a:p>
        </p:txBody>
      </p:sp>
      <p:sp>
        <p:nvSpPr>
          <p:cNvPr id="39" name="Text Box 12">
            <a:extLst>
              <a:ext uri="{FF2B5EF4-FFF2-40B4-BE49-F238E27FC236}">
                <a16:creationId xmlns:a16="http://schemas.microsoft.com/office/drawing/2014/main" xmlns="" id="{E703387C-8F93-47BF-8832-7FE95C0BD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260" y="2996952"/>
            <a:ext cx="12239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黑体"/>
                <a:ea typeface="黑体"/>
                <a:cs typeface="黑体"/>
              </a:rPr>
              <a:t>私有的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0000"/>
                </a:solidFill>
              </a:uFill>
              <a:latin typeface="黑体"/>
              <a:ea typeface="黑体"/>
              <a:cs typeface="黑体"/>
            </a:endParaRP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xmlns="" id="{3E68BD16-8DF6-4530-885D-8141DFF97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111925"/>
            <a:ext cx="2808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protected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成员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xmlns="" id="{264EB1EB-6833-41FE-9315-63B577058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285" y="5075506"/>
            <a:ext cx="1727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ts val="0"/>
              </a:spcBef>
              <a:buClr>
                <a:srgbClr val="660066"/>
              </a:buClr>
              <a:buSzPct val="90000"/>
              <a:defRPr u="sng">
                <a:uFill>
                  <a:solidFill>
                    <a:srgbClr val="FF0000"/>
                  </a:solidFill>
                </a:uFill>
                <a:latin typeface="黑体"/>
                <a:ea typeface="黑体"/>
                <a:cs typeface="黑体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黑体"/>
                <a:ea typeface="黑体"/>
              </a:rPr>
              <a:t>受保护的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0000"/>
                </a:solidFill>
              </a:uFill>
              <a:latin typeface="黑体"/>
              <a:ea typeface="黑体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xmlns="" id="{2C1345B1-3FD4-4FA0-B5BA-2FD271C43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3366045"/>
            <a:ext cx="178697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正确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" pitchFamily="49" charset="-122"/>
            </a:endParaRPr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xmlns="" id="{D9E2B428-B6B7-43A4-90A6-14C642CAA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428" y="4507637"/>
            <a:ext cx="476601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CCircle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t.m_R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 </a:t>
            </a:r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xmlns="" id="{68F10F17-D52F-4E6F-8E69-D8988775F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639" y="3748537"/>
            <a:ext cx="14398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正确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" pitchFamily="49" charset="-122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xmlns="" id="{B3E99FE2-A608-4CD6-BE6C-7EBCF1B52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205" y="5278097"/>
            <a:ext cx="15128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错误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xmlns="" id="{155CB409-6C65-4740-AEB0-0A6A9BDEA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744" y="5661248"/>
            <a:ext cx="408869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t.CalArea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xmlns="" id="{EC227D27-8866-4EF1-A816-7FDA4443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804" y="5661248"/>
            <a:ext cx="11874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错误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xmlns="" id="{839CC7C5-A878-42EC-8FE1-3E6F62A38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744" y="6104657"/>
            <a:ext cx="446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t.DisplayArea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xmlns="" id="{F1DBFEB6-83E1-489A-A1F5-421C40FCB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897" y="6113636"/>
            <a:ext cx="11874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正确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8FBEA5C-6507-494C-9DB3-F551BC08E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542" y="2996952"/>
            <a:ext cx="47879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CCircle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DisplayArea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(void)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m_R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CalArea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683186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animBg="1" autoUpdateAnimBg="0"/>
      <p:bldP spid="29" grpId="0" uiExpand="1" build="p"/>
      <p:bldP spid="33" grpId="0"/>
      <p:bldP spid="34" grpId="0" build="p"/>
      <p:bldP spid="36" grpId="0" build="p" autoUpdateAnimBg="0"/>
      <p:bldP spid="37" grpId="0" uiExpand="1" build="p"/>
      <p:bldP spid="38" grpId="0" build="p" autoUpdateAnimBg="0"/>
      <p:bldP spid="39" grpId="0" build="p" autoUpdateAnimBg="0"/>
      <p:bldP spid="23" grpId="0" build="p" autoUpdateAnimBg="0"/>
      <p:bldP spid="24" grpId="0" build="p" autoUpdateAnimBg="0"/>
      <p:bldP spid="35" grpId="0" build="p" autoUpdateAnimBg="0"/>
      <p:bldP spid="40" grpId="0" uiExpand="1" build="p" animBg="1"/>
      <p:bldP spid="41" grpId="0" build="p" autoUpdateAnimBg="0"/>
      <p:bldP spid="42" grpId="0"/>
      <p:bldP spid="43" grpId="0" animBg="1"/>
      <p:bldP spid="44" grpId="0"/>
      <p:bldP spid="45" grpId="0"/>
      <p:bldP spid="46" grpId="0"/>
      <p:bldP spid="32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1">
            <a:extLst>
              <a:ext uri="{FF2B5EF4-FFF2-40B4-BE49-F238E27FC236}">
                <a16:creationId xmlns:a16="http://schemas.microsoft.com/office/drawing/2014/main" xmlns="" id="{2E0F55B7-7611-4AF6-A32E-B4305B23A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52513"/>
            <a:ext cx="3903662" cy="3816000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类的声明部分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class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    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~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no;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float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[3];       };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1D7DDFE-AA29-4D0A-AF93-C02121203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B3FB035-CBA1-4413-9810-A950160EA70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51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6A525C0-A5EF-4D59-8B99-4A95C7A15B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413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xmlns="" id="{F591006D-53D3-42F9-A8AD-F06E90D84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1375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xmlns="" id="{0B665CB2-616B-48F8-94CF-631BAF548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243408"/>
            <a:ext cx="8305800" cy="112077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继承和派生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xmlns="" id="{98ABADF6-5AE0-4D4F-941B-363ADDB7C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079875"/>
            <a:ext cx="478790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类的函数实现部分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Text Box 12">
            <a:extLst>
              <a:ext uri="{FF2B5EF4-FFF2-40B4-BE49-F238E27FC236}">
                <a16:creationId xmlns:a16="http://schemas.microsoft.com/office/drawing/2014/main" xmlns="" id="{0F4A73ED-1E8F-4942-9821-6980FFE17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" y="4965351"/>
            <a:ext cx="2684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Text Box 12">
            <a:extLst>
              <a:ext uri="{FF2B5EF4-FFF2-40B4-BE49-F238E27FC236}">
                <a16:creationId xmlns:a16="http://schemas.microsoft.com/office/drawing/2014/main" xmlns="" id="{A47776AA-3A26-4054-B6A3-8C70CB7F7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55" y="5454460"/>
            <a:ext cx="3865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82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ngti SC Regular"/>
                <a:ea typeface="宋体-简"/>
                <a:cs typeface="宋体-简"/>
              </a:rPr>
              <a:t>如果要扩展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ngti SC Regular"/>
                <a:ea typeface="宋体-简"/>
                <a:cs typeface="宋体-简"/>
              </a:rPr>
              <a:t>CStudent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ngti SC Regular"/>
                <a:ea typeface="宋体-简"/>
                <a:cs typeface="宋体-简"/>
              </a:rPr>
              <a:t>类的功能（例如增加函数为数据成员输入数据），应如何处理？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ngti SC Regular"/>
              <a:ea typeface="Songti SC Regular"/>
              <a:cs typeface="Songti SC Regular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xmlns="" id="{FF9FF2CD-C26F-4A7F-BBCD-02251ACD0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1228107"/>
            <a:ext cx="5309991" cy="461665"/>
          </a:xfrm>
          <a:prstGeom prst="rect">
            <a:avLst/>
          </a:prstGeom>
          <a:noFill/>
          <a:ln w="57150" cmpd="sng">
            <a:noFill/>
          </a:ln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以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CStudent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为基础，定义新类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CNS</a:t>
            </a:r>
          </a:p>
        </p:txBody>
      </p:sp>
      <p:sp>
        <p:nvSpPr>
          <p:cNvPr id="19" name="圆角矩形 1">
            <a:extLst>
              <a:ext uri="{FF2B5EF4-FFF2-40B4-BE49-F238E27FC236}">
                <a16:creationId xmlns:a16="http://schemas.microsoft.com/office/drawing/2014/main" xmlns="" id="{B7A19A7F-3B21-4ACD-B62B-37DF1ABB0280}"/>
              </a:ext>
            </a:extLst>
          </p:cNvPr>
          <p:cNvSpPr/>
          <p:nvPr/>
        </p:nvSpPr>
        <p:spPr bwMode="auto">
          <a:xfrm>
            <a:off x="4788024" y="2553679"/>
            <a:ext cx="1368425" cy="57626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仿宋" pitchFamily="49" charset="-122"/>
                <a:ea typeface="仿宋" pitchFamily="49" charset="-122"/>
              </a:rPr>
              <a:t>基  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21E9DD6C-E5A5-4D63-BAAD-F880778D5E39}"/>
              </a:ext>
            </a:extLst>
          </p:cNvPr>
          <p:cNvCxnSpPr>
            <a:stCxn id="19" idx="2"/>
          </p:cNvCxnSpPr>
          <p:nvPr/>
        </p:nvCxnSpPr>
        <p:spPr bwMode="auto">
          <a:xfrm>
            <a:off x="5472237" y="3129941"/>
            <a:ext cx="0" cy="360363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圆角矩形 26">
            <a:extLst>
              <a:ext uri="{FF2B5EF4-FFF2-40B4-BE49-F238E27FC236}">
                <a16:creationId xmlns:a16="http://schemas.microsoft.com/office/drawing/2014/main" xmlns="" id="{18FC68D6-0FB4-4F04-9192-736270F9DDFE}"/>
              </a:ext>
            </a:extLst>
          </p:cNvPr>
          <p:cNvSpPr/>
          <p:nvPr/>
        </p:nvSpPr>
        <p:spPr bwMode="auto">
          <a:xfrm>
            <a:off x="4788024" y="3490304"/>
            <a:ext cx="1368425" cy="57626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仿宋" pitchFamily="49" charset="-122"/>
                <a:ea typeface="仿宋" pitchFamily="49" charset="-122"/>
              </a:rPr>
              <a:t>派生类</a:t>
            </a: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xmlns="" id="{92BB98BC-0CC0-4112-B79B-3E4685EC1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170" y="4217020"/>
            <a:ext cx="4485278" cy="2308324"/>
          </a:xfrm>
          <a:prstGeom prst="rect">
            <a:avLst/>
          </a:prstGeom>
          <a:noFill/>
          <a:ln w="57150" cmpd="sng">
            <a:noFill/>
          </a:ln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派生类的功能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派生类按继承方式继承基类的数据成员和成员函数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派生类扩展功能：在派生类中定义新的数据成员和成员函数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" pitchFamily="49" charset="-122"/>
            </a:endParaRPr>
          </a:p>
        </p:txBody>
      </p:sp>
      <p:sp>
        <p:nvSpPr>
          <p:cNvPr id="23" name="圆角矩形 19">
            <a:extLst>
              <a:ext uri="{FF2B5EF4-FFF2-40B4-BE49-F238E27FC236}">
                <a16:creationId xmlns:a16="http://schemas.microsoft.com/office/drawing/2014/main" xmlns="" id="{6B89518E-E20C-44A6-9866-043867F075DD}"/>
              </a:ext>
            </a:extLst>
          </p:cNvPr>
          <p:cNvSpPr/>
          <p:nvPr/>
        </p:nvSpPr>
        <p:spPr bwMode="auto">
          <a:xfrm>
            <a:off x="6477124" y="2550504"/>
            <a:ext cx="1800225" cy="39052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仿宋" pitchFamily="49" charset="-122"/>
              </a:rPr>
              <a:t>CStudent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仿宋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276DD22A-61BB-4F93-B9BA-2635B2D3E29E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 bwMode="auto">
          <a:xfrm>
            <a:off x="7377237" y="2941029"/>
            <a:ext cx="17462" cy="54610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圆角矩形 26">
            <a:extLst>
              <a:ext uri="{FF2B5EF4-FFF2-40B4-BE49-F238E27FC236}">
                <a16:creationId xmlns:a16="http://schemas.microsoft.com/office/drawing/2014/main" xmlns="" id="{3A7E99D3-A75B-477D-BFB8-04CBF6566F13}"/>
              </a:ext>
            </a:extLst>
          </p:cNvPr>
          <p:cNvSpPr/>
          <p:nvPr/>
        </p:nvSpPr>
        <p:spPr bwMode="auto">
          <a:xfrm>
            <a:off x="6746999" y="3487129"/>
            <a:ext cx="1295400" cy="47466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仿宋" pitchFamily="49" charset="-122"/>
              </a:rPr>
              <a:t>CNS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仿宋" pitchFamily="49" charset="-122"/>
            </a:endParaRPr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xmlns="" id="{42ABC8C7-BE8C-478A-A11D-53BFB7E19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8290" y="1619827"/>
            <a:ext cx="3836988" cy="830263"/>
          </a:xfrm>
          <a:prstGeom prst="rect">
            <a:avLst/>
          </a:prstGeom>
          <a:noFill/>
          <a:ln w="57150" cmpd="sng">
            <a:noFill/>
          </a:ln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：基类（父类）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   CNS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：为派生类（子类）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89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nimBg="1"/>
      <p:bldP spid="17" grpId="0" build="p"/>
      <p:bldP spid="41" grpId="0"/>
      <p:bldP spid="43" grpId="0" build="p"/>
      <p:bldP spid="18" grpId="0" build="p"/>
      <p:bldP spid="19" grpId="0" animBg="1"/>
      <p:bldP spid="21" grpId="0" animBg="1"/>
      <p:bldP spid="22" grpId="0" build="p"/>
      <p:bldP spid="23" grpId="0" animBg="1"/>
      <p:bldP spid="25" grpId="0" animBg="1"/>
      <p:bldP spid="2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五边形 21">
            <a:extLst>
              <a:ext uri="{FF2B5EF4-FFF2-40B4-BE49-F238E27FC236}">
                <a16:creationId xmlns:a16="http://schemas.microsoft.com/office/drawing/2014/main" xmlns="" id="{B08178E5-AB2F-49AB-B84F-EB08485EA694}"/>
              </a:ext>
            </a:extLst>
          </p:cNvPr>
          <p:cNvSpPr/>
          <p:nvPr/>
        </p:nvSpPr>
        <p:spPr bwMode="auto">
          <a:xfrm>
            <a:off x="4356100" y="1484313"/>
            <a:ext cx="4176713" cy="360362"/>
          </a:xfrm>
          <a:prstGeom prst="homePlate">
            <a:avLst>
              <a:gd name="adj" fmla="val 0"/>
            </a:avLst>
          </a:prstGeom>
          <a:solidFill>
            <a:srgbClr val="FFE0DF"/>
          </a:solidFill>
          <a:ln w="28575" cap="sq" cmpd="sng" algn="ctr">
            <a:solidFill>
              <a:srgbClr val="FFE0D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solidFill>
                  <a:srgbClr val="FFE0DF"/>
                </a:solidFill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xmlns="" id="{30E8A88A-26B5-4A93-9869-1F7CAA5ED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52513"/>
            <a:ext cx="3995737" cy="5688012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基类的声明部分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class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    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      ~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no;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      float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[3];       };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2EDB2C8-ABCE-4730-A977-629EC7CB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0D21D3E-4401-4A56-87A7-7CEE7DB1125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51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940D4C5-F4BE-4213-AD01-EF6CD58EBE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413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xmlns="" id="{E4C1D46C-A122-4E50-A0F0-2E1897349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1375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xmlns="" id="{E5753118-F682-4258-BA94-FB29B411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212056"/>
            <a:ext cx="8305800" cy="112077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继承和派生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xmlns="" id="{86E65AB4-BBD6-4353-AEE8-75DDFC0A6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079875"/>
            <a:ext cx="47879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基类的函数实现部分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{ ……}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……}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::~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CStudent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}</a:t>
            </a:r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xmlns="" id="{483469CE-9937-4F66-9ED5-D720332E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052513"/>
            <a:ext cx="4713287" cy="3416300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派生类的声明部分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class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CNS: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public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CStudent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0"/>
              </a:rPr>
              <a:t>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	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SetData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();   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派生类的函数实现部分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void CNS::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SetData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{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&lt;&lt;"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请输入数据：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\n";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cin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&gt;&gt;no;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cin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&gt;&gt;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[0]&gt;&gt;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[1]&gt;&gt;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[2]; }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五边形 41">
            <a:extLst>
              <a:ext uri="{FF2B5EF4-FFF2-40B4-BE49-F238E27FC236}">
                <a16:creationId xmlns:a16="http://schemas.microsoft.com/office/drawing/2014/main" xmlns="" id="{2A546B0D-50CA-4A8F-8B9E-9CB97498FA4E}"/>
              </a:ext>
            </a:extLst>
          </p:cNvPr>
          <p:cNvSpPr/>
          <p:nvPr/>
        </p:nvSpPr>
        <p:spPr bwMode="auto">
          <a:xfrm>
            <a:off x="6083300" y="5949950"/>
            <a:ext cx="1655763" cy="360363"/>
          </a:xfrm>
          <a:prstGeom prst="homePlate">
            <a:avLst>
              <a:gd name="adj" fmla="val 27324"/>
            </a:avLst>
          </a:prstGeom>
          <a:solidFill>
            <a:schemeClr val="bg2">
              <a:lumMod val="40000"/>
              <a:lumOff val="60000"/>
            </a:schemeClr>
          </a:solidFill>
          <a:ln w="12700" cap="sq" cmpd="sng" algn="ctr">
            <a:solidFill>
              <a:srgbClr val="FFE0D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29" name="五边形 4">
            <a:extLst>
              <a:ext uri="{FF2B5EF4-FFF2-40B4-BE49-F238E27FC236}">
                <a16:creationId xmlns:a16="http://schemas.microsoft.com/office/drawing/2014/main" xmlns="" id="{8D753F11-BFA0-48BF-8F00-438DA5A32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4725988"/>
            <a:ext cx="1655763" cy="1152525"/>
          </a:xfrm>
          <a:prstGeom prst="homePlate">
            <a:avLst>
              <a:gd name="adj" fmla="val 27309"/>
            </a:avLst>
          </a:prstGeom>
          <a:solidFill>
            <a:srgbClr val="FFE0DF"/>
          </a:solidFill>
          <a:ln w="12700" cap="sq" algn="ctr">
            <a:solidFill>
              <a:srgbClr val="FFE0D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圆角矩形 19">
            <a:extLst>
              <a:ext uri="{FF2B5EF4-FFF2-40B4-BE49-F238E27FC236}">
                <a16:creationId xmlns:a16="http://schemas.microsoft.com/office/drawing/2014/main" xmlns="" id="{A8F80C5F-6FC4-4B43-9F03-31A3860A5109}"/>
              </a:ext>
            </a:extLst>
          </p:cNvPr>
          <p:cNvSpPr/>
          <p:nvPr/>
        </p:nvSpPr>
        <p:spPr bwMode="auto">
          <a:xfrm>
            <a:off x="2484438" y="1700213"/>
            <a:ext cx="1800225" cy="39052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仿宋" pitchFamily="49" charset="-122"/>
              </a:rPr>
              <a:t>CStudent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仿宋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03731EE5-ABB6-4229-91BF-976AD7A646F6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 bwMode="auto">
          <a:xfrm>
            <a:off x="3384550" y="2090738"/>
            <a:ext cx="17463" cy="54610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圆角矩形 26">
            <a:extLst>
              <a:ext uri="{FF2B5EF4-FFF2-40B4-BE49-F238E27FC236}">
                <a16:creationId xmlns:a16="http://schemas.microsoft.com/office/drawing/2014/main" xmlns="" id="{DBF051C7-A58B-43E9-9BE7-D0AC365C2302}"/>
              </a:ext>
            </a:extLst>
          </p:cNvPr>
          <p:cNvSpPr/>
          <p:nvPr/>
        </p:nvSpPr>
        <p:spPr bwMode="auto">
          <a:xfrm>
            <a:off x="2754313" y="2636838"/>
            <a:ext cx="1295400" cy="47466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仿宋" pitchFamily="49" charset="-122"/>
              </a:rPr>
              <a:t>CNS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仿宋" pitchFamily="49" charset="-122"/>
            </a:endParaRPr>
          </a:p>
        </p:txBody>
      </p:sp>
      <p:sp>
        <p:nvSpPr>
          <p:cNvPr id="36" name="圆角矩形 31">
            <a:extLst>
              <a:ext uri="{FF2B5EF4-FFF2-40B4-BE49-F238E27FC236}">
                <a16:creationId xmlns:a16="http://schemas.microsoft.com/office/drawing/2014/main" xmlns="" id="{5BABB1DD-BBFC-4105-86FA-2203F963DEC7}"/>
              </a:ext>
            </a:extLst>
          </p:cNvPr>
          <p:cNvSpPr/>
          <p:nvPr/>
        </p:nvSpPr>
        <p:spPr bwMode="auto">
          <a:xfrm>
            <a:off x="5938838" y="4581525"/>
            <a:ext cx="2163762" cy="1296988"/>
          </a:xfrm>
          <a:prstGeom prst="roundRect">
            <a:avLst/>
          </a:prstGeom>
          <a:noFill/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</a:rPr>
              <a:t>()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仿宋" pitchFamily="49" charset="-122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仿宋" pitchFamily="49" charset="-122"/>
              </a:rPr>
              <a:t>no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仿宋" pitchFamily="49" charset="-122"/>
              </a:rPr>
              <a:t>cj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仿宋" pitchFamily="49" charset="-122"/>
              </a:rPr>
              <a:t>数组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仿宋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仿宋" pitchFamily="49" charset="-122"/>
            </a:endParaRPr>
          </a:p>
        </p:txBody>
      </p:sp>
      <p:sp>
        <p:nvSpPr>
          <p:cNvPr id="37" name="圆角矩形 34">
            <a:extLst>
              <a:ext uri="{FF2B5EF4-FFF2-40B4-BE49-F238E27FC236}">
                <a16:creationId xmlns:a16="http://schemas.microsoft.com/office/drawing/2014/main" xmlns="" id="{BF2DD51B-3E69-448B-A171-624ABC969CD4}"/>
              </a:ext>
            </a:extLst>
          </p:cNvPr>
          <p:cNvSpPr/>
          <p:nvPr/>
        </p:nvSpPr>
        <p:spPr bwMode="auto">
          <a:xfrm>
            <a:off x="5724525" y="5805488"/>
            <a:ext cx="2162175" cy="549275"/>
          </a:xfrm>
          <a:prstGeom prst="roundRect">
            <a:avLst/>
          </a:prstGeom>
          <a:noFill/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仿宋" pitchFamily="49" charset="-122"/>
              </a:rPr>
              <a:t>SetData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仿宋" pitchFamily="49" charset="-122"/>
              </a:rPr>
              <a:t>()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仿宋" pitchFamily="49" charset="-122"/>
            </a:endParaRPr>
          </a:p>
        </p:txBody>
      </p:sp>
      <p:sp>
        <p:nvSpPr>
          <p:cNvPr id="39" name="圆角矩形 36">
            <a:extLst>
              <a:ext uri="{FF2B5EF4-FFF2-40B4-BE49-F238E27FC236}">
                <a16:creationId xmlns:a16="http://schemas.microsoft.com/office/drawing/2014/main" xmlns="" id="{75D64604-0C7C-4ABA-990F-E29A89CF2756}"/>
              </a:ext>
            </a:extLst>
          </p:cNvPr>
          <p:cNvSpPr/>
          <p:nvPr/>
        </p:nvSpPr>
        <p:spPr bwMode="auto">
          <a:xfrm>
            <a:off x="4422775" y="5129213"/>
            <a:ext cx="1590675" cy="576262"/>
          </a:xfrm>
          <a:prstGeom prst="roundRect">
            <a:avLst/>
          </a:prstGeom>
          <a:noFill/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仿宋" pitchFamily="49" charset="-122"/>
              </a:rPr>
              <a:t>CNS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仿宋" pitchFamily="49" charset="-122"/>
              </a:rPr>
              <a:t>类的成员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26BBB3B6-2FB3-485C-9FBC-FCF6ECC07A73}"/>
              </a:ext>
            </a:extLst>
          </p:cNvPr>
          <p:cNvCxnSpPr/>
          <p:nvPr/>
        </p:nvCxnSpPr>
        <p:spPr bwMode="auto">
          <a:xfrm flipV="1">
            <a:off x="4572000" y="4652963"/>
            <a:ext cx="3743325" cy="158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66589DA9-76C6-420A-81E0-F727EB51CF30}"/>
              </a:ext>
            </a:extLst>
          </p:cNvPr>
          <p:cNvCxnSpPr/>
          <p:nvPr/>
        </p:nvCxnSpPr>
        <p:spPr bwMode="auto">
          <a:xfrm flipV="1">
            <a:off x="4643438" y="6380163"/>
            <a:ext cx="3744912" cy="158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圆角矩形 40">
            <a:extLst>
              <a:ext uri="{FF2B5EF4-FFF2-40B4-BE49-F238E27FC236}">
                <a16:creationId xmlns:a16="http://schemas.microsoft.com/office/drawing/2014/main" xmlns="" id="{0805A377-DDED-4348-B6BB-40F7AABBBC12}"/>
              </a:ext>
            </a:extLst>
          </p:cNvPr>
          <p:cNvSpPr/>
          <p:nvPr/>
        </p:nvSpPr>
        <p:spPr bwMode="auto">
          <a:xfrm>
            <a:off x="7488238" y="4718050"/>
            <a:ext cx="1081087" cy="576263"/>
          </a:xfrm>
          <a:prstGeom prst="roundRect">
            <a:avLst/>
          </a:prstGeom>
          <a:noFill/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仿宋" pitchFamily="49" charset="-122"/>
                <a:ea typeface="仿宋" pitchFamily="49" charset="-122"/>
              </a:rPr>
              <a:t>继承而来</a:t>
            </a:r>
          </a:p>
        </p:txBody>
      </p:sp>
      <p:sp>
        <p:nvSpPr>
          <p:cNvPr id="46" name="圆角矩形 42">
            <a:extLst>
              <a:ext uri="{FF2B5EF4-FFF2-40B4-BE49-F238E27FC236}">
                <a16:creationId xmlns:a16="http://schemas.microsoft.com/office/drawing/2014/main" xmlns="" id="{88313FF1-7C17-4678-8482-0E98C1D26A5E}"/>
              </a:ext>
            </a:extLst>
          </p:cNvPr>
          <p:cNvSpPr/>
          <p:nvPr/>
        </p:nvSpPr>
        <p:spPr bwMode="auto">
          <a:xfrm>
            <a:off x="7524750" y="5589588"/>
            <a:ext cx="1079500" cy="576262"/>
          </a:xfrm>
          <a:prstGeom prst="roundRect">
            <a:avLst/>
          </a:prstGeom>
          <a:noFill/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仿宋" pitchFamily="49" charset="-122"/>
                <a:ea typeface="仿宋" pitchFamily="49" charset="-122"/>
              </a:rPr>
              <a:t>自己定义</a:t>
            </a:r>
          </a:p>
        </p:txBody>
      </p:sp>
      <p:cxnSp>
        <p:nvCxnSpPr>
          <p:cNvPr id="47" name="直线连接符 2">
            <a:extLst>
              <a:ext uri="{FF2B5EF4-FFF2-40B4-BE49-F238E27FC236}">
                <a16:creationId xmlns:a16="http://schemas.microsoft.com/office/drawing/2014/main" xmlns="" id="{B395046C-6808-46EA-BA33-F21339AEBE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65813" y="4689475"/>
            <a:ext cx="0" cy="1690688"/>
          </a:xfrm>
          <a:prstGeom prst="line">
            <a:avLst/>
          </a:prstGeom>
          <a:noFill/>
          <a:ln w="28575" cap="sq">
            <a:solidFill>
              <a:srgbClr val="60606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866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build="p" animBg="1"/>
      <p:bldP spid="17" grpId="0" build="p"/>
      <p:bldP spid="24" grpId="0" build="p" animBg="1"/>
      <p:bldP spid="28" grpId="0" animBg="1"/>
      <p:bldP spid="29" grpId="0" animBg="1"/>
      <p:bldP spid="30" grpId="0" animBg="1"/>
      <p:bldP spid="32" grpId="0" animBg="1"/>
      <p:bldP spid="36" grpId="0" build="p"/>
      <p:bldP spid="37" grpId="0"/>
      <p:bldP spid="39" grpId="0"/>
      <p:bldP spid="45" grpId="0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1">
            <a:extLst>
              <a:ext uri="{FF2B5EF4-FFF2-40B4-BE49-F238E27FC236}">
                <a16:creationId xmlns:a16="http://schemas.microsoft.com/office/drawing/2014/main" xmlns="" id="{81CF1E53-9E0D-4A7B-8821-211E3FD0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144463"/>
            <a:ext cx="4321175" cy="6524625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#include &lt;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iostream.h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//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基类的声明部分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class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CStudent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{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	void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CalAver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	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CStudent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	~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CStudent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 	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no;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	float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[3];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//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基类的函数实现部分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void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CStudent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::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CalAver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{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float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pj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pj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=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[0]+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[1]+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[2];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cout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&lt;&lt;no&lt;&lt;"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pj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="&lt;&lt;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pj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/3;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CStudent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::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CStudent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{   no=1001;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[0]=90;cj[1]=80;cj[2]=85;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CStudent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::~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CStudent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()   { }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xmlns="" id="{F5590754-A95C-41F5-94CA-BD7B87625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404813"/>
            <a:ext cx="4406900" cy="5908675"/>
          </a:xfrm>
          <a:prstGeom prst="rect">
            <a:avLst/>
          </a:prstGeom>
          <a:noFill/>
          <a:ln w="57150" cap="sq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//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派生类的声明部分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class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CNS: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public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CStudent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public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   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SetData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//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派生类的函数实现部分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void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CNS::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SetData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{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&lt;&lt;"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请输入数据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\n";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cin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&gt;&gt;no;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cin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&gt;&gt;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[0]&gt;&gt;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[1]&gt;&gt;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cj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[2];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//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定义对象使用派生类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{     CNS 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s.SetData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s.CalAver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();     }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3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nimBg="1"/>
      <p:bldP spid="24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25E064D-DF00-4018-92C1-D51596890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55E5887-F1D0-4D9B-A180-FD40E1424C7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51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C4FA52F-9871-44FA-BC46-C0CB5AC6BB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413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xmlns="" id="{2AB63732-3369-4D15-AD7F-037DF2521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1375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xmlns="" id="{82BBFCD5-24C5-47CA-B4A1-BE68342F5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-171450"/>
            <a:ext cx="9001125" cy="1120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继承和派生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xmlns="" id="{C5A26C5F-D46B-4652-8219-AB640C9F7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22350"/>
            <a:ext cx="3311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定义派生类的格式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五边形 21">
            <a:extLst>
              <a:ext uri="{FF2B5EF4-FFF2-40B4-BE49-F238E27FC236}">
                <a16:creationId xmlns:a16="http://schemas.microsoft.com/office/drawing/2014/main" xmlns="" id="{F4F1603D-F2A6-402D-A8FA-FF088AB569E2}"/>
              </a:ext>
            </a:extLst>
          </p:cNvPr>
          <p:cNvSpPr/>
          <p:nvPr/>
        </p:nvSpPr>
        <p:spPr bwMode="auto">
          <a:xfrm>
            <a:off x="469900" y="2036763"/>
            <a:ext cx="8351838" cy="720725"/>
          </a:xfrm>
          <a:prstGeom prst="homePlate">
            <a:avLst>
              <a:gd name="adj" fmla="val 0"/>
            </a:avLst>
          </a:prstGeom>
          <a:solidFill>
            <a:srgbClr val="FFE0DF"/>
          </a:solidFill>
          <a:ln w="28575" cap="sq" cmpd="sng" algn="ctr">
            <a:solidFill>
              <a:srgbClr val="FFE0D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solidFill>
                  <a:srgbClr val="FFE0DF"/>
                </a:solidFill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23" name="Rectangle 31">
            <a:extLst>
              <a:ext uri="{FF2B5EF4-FFF2-40B4-BE49-F238E27FC236}">
                <a16:creationId xmlns:a16="http://schemas.microsoft.com/office/drawing/2014/main" xmlns="" id="{2DE3F36B-69A6-4E67-A9FE-DB2B502C1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70038"/>
            <a:ext cx="8891587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派生类名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［继承方式］基类名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1,…,[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继承方式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]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基类名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4478B7D5-C4D1-4475-9268-FB867FD728A9}"/>
              </a:ext>
            </a:extLst>
          </p:cNvPr>
          <p:cNvSpPr/>
          <p:nvPr/>
        </p:nvSpPr>
        <p:spPr bwMode="auto">
          <a:xfrm>
            <a:off x="252413" y="1584325"/>
            <a:ext cx="8569325" cy="1511300"/>
          </a:xfrm>
          <a:prstGeom prst="rect">
            <a:avLst/>
          </a:prstGeom>
          <a:noFill/>
          <a:ln w="38100" cap="sq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xmlns="" id="{00771A76-CCB3-4A75-8697-68FEFE3E8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108200"/>
            <a:ext cx="49688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派生类增加的数据成员和成员函数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Text Box 12">
            <a:extLst>
              <a:ext uri="{FF2B5EF4-FFF2-40B4-BE49-F238E27FC236}">
                <a16:creationId xmlns:a16="http://schemas.microsoft.com/office/drawing/2014/main" xmlns="" id="{68FF0799-CA2E-4259-976F-C91AC3C58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030538"/>
            <a:ext cx="8569325" cy="830262"/>
          </a:xfrm>
          <a:prstGeom prst="rect">
            <a:avLst/>
          </a:prstGeom>
          <a:noFill/>
          <a:ln w="57150" cmpd="sng">
            <a:noFill/>
          </a:ln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一个派生类可以有多个基类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继承方式：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public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private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protected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，默认为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itchFamily="49" charset="-122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49090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nimBg="1"/>
      <p:bldP spid="23" grpId="0" build="p"/>
      <p:bldP spid="25" grpId="0" animBg="1"/>
      <p:bldP spid="33" grpId="0"/>
      <p:bldP spid="3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00" name="Text Box 12">
            <a:extLst>
              <a:ext uri="{FF2B5EF4-FFF2-40B4-BE49-F238E27FC236}">
                <a16:creationId xmlns:a16="http://schemas.microsoft.com/office/drawing/2014/main" xmlns="" id="{853240B6-37FE-4963-A41A-0B58FD433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908050"/>
            <a:ext cx="65738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派生类的继承方式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BBFC555-674C-492F-8DA3-07E05FF6B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423ADE4-550C-4588-B6D8-D098D6469B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51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CC6702D-BB3A-4D69-8254-B1A46F9620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41375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xmlns="" id="{B8CB67C4-CF21-4FDE-A852-405FCBA35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1375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xmlns="" id="{956E38E2-8A59-4BBE-A693-A6F08CBD5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463" y="-171450"/>
            <a:ext cx="8999537" cy="1120775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继承和派生</a:t>
            </a:r>
          </a:p>
        </p:txBody>
      </p:sp>
      <p:graphicFrame>
        <p:nvGraphicFramePr>
          <p:cNvPr id="17" name="Group 3">
            <a:extLst>
              <a:ext uri="{FF2B5EF4-FFF2-40B4-BE49-F238E27FC236}">
                <a16:creationId xmlns:a16="http://schemas.microsoft.com/office/drawing/2014/main" xmlns="" id="{BD2B8977-97DD-45CF-ADA5-5B4DF05811AC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1406525"/>
          <a:ext cx="7416800" cy="5207000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基类访问特性</a:t>
                      </a: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继承方式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派生类访问特性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50195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 Access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>
                        <a:alpha val="50195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 Access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>
                        <a:alpha val="50195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 Access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>
            <a:extLst>
              <a:ext uri="{FF2B5EF4-FFF2-40B4-BE49-F238E27FC236}">
                <a16:creationId xmlns:a16="http://schemas.microsoft.com/office/drawing/2014/main" xmlns="" id="{69EC1476-F30B-4A01-B249-4018EE0B7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1196752"/>
            <a:ext cx="23336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6" name="Picture 2">
            <a:extLst>
              <a:ext uri="{FF2B5EF4-FFF2-40B4-BE49-F238E27FC236}">
                <a16:creationId xmlns:a16="http://schemas.microsoft.com/office/drawing/2014/main" xmlns="" id="{C68A094A-4540-4A7A-B29D-9847DDB4C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214215"/>
            <a:ext cx="23336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7" name="Text Box 12">
            <a:extLst>
              <a:ext uri="{FF2B5EF4-FFF2-40B4-BE49-F238E27FC236}">
                <a16:creationId xmlns:a16="http://schemas.microsoft.com/office/drawing/2014/main" xmlns="" id="{87EDA0B5-76DD-4BAC-AF0E-9B50963BF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9" y="715170"/>
            <a:ext cx="4248150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定义类的一般格式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 Box 12">
            <a:extLst>
              <a:ext uri="{FF2B5EF4-FFF2-40B4-BE49-F238E27FC236}">
                <a16:creationId xmlns:a16="http://schemas.microsoft.com/office/drawing/2014/main" xmlns="" id="{41C59163-7D25-4CB2-9058-552C91E4E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47950"/>
            <a:ext cx="4176712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一般，在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Visual C++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中，类的声明和实现在不同文件中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 typeface="Wingdings" pitchFamily="2" charset="2"/>
              <a:buChar char="ü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声明部分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在扩展名为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.h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的文件中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 typeface="Wingdings" pitchFamily="2" charset="2"/>
              <a:buChar char="ü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实现部分：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在扩展名为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.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cpp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的文件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如：对于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CStudent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类：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声明部分：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存储在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Student.h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中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实现部分：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存储在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" panose="02010609060101010101" pitchFamily="49" charset="-122"/>
              </a:rPr>
              <a:t>Student.cpp</a:t>
            </a:r>
          </a:p>
        </p:txBody>
      </p:sp>
      <p:sp>
        <p:nvSpPr>
          <p:cNvPr id="19" name="五边形 10">
            <a:extLst>
              <a:ext uri="{FF2B5EF4-FFF2-40B4-BE49-F238E27FC236}">
                <a16:creationId xmlns:a16="http://schemas.microsoft.com/office/drawing/2014/main" xmlns="" id="{08B268BA-1E7A-4416-99E4-5F0016CFF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2098676"/>
            <a:ext cx="2663825" cy="449262"/>
          </a:xfrm>
          <a:prstGeom prst="homePlate">
            <a:avLst>
              <a:gd name="adj" fmla="val 38794"/>
            </a:avLst>
          </a:prstGeom>
          <a:solidFill>
            <a:schemeClr val="accent1">
              <a:lumMod val="20000"/>
              <a:lumOff val="80000"/>
            </a:schemeClr>
          </a:solidFill>
          <a:ln w="28575" cap="sq">
            <a:solidFill>
              <a:srgbClr val="FFE0D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0" name="五边形 10">
            <a:extLst>
              <a:ext uri="{FF2B5EF4-FFF2-40B4-BE49-F238E27FC236}">
                <a16:creationId xmlns:a16="http://schemas.microsoft.com/office/drawing/2014/main" xmlns="" id="{55CF52D6-06EE-43C6-8954-DA5539753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96988"/>
            <a:ext cx="2663825" cy="742950"/>
          </a:xfrm>
          <a:prstGeom prst="homePlate">
            <a:avLst>
              <a:gd name="adj" fmla="val 38793"/>
            </a:avLst>
          </a:prstGeom>
          <a:solidFill>
            <a:srgbClr val="FFE0DF"/>
          </a:solidFill>
          <a:ln w="28575" cap="sq">
            <a:solidFill>
              <a:srgbClr val="FFE0D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Rectangle 31">
            <a:extLst>
              <a:ext uri="{FF2B5EF4-FFF2-40B4-BE49-F238E27FC236}">
                <a16:creationId xmlns:a16="http://schemas.microsoft.com/office/drawing/2014/main" xmlns="" id="{BF923669-E4B5-44FA-9E4F-50B528DCF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246188"/>
            <a:ext cx="33210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类名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  ……}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0CF934AE-A16D-4D00-9FAD-C2CFEDEAFD89}"/>
              </a:ext>
            </a:extLst>
          </p:cNvPr>
          <p:cNvSpPr/>
          <p:nvPr/>
        </p:nvSpPr>
        <p:spPr bwMode="auto">
          <a:xfrm>
            <a:off x="279400" y="1204914"/>
            <a:ext cx="3788544" cy="1435100"/>
          </a:xfrm>
          <a:prstGeom prst="rect">
            <a:avLst/>
          </a:prstGeom>
          <a:noFill/>
          <a:ln w="57150" cap="sq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xmlns="" id="{168A2AF4-E597-49BF-9A54-F0E8C69E3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089151"/>
            <a:ext cx="28082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各成员函数的实现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xmlns="" id="{12329179-34F4-46A0-8E1A-DD271FA23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594" y="1124744"/>
            <a:ext cx="8953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声明部分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E37042D-DF8D-4892-B02A-EF4881F0E9BD}"/>
              </a:ext>
            </a:extLst>
          </p:cNvPr>
          <p:cNvSpPr/>
          <p:nvPr/>
        </p:nvSpPr>
        <p:spPr bwMode="auto">
          <a:xfrm>
            <a:off x="4375150" y="5001990"/>
            <a:ext cx="935038" cy="358775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仿宋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FD553176-59BD-42F9-AF06-0289D1B39D90}"/>
              </a:ext>
            </a:extLst>
          </p:cNvPr>
          <p:cNvSpPr/>
          <p:nvPr/>
        </p:nvSpPr>
        <p:spPr bwMode="auto">
          <a:xfrm>
            <a:off x="4878388" y="3201765"/>
            <a:ext cx="936625" cy="212725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仿宋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AF6C709F-AC01-4FE0-8BDC-545714AB62E8}"/>
              </a:ext>
            </a:extLst>
          </p:cNvPr>
          <p:cNvSpPr/>
          <p:nvPr/>
        </p:nvSpPr>
        <p:spPr bwMode="auto">
          <a:xfrm>
            <a:off x="7702550" y="5014690"/>
            <a:ext cx="792163" cy="357187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仿宋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837E8335-9835-4469-8EEB-1B417E168F0B}"/>
              </a:ext>
            </a:extLst>
          </p:cNvPr>
          <p:cNvSpPr/>
          <p:nvPr/>
        </p:nvSpPr>
        <p:spPr bwMode="auto">
          <a:xfrm>
            <a:off x="7631113" y="3716115"/>
            <a:ext cx="792162" cy="179387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仿宋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0366B36F-F0CE-480F-B5FC-1EC9F5171963}"/>
              </a:ext>
            </a:extLst>
          </p:cNvPr>
          <p:cNvSpPr/>
          <p:nvPr/>
        </p:nvSpPr>
        <p:spPr bwMode="auto">
          <a:xfrm>
            <a:off x="7631113" y="4041552"/>
            <a:ext cx="792162" cy="179388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仿宋" pitchFamily="49" charset="-122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B06CA104-35F5-4A85-AF88-5AA0B31C2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1702" y="187377"/>
            <a:ext cx="7772400" cy="646331"/>
          </a:xfrm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类文件的组织</a:t>
            </a:r>
            <a:endParaRPr lang="en-US" altLang="zh-CN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xmlns="" id="{32898278-3FB0-4A93-BF91-DCB6A6303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544" y="1849280"/>
            <a:ext cx="8953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实现部分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xmlns="" id="{F901A32E-400F-41E4-9002-0FD973A24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5777165"/>
            <a:ext cx="4248150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详见文件“类文件的组织”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0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  <p:bldP spid="29" grpId="0" build="p" bldLvl="2" autoUpdateAnimBg="0"/>
      <p:bldP spid="19" grpId="0" animBg="1"/>
      <p:bldP spid="44040" grpId="0" animBg="1"/>
      <p:bldP spid="26" grpId="0" animBg="1"/>
      <p:bldP spid="30" grpId="0"/>
      <p:bldP spid="31" grpId="0"/>
      <p:bldP spid="2" grpId="0" animBg="1"/>
      <p:bldP spid="27" grpId="0" animBg="1"/>
      <p:bldP spid="34" grpId="0" animBg="1"/>
      <p:bldP spid="35" grpId="0" animBg="1"/>
      <p:bldP spid="38" grpId="0" animBg="1"/>
      <p:bldP spid="2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圆角矩形 115">
            <a:extLst>
              <a:ext uri="{FF2B5EF4-FFF2-40B4-BE49-F238E27FC236}">
                <a16:creationId xmlns:a16="http://schemas.microsoft.com/office/drawing/2014/main" xmlns="" id="{C1D74163-DF1B-4CB1-8384-83DC07E9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5157787"/>
            <a:ext cx="531019" cy="461069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xmlns="" id="{5CAF3237-9486-4C01-9D9D-02CA85259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76700"/>
            <a:ext cx="792163" cy="360363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34022" name="Rectangle 198">
            <a:extLst>
              <a:ext uri="{FF2B5EF4-FFF2-40B4-BE49-F238E27FC236}">
                <a16:creationId xmlns:a16="http://schemas.microsoft.com/office/drawing/2014/main" xmlns="" id="{D9F56774-98DD-418A-ACEC-53A275096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34023" name="Rectangle 199">
            <a:extLst>
              <a:ext uri="{FF2B5EF4-FFF2-40B4-BE49-F238E27FC236}">
                <a16:creationId xmlns:a16="http://schemas.microsoft.com/office/drawing/2014/main" xmlns="" id="{01750482-2E37-496E-B9EC-B1F43A3437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66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34024" name="Rectangle 200">
            <a:extLst>
              <a:ext uri="{FF2B5EF4-FFF2-40B4-BE49-F238E27FC236}">
                <a16:creationId xmlns:a16="http://schemas.microsoft.com/office/drawing/2014/main" xmlns="" id="{3D98947B-F851-4CC6-B8C5-E996A3AB48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28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34025" name="Line 201">
            <a:extLst>
              <a:ext uri="{FF2B5EF4-FFF2-40B4-BE49-F238E27FC236}">
                <a16:creationId xmlns:a16="http://schemas.microsoft.com/office/drawing/2014/main" xmlns="" id="{C39A8B4D-D631-4F33-9427-B67215C1E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2813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33840" name="Rectangle 16">
            <a:extLst>
              <a:ext uri="{FF2B5EF4-FFF2-40B4-BE49-F238E27FC236}">
                <a16:creationId xmlns:a16="http://schemas.microsoft.com/office/drawing/2014/main" xmlns="" id="{A34A6313-1241-4DD2-A5FE-0A4E93402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66FF"/>
                    </a:gs>
                    <a:gs pos="100000">
                      <a:srgbClr val="3333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33844" name="Rectangle 20">
            <a:extLst>
              <a:ext uri="{FF2B5EF4-FFF2-40B4-BE49-F238E27FC236}">
                <a16:creationId xmlns:a16="http://schemas.microsoft.com/office/drawing/2014/main" xmlns="" id="{C68EA126-4687-4926-AEDB-34F7ADEED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-28575"/>
            <a:ext cx="8915400" cy="865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地址和指针的概念</a:t>
            </a:r>
          </a:p>
        </p:txBody>
      </p:sp>
      <p:sp>
        <p:nvSpPr>
          <p:cNvPr id="333854" name="Text Box 30">
            <a:extLst>
              <a:ext uri="{FF2B5EF4-FFF2-40B4-BE49-F238E27FC236}">
                <a16:creationId xmlns:a16="http://schemas.microsoft.com/office/drawing/2014/main" xmlns="" id="{BE005210-37FC-41AD-AD17-8CDABD650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81075"/>
            <a:ext cx="4649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访问变量的方式</a:t>
            </a:r>
          </a:p>
        </p:txBody>
      </p:sp>
      <p:sp>
        <p:nvSpPr>
          <p:cNvPr id="333956" name="Rectangle 132">
            <a:extLst>
              <a:ext uri="{FF2B5EF4-FFF2-40B4-BE49-F238E27FC236}">
                <a16:creationId xmlns:a16="http://schemas.microsoft.com/office/drawing/2014/main" xmlns="" id="{36A3AE87-40ED-452F-9396-B0C4C51F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1989138"/>
            <a:ext cx="3532187" cy="4248150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……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main()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a,*p;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   a=1;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   p=&amp;a;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latin typeface="Arial" charset="0"/>
                <a:ea typeface="宋体" charset="0"/>
              </a:rPr>
              <a:t>&lt;&lt;*p;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0" name="Text Box 112">
            <a:extLst>
              <a:ext uri="{FF2B5EF4-FFF2-40B4-BE49-F238E27FC236}">
                <a16:creationId xmlns:a16="http://schemas.microsoft.com/office/drawing/2014/main" xmlns="" id="{AA87589E-3104-47FF-82D8-D65291BD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426878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仿宋" panose="02010609060101010101" pitchFamily="49" charset="-122"/>
              </a:rPr>
              <a:t>例：观察访问变量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仿宋" panose="02010609060101010101" pitchFamily="49" charset="-122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仿宋" panose="02010609060101010101" pitchFamily="49" charset="-122"/>
              </a:rPr>
              <a:t>的方式</a:t>
            </a:r>
          </a:p>
        </p:txBody>
      </p:sp>
      <p:sp>
        <p:nvSpPr>
          <p:cNvPr id="110" name="Text Box 26">
            <a:extLst>
              <a:ext uri="{FF2B5EF4-FFF2-40B4-BE49-F238E27FC236}">
                <a16:creationId xmlns:a16="http://schemas.microsoft.com/office/drawing/2014/main" xmlns="" id="{FC49C5F1-546A-4CDA-8451-803F3E40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772816"/>
            <a:ext cx="2439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直接访问</a:t>
            </a:r>
          </a:p>
        </p:txBody>
      </p:sp>
      <p:sp>
        <p:nvSpPr>
          <p:cNvPr id="117" name="Text Box 93">
            <a:extLst>
              <a:ext uri="{FF2B5EF4-FFF2-40B4-BE49-F238E27FC236}">
                <a16:creationId xmlns:a16="http://schemas.microsoft.com/office/drawing/2014/main" xmlns="" id="{FCB5E427-FB99-4D8C-8C48-953FE63E0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199" y="3335309"/>
            <a:ext cx="429861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46800" rIns="18000" bIns="46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访问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获得地址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2004H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访问地址为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2004H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的单元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（访问变量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121" name="Rectangle 65">
            <a:extLst>
              <a:ext uri="{FF2B5EF4-FFF2-40B4-BE49-F238E27FC236}">
                <a16:creationId xmlns:a16="http://schemas.microsoft.com/office/drawing/2014/main" xmlns="" id="{26DD91DE-9884-43E0-96E6-073A1E25C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57" y="2743200"/>
            <a:ext cx="1387475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22" name="Text Box 66">
            <a:extLst>
              <a:ext uri="{FF2B5EF4-FFF2-40B4-BE49-F238E27FC236}">
                <a16:creationId xmlns:a16="http://schemas.microsoft.com/office/drawing/2014/main" xmlns="" id="{AFE97B94-FF67-471C-A391-BC5F95050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557" y="28194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1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" name="Text Box 26">
            <a:extLst>
              <a:ext uri="{FF2B5EF4-FFF2-40B4-BE49-F238E27FC236}">
                <a16:creationId xmlns:a16="http://schemas.microsoft.com/office/drawing/2014/main" xmlns="" id="{AA58DBCF-D516-40DA-8760-CF21DA5D9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276872"/>
            <a:ext cx="2439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间接访问</a:t>
            </a:r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xmlns="" id="{603305F2-8616-445D-B12A-4F9E92F83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778" y="5061354"/>
            <a:ext cx="1243754" cy="6096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xmlns="" id="{797B4F80-FE67-4660-9CF7-F28E3BB1B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5061354"/>
            <a:ext cx="1243754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6" name="Text Box 13">
            <a:extLst>
              <a:ext uri="{FF2B5EF4-FFF2-40B4-BE49-F238E27FC236}">
                <a16:creationId xmlns:a16="http://schemas.microsoft.com/office/drawing/2014/main" xmlns="" id="{64688E5E-AAEE-48D6-92EE-9EABCBFA7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482" y="458112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p</a:t>
            </a:r>
          </a:p>
        </p:txBody>
      </p:sp>
      <p:sp>
        <p:nvSpPr>
          <p:cNvPr id="47" name="Text Box 14">
            <a:extLst>
              <a:ext uri="{FF2B5EF4-FFF2-40B4-BE49-F238E27FC236}">
                <a16:creationId xmlns:a16="http://schemas.microsoft.com/office/drawing/2014/main" xmlns="" id="{DFB1578E-9213-4424-85D2-DE62884F7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140" y="460509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xmlns="" id="{5DECBC05-08AC-401A-968F-1BFD2F71D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140" y="5157192"/>
            <a:ext cx="356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1</a:t>
            </a:r>
          </a:p>
        </p:txBody>
      </p:sp>
      <p:sp>
        <p:nvSpPr>
          <p:cNvPr id="49" name="Text Box 20">
            <a:extLst>
              <a:ext uri="{FF2B5EF4-FFF2-40B4-BE49-F238E27FC236}">
                <a16:creationId xmlns:a16="http://schemas.microsoft.com/office/drawing/2014/main" xmlns="" id="{8EB29C73-1AAA-45C1-949D-D73D2ADF7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447" y="5165485"/>
            <a:ext cx="10935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2004H</a:t>
            </a:r>
          </a:p>
        </p:txBody>
      </p:sp>
      <p:sp>
        <p:nvSpPr>
          <p:cNvPr id="52" name="Text Box 14">
            <a:extLst>
              <a:ext uri="{FF2B5EF4-FFF2-40B4-BE49-F238E27FC236}">
                <a16:creationId xmlns:a16="http://schemas.microsoft.com/office/drawing/2014/main" xmlns="" id="{7D6A6F9D-23BE-4DD1-9417-72914D8EE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917" y="5708104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2004H</a:t>
            </a:r>
          </a:p>
        </p:txBody>
      </p:sp>
      <p:sp>
        <p:nvSpPr>
          <p:cNvPr id="53" name="Text Box 93">
            <a:extLst>
              <a:ext uri="{FF2B5EF4-FFF2-40B4-BE49-F238E27FC236}">
                <a16:creationId xmlns:a16="http://schemas.microsoft.com/office/drawing/2014/main" xmlns="" id="{F736A5FC-ED65-4F00-A281-D8FC6F79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333" y="3969916"/>
            <a:ext cx="208344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46800" rIns="18000" bIns="46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直接访问</a:t>
            </a:r>
          </a:p>
        </p:txBody>
      </p:sp>
      <p:sp>
        <p:nvSpPr>
          <p:cNvPr id="54" name="Text Box 93">
            <a:extLst>
              <a:ext uri="{FF2B5EF4-FFF2-40B4-BE49-F238E27FC236}">
                <a16:creationId xmlns:a16="http://schemas.microsoft.com/office/drawing/2014/main" xmlns="" id="{4D28A725-5502-40C8-94AA-65FC1A1A5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084" y="5061354"/>
            <a:ext cx="208344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46800" rIns="18000" bIns="46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间接访问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39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3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3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3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3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3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33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3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2" grpId="0" animBg="1"/>
      <p:bldP spid="333854" grpId="0" autoUpdateAnimBg="0"/>
      <p:bldP spid="333956" grpId="0" build="p" animBg="1"/>
      <p:bldP spid="80" grpId="0" autoUpdateAnimBg="0"/>
      <p:bldP spid="110" grpId="0" autoUpdateAnimBg="0"/>
      <p:bldP spid="117" grpId="0" build="p" autoUpdateAnimBg="0"/>
      <p:bldP spid="121" grpId="0" animBg="1"/>
      <p:bldP spid="122" grpId="0" autoUpdateAnimBg="0"/>
      <p:bldP spid="123" grpId="0" autoUpdateAnimBg="0"/>
      <p:bldP spid="44" grpId="0" animBg="1"/>
      <p:bldP spid="45" grpId="0" animBg="1"/>
      <p:bldP spid="46" grpId="0" autoUpdateAnimBg="0"/>
      <p:bldP spid="47" grpId="0" autoUpdateAnimBg="0"/>
      <p:bldP spid="48" grpId="0" autoUpdateAnimBg="0"/>
      <p:bldP spid="49" grpId="0" autoUpdateAnimBg="0"/>
      <p:bldP spid="52" grpId="0" autoUpdateAnimBg="0"/>
      <p:bldP spid="53" grpId="0" autoUpdateAnimBg="0"/>
      <p:bldP spid="5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022" name="Rectangle 198">
            <a:extLst>
              <a:ext uri="{FF2B5EF4-FFF2-40B4-BE49-F238E27FC236}">
                <a16:creationId xmlns:a16="http://schemas.microsoft.com/office/drawing/2014/main" xmlns="" id="{1725E06B-D460-4490-93BC-4F902061D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34023" name="Rectangle 199">
            <a:extLst>
              <a:ext uri="{FF2B5EF4-FFF2-40B4-BE49-F238E27FC236}">
                <a16:creationId xmlns:a16="http://schemas.microsoft.com/office/drawing/2014/main" xmlns="" id="{DC6165C9-42A6-4537-8EE7-73CEA0FBB4F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6613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4024" name="Rectangle 200">
            <a:extLst>
              <a:ext uri="{FF2B5EF4-FFF2-40B4-BE49-F238E27FC236}">
                <a16:creationId xmlns:a16="http://schemas.microsoft.com/office/drawing/2014/main" xmlns="" id="{EA49ED68-880C-4675-AA89-D6A5B76B2F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-96838" y="912813"/>
            <a:ext cx="9132888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4025" name="Line 201">
            <a:extLst>
              <a:ext uri="{FF2B5EF4-FFF2-40B4-BE49-F238E27FC236}">
                <a16:creationId xmlns:a16="http://schemas.microsoft.com/office/drawing/2014/main" xmlns="" id="{190BADE0-8531-4402-B086-5A2BE0F72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-107950" y="912813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333840" name="Rectangle 16">
            <a:extLst>
              <a:ext uri="{FF2B5EF4-FFF2-40B4-BE49-F238E27FC236}">
                <a16:creationId xmlns:a16="http://schemas.microsoft.com/office/drawing/2014/main" xmlns="" id="{752A6565-406A-4F6F-88BC-8E8D3909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66FF"/>
                    </a:gs>
                    <a:gs pos="100000">
                      <a:srgbClr val="3333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33844" name="Rectangle 20">
            <a:extLst>
              <a:ext uri="{FF2B5EF4-FFF2-40B4-BE49-F238E27FC236}">
                <a16:creationId xmlns:a16="http://schemas.microsoft.com/office/drawing/2014/main" xmlns="" id="{09FF8F89-16E8-4C54-AE84-41A84C7E5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-28575"/>
            <a:ext cx="8915400" cy="865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地址和指针的概念</a:t>
            </a:r>
          </a:p>
        </p:txBody>
      </p:sp>
      <p:sp>
        <p:nvSpPr>
          <p:cNvPr id="333956" name="Rectangle 132">
            <a:extLst>
              <a:ext uri="{FF2B5EF4-FFF2-40B4-BE49-F238E27FC236}">
                <a16:creationId xmlns:a16="http://schemas.microsoft.com/office/drawing/2014/main" xmlns="" id="{035B8A45-65DF-467C-AA64-D65B8D868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298" y="1216316"/>
            <a:ext cx="2212126" cy="3944937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……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a,*p;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a=1;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p=&amp;a;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&lt;&lt;*p;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45" name="Text Box 149">
            <a:extLst>
              <a:ext uri="{FF2B5EF4-FFF2-40B4-BE49-F238E27FC236}">
                <a16:creationId xmlns:a16="http://schemas.microsoft.com/office/drawing/2014/main" xmlns="" id="{9A2C2014-1E88-48D1-AE83-810147ABF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980728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指针和指针变量的概念</a:t>
            </a:r>
          </a:p>
        </p:txBody>
      </p:sp>
      <p:sp>
        <p:nvSpPr>
          <p:cNvPr id="46" name="Text Box 150">
            <a:extLst>
              <a:ext uri="{FF2B5EF4-FFF2-40B4-BE49-F238E27FC236}">
                <a16:creationId xmlns:a16="http://schemas.microsoft.com/office/drawing/2014/main" xmlns="" id="{9DAA8287-8420-49F9-AB97-ACB13B19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1" y="1341091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指针</a:t>
            </a:r>
          </a:p>
        </p:txBody>
      </p:sp>
      <p:sp>
        <p:nvSpPr>
          <p:cNvPr id="47" name="Text Box 151">
            <a:extLst>
              <a:ext uri="{FF2B5EF4-FFF2-40B4-BE49-F238E27FC236}">
                <a16:creationId xmlns:a16="http://schemas.microsoft.com/office/drawing/2014/main" xmlns="" id="{8D8D0804-3D12-40B6-91CB-E2EC034C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28428"/>
            <a:ext cx="2439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变量的地址</a:t>
            </a:r>
          </a:p>
        </p:txBody>
      </p:sp>
      <p:sp>
        <p:nvSpPr>
          <p:cNvPr id="48" name="Text Box 152">
            <a:extLst>
              <a:ext uri="{FF2B5EF4-FFF2-40B4-BE49-F238E27FC236}">
                <a16:creationId xmlns:a16="http://schemas.microsoft.com/office/drawing/2014/main" xmlns="" id="{A67AA3DF-1B60-49C6-A258-C29469D6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1988791"/>
            <a:ext cx="198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指针变量</a:t>
            </a:r>
          </a:p>
        </p:txBody>
      </p:sp>
      <p:sp>
        <p:nvSpPr>
          <p:cNvPr id="49" name="Text Box 153">
            <a:extLst>
              <a:ext uri="{FF2B5EF4-FFF2-40B4-BE49-F238E27FC236}">
                <a16:creationId xmlns:a16="http://schemas.microsoft.com/office/drawing/2014/main" xmlns="" id="{FF1DA783-D405-4467-AB48-F5B022BA4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349153"/>
            <a:ext cx="373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存放地址（指针）的变量</a:t>
            </a:r>
          </a:p>
        </p:txBody>
      </p:sp>
      <p:sp>
        <p:nvSpPr>
          <p:cNvPr id="50" name="Text Box 155">
            <a:extLst>
              <a:ext uri="{FF2B5EF4-FFF2-40B4-BE49-F238E27FC236}">
                <a16:creationId xmlns:a16="http://schemas.microsoft.com/office/drawing/2014/main" xmlns="" id="{676B1BDF-E183-4F36-B473-F0061A265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212753"/>
            <a:ext cx="51181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000" tIns="10800" rIns="18000" bIns="10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是指针变量，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存放了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的地址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称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指向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" name="Text Box 158">
            <a:extLst>
              <a:ext uri="{FF2B5EF4-FFF2-40B4-BE49-F238E27FC236}">
                <a16:creationId xmlns:a16="http://schemas.microsoft.com/office/drawing/2014/main" xmlns="" id="{2B398EC2-FD80-42AD-BB55-931F79615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3860453"/>
            <a:ext cx="3954463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使用指针变量实现间接访问</a:t>
            </a:r>
          </a:p>
        </p:txBody>
      </p:sp>
      <p:sp>
        <p:nvSpPr>
          <p:cNvPr id="54" name="Text Box 158">
            <a:extLst>
              <a:ext uri="{FF2B5EF4-FFF2-40B4-BE49-F238E27FC236}">
                <a16:creationId xmlns:a16="http://schemas.microsoft.com/office/drawing/2014/main" xmlns="" id="{7AE758E3-3497-481C-B0B8-3D0C082C0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4231928"/>
            <a:ext cx="4398963" cy="2619375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  <a:extLst/>
        </p:spPr>
        <p:txBody>
          <a:bodyPr lIns="0" tIns="108000" rIns="0" bIns="1080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Blip>
                <a:blip r:embed="rId2"/>
              </a:buBlip>
              <a:defRPr/>
            </a:pPr>
            <a:r>
              <a:rPr lang="zh-CN" altLang="en-US" dirty="0">
                <a:solidFill>
                  <a:srgbClr val="000000"/>
                </a:solidFill>
                <a:ea typeface="黑体" pitchFamily="49" charset="-122"/>
              </a:rPr>
              <a:t>定义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指针变量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*p;</a:t>
            </a:r>
          </a:p>
          <a:p>
            <a:pPr eaLnBrk="1" hangingPunct="1">
              <a:spcBef>
                <a:spcPct val="10000"/>
              </a:spcBef>
              <a:buFontTx/>
              <a:buBlip>
                <a:blip r:embed="rId2"/>
              </a:buBlip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建立指向关系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     p=&amp;a;</a:t>
            </a:r>
          </a:p>
          <a:p>
            <a:pPr eaLnBrk="1" hangingPunct="1">
              <a:spcBef>
                <a:spcPct val="10000"/>
              </a:spcBef>
              <a:buFontTx/>
              <a:buBlip>
                <a:blip r:embed="rId2"/>
              </a:buBlip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间接访问指针变量指向的变量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     *p</a:t>
            </a:r>
            <a:endParaRPr lang="zh-CN" altLang="en-US" dirty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57" name="Text Box 155">
            <a:extLst>
              <a:ext uri="{FF2B5EF4-FFF2-40B4-BE49-F238E27FC236}">
                <a16:creationId xmlns:a16="http://schemas.microsoft.com/office/drawing/2014/main" xmlns="" id="{1B8EEC30-8FCF-4287-BE58-977952D58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707928"/>
            <a:ext cx="2105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zh-CN" altLang="en-US" u="dbl" dirty="0">
                <a:effectLst>
                  <a:outerShdw blurRad="38100" dist="38100" dir="2700000" algn="tl">
                    <a:srgbClr val="C0C0C0"/>
                  </a:outerShdw>
                </a:effectLst>
                <a:uFill>
                  <a:solidFill>
                    <a:srgbClr val="FF0000"/>
                  </a:solidFill>
                </a:uFill>
                <a:latin typeface="黑体" pitchFamily="49" charset="-122"/>
                <a:ea typeface="黑体" pitchFamily="49" charset="-122"/>
              </a:rPr>
              <a:t>指向</a:t>
            </a: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xmlns="" id="{18F1BC51-E9F0-42A7-89AF-0BDE9CC9F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4510" y="5653138"/>
            <a:ext cx="1243754" cy="6096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52" name="Rectangle 12">
            <a:extLst>
              <a:ext uri="{FF2B5EF4-FFF2-40B4-BE49-F238E27FC236}">
                <a16:creationId xmlns:a16="http://schemas.microsoft.com/office/drawing/2014/main" xmlns="" id="{9657A871-A712-4D99-8BA7-2F044151E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320" y="5653138"/>
            <a:ext cx="1243754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55" name="Text Box 13">
            <a:extLst>
              <a:ext uri="{FF2B5EF4-FFF2-40B4-BE49-F238E27FC236}">
                <a16:creationId xmlns:a16="http://schemas.microsoft.com/office/drawing/2014/main" xmlns="" id="{DF670752-B250-48EB-9E7A-90366857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699" y="5157192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p</a:t>
            </a:r>
          </a:p>
        </p:txBody>
      </p:sp>
      <p:sp>
        <p:nvSpPr>
          <p:cNvPr id="56" name="Text Box 14">
            <a:extLst>
              <a:ext uri="{FF2B5EF4-FFF2-40B4-BE49-F238E27FC236}">
                <a16:creationId xmlns:a16="http://schemas.microsoft.com/office/drawing/2014/main" xmlns="" id="{696B3F66-BF95-45EC-B922-B4CE370BB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220" y="519688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59" name="Text Box 20">
            <a:extLst>
              <a:ext uri="{FF2B5EF4-FFF2-40B4-BE49-F238E27FC236}">
                <a16:creationId xmlns:a16="http://schemas.microsoft.com/office/drawing/2014/main" xmlns="" id="{E0B87A73-1984-4CD0-9F02-DF3CA4D19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179" y="5757269"/>
            <a:ext cx="10935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2004H</a:t>
            </a:r>
          </a:p>
        </p:txBody>
      </p:sp>
      <p:sp>
        <p:nvSpPr>
          <p:cNvPr id="60" name="Text Box 14">
            <a:extLst>
              <a:ext uri="{FF2B5EF4-FFF2-40B4-BE49-F238E27FC236}">
                <a16:creationId xmlns:a16="http://schemas.microsoft.com/office/drawing/2014/main" xmlns="" id="{16E6F24C-A62C-4FDA-9DD9-BF238447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997" y="6299888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2004H</a:t>
            </a:r>
          </a:p>
        </p:txBody>
      </p:sp>
      <p:sp>
        <p:nvSpPr>
          <p:cNvPr id="61" name="Line 21">
            <a:extLst>
              <a:ext uri="{FF2B5EF4-FFF2-40B4-BE49-F238E27FC236}">
                <a16:creationId xmlns:a16="http://schemas.microsoft.com/office/drawing/2014/main" xmlns="" id="{00A594B5-3E5F-4FC4-8A3F-9A9ADDC53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292" y="5484912"/>
            <a:ext cx="107406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62" name="Text Box 14">
            <a:extLst>
              <a:ext uri="{FF2B5EF4-FFF2-40B4-BE49-F238E27FC236}">
                <a16:creationId xmlns:a16="http://schemas.microsoft.com/office/drawing/2014/main" xmlns="" id="{4948C06F-E4C0-4B81-B643-2DC1F3E4B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5088473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uiExpand="1" build="p" autoUpdateAnimBg="0"/>
      <p:bldP spid="53" grpId="0" build="p" animBg="1" autoUpdateAnimBg="0"/>
      <p:bldP spid="54" grpId="0" build="p"/>
      <p:bldP spid="57" grpId="0" autoUpdateAnimBg="0"/>
      <p:bldP spid="51" grpId="0" animBg="1"/>
      <p:bldP spid="52" grpId="0" animBg="1"/>
      <p:bldP spid="55" grpId="0" autoUpdateAnimBg="0"/>
      <p:bldP spid="56" grpId="0" autoUpdateAnimBg="0"/>
      <p:bldP spid="59" grpId="0" autoUpdateAnimBg="0"/>
      <p:bldP spid="60" grpId="0" autoUpdateAnimBg="0"/>
      <p:bldP spid="6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圆角矩形 115">
            <a:extLst>
              <a:ext uri="{FF2B5EF4-FFF2-40B4-BE49-F238E27FC236}">
                <a16:creationId xmlns:a16="http://schemas.microsoft.com/office/drawing/2014/main" xmlns="" id="{49730AAC-22A9-4F9B-9473-836AC8B6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478" y="3841750"/>
            <a:ext cx="431800" cy="468312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3" name="圆角矩形 115">
            <a:extLst>
              <a:ext uri="{FF2B5EF4-FFF2-40B4-BE49-F238E27FC236}">
                <a16:creationId xmlns:a16="http://schemas.microsoft.com/office/drawing/2014/main" xmlns="" id="{FD9DE13F-C9DF-453F-BAE9-7B393A350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23" y="3300255"/>
            <a:ext cx="863600" cy="433387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2" name="圆角矩形 115">
            <a:extLst>
              <a:ext uri="{FF2B5EF4-FFF2-40B4-BE49-F238E27FC236}">
                <a16:creationId xmlns:a16="http://schemas.microsoft.com/office/drawing/2014/main" xmlns="" id="{17FC799C-4DC6-4B26-9EB0-AEB472C8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2166938"/>
            <a:ext cx="360363" cy="433388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4246" name="Rectangle 118">
            <a:extLst>
              <a:ext uri="{FF2B5EF4-FFF2-40B4-BE49-F238E27FC236}">
                <a16:creationId xmlns:a16="http://schemas.microsoft.com/office/drawing/2014/main" xmlns="" id="{B557F4CE-D1D2-46CA-9FCC-D60CB11DB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04247" name="Rectangle 119">
            <a:extLst>
              <a:ext uri="{FF2B5EF4-FFF2-40B4-BE49-F238E27FC236}">
                <a16:creationId xmlns:a16="http://schemas.microsoft.com/office/drawing/2014/main" xmlns="" id="{4162CE23-A0E5-41C9-8255-35D91A1560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906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4248" name="Rectangle 120">
            <a:extLst>
              <a:ext uri="{FF2B5EF4-FFF2-40B4-BE49-F238E27FC236}">
                <a16:creationId xmlns:a16="http://schemas.microsoft.com/office/drawing/2014/main" xmlns="" id="{BA4E39BE-EA33-418A-A1F1-5FC0F254D6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0668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4249" name="Line 121">
            <a:extLst>
              <a:ext uri="{FF2B5EF4-FFF2-40B4-BE49-F238E27FC236}">
                <a16:creationId xmlns:a16="http://schemas.microsoft.com/office/drawing/2014/main" xmlns="" id="{E8A3C151-8BB8-4277-801A-9CF5DA5BE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668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xmlns="" id="{C02E67B9-3814-4B93-8765-B9442278A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用指针变量实现间接访问</a:t>
            </a:r>
          </a:p>
        </p:txBody>
      </p:sp>
      <p:sp>
        <p:nvSpPr>
          <p:cNvPr id="304132" name="Text Box 4">
            <a:extLst>
              <a:ext uri="{FF2B5EF4-FFF2-40B4-BE49-F238E27FC236}">
                <a16:creationId xmlns:a16="http://schemas.microsoft.com/office/drawing/2014/main" xmlns="" id="{5829A855-29FE-4B2C-B6B3-98A23E0B6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25538"/>
            <a:ext cx="3581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定义指针变量</a:t>
            </a:r>
          </a:p>
        </p:txBody>
      </p:sp>
      <p:sp>
        <p:nvSpPr>
          <p:cNvPr id="304133" name="Text Box 5">
            <a:extLst>
              <a:ext uri="{FF2B5EF4-FFF2-40B4-BE49-F238E27FC236}">
                <a16:creationId xmlns:a16="http://schemas.microsoft.com/office/drawing/2014/main" xmlns="" id="{2DE56860-6F85-4464-955A-7EDDC8B37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28775"/>
            <a:ext cx="4554538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类型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变量名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1,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变量名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2,...; </a:t>
            </a:r>
          </a:p>
        </p:txBody>
      </p:sp>
      <p:sp>
        <p:nvSpPr>
          <p:cNvPr id="304149" name="Text Box 21">
            <a:extLst>
              <a:ext uri="{FF2B5EF4-FFF2-40B4-BE49-F238E27FC236}">
                <a16:creationId xmlns:a16="http://schemas.microsoft.com/office/drawing/2014/main" xmlns="" id="{D7639B96-97B9-4E68-BC62-0F36A8056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20574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类型</a:t>
            </a:r>
          </a:p>
        </p:txBody>
      </p:sp>
      <p:sp>
        <p:nvSpPr>
          <p:cNvPr id="304152" name="Text Box 24">
            <a:extLst>
              <a:ext uri="{FF2B5EF4-FFF2-40B4-BE49-F238E27FC236}">
                <a16:creationId xmlns:a16="http://schemas.microsoft.com/office/drawing/2014/main" xmlns="" id="{DEC429AB-6ED0-4FCD-9353-533A8A8BE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2778125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*</a:t>
            </a:r>
          </a:p>
        </p:txBody>
      </p:sp>
      <p:sp>
        <p:nvSpPr>
          <p:cNvPr id="304153" name="Text Box 25">
            <a:extLst>
              <a:ext uri="{FF2B5EF4-FFF2-40B4-BE49-F238E27FC236}">
                <a16:creationId xmlns:a16="http://schemas.microsoft.com/office/drawing/2014/main" xmlns="" id="{DA040390-C852-493A-B2A8-EE4269B7A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24175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指针变量的标志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04151" name="Text Box 23">
            <a:extLst>
              <a:ext uri="{FF2B5EF4-FFF2-40B4-BE49-F238E27FC236}">
                <a16:creationId xmlns:a16="http://schemas.microsoft.com/office/drawing/2014/main" xmlns="" id="{B44CD374-6026-4859-BDAB-CF9F15140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2420938"/>
            <a:ext cx="518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指针变量可以指向的变量类型</a:t>
            </a:r>
            <a:r>
              <a:rPr lang="zh-CN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304134" name="Text Box 6">
            <a:extLst>
              <a:ext uri="{FF2B5EF4-FFF2-40B4-BE49-F238E27FC236}">
                <a16:creationId xmlns:a16="http://schemas.microsoft.com/office/drawing/2014/main" xmlns="" id="{207FC1B4-0809-4197-A09E-2B11294D3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876" y="2206625"/>
            <a:ext cx="23987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定义指针变量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61" name="Text Box 9">
            <a:extLst>
              <a:ext uri="{FF2B5EF4-FFF2-40B4-BE49-F238E27FC236}">
                <a16:creationId xmlns:a16="http://schemas.microsoft.com/office/drawing/2014/main" xmlns="" id="{F48D54D6-563A-47F7-ABBD-5638461E5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84538"/>
            <a:ext cx="3810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建立指向关系</a:t>
            </a:r>
          </a:p>
        </p:txBody>
      </p:sp>
      <p:sp>
        <p:nvSpPr>
          <p:cNvPr id="63" name="Text Box 25">
            <a:extLst>
              <a:ext uri="{FF2B5EF4-FFF2-40B4-BE49-F238E27FC236}">
                <a16:creationId xmlns:a16="http://schemas.microsoft.com/office/drawing/2014/main" xmlns="" id="{BCBFCBB4-C6CE-47C1-8850-5C807C8BB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641725"/>
            <a:ext cx="3970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/>
              <a:t>给指针变量赋值（变量地址）</a:t>
            </a:r>
          </a:p>
        </p:txBody>
      </p:sp>
      <p:sp>
        <p:nvSpPr>
          <p:cNvPr id="64" name="Text Box 10">
            <a:extLst>
              <a:ext uri="{FF2B5EF4-FFF2-40B4-BE49-F238E27FC236}">
                <a16:creationId xmlns:a16="http://schemas.microsoft.com/office/drawing/2014/main" xmlns="" id="{02C4C1F8-AD3C-463D-876B-557DC7F9D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76700"/>
            <a:ext cx="6096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&amp;</a:t>
            </a:r>
          </a:p>
        </p:txBody>
      </p:sp>
      <p:sp>
        <p:nvSpPr>
          <p:cNvPr id="65" name="Text Box 26">
            <a:extLst>
              <a:ext uri="{FF2B5EF4-FFF2-40B4-BE49-F238E27FC236}">
                <a16:creationId xmlns:a16="http://schemas.microsoft.com/office/drawing/2014/main" xmlns="" id="{F2676243-AE12-4AC3-9A90-A120C34D6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076700"/>
            <a:ext cx="2438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　取地址运算符</a:t>
            </a:r>
          </a:p>
        </p:txBody>
      </p:sp>
      <p:sp>
        <p:nvSpPr>
          <p:cNvPr id="66" name="Text Box 6">
            <a:extLst>
              <a:ext uri="{FF2B5EF4-FFF2-40B4-BE49-F238E27FC236}">
                <a16:creationId xmlns:a16="http://schemas.microsoft.com/office/drawing/2014/main" xmlns="" id="{725FB05D-4F09-4A74-AC8E-C88C7EC09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408" y="3284984"/>
            <a:ext cx="177996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//p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指向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67" name="Text Box 12">
            <a:hlinkClick r:id="rId2" action="ppaction://hlinksldjump"/>
            <a:extLst>
              <a:ext uri="{FF2B5EF4-FFF2-40B4-BE49-F238E27FC236}">
                <a16:creationId xmlns:a16="http://schemas.microsoft.com/office/drawing/2014/main" xmlns="" id="{2E14D2C0-4131-4652-A46E-9CBC064FB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16" y="5931326"/>
            <a:ext cx="45100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间接访问指针变量指向的变量</a:t>
            </a:r>
          </a:p>
        </p:txBody>
      </p:sp>
      <p:sp>
        <p:nvSpPr>
          <p:cNvPr id="69" name="Text Box 13">
            <a:extLst>
              <a:ext uri="{FF2B5EF4-FFF2-40B4-BE49-F238E27FC236}">
                <a16:creationId xmlns:a16="http://schemas.microsoft.com/office/drawing/2014/main" xmlns="" id="{7104F1CC-08CE-49B9-A0FB-EF8F2747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6329789"/>
            <a:ext cx="784225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*</a:t>
            </a:r>
          </a:p>
        </p:txBody>
      </p:sp>
      <p:sp>
        <p:nvSpPr>
          <p:cNvPr id="70" name="Text Box 27">
            <a:extLst>
              <a:ext uri="{FF2B5EF4-FFF2-40B4-BE49-F238E27FC236}">
                <a16:creationId xmlns:a16="http://schemas.microsoft.com/office/drawing/2014/main" xmlns="" id="{7166CF1A-674F-4DD5-9F54-D0AA7711D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319" y="6253588"/>
            <a:ext cx="2982913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　间接访问运算符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1" name="Rectangle 132">
            <a:extLst>
              <a:ext uri="{FF2B5EF4-FFF2-40B4-BE49-F238E27FC236}">
                <a16:creationId xmlns:a16="http://schemas.microsoft.com/office/drawing/2014/main" xmlns="" id="{43585AFB-B62F-4129-8865-61E24BEF2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484313"/>
            <a:ext cx="3892549" cy="3779837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……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int a ,*p 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a=1;   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p=&amp;a;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&lt;&lt;*p 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75" name="Text Box 6">
            <a:extLst>
              <a:ext uri="{FF2B5EF4-FFF2-40B4-BE49-F238E27FC236}">
                <a16:creationId xmlns:a16="http://schemas.microsoft.com/office/drawing/2014/main" xmlns="" id="{493483E8-3A6E-43C1-81F8-9CDF20E65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867" y="3807272"/>
            <a:ext cx="33353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间接访问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xmlns="" id="{50E53746-50DF-41CF-8B6A-176878FA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187" y="4438650"/>
            <a:ext cx="48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0000"/>
                </a:solidFill>
                <a:latin typeface="Arial" charset="0"/>
                <a:ea typeface="仿宋_GB2312" charset="0"/>
                <a:cs typeface="仿宋_GB2312" charset="0"/>
              </a:rPr>
              <a:t> a</a:t>
            </a:r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xmlns="" id="{720F12A9-0749-41F9-951F-C2E3FE4AF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387" y="4438650"/>
            <a:ext cx="838200" cy="1981200"/>
          </a:xfrm>
          <a:prstGeom prst="rect">
            <a:avLst/>
          </a:prstGeom>
          <a:solidFill>
            <a:srgbClr val="E7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xmlns="" id="{071D6519-F986-4F62-AAB8-CE7D157A4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50" y="543083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p</a:t>
            </a:r>
            <a:endParaRPr lang="en-US" altLang="zh-CN" dirty="0">
              <a:solidFill>
                <a:srgbClr val="000000"/>
              </a:solidFill>
              <a:ea typeface="仿宋_GB2312" pitchFamily="49" charset="-122"/>
            </a:endParaRP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xmlns="" id="{CA75A0A0-3D4D-4504-8724-45277519E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875" y="5430838"/>
            <a:ext cx="74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仿宋_GB2312" charset="0"/>
                <a:cs typeface="仿宋_GB2312" charset="0"/>
              </a:rPr>
              <a:t> &amp;a</a:t>
            </a:r>
          </a:p>
        </p:txBody>
      </p:sp>
      <p:sp>
        <p:nvSpPr>
          <p:cNvPr id="80" name="Line 19">
            <a:extLst>
              <a:ext uri="{FF2B5EF4-FFF2-40B4-BE49-F238E27FC236}">
                <a16:creationId xmlns:a16="http://schemas.microsoft.com/office/drawing/2014/main" xmlns="" id="{C7E1ACC8-9B9C-48D6-823D-309AE65D9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5587" y="5430838"/>
            <a:ext cx="304800" cy="15240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81" name="Line 30">
            <a:extLst>
              <a:ext uri="{FF2B5EF4-FFF2-40B4-BE49-F238E27FC236}">
                <a16:creationId xmlns:a16="http://schemas.microsoft.com/office/drawing/2014/main" xmlns="" id="{2CF8BB48-21B0-452A-A4C0-83FFC76B4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0387" y="4972050"/>
            <a:ext cx="838200" cy="158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82" name="Line 31">
            <a:extLst>
              <a:ext uri="{FF2B5EF4-FFF2-40B4-BE49-F238E27FC236}">
                <a16:creationId xmlns:a16="http://schemas.microsoft.com/office/drawing/2014/main" xmlns="" id="{657B8DE0-5E6D-422A-91A8-1D88A8573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0387" y="5429250"/>
            <a:ext cx="838200" cy="158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83" name="Line 32">
            <a:extLst>
              <a:ext uri="{FF2B5EF4-FFF2-40B4-BE49-F238E27FC236}">
                <a16:creationId xmlns:a16="http://schemas.microsoft.com/office/drawing/2014/main" xmlns="" id="{F4E2406F-6983-4AA1-BF1F-9C35FA0D3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0387" y="5888038"/>
            <a:ext cx="838200" cy="158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85" name="Text Box 34">
            <a:extLst>
              <a:ext uri="{FF2B5EF4-FFF2-40B4-BE49-F238E27FC236}">
                <a16:creationId xmlns:a16="http://schemas.microsoft.com/office/drawing/2014/main" xmlns="" id="{95706779-8CF4-4422-AB89-C1AF3DC36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400" y="4895850"/>
            <a:ext cx="61118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00"/>
                </a:solidFill>
                <a:ea typeface="仿宋_GB2312" pitchFamily="49" charset="-122"/>
              </a:rPr>
              <a:t> …</a:t>
            </a:r>
          </a:p>
        </p:txBody>
      </p:sp>
      <p:sp>
        <p:nvSpPr>
          <p:cNvPr id="86" name="Line 38">
            <a:extLst>
              <a:ext uri="{FF2B5EF4-FFF2-40B4-BE49-F238E27FC236}">
                <a16:creationId xmlns:a16="http://schemas.microsoft.com/office/drawing/2014/main" xmlns="" id="{84772A3E-D57C-4BE7-83AF-F5F12CE6D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5587" y="4946650"/>
            <a:ext cx="0" cy="48260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87" name="Line 39">
            <a:extLst>
              <a:ext uri="{FF2B5EF4-FFF2-40B4-BE49-F238E27FC236}">
                <a16:creationId xmlns:a16="http://schemas.microsoft.com/office/drawing/2014/main" xmlns="" id="{30B322A5-5A5A-4F41-96F6-557A28F037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5587" y="4591050"/>
            <a:ext cx="304800" cy="38100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88" name="Text Box 40">
            <a:extLst>
              <a:ext uri="{FF2B5EF4-FFF2-40B4-BE49-F238E27FC236}">
                <a16:creationId xmlns:a16="http://schemas.microsoft.com/office/drawing/2014/main" xmlns="" id="{5BB0658E-7A5C-4907-BDEB-68E8DDCE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25" y="4438650"/>
            <a:ext cx="484187" cy="5222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000000"/>
                </a:solidFill>
                <a:latin typeface="Arial" charset="0"/>
                <a:ea typeface="仿宋_GB2312" charset="0"/>
                <a:cs typeface="仿宋_GB2312" charset="0"/>
              </a:defRPr>
            </a:lvl1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 1</a:t>
            </a:r>
          </a:p>
        </p:txBody>
      </p:sp>
      <p:sp>
        <p:nvSpPr>
          <p:cNvPr id="89" name="Text Box 53">
            <a:extLst>
              <a:ext uri="{FF2B5EF4-FFF2-40B4-BE49-F238E27FC236}">
                <a16:creationId xmlns:a16="http://schemas.microsoft.com/office/drawing/2014/main" xmlns="" id="{CF929C5A-7D9C-4AA2-8BCB-D61A09CD2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400" y="5873750"/>
            <a:ext cx="61118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00"/>
                </a:solidFill>
                <a:ea typeface="仿宋_GB2312" pitchFamily="49" charset="-122"/>
              </a:rPr>
              <a:t> …</a:t>
            </a:r>
          </a:p>
        </p:txBody>
      </p:sp>
      <p:sp>
        <p:nvSpPr>
          <p:cNvPr id="90" name="Rectangle 65">
            <a:extLst>
              <a:ext uri="{FF2B5EF4-FFF2-40B4-BE49-F238E27FC236}">
                <a16:creationId xmlns:a16="http://schemas.microsoft.com/office/drawing/2014/main" xmlns="" id="{183FCF64-9D5C-4CB8-94F9-FAB02D22B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36" y="5594350"/>
            <a:ext cx="990601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91" name="Text Box 66">
            <a:extLst>
              <a:ext uri="{FF2B5EF4-FFF2-40B4-BE49-F238E27FC236}">
                <a16:creationId xmlns:a16="http://schemas.microsoft.com/office/drawing/2014/main" xmlns="" id="{BA18A097-BB81-49B9-BF13-6F0DFF724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36" y="5670550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1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" name="Text Box 25">
            <a:extLst>
              <a:ext uri="{FF2B5EF4-FFF2-40B4-BE49-F238E27FC236}">
                <a16:creationId xmlns:a16="http://schemas.microsoft.com/office/drawing/2014/main" xmlns="" id="{1ABD7C73-1E00-4A45-A232-332DE31EB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163" y="5157192"/>
            <a:ext cx="3970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just" eaLnBrk="1" hangingPunct="1">
              <a:buClr>
                <a:srgbClr val="0000FF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u="dbl" dirty="0">
                <a:uFill>
                  <a:solidFill>
                    <a:srgbClr val="FF0000"/>
                  </a:solidFill>
                </a:uFill>
                <a:latin typeface="黑体" pitchFamily="49" charset="-122"/>
                <a:ea typeface="黑体" pitchFamily="49" charset="-122"/>
              </a:rPr>
              <a:t>初始化建立指向关系</a:t>
            </a:r>
            <a:endParaRPr lang="en-US" altLang="zh-CN" u="dbl" dirty="0">
              <a:uFill>
                <a:solidFill>
                  <a:srgbClr val="FF0000"/>
                </a:solidFill>
              </a:uFill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defRPr/>
            </a:pPr>
            <a:r>
              <a:rPr lang="en-US" altLang="zh-CN" dirty="0"/>
              <a:t>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dirty="0"/>
              <a:t>：</a:t>
            </a:r>
            <a:endParaRPr lang="en-US" altLang="zh-CN" dirty="0"/>
          </a:p>
          <a:p>
            <a:pPr algn="just" eaLnBrk="1" hangingPunct="1">
              <a:defRPr/>
            </a:pPr>
            <a:r>
              <a:rPr lang="en-US" altLang="zh-CN" dirty="0"/>
              <a:t>             int a,*p=&amp;a;</a:t>
            </a:r>
            <a:endParaRPr lang="zh-CN" altLang="en-US" dirty="0"/>
          </a:p>
        </p:txBody>
      </p:sp>
      <p:sp>
        <p:nvSpPr>
          <p:cNvPr id="93" name="Text Box 26">
            <a:extLst>
              <a:ext uri="{FF2B5EF4-FFF2-40B4-BE49-F238E27FC236}">
                <a16:creationId xmlns:a16="http://schemas.microsoft.com/office/drawing/2014/main" xmlns="" id="{720F7147-CC5A-4603-80E4-BEBB0F4AB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85" y="4475163"/>
            <a:ext cx="42465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-34290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u="dbl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>
                  <a:solidFill>
                    <a:srgbClr val="FF0000"/>
                  </a:solidFill>
                </a:uFill>
                <a:latin typeface="黑体" pitchFamily="49" charset="-122"/>
                <a:ea typeface="黑体" pitchFamily="49" charset="-122"/>
              </a:rPr>
              <a:t>用赋值表达式建立指向关系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3" grpId="0" animBg="1"/>
      <p:bldP spid="72" grpId="0" animBg="1"/>
      <p:bldP spid="304132" grpId="0" autoUpdateAnimBg="0"/>
      <p:bldP spid="304133" grpId="0" animBg="1" autoUpdateAnimBg="0"/>
      <p:bldP spid="304149" grpId="0" autoUpdateAnimBg="0"/>
      <p:bldP spid="304152" grpId="0" autoUpdateAnimBg="0"/>
      <p:bldP spid="304153" grpId="0" autoUpdateAnimBg="0"/>
      <p:bldP spid="304151" grpId="0" autoUpdateAnimBg="0"/>
      <p:bldP spid="304134" grpId="0" autoUpdateAnimBg="0"/>
      <p:bldP spid="61" grpId="0" autoUpdateAnimBg="0"/>
      <p:bldP spid="63" grpId="0" autoUpdateAnimBg="0"/>
      <p:bldP spid="64" grpId="0" autoUpdateAnimBg="0"/>
      <p:bldP spid="65" grpId="0" autoUpdateAnimBg="0"/>
      <p:bldP spid="66" grpId="0" autoUpdateAnimBg="0"/>
      <p:bldP spid="67" grpId="0" autoUpdateAnimBg="0"/>
      <p:bldP spid="69" grpId="0" autoUpdateAnimBg="0"/>
      <p:bldP spid="70" grpId="0" autoUpdateAnimBg="0"/>
      <p:bldP spid="71" grpId="0" animBg="1"/>
      <p:bldP spid="75" grpId="0" autoUpdateAnimBg="0"/>
      <p:bldP spid="76" grpId="0" autoUpdateAnimBg="0"/>
      <p:bldP spid="77" grpId="0" animBg="1"/>
      <p:bldP spid="78" grpId="0" autoUpdateAnimBg="0"/>
      <p:bldP spid="79" grpId="0" autoUpdateAnimBg="0"/>
      <p:bldP spid="85" grpId="0" autoUpdateAnimBg="0"/>
      <p:bldP spid="88" grpId="0" animBg="1" autoUpdateAnimBg="0"/>
      <p:bldP spid="89" grpId="0" autoUpdateAnimBg="0"/>
      <p:bldP spid="90" grpId="0" animBg="1"/>
      <p:bldP spid="91" grpId="0" autoUpdateAnimBg="0"/>
      <p:bldP spid="92" grpId="0" build="p" autoUpdateAnimBg="0"/>
      <p:bldP spid="9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xmlns="" id="{897125C3-0AD2-43FB-B33B-F93D8ADE4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用指针变量实现间接访问</a:t>
            </a:r>
          </a:p>
        </p:txBody>
      </p:sp>
      <p:sp>
        <p:nvSpPr>
          <p:cNvPr id="305155" name="Text Box 3">
            <a:extLst>
              <a:ext uri="{FF2B5EF4-FFF2-40B4-BE49-F238E27FC236}">
                <a16:creationId xmlns:a16="http://schemas.microsoft.com/office/drawing/2014/main" xmlns="" id="{7D3E5D34-FF59-4679-B60E-06B4C1A40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77963"/>
            <a:ext cx="750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/>
              <a:t>例</a:t>
            </a:r>
            <a:r>
              <a:rPr lang="en-US" altLang="zh-CN"/>
              <a:t>1   </a:t>
            </a:r>
            <a:r>
              <a:rPr lang="zh-CN" altLang="en-US"/>
              <a:t>以下程序段的输出结果是</a:t>
            </a:r>
            <a:r>
              <a:rPr lang="en-US" altLang="zh-CN" u="sng"/>
              <a:t>        </a:t>
            </a:r>
            <a:r>
              <a:rPr lang="en-US" altLang="zh-CN"/>
              <a:t>.</a:t>
            </a:r>
          </a:p>
        </p:txBody>
      </p:sp>
      <p:sp>
        <p:nvSpPr>
          <p:cNvPr id="305156" name="Rectangle 4">
            <a:extLst>
              <a:ext uri="{FF2B5EF4-FFF2-40B4-BE49-F238E27FC236}">
                <a16:creationId xmlns:a16="http://schemas.microsoft.com/office/drawing/2014/main" xmlns="" id="{EC77C140-E9C7-4F1A-BF4A-544C498A3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178050"/>
            <a:ext cx="3505200" cy="3124200"/>
          </a:xfrm>
          <a:prstGeom prst="rect">
            <a:avLst/>
          </a:prstGeom>
          <a:solidFill>
            <a:srgbClr val="FFFFFF"/>
          </a:solidFill>
          <a:ln w="762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5157" name="Text Box 5">
            <a:extLst>
              <a:ext uri="{FF2B5EF4-FFF2-40B4-BE49-F238E27FC236}">
                <a16:creationId xmlns:a16="http://schemas.microsoft.com/office/drawing/2014/main" xmlns="" id="{1129B5E8-0292-4C21-8BE7-81FEFB74A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2436813"/>
            <a:ext cx="175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int *var,ab;</a:t>
            </a:r>
          </a:p>
        </p:txBody>
      </p:sp>
      <p:sp>
        <p:nvSpPr>
          <p:cNvPr id="305158" name="Text Box 6">
            <a:extLst>
              <a:ext uri="{FF2B5EF4-FFF2-40B4-BE49-F238E27FC236}">
                <a16:creationId xmlns:a16="http://schemas.microsoft.com/office/drawing/2014/main" xmlns="" id="{B36B3986-7D70-45C6-B7EC-5CE9ADF82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2817813"/>
            <a:ext cx="132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ab=100;</a:t>
            </a:r>
          </a:p>
        </p:txBody>
      </p:sp>
      <p:sp>
        <p:nvSpPr>
          <p:cNvPr id="305159" name="Text Box 7">
            <a:extLst>
              <a:ext uri="{FF2B5EF4-FFF2-40B4-BE49-F238E27FC236}">
                <a16:creationId xmlns:a16="http://schemas.microsoft.com/office/drawing/2014/main" xmlns="" id="{C7961D9C-F51C-4724-BAF6-E29926B38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75013"/>
            <a:ext cx="149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var=&amp;ab;</a:t>
            </a:r>
          </a:p>
        </p:txBody>
      </p:sp>
      <p:sp>
        <p:nvSpPr>
          <p:cNvPr id="305160" name="Text Box 8">
            <a:extLst>
              <a:ext uri="{FF2B5EF4-FFF2-40B4-BE49-F238E27FC236}">
                <a16:creationId xmlns:a16="http://schemas.microsoft.com/office/drawing/2014/main" xmlns="" id="{425EB67D-13CB-4EBE-8EC0-FCCF0B9D4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732213"/>
            <a:ext cx="191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ab=*var+10;</a:t>
            </a:r>
          </a:p>
        </p:txBody>
      </p:sp>
      <p:sp>
        <p:nvSpPr>
          <p:cNvPr id="305161" name="Text Box 9">
            <a:extLst>
              <a:ext uri="{FF2B5EF4-FFF2-40B4-BE49-F238E27FC236}">
                <a16:creationId xmlns:a16="http://schemas.microsoft.com/office/drawing/2014/main" xmlns="" id="{786884EC-A9FB-4A43-84C4-5482300BD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89413"/>
            <a:ext cx="186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cout&lt;&lt;*var;</a:t>
            </a:r>
          </a:p>
        </p:txBody>
      </p:sp>
      <p:sp>
        <p:nvSpPr>
          <p:cNvPr id="305162" name="Line 10">
            <a:extLst>
              <a:ext uri="{FF2B5EF4-FFF2-40B4-BE49-F238E27FC236}">
                <a16:creationId xmlns:a16="http://schemas.microsoft.com/office/drawing/2014/main" xmlns="" id="{A5639F28-C72D-4D45-88DD-51EE07B26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17813"/>
            <a:ext cx="1524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5163" name="Rectangle 11">
            <a:extLst>
              <a:ext uri="{FF2B5EF4-FFF2-40B4-BE49-F238E27FC236}">
                <a16:creationId xmlns:a16="http://schemas.microsoft.com/office/drawing/2014/main" xmlns="" id="{54A1456D-8324-4BB1-97CD-2BE45C6CE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375150"/>
            <a:ext cx="762000" cy="6096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5164" name="Rectangle 12">
            <a:extLst>
              <a:ext uri="{FF2B5EF4-FFF2-40B4-BE49-F238E27FC236}">
                <a16:creationId xmlns:a16="http://schemas.microsoft.com/office/drawing/2014/main" xmlns="" id="{A8335785-FDDE-4AD1-B1CE-056063521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75150"/>
            <a:ext cx="7620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5165" name="Text Box 13">
            <a:extLst>
              <a:ext uri="{FF2B5EF4-FFF2-40B4-BE49-F238E27FC236}">
                <a16:creationId xmlns:a16="http://schemas.microsoft.com/office/drawing/2014/main" xmlns="" id="{7E8035A0-7071-4548-97DA-22A5EC798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38862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var</a:t>
            </a:r>
          </a:p>
        </p:txBody>
      </p:sp>
      <p:sp>
        <p:nvSpPr>
          <p:cNvPr id="305166" name="Text Box 14">
            <a:extLst>
              <a:ext uri="{FF2B5EF4-FFF2-40B4-BE49-F238E27FC236}">
                <a16:creationId xmlns:a16="http://schemas.microsoft.com/office/drawing/2014/main" xmlns="" id="{E86B1D57-4F47-4F6C-AE33-646E684D3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3886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ab</a:t>
            </a:r>
          </a:p>
        </p:txBody>
      </p:sp>
      <p:sp>
        <p:nvSpPr>
          <p:cNvPr id="305167" name="Line 15">
            <a:extLst>
              <a:ext uri="{FF2B5EF4-FFF2-40B4-BE49-F238E27FC236}">
                <a16:creationId xmlns:a16="http://schemas.microsoft.com/office/drawing/2014/main" xmlns="" id="{A0D670B4-7473-480D-A0F8-4089FDD9B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19400"/>
            <a:ext cx="152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5168" name="Line 16">
            <a:extLst>
              <a:ext uri="{FF2B5EF4-FFF2-40B4-BE49-F238E27FC236}">
                <a16:creationId xmlns:a16="http://schemas.microsoft.com/office/drawing/2014/main" xmlns="" id="{B1153284-AE7F-4CC5-8D29-F95118F73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198813"/>
            <a:ext cx="1143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5169" name="Text Box 17">
            <a:extLst>
              <a:ext uri="{FF2B5EF4-FFF2-40B4-BE49-F238E27FC236}">
                <a16:creationId xmlns:a16="http://schemas.microsoft.com/office/drawing/2014/main" xmlns="" id="{AA132F1C-941D-4B4C-B7A7-B1FD2BEBF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4405313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100</a:t>
            </a:r>
          </a:p>
        </p:txBody>
      </p:sp>
      <p:sp>
        <p:nvSpPr>
          <p:cNvPr id="305170" name="Line 18">
            <a:extLst>
              <a:ext uri="{FF2B5EF4-FFF2-40B4-BE49-F238E27FC236}">
                <a16:creationId xmlns:a16="http://schemas.microsoft.com/office/drawing/2014/main" xmlns="" id="{CD6333F0-8C3A-4F25-A69F-6BB1AFF76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198813"/>
            <a:ext cx="1143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5171" name="Line 19">
            <a:extLst>
              <a:ext uri="{FF2B5EF4-FFF2-40B4-BE49-F238E27FC236}">
                <a16:creationId xmlns:a16="http://schemas.microsoft.com/office/drawing/2014/main" xmlns="" id="{EC7BE662-16EF-47AC-90BD-F5AF920B8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656013"/>
            <a:ext cx="1143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5172" name="Text Box 20">
            <a:extLst>
              <a:ext uri="{FF2B5EF4-FFF2-40B4-BE49-F238E27FC236}">
                <a16:creationId xmlns:a16="http://schemas.microsoft.com/office/drawing/2014/main" xmlns="" id="{D908268C-279A-48E0-B52F-548960E78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425" y="4481513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&amp;ab</a:t>
            </a:r>
          </a:p>
        </p:txBody>
      </p:sp>
      <p:sp>
        <p:nvSpPr>
          <p:cNvPr id="305173" name="Line 21">
            <a:extLst>
              <a:ext uri="{FF2B5EF4-FFF2-40B4-BE49-F238E27FC236}">
                <a16:creationId xmlns:a16="http://schemas.microsoft.com/office/drawing/2014/main" xmlns="" id="{C3AD4D3E-F1C5-4EC4-8566-187D29436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588" y="4149725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5174" name="Line 22">
            <a:extLst>
              <a:ext uri="{FF2B5EF4-FFF2-40B4-BE49-F238E27FC236}">
                <a16:creationId xmlns:a16="http://schemas.microsoft.com/office/drawing/2014/main" xmlns="" id="{F1413B6E-CD01-445C-AC6A-29EC8AE56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656013"/>
            <a:ext cx="1143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5175" name="Line 23">
            <a:extLst>
              <a:ext uri="{FF2B5EF4-FFF2-40B4-BE49-F238E27FC236}">
                <a16:creationId xmlns:a16="http://schemas.microsoft.com/office/drawing/2014/main" xmlns="" id="{1FEE73BD-BD66-44F3-856C-CDD4B0CCE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189413"/>
            <a:ext cx="1676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5176" name="Text Box 24">
            <a:extLst>
              <a:ext uri="{FF2B5EF4-FFF2-40B4-BE49-F238E27FC236}">
                <a16:creationId xmlns:a16="http://schemas.microsoft.com/office/drawing/2014/main" xmlns="" id="{D7DE8807-C0C9-433E-B442-02435B24D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4419600"/>
            <a:ext cx="69373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110</a:t>
            </a:r>
          </a:p>
        </p:txBody>
      </p:sp>
      <p:sp>
        <p:nvSpPr>
          <p:cNvPr id="305177" name="Line 25">
            <a:extLst>
              <a:ext uri="{FF2B5EF4-FFF2-40B4-BE49-F238E27FC236}">
                <a16:creationId xmlns:a16="http://schemas.microsoft.com/office/drawing/2014/main" xmlns="" id="{CE40C71A-DEB0-4E35-997E-4FB4C3AA1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189413"/>
            <a:ext cx="16764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05178" name="Text Box 26">
            <a:extLst>
              <a:ext uri="{FF2B5EF4-FFF2-40B4-BE49-F238E27FC236}">
                <a16:creationId xmlns:a16="http://schemas.microsoft.com/office/drawing/2014/main" xmlns="" id="{D4DEB88B-927F-42F8-AC62-09C487747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463" y="1447800"/>
            <a:ext cx="69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110</a:t>
            </a:r>
          </a:p>
        </p:txBody>
      </p:sp>
      <p:sp>
        <p:nvSpPr>
          <p:cNvPr id="305179" name="Text Box 27">
            <a:extLst>
              <a:ext uri="{FF2B5EF4-FFF2-40B4-BE49-F238E27FC236}">
                <a16:creationId xmlns:a16="http://schemas.microsoft.com/office/drawing/2014/main" xmlns="" id="{40420198-7DD4-42C3-A3CC-E7E64FAF6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210185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/>
              <a:t>……</a:t>
            </a:r>
          </a:p>
        </p:txBody>
      </p:sp>
      <p:sp>
        <p:nvSpPr>
          <p:cNvPr id="305180" name="Text Box 28">
            <a:extLst>
              <a:ext uri="{FF2B5EF4-FFF2-40B4-BE49-F238E27FC236}">
                <a16:creationId xmlns:a16="http://schemas.microsoft.com/office/drawing/2014/main" xmlns="" id="{3D89AC5E-BB8F-45F3-A1B5-784BB8885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454025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/>
              <a:t>……</a:t>
            </a:r>
          </a:p>
        </p:txBody>
      </p:sp>
      <p:sp>
        <p:nvSpPr>
          <p:cNvPr id="305192" name="Line 40">
            <a:extLst>
              <a:ext uri="{FF2B5EF4-FFF2-40B4-BE49-F238E27FC236}">
                <a16:creationId xmlns:a16="http://schemas.microsoft.com/office/drawing/2014/main" xmlns="" id="{EF5786F3-CDC1-4523-A589-72CB1C3FC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4648200"/>
            <a:ext cx="17446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0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0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05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5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autoUpdateAnimBg="0"/>
      <p:bldP spid="305156" grpId="0" animBg="1"/>
      <p:bldP spid="305157" grpId="0" autoUpdateAnimBg="0"/>
      <p:bldP spid="305158" grpId="0" autoUpdateAnimBg="0"/>
      <p:bldP spid="305159" grpId="0" autoUpdateAnimBg="0"/>
      <p:bldP spid="305160" grpId="0" autoUpdateAnimBg="0"/>
      <p:bldP spid="305161" grpId="0" autoUpdateAnimBg="0"/>
      <p:bldP spid="305163" grpId="0" animBg="1"/>
      <p:bldP spid="305164" grpId="0" animBg="1"/>
      <p:bldP spid="305165" grpId="0" autoUpdateAnimBg="0"/>
      <p:bldP spid="305166" grpId="0" autoUpdateAnimBg="0"/>
      <p:bldP spid="305169" grpId="0" autoUpdateAnimBg="0"/>
      <p:bldP spid="305172" grpId="0" autoUpdateAnimBg="0"/>
      <p:bldP spid="305176" grpId="0" animBg="1" autoUpdateAnimBg="0"/>
      <p:bldP spid="305178" grpId="0" autoUpdateAnimBg="0"/>
      <p:bldP spid="305179" grpId="0" autoUpdateAnimBg="0"/>
      <p:bldP spid="3051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2">
            <a:extLst>
              <a:ext uri="{FF2B5EF4-FFF2-40B4-BE49-F238E27FC236}">
                <a16:creationId xmlns:a16="http://schemas.microsoft.com/office/drawing/2014/main" xmlns="" id="{2E38D5A7-2488-414C-A134-8AD7FC20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136" name="圆角矩形 115">
            <a:extLst>
              <a:ext uri="{FF2B5EF4-FFF2-40B4-BE49-F238E27FC236}">
                <a16:creationId xmlns:a16="http://schemas.microsoft.com/office/drawing/2014/main" xmlns="" id="{8D299B3D-35CD-4B8E-ADA7-9330E1908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3886696"/>
            <a:ext cx="792162" cy="4064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5" name="圆角矩形 115">
            <a:extLst>
              <a:ext uri="{FF2B5EF4-FFF2-40B4-BE49-F238E27FC236}">
                <a16:creationId xmlns:a16="http://schemas.microsoft.com/office/drawing/2014/main" xmlns="" id="{370E19B7-DFD6-4729-8EA5-276B9ACF2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683" y="3067621"/>
            <a:ext cx="1152525" cy="433387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xmlns="" id="{AD302AF4-484A-4BCE-B48F-53C26B46D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71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用指针变量实现间接访问</a:t>
            </a:r>
          </a:p>
        </p:txBody>
      </p:sp>
      <p:sp>
        <p:nvSpPr>
          <p:cNvPr id="311300" name="Text Box 4">
            <a:extLst>
              <a:ext uri="{FF2B5EF4-FFF2-40B4-BE49-F238E27FC236}">
                <a16:creationId xmlns:a16="http://schemas.microsoft.com/office/drawing/2014/main" xmlns="" id="{503F3FE3-64A5-420B-842E-C7AA18615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011561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指针变量的算术运算</a:t>
            </a:r>
          </a:p>
        </p:txBody>
      </p:sp>
      <p:sp>
        <p:nvSpPr>
          <p:cNvPr id="311301" name="Text Box 5">
            <a:extLst>
              <a:ext uri="{FF2B5EF4-FFF2-40B4-BE49-F238E27FC236}">
                <a16:creationId xmlns:a16="http://schemas.microsoft.com/office/drawing/2014/main" xmlns="" id="{111B285C-C9CB-40FA-A40B-811F352F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025" y="1440112"/>
            <a:ext cx="3800475" cy="2908489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#include &lt;iostream&gt;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; 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main( )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a[5]={1,2,3,4,5},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,*p;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p=&amp;a[0];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for(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=0;i&lt;5;i++)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&lt;&lt;*(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p+i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)&lt;&lt;" ";  }</a:t>
            </a:r>
          </a:p>
        </p:txBody>
      </p:sp>
      <p:sp>
        <p:nvSpPr>
          <p:cNvPr id="311314" name="Text Box 18">
            <a:extLst>
              <a:ext uri="{FF2B5EF4-FFF2-40B4-BE49-F238E27FC236}">
                <a16:creationId xmlns:a16="http://schemas.microsoft.com/office/drawing/2014/main" xmlns="" id="{6F7AEABD-5753-46F6-993C-3A3DECC80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80" y="1589965"/>
            <a:ext cx="4741862" cy="186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指针变量可以和整数进行加、减运算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p+i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的计算方法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p+i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*d</a:t>
            </a:r>
          </a:p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其中，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是存储数据所需字节数</a:t>
            </a:r>
          </a:p>
        </p:txBody>
      </p:sp>
      <p:sp>
        <p:nvSpPr>
          <p:cNvPr id="311328" name="Text Box 32">
            <a:extLst>
              <a:ext uri="{FF2B5EF4-FFF2-40B4-BE49-F238E27FC236}">
                <a16:creationId xmlns:a16="http://schemas.microsoft.com/office/drawing/2014/main" xmlns="" id="{2C1E53DB-FCB2-42E2-B99B-4F0E21BD4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908720"/>
            <a:ext cx="396240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2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读程序，写结果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</a:p>
        </p:txBody>
      </p:sp>
      <p:sp>
        <p:nvSpPr>
          <p:cNvPr id="87" name="Rectangle 67">
            <a:extLst>
              <a:ext uri="{FF2B5EF4-FFF2-40B4-BE49-F238E27FC236}">
                <a16:creationId xmlns:a16="http://schemas.microsoft.com/office/drawing/2014/main" xmlns="" id="{F3D51613-96AA-40AC-B635-2C4EB8E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4764088"/>
            <a:ext cx="762000" cy="1865312"/>
          </a:xfrm>
          <a:prstGeom prst="rect">
            <a:avLst/>
          </a:prstGeom>
          <a:solidFill>
            <a:srgbClr val="CCFFFF"/>
          </a:solidFill>
          <a:ln w="381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88" name="Line 68">
            <a:extLst>
              <a:ext uri="{FF2B5EF4-FFF2-40B4-BE49-F238E27FC236}">
                <a16:creationId xmlns:a16="http://schemas.microsoft.com/office/drawing/2014/main" xmlns="" id="{EC505453-1E2B-4206-895D-AEFF37C12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2713" y="5145088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89" name="Line 69">
            <a:extLst>
              <a:ext uri="{FF2B5EF4-FFF2-40B4-BE49-F238E27FC236}">
                <a16:creationId xmlns:a16="http://schemas.microsoft.com/office/drawing/2014/main" xmlns="" id="{1EC35C81-3364-4F3F-B28B-EABBD84E5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2713" y="5526088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90" name="Line 70">
            <a:extLst>
              <a:ext uri="{FF2B5EF4-FFF2-40B4-BE49-F238E27FC236}">
                <a16:creationId xmlns:a16="http://schemas.microsoft.com/office/drawing/2014/main" xmlns="" id="{250885CC-8E58-4093-9873-B28050EC6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2713" y="5907088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91" name="Line 71">
            <a:extLst>
              <a:ext uri="{FF2B5EF4-FFF2-40B4-BE49-F238E27FC236}">
                <a16:creationId xmlns:a16="http://schemas.microsoft.com/office/drawing/2014/main" xmlns="" id="{93C3660E-FC8F-4229-997C-916E6F650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2713" y="6288088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92" name="Text Box 77">
            <a:extLst>
              <a:ext uri="{FF2B5EF4-FFF2-40B4-BE49-F238E27FC236}">
                <a16:creationId xmlns:a16="http://schemas.microsoft.com/office/drawing/2014/main" xmlns="" id="{C6D13B98-ACFC-456C-9F9A-AFA32A32D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4764088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a[0] </a:t>
            </a:r>
          </a:p>
        </p:txBody>
      </p:sp>
      <p:sp>
        <p:nvSpPr>
          <p:cNvPr id="93" name="Text Box 78">
            <a:extLst>
              <a:ext uri="{FF2B5EF4-FFF2-40B4-BE49-F238E27FC236}">
                <a16:creationId xmlns:a16="http://schemas.microsoft.com/office/drawing/2014/main" xmlns="" id="{3D88846E-F343-4490-B858-C62BB72B9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56200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a[1]</a:t>
            </a:r>
          </a:p>
        </p:txBody>
      </p:sp>
      <p:sp>
        <p:nvSpPr>
          <p:cNvPr id="94" name="Text Box 79">
            <a:extLst>
              <a:ext uri="{FF2B5EF4-FFF2-40B4-BE49-F238E27FC236}">
                <a16:creationId xmlns:a16="http://schemas.microsoft.com/office/drawing/2014/main" xmlns="" id="{4C648D67-7D3F-49C3-A92C-55D9A7CAF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5526088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a[2]</a:t>
            </a: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xmlns="" id="{86A7126C-C15C-42D8-ABB8-A76D99555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5922963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a[3]</a:t>
            </a:r>
          </a:p>
        </p:txBody>
      </p:sp>
      <p:sp>
        <p:nvSpPr>
          <p:cNvPr id="96" name="Text Box 81">
            <a:extLst>
              <a:ext uri="{FF2B5EF4-FFF2-40B4-BE49-F238E27FC236}">
                <a16:creationId xmlns:a16="http://schemas.microsoft.com/office/drawing/2014/main" xmlns="" id="{66049DA2-153A-4394-80BE-5FE85EB4C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6303963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a[4]</a:t>
            </a:r>
          </a:p>
        </p:txBody>
      </p:sp>
      <p:sp>
        <p:nvSpPr>
          <p:cNvPr id="97" name="Text Box 87">
            <a:extLst>
              <a:ext uri="{FF2B5EF4-FFF2-40B4-BE49-F238E27FC236}">
                <a16:creationId xmlns:a16="http://schemas.microsoft.com/office/drawing/2014/main" xmlns="" id="{621621EA-F706-4850-8706-C6B01EC1C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4764088"/>
            <a:ext cx="533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1</a:t>
            </a:r>
          </a:p>
        </p:txBody>
      </p:sp>
      <p:sp>
        <p:nvSpPr>
          <p:cNvPr id="98" name="Text Box 88">
            <a:extLst>
              <a:ext uri="{FF2B5EF4-FFF2-40B4-BE49-F238E27FC236}">
                <a16:creationId xmlns:a16="http://schemas.microsoft.com/office/drawing/2014/main" xmlns="" id="{BDAC7CBC-90E8-47E5-9B12-322682B96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5145088"/>
            <a:ext cx="533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2</a:t>
            </a:r>
          </a:p>
        </p:txBody>
      </p:sp>
      <p:sp>
        <p:nvSpPr>
          <p:cNvPr id="99" name="Text Box 89">
            <a:extLst>
              <a:ext uri="{FF2B5EF4-FFF2-40B4-BE49-F238E27FC236}">
                <a16:creationId xmlns:a16="http://schemas.microsoft.com/office/drawing/2014/main" xmlns="" id="{36E7A96B-429F-4210-B389-F768F4CA7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5526088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3</a:t>
            </a:r>
          </a:p>
        </p:txBody>
      </p:sp>
      <p:sp>
        <p:nvSpPr>
          <p:cNvPr id="100" name="Text Box 90">
            <a:extLst>
              <a:ext uri="{FF2B5EF4-FFF2-40B4-BE49-F238E27FC236}">
                <a16:creationId xmlns:a16="http://schemas.microsoft.com/office/drawing/2014/main" xmlns="" id="{10300902-4C94-4FC5-8632-3B86B2D63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5922963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4</a:t>
            </a:r>
          </a:p>
        </p:txBody>
      </p:sp>
      <p:sp>
        <p:nvSpPr>
          <p:cNvPr id="101" name="Text Box 96">
            <a:extLst>
              <a:ext uri="{FF2B5EF4-FFF2-40B4-BE49-F238E27FC236}">
                <a16:creationId xmlns:a16="http://schemas.microsoft.com/office/drawing/2014/main" xmlns="" id="{4C5E4C1C-311C-48F5-B1B3-EC8B9FB4C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6288088"/>
            <a:ext cx="99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5</a:t>
            </a:r>
          </a:p>
        </p:txBody>
      </p:sp>
      <p:sp>
        <p:nvSpPr>
          <p:cNvPr id="107" name="Text Box 47">
            <a:extLst>
              <a:ext uri="{FF2B5EF4-FFF2-40B4-BE49-F238E27FC236}">
                <a16:creationId xmlns:a16="http://schemas.microsoft.com/office/drawing/2014/main" xmlns="" id="{B1D04754-D052-47AB-A3B1-EA06FBF60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4581525"/>
            <a:ext cx="1339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charset="0"/>
                <a:ea typeface="宋体" charset="0"/>
              </a:rPr>
              <a:t>2000</a:t>
            </a:r>
            <a:r>
              <a:rPr lang="en-US" altLang="zh-CN" sz="2000" dirty="0">
                <a:latin typeface="Arial" charset="0"/>
                <a:ea typeface="宋体" charset="0"/>
              </a:rPr>
              <a:t>H</a:t>
            </a:r>
          </a:p>
        </p:txBody>
      </p:sp>
      <p:sp>
        <p:nvSpPr>
          <p:cNvPr id="108" name="Text Box 47">
            <a:extLst>
              <a:ext uri="{FF2B5EF4-FFF2-40B4-BE49-F238E27FC236}">
                <a16:creationId xmlns:a16="http://schemas.microsoft.com/office/drawing/2014/main" xmlns="" id="{DC2A1774-0B33-4908-8311-65EA50B53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013325"/>
            <a:ext cx="1339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charset="0"/>
                <a:ea typeface="宋体" charset="0"/>
              </a:rPr>
              <a:t>2004</a:t>
            </a:r>
            <a:r>
              <a:rPr lang="en-US" altLang="zh-CN" sz="2000" dirty="0">
                <a:latin typeface="Arial" charset="0"/>
                <a:ea typeface="宋体" charset="0"/>
              </a:rPr>
              <a:t>H</a:t>
            </a:r>
          </a:p>
        </p:txBody>
      </p:sp>
      <p:sp>
        <p:nvSpPr>
          <p:cNvPr id="109" name="Text Box 47">
            <a:extLst>
              <a:ext uri="{FF2B5EF4-FFF2-40B4-BE49-F238E27FC236}">
                <a16:creationId xmlns:a16="http://schemas.microsoft.com/office/drawing/2014/main" xmlns="" id="{74847AB9-711A-4556-B3ED-D134D1FFA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405438"/>
            <a:ext cx="1339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charset="0"/>
                <a:ea typeface="宋体" charset="0"/>
              </a:rPr>
              <a:t>2008</a:t>
            </a:r>
            <a:r>
              <a:rPr lang="en-US" altLang="zh-CN" sz="2000" dirty="0">
                <a:latin typeface="Arial" charset="0"/>
                <a:ea typeface="宋体" charset="0"/>
              </a:rPr>
              <a:t>H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1C6E24AB-F139-4B52-80F2-C32650C0F8A0}"/>
              </a:ext>
            </a:extLst>
          </p:cNvPr>
          <p:cNvCxnSpPr/>
          <p:nvPr/>
        </p:nvCxnSpPr>
        <p:spPr bwMode="auto">
          <a:xfrm>
            <a:off x="2152650" y="4762500"/>
            <a:ext cx="180975" cy="0"/>
          </a:xfrm>
          <a:prstGeom prst="line">
            <a:avLst/>
          </a:prstGeom>
          <a:noFill/>
          <a:ln w="19050" cap="sq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Text Box 47">
            <a:extLst>
              <a:ext uri="{FF2B5EF4-FFF2-40B4-BE49-F238E27FC236}">
                <a16:creationId xmlns:a16="http://schemas.microsoft.com/office/drawing/2014/main" xmlns="" id="{D76425D3-24B5-4DC4-9D0D-F30065534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765800"/>
            <a:ext cx="1339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charset="0"/>
                <a:ea typeface="宋体" charset="0"/>
              </a:rPr>
              <a:t>200C</a:t>
            </a:r>
            <a:r>
              <a:rPr lang="en-US" altLang="zh-CN" sz="2000" dirty="0">
                <a:latin typeface="Arial" charset="0"/>
                <a:ea typeface="宋体" charset="0"/>
              </a:rPr>
              <a:t>H</a:t>
            </a:r>
          </a:p>
        </p:txBody>
      </p:sp>
      <p:sp>
        <p:nvSpPr>
          <p:cNvPr id="114" name="Text Box 47">
            <a:extLst>
              <a:ext uri="{FF2B5EF4-FFF2-40B4-BE49-F238E27FC236}">
                <a16:creationId xmlns:a16="http://schemas.microsoft.com/office/drawing/2014/main" xmlns="" id="{A8EBF1B3-EA15-45BE-A43A-A547C4E11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6165850"/>
            <a:ext cx="1339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charset="0"/>
                <a:ea typeface="宋体" charset="0"/>
              </a:rPr>
              <a:t>2010</a:t>
            </a:r>
            <a:r>
              <a:rPr lang="en-US" altLang="zh-CN" sz="2000" dirty="0">
                <a:latin typeface="Arial" charset="0"/>
                <a:ea typeface="宋体" charset="0"/>
              </a:rPr>
              <a:t>H</a:t>
            </a: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xmlns="" id="{158364D1-7AB7-418B-B72B-8FE5C2D15EDE}"/>
              </a:ext>
            </a:extLst>
          </p:cNvPr>
          <p:cNvCxnSpPr/>
          <p:nvPr/>
        </p:nvCxnSpPr>
        <p:spPr bwMode="auto">
          <a:xfrm>
            <a:off x="2152650" y="5145088"/>
            <a:ext cx="180975" cy="0"/>
          </a:xfrm>
          <a:prstGeom prst="line">
            <a:avLst/>
          </a:prstGeom>
          <a:noFill/>
          <a:ln w="19050" cap="sq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xmlns="" id="{EF6DC523-EACD-468F-8FF1-71AB05C70B00}"/>
              </a:ext>
            </a:extLst>
          </p:cNvPr>
          <p:cNvCxnSpPr/>
          <p:nvPr/>
        </p:nvCxnSpPr>
        <p:spPr bwMode="auto">
          <a:xfrm>
            <a:off x="2152650" y="5526088"/>
            <a:ext cx="180975" cy="0"/>
          </a:xfrm>
          <a:prstGeom prst="line">
            <a:avLst/>
          </a:prstGeom>
          <a:noFill/>
          <a:ln w="19050" cap="sq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xmlns="" id="{653CC764-F013-4D5D-ADF7-0D03BB60D6DD}"/>
              </a:ext>
            </a:extLst>
          </p:cNvPr>
          <p:cNvCxnSpPr/>
          <p:nvPr/>
        </p:nvCxnSpPr>
        <p:spPr bwMode="auto">
          <a:xfrm>
            <a:off x="2152650" y="5907088"/>
            <a:ext cx="180975" cy="0"/>
          </a:xfrm>
          <a:prstGeom prst="line">
            <a:avLst/>
          </a:prstGeom>
          <a:noFill/>
          <a:ln w="19050" cap="sq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xmlns="" id="{B00FDB49-4539-4A16-A826-B415C2B0D5F2}"/>
              </a:ext>
            </a:extLst>
          </p:cNvPr>
          <p:cNvCxnSpPr/>
          <p:nvPr/>
        </p:nvCxnSpPr>
        <p:spPr bwMode="auto">
          <a:xfrm>
            <a:off x="2152650" y="6289675"/>
            <a:ext cx="180975" cy="0"/>
          </a:xfrm>
          <a:prstGeom prst="line">
            <a:avLst/>
          </a:prstGeom>
          <a:noFill/>
          <a:ln w="19050" cap="sq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Rectangle 21">
            <a:extLst>
              <a:ext uri="{FF2B5EF4-FFF2-40B4-BE49-F238E27FC236}">
                <a16:creationId xmlns:a16="http://schemas.microsoft.com/office/drawing/2014/main" xmlns="" id="{FA604303-29B9-4FB5-8F4B-3BF636AD7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556125"/>
            <a:ext cx="947738" cy="425450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xmlns="" id="{D03E3450-A6B6-4CF7-ADB4-2C2F125F8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5085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仿宋_GB2312" charset="0"/>
                <a:cs typeface="仿宋_GB2312" charset="0"/>
              </a:rPr>
              <a:t>p</a:t>
            </a:r>
          </a:p>
        </p:txBody>
      </p:sp>
      <p:sp>
        <p:nvSpPr>
          <p:cNvPr id="121" name="Text Box 23">
            <a:extLst>
              <a:ext uri="{FF2B5EF4-FFF2-40B4-BE49-F238E27FC236}">
                <a16:creationId xmlns:a16="http://schemas.microsoft.com/office/drawing/2014/main" xmlns="" id="{AA7783DB-D435-4416-8CCB-6E4302B67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491038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仿宋_GB2312" charset="0"/>
                <a:cs typeface="仿宋_GB2312" charset="0"/>
              </a:rPr>
              <a:t>&amp;a[0]</a:t>
            </a:r>
          </a:p>
        </p:txBody>
      </p:sp>
      <p:sp>
        <p:nvSpPr>
          <p:cNvPr id="122" name="Text Box 23">
            <a:extLst>
              <a:ext uri="{FF2B5EF4-FFF2-40B4-BE49-F238E27FC236}">
                <a16:creationId xmlns:a16="http://schemas.microsoft.com/office/drawing/2014/main" xmlns="" id="{490477D0-2CDA-4164-888C-BBECE25CB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4581525"/>
            <a:ext cx="836613" cy="3079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仿宋_GB2312" pitchFamily="49" charset="-122"/>
              </a:rPr>
              <a:t>2000H</a:t>
            </a:r>
          </a:p>
        </p:txBody>
      </p:sp>
      <p:sp>
        <p:nvSpPr>
          <p:cNvPr id="123" name="Line 23">
            <a:extLst>
              <a:ext uri="{FF2B5EF4-FFF2-40B4-BE49-F238E27FC236}">
                <a16:creationId xmlns:a16="http://schemas.microsoft.com/office/drawing/2014/main" xmlns="" id="{44DBD14E-F5DD-4230-9147-3DA6923F53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9113" y="47974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24" name="Text Box 15">
            <a:extLst>
              <a:ext uri="{FF2B5EF4-FFF2-40B4-BE49-F238E27FC236}">
                <a16:creationId xmlns:a16="http://schemas.microsoft.com/office/drawing/2014/main" xmlns="" id="{AE7DB70F-3E4B-4806-90A5-2755D6C41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3573016"/>
            <a:ext cx="9144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类型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125" name="Line 104">
            <a:extLst>
              <a:ext uri="{FF2B5EF4-FFF2-40B4-BE49-F238E27FC236}">
                <a16:creationId xmlns:a16="http://schemas.microsoft.com/office/drawing/2014/main" xmlns="" id="{6D65F645-14FA-4C4A-B20A-CD07E60FC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3" y="3649216"/>
            <a:ext cx="3886200" cy="0"/>
          </a:xfrm>
          <a:prstGeom prst="line">
            <a:avLst/>
          </a:prstGeom>
          <a:noFill/>
          <a:ln w="19050" cap="sq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26" name="Line 107">
            <a:extLst>
              <a:ext uri="{FF2B5EF4-FFF2-40B4-BE49-F238E27FC236}">
                <a16:creationId xmlns:a16="http://schemas.microsoft.com/office/drawing/2014/main" xmlns="" id="{B27CA2BD-4115-4C9B-88DC-74689FBFC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3" y="4030216"/>
            <a:ext cx="3962400" cy="0"/>
          </a:xfrm>
          <a:prstGeom prst="line">
            <a:avLst/>
          </a:prstGeom>
          <a:noFill/>
          <a:ln w="19050" cap="sq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27" name="Line 108">
            <a:extLst>
              <a:ext uri="{FF2B5EF4-FFF2-40B4-BE49-F238E27FC236}">
                <a16:creationId xmlns:a16="http://schemas.microsoft.com/office/drawing/2014/main" xmlns="" id="{9F41B493-DCCE-48A2-A7F6-C859FB12A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3" y="4411216"/>
            <a:ext cx="3886200" cy="0"/>
          </a:xfrm>
          <a:prstGeom prst="line">
            <a:avLst/>
          </a:prstGeom>
          <a:noFill/>
          <a:ln w="19050" cap="sq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28" name="Text Box 109">
            <a:extLst>
              <a:ext uri="{FF2B5EF4-FFF2-40B4-BE49-F238E27FC236}">
                <a16:creationId xmlns:a16="http://schemas.microsoft.com/office/drawing/2014/main" xmlns="" id="{9D6EA194-8E1B-4B85-B2B4-06B254950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3573016"/>
            <a:ext cx="12954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整型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129" name="Text Box 110">
            <a:extLst>
              <a:ext uri="{FF2B5EF4-FFF2-40B4-BE49-F238E27FC236}">
                <a16:creationId xmlns:a16="http://schemas.microsoft.com/office/drawing/2014/main" xmlns="" id="{C9B7E8C1-98DB-4A1F-A18C-C2F219333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954016"/>
            <a:ext cx="12954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字节数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130" name="Text Box 111">
            <a:extLst>
              <a:ext uri="{FF2B5EF4-FFF2-40B4-BE49-F238E27FC236}">
                <a16:creationId xmlns:a16="http://schemas.microsoft.com/office/drawing/2014/main" xmlns="" id="{FF962935-D7C6-41F7-94A0-F1AD0E3B5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3958778"/>
            <a:ext cx="6096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4 </a:t>
            </a:r>
          </a:p>
        </p:txBody>
      </p:sp>
      <p:sp>
        <p:nvSpPr>
          <p:cNvPr id="131" name="Text Box 112">
            <a:extLst>
              <a:ext uri="{FF2B5EF4-FFF2-40B4-BE49-F238E27FC236}">
                <a16:creationId xmlns:a16="http://schemas.microsoft.com/office/drawing/2014/main" xmlns="" id="{E2B462AB-6CF8-4983-9E2F-932A7ACE6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3573016"/>
            <a:ext cx="7620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实型</a:t>
            </a:r>
          </a:p>
        </p:txBody>
      </p:sp>
      <p:sp>
        <p:nvSpPr>
          <p:cNvPr id="132" name="Text Box 113">
            <a:extLst>
              <a:ext uri="{FF2B5EF4-FFF2-40B4-BE49-F238E27FC236}">
                <a16:creationId xmlns:a16="http://schemas.microsoft.com/office/drawing/2014/main" xmlns="" id="{6DDC4F02-121F-4D12-826C-0BF9CD573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3958778"/>
            <a:ext cx="5334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4</a:t>
            </a:r>
          </a:p>
        </p:txBody>
      </p:sp>
      <p:sp>
        <p:nvSpPr>
          <p:cNvPr id="133" name="Text Box 116">
            <a:extLst>
              <a:ext uri="{FF2B5EF4-FFF2-40B4-BE49-F238E27FC236}">
                <a16:creationId xmlns:a16="http://schemas.microsoft.com/office/drawing/2014/main" xmlns="" id="{27E84D7F-4DAF-4479-BA99-9E147F58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3573016"/>
            <a:ext cx="11430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字符型</a:t>
            </a:r>
          </a:p>
        </p:txBody>
      </p:sp>
      <p:sp>
        <p:nvSpPr>
          <p:cNvPr id="134" name="Text Box 117">
            <a:extLst>
              <a:ext uri="{FF2B5EF4-FFF2-40B4-BE49-F238E27FC236}">
                <a16:creationId xmlns:a16="http://schemas.microsoft.com/office/drawing/2014/main" xmlns="" id="{817DBE8D-6C55-4877-97C1-019D09D4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3954016"/>
            <a:ext cx="5334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</a:t>
            </a:r>
          </a:p>
        </p:txBody>
      </p:sp>
      <p:sp>
        <p:nvSpPr>
          <p:cNvPr id="137" name="Text Box 18">
            <a:extLst>
              <a:ext uri="{FF2B5EF4-FFF2-40B4-BE49-F238E27FC236}">
                <a16:creationId xmlns:a16="http://schemas.microsoft.com/office/drawing/2014/main" xmlns="" id="{A92D397F-1BFB-4BDF-95B6-616E6E99C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868863"/>
            <a:ext cx="1214437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p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138" name="Text Box 18">
            <a:extLst>
              <a:ext uri="{FF2B5EF4-FFF2-40B4-BE49-F238E27FC236}">
                <a16:creationId xmlns:a16="http://schemas.microsoft.com/office/drawing/2014/main" xmlns="" id="{856EC809-65D0-4E27-903C-BA048B53C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972050"/>
            <a:ext cx="30257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2000H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139" name="Text Box 18">
            <a:extLst>
              <a:ext uri="{FF2B5EF4-FFF2-40B4-BE49-F238E27FC236}">
                <a16:creationId xmlns:a16="http://schemas.microsoft.com/office/drawing/2014/main" xmlns="" id="{C99DCB07-7AFA-4170-AA6D-F6D469A3B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941888"/>
            <a:ext cx="12128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p+1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140" name="Line 23">
            <a:extLst>
              <a:ext uri="{FF2B5EF4-FFF2-40B4-BE49-F238E27FC236}">
                <a16:creationId xmlns:a16="http://schemas.microsoft.com/office/drawing/2014/main" xmlns="" id="{C8A953D2-CA57-44D0-B1A7-B81ACF7178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9113" y="515778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41" name="Text Box 18">
            <a:extLst>
              <a:ext uri="{FF2B5EF4-FFF2-40B4-BE49-F238E27FC236}">
                <a16:creationId xmlns:a16="http://schemas.microsoft.com/office/drawing/2014/main" xmlns="" id="{91F7E48C-B561-4AB6-BD30-C81333206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3" y="4868863"/>
            <a:ext cx="1728787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指向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a[0]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142" name="Text Box 18">
            <a:extLst>
              <a:ext uri="{FF2B5EF4-FFF2-40B4-BE49-F238E27FC236}">
                <a16:creationId xmlns:a16="http://schemas.microsoft.com/office/drawing/2014/main" xmlns="" id="{4D06FE68-FEF8-4815-B0C4-C4CD7323E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197475"/>
            <a:ext cx="1214437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p+1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143" name="Text Box 18">
            <a:extLst>
              <a:ext uri="{FF2B5EF4-FFF2-40B4-BE49-F238E27FC236}">
                <a16:creationId xmlns:a16="http://schemas.microsoft.com/office/drawing/2014/main" xmlns="" id="{9DB729BE-514D-48AB-9297-192811D83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229225"/>
            <a:ext cx="259238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2000H+1*4=2004H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144" name="Text Box 18">
            <a:extLst>
              <a:ext uri="{FF2B5EF4-FFF2-40B4-BE49-F238E27FC236}">
                <a16:creationId xmlns:a16="http://schemas.microsoft.com/office/drawing/2014/main" xmlns="" id="{15970AF1-B33C-4483-B48B-20989FA6D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475" y="5197475"/>
            <a:ext cx="173037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指向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a[1]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145" name="Text Box 18">
            <a:extLst>
              <a:ext uri="{FF2B5EF4-FFF2-40B4-BE49-F238E27FC236}">
                <a16:creationId xmlns:a16="http://schemas.microsoft.com/office/drawing/2014/main" xmlns="" id="{11D94331-9905-4038-A9E9-06BC80156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557838"/>
            <a:ext cx="1214437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p+2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146" name="Text Box 18">
            <a:extLst>
              <a:ext uri="{FF2B5EF4-FFF2-40B4-BE49-F238E27FC236}">
                <a16:creationId xmlns:a16="http://schemas.microsoft.com/office/drawing/2014/main" xmlns="" id="{26A1B2DC-CE32-481F-93EA-02A590C0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589588"/>
            <a:ext cx="3025775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2000H+2*4=2008H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147" name="Text Box 18">
            <a:extLst>
              <a:ext uri="{FF2B5EF4-FFF2-40B4-BE49-F238E27FC236}">
                <a16:creationId xmlns:a16="http://schemas.microsoft.com/office/drawing/2014/main" xmlns="" id="{053EC984-29E6-4D40-9C94-B8D0B794D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475" y="5557838"/>
            <a:ext cx="1730375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指向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a[2]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148" name="Text Box 18">
            <a:extLst>
              <a:ext uri="{FF2B5EF4-FFF2-40B4-BE49-F238E27FC236}">
                <a16:creationId xmlns:a16="http://schemas.microsoft.com/office/drawing/2014/main" xmlns="" id="{8F75B22D-121C-408E-A150-34AFCD819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341938"/>
            <a:ext cx="12128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p+2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149" name="Line 23">
            <a:extLst>
              <a:ext uri="{FF2B5EF4-FFF2-40B4-BE49-F238E27FC236}">
                <a16:creationId xmlns:a16="http://schemas.microsoft.com/office/drawing/2014/main" xmlns="" id="{2F749D52-4319-407E-9236-F1752AE130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9113" y="55578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50" name="Line 104">
            <a:extLst>
              <a:ext uri="{FF2B5EF4-FFF2-40B4-BE49-F238E27FC236}">
                <a16:creationId xmlns:a16="http://schemas.microsoft.com/office/drawing/2014/main" xmlns="" id="{8A343E2A-D66C-4E71-A167-5192F6DAA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5229225"/>
            <a:ext cx="3960812" cy="0"/>
          </a:xfrm>
          <a:prstGeom prst="line">
            <a:avLst/>
          </a:prstGeom>
          <a:noFill/>
          <a:ln w="19050" cap="sq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51" name="Line 104">
            <a:extLst>
              <a:ext uri="{FF2B5EF4-FFF2-40B4-BE49-F238E27FC236}">
                <a16:creationId xmlns:a16="http://schemas.microsoft.com/office/drawing/2014/main" xmlns="" id="{38910832-BC1F-460B-9290-0C66706C0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0300" y="5589588"/>
            <a:ext cx="3952875" cy="0"/>
          </a:xfrm>
          <a:prstGeom prst="line">
            <a:avLst/>
          </a:prstGeom>
          <a:noFill/>
          <a:ln w="19050" cap="sq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52" name="Line 104">
            <a:extLst>
              <a:ext uri="{FF2B5EF4-FFF2-40B4-BE49-F238E27FC236}">
                <a16:creationId xmlns:a16="http://schemas.microsoft.com/office/drawing/2014/main" xmlns="" id="{139E8FD5-523F-4F46-872C-7006D944E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6092825"/>
            <a:ext cx="3960812" cy="0"/>
          </a:xfrm>
          <a:prstGeom prst="line">
            <a:avLst/>
          </a:prstGeom>
          <a:noFill/>
          <a:ln w="19050" cap="sq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53" name="Text Box 18">
            <a:extLst>
              <a:ext uri="{FF2B5EF4-FFF2-40B4-BE49-F238E27FC236}">
                <a16:creationId xmlns:a16="http://schemas.microsoft.com/office/drawing/2014/main" xmlns="" id="{8B6BE661-C2C4-4AE7-A05E-1DA8BF7FE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5702300"/>
            <a:ext cx="17287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……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972027EA-1462-4BA4-99CB-54E599D6BEF2}"/>
              </a:ext>
            </a:extLst>
          </p:cNvPr>
          <p:cNvCxnSpPr/>
          <p:nvPr/>
        </p:nvCxnSpPr>
        <p:spPr bwMode="auto">
          <a:xfrm>
            <a:off x="5508625" y="4868863"/>
            <a:ext cx="0" cy="1223962"/>
          </a:xfrm>
          <a:prstGeom prst="line">
            <a:avLst/>
          </a:prstGeom>
          <a:noFill/>
          <a:ln w="12700" cap="sq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xmlns="" id="{42B81DD1-B214-49E8-88A2-E185411AB70B}"/>
              </a:ext>
            </a:extLst>
          </p:cNvPr>
          <p:cNvCxnSpPr/>
          <p:nvPr/>
        </p:nvCxnSpPr>
        <p:spPr bwMode="auto">
          <a:xfrm>
            <a:off x="7737475" y="4868863"/>
            <a:ext cx="0" cy="1223962"/>
          </a:xfrm>
          <a:prstGeom prst="line">
            <a:avLst/>
          </a:prstGeom>
          <a:noFill/>
          <a:ln w="12700" cap="sq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Rectangle 65">
            <a:extLst>
              <a:ext uri="{FF2B5EF4-FFF2-40B4-BE49-F238E27FC236}">
                <a16:creationId xmlns:a16="http://schemas.microsoft.com/office/drawing/2014/main" xmlns="" id="{19E1C544-2C36-49F6-8BD7-F3AAB863A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4293096"/>
            <a:ext cx="1676400" cy="5048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161" name="Text Box 66">
            <a:extLst>
              <a:ext uri="{FF2B5EF4-FFF2-40B4-BE49-F238E27FC236}">
                <a16:creationId xmlns:a16="http://schemas.microsoft.com/office/drawing/2014/main" xmlns="" id="{BEE4544D-F97F-4A5A-8154-AE1F7472E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977" y="4334928"/>
            <a:ext cx="13827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1 2 3 4 5</a:t>
            </a:r>
            <a:endParaRPr lang="en-US" altLang="zh-CN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" name="Text Box 18">
            <a:extLst>
              <a:ext uri="{FF2B5EF4-FFF2-40B4-BE49-F238E27FC236}">
                <a16:creationId xmlns:a16="http://schemas.microsoft.com/office/drawing/2014/main" xmlns="" id="{9A5BAD5F-F789-4425-AFC0-180142A9D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6165850"/>
            <a:ext cx="17287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zh-CN" altLang="en-US" u="dbl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>
                  <a:solidFill>
                    <a:srgbClr val="FF0000"/>
                  </a:solidFill>
                </a:uFill>
                <a:ea typeface="幼圆" pitchFamily="49" charset="-122"/>
              </a:rPr>
              <a:t>一般地，</a:t>
            </a:r>
          </a:p>
        </p:txBody>
      </p:sp>
      <p:sp>
        <p:nvSpPr>
          <p:cNvPr id="163" name="Text Box 18">
            <a:extLst>
              <a:ext uri="{FF2B5EF4-FFF2-40B4-BE49-F238E27FC236}">
                <a16:creationId xmlns:a16="http://schemas.microsoft.com/office/drawing/2014/main" xmlns="" id="{A15FEC57-EFA3-4847-8A70-3543DA2DB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6181725"/>
            <a:ext cx="248126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zh-CN" altLang="en-US" u="dbl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>
                  <a:solidFill>
                    <a:srgbClr val="FF0000"/>
                  </a:solidFill>
                </a:uFill>
                <a:ea typeface="幼圆" pitchFamily="49" charset="-122"/>
              </a:rPr>
              <a:t>若</a:t>
            </a:r>
            <a:r>
              <a:rPr lang="en-US" altLang="zh-CN" u="dbl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>
                  <a:solidFill>
                    <a:srgbClr val="FF0000"/>
                  </a:solidFill>
                </a:uFill>
                <a:ea typeface="幼圆" pitchFamily="49" charset="-122"/>
              </a:rPr>
              <a:t>p</a:t>
            </a:r>
            <a:r>
              <a:rPr lang="zh-CN" altLang="en-US" u="dbl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>
                  <a:solidFill>
                    <a:srgbClr val="FF0000"/>
                  </a:solidFill>
                </a:uFill>
                <a:ea typeface="幼圆" pitchFamily="49" charset="-122"/>
              </a:rPr>
              <a:t>指向</a:t>
            </a:r>
            <a:r>
              <a:rPr lang="en-US" altLang="zh-CN" u="dbl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>
                  <a:solidFill>
                    <a:srgbClr val="FF0000"/>
                  </a:solidFill>
                </a:uFill>
                <a:ea typeface="幼圆" pitchFamily="49" charset="-122"/>
              </a:rPr>
              <a:t>a[0]</a:t>
            </a:r>
            <a:r>
              <a:rPr lang="zh-CN" altLang="en-US" u="dbl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>
                  <a:solidFill>
                    <a:srgbClr val="FF0000"/>
                  </a:solidFill>
                </a:uFill>
                <a:ea typeface="幼圆" pitchFamily="49" charset="-122"/>
              </a:rPr>
              <a:t>，</a:t>
            </a:r>
          </a:p>
        </p:txBody>
      </p:sp>
      <p:sp>
        <p:nvSpPr>
          <p:cNvPr id="164" name="Text Box 18">
            <a:extLst>
              <a:ext uri="{FF2B5EF4-FFF2-40B4-BE49-F238E27FC236}">
                <a16:creationId xmlns:a16="http://schemas.microsoft.com/office/drawing/2014/main" xmlns="" id="{14BC1ABC-179A-4259-9525-4C7C07040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8" y="6165850"/>
            <a:ext cx="248126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zh-CN" altLang="en-US" u="dbl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>
                  <a:solidFill>
                    <a:srgbClr val="FF0000"/>
                  </a:solidFill>
                </a:uFill>
                <a:ea typeface="幼圆" pitchFamily="49" charset="-122"/>
              </a:rPr>
              <a:t>则</a:t>
            </a:r>
            <a:r>
              <a:rPr lang="en-US" altLang="zh-CN" u="dbl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>
                  <a:solidFill>
                    <a:srgbClr val="FF0000"/>
                  </a:solidFill>
                </a:uFill>
                <a:ea typeface="幼圆" pitchFamily="49" charset="-122"/>
              </a:rPr>
              <a:t>p+i</a:t>
            </a:r>
            <a:r>
              <a:rPr lang="zh-CN" altLang="en-US" u="dbl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>
                  <a:solidFill>
                    <a:srgbClr val="FF0000"/>
                  </a:solidFill>
                </a:uFill>
                <a:ea typeface="幼圆" pitchFamily="49" charset="-122"/>
              </a:rPr>
              <a:t>指向</a:t>
            </a:r>
            <a:r>
              <a:rPr lang="en-US" altLang="zh-CN" u="dbl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>
                  <a:solidFill>
                    <a:srgbClr val="FF0000"/>
                  </a:solidFill>
                </a:uFill>
                <a:ea typeface="幼圆" pitchFamily="49" charset="-122"/>
              </a:rPr>
              <a:t>a[</a:t>
            </a:r>
            <a:r>
              <a:rPr lang="en-US" altLang="zh-CN" u="dbl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>
                  <a:solidFill>
                    <a:srgbClr val="FF0000"/>
                  </a:solidFill>
                </a:uFill>
                <a:ea typeface="幼圆" pitchFamily="49" charset="-122"/>
              </a:rPr>
              <a:t>i</a:t>
            </a:r>
            <a:r>
              <a:rPr lang="en-US" altLang="zh-CN" u="dbl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>
                  <a:solidFill>
                    <a:srgbClr val="FF0000"/>
                  </a:solidFill>
                </a:uFill>
                <a:ea typeface="幼圆" pitchFamily="49" charset="-122"/>
              </a:rPr>
              <a:t>]</a:t>
            </a:r>
            <a:endParaRPr lang="zh-CN" altLang="en-US" u="dbl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Fill>
                <a:solidFill>
                  <a:srgbClr val="FF0000"/>
                </a:solidFill>
              </a:uFill>
              <a:ea typeface="幼圆" pitchFamily="49" charset="-122"/>
            </a:endParaRP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xmlns="" id="{E029C8C5-50C9-4251-93AF-06633F503E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4704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xmlns="" id="{4F887CE0-D25A-48CA-AC17-4BE7412C8A3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40904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78" name="Line 5">
            <a:extLst>
              <a:ext uri="{FF2B5EF4-FFF2-40B4-BE49-F238E27FC236}">
                <a16:creationId xmlns:a16="http://schemas.microsoft.com/office/drawing/2014/main" xmlns="" id="{05123D2A-8005-4286-AAC5-02B95155A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0904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3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1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1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1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1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31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1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1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31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 nodeType="clickPar">
                      <p:stCondLst>
                        <p:cond delay="indefinite"/>
                      </p:stCondLst>
                      <p:childTnLst>
                        <p:par>
                          <p:cTn id="3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 nodeType="clickPar">
                      <p:stCondLst>
                        <p:cond delay="indefinite"/>
                      </p:stCondLst>
                      <p:childTnLst>
                        <p:par>
                          <p:cTn id="3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5" grpId="0" animBg="1"/>
      <p:bldP spid="311300" grpId="0" autoUpdateAnimBg="0"/>
      <p:bldP spid="311301" grpId="0" build="p" animBg="1" autoUpdateAnimBg="0"/>
      <p:bldP spid="311314" grpId="0" build="p" autoUpdateAnimBg="0"/>
      <p:bldP spid="311328" grpId="0" autoUpdateAnimBg="0"/>
      <p:bldP spid="87" grpId="0" animBg="1"/>
      <p:bldP spid="92" grpId="0" autoUpdateAnimBg="0"/>
      <p:bldP spid="93" grpId="0" autoUpdateAnimBg="0"/>
      <p:bldP spid="94" grpId="0" autoUpdateAnimBg="0"/>
      <p:bldP spid="95" grpId="0" autoUpdateAnimBg="0"/>
      <p:bldP spid="96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utoUpdateAnimBg="0"/>
      <p:bldP spid="107" grpId="0"/>
      <p:bldP spid="108" grpId="0"/>
      <p:bldP spid="109" grpId="0"/>
      <p:bldP spid="113" grpId="0"/>
      <p:bldP spid="114" grpId="0"/>
      <p:bldP spid="119" grpId="0" animBg="1"/>
      <p:bldP spid="120" grpId="0" autoUpdateAnimBg="0"/>
      <p:bldP spid="121" grpId="0" autoUpdateAnimBg="0"/>
      <p:bldP spid="122" grpId="0" animBg="1" autoUpdateAnimBg="0"/>
      <p:bldP spid="124" grpId="0"/>
      <p:bldP spid="128" grpId="0" autoUpdateAnimBg="0"/>
      <p:bldP spid="129" grpId="0" autoUpdateAnimBg="0"/>
      <p:bldP spid="130" grpId="0" autoUpdateAnimBg="0"/>
      <p:bldP spid="131" grpId="0" autoUpdateAnimBg="0"/>
      <p:bldP spid="132" grpId="0" autoUpdateAnimBg="0"/>
      <p:bldP spid="133" grpId="0" autoUpdateAnimBg="0"/>
      <p:bldP spid="134" grpId="0" autoUpdateAnimBg="0"/>
      <p:bldP spid="137" grpId="0" build="p" autoUpdateAnimBg="0"/>
      <p:bldP spid="138" grpId="0" build="p" autoUpdateAnimBg="0"/>
      <p:bldP spid="139" grpId="0" build="p" autoUpdateAnimBg="0"/>
      <p:bldP spid="141" grpId="0" build="p" autoUpdateAnimBg="0"/>
      <p:bldP spid="142" grpId="0" build="p" autoUpdateAnimBg="0"/>
      <p:bldP spid="143" grpId="0" build="p" autoUpdateAnimBg="0"/>
      <p:bldP spid="144" grpId="0" build="p" autoUpdateAnimBg="0"/>
      <p:bldP spid="145" grpId="0" build="p" autoUpdateAnimBg="0"/>
      <p:bldP spid="146" grpId="0" build="p" autoUpdateAnimBg="0"/>
      <p:bldP spid="147" grpId="0" build="p" autoUpdateAnimBg="0"/>
      <p:bldP spid="148" grpId="0" build="p" autoUpdateAnimBg="0"/>
      <p:bldP spid="153" grpId="0" build="p" autoUpdateAnimBg="0"/>
      <p:bldP spid="160" grpId="0" animBg="1"/>
      <p:bldP spid="161" grpId="0" autoUpdateAnimBg="0"/>
      <p:bldP spid="162" grpId="0" build="p" autoUpdateAnimBg="0"/>
      <p:bldP spid="163" grpId="0" build="p" autoUpdateAnimBg="0"/>
      <p:bldP spid="16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xmlns="" id="{542662B7-C2E9-4EEC-87C2-F241F152B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xmlns="" id="{C62DD98B-758E-4375-91F7-4CE27251868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906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46116" name="Rectangle 4">
            <a:extLst>
              <a:ext uri="{FF2B5EF4-FFF2-40B4-BE49-F238E27FC236}">
                <a16:creationId xmlns:a16="http://schemas.microsoft.com/office/drawing/2014/main" xmlns="" id="{4A335111-8FCE-42E1-B639-2D2A8F73DC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0668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46117" name="Line 5">
            <a:extLst>
              <a:ext uri="{FF2B5EF4-FFF2-40B4-BE49-F238E27FC236}">
                <a16:creationId xmlns:a16="http://schemas.microsoft.com/office/drawing/2014/main" xmlns="" id="{51653879-A171-425E-A567-DE26EC60F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668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46119" name="Rectangle 7">
            <a:extLst>
              <a:ext uri="{FF2B5EF4-FFF2-40B4-BE49-F238E27FC236}">
                <a16:creationId xmlns:a16="http://schemas.microsoft.com/office/drawing/2014/main" xmlns="" id="{062D106B-1A84-4054-ABAD-C55CCA1E6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指向数组的指针变量小结</a:t>
            </a:r>
          </a:p>
        </p:txBody>
      </p:sp>
      <p:sp>
        <p:nvSpPr>
          <p:cNvPr id="346123" name="Text Box 11">
            <a:extLst>
              <a:ext uri="{FF2B5EF4-FFF2-40B4-BE49-F238E27FC236}">
                <a16:creationId xmlns:a16="http://schemas.microsoft.com/office/drawing/2014/main" xmlns="" id="{D9AEE992-F8C4-47AA-8AAA-585FF4A3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84313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隶书" charset="0"/>
                <a:cs typeface="隶书" charset="0"/>
              </a:rPr>
              <a:t>int  *t;</a:t>
            </a:r>
          </a:p>
        </p:txBody>
      </p:sp>
      <p:sp>
        <p:nvSpPr>
          <p:cNvPr id="346124" name="Text Box 12">
            <a:extLst>
              <a:ext uri="{FF2B5EF4-FFF2-40B4-BE49-F238E27FC236}">
                <a16:creationId xmlns:a16="http://schemas.microsoft.com/office/drawing/2014/main" xmlns="" id="{6888ECB6-5B89-41EF-97B5-04B3D3DD5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1844675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让指针变量指向数组元素</a:t>
            </a:r>
          </a:p>
        </p:txBody>
      </p:sp>
      <p:sp>
        <p:nvSpPr>
          <p:cNvPr id="346127" name="Text Box 15">
            <a:hlinkClick r:id="rId2" action="ppaction://hlinksldjump"/>
            <a:extLst>
              <a:ext uri="{FF2B5EF4-FFF2-40B4-BE49-F238E27FC236}">
                <a16:creationId xmlns:a16="http://schemas.microsoft.com/office/drawing/2014/main" xmlns="" id="{3A7C2F8F-FC94-4506-8048-A2B54A059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286125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a typeface="仿宋" panose="02010609060101010101" pitchFamily="49" charset="-122"/>
              </a:rPr>
              <a:t>指针变量</a:t>
            </a:r>
            <a:r>
              <a:rPr lang="en-US" altLang="zh-CN" dirty="0">
                <a:ea typeface="仿宋" panose="02010609060101010101" pitchFamily="49" charset="-122"/>
              </a:rPr>
              <a:t>p</a:t>
            </a:r>
            <a:r>
              <a:rPr lang="zh-CN" altLang="en-US" dirty="0">
                <a:ea typeface="仿宋" panose="02010609060101010101" pitchFamily="49" charset="-122"/>
              </a:rPr>
              <a:t>指向</a:t>
            </a:r>
            <a:r>
              <a:rPr lang="en-US" altLang="zh-CN" dirty="0">
                <a:ea typeface="仿宋" panose="02010609060101010101" pitchFamily="49" charset="-122"/>
              </a:rPr>
              <a:t>k[0]</a:t>
            </a:r>
          </a:p>
        </p:txBody>
      </p:sp>
      <p:sp>
        <p:nvSpPr>
          <p:cNvPr id="346128" name="Text Box 16">
            <a:extLst>
              <a:ext uri="{FF2B5EF4-FFF2-40B4-BE49-F238E27FC236}">
                <a16:creationId xmlns:a16="http://schemas.microsoft.com/office/drawing/2014/main" xmlns="" id="{0949BBE1-D1B1-45B2-B916-40E5B09BC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4783138"/>
            <a:ext cx="1944687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//p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指向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k[3]</a:t>
            </a:r>
          </a:p>
        </p:txBody>
      </p:sp>
      <p:sp>
        <p:nvSpPr>
          <p:cNvPr id="346139" name="Text Box 27">
            <a:extLst>
              <a:ext uri="{FF2B5EF4-FFF2-40B4-BE49-F238E27FC236}">
                <a16:creationId xmlns:a16="http://schemas.microsoft.com/office/drawing/2014/main" xmlns="" id="{DE7720D2-77BE-41C7-986D-021091A6F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3644900"/>
            <a:ext cx="29829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指针变量的运算指向其它数组元素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46165" name="Text Box 53">
            <a:extLst>
              <a:ext uri="{FF2B5EF4-FFF2-40B4-BE49-F238E27FC236}">
                <a16:creationId xmlns:a16="http://schemas.microsoft.com/office/drawing/2014/main" xmlns="" id="{383F476B-8F8B-4B4F-878C-1021F914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</a:p>
        </p:txBody>
      </p:sp>
      <p:sp>
        <p:nvSpPr>
          <p:cNvPr id="346167" name="Text Box 55">
            <a:extLst>
              <a:ext uri="{FF2B5EF4-FFF2-40B4-BE49-F238E27FC236}">
                <a16:creationId xmlns:a16="http://schemas.microsoft.com/office/drawing/2014/main" xmlns="" id="{C79DA3E3-B398-43D2-A9E8-881868F0B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92375"/>
            <a:ext cx="19431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int k[20],*p;</a:t>
            </a:r>
          </a:p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p=k;</a:t>
            </a:r>
          </a:p>
        </p:txBody>
      </p:sp>
      <p:sp>
        <p:nvSpPr>
          <p:cNvPr id="346168" name="Text Box 56">
            <a:extLst>
              <a:ext uri="{FF2B5EF4-FFF2-40B4-BE49-F238E27FC236}">
                <a16:creationId xmlns:a16="http://schemas.microsoft.com/office/drawing/2014/main" xmlns="" id="{848ED829-F4F6-4C9A-AA3B-EAF8CC656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92600"/>
            <a:ext cx="2982912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int k[20],*p;</a:t>
            </a:r>
          </a:p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p=&amp;k[3];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　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p=p+2;</a:t>
            </a:r>
          </a:p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p--;</a:t>
            </a:r>
          </a:p>
        </p:txBody>
      </p:sp>
      <p:sp>
        <p:nvSpPr>
          <p:cNvPr id="346169" name="Rectangle 57">
            <a:extLst>
              <a:ext uri="{FF2B5EF4-FFF2-40B4-BE49-F238E27FC236}">
                <a16:creationId xmlns:a16="http://schemas.microsoft.com/office/drawing/2014/main" xmlns="" id="{E4C0A574-6500-4412-8051-278CA9518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1571520"/>
            <a:ext cx="4570412" cy="2359025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#include &lt;iostream&gt;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using namespace </a:t>
            </a:r>
            <a:r>
              <a:rPr lang="en-US" altLang="zh-CN" dirty="0" err="1">
                <a:latin typeface="Arial" charset="0"/>
                <a:ea typeface="宋体" charset="0"/>
              </a:rPr>
              <a:t>std</a:t>
            </a:r>
            <a:r>
              <a:rPr lang="en-US" altLang="zh-CN" dirty="0">
                <a:latin typeface="Arial" charset="0"/>
                <a:ea typeface="宋体" charset="0"/>
              </a:rPr>
              <a:t>; </a:t>
            </a:r>
          </a:p>
          <a:p>
            <a:pPr eaLnBrk="1" hangingPunct="1">
              <a:defRPr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main()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{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a[]={1,2,3,4,5,6,7,8,9,0},*p;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 p=a;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cout</a:t>
            </a:r>
            <a:r>
              <a:rPr lang="en-US" altLang="zh-CN" dirty="0">
                <a:latin typeface="Arial" charset="0"/>
                <a:ea typeface="宋体" charset="0"/>
              </a:rPr>
              <a:t>&lt;&lt;*p+9;   }</a:t>
            </a:r>
          </a:p>
        </p:txBody>
      </p:sp>
      <p:sp>
        <p:nvSpPr>
          <p:cNvPr id="346170" name="Text Box 58">
            <a:extLst>
              <a:ext uri="{FF2B5EF4-FFF2-40B4-BE49-F238E27FC236}">
                <a16:creationId xmlns:a16="http://schemas.microsoft.com/office/drawing/2014/main" xmlns="" id="{10FEE0B1-CEBC-4183-A8B0-D0BF467D2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050820"/>
            <a:ext cx="2982912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　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写运行结果</a:t>
            </a:r>
          </a:p>
        </p:txBody>
      </p:sp>
      <p:sp>
        <p:nvSpPr>
          <p:cNvPr id="346171" name="Rectangle 59">
            <a:extLst>
              <a:ext uri="{FF2B5EF4-FFF2-40B4-BE49-F238E27FC236}">
                <a16:creationId xmlns:a16="http://schemas.microsoft.com/office/drawing/2014/main" xmlns="" id="{038B9586-FD64-452F-9CA1-879404688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066945"/>
            <a:ext cx="1079500" cy="5762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10</a:t>
            </a:r>
          </a:p>
        </p:txBody>
      </p:sp>
      <p:sp>
        <p:nvSpPr>
          <p:cNvPr id="346172" name="Text Box 60">
            <a:extLst>
              <a:ext uri="{FF2B5EF4-FFF2-40B4-BE49-F238E27FC236}">
                <a16:creationId xmlns:a16="http://schemas.microsoft.com/office/drawing/2014/main" xmlns="" id="{ACC76578-9D69-47D7-BD55-D69A27D4F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156200"/>
            <a:ext cx="1728787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eaLnBrk="1" hangingPunct="1"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//p</a:t>
            </a:r>
            <a:r>
              <a:rPr lang="zh-CN" altLang="en-US" dirty="0"/>
              <a:t>指向</a:t>
            </a:r>
            <a:r>
              <a:rPr lang="en-US" altLang="zh-CN" dirty="0"/>
              <a:t>k[5]</a:t>
            </a:r>
          </a:p>
        </p:txBody>
      </p:sp>
      <p:sp>
        <p:nvSpPr>
          <p:cNvPr id="346174" name="Text Box 62">
            <a:extLst>
              <a:ext uri="{FF2B5EF4-FFF2-40B4-BE49-F238E27FC236}">
                <a16:creationId xmlns:a16="http://schemas.microsoft.com/office/drawing/2014/main" xmlns="" id="{51DB526E-EBC3-4EE7-95D4-2D7E94BAE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516563"/>
            <a:ext cx="187325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eaLnBrk="1" hangingPunct="1"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　</a:t>
            </a:r>
            <a:r>
              <a:rPr lang="en-US" altLang="zh-CN" dirty="0"/>
              <a:t>//p</a:t>
            </a:r>
            <a:r>
              <a:rPr lang="zh-CN" altLang="en-US" dirty="0"/>
              <a:t>指向</a:t>
            </a:r>
            <a:r>
              <a:rPr lang="en-US" altLang="zh-CN" dirty="0"/>
              <a:t>k[4]</a:t>
            </a:r>
          </a:p>
        </p:txBody>
      </p:sp>
      <p:sp>
        <p:nvSpPr>
          <p:cNvPr id="346175" name="Rectangle 63">
            <a:extLst>
              <a:ext uri="{FF2B5EF4-FFF2-40B4-BE49-F238E27FC236}">
                <a16:creationId xmlns:a16="http://schemas.microsoft.com/office/drawing/2014/main" xmlns="" id="{1BBADA08-BE7E-4796-AB7E-FC9BE5F02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164" y="4073004"/>
            <a:ext cx="4591685" cy="2308324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lang="en-US" altLang="zh-CN" dirty="0"/>
              <a:t>#include &lt;iostream&gt;</a:t>
            </a:r>
          </a:p>
          <a:p>
            <a:pPr eaLnBrk="1" hangingPunct="1">
              <a:defRPr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 </a:t>
            </a:r>
          </a:p>
          <a:p>
            <a:pPr eaLnBrk="1" hangingPunct="1"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eaLnBrk="1" hangingPunct="1">
              <a:defRPr/>
            </a:pPr>
            <a:r>
              <a:rPr lang="en-US" altLang="zh-CN" dirty="0"/>
              <a:t>{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[]={3,2,5,6,7,4},*p=</a:t>
            </a:r>
            <a:r>
              <a:rPr lang="en-US" altLang="zh-CN" dirty="0" err="1"/>
              <a:t>arr</a:t>
            </a:r>
            <a:r>
              <a:rPr lang="en-US" altLang="zh-CN" dirty="0"/>
              <a:t>;</a:t>
            </a:r>
          </a:p>
          <a:p>
            <a:pPr eaLnBrk="1" hangingPunct="1">
              <a:defRPr/>
            </a:pPr>
            <a:r>
              <a:rPr lang="en-US" altLang="zh-CN" dirty="0"/>
              <a:t>  p++;</a:t>
            </a:r>
          </a:p>
          <a:p>
            <a:pPr eaLnBrk="1" hangingPunct="1"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&lt;&lt;*(p+3);  } </a:t>
            </a:r>
          </a:p>
        </p:txBody>
      </p:sp>
      <p:sp>
        <p:nvSpPr>
          <p:cNvPr id="346176" name="Rectangle 64">
            <a:extLst>
              <a:ext uri="{FF2B5EF4-FFF2-40B4-BE49-F238E27FC236}">
                <a16:creationId xmlns:a16="http://schemas.microsoft.com/office/drawing/2014/main" xmlns="" id="{83242D4F-855E-4BE0-A674-A5F339A26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235" y="5683250"/>
            <a:ext cx="974378" cy="57626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  <a:ea typeface="宋体" charset="0"/>
              </a:rPr>
              <a:t>7</a:t>
            </a:r>
          </a:p>
        </p:txBody>
      </p:sp>
      <p:sp>
        <p:nvSpPr>
          <p:cNvPr id="346180" name="Text Box 68">
            <a:extLst>
              <a:ext uri="{FF2B5EF4-FFF2-40B4-BE49-F238E27FC236}">
                <a16:creationId xmlns:a16="http://schemas.microsoft.com/office/drawing/2014/main" xmlns="" id="{F5ED29EF-C551-4A03-B8B3-C03B817EB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46313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指针变量指向某数组元素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46181" name="Text Box 69">
            <a:extLst>
              <a:ext uri="{FF2B5EF4-FFF2-40B4-BE49-F238E27FC236}">
                <a16:creationId xmlns:a16="http://schemas.microsoft.com/office/drawing/2014/main" xmlns="" id="{ED5422E7-5022-4888-AD38-7FFA0B4A6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021388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间接访问数组元素</a:t>
            </a:r>
          </a:p>
        </p:txBody>
      </p:sp>
      <p:sp>
        <p:nvSpPr>
          <p:cNvPr id="346182" name="Text Box 70">
            <a:extLst>
              <a:ext uri="{FF2B5EF4-FFF2-40B4-BE49-F238E27FC236}">
                <a16:creationId xmlns:a16="http://schemas.microsoft.com/office/drawing/2014/main" xmlns="" id="{631AE9F4-9B30-4FCA-9586-1968F25B0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308725"/>
            <a:ext cx="7561263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CC66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　若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指向某数组元素，则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*p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间接访问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所指向的元素</a:t>
            </a:r>
          </a:p>
        </p:txBody>
      </p:sp>
      <p:sp>
        <p:nvSpPr>
          <p:cNvPr id="2" name="动作按钮: 后退或前一项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9E30E7E9-6567-4109-B45E-C9FBAC7D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6453188"/>
            <a:ext cx="647700" cy="444500"/>
          </a:xfrm>
          <a:prstGeom prst="actionButtonBackPrevious">
            <a:avLst/>
          </a:prstGeom>
          <a:solidFill>
            <a:srgbClr val="CCCCFF"/>
          </a:solidFill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6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6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6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6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6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6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46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6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46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46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46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46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46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6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46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3461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346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46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346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346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346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346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46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46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3" grpId="0" autoUpdateAnimBg="0"/>
      <p:bldP spid="346124" grpId="0" autoUpdateAnimBg="0"/>
      <p:bldP spid="346127" grpId="0" autoUpdateAnimBg="0"/>
      <p:bldP spid="346128" grpId="0" autoUpdateAnimBg="0"/>
      <p:bldP spid="346139" grpId="0" autoUpdateAnimBg="0"/>
      <p:bldP spid="346165" grpId="0" autoUpdateAnimBg="0"/>
      <p:bldP spid="346167" grpId="0" build="p" autoUpdateAnimBg="0"/>
      <p:bldP spid="346168" grpId="0" build="p" autoUpdateAnimBg="0"/>
      <p:bldP spid="346169" grpId="0" build="p" animBg="1"/>
      <p:bldP spid="346170" grpId="0" autoUpdateAnimBg="0"/>
      <p:bldP spid="346171" grpId="0" animBg="1"/>
      <p:bldP spid="346172" grpId="0" autoUpdateAnimBg="0"/>
      <p:bldP spid="346174" grpId="0" autoUpdateAnimBg="0"/>
      <p:bldP spid="346175" grpId="0" build="p" animBg="1"/>
      <p:bldP spid="346176" grpId="0" animBg="1"/>
      <p:bldP spid="346180" grpId="0" autoUpdateAnimBg="0"/>
      <p:bldP spid="346181" grpId="0" autoUpdateAnimBg="0"/>
      <p:bldP spid="346182" grpId="0" autoUpdateAnimBg="0"/>
      <p:bldP spid="2" grpId="0" animBg="1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/>
      <a:lstStyle>
        <a:defPPr algn="ctr">
          <a:defRPr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仿宋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Office2000\Templates\Design Templates 97\CDESIGNG.POT</Template>
  <TotalTime>7144</TotalTime>
  <Words>3354</Words>
  <Application>Microsoft Office PowerPoint</Application>
  <PresentationFormat>全屏显示(4:3)</PresentationFormat>
  <Paragraphs>1057</Paragraphs>
  <Slides>36</Slides>
  <Notes>3</Notes>
  <HiddenSlides>5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6" baseType="lpstr">
      <vt:lpstr>Kaiti SC Regular</vt:lpstr>
      <vt:lpstr>Monotype Sorts</vt:lpstr>
      <vt:lpstr>Songti SC Regular</vt:lpstr>
      <vt:lpstr>仿宋</vt:lpstr>
      <vt:lpstr>仿宋_GB2312</vt:lpstr>
      <vt:lpstr>黑体</vt:lpstr>
      <vt:lpstr>楷体</vt:lpstr>
      <vt:lpstr>楷体_GB2312</vt:lpstr>
      <vt:lpstr>隶书</vt:lpstr>
      <vt:lpstr>宋体</vt:lpstr>
      <vt:lpstr>宋体-简</vt:lpstr>
      <vt:lpstr>幼圆</vt:lpstr>
      <vt:lpstr>Arial</vt:lpstr>
      <vt:lpstr>Tahoma</vt:lpstr>
      <vt:lpstr>Times New Roman</vt:lpstr>
      <vt:lpstr>Webdings</vt:lpstr>
      <vt:lpstr>Wingdings</vt:lpstr>
      <vt:lpstr>Cdesignd</vt:lpstr>
      <vt:lpstr>1_Cdesignd</vt:lpstr>
      <vt:lpstr>Blends</vt:lpstr>
      <vt:lpstr>高级语言程序设计</vt:lpstr>
      <vt:lpstr>地址和指针的概念</vt:lpstr>
      <vt:lpstr>PowerPoint 演示文稿</vt:lpstr>
      <vt:lpstr>地址和指针的概念</vt:lpstr>
      <vt:lpstr>地址和指针的概念</vt:lpstr>
      <vt:lpstr>用指针变量实现间接访问</vt:lpstr>
      <vt:lpstr>用指针变量实现间接访问</vt:lpstr>
      <vt:lpstr>用指针变量实现间接访问</vt:lpstr>
      <vt:lpstr>指向数组的指针变量小结</vt:lpstr>
      <vt:lpstr>结构体----概述</vt:lpstr>
      <vt:lpstr>结构体----结构体变量</vt:lpstr>
      <vt:lpstr>结构体----结构体变量</vt:lpstr>
      <vt:lpstr>PowerPoint 演示文稿</vt:lpstr>
      <vt:lpstr>结构体----结构体数组（自学）</vt:lpstr>
      <vt:lpstr>结构体----结构体数组（自学）</vt:lpstr>
      <vt:lpstr>结构体-指向结构体的指针</vt:lpstr>
      <vt:lpstr>结构体-指向结构体的指针</vt:lpstr>
      <vt:lpstr>结构体-指向结构体的指针</vt:lpstr>
      <vt:lpstr>类与对象的基本概念</vt:lpstr>
      <vt:lpstr>类与对象的基本概念</vt:lpstr>
      <vt:lpstr> 定义类</vt:lpstr>
      <vt:lpstr>PowerPoint 演示文稿</vt:lpstr>
      <vt:lpstr> 使用类—定义对象</vt:lpstr>
      <vt:lpstr> 类的对象是指针</vt:lpstr>
      <vt:lpstr>完整程序示例</vt:lpstr>
      <vt:lpstr>构造函数</vt:lpstr>
      <vt:lpstr>构造函数</vt:lpstr>
      <vt:lpstr>析构函数</vt:lpstr>
      <vt:lpstr>举例</vt:lpstr>
      <vt:lpstr> 类成员的可访问性</vt:lpstr>
      <vt:lpstr>继承和派生</vt:lpstr>
      <vt:lpstr>继承和派生</vt:lpstr>
      <vt:lpstr>PowerPoint 演示文稿</vt:lpstr>
      <vt:lpstr>继承和派生</vt:lpstr>
      <vt:lpstr>继承和派生</vt:lpstr>
      <vt:lpstr>类文件的组织</vt:lpstr>
    </vt:vector>
  </TitlesOfParts>
  <Company>wh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函   数</dc:title>
  <dc:creator>wang</dc:creator>
  <cp:lastModifiedBy>pgos</cp:lastModifiedBy>
  <cp:revision>338</cp:revision>
  <cp:lastPrinted>2000-03-02T02:46:32Z</cp:lastPrinted>
  <dcterms:created xsi:type="dcterms:W3CDTF">2001-04-21T17:31:52Z</dcterms:created>
  <dcterms:modified xsi:type="dcterms:W3CDTF">2022-02-03T11:12:35Z</dcterms:modified>
</cp:coreProperties>
</file>