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85" r:id="rId3"/>
  </p:sldMasterIdLst>
  <p:notesMasterIdLst>
    <p:notesMasterId r:id="rId36"/>
  </p:notesMasterIdLst>
  <p:handoutMasterIdLst>
    <p:handoutMasterId r:id="rId37"/>
  </p:handoutMasterIdLst>
  <p:sldIdLst>
    <p:sldId id="475" r:id="rId4"/>
    <p:sldId id="476" r:id="rId5"/>
    <p:sldId id="478" r:id="rId6"/>
    <p:sldId id="495" r:id="rId7"/>
    <p:sldId id="484" r:id="rId8"/>
    <p:sldId id="480" r:id="rId9"/>
    <p:sldId id="479" r:id="rId10"/>
    <p:sldId id="485" r:id="rId11"/>
    <p:sldId id="481" r:id="rId12"/>
    <p:sldId id="482" r:id="rId13"/>
    <p:sldId id="392" r:id="rId14"/>
    <p:sldId id="486" r:id="rId15"/>
    <p:sldId id="487" r:id="rId16"/>
    <p:sldId id="488" r:id="rId17"/>
    <p:sldId id="489" r:id="rId18"/>
    <p:sldId id="490" r:id="rId19"/>
    <p:sldId id="374" r:id="rId20"/>
    <p:sldId id="400" r:id="rId21"/>
    <p:sldId id="401" r:id="rId22"/>
    <p:sldId id="371" r:id="rId23"/>
    <p:sldId id="372" r:id="rId24"/>
    <p:sldId id="494" r:id="rId25"/>
    <p:sldId id="373" r:id="rId26"/>
    <p:sldId id="491" r:id="rId27"/>
    <p:sldId id="492" r:id="rId28"/>
    <p:sldId id="493" r:id="rId29"/>
    <p:sldId id="370" r:id="rId30"/>
    <p:sldId id="470" r:id="rId31"/>
    <p:sldId id="393" r:id="rId32"/>
    <p:sldId id="483" r:id="rId33"/>
    <p:sldId id="397" r:id="rId34"/>
    <p:sldId id="477" r:id="rId3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FF0000"/>
    <a:srgbClr val="000099"/>
    <a:srgbClr val="CC0000"/>
    <a:srgbClr val="660033"/>
    <a:srgbClr val="99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76732" autoAdjust="0"/>
  </p:normalViewPr>
  <p:slideViewPr>
    <p:cSldViewPr>
      <p:cViewPr>
        <p:scale>
          <a:sx n="66" d="100"/>
          <a:sy n="66" d="100"/>
        </p:scale>
        <p:origin x="-2952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57F131-2F7D-41AF-899E-44166E8A1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6631892-3CF2-4191-AAB3-F6E52E67B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在实际编程中，有时需要引入变量或函数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947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98302-BD42-4C5F-901B-21971619129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OnInitialUpdate</a:t>
            </a:r>
            <a:r>
              <a:rPr lang="zh-CN" altLang="en-US" dirty="0"/>
              <a:t>函数中设置定时器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在销毁窗口的时候删除定时器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18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28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C2E25C-26F1-4F01-9896-55DC80B1978F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Invalidate</a:t>
            </a:r>
            <a:r>
              <a:rPr lang="zh-CN" altLang="en-US" dirty="0" smtClean="0"/>
              <a:t>函数的作用是使整个窗口客户区无效。窗口的客户区无效意味着需要重绘，例如，如果一个被其它窗口遮住的窗口变成了前台窗口，那么原来被遮住的部分就是无效的，需要重绘。修改窗口大小也需要重绘。这时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会在应用程序的消息队列中放置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消息。</a:t>
            </a:r>
            <a:r>
              <a:rPr lang="en-US" altLang="zh-CN" dirty="0" smtClean="0"/>
              <a:t>MFC</a:t>
            </a:r>
            <a:r>
              <a:rPr lang="zh-CN" altLang="en-US" dirty="0" smtClean="0"/>
              <a:t>为窗口类提供了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的消息处理函数 </a:t>
            </a:r>
            <a:r>
              <a:rPr lang="en-US" altLang="zh-CN" dirty="0" err="1" smtClean="0"/>
              <a:t>OnPaint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OnPaint</a:t>
            </a:r>
            <a:r>
              <a:rPr lang="zh-CN" altLang="en-US" dirty="0" smtClean="0"/>
              <a:t>负责重绘窗口。视图类有一些例外，在视图类的</a:t>
            </a:r>
            <a:r>
              <a:rPr lang="en-US" altLang="zh-CN" dirty="0" err="1" smtClean="0"/>
              <a:t>OnPaint</a:t>
            </a:r>
            <a:r>
              <a:rPr lang="zh-CN" altLang="en-US" dirty="0" smtClean="0"/>
              <a:t>函数中调用了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函数，实际的重绘工作由</a:t>
            </a:r>
            <a:r>
              <a:rPr lang="en-US" altLang="zh-CN" dirty="0" err="1" smtClean="0"/>
              <a:t>OnDraw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来完成。参数</a:t>
            </a:r>
            <a:r>
              <a:rPr lang="en-US" altLang="zh-CN" dirty="0" err="1" smtClean="0"/>
              <a:t>bErase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时，重绘区域内的背景将被擦除，否则，背景将保持不变。</a:t>
            </a:r>
          </a:p>
          <a:p>
            <a:pPr eaLnBrk="1" hangingPunct="1"/>
            <a:r>
              <a:rPr lang="zh-CN" altLang="en-US" dirty="0" smtClean="0"/>
              <a:t>它和 </a:t>
            </a:r>
            <a:r>
              <a:rPr lang="en-US" altLang="zh-CN" dirty="0" err="1" smtClean="0"/>
              <a:t>UpdateWindow</a:t>
            </a:r>
            <a:r>
              <a:rPr lang="en-US" altLang="zh-CN" dirty="0" smtClean="0"/>
              <a:t>( )</a:t>
            </a:r>
            <a:r>
              <a:rPr lang="zh-CN" altLang="en-US" dirty="0" smtClean="0"/>
              <a:t>区别在于：</a:t>
            </a:r>
          </a:p>
          <a:p>
            <a:pPr eaLnBrk="1" hangingPunct="1"/>
            <a:r>
              <a:rPr lang="en-US" altLang="zh-CN" dirty="0" err="1" smtClean="0"/>
              <a:t>UpdateWindow</a:t>
            </a:r>
            <a:r>
              <a:rPr lang="en-US" altLang="zh-CN" dirty="0" smtClean="0"/>
              <a:t>( )</a:t>
            </a:r>
            <a:r>
              <a:rPr lang="zh-CN" altLang="en-US" dirty="0" smtClean="0"/>
              <a:t>的作用是使窗口立即重绘。调用</a:t>
            </a:r>
            <a:r>
              <a:rPr lang="en-US" altLang="zh-CN" dirty="0" smtClean="0"/>
              <a:t>Invalidate</a:t>
            </a:r>
            <a:r>
              <a:rPr lang="zh-CN" altLang="en-US" dirty="0" smtClean="0"/>
              <a:t>等函数后窗口不会立即重绘，这是由于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消息的优先级很低，它需要等消息队列中的其它消息发送完后才能被处理。调用</a:t>
            </a:r>
            <a:r>
              <a:rPr lang="en-US" altLang="zh-CN" dirty="0" err="1" smtClean="0"/>
              <a:t>UpdateWindow</a:t>
            </a:r>
            <a:r>
              <a:rPr lang="zh-CN" altLang="en-US" dirty="0" smtClean="0"/>
              <a:t>函数可使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被直接发送到目标窗口，从而导致窗口立即重绘。</a:t>
            </a:r>
          </a:p>
          <a:p>
            <a:pPr eaLnBrk="1" hangingPunct="1"/>
            <a:r>
              <a:rPr lang="en-US" altLang="zh-CN" dirty="0" err="1" smtClean="0"/>
              <a:t>UpdateWindow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函数通过发送重绘消息 </a:t>
            </a:r>
            <a:r>
              <a:rPr lang="en-US" altLang="zh-CN" dirty="0" smtClean="0"/>
              <a:t>WM_PAINT </a:t>
            </a:r>
            <a:r>
              <a:rPr lang="zh-CN" altLang="en-US" dirty="0" smtClean="0"/>
              <a:t>给目标窗体来更新目标窗体客户区的无效区域。如果那个窗体的无效区域没有，就不发送重绘消息 </a:t>
            </a:r>
            <a:r>
              <a:rPr lang="en-US" altLang="zh-CN" dirty="0" smtClean="0"/>
              <a:t>WM_PAINT </a:t>
            </a:r>
            <a:r>
              <a:rPr lang="zh-CN" altLang="en-US" dirty="0" smtClean="0"/>
              <a:t>了 。注意了，这个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函数是直接发送消息 </a:t>
            </a:r>
            <a:r>
              <a:rPr lang="en-US" altLang="zh-CN" dirty="0" smtClean="0"/>
              <a:t>WM_PAINT </a:t>
            </a:r>
            <a:r>
              <a:rPr lang="zh-CN" altLang="en-US" dirty="0" smtClean="0"/>
              <a:t>给目标窗体的，没有进入过消息队列。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6B676-A809-4025-A577-3B9AFDAA4EB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窗口的客户区无效意味着需要重绘，这时</a:t>
            </a:r>
            <a:r>
              <a:rPr lang="en-US" altLang="zh-CN"/>
              <a:t>Windows</a:t>
            </a:r>
            <a:r>
              <a:rPr lang="zh-CN" altLang="en-US"/>
              <a:t>会在应用程序的消息队列中放置</a:t>
            </a:r>
            <a:r>
              <a:rPr lang="en-US" altLang="zh-CN"/>
              <a:t>WM_PAINT</a:t>
            </a:r>
            <a:r>
              <a:rPr lang="zh-CN" altLang="en-US"/>
              <a:t>消息。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83E4C-D209-4B09-83AC-F88AD351468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在原来代码的后面加上以下代码</a:t>
            </a:r>
            <a:endParaRPr lang="en-US" altLang="zh-CN" dirty="0" smtClean="0"/>
          </a:p>
          <a:p>
            <a:r>
              <a:rPr lang="zh-CN" altLang="en-US" dirty="0" smtClean="0"/>
              <a:t>建立</a:t>
            </a:r>
            <a:r>
              <a:rPr lang="zh-CN" altLang="en-US" dirty="0"/>
              <a:t>一个合适的坐标系可以为我们的绘图带来很大的方便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1F028-CC84-4C95-9564-F8D7CC5D3C7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zh-CN" altLang="en-US" dirty="0"/>
              <a:t>一个合适的坐标系可以为我们的绘图带来很大的</a:t>
            </a:r>
            <a:r>
              <a:rPr lang="zh-CN" altLang="en-US" dirty="0" smtClean="0"/>
              <a:t>方便。</a:t>
            </a:r>
            <a:endParaRPr lang="en-US" altLang="zh-CN" dirty="0" smtClean="0"/>
          </a:p>
          <a:p>
            <a:r>
              <a:rPr lang="zh-CN" altLang="en-US" dirty="0" smtClean="0"/>
              <a:t>程序中首先取得客户区矩形区域，将其存放在</a:t>
            </a:r>
            <a:r>
              <a:rPr lang="en-US" altLang="zh-CN" dirty="0" err="1" smtClean="0"/>
              <a:t>rect</a:t>
            </a:r>
            <a:r>
              <a:rPr lang="zh-CN" altLang="en-US" dirty="0" smtClean="0"/>
              <a:t>中 ，然后通过获取</a:t>
            </a:r>
            <a:r>
              <a:rPr lang="en-US" altLang="zh-CN" dirty="0" err="1" smtClean="0"/>
              <a:t>rect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Width()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Height()</a:t>
            </a:r>
            <a:r>
              <a:rPr lang="zh-CN" altLang="en-US" dirty="0" smtClean="0"/>
              <a:t>得到客户区的宽度和高度。</a:t>
            </a:r>
            <a:endParaRPr lang="zh-CN" altLang="en-US" dirty="0"/>
          </a:p>
          <a:p>
            <a:r>
              <a:rPr lang="en-US" altLang="zh-CN" dirty="0" err="1"/>
              <a:t>SetMapMode</a:t>
            </a:r>
            <a:r>
              <a:rPr lang="zh-CN" altLang="en-US" dirty="0" smtClean="0"/>
              <a:t>函数设置</a:t>
            </a:r>
            <a:r>
              <a:rPr lang="zh-CN" altLang="en-US" dirty="0"/>
              <a:t>指定设备环境的映射</a:t>
            </a:r>
            <a:r>
              <a:rPr lang="zh-CN" altLang="en-US" dirty="0" smtClean="0"/>
              <a:t>方式。</a:t>
            </a:r>
            <a:endParaRPr lang="en-US" altLang="zh-CN" dirty="0" smtClean="0"/>
          </a:p>
          <a:p>
            <a:r>
              <a:rPr lang="zh-CN" altLang="en-US" dirty="0" smtClean="0"/>
              <a:t>设备上下文默认的映射方式是</a:t>
            </a:r>
            <a:r>
              <a:rPr lang="en-US" altLang="zh-CN" dirty="0" smtClean="0"/>
              <a:t>MM_TEXT</a:t>
            </a:r>
            <a:r>
              <a:rPr lang="zh-CN" altLang="en-US" dirty="0" smtClean="0"/>
              <a:t>（以像素为单位，客户区左上角为坐标原点，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轴向右为正，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轴向下为正。），</a:t>
            </a:r>
            <a:endParaRPr lang="zh-CN" altLang="en-US" dirty="0"/>
          </a:p>
          <a:p>
            <a:r>
              <a:rPr lang="en-US" altLang="zh-CN" b="0" dirty="0" smtClean="0"/>
              <a:t>MM_ISOTROPIC</a:t>
            </a:r>
            <a:r>
              <a:rPr lang="zh-CN" altLang="en-US" b="0" dirty="0" smtClean="0"/>
              <a:t>：设置</a:t>
            </a:r>
            <a:r>
              <a:rPr lang="en-US" altLang="zh-CN" b="0" dirty="0" smtClean="0"/>
              <a:t>x</a:t>
            </a:r>
            <a:r>
              <a:rPr lang="zh-CN" altLang="en-US" b="0" dirty="0" smtClean="0"/>
              <a:t>轴单位和</a:t>
            </a:r>
            <a:r>
              <a:rPr lang="en-US" altLang="zh-CN" b="0" dirty="0" smtClean="0"/>
              <a:t>y</a:t>
            </a:r>
            <a:r>
              <a:rPr lang="zh-CN" altLang="en-US" b="0" dirty="0" smtClean="0"/>
              <a:t>轴单位一样，这样保证以相同数据画出来的是一个圆，坐标原点待定、坐标轴方向待定、坐标单位待定。</a:t>
            </a:r>
            <a:endParaRPr lang="en-US" altLang="zh-CN" b="0" dirty="0"/>
          </a:p>
          <a:p>
            <a:r>
              <a:rPr lang="en-US" altLang="zh-CN" dirty="0" err="1" smtClean="0"/>
              <a:t>SetWindowExt</a:t>
            </a:r>
            <a:r>
              <a:rPr lang="zh-CN" altLang="en-US" dirty="0" smtClean="0"/>
              <a:t>：设定新坐标系大小，水平方向划分成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个单位，垂直方向上划分成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个单位，如果单位不一样，以小的为准；</a:t>
            </a:r>
            <a:r>
              <a:rPr lang="en-US" altLang="zh-CN" dirty="0" err="1" smtClean="0"/>
              <a:t>SetViewportOrg</a:t>
            </a:r>
            <a:r>
              <a:rPr lang="zh-CN" altLang="en-US" dirty="0" smtClean="0"/>
              <a:t>：设置坐标系方向：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轴方向不变，</a:t>
            </a:r>
            <a:r>
              <a:rPr lang="en-US" altLang="zh-CN" dirty="0" smtClean="0"/>
              <a:t>y</a:t>
            </a:r>
            <a:r>
              <a:rPr lang="zh-CN" altLang="en-US" dirty="0"/>
              <a:t>轴向上为</a:t>
            </a:r>
            <a:r>
              <a:rPr lang="zh-CN" altLang="en-US" dirty="0" smtClean="0"/>
              <a:t>正；</a:t>
            </a:r>
            <a:endParaRPr lang="en-US" altLang="zh-CN" dirty="0" smtClean="0"/>
          </a:p>
          <a:p>
            <a:r>
              <a:rPr lang="en-US" altLang="zh-CN" dirty="0" err="1" smtClean="0"/>
              <a:t>SetViewportOrg</a:t>
            </a:r>
            <a:r>
              <a:rPr lang="zh-CN" altLang="en-US" dirty="0" smtClean="0"/>
              <a:t>：把坐标原点为（</a:t>
            </a:r>
            <a:r>
              <a:rPr lang="en-US" altLang="zh-CN" dirty="0" smtClean="0"/>
              <a:t>cx/2</a:t>
            </a:r>
            <a:r>
              <a:rPr lang="en-US" altLang="zh-CN" dirty="0"/>
              <a:t>, cy/2)</a:t>
            </a:r>
            <a:r>
              <a:rPr lang="zh-CN" altLang="en-US" dirty="0" smtClean="0"/>
              <a:t>处。</a:t>
            </a:r>
            <a:endParaRPr lang="en-US" altLang="zh-CN" dirty="0" smtClean="0"/>
          </a:p>
          <a:p>
            <a:r>
              <a:rPr lang="zh-CN" altLang="en-US" dirty="0" smtClean="0"/>
              <a:t>这样设置的坐标为逻辑坐标（不是真实坐标，我们自己设计出来的坐标）。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74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40BB5-2210-4406-95EE-0EBA790DAEF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在这个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文件一开始还要包含</a:t>
            </a:r>
            <a:r>
              <a:rPr lang="zh-CN" altLang="en-US" dirty="0"/>
              <a:t>头文件</a:t>
            </a:r>
            <a:r>
              <a:rPr lang="en-US" altLang="zh-CN" dirty="0" err="1"/>
              <a:t>math.h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501E8-E3F7-425C-8F81-C25186827F2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创建好在显示之前执行的。</a:t>
            </a:r>
          </a:p>
          <a:p>
            <a:r>
              <a:rPr lang="en-US" altLang="zh-CN" dirty="0" err="1"/>
              <a:t>OnInitialUpdate</a:t>
            </a:r>
            <a:r>
              <a:rPr lang="zh-CN" altLang="en-US" dirty="0"/>
              <a:t>没在视图类的成员列表中，可</a:t>
            </a:r>
            <a:r>
              <a:rPr lang="zh-CN" altLang="en-US" dirty="0" smtClean="0"/>
              <a:t>通过类向导添加</a:t>
            </a:r>
            <a:r>
              <a:rPr lang="zh-CN" altLang="en-US" dirty="0"/>
              <a:t>进来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A914C36-E86C-4B14-A9B8-59EBB90302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600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20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A914C36-E86C-4B14-A9B8-59EBB9030292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0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232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1099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406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453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4299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870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32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3739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2102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9133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9389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A914C36-E86C-4B14-A9B8-59EBB9030292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689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8446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0647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259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3142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7138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861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7154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2881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3360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2041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126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806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2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540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0979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616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408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/>
              <a:t>1</a:t>
            </a:r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 rot="5400000">
            <a:off x="-1169987" y="3698875"/>
            <a:ext cx="3024187" cy="4683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 rot="5400000">
            <a:off x="-1169987" y="3698875"/>
            <a:ext cx="3024187" cy="4683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41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 rot="5400000">
            <a:off x="-1169987" y="3698875"/>
            <a:ext cx="3024187" cy="4683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87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042566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上节课内容</a:t>
            </a:r>
            <a:endParaRPr kumimoji="0" lang="zh-CN" altLang="en-US" sz="4400" dirty="0">
              <a:solidFill>
                <a:srgbClr val="0000FF"/>
              </a:solidFill>
              <a:latin typeface="Times New Roman" charset="0"/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55576" y="1916832"/>
            <a:ext cx="8426004" cy="359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635000" indent="-457200" algn="l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  <a:tabLst>
                <a:tab pos="444500" algn="l"/>
              </a:tabLst>
              <a:defRPr sz="2800" b="1">
                <a:latin typeface="Times New Roman" charset="0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sz="2800">
                <a:latin typeface="Verdana" pitchFamily="34" charset="0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>
                <a:latin typeface="Verdana" pitchFamily="34" charset="0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9pPr>
          </a:lstStyle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zh-CN" altLang="en-US" b="1" dirty="0" smtClean="0">
                <a:latin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</a:rPr>
              <a:t>CDC</a:t>
            </a:r>
            <a:r>
              <a:rPr lang="zh-CN" altLang="en-US" b="1" dirty="0" smtClean="0">
                <a:latin typeface="Times New Roman" charset="0"/>
              </a:rPr>
              <a:t>类的使用方法</a:t>
            </a:r>
            <a:endParaRPr lang="en-US" altLang="zh-CN" b="1" dirty="0" smtClean="0">
              <a:latin typeface="Times New Roman" charset="0"/>
            </a:endParaRPr>
          </a:p>
          <a:p>
            <a:pPr>
              <a:lnSpc>
                <a:spcPct val="110000"/>
              </a:lnSpc>
              <a:buClrTx/>
              <a:buSzTx/>
              <a:buNone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CDC 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>
              <a:lnSpc>
                <a:spcPct val="110000"/>
              </a:lnSpc>
              <a:buClrTx/>
              <a:buSzTx/>
              <a:buNone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&gt;Ellipse(point.x-5, point.y-5, point.x+5, 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point.y+5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lnSpc>
                <a:spcPct val="110000"/>
              </a:lnSpc>
              <a:buClrTx/>
              <a:buSzTx/>
              <a:buNone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);</a:t>
            </a:r>
            <a:endParaRPr lang="en-US" altLang="zh-CN" sz="2400" b="1" dirty="0"/>
          </a:p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en-US" altLang="zh-CN" b="1" dirty="0" smtClean="0">
                <a:latin typeface="Times New Roman" charset="0"/>
              </a:rPr>
              <a:t> GDI</a:t>
            </a:r>
            <a:r>
              <a:rPr lang="zh-CN" altLang="en-US" b="1" dirty="0" smtClean="0">
                <a:latin typeface="Times New Roman" charset="0"/>
              </a:rPr>
              <a:t>对象的使用方法</a:t>
            </a:r>
            <a:endParaRPr lang="en-US" altLang="zh-CN" b="1" dirty="0" smtClean="0">
              <a:latin typeface="Times New Roman" charset="0"/>
            </a:endParaRPr>
          </a:p>
          <a:p>
            <a:pPr marL="177800" indent="0">
              <a:buNone/>
            </a:pPr>
            <a:r>
              <a:rPr lang="zh-CN" altLang="en-US" sz="2600" dirty="0" smtClean="0"/>
              <a:t>   创建对象 </a:t>
            </a:r>
            <a:r>
              <a:rPr lang="zh-CN" altLang="en-US" sz="2600" dirty="0" smtClean="0">
                <a:sym typeface="Wingdings"/>
              </a:rPr>
              <a:t> </a:t>
            </a:r>
            <a:r>
              <a:rPr lang="zh-CN" altLang="en-US" sz="2600" dirty="0" smtClean="0"/>
              <a:t>初始化 </a:t>
            </a:r>
            <a:r>
              <a:rPr lang="zh-CN" altLang="en-US" sz="2600" dirty="0" smtClean="0">
                <a:sym typeface="Wingdings"/>
              </a:rPr>
              <a:t></a:t>
            </a:r>
            <a:r>
              <a:rPr lang="zh-CN" altLang="en-US" sz="2600" dirty="0" smtClean="0"/>
              <a:t> 选入 </a:t>
            </a:r>
            <a:r>
              <a:rPr lang="zh-CN" altLang="en-US" sz="2600" dirty="0" smtClean="0">
                <a:sym typeface="Wingdings"/>
              </a:rPr>
              <a:t></a:t>
            </a:r>
            <a:r>
              <a:rPr lang="zh-CN" altLang="en-US" sz="2600" dirty="0" smtClean="0"/>
              <a:t> 绘图 </a:t>
            </a:r>
            <a:r>
              <a:rPr lang="zh-CN" altLang="en-US" dirty="0" smtClean="0">
                <a:sym typeface="Wingdings"/>
              </a:rPr>
              <a:t> 恢复</a:t>
            </a:r>
            <a:endParaRPr lang="en-US" altLang="zh-CN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1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457" y="2354"/>
            <a:ext cx="8892480" cy="6897273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连点成线</a:t>
            </a:r>
            <a:r>
              <a:rPr lang="en-US" altLang="zh-CN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View</a:t>
            </a:r>
            <a:r>
              <a:rPr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OnLButtonDown</a:t>
            </a:r>
            <a:r>
              <a:rPr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(UINT </a:t>
            </a:r>
            <a:r>
              <a:rPr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nFlags</a:t>
            </a:r>
            <a:r>
              <a:rPr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point)</a:t>
            </a:r>
          </a:p>
          <a:p>
            <a:pPr algn="l">
              <a:lnSpc>
                <a:spcPct val="110000"/>
              </a:lnSpc>
            </a:pPr>
            <a:r>
              <a:rPr lang="en-US" altLang="zh-CN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m_isFirst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==true)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{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m_lastPoint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=point;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m_isFirst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=false;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}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{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CDC *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MoveTo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m_lastPoint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LineTo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(point);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m_lastPoint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=point;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2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CView</a:t>
            </a:r>
            <a:r>
              <a:rPr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OnLButtonDown</a:t>
            </a:r>
            <a:r>
              <a:rPr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nFlags</a:t>
            </a:r>
            <a:r>
              <a:rPr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point);</a:t>
            </a:r>
          </a:p>
          <a:p>
            <a:pPr algn="l">
              <a:lnSpc>
                <a:spcPct val="11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09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547813" y="2420938"/>
            <a:ext cx="5761037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>
                <a:solidFill>
                  <a:srgbClr val="0000CC"/>
                </a:solidFill>
                <a:ea typeface="华文新魏" pitchFamily="2" charset="-122"/>
              </a:rPr>
              <a:t>模拟时钟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窗口中始终显示的文字或图形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11188" y="1916113"/>
            <a:ext cx="3673475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单文档应用程序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zh-CN" altLang="en-US" b="1">
                <a:latin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</a:rPr>
              <a:t>CAboutDlg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pitchFamily="18" charset="0"/>
              </a:rPr>
              <a:t> CMainFrame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pitchFamily="18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lang="en-US" altLang="zh-CN" b="1">
                <a:latin typeface="Times New Roman" pitchFamily="18" charset="0"/>
              </a:rPr>
              <a:t>App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pitchFamily="18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lang="en-US" altLang="zh-CN" b="1">
                <a:latin typeface="Times New Roman" pitchFamily="18" charset="0"/>
              </a:rPr>
              <a:t>Doc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pitchFamily="18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lang="en-US" altLang="zh-CN" b="1">
                <a:latin typeface="Times New Roman" pitchFamily="18" charset="0"/>
              </a:rPr>
              <a:t>View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rgbClr val="990033"/>
                </a:solidFill>
                <a:latin typeface="Times New Roman" pitchFamily="18" charset="0"/>
              </a:rPr>
              <a:t>theApp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4500563" y="1844675"/>
            <a:ext cx="367347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对话框应用程序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zh-CN" altLang="en-US" b="1">
                <a:latin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</a:rPr>
              <a:t>CAboutDlg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pitchFamily="18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lang="en-US" altLang="zh-CN" b="1">
                <a:latin typeface="Times New Roman" pitchFamily="18" charset="0"/>
              </a:rPr>
              <a:t>App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pitchFamily="18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lang="en-US" altLang="zh-CN" b="1">
                <a:latin typeface="Times New Roman" pitchFamily="18" charset="0"/>
              </a:rPr>
              <a:t>Dlg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rgbClr val="990033"/>
                </a:solidFill>
                <a:latin typeface="Times New Roman" pitchFamily="18" charset="0"/>
              </a:rPr>
              <a:t>theApp</a:t>
            </a:r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1619250" y="5661025"/>
            <a:ext cx="16573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17" name="AutoShape 9"/>
          <p:cNvSpPr>
            <a:spLocks noChangeArrowheads="1"/>
          </p:cNvSpPr>
          <p:nvPr/>
        </p:nvSpPr>
        <p:spPr bwMode="auto">
          <a:xfrm>
            <a:off x="3203575" y="4868863"/>
            <a:ext cx="1873250" cy="504825"/>
          </a:xfrm>
          <a:prstGeom prst="wedgeRoundRectCallout">
            <a:avLst>
              <a:gd name="adj1" fmla="val -47796"/>
              <a:gd name="adj2" fmla="val 77671"/>
              <a:gd name="adj3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ahoma" pitchFamily="34" charset="0"/>
              </a:rPr>
              <a:t>OnDraw( )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5580063" y="4365625"/>
            <a:ext cx="129698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19" name="AutoShape 11"/>
          <p:cNvSpPr>
            <a:spLocks noChangeArrowheads="1"/>
          </p:cNvSpPr>
          <p:nvPr/>
        </p:nvSpPr>
        <p:spPr bwMode="auto">
          <a:xfrm>
            <a:off x="7092950" y="3500438"/>
            <a:ext cx="1873250" cy="504825"/>
          </a:xfrm>
          <a:prstGeom prst="wedgeRoundRectCallout">
            <a:avLst>
              <a:gd name="adj1" fmla="val -62032"/>
              <a:gd name="adj2" fmla="val 82704"/>
              <a:gd name="adj3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ahoma" pitchFamily="34" charset="0"/>
              </a:rPr>
              <a:t>OnPaint( )</a:t>
            </a:r>
          </a:p>
        </p:txBody>
      </p:sp>
    </p:spTree>
    <p:extLst>
      <p:ext uri="{BB962C8B-B14F-4D97-AF65-F5344CB8AC3E}">
        <p14:creationId xmlns:p14="http://schemas.microsoft.com/office/powerpoint/2010/main" val="10382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2124075" y="2812157"/>
            <a:ext cx="419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b="1">
                <a:latin typeface="Times New Roman" pitchFamily="18" charset="0"/>
              </a:rPr>
              <a:t>SetTimer(1,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en-US" sz="2800" b="1">
                <a:latin typeface="Times New Roman" pitchFamily="18" charset="0"/>
              </a:rPr>
              <a:t>100</a:t>
            </a:r>
            <a:r>
              <a:rPr lang="en-US" altLang="zh-CN" sz="2800" b="1">
                <a:latin typeface="Times New Roman" pitchFamily="18" charset="0"/>
              </a:rPr>
              <a:t>0</a:t>
            </a:r>
            <a:r>
              <a:rPr lang="en-US" altLang="en-US" sz="2800" b="1">
                <a:latin typeface="Times New Roman" pitchFamily="18" charset="0"/>
              </a:rPr>
              <a:t>,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en-US" sz="2800" b="1">
                <a:latin typeface="Times New Roman" pitchFamily="18" charset="0"/>
              </a:rPr>
              <a:t>NULL);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971550" y="4803874"/>
            <a:ext cx="7272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342900" indent="-342900"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342900" indent="-342900"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342900" indent="-342900"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342900" indent="-342900"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800100" indent="-3429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1257300" indent="-3429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714500" indent="-3429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2171700" indent="-3429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chemeClr val="tx1"/>
                </a:solidFill>
              </a:rPr>
              <a:t>添加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WM_TIMER</a:t>
            </a:r>
            <a:r>
              <a:rPr lang="zh-CN" altLang="en-US" sz="3200" b="1" dirty="0">
                <a:solidFill>
                  <a:schemeClr val="tx1"/>
                </a:solidFill>
              </a:rPr>
              <a:t>消息的处理函数</a:t>
            </a:r>
          </a:p>
        </p:txBody>
      </p:sp>
      <p:sp>
        <p:nvSpPr>
          <p:cNvPr id="195592" name="Line 8"/>
          <p:cNvSpPr>
            <a:spLocks noChangeShapeType="1"/>
          </p:cNvSpPr>
          <p:nvPr/>
        </p:nvSpPr>
        <p:spPr bwMode="auto">
          <a:xfrm flipV="1">
            <a:off x="3865563" y="2666107"/>
            <a:ext cx="217487" cy="233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4008438" y="2323207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定时器标识号</a:t>
            </a:r>
          </a:p>
        </p:txBody>
      </p:sp>
      <p:sp>
        <p:nvSpPr>
          <p:cNvPr id="195594" name="Line 10"/>
          <p:cNvSpPr>
            <a:spLocks noChangeShapeType="1"/>
          </p:cNvSpPr>
          <p:nvPr/>
        </p:nvSpPr>
        <p:spPr bwMode="auto">
          <a:xfrm flipH="1" flipV="1">
            <a:off x="4440238" y="3258245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4613275" y="3331270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时间间隔（</a:t>
            </a:r>
            <a:r>
              <a:rPr lang="en-US" altLang="zh-CN" b="1">
                <a:latin typeface="Times New Roman" pitchFamily="18" charset="0"/>
              </a:rPr>
              <a:t>ms</a:t>
            </a:r>
            <a:r>
              <a:rPr lang="zh-CN" altLang="en-US" b="1">
                <a:latin typeface="Times New Roman" pitchFamily="18" charset="0"/>
              </a:rPr>
              <a:t>） </a:t>
            </a: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111601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定时器的使用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971550" y="2121595"/>
            <a:ext cx="2879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b="1"/>
              <a:t>设置定时器</a:t>
            </a:r>
          </a:p>
        </p:txBody>
      </p: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3708400" y="3918000"/>
            <a:ext cx="2236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 err="1">
                <a:latin typeface="Times New Roman" pitchFamily="18" charset="0"/>
              </a:rPr>
              <a:t>KillTimer</a:t>
            </a:r>
            <a:r>
              <a:rPr lang="en-US" altLang="zh-CN" sz="2800" b="1" dirty="0">
                <a:latin typeface="Times New Roman" pitchFamily="18" charset="0"/>
              </a:rPr>
              <a:t>(1);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971550" y="3894187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>
                <a:latin typeface="Tahoma" pitchFamily="34" charset="0"/>
              </a:rPr>
              <a:t>删除定时器</a:t>
            </a:r>
          </a:p>
        </p:txBody>
      </p:sp>
    </p:spTree>
    <p:extLst>
      <p:ext uri="{BB962C8B-B14F-4D97-AF65-F5344CB8AC3E}">
        <p14:creationId xmlns:p14="http://schemas.microsoft.com/office/powerpoint/2010/main" val="2754716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590" grpId="0"/>
      <p:bldP spid="195592" grpId="0" animBg="1"/>
      <p:bldP spid="195593" grpId="0"/>
      <p:bldP spid="195594" grpId="0" animBg="1"/>
      <p:bldP spid="195595" grpId="0"/>
      <p:bldP spid="195600" grpId="0"/>
      <p:bldP spid="1956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5" y="260648"/>
            <a:ext cx="6981277" cy="660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5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044451" y="2348880"/>
            <a:ext cx="7920037" cy="302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600" b="1" dirty="0">
                <a:latin typeface="Times New Roman" pitchFamily="18" charset="0"/>
              </a:rPr>
              <a:t>void </a:t>
            </a:r>
            <a:r>
              <a:rPr lang="en-US" altLang="zh-CN" sz="2600" b="1" dirty="0" err="1">
                <a:latin typeface="Times New Roman" pitchFamily="18" charset="0"/>
              </a:rPr>
              <a:t>CMyDlg</a:t>
            </a:r>
            <a:r>
              <a:rPr lang="en-US" altLang="zh-CN" sz="2600" b="1" dirty="0">
                <a:latin typeface="Times New Roman" pitchFamily="18" charset="0"/>
              </a:rPr>
              <a:t>::</a:t>
            </a:r>
            <a:r>
              <a:rPr lang="en-US" altLang="zh-CN" sz="2600" b="1" dirty="0" err="1">
                <a:latin typeface="Times New Roman" pitchFamily="18" charset="0"/>
              </a:rPr>
              <a:t>OnTimer</a:t>
            </a:r>
            <a:r>
              <a:rPr lang="en-US" altLang="zh-CN" sz="2600" b="1" dirty="0">
                <a:latin typeface="Times New Roman" pitchFamily="18" charset="0"/>
              </a:rPr>
              <a:t>(UINT </a:t>
            </a:r>
            <a:r>
              <a:rPr lang="en-US" altLang="zh-CN" sz="2600" b="1" dirty="0" err="1">
                <a:latin typeface="Times New Roman" pitchFamily="18" charset="0"/>
              </a:rPr>
              <a:t>nIDEvent</a:t>
            </a:r>
            <a:r>
              <a:rPr lang="en-US" altLang="zh-CN" sz="2600" b="1" dirty="0">
                <a:latin typeface="Times New Roman" pitchFamily="18" charset="0"/>
              </a:rPr>
              <a:t>) 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>
                <a:latin typeface="Times New Roman" pitchFamily="18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>
                <a:solidFill>
                  <a:schemeClr val="bg2"/>
                </a:solidFill>
                <a:latin typeface="Times New Roman" pitchFamily="18" charset="0"/>
              </a:rPr>
              <a:t>	</a:t>
            </a:r>
            <a:r>
              <a:rPr lang="en-US" altLang="zh-CN" sz="2600" b="1" dirty="0">
                <a:solidFill>
                  <a:srgbClr val="0000CC"/>
                </a:solidFill>
                <a:latin typeface="Times New Roman" pitchFamily="18" charset="0"/>
              </a:rPr>
              <a:t>Invalidate( );</a:t>
            </a:r>
            <a:r>
              <a:rPr lang="en-US" altLang="zh-CN" sz="2600" b="1" dirty="0">
                <a:latin typeface="Times New Roman" pitchFamily="18" charset="0"/>
              </a:rPr>
              <a:t>  </a:t>
            </a:r>
            <a:r>
              <a:rPr lang="en-US" altLang="zh-CN" sz="2600" b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600" b="1" dirty="0">
                <a:solidFill>
                  <a:srgbClr val="008000"/>
                </a:solidFill>
                <a:latin typeface="Times New Roman" pitchFamily="18" charset="0"/>
              </a:rPr>
              <a:t>使窗口客户区无效，需重画</a:t>
            </a:r>
          </a:p>
          <a:p>
            <a:pPr algn="l">
              <a:lnSpc>
                <a:spcPct val="150000"/>
              </a:lnSpc>
            </a:pPr>
            <a:r>
              <a:rPr lang="zh-CN" altLang="en-US" sz="2600" b="1" dirty="0">
                <a:latin typeface="Times New Roman" pitchFamily="18" charset="0"/>
              </a:rPr>
              <a:t>	</a:t>
            </a:r>
            <a:r>
              <a:rPr lang="en-US" altLang="zh-CN" sz="2600" b="1" dirty="0" err="1">
                <a:latin typeface="Times New Roman" pitchFamily="18" charset="0"/>
              </a:rPr>
              <a:t>CDialog</a:t>
            </a:r>
            <a:r>
              <a:rPr lang="en-US" altLang="zh-CN" sz="2600" b="1" dirty="0">
                <a:latin typeface="Times New Roman" pitchFamily="18" charset="0"/>
              </a:rPr>
              <a:t>::</a:t>
            </a:r>
            <a:r>
              <a:rPr lang="en-US" altLang="zh-CN" sz="2600" b="1" dirty="0" err="1">
                <a:latin typeface="Times New Roman" pitchFamily="18" charset="0"/>
              </a:rPr>
              <a:t>OnTimer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en-US" altLang="zh-CN" sz="2600" b="1" dirty="0" err="1">
                <a:latin typeface="Times New Roman" pitchFamily="18" charset="0"/>
              </a:rPr>
              <a:t>nIDEvent</a:t>
            </a:r>
            <a:r>
              <a:rPr lang="en-US" altLang="zh-CN" sz="2600" b="1" dirty="0">
                <a:latin typeface="Times New Roman" pitchFamily="18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>
                <a:latin typeface="Times New Roman" pitchFamily="18" charset="0"/>
              </a:rPr>
              <a:t>}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111601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定时器消息的响应函数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38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5713" y="908720"/>
            <a:ext cx="3382271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OnPaint</a:t>
            </a:r>
            <a:r>
              <a:rPr kumimoji="0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函数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5713" y="2031639"/>
            <a:ext cx="7342711" cy="4524315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r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sz="3200" b="1" dirty="0" err="1">
                <a:latin typeface="华文新魏" pitchFamily="2" charset="-122"/>
                <a:ea typeface="华文新魏" pitchFamily="2" charset="-122"/>
              </a:rPr>
              <a:t>CMyDlg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sz="3200" b="1" dirty="0" err="1">
                <a:latin typeface="华文新魏" pitchFamily="2" charset="-122"/>
                <a:ea typeface="华文新魏" pitchFamily="2" charset="-122"/>
              </a:rPr>
              <a:t>OnPaint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( )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修改坐标系</a:t>
            </a:r>
            <a:endParaRPr lang="en-US" altLang="zh-CN" sz="3200" b="1" dirty="0" smtClean="0"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画表盘</a:t>
            </a:r>
            <a:endParaRPr lang="en-US" altLang="zh-CN" sz="3200" b="1" dirty="0" smtClean="0"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画指针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	</a:t>
            </a:r>
            <a:endParaRPr lang="en-US" altLang="zh-CN" sz="3200" b="1" dirty="0" smtClean="0">
              <a:latin typeface="Times New Roman"/>
              <a:ea typeface="华文新魏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0152" y="476672"/>
            <a:ext cx="2016224" cy="129614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5954801" y="476672"/>
            <a:ext cx="13872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114355" y="-108103"/>
            <a:ext cx="337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endParaRPr lang="zh-CN" altLang="en-US" sz="32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954801" y="476672"/>
            <a:ext cx="0" cy="7575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5436096" y="908720"/>
            <a:ext cx="491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endParaRPr lang="zh-CN" altLang="en-US" sz="32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444208" y="620688"/>
            <a:ext cx="1008112" cy="100811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882793" y="404664"/>
            <a:ext cx="144016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862304" y="1038222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7" name="直接箭头连接符 16"/>
          <p:cNvCxnSpPr>
            <a:endCxn id="6" idx="3"/>
          </p:cNvCxnSpPr>
          <p:nvPr/>
        </p:nvCxnSpPr>
        <p:spPr bwMode="auto">
          <a:xfrm>
            <a:off x="6910602" y="1108494"/>
            <a:ext cx="1045774" cy="162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6919798" y="184285"/>
            <a:ext cx="0" cy="903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094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6" grpId="0" animBg="1"/>
      <p:bldP spid="10" grpId="0"/>
      <p:bldP spid="12" grpId="0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107950" y="692150"/>
            <a:ext cx="8964613" cy="6173788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CMyDlg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OnPaint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 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{	</a:t>
            </a:r>
            <a:r>
              <a:rPr lang="en-US" altLang="zh-CN" b="1" dirty="0">
                <a:latin typeface="Times New Roman"/>
                <a:ea typeface="华文新魏" pitchFamily="2" charset="-122"/>
              </a:rPr>
              <a:t>……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CDC *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SetNewSystem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);   	</a:t>
            </a:r>
            <a:r>
              <a:rPr lang="en-US" altLang="zh-CN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修改坐标系</a:t>
            </a: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DrawClockFace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); 	 </a:t>
            </a:r>
            <a:r>
              <a:rPr lang="en-US" altLang="zh-CN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绘制表盘</a:t>
            </a: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CTime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time=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CTime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GetCurrentTime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();  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hour, minute, second;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hour=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time.GetHour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()%12;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minute=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time.GetMinute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second=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time.GetSecond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, 200, 8, hour*30+minute/2, RGB(0,0,0));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, 400, 6, minute*6, RGB(0,0,0));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, 400, 1, second*6, RGB(0,0,0));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163513" y="-26988"/>
            <a:ext cx="7793037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OnPaint</a:t>
            </a:r>
            <a:r>
              <a:rPr kumimoji="0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50938" y="989856"/>
            <a:ext cx="7793037" cy="11430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为类添加新的成员函数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89" y="1867903"/>
            <a:ext cx="5447619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826203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989856"/>
            <a:ext cx="7793037" cy="11430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为类添加新的成员函数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1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186582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作   业</a:t>
            </a:r>
            <a:endParaRPr kumimoji="0" lang="zh-CN" altLang="en-US" sz="4400" dirty="0">
              <a:solidFill>
                <a:srgbClr val="0000FF"/>
              </a:solidFill>
              <a:latin typeface="Times New Roman" charset="0"/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8525" y="1916113"/>
            <a:ext cx="78501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635000" indent="-457200" algn="l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  <a:tabLst>
                <a:tab pos="444500" algn="l"/>
              </a:tabLst>
              <a:defRPr sz="2800" b="1">
                <a:latin typeface="Times New Roman" charset="0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sz="2800">
                <a:latin typeface="Verdana" pitchFamily="34" charset="0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>
                <a:latin typeface="Verdana" pitchFamily="34" charset="0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9pPr>
          </a:lstStyle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zh-CN" altLang="en-US" b="1" dirty="0" smtClean="0">
                <a:latin typeface="Times New Roman" charset="0"/>
              </a:rPr>
              <a:t> 在客户区画一幅简单的图并配有说明文字。</a:t>
            </a:r>
            <a:endParaRPr lang="en-US" altLang="zh-CN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1403350" y="2030413"/>
            <a:ext cx="6607175" cy="4567237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CMyDlg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SetNewSystem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(CDC *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CRect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rect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GetClientRect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(&amp;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rect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cx=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rect.Width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 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cy=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rect.Height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 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SetMapMode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(MM_ISOTROPIC);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SetWindowExt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(1000,1000);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SetViewportExt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(cx,-cy);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SetViewportOrg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(cx/2,cy/2);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修改坐标系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79388" y="44450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绘制表盘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3057764" y="1693168"/>
            <a:ext cx="3183632" cy="31836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4563620" y="3198462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4611918" y="3268735"/>
            <a:ext cx="2408354" cy="81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4621114" y="1124744"/>
            <a:ext cx="28466" cy="21227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5004048" y="328498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450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4529968" y="1614286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5400092" y="1828800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5941662" y="2420888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5940152" y="4005064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5292835" y="4581128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4499992" y="4797152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709414" y="4510630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133350" y="3910564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2950507" y="3161478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165021" y="2417518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706394" y="1857118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14" grpId="0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0" y="1085850"/>
            <a:ext cx="9144000" cy="5772150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DrawClockFace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(CDC *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[12]={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(0,450),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(225, 390),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(390, 225),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(450, 0),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(390, -225),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(225, -390),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(0,-450),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(-225, -390),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(-390, -225),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(-450, 0),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(-390, 225),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(-225, 390)};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CBrush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brush;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brush.CreateSolidBrush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(RGB(0,0,0));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CBrush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*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pOldBrush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(&amp;brush);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for(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=0;i&lt;12;i++)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-&gt;Ellipse(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].x-20,pt[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].y+20,pt[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].x+20,pt[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].y-20);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pOldBrush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79388" y="44450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绘制表盘</a:t>
            </a:r>
          </a:p>
        </p:txBody>
      </p:sp>
    </p:spTree>
    <p:extLst>
      <p:ext uri="{BB962C8B-B14F-4D97-AF65-F5344CB8AC3E}">
        <p14:creationId xmlns:p14="http://schemas.microsoft.com/office/powerpoint/2010/main" val="8657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179388" y="765175"/>
            <a:ext cx="8785225" cy="6173788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CMyView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(CDC *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length,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width,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degree, COLORREF color)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{	double 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radian=degree*2*3.14159/360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;  </a:t>
            </a:r>
            <a:r>
              <a:rPr lang="en-US" altLang="zh-CN" b="1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角度转弧度</a:t>
            </a: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[2]; 	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[0].x=length*sin(radian); </a:t>
            </a:r>
            <a:r>
              <a:rPr lang="en-US" altLang="zh-CN" b="1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计算坐标</a:t>
            </a: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[0].y=length*cos(radian);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[1].x=-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[0].x/5;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[1].y=-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[0].y/5;	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CPen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pen;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pen.CreatePen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(PS_SOLID, width, color);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CPen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*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pOldPen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(&amp;pen);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MoveTo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[0]);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LineTo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[1]);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pOldPen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79388" y="0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绘制时钟指针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7461448"/>
            <a:ext cx="8964612" cy="1311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, 200, 8, hour*30+minute/2, RGB(0,0,0));</a:t>
            </a:r>
          </a:p>
          <a:p>
            <a:pPr lvl="0" algn="l"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, 400, 6, minute*6, RGB(0,0,0));</a:t>
            </a:r>
          </a:p>
          <a:p>
            <a:pPr lvl="0" algn="l"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, 400, 1, second*6, RGB(0,0,0));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uiExpand="1" build="allAtOnce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对窗口的显示做初始化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611188" y="1916113"/>
            <a:ext cx="3673475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03288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/>
              <a:t> </a:t>
            </a:r>
            <a:r>
              <a:rPr lang="zh-CN" altLang="en-US" sz="2800" b="1"/>
              <a:t>单文档应用程序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800" b="1"/>
              <a:t> </a:t>
            </a:r>
            <a:r>
              <a:rPr lang="en-US" altLang="zh-CN" sz="2800" b="1"/>
              <a:t>CAboutDlg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/>
              <a:t> CMainFrame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/>
              <a:t> C</a:t>
            </a:r>
            <a:r>
              <a:rPr lang="en-US" altLang="zh-CN" sz="2800" b="1">
                <a:solidFill>
                  <a:srgbClr val="0000CC"/>
                </a:solidFill>
              </a:rPr>
              <a:t>My</a:t>
            </a:r>
            <a:r>
              <a:rPr lang="en-US" altLang="zh-CN" sz="2800" b="1"/>
              <a:t>App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/>
              <a:t> C</a:t>
            </a:r>
            <a:r>
              <a:rPr lang="en-US" altLang="zh-CN" sz="2800" b="1">
                <a:solidFill>
                  <a:srgbClr val="0000CC"/>
                </a:solidFill>
              </a:rPr>
              <a:t>My</a:t>
            </a:r>
            <a:r>
              <a:rPr lang="en-US" altLang="zh-CN" sz="2800" b="1"/>
              <a:t>Doc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/>
              <a:t> C</a:t>
            </a:r>
            <a:r>
              <a:rPr lang="en-US" altLang="zh-CN" sz="2800" b="1">
                <a:solidFill>
                  <a:srgbClr val="0000CC"/>
                </a:solidFill>
              </a:rPr>
              <a:t>My</a:t>
            </a:r>
            <a:r>
              <a:rPr lang="en-US" altLang="zh-CN" sz="2800" b="1"/>
              <a:t>View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990033"/>
                </a:solidFill>
              </a:rPr>
              <a:t>theApp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4500563" y="1844675"/>
            <a:ext cx="367347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03288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/>
              <a:t> </a:t>
            </a:r>
            <a:r>
              <a:rPr lang="zh-CN" altLang="en-US" sz="2800" b="1"/>
              <a:t>对话框应用程序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800" b="1"/>
              <a:t> </a:t>
            </a:r>
            <a:r>
              <a:rPr lang="en-US" altLang="zh-CN" sz="2800" b="1"/>
              <a:t>CAboutDlg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/>
              <a:t> C</a:t>
            </a:r>
            <a:r>
              <a:rPr lang="en-US" altLang="zh-CN" sz="2800" b="1">
                <a:solidFill>
                  <a:srgbClr val="0000CC"/>
                </a:solidFill>
              </a:rPr>
              <a:t>My</a:t>
            </a:r>
            <a:r>
              <a:rPr lang="en-US" altLang="zh-CN" sz="2800" b="1"/>
              <a:t>App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/>
              <a:t> C</a:t>
            </a:r>
            <a:r>
              <a:rPr lang="en-US" altLang="zh-CN" sz="2800" b="1">
                <a:solidFill>
                  <a:srgbClr val="0000CC"/>
                </a:solidFill>
              </a:rPr>
              <a:t>My</a:t>
            </a:r>
            <a:r>
              <a:rPr lang="en-US" altLang="zh-CN" sz="2800" b="1"/>
              <a:t>Dlg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990033"/>
                </a:solidFill>
              </a:rPr>
              <a:t>theApp</a:t>
            </a:r>
          </a:p>
        </p:txBody>
      </p:sp>
      <p:sp>
        <p:nvSpPr>
          <p:cNvPr id="197637" name="Line 5"/>
          <p:cNvSpPr>
            <a:spLocks noChangeShapeType="1"/>
          </p:cNvSpPr>
          <p:nvPr/>
        </p:nvSpPr>
        <p:spPr bwMode="auto">
          <a:xfrm>
            <a:off x="1619250" y="5661025"/>
            <a:ext cx="16573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38" name="AutoShape 6"/>
          <p:cNvSpPr>
            <a:spLocks noChangeArrowheads="1"/>
          </p:cNvSpPr>
          <p:nvPr/>
        </p:nvSpPr>
        <p:spPr bwMode="auto">
          <a:xfrm>
            <a:off x="3348038" y="4941888"/>
            <a:ext cx="2952750" cy="504825"/>
          </a:xfrm>
          <a:prstGeom prst="wedgeRoundRectCallout">
            <a:avLst>
              <a:gd name="adj1" fmla="val -54514"/>
              <a:gd name="adj2" fmla="val 66037"/>
              <a:gd name="adj3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/>
          <a:lstStyle/>
          <a:p>
            <a:r>
              <a:rPr lang="en-US" altLang="zh-CN" b="1"/>
              <a:t>OnInitialUpdate( )</a:t>
            </a:r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>
            <a:off x="5580063" y="4365625"/>
            <a:ext cx="129698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40" name="AutoShape 8"/>
          <p:cNvSpPr>
            <a:spLocks noChangeArrowheads="1"/>
          </p:cNvSpPr>
          <p:nvPr/>
        </p:nvSpPr>
        <p:spPr bwMode="auto">
          <a:xfrm>
            <a:off x="6516688" y="3213100"/>
            <a:ext cx="2447925" cy="504825"/>
          </a:xfrm>
          <a:prstGeom prst="wedgeRoundRectCallout">
            <a:avLst>
              <a:gd name="adj1" fmla="val -32556"/>
              <a:gd name="adj2" fmla="val 122644"/>
              <a:gd name="adj3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/>
          <a:lstStyle/>
          <a:p>
            <a:r>
              <a:rPr lang="en-US" altLang="zh-CN" b="1"/>
              <a:t>OnInitDialog(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7906" y="167488"/>
            <a:ext cx="4624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定时器在哪儿设？</a:t>
            </a:r>
            <a:endParaRPr lang="zh-CN" altLang="en-US" sz="44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26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autoUpdateAnimBg="0"/>
      <p:bldP spid="197636" grpId="0" build="p" autoUpdateAnimBg="0"/>
      <p:bldP spid="197637" grpId="0" animBg="1"/>
      <p:bldP spid="197638" grpId="0" animBg="1"/>
      <p:bldP spid="197639" grpId="0" animBg="1"/>
      <p:bldP spid="197640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41313"/>
            <a:ext cx="7793037" cy="14319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给单文档的视图类添加</a:t>
            </a:r>
            <a:r>
              <a:rPr kumimoji="0" lang="en-US" altLang="zh-CN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OnInitialUpdate</a:t>
            </a:r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函数</a:t>
            </a:r>
          </a:p>
        </p:txBody>
      </p:sp>
      <p:pic>
        <p:nvPicPr>
          <p:cNvPr id="1986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6816439" cy="64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862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864" y="581779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定时器在哪儿取消？</a:t>
            </a:r>
            <a:endParaRPr lang="zh-CN" altLang="en-US" sz="44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632"/>
            <a:ext cx="7059919" cy="668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75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改变窗口大小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611188" y="1916113"/>
            <a:ext cx="3673475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03288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/>
              <a:t> </a:t>
            </a:r>
            <a:r>
              <a:rPr lang="zh-CN" altLang="en-US" sz="2800" b="1"/>
              <a:t>单文档应用程序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800" b="1"/>
              <a:t> </a:t>
            </a:r>
            <a:r>
              <a:rPr lang="en-US" altLang="zh-CN" sz="2800" b="1"/>
              <a:t>CAboutDlg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/>
              <a:t> CMainFrame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/>
              <a:t> C</a:t>
            </a:r>
            <a:r>
              <a:rPr lang="en-US" altLang="zh-CN" sz="2800" b="1">
                <a:solidFill>
                  <a:srgbClr val="0000CC"/>
                </a:solidFill>
              </a:rPr>
              <a:t>My</a:t>
            </a:r>
            <a:r>
              <a:rPr lang="en-US" altLang="zh-CN" sz="2800" b="1"/>
              <a:t>App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/>
              <a:t> C</a:t>
            </a:r>
            <a:r>
              <a:rPr lang="en-US" altLang="zh-CN" sz="2800" b="1">
                <a:solidFill>
                  <a:srgbClr val="0000CC"/>
                </a:solidFill>
              </a:rPr>
              <a:t>My</a:t>
            </a:r>
            <a:r>
              <a:rPr lang="en-US" altLang="zh-CN" sz="2800" b="1"/>
              <a:t>Doc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/>
              <a:t> C</a:t>
            </a:r>
            <a:r>
              <a:rPr lang="en-US" altLang="zh-CN" sz="2800" b="1">
                <a:solidFill>
                  <a:srgbClr val="0000CC"/>
                </a:solidFill>
              </a:rPr>
              <a:t>My</a:t>
            </a:r>
            <a:r>
              <a:rPr lang="en-US" altLang="zh-CN" sz="2800" b="1"/>
              <a:t>View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990033"/>
                </a:solidFill>
              </a:rPr>
              <a:t>theApp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4500563" y="1844675"/>
            <a:ext cx="36734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3175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60475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897063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53365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170238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274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0846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5418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990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/>
              <a:t> </a:t>
            </a:r>
            <a:r>
              <a:rPr lang="zh-CN" altLang="en-US" sz="2800" b="1"/>
              <a:t>对话框应用程序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None/>
            </a:pPr>
            <a:r>
              <a:rPr lang="zh-CN" altLang="en-US" sz="2800" b="1"/>
              <a:t>在对话框的编辑界面直接调整大小</a:t>
            </a:r>
            <a:endParaRPr lang="zh-CN" altLang="en-US" sz="2800" b="1">
              <a:solidFill>
                <a:srgbClr val="990033"/>
              </a:solidFill>
            </a:endParaRPr>
          </a:p>
        </p:txBody>
      </p:sp>
      <p:sp>
        <p:nvSpPr>
          <p:cNvPr id="199685" name="Line 5"/>
          <p:cNvSpPr>
            <a:spLocks noChangeShapeType="1"/>
          </p:cNvSpPr>
          <p:nvPr/>
        </p:nvSpPr>
        <p:spPr bwMode="auto">
          <a:xfrm>
            <a:off x="1692275" y="3789363"/>
            <a:ext cx="2016125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686" name="AutoShape 6"/>
          <p:cNvSpPr>
            <a:spLocks noChangeArrowheads="1"/>
          </p:cNvSpPr>
          <p:nvPr/>
        </p:nvSpPr>
        <p:spPr bwMode="auto">
          <a:xfrm>
            <a:off x="3924300" y="3860800"/>
            <a:ext cx="3527425" cy="504825"/>
          </a:xfrm>
          <a:prstGeom prst="wedgeRoundRectCallout">
            <a:avLst>
              <a:gd name="adj1" fmla="val -54593"/>
              <a:gd name="adj2" fmla="val -109750"/>
              <a:gd name="adj3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/>
          <a:lstStyle/>
          <a:p>
            <a:r>
              <a:rPr lang="en-US" altLang="zh-CN" b="1"/>
              <a:t>PreCreateWindow( )</a:t>
            </a: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4427538" y="4724400"/>
            <a:ext cx="2808287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增加以下代码：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cs.cx=300;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cs.cy=350;</a:t>
            </a:r>
          </a:p>
        </p:txBody>
      </p:sp>
      <p:sp>
        <p:nvSpPr>
          <p:cNvPr id="199690" name="AutoShape 10"/>
          <p:cNvSpPr>
            <a:spLocks/>
          </p:cNvSpPr>
          <p:nvPr/>
        </p:nvSpPr>
        <p:spPr bwMode="auto">
          <a:xfrm>
            <a:off x="6083300" y="5516563"/>
            <a:ext cx="360363" cy="647700"/>
          </a:xfrm>
          <a:prstGeom prst="rightBrace">
            <a:avLst>
              <a:gd name="adj1" fmla="val 14978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6335713" y="5551488"/>
            <a:ext cx="2808287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整个窗口的大小，包括客户区和非客户区</a:t>
            </a:r>
            <a:endParaRPr lang="zh-CN" altLang="en-US" b="1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  <p:bldP spid="199684" grpId="0" uiExpand="1" build="p" autoUpdateAnimBg="0"/>
      <p:bldP spid="199685" grpId="0" animBg="1"/>
      <p:bldP spid="199686" grpId="0" animBg="1"/>
      <p:bldP spid="199689" grpId="0"/>
      <p:bldP spid="199690" grpId="0" animBg="1"/>
      <p:bldP spid="19969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对话框始终显示在最前面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611188" y="1916113"/>
            <a:ext cx="58324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350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03288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修改对话框资源的属性</a:t>
            </a:r>
            <a:endParaRPr lang="en-US" altLang="zh-CN" sz="2800" b="1" dirty="0">
              <a:solidFill>
                <a:srgbClr val="990033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67" y="2636912"/>
            <a:ext cx="2626117" cy="37444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49" y="2544217"/>
            <a:ext cx="4124515" cy="41499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5940152" y="3615996"/>
            <a:ext cx="1944216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940152" y="4811666"/>
            <a:ext cx="1944216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5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  <p:bldP spid="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小结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5450" y="2409825"/>
            <a:ext cx="7772400" cy="4114800"/>
          </a:xfrm>
          <a:noFill/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 dirty="0" smtClean="0"/>
              <a:t>表盘</a:t>
            </a:r>
            <a:r>
              <a:rPr lang="zh-CN" altLang="en-US" b="1" dirty="0"/>
              <a:t>和指针的绘制</a:t>
            </a:r>
          </a:p>
          <a:p>
            <a:pPr>
              <a:spcBef>
                <a:spcPct val="30000"/>
              </a:spcBef>
            </a:pPr>
            <a:r>
              <a:rPr lang="zh-CN" altLang="en-US" b="1" dirty="0" smtClean="0"/>
              <a:t>定时器</a:t>
            </a:r>
            <a:r>
              <a:rPr lang="zh-CN" altLang="en-US" b="1" dirty="0"/>
              <a:t>的使用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对窗口显示做</a:t>
            </a:r>
            <a:r>
              <a:rPr lang="zh-CN" altLang="en-US" b="1" dirty="0" smtClean="0"/>
              <a:t>初始化</a:t>
            </a:r>
            <a:endParaRPr lang="en-US" altLang="zh-CN" b="1" dirty="0" smtClean="0"/>
          </a:p>
          <a:p>
            <a:pPr>
              <a:spcBef>
                <a:spcPct val="30000"/>
              </a:spcBef>
            </a:pPr>
            <a:r>
              <a:rPr lang="zh-CN" altLang="en-US" b="1" dirty="0" smtClean="0"/>
              <a:t>如何添加成员函数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50938" y="908720"/>
            <a:ext cx="7793037" cy="769441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连点成线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1547664" y="3284984"/>
            <a:ext cx="1368152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2915816" y="3284984"/>
            <a:ext cx="288032" cy="10081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 flipV="1">
            <a:off x="3203848" y="2420888"/>
            <a:ext cx="792088" cy="18722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3995936" y="2420888"/>
            <a:ext cx="16561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 flipH="1">
            <a:off x="5364088" y="2420888"/>
            <a:ext cx="288032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5364088" y="4077072"/>
            <a:ext cx="172819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106214" y="5003425"/>
            <a:ext cx="4986066" cy="180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514350" indent="-514350">
              <a:spcBef>
                <a:spcPct val="30000"/>
              </a:spcBef>
              <a:buFont typeface="+mj-lt"/>
              <a:buAutoNum type="arabicPeriod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记录上一点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判断是否是第一次点击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9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186582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作   业</a:t>
            </a:r>
            <a:endParaRPr kumimoji="0" lang="zh-CN" altLang="en-US" sz="4400" dirty="0">
              <a:solidFill>
                <a:srgbClr val="0000FF"/>
              </a:solidFill>
              <a:latin typeface="Times New Roman" charset="0"/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8525" y="1916113"/>
            <a:ext cx="785018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635000" indent="-457200" algn="l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  <a:tabLst>
                <a:tab pos="444500" algn="l"/>
              </a:tabLst>
              <a:defRPr sz="2800" b="1">
                <a:latin typeface="Times New Roman" charset="0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sz="2800">
                <a:latin typeface="Verdana" pitchFamily="34" charset="0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>
                <a:latin typeface="Verdana" pitchFamily="34" charset="0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9pPr>
          </a:lstStyle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zh-CN" altLang="en-US" b="1" dirty="0" smtClean="0">
                <a:latin typeface="Times New Roman" charset="0"/>
              </a:rPr>
              <a:t> 在客户区画一幅简单的图并配有说明文字。</a:t>
            </a:r>
            <a:endParaRPr lang="en-US" altLang="zh-CN" b="1" dirty="0" smtClean="0">
              <a:latin typeface="Times New Roman" charset="0"/>
            </a:endParaRPr>
          </a:p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en-US" altLang="zh-CN" b="1" dirty="0">
                <a:latin typeface="Times New Roman" charset="0"/>
              </a:rPr>
              <a:t> </a:t>
            </a:r>
            <a:r>
              <a:rPr lang="zh-CN" altLang="en-US" b="1" dirty="0" smtClean="0"/>
              <a:t>提交内容：解决</a:t>
            </a:r>
            <a:r>
              <a:rPr lang="zh-CN" altLang="en-US" b="1" dirty="0"/>
              <a:t>方案文件夹（压缩包</a:t>
            </a:r>
            <a:r>
              <a:rPr lang="zh-CN" altLang="en-US" b="1" dirty="0" smtClean="0"/>
              <a:t>）</a:t>
            </a:r>
            <a:endParaRPr lang="en-US" altLang="zh-CN" b="1" dirty="0" smtClean="0">
              <a:latin typeface="Times New Roman" charset="0"/>
            </a:endParaRPr>
          </a:p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zh-CN" altLang="en-US" b="1" dirty="0" smtClean="0">
                <a:latin typeface="Times New Roman" charset="0"/>
              </a:rPr>
              <a:t> 提交方法：</a:t>
            </a:r>
            <a:endParaRPr lang="en-US" altLang="zh-CN" b="1" dirty="0">
              <a:latin typeface="Times New Roman" charset="0"/>
            </a:endParaRPr>
          </a:p>
          <a:p>
            <a:pPr marL="692150" lvl="1" indent="-514350" eaLnBrk="1" hangingPunct="1">
              <a:lnSpc>
                <a:spcPct val="15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zh-CN" altLang="en-US" b="1" dirty="0" smtClean="0">
                <a:latin typeface="Times New Roman" charset="0"/>
              </a:rPr>
              <a:t>课上通过红蜘蛛的“提交作业”功能提交；</a:t>
            </a:r>
            <a:endParaRPr lang="en-US" altLang="zh-CN" b="1" dirty="0" smtClean="0">
              <a:latin typeface="Times New Roman" charset="0"/>
            </a:endParaRPr>
          </a:p>
          <a:p>
            <a:pPr marL="692150" lvl="1" indent="-514350" eaLnBrk="1" hangingPunct="1">
              <a:lnSpc>
                <a:spcPct val="15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zh-CN" altLang="en-US" b="1" dirty="0" smtClean="0">
                <a:latin typeface="Times New Roman" charset="0"/>
              </a:rPr>
              <a:t>课下发送邮件至：</a:t>
            </a:r>
            <a:r>
              <a:rPr lang="en-US" altLang="zh-CN" b="1" dirty="0" smtClean="0">
                <a:latin typeface="Times New Roman" charset="0"/>
              </a:rPr>
              <a:t>121271970@qq.com</a:t>
            </a:r>
          </a:p>
          <a:p>
            <a:pPr marL="177800" lvl="1" indent="0" eaLnBrk="1" hangingPunct="1">
              <a:lnSpc>
                <a:spcPct val="150000"/>
              </a:lnSpc>
              <a:buClr>
                <a:srgbClr val="0000FF"/>
              </a:buClr>
              <a:buNone/>
            </a:pPr>
            <a:endParaRPr lang="en-US" altLang="zh-CN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9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1097"/>
            <a:ext cx="7793037" cy="769441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补充作业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7907337" cy="4953000"/>
          </a:xfrm>
        </p:spPr>
        <p:txBody>
          <a:bodyPr/>
          <a:lstStyle/>
          <a:p>
            <a:pPr marL="533400" indent="-533400">
              <a:lnSpc>
                <a:spcPts val="4000"/>
              </a:lnSpc>
            </a:pPr>
            <a:r>
              <a:rPr lang="zh-CN" altLang="en-US" b="1" dirty="0"/>
              <a:t>绘制五子棋的棋盘</a:t>
            </a:r>
          </a:p>
          <a:p>
            <a:pPr marL="533400" indent="-533400">
              <a:lnSpc>
                <a:spcPts val="4000"/>
              </a:lnSpc>
            </a:pPr>
            <a:r>
              <a:rPr lang="zh-CN" altLang="en-US" b="1" dirty="0"/>
              <a:t>要求：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、有背景图片；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、有方格；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、单击鼠标左键画白子，单击右键画黑子</a:t>
            </a:r>
            <a:r>
              <a:rPr lang="zh-CN" altLang="en-US" b="1" dirty="0" smtClean="0"/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276" name="Group 9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97216"/>
              </p:ext>
            </p:extLst>
          </p:nvPr>
        </p:nvGraphicFramePr>
        <p:xfrm>
          <a:off x="2136775" y="1263103"/>
          <a:ext cx="4967288" cy="4902201"/>
        </p:xfrm>
        <a:graphic>
          <a:graphicData uri="http://schemas.openxmlformats.org/drawingml/2006/table">
            <a:tbl>
              <a:tblPr/>
              <a:tblGrid>
                <a:gridCol w="993775"/>
                <a:gridCol w="992188"/>
                <a:gridCol w="995362"/>
                <a:gridCol w="992188"/>
                <a:gridCol w="993775"/>
              </a:tblGrid>
              <a:tr h="979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283" name="Text Box 915"/>
          <p:cNvSpPr txBox="1">
            <a:spLocks noChangeArrowheads="1"/>
          </p:cNvSpPr>
          <p:nvPr/>
        </p:nvSpPr>
        <p:spPr bwMode="auto">
          <a:xfrm>
            <a:off x="2339752" y="455041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70</a:t>
            </a:r>
          </a:p>
        </p:txBody>
      </p:sp>
      <p:sp>
        <p:nvSpPr>
          <p:cNvPr id="60" name="Text Box 915"/>
          <p:cNvSpPr txBox="1">
            <a:spLocks noChangeArrowheads="1"/>
          </p:cNvSpPr>
          <p:nvPr/>
        </p:nvSpPr>
        <p:spPr bwMode="auto">
          <a:xfrm>
            <a:off x="1115616" y="1478209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70</a:t>
            </a:r>
          </a:p>
        </p:txBody>
      </p:sp>
      <p:sp>
        <p:nvSpPr>
          <p:cNvPr id="2" name="左大括号 1"/>
          <p:cNvSpPr/>
          <p:nvPr/>
        </p:nvSpPr>
        <p:spPr bwMode="auto">
          <a:xfrm>
            <a:off x="1766218" y="1233709"/>
            <a:ext cx="360040" cy="1008112"/>
          </a:xfrm>
          <a:prstGeom prst="leftBrace">
            <a:avLst>
              <a:gd name="adj1" fmla="val 57695"/>
              <a:gd name="adj2" fmla="val 47727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" name="左大括号 61"/>
          <p:cNvSpPr/>
          <p:nvPr/>
        </p:nvSpPr>
        <p:spPr bwMode="auto">
          <a:xfrm rot="5400000">
            <a:off x="2447764" y="633496"/>
            <a:ext cx="360040" cy="1008112"/>
          </a:xfrm>
          <a:prstGeom prst="leftBrace">
            <a:avLst>
              <a:gd name="adj1" fmla="val 57695"/>
              <a:gd name="adj2" fmla="val 47727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2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283" grpId="0"/>
      <p:bldP spid="60" grpId="0"/>
      <p:bldP spid="2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三种不同作用范围的变量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buSzPct val="70000"/>
              <a:buFont typeface="Wingdings 2" pitchFamily="18" charset="2"/>
              <a:buChar char="³"/>
            </a:pPr>
            <a:r>
              <a:rPr lang="zh-CN" altLang="en-US" b="1"/>
              <a:t>局部变量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800" b="1"/>
              <a:t>	函数内部定义的变量，只能在函数中访问。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SzPct val="70000"/>
              <a:buFont typeface="Wingdings 2" pitchFamily="18" charset="2"/>
              <a:buChar char="³"/>
            </a:pPr>
            <a:r>
              <a:rPr lang="zh-CN" altLang="en-US" b="1"/>
              <a:t>成员变量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800" b="1"/>
              <a:t>	类内部定义的变量，其它成员均可访问。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SzPct val="70000"/>
              <a:buFont typeface="Wingdings 2" pitchFamily="18" charset="2"/>
              <a:buChar char="³"/>
            </a:pPr>
            <a:r>
              <a:rPr lang="zh-CN" altLang="en-US" b="1"/>
              <a:t>全局变量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800" b="1"/>
              <a:t>	类外定义的变量，所有类都可以访问。</a:t>
            </a:r>
          </a:p>
        </p:txBody>
      </p:sp>
    </p:spTree>
    <p:extLst>
      <p:ext uri="{BB962C8B-B14F-4D97-AF65-F5344CB8AC3E}">
        <p14:creationId xmlns:p14="http://schemas.microsoft.com/office/powerpoint/2010/main" val="16858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2" y="423658"/>
            <a:ext cx="6071970" cy="6101686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4" y="1087303"/>
            <a:ext cx="502014" cy="483209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成员变量的定义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7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904875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904875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2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2090172"/>
            <a:ext cx="6840760" cy="2936188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连点成线</a:t>
            </a:r>
            <a:r>
              <a:rPr lang="en-US" altLang="zh-CN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View::C</a:t>
            </a:r>
            <a: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连点成线</a:t>
            </a:r>
            <a:r>
              <a:rPr lang="en-US" altLang="zh-CN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View()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: </a:t>
            </a:r>
            <a:r>
              <a:rPr lang="en-US" altLang="zh-CN" sz="28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m_lastPoint</a:t>
            </a:r>
            <a:r>
              <a:rPr lang="en-US" altLang="zh-CN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(0)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, </a:t>
            </a:r>
            <a:r>
              <a:rPr lang="en-US" altLang="zh-CN" sz="28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m_isFirst</a:t>
            </a:r>
            <a:r>
              <a:rPr lang="en-US" altLang="zh-CN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true</a:t>
            </a:r>
            <a:r>
              <a:rPr lang="en-US" altLang="zh-CN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// TODO: </a:t>
            </a:r>
            <a:r>
              <a:rPr lang="zh-CN" altLang="en-US" sz="2800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在此处添加构造代码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111601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在构造函数中对成员初始化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1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0"/>
            <a:ext cx="7867650" cy="744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0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10841</TotalTime>
  <Words>1096</Words>
  <Application>Microsoft Office PowerPoint</Application>
  <PresentationFormat>全屏显示(4:3)</PresentationFormat>
  <Paragraphs>231</Paragraphs>
  <Slides>32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Blends</vt:lpstr>
      <vt:lpstr>1_Blends</vt:lpstr>
      <vt:lpstr>3_Blends</vt:lpstr>
      <vt:lpstr>PowerPoint 演示文稿</vt:lpstr>
      <vt:lpstr>PowerPoint 演示文稿</vt:lpstr>
      <vt:lpstr>PowerPoint 演示文稿</vt:lpstr>
      <vt:lpstr> 三种不同作用范围的变量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窗口中始终显示的文字或图形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对窗口的显示做初始化</vt:lpstr>
      <vt:lpstr>给单文档的视图类添加OnInitialUpdate函数</vt:lpstr>
      <vt:lpstr>PowerPoint 演示文稿</vt:lpstr>
      <vt:lpstr>改变窗口大小</vt:lpstr>
      <vt:lpstr>对话框始终显示在最前面</vt:lpstr>
      <vt:lpstr>小结</vt:lpstr>
      <vt:lpstr>PowerPoint 演示文稿</vt:lpstr>
      <vt:lpstr>补充作业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PC</cp:lastModifiedBy>
  <cp:revision>379</cp:revision>
  <dcterms:created xsi:type="dcterms:W3CDTF">2001-10-15T01:38:10Z</dcterms:created>
  <dcterms:modified xsi:type="dcterms:W3CDTF">2017-03-08T12:53:05Z</dcterms:modified>
</cp:coreProperties>
</file>