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  <p:sldMasterId id="2147483776" r:id="rId2"/>
  </p:sldMasterIdLst>
  <p:notesMasterIdLst>
    <p:notesMasterId r:id="rId29"/>
  </p:notesMasterIdLst>
  <p:handoutMasterIdLst>
    <p:handoutMasterId r:id="rId30"/>
  </p:handoutMasterIdLst>
  <p:sldIdLst>
    <p:sldId id="568" r:id="rId3"/>
    <p:sldId id="599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600" r:id="rId18"/>
    <p:sldId id="583" r:id="rId19"/>
    <p:sldId id="584" r:id="rId20"/>
    <p:sldId id="588" r:id="rId21"/>
    <p:sldId id="589" r:id="rId22"/>
    <p:sldId id="590" r:id="rId23"/>
    <p:sldId id="591" r:id="rId24"/>
    <p:sldId id="592" r:id="rId25"/>
    <p:sldId id="601" r:id="rId26"/>
    <p:sldId id="602" r:id="rId27"/>
    <p:sldId id="603" r:id="rId2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009900"/>
    <a:srgbClr val="0000CC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76732" autoAdjust="0"/>
  </p:normalViewPr>
  <p:slideViewPr>
    <p:cSldViewPr>
      <p:cViewPr>
        <p:scale>
          <a:sx n="66" d="100"/>
          <a:sy n="66" d="100"/>
        </p:scale>
        <p:origin x="-170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70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DBFF7-B107-45C6-B13E-486C62F4057F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居中显示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0131AF-39A4-4599-8591-6B47071F4CB3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位图控件的</a:t>
            </a:r>
            <a:r>
              <a:rPr lang="en-US" altLang="zh-CN"/>
              <a:t>ID</a:t>
            </a:r>
            <a:r>
              <a:rPr lang="zh-CN" altLang="en-US"/>
              <a:t>只要不是默认的</a:t>
            </a:r>
            <a:r>
              <a:rPr lang="en-US" altLang="zh-CN"/>
              <a:t>IDC_STATIC</a:t>
            </a:r>
            <a:r>
              <a:rPr lang="zh-CN" altLang="en-US"/>
              <a:t>就好</a:t>
            </a:r>
          </a:p>
          <a:p>
            <a:r>
              <a:rPr lang="zh-CN" altLang="en-US"/>
              <a:t>前面两个</a:t>
            </a:r>
            <a:r>
              <a:rPr lang="en-US" altLang="zh-CN"/>
              <a:t>::</a:t>
            </a:r>
            <a:r>
              <a:rPr lang="zh-CN" altLang="en-US"/>
              <a:t>表示是</a:t>
            </a:r>
            <a:r>
              <a:rPr lang="en-US" altLang="zh-CN"/>
              <a:t>api</a:t>
            </a:r>
            <a:r>
              <a:rPr lang="zh-CN" altLang="en-US"/>
              <a:t>函数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407F3-CE58-4B3E-B36F-F88B069AECEF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Spin</a:t>
            </a:r>
            <a:r>
              <a:rPr lang="zh-CN" altLang="en-US"/>
              <a:t>控件：旋转按钮控件，又叫做微调控件。需要伙伴窗口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66B44-7B0A-4ECA-AC91-F2D7F0B6D218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旋转按钮控件默认</a:t>
            </a:r>
            <a:r>
              <a:rPr lang="en-US" altLang="zh-CN" dirty="0" smtClean="0"/>
              <a:t>0~100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调整</a:t>
            </a:r>
            <a:r>
              <a:rPr lang="zh-CN" altLang="en-US" dirty="0"/>
              <a:t>：</a:t>
            </a:r>
            <a:r>
              <a:rPr lang="en-US" altLang="zh-CN" dirty="0" err="1"/>
              <a:t>m_Spin.SetRange</a:t>
            </a:r>
            <a:r>
              <a:rPr lang="en-US" altLang="zh-CN" dirty="0"/>
              <a:t>(5,-5)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175A22-7E20-4AF8-9718-6F775C547A0B}" type="slidenum">
              <a:rPr lang="en-US" altLang="zh-CN">
                <a:solidFill>
                  <a:prstClr val="black"/>
                </a:solidFill>
              </a:rPr>
              <a:pPr/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Icon</a:t>
            </a:r>
            <a:r>
              <a:rPr lang="zh-CN" altLang="en-US"/>
              <a:t>、</a:t>
            </a:r>
            <a:r>
              <a:rPr lang="en-US" altLang="zh-CN"/>
              <a:t>Small Icon</a:t>
            </a:r>
            <a:r>
              <a:rPr lang="zh-CN" altLang="en-US"/>
              <a:t>、</a:t>
            </a:r>
            <a:r>
              <a:rPr lang="en-US" altLang="zh-CN"/>
              <a:t>List</a:t>
            </a:r>
            <a:r>
              <a:rPr lang="zh-CN" altLang="en-US"/>
              <a:t>、</a:t>
            </a:r>
            <a:r>
              <a:rPr lang="en-US" altLang="zh-CN"/>
              <a:t>Report</a:t>
            </a:r>
            <a:r>
              <a:rPr lang="zh-CN" altLang="en-US"/>
              <a:t>类似于资源管理器的大图标、小图标、列表、详细信息</a:t>
            </a:r>
          </a:p>
          <a:p>
            <a:r>
              <a:rPr lang="zh-CN" altLang="en-US"/>
              <a:t>空白的，需要做的事情：画网格线、插入列、插入行</a:t>
            </a:r>
          </a:p>
          <a:p>
            <a:r>
              <a:rPr lang="en-US" altLang="zh-CN"/>
              <a:t>InsertColumn</a:t>
            </a:r>
            <a:r>
              <a:rPr lang="zh-CN" altLang="en-US"/>
              <a:t>、</a:t>
            </a:r>
            <a:r>
              <a:rPr lang="en-US" altLang="zh-CN"/>
              <a:t>InsertItem</a:t>
            </a:r>
            <a:r>
              <a:rPr lang="zh-CN" altLang="en-US"/>
              <a:t>、</a:t>
            </a:r>
            <a:r>
              <a:rPr lang="en-US" altLang="zh-CN"/>
              <a:t>SetItemText</a:t>
            </a:r>
            <a:r>
              <a:rPr lang="zh-CN" altLang="en-US"/>
              <a:t>、</a:t>
            </a:r>
          </a:p>
          <a:p>
            <a:r>
              <a:rPr lang="zh-CN" altLang="en-US"/>
              <a:t>指定行号和列号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7C807-8D94-4784-B38B-DBB426240232}" type="slidenum">
              <a:rPr lang="en-US" altLang="zh-CN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以好友界面为例。</a:t>
            </a:r>
          </a:p>
          <a:p>
            <a:r>
              <a:rPr lang="en-US" altLang="zh-CN" b="1" dirty="0" err="1"/>
              <a:t>m_ListView.</a:t>
            </a:r>
            <a:r>
              <a:rPr lang="en-US" altLang="zh-CN" b="1" dirty="0" err="1">
                <a:solidFill>
                  <a:schemeClr val="bg2"/>
                </a:solidFill>
              </a:rPr>
              <a:t>InsertItem</a:t>
            </a:r>
            <a:r>
              <a:rPr lang="en-US" altLang="zh-CN" b="1" dirty="0"/>
              <a:t>(n , "</a:t>
            </a:r>
            <a:r>
              <a:rPr lang="zh-CN" altLang="en-US" b="1" dirty="0"/>
              <a:t>张三</a:t>
            </a:r>
            <a:r>
              <a:rPr lang="en-US" altLang="zh-CN" b="1" dirty="0"/>
              <a:t>");  //</a:t>
            </a:r>
            <a:r>
              <a:rPr lang="zh-CN" altLang="en-US" b="1" dirty="0"/>
              <a:t>插入一行（第</a:t>
            </a:r>
            <a:r>
              <a:rPr lang="en-US" altLang="zh-CN" b="1" dirty="0"/>
              <a:t>n</a:t>
            </a:r>
            <a:r>
              <a:rPr lang="zh-CN" altLang="en-US" b="1" dirty="0"/>
              <a:t>行），在第</a:t>
            </a:r>
            <a:r>
              <a:rPr lang="en-US" altLang="zh-CN" b="1" dirty="0"/>
              <a:t>n</a:t>
            </a:r>
            <a:r>
              <a:rPr lang="zh-CN" altLang="en-US" b="1" dirty="0"/>
              <a:t>行第</a:t>
            </a:r>
            <a:r>
              <a:rPr lang="en-US" altLang="zh-CN" b="1" dirty="0"/>
              <a:t>0</a:t>
            </a:r>
            <a:r>
              <a:rPr lang="zh-CN" altLang="en-US" b="1" dirty="0"/>
              <a:t>列插入“张三”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3E70B-4388-421A-87BB-F651A2A5AA60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GetFocus</a:t>
            </a:r>
            <a:r>
              <a:rPr lang="zh-CN" altLang="en-US"/>
              <a:t>：被动的，当得到焦点时触发</a:t>
            </a:r>
          </a:p>
          <a:p>
            <a:r>
              <a:rPr lang="en-US" altLang="zh-CN"/>
              <a:t>SetFocus</a:t>
            </a:r>
            <a:r>
              <a:rPr lang="zh-CN" altLang="en-US"/>
              <a:t>：人为的让某个控件获得焦点</a:t>
            </a:r>
          </a:p>
          <a:p>
            <a:r>
              <a:rPr lang="en-US" altLang="zh-CN" b="1"/>
              <a:t>m_ListView.</a:t>
            </a:r>
            <a:r>
              <a:rPr lang="en-US" altLang="zh-CN" b="1">
                <a:solidFill>
                  <a:srgbClr val="FF0000"/>
                </a:solidFill>
              </a:rPr>
              <a:t>SetItemState</a:t>
            </a:r>
            <a:r>
              <a:rPr lang="en-US" altLang="zh-CN" b="1"/>
              <a:t>(i, LVIS_SELECTED,</a:t>
            </a:r>
          </a:p>
          <a:p>
            <a:r>
              <a:rPr lang="en-US" altLang="zh-CN" b="1"/>
              <a:t>                            LVIS_SELECTED);  //</a:t>
            </a:r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行高亮显示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FA62A-A632-490A-9055-A92DB19AE429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提出主对话框和子对话框的概念</a:t>
            </a:r>
          </a:p>
          <a:p>
            <a:r>
              <a:rPr lang="en-US" altLang="zh-CN"/>
              <a:t>DoModal</a:t>
            </a:r>
            <a:r>
              <a:rPr lang="zh-CN" altLang="en-US"/>
              <a:t>函数在子对话框显示时始终处于执行状态，直到子对话框关闭，</a:t>
            </a:r>
            <a:r>
              <a:rPr lang="en-US" altLang="zh-CN"/>
              <a:t>DoModal</a:t>
            </a:r>
            <a:r>
              <a:rPr lang="zh-CN" altLang="en-US"/>
              <a:t>函数才执行结束。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227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227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228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2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B577BB5-2D62-4895-8F22-1BF561AB95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3995947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8AD6-5BB7-45FB-A09B-8B8DAFBF4F1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27809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319D7-0957-42F7-BB05-1E4A890605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866377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5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grpSp>
        <p:nvGrpSpPr>
          <p:cNvPr id="18227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8227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227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2280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2282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0B577BB5-2D62-4895-8F22-1BF561AB952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22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95610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27EBB-A03B-41E2-BBBF-520F474C29E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63242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E770B-4021-4980-AC5A-15B076B29B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70499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0AEC5-50D1-4409-B694-04C3402B271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34717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0E4A8-C09B-426A-A9CA-DBC720EC27D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41555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1491B-4B1C-4E59-8293-07EDFABE67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03890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141A-32ED-401C-A641-63C9C4E5CC2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542075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4C71F-6409-4F96-B699-5A6E134CF3E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03611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27EBB-A03B-41E2-BBBF-520F474C29E0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14569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1ECC2-E685-4A45-BE1E-6DD9372E01E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334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48AD6-5BB7-45FB-A09B-8B8DAFBF4F1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69221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319D7-0957-42F7-BB05-1E4A890605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95462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E770B-4021-4980-AC5A-15B076B29B6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8357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0AEC5-50D1-4409-B694-04C3402B271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2987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0E4A8-C09B-426A-A9CA-DBC720EC27D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086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1491B-4B1C-4E59-8293-07EDFABE670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63491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141A-32ED-401C-A641-63C9C4E5CC2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4966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4C71F-6409-4F96-B699-5A6E134CF3E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41677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1ECC2-E685-4A45-BE1E-6DD9372E01E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2181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812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857A972E-F2BA-43DE-B9AD-F4CD6A7946C3}" type="slidenum">
              <a:rPr lang="en-US" altLang="zh-CN">
                <a:solidFill>
                  <a:srgbClr val="FFFFFF"/>
                </a:solidFill>
                <a:ea typeface="宋体" charset="-122"/>
              </a:rPr>
              <a:pPr algn="l"/>
              <a:t>‹#›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181260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BMP 图象" r:id="rId14" imgW="323981" imgH="314286" progId="Paint.Picture">
                  <p:embed/>
                </p:oleObj>
              </mc:Choice>
              <mc:Fallback>
                <p:oleObj name="BMP 图象" r:id="rId14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48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812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52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12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812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2600" b="1">
                <a:solidFill>
                  <a:schemeClr val="bg1"/>
                </a:solidFill>
                <a:latin typeface="+mn-lt"/>
              </a:defRPr>
            </a:lvl1pPr>
          </a:lstStyle>
          <a:p>
            <a:pPr algn="l"/>
            <a:fld id="{857A972E-F2BA-43DE-B9AD-F4CD6A7946C3}" type="slidenum">
              <a:rPr lang="en-US" altLang="zh-CN">
                <a:solidFill>
                  <a:srgbClr val="FFFFFF"/>
                </a:solidFill>
                <a:ea typeface="宋体" charset="-122"/>
              </a:rPr>
              <a:pPr algn="l"/>
              <a:t>‹#›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304800" y="1371600"/>
            <a:ext cx="7315200" cy="152400"/>
            <a:chOff x="144" y="1248"/>
            <a:chExt cx="4656" cy="201"/>
          </a:xfrm>
        </p:grpSpPr>
        <p:sp>
          <p:nvSpPr>
            <p:cNvPr id="181260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>
                <a:solidFill>
                  <a:srgbClr val="00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0" y="0"/>
          <a:ext cx="838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BMP 图象" r:id="rId14" imgW="323981" imgH="314286" progId="Paint.Picture">
                  <p:embed/>
                </p:oleObj>
              </mc:Choice>
              <mc:Fallback>
                <p:oleObj name="BMP 图象" r:id="rId14" imgW="323981" imgH="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38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4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 spd="med">
    <p:random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25538"/>
            <a:ext cx="43434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324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给运算符键添加代码</a:t>
            </a: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187450" y="1628775"/>
            <a:ext cx="7956550" cy="5203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CComDlg::OnPluButton( ) 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</a:t>
            </a:r>
            <a:endParaRPr lang="en-US" altLang="zh-CN" b="1">
              <a:solidFill>
                <a:srgbClr val="008000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switch(m_operator)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{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'+':   m_first=m_first+m_second;  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'-':    m_first=m_first-m_second;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'*':    m_first=m_first*m_second;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'/':     m_first=m_first/m_second;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}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m_display=m_first;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UpdateData(FALSE);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m_second=0;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m_operator='+';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987724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给等号键添加代码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1187450" y="1654175"/>
            <a:ext cx="7956550" cy="5203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CComDlg::OnEquButton( ) 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</a:t>
            </a:r>
            <a:endParaRPr lang="en-US" altLang="zh-CN" b="1">
              <a:solidFill>
                <a:srgbClr val="008000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switch(m_operator)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{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'+':   m_first=m_first+m_second;  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'-':    m_first=m_first-m_second;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'*':    m_first=m_first*m_second;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case '/':     m_first=m_first/m_second;	break;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}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m_display=m_first;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UpdateData(FALSE);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m_first=0;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	m_second=0;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m_operator='+';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07431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给清除键添加代码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1223963" y="1628775"/>
            <a:ext cx="7885112" cy="4035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CComDlg::OnCButton( ) 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 TODO: Add your control notification handler code here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m_first=0;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m_second=0;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m_operator='+';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m_display=0;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UpdateData(FALSE);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82143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操作步骤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73238"/>
            <a:ext cx="8001000" cy="3733800"/>
          </a:xfrm>
        </p:spPr>
        <p:txBody>
          <a:bodyPr/>
          <a:lstStyle/>
          <a:p>
            <a:pPr>
              <a:buClr>
                <a:srgbClr val="008000"/>
              </a:buClr>
              <a:buSzPct val="60000"/>
            </a:pPr>
            <a:r>
              <a:rPr lang="zh-CN" altLang="en-US" b="1" dirty="0"/>
              <a:t>设计界面</a:t>
            </a:r>
          </a:p>
          <a:p>
            <a:pPr>
              <a:buClr>
                <a:srgbClr val="008000"/>
              </a:buClr>
              <a:buSzPct val="60000"/>
            </a:pPr>
            <a:r>
              <a:rPr lang="zh-CN" altLang="en-US" b="1" dirty="0"/>
              <a:t>给编辑</a:t>
            </a:r>
            <a:r>
              <a:rPr lang="zh-CN" altLang="en-US" b="1" dirty="0" smtClean="0"/>
              <a:t>框添加变量</a:t>
            </a:r>
            <a:r>
              <a:rPr lang="zh-CN" altLang="en-US" sz="2400" b="1" dirty="0"/>
              <a:t>（</a:t>
            </a:r>
            <a:r>
              <a:rPr lang="en-US" altLang="zh-CN" sz="2400" b="1" dirty="0" err="1"/>
              <a:t>m_display</a:t>
            </a:r>
            <a:r>
              <a:rPr lang="zh-CN" altLang="en-US" sz="2400" b="1" dirty="0"/>
              <a:t>）</a:t>
            </a:r>
          </a:p>
          <a:p>
            <a:pPr>
              <a:buClr>
                <a:srgbClr val="008000"/>
              </a:buClr>
              <a:buSzPct val="60000"/>
            </a:pPr>
            <a:r>
              <a:rPr lang="zh-CN" altLang="en-US" b="1" dirty="0"/>
              <a:t>定义成员变量</a:t>
            </a:r>
            <a:r>
              <a:rPr lang="zh-CN" altLang="en-US" sz="2400" b="1" dirty="0"/>
              <a:t>（</a:t>
            </a:r>
            <a:r>
              <a:rPr lang="en-US" altLang="zh-CN" sz="2000" b="1" dirty="0" err="1"/>
              <a:t>m_first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m_second</a:t>
            </a:r>
            <a:r>
              <a:rPr lang="zh-CN" altLang="en-US" sz="2000" b="1" dirty="0"/>
              <a:t>、</a:t>
            </a:r>
            <a:r>
              <a:rPr lang="en-US" altLang="zh-CN" sz="2000" b="1" dirty="0" err="1"/>
              <a:t>m_operator</a:t>
            </a:r>
            <a:r>
              <a:rPr lang="zh-CN" altLang="en-US" sz="2400" b="1" dirty="0"/>
              <a:t>）</a:t>
            </a:r>
          </a:p>
          <a:p>
            <a:pPr>
              <a:buClr>
                <a:srgbClr val="008000"/>
              </a:buClr>
              <a:buSzPct val="60000"/>
            </a:pPr>
            <a:r>
              <a:rPr lang="zh-CN" altLang="en-US" b="1" dirty="0"/>
              <a:t>初始化</a:t>
            </a:r>
          </a:p>
          <a:p>
            <a:pPr>
              <a:buClr>
                <a:srgbClr val="008000"/>
              </a:buClr>
              <a:buSzPct val="60000"/>
            </a:pPr>
            <a:r>
              <a:rPr lang="zh-CN" altLang="en-US" b="1" dirty="0"/>
              <a:t>为按钮添加消息响应函数</a:t>
            </a:r>
          </a:p>
          <a:p>
            <a:pPr>
              <a:buClr>
                <a:srgbClr val="008000"/>
              </a:buClr>
              <a:buSzPct val="60000"/>
              <a:buFont typeface="Wingdings" pitchFamily="2" charset="2"/>
              <a:buNone/>
            </a:pPr>
            <a:r>
              <a:rPr lang="zh-CN" altLang="en-US" b="1" dirty="0"/>
              <a:t>   </a:t>
            </a:r>
            <a:r>
              <a:rPr lang="zh-CN" altLang="en-US" sz="2400" b="1" dirty="0"/>
              <a:t>（数字按钮、运算符按钮、等号按钮、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按钮）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964400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06"/>
          <a:stretch/>
        </p:blipFill>
        <p:spPr>
          <a:xfrm>
            <a:off x="4706458" y="3535363"/>
            <a:ext cx="3380267" cy="3207784"/>
          </a:xfrm>
          <a:prstGeom prst="rect">
            <a:avLst/>
          </a:prstGeom>
        </p:spPr>
      </p:pic>
      <p:sp>
        <p:nvSpPr>
          <p:cNvPr id="304130" name="Rectangle 2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9900CC"/>
                </a:solidFill>
              </a:rPr>
              <a:t>Picture</a:t>
            </a:r>
            <a:r>
              <a:rPr lang="zh-CN" altLang="en-US" dirty="0" smtClean="0">
                <a:solidFill>
                  <a:srgbClr val="9900CC"/>
                </a:solidFill>
              </a:rPr>
              <a:t> </a:t>
            </a:r>
            <a:r>
              <a:rPr lang="en-US" altLang="zh-CN" dirty="0" smtClean="0">
                <a:solidFill>
                  <a:srgbClr val="9900CC"/>
                </a:solidFill>
              </a:rPr>
              <a:t>Control</a:t>
            </a:r>
            <a:endParaRPr lang="zh-CN" altLang="en-US" dirty="0">
              <a:solidFill>
                <a:srgbClr val="9900CC"/>
              </a:solidFill>
            </a:endParaRP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827088" y="3535363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修改图像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控件的属性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900113" y="1685925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事先将位图（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.bmp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）导入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项目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中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5005412" y="5342278"/>
            <a:ext cx="2950964" cy="361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4137" name="Rectangle 9"/>
          <p:cNvSpPr>
            <a:spLocks noChangeArrowheads="1"/>
          </p:cNvSpPr>
          <p:nvPr/>
        </p:nvSpPr>
        <p:spPr bwMode="auto">
          <a:xfrm>
            <a:off x="5004048" y="4768007"/>
            <a:ext cx="2952328" cy="361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4140" name="Rectangle 12"/>
          <p:cNvSpPr>
            <a:spLocks noChangeArrowheads="1"/>
          </p:cNvSpPr>
          <p:nvPr/>
        </p:nvSpPr>
        <p:spPr bwMode="auto">
          <a:xfrm>
            <a:off x="1116013" y="2276475"/>
            <a:ext cx="6970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资源视图上单击右键，选择“添加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/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资源”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4141" name="Rectangle 13"/>
          <p:cNvSpPr>
            <a:spLocks noChangeArrowheads="1"/>
          </p:cNvSpPr>
          <p:nvPr/>
        </p:nvSpPr>
        <p:spPr bwMode="auto">
          <a:xfrm>
            <a:off x="1116013" y="2852738"/>
            <a:ext cx="4535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默认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IDB_BITMAP1</a:t>
            </a:r>
          </a:p>
        </p:txBody>
      </p:sp>
    </p:spTree>
    <p:extLst>
      <p:ext uri="{BB962C8B-B14F-4D97-AF65-F5344CB8AC3E}">
        <p14:creationId xmlns:p14="http://schemas.microsoft.com/office/powerpoint/2010/main" val="9518292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/>
      <p:bldP spid="304132" grpId="0"/>
      <p:bldP spid="304136" grpId="0" animBg="1"/>
      <p:bldP spid="304137" grpId="0" animBg="1"/>
      <p:bldP spid="304140" grpId="0"/>
      <p:bldP spid="3041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Picture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900113" y="1700213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居中显示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1187450" y="4869160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此时，位图控件大小可调。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81" b="12396"/>
          <a:stretch/>
        </p:blipFill>
        <p:spPr>
          <a:xfrm>
            <a:off x="3059832" y="1777599"/>
            <a:ext cx="3527170" cy="2803529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421260" y="2038350"/>
            <a:ext cx="3165741" cy="361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en-US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4209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7" grpId="0"/>
      <p:bldP spid="330760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827088" y="3516313"/>
            <a:ext cx="8243887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HBITMAP 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hBitmap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=::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LoadBitmap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AfxGetResourceHandle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),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MAKEINTRESOURCE(</a:t>
            </a:r>
            <a:r>
              <a:rPr lang="en-US" altLang="zh-CN" sz="23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IDB_BITMAP1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));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*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=(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*)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GetDlgItem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3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IDC_PIC_STATIC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-&gt;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ModifyStyle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(0xF, SS_BITMAP|SS_CENTERIMAGE);</a:t>
            </a:r>
          </a:p>
          <a:p>
            <a:pPr algn="l">
              <a:lnSpc>
                <a:spcPct val="150000"/>
              </a:lnSpc>
            </a:pP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pStatic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-&gt;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SetBitmap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3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hBitmap</a:t>
            </a:r>
            <a:r>
              <a:rPr lang="en-US" altLang="zh-CN" sz="23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</a:p>
          <a:p>
            <a:pPr algn="l">
              <a:lnSpc>
                <a:spcPct val="150000"/>
              </a:lnSpc>
            </a:pPr>
            <a:endParaRPr lang="en-US" altLang="zh-CN" sz="23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260350"/>
            <a:ext cx="8001000" cy="1143000"/>
          </a:xfrm>
        </p:spPr>
        <p:txBody>
          <a:bodyPr/>
          <a:lstStyle/>
          <a:p>
            <a:r>
              <a:rPr lang="en-US" altLang="zh-CN"/>
              <a:t>Picture</a:t>
            </a:r>
            <a:r>
              <a:rPr lang="zh-CN" altLang="en-US"/>
              <a:t>控件动态显示图片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827088" y="229235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创建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Picture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控件，将控件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改为“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IDC_PIC_STATIC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”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827088" y="2882900"/>
            <a:ext cx="8316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在初始化函数里面加入以下代码：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827088" y="1700213"/>
            <a:ext cx="8316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将位图导入到工程中</a:t>
            </a:r>
          </a:p>
        </p:txBody>
      </p:sp>
    </p:spTree>
    <p:extLst>
      <p:ext uri="{BB962C8B-B14F-4D97-AF65-F5344CB8AC3E}">
        <p14:creationId xmlns:p14="http://schemas.microsoft.com/office/powerpoint/2010/main" val="84662428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  <p:bldP spid="305157" grpId="0"/>
      <p:bldP spid="3051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900113" y="1744191"/>
            <a:ext cx="824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先画编辑框，再画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spin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控件。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dirty="0" smtClean="0">
                <a:solidFill>
                  <a:srgbClr val="9900CC"/>
                </a:solidFill>
              </a:rPr>
              <a:t>Spin</a:t>
            </a:r>
            <a:r>
              <a:rPr lang="zh-CN" altLang="en-US" dirty="0" smtClean="0">
                <a:solidFill>
                  <a:srgbClr val="9900CC"/>
                </a:solidFill>
              </a:rPr>
              <a:t> </a:t>
            </a:r>
            <a:r>
              <a:rPr lang="en-US" altLang="zh-CN" dirty="0" smtClean="0">
                <a:solidFill>
                  <a:srgbClr val="9900CC"/>
                </a:solidFill>
              </a:rPr>
              <a:t>Control</a:t>
            </a:r>
            <a:endParaRPr lang="zh-CN" altLang="en-US" dirty="0">
              <a:solidFill>
                <a:srgbClr val="9900CC"/>
              </a:solidFill>
            </a:endParaRPr>
          </a:p>
        </p:txBody>
      </p:sp>
      <p:pic>
        <p:nvPicPr>
          <p:cNvPr id="3061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9" t="42310" r="43225" b="40436"/>
          <a:stretch>
            <a:fillRect/>
          </a:stretch>
        </p:blipFill>
        <p:spPr bwMode="auto">
          <a:xfrm>
            <a:off x="4610894" y="620712"/>
            <a:ext cx="393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900113" y="2336329"/>
            <a:ext cx="417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修改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spin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控件的属性。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24032"/>
              </p:ext>
            </p:extLst>
          </p:nvPr>
        </p:nvGraphicFramePr>
        <p:xfrm>
          <a:off x="1874590" y="3256384"/>
          <a:ext cx="54726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094"/>
                <a:gridCol w="2040514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属性名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属性值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Auto Buddy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Set Buddy Integer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Alignment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Right Align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60126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Spin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044575" y="4040188"/>
            <a:ext cx="547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设置旋转按钮的范围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331913" y="4606925"/>
            <a:ext cx="3360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m_Spin.</a:t>
            </a:r>
            <a:r>
              <a:rPr lang="en-US" altLang="zh-CN" b="1" dirty="0" err="1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SetRange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(5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-5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116013" y="2338388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m_Spin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是给旋转按钮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控件添加的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控制类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的变量。</a:t>
            </a:r>
          </a:p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CSpinButtonCtrl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1044575" y="5208588"/>
            <a:ext cx="547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</a:rPr>
              <a:t>设置旋转按钮的位置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1331913" y="578485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m_Spin.</a:t>
            </a:r>
            <a:r>
              <a:rPr lang="en-US" altLang="zh-CN" b="1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SetPos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(0);</a:t>
            </a:r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1116013" y="3357563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初始化：</a:t>
            </a:r>
          </a:p>
        </p:txBody>
      </p:sp>
      <p:sp>
        <p:nvSpPr>
          <p:cNvPr id="307209" name="Rectangle 9"/>
          <p:cNvSpPr>
            <a:spLocks noChangeArrowheads="1"/>
          </p:cNvSpPr>
          <p:nvPr/>
        </p:nvSpPr>
        <p:spPr bwMode="auto">
          <a:xfrm>
            <a:off x="1042988" y="1700213"/>
            <a:ext cx="35290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为控件添加变量</a:t>
            </a:r>
            <a:r>
              <a:rPr lang="zh-CN" altLang="en-US" sz="3200" b="1" dirty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88691401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  <p:bldP spid="307204" grpId="0"/>
      <p:bldP spid="307205" grpId="0"/>
      <p:bldP spid="307206" grpId="0"/>
      <p:bldP spid="307207" grpId="0"/>
      <p:bldP spid="307208" grpId="0"/>
      <p:bldP spid="3072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868363" y="779463"/>
            <a:ext cx="54721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868363" y="4264640"/>
            <a:ext cx="827563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给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列表视图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控件添加变量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Control 	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CListCtrl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</a:t>
            </a:r>
            <a:endParaRPr lang="zh-CN" altLang="en-US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1305" name="Rectangle 9"/>
          <p:cNvSpPr>
            <a:spLocks noChangeArrowheads="1"/>
          </p:cNvSpPr>
          <p:nvPr/>
        </p:nvSpPr>
        <p:spPr bwMode="auto">
          <a:xfrm>
            <a:off x="795338" y="1628775"/>
            <a:ext cx="5111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修改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列表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视图控件的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属性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1306" name="Rectangle 10"/>
          <p:cNvSpPr>
            <a:spLocks noChangeArrowheads="1"/>
          </p:cNvSpPr>
          <p:nvPr/>
        </p:nvSpPr>
        <p:spPr bwMode="auto">
          <a:xfrm>
            <a:off x="827088" y="5628977"/>
            <a:ext cx="83232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m_ListView.SetExtendedStyle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(LVS_EX_FULLROWSELECT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| LVS_EX_GRIDLINES);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11307" name="Rectangle 11"/>
          <p:cNvSpPr>
            <a:spLocks noChangeArrowheads="1"/>
          </p:cNvSpPr>
          <p:nvPr/>
        </p:nvSpPr>
        <p:spPr bwMode="auto">
          <a:xfrm>
            <a:off x="900113" y="5196929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设置列表视图控件的样式</a:t>
            </a:r>
          </a:p>
        </p:txBody>
      </p:sp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5003800" y="6107881"/>
            <a:ext cx="431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可选择一整行，显示网格线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7644"/>
              </p:ext>
            </p:extLst>
          </p:nvPr>
        </p:nvGraphicFramePr>
        <p:xfrm>
          <a:off x="1187624" y="2276872"/>
          <a:ext cx="547260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094"/>
                <a:gridCol w="2040514"/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属性名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属性值</a:t>
                      </a:r>
                      <a:endParaRPr lang="zh-CN" altLang="en-US" sz="2400" b="1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View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Report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Single Selection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Always Show Selection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True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5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 uiExpand="1" build="allAtOnce"/>
      <p:bldP spid="311305" grpId="0"/>
      <p:bldP spid="311306" grpId="0"/>
      <p:bldP spid="311307" grpId="0"/>
      <p:bldP spid="3113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620639" y="2348880"/>
            <a:ext cx="5183609" cy="584775"/>
          </a:xfrm>
          <a:prstGeom prst="rect">
            <a:avLst/>
          </a:prstGeom>
          <a:ln>
            <a:headEnd type="none" w="sm" len="sm"/>
            <a:tailEnd type="none" w="sm" len="sm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 + 2 *3 / 4 – 5 + 9 * 2 = </a:t>
            </a: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3220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2" grpI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1060450" y="1700213"/>
            <a:ext cx="75438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1.</a:t>
            </a:r>
            <a:r>
              <a:rPr kumimoji="0" lang="en-US" altLang="zh-CN" sz="2800" b="1" i="1">
                <a:solidFill>
                  <a:srgbClr val="000000"/>
                </a:solidFill>
              </a:rPr>
              <a:t>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列号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列标题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对齐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宽度</a:t>
            </a:r>
            <a:r>
              <a:rPr kumimoji="0" lang="en-US" altLang="zh-CN" sz="2800" b="1">
                <a:solidFill>
                  <a:srgbClr val="000000"/>
                </a:solidFill>
              </a:rPr>
              <a:t>)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插入一列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2.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InsertItem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行号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行标题 </a:t>
            </a:r>
            <a:r>
              <a:rPr kumimoji="0" lang="en-US" altLang="zh-CN" sz="2800" b="1">
                <a:solidFill>
                  <a:srgbClr val="000000"/>
                </a:solidFill>
              </a:rPr>
              <a:t>)    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插入一行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3.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SetItemText</a:t>
            </a:r>
            <a:r>
              <a:rPr kumimoji="0" lang="en-US" altLang="zh-CN" sz="2800" b="1">
                <a:solidFill>
                  <a:srgbClr val="000000"/>
                </a:solidFill>
              </a:rPr>
              <a:t>(</a:t>
            </a:r>
            <a:r>
              <a:rPr kumimoji="0" lang="zh-CN" altLang="en-US" sz="2800" b="1">
                <a:solidFill>
                  <a:srgbClr val="000000"/>
                </a:solidFill>
              </a:rPr>
              <a:t>行号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列号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</a:rPr>
              <a:t>字符串</a:t>
            </a:r>
            <a:r>
              <a:rPr kumimoji="0" lang="en-US" altLang="zh-CN" sz="2800" b="1">
                <a:solidFill>
                  <a:srgbClr val="000000"/>
                </a:solidFill>
              </a:rPr>
              <a:t>)   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设置某一行某一列的内容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4.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GetItemCount</a:t>
            </a:r>
            <a:r>
              <a:rPr kumimoji="0" lang="en-US" altLang="zh-CN" sz="2800" b="1">
                <a:solidFill>
                  <a:srgbClr val="000000"/>
                </a:solidFill>
              </a:rPr>
              <a:t>( )     		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 </a:t>
            </a:r>
            <a:r>
              <a:rPr kumimoji="0" lang="zh-CN" altLang="en-US" sz="2800" b="1">
                <a:solidFill>
                  <a:srgbClr val="000000"/>
                </a:solidFill>
              </a:rPr>
              <a:t>获取总行数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5. </a:t>
            </a:r>
            <a:r>
              <a:rPr kumimoji="0" lang="en-US" altLang="zh-CN" sz="28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GetSelectionMask</a:t>
            </a:r>
            <a:r>
              <a:rPr kumimoji="0" lang="en-US" altLang="zh-CN" sz="2800" b="1">
                <a:solidFill>
                  <a:srgbClr val="000000"/>
                </a:solidFill>
              </a:rPr>
              <a:t>( )                 </a:t>
            </a:r>
          </a:p>
          <a:p>
            <a:pPr algn="l">
              <a:lnSpc>
                <a:spcPct val="110000"/>
              </a:lnSpc>
              <a:buClr>
                <a:srgbClr val="9900CC"/>
              </a:buClr>
              <a:buFont typeface="Wingdings" pitchFamily="2" charset="2"/>
              <a:buNone/>
            </a:pPr>
            <a:r>
              <a:rPr kumimoji="0" lang="en-US" altLang="zh-CN" sz="2800" b="1">
                <a:solidFill>
                  <a:srgbClr val="000000"/>
                </a:solidFill>
              </a:rPr>
              <a:t>   </a:t>
            </a:r>
            <a:r>
              <a:rPr kumimoji="0" lang="zh-CN" altLang="en-US" sz="2800" b="1">
                <a:solidFill>
                  <a:srgbClr val="000000"/>
                </a:solidFill>
              </a:rPr>
              <a:t>获取所选行的行号</a:t>
            </a:r>
          </a:p>
        </p:txBody>
      </p:sp>
      <p:sp>
        <p:nvSpPr>
          <p:cNvPr id="335882" name="Rectangle 10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CListCtrl</a:t>
            </a:r>
            <a:r>
              <a:rPr lang="zh-CN" altLang="en-US">
                <a:solidFill>
                  <a:srgbClr val="9900CC"/>
                </a:solidFill>
              </a:rPr>
              <a:t>的成员函数</a:t>
            </a:r>
          </a:p>
        </p:txBody>
      </p:sp>
    </p:spTree>
    <p:extLst>
      <p:ext uri="{BB962C8B-B14F-4D97-AF65-F5344CB8AC3E}">
        <p14:creationId xmlns:p14="http://schemas.microsoft.com/office/powerpoint/2010/main" val="32948845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9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5472112" cy="639763"/>
          </a:xfrm>
        </p:spPr>
        <p:txBody>
          <a:bodyPr/>
          <a:lstStyle/>
          <a:p>
            <a:r>
              <a:rPr lang="en-US" altLang="zh-CN"/>
              <a:t>List Control</a:t>
            </a:r>
            <a:r>
              <a:rPr lang="zh-CN" altLang="en-US"/>
              <a:t>控件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914400" y="2151063"/>
            <a:ext cx="7968848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(0,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学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号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LVCFMT_LEFT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60);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InsertColumn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(1,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姓名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", 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LVCFMT_LEFT, 60);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827088" y="1628775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设置列表视图控件的标题</a:t>
            </a: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900113" y="3624263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在列表视图控件中插入一行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827088" y="4144963"/>
            <a:ext cx="8316912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n=</a:t>
            </a: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GetItemCount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 );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获取当前列表框的行数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InsertItem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 , 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"0001");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在最后插入一行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华文新魏" pitchFamily="2" charset="-122"/>
                <a:ea typeface="华文新魏" pitchFamily="2" charset="-122"/>
              </a:rPr>
              <a:t>SetItemText</a:t>
            </a:r>
            <a:r>
              <a:rPr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(n,1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,"</a:t>
            </a:r>
            <a:r>
              <a:rPr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张</a:t>
            </a:r>
            <a:r>
              <a:rPr lang="zh-CN" altLang="en-US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");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000" b="1" dirty="0" smtClean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设置该行</a:t>
            </a:r>
            <a:r>
              <a:rPr lang="zh-CN" altLang="en-US" sz="2000" b="1" dirty="0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各项内容</a:t>
            </a:r>
          </a:p>
        </p:txBody>
      </p:sp>
    </p:spTree>
    <p:extLst>
      <p:ext uri="{BB962C8B-B14F-4D97-AF65-F5344CB8AC3E}">
        <p14:creationId xmlns:p14="http://schemas.microsoft.com/office/powerpoint/2010/main" val="34203624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2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allAtOnce"/>
      <p:bldP spid="312324" grpId="0"/>
      <p:bldP spid="312325" grpId="0"/>
      <p:bldP spid="312326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116013" y="2278063"/>
            <a:ext cx="6335712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int nSel=m_ListView.GetSelectionMark( );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if(nSel!=-1)</a:t>
            </a:r>
          </a:p>
          <a:p>
            <a:pPr algn="l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m_ListView.DeleteItem(nSel);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827088" y="175736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删除列表视图的选中的一条记录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4643438" y="519113"/>
            <a:ext cx="42497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是给列表视图控件</a:t>
            </a:r>
          </a:p>
          <a:p>
            <a:pPr algn="l"/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连接的控制类的变量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auto">
          <a:xfrm>
            <a:off x="1187450" y="4035425"/>
            <a:ext cx="7272338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 marL="1163638" indent="-11636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3430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5224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018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1881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338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7955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2527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7099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0" lang="en-US" altLang="zh-CN" b="1">
                <a:solidFill>
                  <a:srgbClr val="FF0000"/>
                </a:solidFill>
              </a:rPr>
              <a:t>GetSelectionMark</a:t>
            </a:r>
            <a:r>
              <a:rPr kumimoji="0" lang="zh-CN" altLang="en-US" b="1">
                <a:solidFill>
                  <a:srgbClr val="FF0000"/>
                </a:solidFill>
              </a:rPr>
              <a:t>：</a:t>
            </a:r>
          </a:p>
          <a:p>
            <a:pPr algn="l">
              <a:lnSpc>
                <a:spcPct val="120000"/>
              </a:lnSpc>
            </a:pPr>
            <a:r>
              <a:rPr kumimoji="0" lang="zh-CN" altLang="en-US" b="1">
                <a:solidFill>
                  <a:srgbClr val="000000"/>
                </a:solidFill>
              </a:rPr>
              <a:t>返回焦点所在的行数，如果焦点没在列表中返回</a:t>
            </a:r>
            <a:r>
              <a:rPr kumimoji="0" lang="en-US" altLang="zh-CN" b="1">
                <a:solidFill>
                  <a:srgbClr val="000000"/>
                </a:solidFill>
              </a:rPr>
              <a:t>-1</a:t>
            </a:r>
            <a:r>
              <a:rPr kumimoji="0" lang="zh-CN" altLang="en-US" b="1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850945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1564506" y="1974810"/>
            <a:ext cx="7399982" cy="498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(TRUE);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n=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GetItemCount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CString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for(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=0;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&lt;n; 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++)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    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GetItemText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0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endParaRPr lang="en-US" altLang="zh-CN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if(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str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==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m_NameEdit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{	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m_ListView.SetFocus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m_ListView.</a:t>
            </a: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SetItemState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LVIS_SELECTED,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                         LVIS_SELECTED);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break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     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  <a:p>
            <a:pPr algn="l">
              <a:lnSpc>
                <a:spcPts val="31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if(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&gt;=n)	</a:t>
            </a:r>
            <a:r>
              <a:rPr lang="en-US" altLang="zh-CN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MessageBox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("</a:t>
            </a:r>
            <a:r>
              <a:rPr lang="zh-CN" altLang="en-US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没有找到！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");</a:t>
            </a:r>
          </a:p>
        </p:txBody>
      </p:sp>
      <p:sp>
        <p:nvSpPr>
          <p:cNvPr id="314371" name="Rectangle 3"/>
          <p:cNvSpPr>
            <a:spLocks noChangeArrowheads="1"/>
          </p:cNvSpPr>
          <p:nvPr/>
        </p:nvSpPr>
        <p:spPr bwMode="auto">
          <a:xfrm>
            <a:off x="900113" y="765175"/>
            <a:ext cx="5472112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>
                <a:solidFill>
                  <a:srgbClr val="9900CC"/>
                </a:solidFill>
              </a:rPr>
              <a:t>List Control</a:t>
            </a:r>
            <a:r>
              <a:rPr lang="zh-CN" altLang="en-US">
                <a:solidFill>
                  <a:srgbClr val="9900CC"/>
                </a:solidFill>
              </a:rPr>
              <a:t>控件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4643438" y="476250"/>
            <a:ext cx="4321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m_NameEdit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是给编辑框连接的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数值类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变量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27088" y="15573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在列表视图中查找一条记录</a:t>
            </a:r>
          </a:p>
        </p:txBody>
      </p:sp>
    </p:spTree>
    <p:extLst>
      <p:ext uri="{BB962C8B-B14F-4D97-AF65-F5344CB8AC3E}">
        <p14:creationId xmlns:p14="http://schemas.microsoft.com/office/powerpoint/2010/main" val="96928931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8001000" cy="1143000"/>
          </a:xfrm>
        </p:spPr>
        <p:txBody>
          <a:bodyPr/>
          <a:lstStyle/>
          <a:p>
            <a:r>
              <a:rPr lang="zh-CN" altLang="en-US" sz="4800" b="0" dirty="0" smtClean="0">
                <a:latin typeface="微软雅黑" pitchFamily="34" charset="-122"/>
                <a:ea typeface="微软雅黑" pitchFamily="34" charset="-122"/>
              </a:rPr>
              <a:t>作  业</a:t>
            </a:r>
            <a:endParaRPr lang="zh-CN" altLang="en-US" sz="48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700808"/>
            <a:ext cx="7704856" cy="3733800"/>
          </a:xfrm>
        </p:spPr>
        <p:txBody>
          <a:bodyPr/>
          <a:lstStyle/>
          <a:p>
            <a:r>
              <a:rPr lang="zh-CN" altLang="en-US" sz="3200" b="1" dirty="0" smtClean="0"/>
              <a:t>设计自己的列表视图控件，实现添加、删除、查找、修改功能。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11039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508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主对话框显示子对话框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00808"/>
            <a:ext cx="8001000" cy="2663368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b="1" dirty="0"/>
              <a:t>创建一个新的</a:t>
            </a:r>
            <a:r>
              <a:rPr lang="zh-CN" altLang="en-US" b="1" dirty="0" smtClean="0"/>
              <a:t>对话框</a:t>
            </a:r>
            <a:endParaRPr lang="en-US" altLang="zh-CN" b="1" dirty="0"/>
          </a:p>
          <a:p>
            <a:pPr lvl="1">
              <a:spcBef>
                <a:spcPct val="40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资源视图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右键  添加  资源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endParaRPr lang="zh-CN" altLang="en-US" b="1" dirty="0"/>
          </a:p>
          <a:p>
            <a:pPr>
              <a:spcBef>
                <a:spcPct val="40000"/>
              </a:spcBef>
            </a:pPr>
            <a:r>
              <a:rPr lang="zh-CN" altLang="en-US" b="1" dirty="0"/>
              <a:t>给对话框关联一个新</a:t>
            </a:r>
            <a:r>
              <a:rPr lang="zh-CN" altLang="en-US" b="1" dirty="0" smtClean="0"/>
              <a:t>类</a:t>
            </a:r>
            <a:endParaRPr lang="en-US" altLang="zh-CN" b="1" dirty="0"/>
          </a:p>
          <a:p>
            <a:pPr lvl="1">
              <a:spcBef>
                <a:spcPct val="4000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对话框上点右键，快捷菜单中选“添加类”</a:t>
            </a:r>
          </a:p>
          <a:p>
            <a:pPr>
              <a:spcBef>
                <a:spcPct val="40000"/>
              </a:spcBef>
            </a:pPr>
            <a:r>
              <a:rPr lang="zh-CN" altLang="en-US" b="1" dirty="0"/>
              <a:t>显示</a:t>
            </a:r>
            <a:r>
              <a:rPr lang="zh-CN" altLang="en-US" b="1" dirty="0" smtClean="0"/>
              <a:t>对话框</a:t>
            </a:r>
            <a:r>
              <a:rPr lang="zh-CN" altLang="en-US" sz="2400" b="1" dirty="0" smtClean="0"/>
              <a:t>（注意包含相应头文件）</a:t>
            </a:r>
            <a:endParaRPr lang="zh-CN" altLang="en-US" sz="2400" b="1" dirty="0"/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1763266" y="4581128"/>
            <a:ext cx="29527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CAddDlg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dlg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l">
              <a:spcBef>
                <a:spcPct val="20000"/>
              </a:spcBef>
            </a:pPr>
            <a:r>
              <a:rPr lang="en-US" altLang="zh-CN" sz="2800" b="1" dirty="0" err="1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dlg.DoModal</a:t>
            </a:r>
            <a:r>
              <a:rPr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( );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4932040" y="4653136"/>
            <a:ext cx="3241675" cy="1511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关于对话框的显示：</a:t>
            </a:r>
          </a:p>
          <a:p>
            <a:pPr algn="l">
              <a:lnSpc>
                <a:spcPct val="11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CAboutDlg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dlg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    </a:t>
            </a:r>
          </a:p>
          <a:p>
            <a:pPr algn="l">
              <a:lnSpc>
                <a:spcPct val="11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dlg.DoModal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 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93485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6" grpId="0" build="allAtOnce"/>
      <p:bldP spid="296969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620713"/>
            <a:ext cx="82296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altLang="zh-CN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CDialog</a:t>
            </a:r>
            <a:r>
              <a:rPr kumimoji="0" lang="zh-CN" altLang="en-US" sz="4400">
                <a:solidFill>
                  <a:schemeClr val="tx1"/>
                </a:solidFill>
                <a:latin typeface="Times New Roman" pitchFamily="18" charset="0"/>
                <a:ea typeface="方正水柱简体" pitchFamily="2" charset="-122"/>
              </a:rPr>
              <a:t>类中的成员函数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1258888" y="1654175"/>
            <a:ext cx="78851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OnOK</a:t>
            </a:r>
            <a:r>
              <a:rPr kumimoji="0"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：关闭对话框，</a:t>
            </a:r>
            <a:r>
              <a:rPr kumimoji="0" lang="en-US" altLang="zh-CN" sz="2800" b="1" dirty="0" err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DoModal</a:t>
            </a:r>
            <a:r>
              <a:rPr kumimoji="0" lang="zh-CN" altLang="en-US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返回值是</a:t>
            </a:r>
            <a:r>
              <a:rPr kumimoji="0" lang="en-US" altLang="zh-CN" sz="2800" b="1" dirty="0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IDOK</a:t>
            </a:r>
            <a:endParaRPr kumimoji="0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1331913" y="2319338"/>
            <a:ext cx="331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OnOK(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1258888" y="3079750"/>
            <a:ext cx="7885112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OnCancel</a:t>
            </a:r>
            <a:r>
              <a:rPr kumimoji="0"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：关闭对话框，</a:t>
            </a: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DoModal</a:t>
            </a:r>
            <a:r>
              <a:rPr kumimoji="0"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返回值是</a:t>
            </a:r>
            <a:r>
              <a:rPr kumimoji="0"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宋体" charset="-122"/>
              </a:rPr>
              <a:t>IDCANCEL</a:t>
            </a:r>
            <a:endParaRPr kumimoji="0" lang="en-US" altLang="zh-CN" sz="2800" b="1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1331913" y="434022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OnCancel(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);</a:t>
            </a:r>
            <a:r>
              <a:rPr lang="en-US" altLang="zh-CN" sz="280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297991" name="WordArt 7"/>
          <p:cNvSpPr>
            <a:spLocks noChangeArrowheads="1" noChangeShapeType="1" noTextEdit="1"/>
          </p:cNvSpPr>
          <p:nvPr/>
        </p:nvSpPr>
        <p:spPr bwMode="auto">
          <a:xfrm>
            <a:off x="5364163" y="249237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确定</a:t>
            </a:r>
          </a:p>
        </p:txBody>
      </p:sp>
      <p:sp>
        <p:nvSpPr>
          <p:cNvPr id="297992" name="WordArt 8"/>
          <p:cNvSpPr>
            <a:spLocks noChangeArrowheads="1" noChangeShapeType="1" noTextEdit="1"/>
          </p:cNvSpPr>
          <p:nvPr/>
        </p:nvSpPr>
        <p:spPr bwMode="auto">
          <a:xfrm>
            <a:off x="5435600" y="4365625"/>
            <a:ext cx="914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取消</a:t>
            </a:r>
          </a:p>
        </p:txBody>
      </p:sp>
    </p:spTree>
    <p:extLst>
      <p:ext uri="{BB962C8B-B14F-4D97-AF65-F5344CB8AC3E}">
        <p14:creationId xmlns:p14="http://schemas.microsoft.com/office/powerpoint/2010/main" val="33797243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 animBg="1"/>
      <p:bldP spid="2979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简单计算器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1187450" y="1700213"/>
            <a:ext cx="3529013" cy="91440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编辑框：</a:t>
            </a:r>
          </a:p>
          <a:p>
            <a:pPr algn="l"/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添加变量</a:t>
            </a:r>
            <a:r>
              <a:rPr lang="en-US" altLang="zh-CN" sz="2600" b="1" dirty="0" err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m_display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1187450" y="2781300"/>
            <a:ext cx="3527425" cy="1311275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0~9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</a:t>
            </a:r>
          </a:p>
          <a:p>
            <a:pPr algn="l"/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second=second*10+</a:t>
            </a:r>
            <a:r>
              <a:rPr lang="en-US" altLang="zh-CN" sz="2600" b="1" dirty="0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l"/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m_display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=second;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1187450" y="4365625"/>
            <a:ext cx="3817938" cy="2105025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+ - * /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first=first opertor second;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m_display=first;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second=0;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operator='</a:t>
            </a:r>
            <a:r>
              <a:rPr lang="en-US" altLang="zh-CN" sz="26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';</a:t>
            </a:r>
          </a:p>
        </p:txBody>
      </p:sp>
      <p:pic>
        <p:nvPicPr>
          <p:cNvPr id="337926" name="Picture 6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188913"/>
            <a:ext cx="1500188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5162550" y="2060575"/>
            <a:ext cx="3816350" cy="170815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初始化：</a:t>
            </a:r>
          </a:p>
          <a:p>
            <a:pPr algn="l"/>
            <a:r>
              <a:rPr lang="en-US" altLang="zh-CN" sz="26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first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=0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；</a:t>
            </a:r>
            <a:r>
              <a:rPr lang="en-US" altLang="zh-CN" sz="26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second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=0;</a:t>
            </a:r>
          </a:p>
          <a:p>
            <a:pPr algn="l"/>
            <a:r>
              <a:rPr lang="en-US" altLang="zh-CN" sz="2600" b="1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operator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='+';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m_display=0;</a:t>
            </a:r>
            <a:endParaRPr lang="en-US" altLang="zh-CN" sz="2600" b="1">
              <a:solidFill>
                <a:srgbClr val="CC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5151438" y="3968750"/>
            <a:ext cx="3854450" cy="2501900"/>
          </a:xfrm>
          <a:prstGeom prst="rect">
            <a:avLst/>
          </a:prstGeom>
          <a:noFill/>
          <a:ln w="28575">
            <a:solidFill>
              <a:srgbClr val="3366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zh-CN" altLang="en-US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first=first opertor second;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m_display=first;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first=0;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second=0;</a:t>
            </a:r>
          </a:p>
          <a:p>
            <a:pPr algn="l"/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operator='</a:t>
            </a:r>
            <a:r>
              <a:rPr lang="en-US" altLang="zh-CN" sz="2600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en-US" altLang="zh-CN" sz="26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';</a:t>
            </a: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2916238" y="1747838"/>
            <a:ext cx="106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5854531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allAtOnce" animBg="1"/>
      <p:bldP spid="337924" grpId="0" build="allAtOnce" animBg="1"/>
      <p:bldP spid="337925" grpId="0" build="allAtOnce" animBg="1"/>
      <p:bldP spid="337927" grpId="0" build="allAtOnce" animBg="1"/>
      <p:bldP spid="337928" grpId="0" build="allAtOnce" animBg="1"/>
      <p:bldP spid="3379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1120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给编辑框连接变量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476375"/>
            <a:ext cx="7886700" cy="12319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IDC_EDIT1		m_display		double</a:t>
            </a:r>
          </a:p>
          <a:p>
            <a:endParaRPr lang="en-US" altLang="zh-C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5657019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0387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 dirty="0" smtClean="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添加成员</a:t>
            </a:r>
            <a:r>
              <a:rPr kumimoji="0" lang="zh-CN" altLang="en-US" sz="4000" dirty="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变量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27" y="1772816"/>
            <a:ext cx="5590477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377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400" y="692150"/>
            <a:ext cx="8001000" cy="701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zh-CN" altLang="en-US" sz="4000" kern="0" smtClean="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添加成员变量</a:t>
            </a:r>
            <a:endParaRPr kumimoji="0" lang="zh-CN" altLang="en-US" sz="4000" kern="0" dirty="0">
              <a:solidFill>
                <a:schemeClr val="tx1"/>
              </a:solidFill>
              <a:latin typeface="方正水柱简体" pitchFamily="2" charset="-122"/>
              <a:ea typeface="方正水柱简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1836862"/>
            <a:ext cx="5729064" cy="195217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kern="0" dirty="0" smtClean="0"/>
              <a:t>double	</a:t>
            </a:r>
            <a:r>
              <a:rPr lang="en-US" altLang="zh-CN" b="1" kern="0" dirty="0" err="1" smtClean="0"/>
              <a:t>m_first</a:t>
            </a:r>
            <a:endParaRPr lang="en-US" altLang="zh-CN" b="1" kern="0" dirty="0" smtClean="0"/>
          </a:p>
          <a:p>
            <a:pPr>
              <a:buFont typeface="Wingdings" pitchFamily="2" charset="2"/>
              <a:buNone/>
            </a:pPr>
            <a:r>
              <a:rPr lang="en-US" altLang="zh-CN" b="1" kern="0" dirty="0" smtClean="0"/>
              <a:t>double	</a:t>
            </a:r>
            <a:r>
              <a:rPr lang="en-US" altLang="zh-CN" b="1" kern="0" dirty="0" err="1" smtClean="0"/>
              <a:t>m_second</a:t>
            </a:r>
            <a:endParaRPr lang="en-US" altLang="zh-CN" b="1" kern="0" dirty="0" smtClean="0"/>
          </a:p>
          <a:p>
            <a:pPr>
              <a:buFont typeface="Wingdings" pitchFamily="2" charset="2"/>
              <a:buNone/>
            </a:pPr>
            <a:r>
              <a:rPr lang="en-US" altLang="zh-CN" b="1" kern="0" dirty="0" smtClean="0"/>
              <a:t>char		</a:t>
            </a:r>
            <a:r>
              <a:rPr lang="en-US" altLang="zh-CN" b="1" kern="0" dirty="0" err="1" smtClean="0"/>
              <a:t>m_operator</a:t>
            </a:r>
            <a:endParaRPr lang="zh-CN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9738797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ChangeArrowheads="1"/>
          </p:cNvSpPr>
          <p:nvPr/>
        </p:nvSpPr>
        <p:spPr bwMode="auto">
          <a:xfrm>
            <a:off x="900113" y="692150"/>
            <a:ext cx="779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>
              <a:lnSpc>
                <a:spcPct val="90000"/>
              </a:lnSpc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lnSpc>
                <a:spcPct val="100000"/>
              </a:lnSpc>
            </a:pPr>
            <a:r>
              <a:rPr kumimoji="0" lang="zh-CN" altLang="en-US" sz="4000">
                <a:solidFill>
                  <a:srgbClr val="000000"/>
                </a:solidFill>
                <a:latin typeface="方正水柱简体" pitchFamily="2" charset="-122"/>
                <a:ea typeface="方正水柱简体" pitchFamily="2" charset="-122"/>
              </a:rPr>
              <a:t>定义成员变量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61274"/>
            <a:ext cx="3551296" cy="517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2548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初始化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20838"/>
            <a:ext cx="7886700" cy="6556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/>
              <a:t>在</a:t>
            </a:r>
            <a:r>
              <a:rPr lang="en-US" altLang="zh-CN" b="1" dirty="0" err="1"/>
              <a:t>OnInitDialog</a:t>
            </a:r>
            <a:r>
              <a:rPr lang="zh-CN" altLang="en-US" b="1" dirty="0"/>
              <a:t>函数中添加以下代码：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1547813" y="2349500"/>
            <a:ext cx="6407150" cy="4298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BOOL CComDlg::OnInitDialog( )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	……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b="1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 TODO: Add extra initialization here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m_first=0;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m_second=0;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m_operator='+';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m_display=0;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UpdateData(FALSE);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……</a:t>
            </a:r>
          </a:p>
          <a:p>
            <a:pPr algn="l">
              <a:lnSpc>
                <a:spcPct val="115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6074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30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3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3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43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30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30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3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3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3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3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43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2150"/>
            <a:ext cx="8001000" cy="701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8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zh-CN" altLang="en-US" sz="4000">
                <a:solidFill>
                  <a:schemeClr val="tx1"/>
                </a:solidFill>
                <a:latin typeface="方正水柱简体" pitchFamily="2" charset="-122"/>
                <a:ea typeface="方正水柱简体" pitchFamily="2" charset="-122"/>
              </a:rPr>
              <a:t>给数字键添加代码</a:t>
            </a:r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1079500" y="1700213"/>
            <a:ext cx="8064500" cy="3670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void CComDlg::On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Button( ) </a:t>
            </a:r>
          </a:p>
          <a:p>
            <a:pPr algn="l"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algn="l">
              <a:lnSpc>
                <a:spcPct val="140000"/>
              </a:lnSpc>
            </a:pPr>
            <a:r>
              <a:rPr lang="en-US" altLang="zh-CN" b="1">
                <a:solidFill>
                  <a:srgbClr val="008000"/>
                </a:solidFill>
                <a:latin typeface="Times New Roman" pitchFamily="18" charset="0"/>
                <a:ea typeface="宋体" charset="-122"/>
              </a:rPr>
              <a:t>// TODO: Add your control notification handler code here</a:t>
            </a:r>
          </a:p>
          <a:p>
            <a:pPr algn="l"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m_second=m_second*10+</a:t>
            </a:r>
            <a:r>
              <a:rPr lang="en-US" altLang="zh-CN" b="1">
                <a:solidFill>
                  <a:srgbClr val="0000CC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l"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m_display=m_second;</a:t>
            </a:r>
          </a:p>
          <a:p>
            <a:pPr algn="l"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UpdateData(FALSE);</a:t>
            </a:r>
          </a:p>
          <a:p>
            <a:pPr algn="l">
              <a:lnSpc>
                <a:spcPct val="14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97832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allAtOnce" animBg="1"/>
    </p:bldLst>
  </p:timing>
</p:sld>
</file>

<file path=ppt/theme/theme1.xml><?xml version="1.0" encoding="utf-8"?>
<a:theme xmlns:a="http://schemas.openxmlformats.org/drawingml/2006/main" name="2_c5-5">
  <a:themeElements>
    <a:clrScheme name="1_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1_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5-5">
  <a:themeElements>
    <a:clrScheme name="1_c5-5 4">
      <a:dk1>
        <a:srgbClr val="000000"/>
      </a:dk1>
      <a:lt1>
        <a:srgbClr val="FFFFFF"/>
      </a:lt1>
      <a:dk2>
        <a:srgbClr val="9900CC"/>
      </a:dk2>
      <a:lt2>
        <a:srgbClr val="0033CC"/>
      </a:lt2>
      <a:accent1>
        <a:srgbClr val="FFCC66"/>
      </a:accent1>
      <a:accent2>
        <a:srgbClr val="33CC33"/>
      </a:accent2>
      <a:accent3>
        <a:srgbClr val="FFFFFF"/>
      </a:accent3>
      <a:accent4>
        <a:srgbClr val="000000"/>
      </a:accent4>
      <a:accent5>
        <a:srgbClr val="FFE2B8"/>
      </a:accent5>
      <a:accent6>
        <a:srgbClr val="2DB92D"/>
      </a:accent6>
      <a:hlink>
        <a:srgbClr val="9900CC"/>
      </a:hlink>
      <a:folHlink>
        <a:srgbClr val="9900CC"/>
      </a:folHlink>
    </a:clrScheme>
    <a:fontScheme name="1_c5-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c5-5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5-5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5-5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11755</TotalTime>
  <Words>993</Words>
  <Application>Microsoft Office PowerPoint</Application>
  <PresentationFormat>全屏显示(4:3)</PresentationFormat>
  <Paragraphs>241</Paragraphs>
  <Slides>26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2_c5-5</vt:lpstr>
      <vt:lpstr>1_c5-5</vt:lpstr>
      <vt:lpstr>BMP 图象</vt:lpstr>
      <vt:lpstr>PowerPoint 演示文稿</vt:lpstr>
      <vt:lpstr>PowerPoint 演示文稿</vt:lpstr>
      <vt:lpstr>简单计算器</vt:lpstr>
      <vt:lpstr>给编辑框连接变量</vt:lpstr>
      <vt:lpstr>添加成员变量</vt:lpstr>
      <vt:lpstr>PowerPoint 演示文稿</vt:lpstr>
      <vt:lpstr>PowerPoint 演示文稿</vt:lpstr>
      <vt:lpstr>初始化</vt:lpstr>
      <vt:lpstr>给数字键添加代码</vt:lpstr>
      <vt:lpstr>给运算符键添加代码</vt:lpstr>
      <vt:lpstr>给等号键添加代码</vt:lpstr>
      <vt:lpstr>给清除键添加代码</vt:lpstr>
      <vt:lpstr>操作步骤</vt:lpstr>
      <vt:lpstr>PowerPoint 演示文稿</vt:lpstr>
      <vt:lpstr>PowerPoint 演示文稿</vt:lpstr>
      <vt:lpstr>Picture控件动态显示图片</vt:lpstr>
      <vt:lpstr>PowerPoint 演示文稿</vt:lpstr>
      <vt:lpstr>PowerPoint 演示文稿</vt:lpstr>
      <vt:lpstr>PowerPoint 演示文稿</vt:lpstr>
      <vt:lpstr>PowerPoint 演示文稿</vt:lpstr>
      <vt:lpstr>List Control控件</vt:lpstr>
      <vt:lpstr>PowerPoint 演示文稿</vt:lpstr>
      <vt:lpstr>PowerPoint 演示文稿</vt:lpstr>
      <vt:lpstr>作  业</vt:lpstr>
      <vt:lpstr>主对话框显示子对话框</vt:lpstr>
      <vt:lpstr>CDialog类中的成员函数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K</cp:lastModifiedBy>
  <cp:revision>448</cp:revision>
  <dcterms:created xsi:type="dcterms:W3CDTF">2001-10-15T01:38:10Z</dcterms:created>
  <dcterms:modified xsi:type="dcterms:W3CDTF">2017-03-29T09:22:48Z</dcterms:modified>
</cp:coreProperties>
</file>