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774" r:id="rId4"/>
    <p:sldMasterId id="2147483786" r:id="rId5"/>
    <p:sldMasterId id="2147483798" r:id="rId6"/>
  </p:sldMasterIdLst>
  <p:notesMasterIdLst>
    <p:notesMasterId r:id="rId49"/>
  </p:notesMasterIdLst>
  <p:handoutMasterIdLst>
    <p:handoutMasterId r:id="rId50"/>
  </p:handoutMasterIdLst>
  <p:sldIdLst>
    <p:sldId id="444" r:id="rId7"/>
    <p:sldId id="445" r:id="rId8"/>
    <p:sldId id="441" r:id="rId9"/>
    <p:sldId id="442" r:id="rId10"/>
    <p:sldId id="258" r:id="rId11"/>
    <p:sldId id="355" r:id="rId12"/>
    <p:sldId id="336" r:id="rId13"/>
    <p:sldId id="337" r:id="rId14"/>
    <p:sldId id="356" r:id="rId15"/>
    <p:sldId id="357" r:id="rId16"/>
    <p:sldId id="377" r:id="rId17"/>
    <p:sldId id="378" r:id="rId18"/>
    <p:sldId id="380" r:id="rId19"/>
    <p:sldId id="381" r:id="rId20"/>
    <p:sldId id="382" r:id="rId21"/>
    <p:sldId id="383" r:id="rId22"/>
    <p:sldId id="384" r:id="rId23"/>
    <p:sldId id="385" r:id="rId24"/>
    <p:sldId id="386" r:id="rId25"/>
    <p:sldId id="388" r:id="rId26"/>
    <p:sldId id="389" r:id="rId27"/>
    <p:sldId id="390" r:id="rId28"/>
    <p:sldId id="391" r:id="rId29"/>
    <p:sldId id="392" r:id="rId30"/>
    <p:sldId id="443" r:id="rId31"/>
    <p:sldId id="416" r:id="rId32"/>
    <p:sldId id="417" r:id="rId33"/>
    <p:sldId id="418" r:id="rId34"/>
    <p:sldId id="419" r:id="rId35"/>
    <p:sldId id="422" r:id="rId36"/>
    <p:sldId id="434" r:id="rId37"/>
    <p:sldId id="424" r:id="rId38"/>
    <p:sldId id="435" r:id="rId39"/>
    <p:sldId id="425" r:id="rId40"/>
    <p:sldId id="426" r:id="rId41"/>
    <p:sldId id="427" r:id="rId42"/>
    <p:sldId id="428" r:id="rId43"/>
    <p:sldId id="429" r:id="rId44"/>
    <p:sldId id="430" r:id="rId45"/>
    <p:sldId id="431" r:id="rId46"/>
    <p:sldId id="433" r:id="rId47"/>
    <p:sldId id="437" r:id="rId4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00FFCC"/>
    <a:srgbClr val="0000CC"/>
    <a:srgbClr val="99FFCC"/>
    <a:srgbClr val="FF99FF"/>
    <a:srgbClr val="6600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80" autoAdjust="0"/>
  </p:normalViewPr>
  <p:slideViewPr>
    <p:cSldViewPr>
      <p:cViewPr>
        <p:scale>
          <a:sx n="66" d="100"/>
          <a:sy n="66" d="100"/>
        </p:scale>
        <p:origin x="-1050"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92"/>
    </p:cViewPr>
  </p:sorterViewPr>
  <p:notesViewPr>
    <p:cSldViewPr>
      <p:cViewPr varScale="1">
        <p:scale>
          <a:sx n="52" d="100"/>
          <a:sy n="52" d="100"/>
        </p:scale>
        <p:origin x="-28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99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99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558836DB-DAD9-4580-A85F-40360368299C}" type="slidenum">
              <a:rPr lang="en-US" altLang="zh-CN"/>
              <a:pPr>
                <a:defRPr/>
              </a:pPr>
              <a:t>‹#›</a:t>
            </a:fld>
            <a:endParaRPr lang="en-US" altLang="zh-CN"/>
          </a:p>
        </p:txBody>
      </p:sp>
    </p:spTree>
    <p:extLst>
      <p:ext uri="{BB962C8B-B14F-4D97-AF65-F5344CB8AC3E}">
        <p14:creationId xmlns:p14="http://schemas.microsoft.com/office/powerpoint/2010/main" val="3587181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7193DD2-27AF-4112-8000-F71DA000C840}" type="slidenum">
              <a:rPr lang="en-US" altLang="zh-CN"/>
              <a:pPr>
                <a:defRPr/>
              </a:pPr>
              <a:t>‹#›</a:t>
            </a:fld>
            <a:endParaRPr lang="en-US" altLang="zh-CN"/>
          </a:p>
        </p:txBody>
      </p:sp>
    </p:spTree>
    <p:extLst>
      <p:ext uri="{BB962C8B-B14F-4D97-AF65-F5344CB8AC3E}">
        <p14:creationId xmlns:p14="http://schemas.microsoft.com/office/powerpoint/2010/main" val="26399911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8061F4D-836A-454C-B63F-3D6D4384326E}" type="slidenum">
              <a:rPr lang="zh-CN" altLang="en-US" smtClean="0">
                <a:solidFill>
                  <a:prstClr val="black"/>
                </a:solidFill>
                <a:latin typeface="Times New Roman" pitchFamily="18" charset="0"/>
              </a:rPr>
              <a:pPr eaLnBrk="1" hangingPunct="1">
                <a:spcBef>
                  <a:spcPct val="0"/>
                </a:spcBef>
              </a:pPr>
              <a:t>1</a:t>
            </a:fld>
            <a:endParaRPr lang="en-US" altLang="zh-CN" smtClean="0">
              <a:solidFill>
                <a:prstClr val="black"/>
              </a:solidFill>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0A9F3144-9713-4281-A59E-58B17900942B}" type="slidenum">
              <a:rPr lang="en-US" altLang="zh-CN" smtClean="0"/>
              <a:pPr eaLnBrk="1" hangingPunct="1">
                <a:spcBef>
                  <a:spcPct val="0"/>
                </a:spcBef>
              </a:pPr>
              <a:t>12</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zh-CN" altLang="en-US" dirty="0" smtClean="0"/>
              <a:t>类里面可以不用定义析构</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A421A51-0360-4E67-B159-766BB0B99469}" type="slidenum">
              <a:rPr lang="en-US" altLang="zh-CN" smtClean="0"/>
              <a:pPr eaLnBrk="1" hangingPunct="1">
                <a:spcBef>
                  <a:spcPct val="0"/>
                </a:spcBef>
              </a:pPr>
              <a:t>18</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zh-CN" altLang="en-US" smtClean="0"/>
              <a:t>调用的时候怎么区分调用哪一个？根据参数区分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E0E24A6-339F-4D2E-9D40-6AC5865D5ED9}" type="slidenum">
              <a:rPr lang="en-US" altLang="zh-CN" smtClean="0"/>
              <a:pPr eaLnBrk="1" hangingPunct="1">
                <a:spcBef>
                  <a:spcPct val="0"/>
                </a:spcBef>
              </a:pPr>
              <a:t>20</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zh-CN" altLang="en-US" smtClean="0"/>
              <a:t>编译器会根据参数自动选择相应的函数加以执行</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8DA262FA-6C44-42CE-BC54-DE54D3AEBFCF}" type="slidenum">
              <a:rPr lang="en-US" altLang="zh-CN" smtClean="0">
                <a:solidFill>
                  <a:prstClr val="black"/>
                </a:solidFill>
              </a:rPr>
              <a:pPr eaLnBrk="1" hangingPunct="1">
                <a:spcBef>
                  <a:spcPct val="0"/>
                </a:spcBef>
              </a:pPr>
              <a:t>25</a:t>
            </a:fld>
            <a:endParaRPr lang="en-US" altLang="zh-CN" smtClean="0">
              <a:solidFill>
                <a:prstClr val="black"/>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smtClean="0">
                <a:ea typeface="宋体" charset="-122"/>
              </a:rPr>
              <a:t>派生类不继承的基类成员仅有析构函数、构造函数以及任何重载赋值运算符的成员函数。之所以不继承是因为派生类有自己的构造函数和析构函数。</a:t>
            </a:r>
            <a:endParaRPr lang="en-US" altLang="zh-CN" smtClean="0">
              <a:ea typeface="宋体" charset="-122"/>
            </a:endParaRPr>
          </a:p>
          <a:p>
            <a:pPr eaLnBrk="1" hangingPunct="1"/>
            <a:r>
              <a:rPr lang="zh-CN" altLang="en-US" smtClean="0">
                <a:ea typeface="宋体" charset="-122"/>
              </a:rPr>
              <a:t>虽然派生类不会继承基类的构造函数，但它们任然存在于基类中，并且用于创建派生类对象的积累部分。因为创建派生类对象的基类部分实际上属于基类构造函数而非派生类构造函数的任务。</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8FE1C77-4D59-4F76-A255-9D20F46DD828}" type="slidenum">
              <a:rPr lang="en-US" altLang="zh-CN" smtClean="0"/>
              <a:pPr eaLnBrk="1" hangingPunct="1">
                <a:spcBef>
                  <a:spcPct val="0"/>
                </a:spcBef>
              </a:pPr>
              <a:t>27</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zh-CN" altLang="en-US" smtClean="0"/>
              <a:t>函数名相同，参数可以不同。仍然可以重写</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DC10BDC-98B7-49F1-888A-B6007A94DEA0}" type="slidenum">
              <a:rPr lang="en-US" altLang="zh-CN" smtClean="0"/>
              <a:pPr eaLnBrk="1" hangingPunct="1">
                <a:spcBef>
                  <a:spcPct val="0"/>
                </a:spcBef>
              </a:pPr>
              <a:t>29</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zh-CN" altLang="en-US" smtClean="0"/>
              <a:t>板书写结果</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12A9D6DC-0F6E-41B2-9E32-700554EBAB74}" type="slidenum">
              <a:rPr lang="en-US" altLang="zh-CN" smtClean="0"/>
              <a:pPr eaLnBrk="1" hangingPunct="1">
                <a:spcBef>
                  <a:spcPct val="0"/>
                </a:spcBef>
              </a:pPr>
              <a:t>30</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altLang="zh-CN" dirty="0" smtClean="0"/>
              <a:t>C++</a:t>
            </a:r>
            <a:r>
              <a:rPr lang="zh-CN" altLang="en-US" dirty="0" smtClean="0"/>
              <a:t>允许多重继承，而</a:t>
            </a:r>
            <a:r>
              <a:rPr lang="en-US" altLang="zh-CN" dirty="0" smtClean="0"/>
              <a:t>java</a:t>
            </a:r>
            <a:r>
              <a:rPr lang="zh-CN" altLang="en-US" dirty="0" smtClean="0"/>
              <a:t>不允许多重继承。</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pPr eaLnBrk="1" hangingPunct="1"/>
            <a:r>
              <a:rPr lang="zh-CN" altLang="en-US" smtClean="0"/>
              <a:t>虽然基类的私有数据成员也是派生类的成员，但它们在派生类中仍然是基类所思有的，因此在培生类中添加的成员函数不能访问它们。只有通过基类保护或公有的成员函数才能在派生类中访问它们。</a:t>
            </a:r>
          </a:p>
        </p:txBody>
      </p:sp>
      <p:sp>
        <p:nvSpPr>
          <p:cNvPr id="6554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7953A0F-309D-4A74-95EE-EC1FCEB647F1}" type="slidenum">
              <a:rPr lang="en-US" altLang="zh-CN" smtClean="0"/>
              <a:pPr eaLnBrk="1" hangingPunct="1">
                <a:spcBef>
                  <a:spcPct val="0"/>
                </a:spcBef>
              </a:pPr>
              <a:t>33</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2CC270F-2FB5-48E9-9D8A-BA46064404BD}" type="slidenum">
              <a:rPr lang="en-US" altLang="zh-CN" smtClean="0"/>
              <a:pPr eaLnBrk="1" hangingPunct="1">
                <a:spcBef>
                  <a:spcPct val="0"/>
                </a:spcBef>
              </a:pPr>
              <a:t>35</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zh-CN" altLang="en-US" smtClean="0"/>
              <a:t>条件编译：满足条件编译，不满足条件不编译</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52E05E8-C5C4-40EE-9787-EA5DA0F6F4D4}" type="slidenum">
              <a:rPr lang="en-US" altLang="zh-CN" smtClean="0"/>
              <a:pPr eaLnBrk="1" hangingPunct="1">
                <a:spcBef>
                  <a:spcPct val="0"/>
                </a:spcBef>
              </a:pPr>
              <a:t>36</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zh-CN" altLang="en-US" smtClean="0"/>
              <a:t>出现的</a:t>
            </a:r>
            <a:r>
              <a:rPr lang="en-US" altLang="zh-CN" smtClean="0"/>
              <a:t>animal</a:t>
            </a:r>
            <a:r>
              <a:rPr lang="zh-CN" altLang="en-US" smtClean="0"/>
              <a:t>在哪里定义</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p:spPr>
        <p:txBody>
          <a:bodyPr/>
          <a:lstStyle/>
          <a:p>
            <a:r>
              <a:rPr lang="zh-CN" altLang="en-US" smtClean="0"/>
              <a:t>编写程序处理在庭院内出现的对象。</a:t>
            </a:r>
          </a:p>
        </p:txBody>
      </p:sp>
      <p:sp>
        <p:nvSpPr>
          <p:cNvPr id="2150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6D9BBFF-FD04-462F-A537-26B315EE15E4}" type="slidenum">
              <a:rPr lang="zh-CN" altLang="en-US" smtClean="0">
                <a:latin typeface="Times New Roman" pitchFamily="18" charset="0"/>
              </a:rPr>
              <a:pPr eaLnBrk="1" hangingPunct="1">
                <a:spcBef>
                  <a:spcPct val="0"/>
                </a:spcBef>
              </a:pPr>
              <a:t>2</a:t>
            </a:fld>
            <a:endParaRPr lang="en-US"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5D50AEE8-0BA6-4903-BF7B-AF9F698320AE}" type="slidenum">
              <a:rPr lang="en-US" altLang="zh-CN" smtClean="0">
                <a:solidFill>
                  <a:srgbClr val="000000"/>
                </a:solidFill>
              </a:rPr>
              <a:pPr eaLnBrk="1" hangingPunct="1">
                <a:spcBef>
                  <a:spcPct val="0"/>
                </a:spcBef>
              </a:pPr>
              <a:t>4</a:t>
            </a:fld>
            <a:endParaRPr lang="en-US" altLang="zh-CN" smtClean="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zh-CN" altLang="en-US"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p:spPr>
        <p:txBody>
          <a:bodyPr/>
          <a:lstStyle/>
          <a:p>
            <a:pPr eaLnBrk="1" hangingPunct="1"/>
            <a:r>
              <a:rPr lang="zh-CN" altLang="en-US" smtClean="0"/>
              <a:t>私有成员的访问最严格，这能被该类的成员所访问。</a:t>
            </a:r>
            <a:endParaRPr lang="en-US" altLang="zh-CN" smtClean="0"/>
          </a:p>
          <a:p>
            <a:pPr eaLnBrk="1" hangingPunct="1"/>
            <a:r>
              <a:rPr lang="zh-CN" altLang="en-US" smtClean="0"/>
              <a:t>在一个类中应当至少有一个公有的成员函数，作为对外的接口，否则对象就无法进行任何操作。</a:t>
            </a:r>
          </a:p>
        </p:txBody>
      </p:sp>
      <p:sp>
        <p:nvSpPr>
          <p:cNvPr id="5222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23A400FF-6E2C-455D-BCF3-BDA49ED3605A}" type="slidenum">
              <a:rPr lang="en-US" altLang="zh-CN" smtClean="0"/>
              <a:pPr eaLnBrk="1" hangingPunct="1">
                <a:spcBef>
                  <a:spcPct val="0"/>
                </a:spcBef>
              </a:pPr>
              <a:t>6</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DC5447EB-A565-498C-9BBE-757E84E75B68}" type="slidenum">
              <a:rPr lang="en-US" altLang="zh-CN" smtClean="0"/>
              <a:pPr eaLnBrk="1" hangingPunct="1">
                <a:spcBef>
                  <a:spcPct val="0"/>
                </a:spcBef>
              </a:pPr>
              <a:t>7</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zh-CN" altLang="en-US" dirty="0" smtClean="0"/>
              <a:t>特殊类型，既有数据，又有行为。</a:t>
            </a:r>
          </a:p>
          <a:p>
            <a:pPr eaLnBrk="1" hangingPunct="1"/>
            <a:r>
              <a:rPr lang="zh-CN" altLang="en-US" dirty="0" smtClean="0"/>
              <a:t>对象是类的实例。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4A97143-C22A-48F2-B1D5-FEC608C98430}" type="slidenum">
              <a:rPr lang="en-US" altLang="zh-CN" smtClean="0"/>
              <a:pPr eaLnBrk="1" hangingPunct="1">
                <a:spcBef>
                  <a:spcPct val="0"/>
                </a:spcBef>
              </a:pPr>
              <a:t>8</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dirty="0" smtClean="0"/>
              <a:t>和结构体变量的用法一样，对象也能相互赋值</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D656259-D7F6-4A70-BAE8-2033FC32B8B7}" type="slidenum">
              <a:rPr lang="en-US" altLang="zh-CN" smtClean="0"/>
              <a:pPr eaLnBrk="1" hangingPunct="1">
                <a:spcBef>
                  <a:spcPct val="0"/>
                </a:spcBef>
              </a:pPr>
              <a:t>9</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zh-CN" altLang="en-US" smtClean="0"/>
              <a:t>需要时定义，不需要时不定义。</a:t>
            </a:r>
            <a:endParaRPr lang="en-US" altLang="zh-CN" smtClean="0"/>
          </a:p>
          <a:p>
            <a:pPr eaLnBrk="1" hangingPunct="1"/>
            <a:r>
              <a:rPr lang="zh-CN" altLang="en-US" smtClean="0"/>
              <a:t>建立对象时自动调用构造函数时</a:t>
            </a:r>
            <a:r>
              <a:rPr lang="en-US" altLang="zh-CN" smtClean="0"/>
              <a:t>C++</a:t>
            </a:r>
            <a:r>
              <a:rPr lang="zh-CN" altLang="en-US" smtClean="0"/>
              <a:t>程序的必然行为。</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221EF09-4949-4D41-88FE-3228F24E5250}" type="slidenum">
              <a:rPr lang="en-US" altLang="zh-CN" smtClean="0"/>
              <a:pPr eaLnBrk="1" hangingPunct="1">
                <a:spcBef>
                  <a:spcPct val="0"/>
                </a:spcBef>
              </a:pPr>
              <a:t>10</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smtClean="0"/>
              <a:t>定义时分配存储空间，对象存在；生命期结束，释放存储空间时，对象消失。</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67E8683-301C-450A-84B8-EAAE5D6BE450}" type="slidenum">
              <a:rPr lang="en-US" altLang="zh-CN" smtClean="0"/>
              <a:pPr eaLnBrk="1" hangingPunct="1">
                <a:spcBef>
                  <a:spcPct val="0"/>
                </a:spcBef>
              </a:pPr>
              <a:t>11</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zh-CN" altLang="en-US" smtClean="0"/>
              <a:t>可以在类内部定义成员函数，现在函数声明的地方直接写上函数的定义；但是更一般的是采用类内声明，类外定义的方法，在类外去定义成员函数。怎么定义？和一般的函数定义类似，函数首部和函数体构成，只不过要在函数名前面加上类名：：</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780776-4795-4607-BD37-415C10191CAB}" type="slidenum">
              <a:rPr lang="en-US" altLang="zh-CN"/>
              <a:pPr>
                <a:defRPr/>
              </a:pPr>
              <a:t>‹#›</a:t>
            </a:fld>
            <a:endParaRPr lang="en-US" altLang="zh-CN"/>
          </a:p>
        </p:txBody>
      </p:sp>
    </p:spTree>
    <p:extLst>
      <p:ext uri="{BB962C8B-B14F-4D97-AF65-F5344CB8AC3E}">
        <p14:creationId xmlns:p14="http://schemas.microsoft.com/office/powerpoint/2010/main" val="327237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1903E9-6FE1-4530-9712-A27C2B5BF1E1}" type="slidenum">
              <a:rPr lang="en-US" altLang="zh-CN"/>
              <a:pPr>
                <a:defRPr/>
              </a:pPr>
              <a:t>‹#›</a:t>
            </a:fld>
            <a:endParaRPr lang="en-US" altLang="zh-CN"/>
          </a:p>
        </p:txBody>
      </p:sp>
    </p:spTree>
    <p:extLst>
      <p:ext uri="{BB962C8B-B14F-4D97-AF65-F5344CB8AC3E}">
        <p14:creationId xmlns:p14="http://schemas.microsoft.com/office/powerpoint/2010/main" val="350562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9658A8-96F7-4206-9524-117C561DCCDD}" type="slidenum">
              <a:rPr lang="en-US" altLang="zh-CN"/>
              <a:pPr>
                <a:defRPr/>
              </a:pPr>
              <a:t>‹#›</a:t>
            </a:fld>
            <a:endParaRPr lang="en-US" altLang="zh-CN"/>
          </a:p>
        </p:txBody>
      </p:sp>
    </p:spTree>
    <p:extLst>
      <p:ext uri="{BB962C8B-B14F-4D97-AF65-F5344CB8AC3E}">
        <p14:creationId xmlns:p14="http://schemas.microsoft.com/office/powerpoint/2010/main" val="2680051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7922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9622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87888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8723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022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34318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6213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7185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653C71-835E-41E4-9CFE-A8886D18678A}" type="slidenum">
              <a:rPr lang="en-US" altLang="zh-CN"/>
              <a:pPr>
                <a:defRPr/>
              </a:pPr>
              <a:t>‹#›</a:t>
            </a:fld>
            <a:endParaRPr lang="en-US" altLang="zh-CN"/>
          </a:p>
        </p:txBody>
      </p:sp>
    </p:spTree>
    <p:extLst>
      <p:ext uri="{BB962C8B-B14F-4D97-AF65-F5344CB8AC3E}">
        <p14:creationId xmlns:p14="http://schemas.microsoft.com/office/powerpoint/2010/main" val="1916589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65659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451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96680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6595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760664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23424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0199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234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94987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404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497E3F-AE43-40BB-A966-44DCCFE3C0EE}" type="slidenum">
              <a:rPr lang="en-US" altLang="zh-CN"/>
              <a:pPr>
                <a:defRPr/>
              </a:pPr>
              <a:t>‹#›</a:t>
            </a:fld>
            <a:endParaRPr lang="en-US" altLang="zh-CN"/>
          </a:p>
        </p:txBody>
      </p:sp>
    </p:spTree>
    <p:extLst>
      <p:ext uri="{BB962C8B-B14F-4D97-AF65-F5344CB8AC3E}">
        <p14:creationId xmlns:p14="http://schemas.microsoft.com/office/powerpoint/2010/main" val="814817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3285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04874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80040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551925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6329110"/>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9537128"/>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42449097"/>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3850618"/>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658913"/>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3682664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882D85F-3A9E-4415-B40F-114B3D724A7E}" type="slidenum">
              <a:rPr lang="en-US" altLang="zh-CN"/>
              <a:pPr>
                <a:defRPr/>
              </a:pPr>
              <a:t>‹#›</a:t>
            </a:fld>
            <a:endParaRPr lang="en-US" altLang="zh-CN"/>
          </a:p>
        </p:txBody>
      </p:sp>
    </p:spTree>
    <p:extLst>
      <p:ext uri="{BB962C8B-B14F-4D97-AF65-F5344CB8AC3E}">
        <p14:creationId xmlns:p14="http://schemas.microsoft.com/office/powerpoint/2010/main" val="1959955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83098"/>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40372813"/>
      </p:ext>
    </p:extLst>
  </p:cSld>
  <p:clrMapOvr>
    <a:masterClrMapping/>
  </p:clrMapOvr>
  <p:transition spd="med">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96369344"/>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2159161"/>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547275"/>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5687F1-08A5-4E1E-BC8D-396753F9F7D6}" type="slidenum">
              <a:rPr lang="en-US" altLang="zh-CN"/>
              <a:pPr>
                <a:defRPr/>
              </a:pPr>
              <a:t>‹#›</a:t>
            </a:fld>
            <a:endParaRPr lang="en-US" altLang="zh-CN"/>
          </a:p>
        </p:txBody>
      </p:sp>
    </p:spTree>
    <p:extLst>
      <p:ext uri="{BB962C8B-B14F-4D97-AF65-F5344CB8AC3E}">
        <p14:creationId xmlns:p14="http://schemas.microsoft.com/office/powerpoint/2010/main" val="20677552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4017E5-2417-4706-98BB-2B05E163DC46}" type="slidenum">
              <a:rPr lang="en-US" altLang="zh-CN"/>
              <a:pPr>
                <a:defRPr/>
              </a:pPr>
              <a:t>‹#›</a:t>
            </a:fld>
            <a:endParaRPr lang="en-US" altLang="zh-CN"/>
          </a:p>
        </p:txBody>
      </p:sp>
    </p:spTree>
    <p:extLst>
      <p:ext uri="{BB962C8B-B14F-4D97-AF65-F5344CB8AC3E}">
        <p14:creationId xmlns:p14="http://schemas.microsoft.com/office/powerpoint/2010/main" val="7656181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268454-A904-4883-82DB-85AFBA5CBBE5}" type="slidenum">
              <a:rPr lang="en-US" altLang="zh-CN"/>
              <a:pPr>
                <a:defRPr/>
              </a:pPr>
              <a:t>‹#›</a:t>
            </a:fld>
            <a:endParaRPr lang="en-US" altLang="zh-CN"/>
          </a:p>
        </p:txBody>
      </p:sp>
    </p:spTree>
    <p:extLst>
      <p:ext uri="{BB962C8B-B14F-4D97-AF65-F5344CB8AC3E}">
        <p14:creationId xmlns:p14="http://schemas.microsoft.com/office/powerpoint/2010/main" val="32819421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76645D-6384-4710-A67D-F8BDA01B2C98}" type="slidenum">
              <a:rPr lang="en-US" altLang="zh-CN"/>
              <a:pPr>
                <a:defRPr/>
              </a:pPr>
              <a:t>‹#›</a:t>
            </a:fld>
            <a:endParaRPr lang="en-US" altLang="zh-CN"/>
          </a:p>
        </p:txBody>
      </p:sp>
    </p:spTree>
    <p:extLst>
      <p:ext uri="{BB962C8B-B14F-4D97-AF65-F5344CB8AC3E}">
        <p14:creationId xmlns:p14="http://schemas.microsoft.com/office/powerpoint/2010/main" val="15389789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2847BC-D82F-4C7E-A8A7-4C1080E1211C}" type="slidenum">
              <a:rPr lang="en-US" altLang="zh-CN"/>
              <a:pPr>
                <a:defRPr/>
              </a:pPr>
              <a:t>‹#›</a:t>
            </a:fld>
            <a:endParaRPr lang="en-US" altLang="zh-CN"/>
          </a:p>
        </p:txBody>
      </p:sp>
    </p:spTree>
    <p:extLst>
      <p:ext uri="{BB962C8B-B14F-4D97-AF65-F5344CB8AC3E}">
        <p14:creationId xmlns:p14="http://schemas.microsoft.com/office/powerpoint/2010/main" val="55199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5FC58C-F657-4004-B7C7-1D915366645A}" type="slidenum">
              <a:rPr lang="en-US" altLang="zh-CN"/>
              <a:pPr>
                <a:defRPr/>
              </a:pPr>
              <a:t>‹#›</a:t>
            </a:fld>
            <a:endParaRPr lang="en-US" altLang="zh-CN"/>
          </a:p>
        </p:txBody>
      </p:sp>
    </p:spTree>
    <p:extLst>
      <p:ext uri="{BB962C8B-B14F-4D97-AF65-F5344CB8AC3E}">
        <p14:creationId xmlns:p14="http://schemas.microsoft.com/office/powerpoint/2010/main" val="20696511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F18446C-362A-497A-AA27-FD8917AD1E57}" type="slidenum">
              <a:rPr lang="en-US" altLang="zh-CN"/>
              <a:pPr>
                <a:defRPr/>
              </a:pPr>
              <a:t>‹#›</a:t>
            </a:fld>
            <a:endParaRPr lang="en-US" altLang="zh-CN"/>
          </a:p>
        </p:txBody>
      </p:sp>
    </p:spTree>
    <p:extLst>
      <p:ext uri="{BB962C8B-B14F-4D97-AF65-F5344CB8AC3E}">
        <p14:creationId xmlns:p14="http://schemas.microsoft.com/office/powerpoint/2010/main" val="38201371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58D64F2-1557-41CF-8313-FA94F269599E}" type="slidenum">
              <a:rPr lang="en-US" altLang="zh-CN"/>
              <a:pPr>
                <a:defRPr/>
              </a:pPr>
              <a:t>‹#›</a:t>
            </a:fld>
            <a:endParaRPr lang="en-US" altLang="zh-CN"/>
          </a:p>
        </p:txBody>
      </p:sp>
    </p:spTree>
    <p:extLst>
      <p:ext uri="{BB962C8B-B14F-4D97-AF65-F5344CB8AC3E}">
        <p14:creationId xmlns:p14="http://schemas.microsoft.com/office/powerpoint/2010/main" val="17681099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2FFAFD-9D02-45AD-8169-FC18E56CD127}" type="slidenum">
              <a:rPr lang="en-US" altLang="zh-CN"/>
              <a:pPr>
                <a:defRPr/>
              </a:pPr>
              <a:t>‹#›</a:t>
            </a:fld>
            <a:endParaRPr lang="en-US" altLang="zh-CN"/>
          </a:p>
        </p:txBody>
      </p:sp>
    </p:spTree>
    <p:extLst>
      <p:ext uri="{BB962C8B-B14F-4D97-AF65-F5344CB8AC3E}">
        <p14:creationId xmlns:p14="http://schemas.microsoft.com/office/powerpoint/2010/main" val="14630049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C276B1-E155-4E1A-BB48-0F29EE015A60}" type="slidenum">
              <a:rPr lang="en-US" altLang="zh-CN"/>
              <a:pPr>
                <a:defRPr/>
              </a:pPr>
              <a:t>‹#›</a:t>
            </a:fld>
            <a:endParaRPr lang="en-US" altLang="zh-CN"/>
          </a:p>
        </p:txBody>
      </p:sp>
    </p:spTree>
    <p:extLst>
      <p:ext uri="{BB962C8B-B14F-4D97-AF65-F5344CB8AC3E}">
        <p14:creationId xmlns:p14="http://schemas.microsoft.com/office/powerpoint/2010/main" val="36722122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B1502C-5560-45A2-82EF-7F6F4DD5B6B2}" type="slidenum">
              <a:rPr lang="en-US" altLang="zh-CN"/>
              <a:pPr>
                <a:defRPr/>
              </a:pPr>
              <a:t>‹#›</a:t>
            </a:fld>
            <a:endParaRPr lang="en-US" altLang="zh-CN"/>
          </a:p>
        </p:txBody>
      </p:sp>
    </p:spTree>
    <p:extLst>
      <p:ext uri="{BB962C8B-B14F-4D97-AF65-F5344CB8AC3E}">
        <p14:creationId xmlns:p14="http://schemas.microsoft.com/office/powerpoint/2010/main" val="8250263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563B51-BC38-4696-9B1E-1A377DA9505B}" type="slidenum">
              <a:rPr lang="en-US" altLang="zh-CN"/>
              <a:pPr>
                <a:defRPr/>
              </a:pPr>
              <a:t>‹#›</a:t>
            </a:fld>
            <a:endParaRPr lang="en-US" altLang="zh-CN"/>
          </a:p>
        </p:txBody>
      </p:sp>
    </p:spTree>
    <p:extLst>
      <p:ext uri="{BB962C8B-B14F-4D97-AF65-F5344CB8AC3E}">
        <p14:creationId xmlns:p14="http://schemas.microsoft.com/office/powerpoint/2010/main" val="11164707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3641224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5993690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4282476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07054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10E6066-1ACC-4E8C-859F-6AB414143DE2}" type="slidenum">
              <a:rPr lang="en-US" altLang="zh-CN"/>
              <a:pPr>
                <a:defRPr/>
              </a:pPr>
              <a:t>‹#›</a:t>
            </a:fld>
            <a:endParaRPr lang="en-US" altLang="zh-CN"/>
          </a:p>
        </p:txBody>
      </p:sp>
    </p:spTree>
    <p:extLst>
      <p:ext uri="{BB962C8B-B14F-4D97-AF65-F5344CB8AC3E}">
        <p14:creationId xmlns:p14="http://schemas.microsoft.com/office/powerpoint/2010/main" val="22430353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2574696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7639209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8132312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6225073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8758398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884711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91684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20D5E57-2F8E-46AA-9070-7F1658CAD8EB}" type="slidenum">
              <a:rPr lang="en-US" altLang="zh-CN"/>
              <a:pPr>
                <a:defRPr/>
              </a:pPr>
              <a:t>‹#›</a:t>
            </a:fld>
            <a:endParaRPr lang="en-US" altLang="zh-CN"/>
          </a:p>
        </p:txBody>
      </p:sp>
    </p:spTree>
    <p:extLst>
      <p:ext uri="{BB962C8B-B14F-4D97-AF65-F5344CB8AC3E}">
        <p14:creationId xmlns:p14="http://schemas.microsoft.com/office/powerpoint/2010/main" val="131976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C1E26CD-D834-4004-B87D-D8410FD14BCA}" type="slidenum">
              <a:rPr lang="en-US" altLang="zh-CN"/>
              <a:pPr>
                <a:defRPr/>
              </a:pPr>
              <a:t>‹#›</a:t>
            </a:fld>
            <a:endParaRPr lang="en-US" altLang="zh-CN"/>
          </a:p>
        </p:txBody>
      </p:sp>
    </p:spTree>
    <p:extLst>
      <p:ext uri="{BB962C8B-B14F-4D97-AF65-F5344CB8AC3E}">
        <p14:creationId xmlns:p14="http://schemas.microsoft.com/office/powerpoint/2010/main" val="257703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2AB88E-393C-4345-9A76-100130A6C361}" type="slidenum">
              <a:rPr lang="en-US" altLang="zh-CN"/>
              <a:pPr>
                <a:defRPr/>
              </a:pPr>
              <a:t>‹#›</a:t>
            </a:fld>
            <a:endParaRPr lang="en-US" altLang="zh-CN"/>
          </a:p>
        </p:txBody>
      </p:sp>
    </p:spTree>
    <p:extLst>
      <p:ext uri="{BB962C8B-B14F-4D97-AF65-F5344CB8AC3E}">
        <p14:creationId xmlns:p14="http://schemas.microsoft.com/office/powerpoint/2010/main" val="131108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E50A78C-A22F-41AD-965C-71B1F13BE76E}" type="slidenum">
              <a:rPr lang="en-US" altLang="zh-CN"/>
              <a:pPr>
                <a:defRPr/>
              </a:pPr>
              <a:t>‹#›</a:t>
            </a:fld>
            <a:endParaRPr lang="en-US" altLang="zh-CN"/>
          </a:p>
        </p:txBody>
      </p:sp>
      <p:sp>
        <p:nvSpPr>
          <p:cNvPr id="2" name="Line 7"/>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Line 8"/>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WordArt 9"/>
          <p:cNvSpPr>
            <a:spLocks noChangeArrowheads="1" noChangeShapeType="1" noTextEdit="1"/>
          </p:cNvSpPr>
          <p:nvPr/>
        </p:nvSpPr>
        <p:spPr bwMode="auto">
          <a:xfrm rot="5400000">
            <a:off x="-1120775" y="2784475"/>
            <a:ext cx="3276600" cy="533400"/>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1032" name="Picture 10"/>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0227"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2052"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30" name="WordArt 6"/>
          <p:cNvSpPr>
            <a:spLocks noChangeArrowheads="1" noChangeShapeType="1" noTextEdit="1"/>
          </p:cNvSpPr>
          <p:nvPr/>
        </p:nvSpPr>
        <p:spPr bwMode="auto">
          <a:xfrm rot="5400000">
            <a:off x="-1241424" y="3087687"/>
            <a:ext cx="3313112" cy="538163"/>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2055"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8419"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3076"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2" name="WordArt 6"/>
          <p:cNvSpPr>
            <a:spLocks noChangeArrowheads="1" noChangeShapeType="1" noTextEdit="1"/>
          </p:cNvSpPr>
          <p:nvPr/>
        </p:nvSpPr>
        <p:spPr bwMode="auto">
          <a:xfrm rot="5400000">
            <a:off x="-1080293" y="3032919"/>
            <a:ext cx="3024187" cy="504825"/>
          </a:xfrm>
          <a:prstGeom prst="rect">
            <a:avLst/>
          </a:prstGeom>
        </p:spPr>
        <p:txBody>
          <a:bodyPr vert="wordArtVert" wrap="none" fromWordArt="1">
            <a:prstTxWarp prst="textPlain">
              <a:avLst>
                <a:gd name="adj" fmla="val 50000"/>
              </a:avLst>
            </a:prstTxWarp>
          </a:bodyPr>
          <a:lstStyle/>
          <a:p>
            <a:pPr algn="ctr" fontAlgn="auto">
              <a:defRPr/>
            </a:pPr>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17452327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spd="med">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ea typeface="宋体" pitchFamily="2" charset="-122"/>
              </a:defRPr>
            </a:lvl1pPr>
          </a:lstStyle>
          <a:p>
            <a:pPr>
              <a:defRPr/>
            </a:pPr>
            <a:fld id="{5918FD36-6360-48F8-A19D-4B3DEFDD3B34}" type="slidenum">
              <a:rPr lang="en-US" altLang="zh-CN"/>
              <a:pPr>
                <a:defRPr/>
              </a:pPr>
              <a:t>‹#›</a:t>
            </a:fld>
            <a:endParaRPr lang="en-US" altLang="zh-CN"/>
          </a:p>
        </p:txBody>
      </p:sp>
      <p:sp>
        <p:nvSpPr>
          <p:cNvPr id="4101" name="Line 7"/>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4102" name="Line 8"/>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pic>
        <p:nvPicPr>
          <p:cNvPr id="4104" name="Picture 10"/>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94201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solidFill>
                <a:srgbClr val="000000"/>
              </a:solidFill>
            </a:endParaRPr>
          </a:p>
        </p:txBody>
      </p:sp>
      <p:sp>
        <p:nvSpPr>
          <p:cNvPr id="188419"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solidFill>
                <a:srgbClr val="000000"/>
              </a:solidFill>
            </a:endParaRPr>
          </a:p>
        </p:txBody>
      </p:sp>
      <p:sp>
        <p:nvSpPr>
          <p:cNvPr id="3076" name="Line 4"/>
          <p:cNvSpPr>
            <a:spLocks noChangeShapeType="1"/>
          </p:cNvSpPr>
          <p:nvPr/>
        </p:nvSpPr>
        <p:spPr bwMode="auto">
          <a:xfrm>
            <a:off x="0" y="1143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077" name="Line 5"/>
          <p:cNvSpPr>
            <a:spLocks noChangeShapeType="1"/>
          </p:cNvSpPr>
          <p:nvPr/>
        </p:nvSpPr>
        <p:spPr bwMode="auto">
          <a:xfrm>
            <a:off x="914400" y="0"/>
            <a:ext cx="0" cy="685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pic>
        <p:nvPicPr>
          <p:cNvPr id="3079" name="Picture 7"/>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381000"/>
            <a:ext cx="83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88105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51.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371924" y="228600"/>
            <a:ext cx="42163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6000" b="1" dirty="0" smtClean="0">
                <a:solidFill>
                  <a:srgbClr val="000000"/>
                </a:solidFill>
                <a:latin typeface="Times New Roman" pitchFamily="18" charset="0"/>
                <a:ea typeface="文鼎CS舒同体" pitchFamily="49" charset="-122"/>
              </a:rPr>
              <a:t>上节课内容</a:t>
            </a:r>
            <a:endParaRPr lang="zh-CN" altLang="en-US" sz="6000" b="1" dirty="0">
              <a:solidFill>
                <a:srgbClr val="000000"/>
              </a:solidFill>
              <a:latin typeface="Times New Roman" pitchFamily="18" charset="0"/>
              <a:ea typeface="文鼎CS舒同体" pitchFamily="49" charset="-122"/>
            </a:endParaRPr>
          </a:p>
        </p:txBody>
      </p:sp>
      <p:sp>
        <p:nvSpPr>
          <p:cNvPr id="3" name="内容占位符 2"/>
          <p:cNvSpPr>
            <a:spLocks noGrp="1"/>
          </p:cNvSpPr>
          <p:nvPr>
            <p:ph idx="1"/>
          </p:nvPr>
        </p:nvSpPr>
        <p:spPr>
          <a:xfrm>
            <a:off x="457200" y="1600200"/>
            <a:ext cx="8229600" cy="3412975"/>
          </a:xfrm>
        </p:spPr>
        <p:txBody>
          <a:bodyPr/>
          <a:lstStyle/>
          <a:p>
            <a:pPr>
              <a:lnSpc>
                <a:spcPct val="150000"/>
              </a:lnSpc>
            </a:pPr>
            <a:r>
              <a:rPr lang="en-US" altLang="zh-CN" b="1" dirty="0" smtClean="0"/>
              <a:t>Visual Studio 2010</a:t>
            </a:r>
            <a:r>
              <a:rPr lang="zh-CN" altLang="en-US" b="1" dirty="0" smtClean="0"/>
              <a:t>的简单操作</a:t>
            </a:r>
            <a:endParaRPr lang="en-US" altLang="zh-CN" b="1" dirty="0" smtClean="0"/>
          </a:p>
          <a:p>
            <a:pPr>
              <a:lnSpc>
                <a:spcPct val="150000"/>
              </a:lnSpc>
            </a:pPr>
            <a:r>
              <a:rPr lang="zh-CN" altLang="en-US" b="1" dirty="0" smtClean="0"/>
              <a:t>结构体的使用</a:t>
            </a:r>
            <a:endParaRPr lang="en-US" altLang="zh-CN" b="1" dirty="0" smtClean="0"/>
          </a:p>
          <a:p>
            <a:pPr lvl="1">
              <a:lnSpc>
                <a:spcPct val="150000"/>
              </a:lnSpc>
            </a:pPr>
            <a:r>
              <a:rPr lang="zh-CN" altLang="en-US" b="1" dirty="0" smtClean="0"/>
              <a:t>三个步骤（定义类型、定义变量、访问成员）</a:t>
            </a:r>
            <a:endParaRPr lang="en-US" altLang="zh-CN" b="1" dirty="0" smtClean="0"/>
          </a:p>
          <a:p>
            <a:pPr lvl="1">
              <a:lnSpc>
                <a:spcPct val="150000"/>
              </a:lnSpc>
            </a:pPr>
            <a:r>
              <a:rPr lang="zh-CN" altLang="en-US" b="1" dirty="0" smtClean="0"/>
              <a:t>链表（定义结构体、构建链表、依次访问）</a:t>
            </a:r>
            <a:endParaRPr lang="zh-CN" altLang="en-US" b="1" dirty="0"/>
          </a:p>
        </p:txBody>
      </p:sp>
    </p:spTree>
    <p:extLst>
      <p:ext uri="{BB962C8B-B14F-4D97-AF65-F5344CB8AC3E}">
        <p14:creationId xmlns:p14="http://schemas.microsoft.com/office/powerpoint/2010/main" val="3008190005"/>
      </p:ext>
    </p:extLst>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A1F5DD-31F5-4EBA-AD16-89E0CB22D7AA}" type="slidenum">
              <a:rPr lang="en-US" altLang="zh-CN" sz="1400" smtClean="0"/>
              <a:pPr eaLnBrk="1" hangingPunct="1"/>
              <a:t>10</a:t>
            </a:fld>
            <a:endParaRPr lang="en-US" altLang="zh-CN" sz="1400" smtClean="0"/>
          </a:p>
        </p:txBody>
      </p:sp>
      <p:sp>
        <p:nvSpPr>
          <p:cNvPr id="118786" name="Text Box 2"/>
          <p:cNvSpPr txBox="1">
            <a:spLocks noChangeArrowheads="1"/>
          </p:cNvSpPr>
          <p:nvPr/>
        </p:nvSpPr>
        <p:spPr bwMode="auto">
          <a:xfrm>
            <a:off x="990600" y="304800"/>
            <a:ext cx="5943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析构函数</a:t>
            </a:r>
          </a:p>
        </p:txBody>
      </p:sp>
      <p:sp>
        <p:nvSpPr>
          <p:cNvPr id="12292" name="Text Box 3"/>
          <p:cNvSpPr txBox="1">
            <a:spLocks noChangeArrowheads="1"/>
          </p:cNvSpPr>
          <p:nvPr/>
        </p:nvSpPr>
        <p:spPr bwMode="auto">
          <a:xfrm>
            <a:off x="1258888" y="1484313"/>
            <a:ext cx="3600450" cy="4767262"/>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ea typeface="文鼎CS舒同体" pitchFamily="49" charset="-122"/>
              </a:rPr>
              <a:t>class   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solidFill>
                  <a:srgbClr val="A50021"/>
                </a:solidFill>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118788" name="Text Box 4"/>
          <p:cNvSpPr txBox="1">
            <a:spLocks noChangeArrowheads="1"/>
          </p:cNvSpPr>
          <p:nvPr/>
        </p:nvSpPr>
        <p:spPr bwMode="auto">
          <a:xfrm>
            <a:off x="5148263" y="1400175"/>
            <a:ext cx="38877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Clr>
                <a:schemeClr val="accent2"/>
              </a:buClr>
              <a:buFont typeface="Wingdings" pitchFamily="2" charset="2"/>
              <a:buChar char="l"/>
            </a:pPr>
            <a:r>
              <a:rPr lang="en-US" altLang="zh-CN"/>
              <a:t> </a:t>
            </a:r>
            <a:r>
              <a:rPr lang="zh-CN" altLang="en-US" b="1"/>
              <a:t>撤销对象时，会自动调用析构函数。</a:t>
            </a:r>
          </a:p>
          <a:p>
            <a:pPr eaLnBrk="1" hangingPunct="1">
              <a:lnSpc>
                <a:spcPct val="120000"/>
              </a:lnSpc>
              <a:spcBef>
                <a:spcPct val="20000"/>
              </a:spcBef>
              <a:buClr>
                <a:schemeClr val="accent2"/>
              </a:buClr>
              <a:buFont typeface="Wingdings" pitchFamily="2" charset="2"/>
              <a:buChar char="l"/>
            </a:pPr>
            <a:r>
              <a:rPr lang="zh-CN" altLang="en-US" b="1"/>
              <a:t>  析构函数名必须是类名前面加波浪号（</a:t>
            </a:r>
            <a:r>
              <a:rPr lang="en-US" altLang="zh-CN" b="1"/>
              <a:t>~</a:t>
            </a:r>
            <a:r>
              <a:rPr lang="zh-CN" altLang="en-US" b="1"/>
              <a:t>）</a:t>
            </a:r>
            <a:r>
              <a:rPr lang="en-US" altLang="zh-CN" b="1"/>
              <a:t>, </a:t>
            </a:r>
            <a:r>
              <a:rPr lang="zh-CN" altLang="en-US" b="1"/>
              <a:t>不指定函数返回值类型，必须是公有成员。</a:t>
            </a:r>
          </a:p>
          <a:p>
            <a:pPr eaLnBrk="1" hangingPunct="1">
              <a:lnSpc>
                <a:spcPct val="120000"/>
              </a:lnSpc>
              <a:spcBef>
                <a:spcPct val="20000"/>
              </a:spcBef>
              <a:buClr>
                <a:schemeClr val="accent2"/>
              </a:buClr>
              <a:buFont typeface="Wingdings" pitchFamily="2" charset="2"/>
              <a:buChar char="l"/>
            </a:pPr>
            <a:r>
              <a:rPr lang="zh-CN" altLang="en-US" b="1"/>
              <a:t> 析构函数没有参数。</a:t>
            </a:r>
          </a:p>
          <a:p>
            <a:pPr eaLnBrk="1" hangingPunct="1">
              <a:lnSpc>
                <a:spcPct val="120000"/>
              </a:lnSpc>
              <a:spcBef>
                <a:spcPct val="20000"/>
              </a:spcBef>
              <a:buClr>
                <a:schemeClr val="accent2"/>
              </a:buClr>
              <a:buFont typeface="Wingdings" pitchFamily="2" charset="2"/>
              <a:buChar char="l"/>
            </a:pPr>
            <a:r>
              <a:rPr lang="zh-CN" altLang="en-US" b="1"/>
              <a:t> 每个类都要有一个析构函数，如果没有定义，系统将提供一个默认的析构函数。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0-#ppt_w/2"/>
                                          </p:val>
                                        </p:tav>
                                        <p:tav tm="100000">
                                          <p:val>
                                            <p:strVal val="#ppt_x"/>
                                          </p:val>
                                        </p:tav>
                                      </p:tavLst>
                                    </p:anim>
                                    <p:anim calcmode="lin" valueType="num">
                                      <p:cBhvr additive="base">
                                        <p:cTn id="8" dur="500" fill="hold"/>
                                        <p:tgtEl>
                                          <p:spTgt spid="118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18788">
                                            <p:txEl>
                                              <p:pRg st="0" end="0"/>
                                            </p:txEl>
                                          </p:spTgt>
                                        </p:tgtEl>
                                        <p:attrNameLst>
                                          <p:attrName>style.visibility</p:attrName>
                                        </p:attrNameLst>
                                      </p:cBhvr>
                                      <p:to>
                                        <p:strVal val="visible"/>
                                      </p:to>
                                    </p:set>
                                    <p:animEffect transition="in" filter="checkerboard(across)">
                                      <p:cBhvr>
                                        <p:cTn id="13" dur="500"/>
                                        <p:tgtEl>
                                          <p:spTgt spid="11878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18788">
                                            <p:txEl>
                                              <p:pRg st="1" end="1"/>
                                            </p:txEl>
                                          </p:spTgt>
                                        </p:tgtEl>
                                        <p:attrNameLst>
                                          <p:attrName>style.visibility</p:attrName>
                                        </p:attrNameLst>
                                      </p:cBhvr>
                                      <p:to>
                                        <p:strVal val="visible"/>
                                      </p:to>
                                    </p:set>
                                    <p:animEffect transition="in" filter="checkerboard(across)">
                                      <p:cBhvr>
                                        <p:cTn id="18" dur="500"/>
                                        <p:tgtEl>
                                          <p:spTgt spid="11878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8788">
                                            <p:txEl>
                                              <p:pRg st="2" end="2"/>
                                            </p:txEl>
                                          </p:spTgt>
                                        </p:tgtEl>
                                        <p:attrNameLst>
                                          <p:attrName>style.visibility</p:attrName>
                                        </p:attrNameLst>
                                      </p:cBhvr>
                                      <p:to>
                                        <p:strVal val="visible"/>
                                      </p:to>
                                    </p:set>
                                    <p:animEffect transition="in" filter="checkerboard(across)">
                                      <p:cBhvr>
                                        <p:cTn id="23" dur="500"/>
                                        <p:tgtEl>
                                          <p:spTgt spid="11878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18788">
                                            <p:txEl>
                                              <p:pRg st="3" end="3"/>
                                            </p:txEl>
                                          </p:spTgt>
                                        </p:tgtEl>
                                        <p:attrNameLst>
                                          <p:attrName>style.visibility</p:attrName>
                                        </p:attrNameLst>
                                      </p:cBhvr>
                                      <p:to>
                                        <p:strVal val="visible"/>
                                      </p:to>
                                    </p:set>
                                    <p:animEffect transition="in" filter="checkerboard(across)">
                                      <p:cBhvr>
                                        <p:cTn id="28" dur="500"/>
                                        <p:tgtEl>
                                          <p:spTgt spid="1187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990600" y="3048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Circle1</a:t>
            </a:r>
            <a:r>
              <a:rPr lang="zh-CN" altLang="en-US" sz="4800" b="1">
                <a:ea typeface="文鼎CS舒同体" pitchFamily="49" charset="-122"/>
                <a:sym typeface="Monotype Sorts" pitchFamily="2" charset="2"/>
              </a:rPr>
              <a:t>程序</a:t>
            </a:r>
          </a:p>
        </p:txBody>
      </p:sp>
      <p:sp>
        <p:nvSpPr>
          <p:cNvPr id="186371" name="Rectangle 3"/>
          <p:cNvSpPr>
            <a:spLocks noChangeArrowheads="1"/>
          </p:cNvSpPr>
          <p:nvPr/>
        </p:nvSpPr>
        <p:spPr bwMode="auto">
          <a:xfrm>
            <a:off x="1219200" y="1252538"/>
            <a:ext cx="4505325" cy="534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FF0000"/>
                </a:solidFill>
              </a:rPr>
              <a:t>#include &lt;iostream&gt;</a:t>
            </a:r>
          </a:p>
          <a:p>
            <a:pPr eaLnBrk="1" hangingPunct="1">
              <a:lnSpc>
                <a:spcPct val="110000"/>
              </a:lnSpc>
            </a:pPr>
            <a:r>
              <a:rPr lang="en-US" altLang="zh-CN" b="1">
                <a:solidFill>
                  <a:srgbClr val="FF0000"/>
                </a:solidFill>
              </a:rPr>
              <a:t>using namespace std;</a:t>
            </a:r>
          </a:p>
          <a:p>
            <a:pPr eaLnBrk="1" hangingPunct="1">
              <a:lnSpc>
                <a:spcPct val="110000"/>
              </a:lnSpc>
            </a:pPr>
            <a:r>
              <a:rPr lang="en-US" altLang="zh-CN" b="1"/>
              <a:t>class CCircle</a:t>
            </a:r>
          </a:p>
          <a:p>
            <a:pPr eaLnBrk="1" hangingPunct="1">
              <a:lnSpc>
                <a:spcPct val="110000"/>
              </a:lnSpc>
            </a:pPr>
            <a:r>
              <a:rPr lang="en-US" altLang="zh-CN" b="1"/>
              <a:t>{</a:t>
            </a:r>
          </a:p>
          <a:p>
            <a:pPr eaLnBrk="1" hangingPunct="1">
              <a:lnSpc>
                <a:spcPct val="110000"/>
              </a:lnSpc>
            </a:pPr>
            <a:r>
              <a:rPr lang="en-US" altLang="zh-CN" b="1"/>
              <a:t>public:</a:t>
            </a:r>
          </a:p>
          <a:p>
            <a:pPr eaLnBrk="1" hangingPunct="1">
              <a:lnSpc>
                <a:spcPct val="110000"/>
              </a:lnSpc>
            </a:pPr>
            <a:r>
              <a:rPr lang="en-US" altLang="zh-CN" b="1"/>
              <a:t>       CCircle(</a:t>
            </a:r>
            <a:r>
              <a:rPr lang="en-US" altLang="zh-CN" b="1" i="1"/>
              <a:t>int r</a:t>
            </a:r>
            <a:r>
              <a:rPr lang="en-US" altLang="zh-CN" b="1"/>
              <a:t>);    </a:t>
            </a:r>
          </a:p>
          <a:p>
            <a:pPr eaLnBrk="1" hangingPunct="1">
              <a:lnSpc>
                <a:spcPct val="110000"/>
              </a:lnSpc>
            </a:pPr>
            <a:r>
              <a:rPr lang="en-US" altLang="zh-CN" b="1"/>
              <a:t>       void DisplayArea( );</a:t>
            </a:r>
          </a:p>
          <a:p>
            <a:pPr eaLnBrk="1" hangingPunct="1">
              <a:lnSpc>
                <a:spcPct val="110000"/>
              </a:lnSpc>
            </a:pPr>
            <a:r>
              <a:rPr lang="en-US" altLang="zh-CN" b="1"/>
              <a:t>       ~CCircle( );       </a:t>
            </a:r>
          </a:p>
          <a:p>
            <a:pPr eaLnBrk="1" hangingPunct="1">
              <a:lnSpc>
                <a:spcPct val="110000"/>
              </a:lnSpc>
            </a:pPr>
            <a:r>
              <a:rPr lang="en-US" altLang="zh-CN" b="1"/>
              <a:t>private:</a:t>
            </a:r>
          </a:p>
          <a:p>
            <a:pPr eaLnBrk="1" hangingPunct="1">
              <a:lnSpc>
                <a:spcPct val="110000"/>
              </a:lnSpc>
            </a:pPr>
            <a:r>
              <a:rPr lang="en-US" altLang="zh-CN" b="1"/>
              <a:t>       float CalculateArea( );</a:t>
            </a:r>
          </a:p>
          <a:p>
            <a:pPr eaLnBrk="1" hangingPunct="1">
              <a:lnSpc>
                <a:spcPct val="110000"/>
              </a:lnSpc>
            </a:pPr>
            <a:r>
              <a:rPr lang="en-US" altLang="zh-CN" b="1"/>
              <a:t>       int m_radius;</a:t>
            </a:r>
          </a:p>
          <a:p>
            <a:pPr eaLnBrk="1" hangingPunct="1">
              <a:lnSpc>
                <a:spcPct val="110000"/>
              </a:lnSpc>
            </a:pPr>
            <a:r>
              <a:rPr lang="en-US" altLang="zh-CN" b="1"/>
              <a:t>       int m_color;</a:t>
            </a:r>
          </a:p>
          <a:p>
            <a:pPr eaLnBrk="1" hangingPunct="1">
              <a:lnSpc>
                <a:spcPct val="110000"/>
              </a:lnSpc>
            </a:pPr>
            <a:r>
              <a:rPr lang="en-US" altLang="zh-CN" b="1"/>
              <a:t>}; </a:t>
            </a:r>
          </a:p>
        </p:txBody>
      </p:sp>
      <p:sp>
        <p:nvSpPr>
          <p:cNvPr id="186372" name="Rectangle 4"/>
          <p:cNvSpPr>
            <a:spLocks noChangeArrowheads="1"/>
          </p:cNvSpPr>
          <p:nvPr/>
        </p:nvSpPr>
        <p:spPr bwMode="auto">
          <a:xfrm>
            <a:off x="5105400" y="1268413"/>
            <a:ext cx="40386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006600"/>
                </a:solidFill>
              </a:rPr>
              <a:t>//</a:t>
            </a:r>
            <a:r>
              <a:rPr lang="zh-CN" altLang="en-US" b="1">
                <a:solidFill>
                  <a:srgbClr val="006600"/>
                </a:solidFill>
              </a:rPr>
              <a:t>包含头文件</a:t>
            </a:r>
            <a:endParaRPr lang="en-US" altLang="zh-CN" b="1">
              <a:solidFill>
                <a:srgbClr val="006600"/>
              </a:solidFill>
            </a:endParaRPr>
          </a:p>
          <a:p>
            <a:pPr eaLnBrk="1" hangingPunct="1">
              <a:lnSpc>
                <a:spcPct val="110000"/>
              </a:lnSpc>
            </a:pPr>
            <a:endParaRPr lang="zh-CN" altLang="en-US" b="1">
              <a:solidFill>
                <a:srgbClr val="006600"/>
              </a:solidFill>
            </a:endParaRPr>
          </a:p>
          <a:p>
            <a:pPr eaLnBrk="1" hangingPunct="1">
              <a:lnSpc>
                <a:spcPct val="110000"/>
              </a:lnSpc>
            </a:pPr>
            <a:r>
              <a:rPr lang="en-US" altLang="zh-CN" b="1">
                <a:solidFill>
                  <a:srgbClr val="006600"/>
                </a:solidFill>
              </a:rPr>
              <a:t>//</a:t>
            </a:r>
            <a:r>
              <a:rPr lang="zh-CN" altLang="en-US" b="1">
                <a:solidFill>
                  <a:srgbClr val="006600"/>
                </a:solidFill>
              </a:rPr>
              <a:t>定义一个类</a:t>
            </a:r>
            <a:r>
              <a:rPr lang="en-US" altLang="zh-CN" b="1">
                <a:solidFill>
                  <a:srgbClr val="006600"/>
                </a:solidFill>
              </a:rPr>
              <a:t>, </a:t>
            </a:r>
            <a:r>
              <a:rPr lang="zh-CN" altLang="en-US" b="1">
                <a:solidFill>
                  <a:srgbClr val="006600"/>
                </a:solidFill>
              </a:rPr>
              <a:t>类名是</a:t>
            </a:r>
            <a:r>
              <a:rPr lang="en-US" altLang="zh-CN" b="1">
                <a:solidFill>
                  <a:srgbClr val="006600"/>
                </a:solidFill>
              </a:rPr>
              <a:t>CCircle 	</a:t>
            </a:r>
          </a:p>
        </p:txBody>
      </p:sp>
      <p:sp>
        <p:nvSpPr>
          <p:cNvPr id="186373" name="Rectangle 5"/>
          <p:cNvSpPr>
            <a:spLocks noChangeArrowheads="1"/>
          </p:cNvSpPr>
          <p:nvPr/>
        </p:nvSpPr>
        <p:spPr bwMode="auto">
          <a:xfrm>
            <a:off x="5181600" y="32591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6600"/>
                </a:solidFill>
              </a:rPr>
              <a:t>//</a:t>
            </a:r>
            <a:r>
              <a:rPr lang="zh-CN" altLang="en-US" b="1">
                <a:solidFill>
                  <a:srgbClr val="006600"/>
                </a:solidFill>
              </a:rPr>
              <a:t>构造函数	</a:t>
            </a:r>
            <a:endParaRPr lang="zh-CN" altLang="zh-CN" b="1">
              <a:solidFill>
                <a:srgbClr val="006600"/>
              </a:solidFill>
            </a:endParaRPr>
          </a:p>
        </p:txBody>
      </p:sp>
      <p:sp>
        <p:nvSpPr>
          <p:cNvPr id="186374" name="Rectangle 6"/>
          <p:cNvSpPr>
            <a:spLocks noChangeArrowheads="1"/>
          </p:cNvSpPr>
          <p:nvPr/>
        </p:nvSpPr>
        <p:spPr bwMode="auto">
          <a:xfrm>
            <a:off x="5181600" y="400526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6600"/>
                </a:solidFill>
              </a:rPr>
              <a:t>//</a:t>
            </a:r>
            <a:r>
              <a:rPr lang="zh-CN" altLang="en-US" b="1">
                <a:solidFill>
                  <a:srgbClr val="006600"/>
                </a:solidFill>
              </a:rPr>
              <a:t>析构函数	</a:t>
            </a:r>
            <a:endParaRPr lang="zh-CN" altLang="zh-CN" b="1">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 calcmode="lin" valueType="num">
                                      <p:cBhvr>
                                        <p:cTn id="7" dur="500" fill="hold"/>
                                        <p:tgtEl>
                                          <p:spTgt spid="186370">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86370">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86370">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8637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86371">
                                            <p:txEl>
                                              <p:pRg st="0" end="0"/>
                                            </p:txEl>
                                          </p:spTgt>
                                        </p:tgtEl>
                                        <p:attrNameLst>
                                          <p:attrName>style.visibility</p:attrName>
                                        </p:attrNameLst>
                                      </p:cBhvr>
                                      <p:to>
                                        <p:strVal val="visible"/>
                                      </p:to>
                                    </p:set>
                                    <p:anim calcmode="lin" valueType="num">
                                      <p:cBhvr additive="base">
                                        <p:cTn id="15"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8" fill="hold" grpId="0" nodeType="afterEffect">
                                  <p:stCondLst>
                                    <p:cond delay="4000"/>
                                  </p:stCondLst>
                                  <p:childTnLst>
                                    <p:set>
                                      <p:cBhvr>
                                        <p:cTn id="19" dur="1" fill="hold">
                                          <p:stCondLst>
                                            <p:cond delay="0"/>
                                          </p:stCondLst>
                                        </p:cTn>
                                        <p:tgtEl>
                                          <p:spTgt spid="186371">
                                            <p:txEl>
                                              <p:pRg st="1" end="1"/>
                                            </p:txEl>
                                          </p:spTgt>
                                        </p:tgtEl>
                                        <p:attrNameLst>
                                          <p:attrName>style.visibility</p:attrName>
                                        </p:attrNameLst>
                                      </p:cBhvr>
                                      <p:to>
                                        <p:strVal val="visible"/>
                                      </p:to>
                                    </p:set>
                                    <p:anim calcmode="lin" valueType="num">
                                      <p:cBhvr additive="base">
                                        <p:cTn id="20"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6371">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86371">
                                            <p:txEl>
                                              <p:pRg st="2" end="2"/>
                                            </p:txEl>
                                          </p:spTgt>
                                        </p:tgtEl>
                                        <p:attrNameLst>
                                          <p:attrName>style.visibility</p:attrName>
                                        </p:attrNameLst>
                                      </p:cBhvr>
                                      <p:to>
                                        <p:strVal val="visible"/>
                                      </p:to>
                                    </p:set>
                                    <p:anim calcmode="lin" valueType="num">
                                      <p:cBhvr additive="base">
                                        <p:cTn id="24"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86371">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86371">
                                            <p:txEl>
                                              <p:pRg st="3" end="3"/>
                                            </p:txEl>
                                          </p:spTgt>
                                        </p:tgtEl>
                                        <p:attrNameLst>
                                          <p:attrName>style.visibility</p:attrName>
                                        </p:attrNameLst>
                                      </p:cBhvr>
                                      <p:to>
                                        <p:strVal val="visible"/>
                                      </p:to>
                                    </p:set>
                                    <p:anim calcmode="lin" valueType="num">
                                      <p:cBhvr additive="base">
                                        <p:cTn id="28"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86371">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86371">
                                            <p:txEl>
                                              <p:pRg st="4" end="4"/>
                                            </p:txEl>
                                          </p:spTgt>
                                        </p:tgtEl>
                                        <p:attrNameLst>
                                          <p:attrName>style.visibility</p:attrName>
                                        </p:attrNameLst>
                                      </p:cBhvr>
                                      <p:to>
                                        <p:strVal val="visible"/>
                                      </p:to>
                                    </p:set>
                                    <p:anim calcmode="lin" valueType="num">
                                      <p:cBhvr additive="base">
                                        <p:cTn id="32" dur="5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86371">
                                            <p:txEl>
                                              <p:pRg st="4" end="4"/>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86371">
                                            <p:txEl>
                                              <p:pRg st="5" end="5"/>
                                            </p:txEl>
                                          </p:spTgt>
                                        </p:tgtEl>
                                        <p:attrNameLst>
                                          <p:attrName>style.visibility</p:attrName>
                                        </p:attrNameLst>
                                      </p:cBhvr>
                                      <p:to>
                                        <p:strVal val="visible"/>
                                      </p:to>
                                    </p:set>
                                    <p:anim calcmode="lin" valueType="num">
                                      <p:cBhvr additive="base">
                                        <p:cTn id="36" dur="500" fill="hold"/>
                                        <p:tgtEl>
                                          <p:spTgt spid="186371">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86371">
                                            <p:txEl>
                                              <p:pRg st="5" end="5"/>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6371">
                                            <p:txEl>
                                              <p:pRg st="6" end="6"/>
                                            </p:txEl>
                                          </p:spTgt>
                                        </p:tgtEl>
                                        <p:attrNameLst>
                                          <p:attrName>style.visibility</p:attrName>
                                        </p:attrNameLst>
                                      </p:cBhvr>
                                      <p:to>
                                        <p:strVal val="visible"/>
                                      </p:to>
                                    </p:set>
                                    <p:anim calcmode="lin" valueType="num">
                                      <p:cBhvr additive="base">
                                        <p:cTn id="40" dur="5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86371">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86371">
                                            <p:txEl>
                                              <p:pRg st="7" end="7"/>
                                            </p:txEl>
                                          </p:spTgt>
                                        </p:tgtEl>
                                        <p:attrNameLst>
                                          <p:attrName>style.visibility</p:attrName>
                                        </p:attrNameLst>
                                      </p:cBhvr>
                                      <p:to>
                                        <p:strVal val="visible"/>
                                      </p:to>
                                    </p:set>
                                    <p:anim calcmode="lin" valueType="num">
                                      <p:cBhvr additive="base">
                                        <p:cTn id="44" dur="500" fill="hold"/>
                                        <p:tgtEl>
                                          <p:spTgt spid="186371">
                                            <p:txEl>
                                              <p:pRg st="7" end="7"/>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86371">
                                            <p:txEl>
                                              <p:pRg st="7" end="7"/>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86371">
                                            <p:txEl>
                                              <p:pRg st="8" end="8"/>
                                            </p:txEl>
                                          </p:spTgt>
                                        </p:tgtEl>
                                        <p:attrNameLst>
                                          <p:attrName>style.visibility</p:attrName>
                                        </p:attrNameLst>
                                      </p:cBhvr>
                                      <p:to>
                                        <p:strVal val="visible"/>
                                      </p:to>
                                    </p:set>
                                    <p:anim calcmode="lin" valueType="num">
                                      <p:cBhvr additive="base">
                                        <p:cTn id="48" dur="500" fill="hold"/>
                                        <p:tgtEl>
                                          <p:spTgt spid="186371">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86371">
                                            <p:txEl>
                                              <p:pRg st="8" end="8"/>
                                            </p:txEl>
                                          </p:spTgt>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86371">
                                            <p:txEl>
                                              <p:pRg st="9" end="9"/>
                                            </p:txEl>
                                          </p:spTgt>
                                        </p:tgtEl>
                                        <p:attrNameLst>
                                          <p:attrName>style.visibility</p:attrName>
                                        </p:attrNameLst>
                                      </p:cBhvr>
                                      <p:to>
                                        <p:strVal val="visible"/>
                                      </p:to>
                                    </p:set>
                                    <p:anim calcmode="lin" valueType="num">
                                      <p:cBhvr additive="base">
                                        <p:cTn id="52" dur="500" fill="hold"/>
                                        <p:tgtEl>
                                          <p:spTgt spid="186371">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86371">
                                            <p:txEl>
                                              <p:pRg st="9" end="9"/>
                                            </p:txEl>
                                          </p:spTgt>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86371">
                                            <p:txEl>
                                              <p:pRg st="10" end="10"/>
                                            </p:txEl>
                                          </p:spTgt>
                                        </p:tgtEl>
                                        <p:attrNameLst>
                                          <p:attrName>style.visibility</p:attrName>
                                        </p:attrNameLst>
                                      </p:cBhvr>
                                      <p:to>
                                        <p:strVal val="visible"/>
                                      </p:to>
                                    </p:set>
                                    <p:anim calcmode="lin" valueType="num">
                                      <p:cBhvr additive="base">
                                        <p:cTn id="56" dur="500" fill="hold"/>
                                        <p:tgtEl>
                                          <p:spTgt spid="186371">
                                            <p:txEl>
                                              <p:pRg st="10" end="1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86371">
                                            <p:txEl>
                                              <p:pRg st="10" end="10"/>
                                            </p:txEl>
                                          </p:spTgt>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86371">
                                            <p:txEl>
                                              <p:pRg st="11" end="11"/>
                                            </p:txEl>
                                          </p:spTgt>
                                        </p:tgtEl>
                                        <p:attrNameLst>
                                          <p:attrName>style.visibility</p:attrName>
                                        </p:attrNameLst>
                                      </p:cBhvr>
                                      <p:to>
                                        <p:strVal val="visible"/>
                                      </p:to>
                                    </p:set>
                                    <p:anim calcmode="lin" valueType="num">
                                      <p:cBhvr additive="base">
                                        <p:cTn id="60" dur="500" fill="hold"/>
                                        <p:tgtEl>
                                          <p:spTgt spid="186371">
                                            <p:txEl>
                                              <p:pRg st="11" end="1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86371">
                                            <p:txEl>
                                              <p:pRg st="11" end="11"/>
                                            </p:txEl>
                                          </p:spTgt>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86371">
                                            <p:txEl>
                                              <p:pRg st="12" end="12"/>
                                            </p:txEl>
                                          </p:spTgt>
                                        </p:tgtEl>
                                        <p:attrNameLst>
                                          <p:attrName>style.visibility</p:attrName>
                                        </p:attrNameLst>
                                      </p:cBhvr>
                                      <p:to>
                                        <p:strVal val="visible"/>
                                      </p:to>
                                    </p:set>
                                    <p:anim calcmode="lin" valueType="num">
                                      <p:cBhvr additive="base">
                                        <p:cTn id="64" dur="500" fill="hold"/>
                                        <p:tgtEl>
                                          <p:spTgt spid="186371">
                                            <p:txEl>
                                              <p:pRg st="12" end="12"/>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186371">
                                            <p:txEl>
                                              <p:pRg st="12" end="12"/>
                                            </p:txEl>
                                          </p:spTgt>
                                        </p:tgtEl>
                                        <p:attrNameLst>
                                          <p:attrName>ppt_y</p:attrName>
                                        </p:attrNameLst>
                                      </p:cBhvr>
                                      <p:tavLst>
                                        <p:tav tm="0">
                                          <p:val>
                                            <p:strVal val="#ppt_y"/>
                                          </p:val>
                                        </p:tav>
                                        <p:tav tm="100000">
                                          <p:val>
                                            <p:strVal val="#ppt_y"/>
                                          </p:val>
                                        </p:tav>
                                      </p:tavLst>
                                    </p:anim>
                                  </p:childTnLst>
                                </p:cTn>
                              </p:par>
                              <p:par>
                                <p:cTn id="66" presetID="24" presetClass="entr" presetSubtype="0" fill="hold" grpId="0" nodeType="withEffect">
                                  <p:stCondLst>
                                    <p:cond delay="0"/>
                                  </p:stCondLst>
                                  <p:childTnLst>
                                    <p:set>
                                      <p:cBhvr>
                                        <p:cTn id="67" dur="1" fill="hold">
                                          <p:stCondLst>
                                            <p:cond delay="499"/>
                                          </p:stCondLst>
                                        </p:cTn>
                                        <p:tgtEl>
                                          <p:spTgt spid="186372"/>
                                        </p:tgtEl>
                                        <p:attrNameLst>
                                          <p:attrName>style.visibility</p:attrName>
                                        </p:attrNameLst>
                                      </p:cBhvr>
                                      <p:to>
                                        <p:strVal val="visible"/>
                                      </p:to>
                                    </p:set>
                                    <p:anim to="" calcmode="lin" valueType="num">
                                      <p:cBhvr>
                                        <p:cTn id="68" dur="1" fill="hold"/>
                                        <p:tgtEl>
                                          <p:spTgt spid="186372"/>
                                        </p:tgtEl>
                                        <p:attrNameLst>
                                          <p:attrName/>
                                        </p:attrNameLst>
                                      </p:cBhvr>
                                    </p:anim>
                                  </p:childTnLst>
                                </p:cTn>
                              </p:par>
                              <p:par>
                                <p:cTn id="69" presetID="24" presetClass="entr" presetSubtype="0" fill="hold" grpId="0" nodeType="withEffect">
                                  <p:stCondLst>
                                    <p:cond delay="0"/>
                                  </p:stCondLst>
                                  <p:childTnLst>
                                    <p:set>
                                      <p:cBhvr>
                                        <p:cTn id="70" dur="1" fill="hold">
                                          <p:stCondLst>
                                            <p:cond delay="499"/>
                                          </p:stCondLst>
                                        </p:cTn>
                                        <p:tgtEl>
                                          <p:spTgt spid="186373"/>
                                        </p:tgtEl>
                                        <p:attrNameLst>
                                          <p:attrName>style.visibility</p:attrName>
                                        </p:attrNameLst>
                                      </p:cBhvr>
                                      <p:to>
                                        <p:strVal val="visible"/>
                                      </p:to>
                                    </p:set>
                                    <p:anim to="" calcmode="lin" valueType="num">
                                      <p:cBhvr>
                                        <p:cTn id="71" dur="1" fill="hold"/>
                                        <p:tgtEl>
                                          <p:spTgt spid="186373"/>
                                        </p:tgtEl>
                                        <p:attrNameLst>
                                          <p:attrName/>
                                        </p:attrNameLst>
                                      </p:cBhvr>
                                    </p:anim>
                                  </p:childTnLst>
                                </p:cTn>
                              </p:par>
                              <p:par>
                                <p:cTn id="72" presetID="24" presetClass="entr" presetSubtype="0" fill="hold" grpId="0" nodeType="withEffect">
                                  <p:stCondLst>
                                    <p:cond delay="0"/>
                                  </p:stCondLst>
                                  <p:childTnLst>
                                    <p:set>
                                      <p:cBhvr>
                                        <p:cTn id="73" dur="1" fill="hold">
                                          <p:stCondLst>
                                            <p:cond delay="499"/>
                                          </p:stCondLst>
                                        </p:cTn>
                                        <p:tgtEl>
                                          <p:spTgt spid="186374"/>
                                        </p:tgtEl>
                                        <p:attrNameLst>
                                          <p:attrName>style.visibility</p:attrName>
                                        </p:attrNameLst>
                                      </p:cBhvr>
                                      <p:to>
                                        <p:strVal val="visible"/>
                                      </p:to>
                                    </p:set>
                                    <p:anim to="" calcmode="lin" valueType="num">
                                      <p:cBhvr>
                                        <p:cTn id="74" dur="1" fill="hold"/>
                                        <p:tgtEl>
                                          <p:spTgt spid="1863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autoUpdateAnimBg="0" advAuto="0"/>
      <p:bldP spid="186371" grpId="0" build="p" autoUpdateAnimBg="0" advAuto="4000"/>
      <p:bldP spid="186372" grpId="0" autoUpdateAnimBg="0"/>
      <p:bldP spid="186373" grpId="0" autoUpdateAnimBg="0"/>
      <p:bldP spid="1863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971550" y="1219200"/>
            <a:ext cx="3429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CC"/>
                </a:solidFill>
              </a:rPr>
              <a:t>CCircle::</a:t>
            </a:r>
            <a:r>
              <a:rPr lang="en-US" altLang="zh-CN" b="1"/>
              <a:t>CCircle(int r)</a:t>
            </a:r>
          </a:p>
          <a:p>
            <a:pPr eaLnBrk="1" hangingPunct="1"/>
            <a:r>
              <a:rPr lang="en-US" altLang="zh-CN" b="1"/>
              <a:t>{   </a:t>
            </a:r>
          </a:p>
          <a:p>
            <a:pPr eaLnBrk="1" hangingPunct="1"/>
            <a:r>
              <a:rPr lang="en-US" altLang="zh-CN" b="1"/>
              <a:t>         m_radius=r;</a:t>
            </a:r>
          </a:p>
          <a:p>
            <a:pPr eaLnBrk="1" hangingPunct="1"/>
            <a:r>
              <a:rPr lang="en-US" altLang="zh-CN" b="1"/>
              <a:t>}</a:t>
            </a:r>
          </a:p>
          <a:p>
            <a:pPr eaLnBrk="1" hangingPunct="1"/>
            <a:r>
              <a:rPr lang="en-US" altLang="zh-CN" b="1">
                <a:solidFill>
                  <a:srgbClr val="0000CC"/>
                </a:solidFill>
              </a:rPr>
              <a:t>CCircle::</a:t>
            </a:r>
            <a:r>
              <a:rPr lang="en-US" altLang="zh-CN" b="1"/>
              <a:t>~CCircle( )</a:t>
            </a:r>
          </a:p>
          <a:p>
            <a:pPr eaLnBrk="1" hangingPunct="1"/>
            <a:r>
              <a:rPr lang="en-US" altLang="zh-CN" b="1"/>
              <a:t>{</a:t>
            </a:r>
          </a:p>
          <a:p>
            <a:pPr eaLnBrk="1" hangingPunct="1"/>
            <a:r>
              <a:rPr lang="en-US" altLang="zh-CN" b="1"/>
              <a:t> } </a:t>
            </a:r>
          </a:p>
        </p:txBody>
      </p:sp>
      <p:sp>
        <p:nvSpPr>
          <p:cNvPr id="187395" name="Text Box 3"/>
          <p:cNvSpPr txBox="1">
            <a:spLocks noChangeArrowheads="1"/>
          </p:cNvSpPr>
          <p:nvPr/>
        </p:nvSpPr>
        <p:spPr bwMode="auto">
          <a:xfrm>
            <a:off x="1042988" y="3949700"/>
            <a:ext cx="490061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void </a:t>
            </a:r>
            <a:r>
              <a:rPr lang="en-US" altLang="zh-CN" b="1">
                <a:solidFill>
                  <a:srgbClr val="0000CC"/>
                </a:solidFill>
              </a:rPr>
              <a:t>CCircle::</a:t>
            </a:r>
            <a:r>
              <a:rPr lang="en-US" altLang="zh-CN" b="1"/>
              <a:t>DisplayArea( )</a:t>
            </a:r>
          </a:p>
          <a:p>
            <a:pPr eaLnBrk="1" hangingPunct="1"/>
            <a:r>
              <a:rPr lang="en-US" altLang="zh-CN" b="1"/>
              <a:t>{ </a:t>
            </a:r>
          </a:p>
          <a:p>
            <a:pPr eaLnBrk="1" hangingPunct="1"/>
            <a:r>
              <a:rPr lang="en-US" altLang="zh-CN" b="1"/>
              <a:t>    float fArea;</a:t>
            </a:r>
          </a:p>
          <a:p>
            <a:pPr eaLnBrk="1" hangingPunct="1"/>
            <a:r>
              <a:rPr lang="en-US" altLang="zh-CN" b="1"/>
              <a:t>    fArea=CalculateArea( );</a:t>
            </a:r>
          </a:p>
          <a:p>
            <a:pPr eaLnBrk="1" hangingPunct="1"/>
            <a:r>
              <a:rPr lang="en-US" altLang="zh-CN" b="1"/>
              <a:t>    cout&lt;&lt;"The area is: "    </a:t>
            </a:r>
          </a:p>
          <a:p>
            <a:pPr eaLnBrk="1" hangingPunct="1"/>
            <a:r>
              <a:rPr lang="en-US" altLang="zh-CN" b="1"/>
              <a:t>          &lt;&lt;fArea&lt;&lt;endl;</a:t>
            </a:r>
          </a:p>
          <a:p>
            <a:pPr eaLnBrk="1" hangingPunct="1"/>
            <a:r>
              <a:rPr lang="en-US" altLang="zh-CN" b="1"/>
              <a:t>}</a:t>
            </a:r>
          </a:p>
        </p:txBody>
      </p:sp>
      <p:sp>
        <p:nvSpPr>
          <p:cNvPr id="187396" name="Text Box 4"/>
          <p:cNvSpPr txBox="1">
            <a:spLocks noChangeArrowheads="1"/>
          </p:cNvSpPr>
          <p:nvPr/>
        </p:nvSpPr>
        <p:spPr bwMode="auto">
          <a:xfrm>
            <a:off x="4964113" y="1268413"/>
            <a:ext cx="464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float </a:t>
            </a:r>
            <a:r>
              <a:rPr lang="en-US" altLang="zh-CN" b="1">
                <a:solidFill>
                  <a:srgbClr val="0000CC"/>
                </a:solidFill>
              </a:rPr>
              <a:t>CCircle::</a:t>
            </a:r>
            <a:r>
              <a:rPr lang="en-US" altLang="zh-CN" b="1"/>
              <a:t>CalculateArea( )</a:t>
            </a:r>
          </a:p>
          <a:p>
            <a:pPr eaLnBrk="1" hangingPunct="1"/>
            <a:r>
              <a:rPr lang="en-US" altLang="zh-CN" b="1"/>
              <a:t>{</a:t>
            </a:r>
          </a:p>
          <a:p>
            <a:pPr eaLnBrk="1" hangingPunct="1"/>
            <a:r>
              <a:rPr lang="en-US" altLang="zh-CN" b="1"/>
              <a:t>    float f;</a:t>
            </a:r>
          </a:p>
          <a:p>
            <a:pPr eaLnBrk="1" hangingPunct="1"/>
            <a:r>
              <a:rPr lang="en-US" altLang="zh-CN" b="1"/>
              <a:t>    f=3.14*m_radius*m_radius;</a:t>
            </a:r>
          </a:p>
          <a:p>
            <a:pPr eaLnBrk="1" hangingPunct="1"/>
            <a:r>
              <a:rPr lang="en-US" altLang="zh-CN" b="1"/>
              <a:t>    return f;</a:t>
            </a:r>
          </a:p>
          <a:p>
            <a:pPr eaLnBrk="1" hangingPunct="1"/>
            <a:r>
              <a:rPr lang="en-US" altLang="zh-CN" b="1"/>
              <a:t>}</a:t>
            </a:r>
          </a:p>
        </p:txBody>
      </p:sp>
      <p:sp>
        <p:nvSpPr>
          <p:cNvPr id="187397" name="Rectangle 5"/>
          <p:cNvSpPr>
            <a:spLocks noChangeArrowheads="1"/>
          </p:cNvSpPr>
          <p:nvPr/>
        </p:nvSpPr>
        <p:spPr bwMode="auto">
          <a:xfrm>
            <a:off x="4946650" y="3517900"/>
            <a:ext cx="36576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int main( )</a:t>
            </a:r>
          </a:p>
          <a:p>
            <a:pPr eaLnBrk="1" hangingPunct="1"/>
            <a:r>
              <a:rPr lang="en-US" altLang="zh-CN" b="1"/>
              <a:t>{ </a:t>
            </a:r>
          </a:p>
          <a:p>
            <a:pPr eaLnBrk="1" hangingPunct="1"/>
            <a:r>
              <a:rPr lang="en-US" altLang="zh-CN" b="1"/>
              <a:t>  CCircle</a:t>
            </a:r>
            <a:r>
              <a:rPr lang="en-US" altLang="zh-CN" sz="2800" b="1"/>
              <a:t> </a:t>
            </a:r>
            <a:r>
              <a:rPr lang="en-US" altLang="zh-CN" b="1"/>
              <a:t>MyCircle</a:t>
            </a:r>
            <a:r>
              <a:rPr lang="en-US" altLang="zh-CN" b="1">
                <a:solidFill>
                  <a:srgbClr val="0000CC"/>
                </a:solidFill>
              </a:rPr>
              <a:t>(10)</a:t>
            </a:r>
            <a:r>
              <a:rPr lang="en-US" altLang="zh-CN" b="1"/>
              <a:t>;</a:t>
            </a:r>
          </a:p>
          <a:p>
            <a:pPr eaLnBrk="1" hangingPunct="1"/>
            <a:r>
              <a:rPr lang="en-US" altLang="zh-CN" b="1"/>
              <a:t>  MyCircle</a:t>
            </a:r>
            <a:r>
              <a:rPr lang="en-US" altLang="zh-CN" sz="2800" b="1"/>
              <a:t>.</a:t>
            </a:r>
            <a:r>
              <a:rPr lang="en-US" altLang="zh-CN" b="1"/>
              <a:t>DisplayArea( );</a:t>
            </a:r>
          </a:p>
          <a:p>
            <a:pPr eaLnBrk="1" hangingPunct="1"/>
            <a:r>
              <a:rPr lang="en-US" altLang="zh-CN" b="1"/>
              <a:t>  return 0;</a:t>
            </a:r>
          </a:p>
          <a:p>
            <a:pPr eaLnBrk="1" hangingPunct="1"/>
            <a:r>
              <a:rPr lang="en-US" altLang="zh-CN" b="1"/>
              <a:t>}</a:t>
            </a:r>
          </a:p>
        </p:txBody>
      </p:sp>
      <p:sp>
        <p:nvSpPr>
          <p:cNvPr id="14342" name="Text Box 6"/>
          <p:cNvSpPr txBox="1">
            <a:spLocks noChangeArrowheads="1"/>
          </p:cNvSpPr>
          <p:nvPr/>
        </p:nvSpPr>
        <p:spPr bwMode="auto">
          <a:xfrm>
            <a:off x="838200" y="304800"/>
            <a:ext cx="533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Circle1</a:t>
            </a:r>
            <a:r>
              <a:rPr lang="zh-CN" altLang="en-US" sz="4800" b="1">
                <a:ea typeface="文鼎CS舒同体" pitchFamily="49" charset="-122"/>
                <a:sym typeface="Monotype Sorts" pitchFamily="2" charset="2"/>
              </a:rPr>
              <a:t>程序</a:t>
            </a:r>
          </a:p>
        </p:txBody>
      </p:sp>
      <p:sp>
        <p:nvSpPr>
          <p:cNvPr id="187399" name="Rectangle 7"/>
          <p:cNvSpPr>
            <a:spLocks noChangeArrowheads="1"/>
          </p:cNvSpPr>
          <p:nvPr/>
        </p:nvSpPr>
        <p:spPr bwMode="auto">
          <a:xfrm>
            <a:off x="5867400" y="595313"/>
            <a:ext cx="3124200" cy="530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类的定义及使用</a:t>
            </a:r>
          </a:p>
        </p:txBody>
      </p:sp>
      <p:sp>
        <p:nvSpPr>
          <p:cNvPr id="187400" name="Rectangle 8"/>
          <p:cNvSpPr>
            <a:spLocks noChangeArrowheads="1"/>
          </p:cNvSpPr>
          <p:nvPr/>
        </p:nvSpPr>
        <p:spPr bwMode="auto">
          <a:xfrm>
            <a:off x="5076825" y="5881688"/>
            <a:ext cx="3816350" cy="860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2800" b="1">
                <a:solidFill>
                  <a:srgbClr val="0000CC"/>
                </a:solidFill>
                <a:latin typeface="楷体" pitchFamily="49" charset="-122"/>
                <a:ea typeface="楷体" pitchFamily="49" charset="-122"/>
              </a:rPr>
              <a:t>类外定义成员函数时，函数名前加“类名</a:t>
            </a:r>
            <a:r>
              <a:rPr lang="en-US" altLang="zh-CN" sz="2800" b="1">
                <a:solidFill>
                  <a:srgbClr val="0000CC"/>
                </a:solidFill>
                <a:latin typeface="楷体" pitchFamily="49" charset="-122"/>
                <a:ea typeface="楷体" pitchFamily="49" charset="-122"/>
              </a:rPr>
              <a:t>::”</a:t>
            </a:r>
          </a:p>
        </p:txBody>
      </p:sp>
      <p:sp>
        <p:nvSpPr>
          <p:cNvPr id="187401" name="Line 9"/>
          <p:cNvSpPr>
            <a:spLocks noChangeShapeType="1"/>
          </p:cNvSpPr>
          <p:nvPr/>
        </p:nvSpPr>
        <p:spPr bwMode="auto">
          <a:xfrm>
            <a:off x="4887913" y="1154113"/>
            <a:ext cx="0" cy="57324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7402" name="Picture 10" descr="2015-5-6 15-46-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49500"/>
            <a:ext cx="5826125"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7401"/>
                                        </p:tgtEl>
                                        <p:attrNameLst>
                                          <p:attrName>style.visibility</p:attrName>
                                        </p:attrNameLst>
                                      </p:cBhvr>
                                      <p:to>
                                        <p:strVal val="visible"/>
                                      </p:to>
                                    </p:set>
                                    <p:animEffect transition="in" filter="wipe(up)">
                                      <p:cBhvr>
                                        <p:cTn id="7" dur="500"/>
                                        <p:tgtEl>
                                          <p:spTgt spid="187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7400">
                                            <p:txEl>
                                              <p:pRg st="0" end="0"/>
                                            </p:txEl>
                                          </p:spTgt>
                                        </p:tgtEl>
                                        <p:attrNameLst>
                                          <p:attrName>style.visibility</p:attrName>
                                        </p:attrNameLst>
                                      </p:cBhvr>
                                      <p:to>
                                        <p:strVal val="visible"/>
                                      </p:to>
                                    </p:set>
                                    <p:anim calcmode="lin" valueType="num">
                                      <p:cBhvr additive="base">
                                        <p:cTn id="12" dur="500" fill="hold"/>
                                        <p:tgtEl>
                                          <p:spTgt spid="18740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74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7394">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7394">
                                            <p:txEl>
                                              <p:pRg st="1" end="1"/>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7394">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7394">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7394">
                                            <p:txEl>
                                              <p:pRg st="4" end="4"/>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7394">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7394">
                                            <p:txEl>
                                              <p:pRg st="6" end="6"/>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87395"/>
                                        </p:tgtEl>
                                        <p:attrNameLst>
                                          <p:attrName>style.visibility</p:attrName>
                                        </p:attrNameLst>
                                      </p:cBhvr>
                                      <p:to>
                                        <p:strVal val="visible"/>
                                      </p:to>
                                    </p:set>
                                    <p:anim to="" calcmode="lin" valueType="num">
                                      <p:cBhvr>
                                        <p:cTn id="42" dur="1" fill="hold"/>
                                        <p:tgtEl>
                                          <p:spTgt spid="187395"/>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87396"/>
                                        </p:tgtEl>
                                        <p:attrNameLst>
                                          <p:attrName>style.visibility</p:attrName>
                                        </p:attrNameLst>
                                      </p:cBhvr>
                                      <p:to>
                                        <p:strVal val="visible"/>
                                      </p:to>
                                    </p:set>
                                    <p:anim to="" calcmode="lin" valueType="num">
                                      <p:cBhvr>
                                        <p:cTn id="47" dur="1" fill="hold"/>
                                        <p:tgtEl>
                                          <p:spTgt spid="187396"/>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7397">
                                            <p:txEl>
                                              <p:pRg st="0" end="0"/>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7397">
                                            <p:txEl>
                                              <p:pRg st="1" end="1"/>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87397">
                                            <p:txEl>
                                              <p:pRg st="4" end="4"/>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7397">
                                            <p:txEl>
                                              <p:pRg st="5" end="5"/>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7397">
                                            <p:txEl>
                                              <p:pRg st="2" end="2"/>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7397">
                                            <p:txEl>
                                              <p:pRg st="3" end="3"/>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87399">
                                            <p:txEl>
                                              <p:pRg st="0" end="0"/>
                                            </p:txEl>
                                          </p:spTgt>
                                        </p:tgtEl>
                                        <p:attrNameLst>
                                          <p:attrName>style.visibility</p:attrName>
                                        </p:attrNameLst>
                                      </p:cBhvr>
                                      <p:to>
                                        <p:strVal val="visible"/>
                                      </p:to>
                                    </p:set>
                                    <p:anim calcmode="lin" valueType="num">
                                      <p:cBhvr additive="base">
                                        <p:cTn id="72" dur="500" fill="hold"/>
                                        <p:tgtEl>
                                          <p:spTgt spid="187399">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1873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187402"/>
                                        </p:tgtEl>
                                        <p:attrNameLst>
                                          <p:attrName>style.visibility</p:attrName>
                                        </p:attrNameLst>
                                      </p:cBhvr>
                                      <p:to>
                                        <p:strVal val="visible"/>
                                      </p:to>
                                    </p:set>
                                    <p:anim calcmode="lin" valueType="num">
                                      <p:cBhvr additive="base">
                                        <p:cTn id="78" dur="500" fill="hold"/>
                                        <p:tgtEl>
                                          <p:spTgt spid="187402"/>
                                        </p:tgtEl>
                                        <p:attrNameLst>
                                          <p:attrName>ppt_x</p:attrName>
                                        </p:attrNameLst>
                                      </p:cBhvr>
                                      <p:tavLst>
                                        <p:tav tm="0">
                                          <p:val>
                                            <p:strVal val="#ppt_x"/>
                                          </p:val>
                                        </p:tav>
                                        <p:tav tm="100000">
                                          <p:val>
                                            <p:strVal val="#ppt_x"/>
                                          </p:val>
                                        </p:tav>
                                      </p:tavLst>
                                    </p:anim>
                                    <p:anim calcmode="lin" valueType="num">
                                      <p:cBhvr additive="base">
                                        <p:cTn id="79" dur="500" fill="hold"/>
                                        <p:tgtEl>
                                          <p:spTgt spid="187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build="allAtOnce" autoUpdateAnimBg="0"/>
      <p:bldP spid="187395" grpId="0" autoUpdateAnimBg="0"/>
      <p:bldP spid="187396" grpId="0" autoUpdateAnimBg="0"/>
      <p:bldP spid="187397" grpId="0" build="allAtOnce" autoUpdateAnimBg="0"/>
      <p:bldP spid="187399" grpId="0" build="p"/>
      <p:bldP spid="187400" grpId="0" build="p"/>
      <p:bldP spid="18740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893763" y="304800"/>
            <a:ext cx="533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Circle2</a:t>
            </a:r>
            <a:r>
              <a:rPr lang="zh-CN" altLang="en-US" sz="4800" b="1">
                <a:ea typeface="文鼎CS舒同体" pitchFamily="49" charset="-122"/>
                <a:sym typeface="Monotype Sorts" pitchFamily="2" charset="2"/>
              </a:rPr>
              <a:t>程序</a:t>
            </a:r>
          </a:p>
        </p:txBody>
      </p:sp>
      <p:sp>
        <p:nvSpPr>
          <p:cNvPr id="190469" name="Rectangle 5"/>
          <p:cNvSpPr>
            <a:spLocks noChangeArrowheads="1"/>
          </p:cNvSpPr>
          <p:nvPr/>
        </p:nvSpPr>
        <p:spPr bwMode="auto">
          <a:xfrm>
            <a:off x="6048375" y="188913"/>
            <a:ext cx="3095625" cy="860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2800" b="1">
                <a:solidFill>
                  <a:srgbClr val="FF0000"/>
                </a:solidFill>
                <a:ea typeface="楷体" pitchFamily="49" charset="-122"/>
              </a:rPr>
              <a:t>面向对象程序设计的特点</a:t>
            </a:r>
            <a:r>
              <a:rPr lang="en-US" altLang="zh-CN" sz="2800" b="1">
                <a:solidFill>
                  <a:srgbClr val="FF0000"/>
                </a:solidFill>
                <a:latin typeface="楷体" pitchFamily="49" charset="-122"/>
                <a:ea typeface="楷体" pitchFamily="49" charset="-122"/>
              </a:rPr>
              <a:t>——</a:t>
            </a:r>
            <a:r>
              <a:rPr lang="zh-CN" altLang="en-US" sz="2800" b="1">
                <a:solidFill>
                  <a:srgbClr val="FF0000"/>
                </a:solidFill>
                <a:ea typeface="楷体" pitchFamily="49" charset="-122"/>
              </a:rPr>
              <a:t>封装性</a:t>
            </a:r>
          </a:p>
        </p:txBody>
      </p:sp>
      <p:sp>
        <p:nvSpPr>
          <p:cNvPr id="190471" name="Rectangle 7"/>
          <p:cNvSpPr>
            <a:spLocks noChangeArrowheads="1"/>
          </p:cNvSpPr>
          <p:nvPr/>
        </p:nvSpPr>
        <p:spPr bwMode="auto">
          <a:xfrm>
            <a:off x="1908175" y="1431925"/>
            <a:ext cx="6048375" cy="5092700"/>
          </a:xfrm>
          <a:prstGeom prst="rect">
            <a:avLst/>
          </a:prstGeom>
          <a:solidFill>
            <a:schemeClr val="bg1"/>
          </a:solidFill>
          <a:ln w="5715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2600" b="1"/>
              <a:t>int main( )</a:t>
            </a:r>
          </a:p>
          <a:p>
            <a:pPr eaLnBrk="1" hangingPunct="1">
              <a:lnSpc>
                <a:spcPct val="125000"/>
              </a:lnSpc>
            </a:pPr>
            <a:r>
              <a:rPr lang="en-US" altLang="zh-CN" sz="2600" b="1"/>
              <a:t>{ </a:t>
            </a:r>
          </a:p>
          <a:p>
            <a:pPr eaLnBrk="1" hangingPunct="1">
              <a:lnSpc>
                <a:spcPct val="125000"/>
              </a:lnSpc>
            </a:pPr>
            <a:r>
              <a:rPr lang="en-US" altLang="zh-CN" sz="2600" b="1"/>
              <a:t>	CCircle </a:t>
            </a:r>
            <a:r>
              <a:rPr lang="en-US" altLang="zh-CN" sz="2600" b="1">
                <a:solidFill>
                  <a:srgbClr val="0000CC"/>
                </a:solidFill>
              </a:rPr>
              <a:t>MyCircle</a:t>
            </a:r>
            <a:r>
              <a:rPr lang="en-US" altLang="zh-CN" sz="2600" b="1"/>
              <a:t>(10); </a:t>
            </a:r>
            <a:r>
              <a:rPr lang="en-US" altLang="zh-CN" sz="2600" b="1">
                <a:solidFill>
                  <a:srgbClr val="0000CC"/>
                </a:solidFill>
              </a:rPr>
              <a:t>	MyCircle</a:t>
            </a:r>
            <a:r>
              <a:rPr lang="en-US" altLang="zh-CN" sz="2600" b="1"/>
              <a:t>.DisplayArea( );</a:t>
            </a:r>
          </a:p>
          <a:p>
            <a:pPr eaLnBrk="1" hangingPunct="1">
              <a:lnSpc>
                <a:spcPct val="125000"/>
              </a:lnSpc>
            </a:pPr>
            <a:r>
              <a:rPr lang="en-US" altLang="zh-CN" sz="2600" b="1"/>
              <a:t>	CCircle </a:t>
            </a:r>
            <a:r>
              <a:rPr lang="en-US" altLang="zh-CN" sz="2600" b="1">
                <a:solidFill>
                  <a:srgbClr val="990033"/>
                </a:solidFill>
              </a:rPr>
              <a:t>HerCircle</a:t>
            </a:r>
            <a:r>
              <a:rPr lang="en-US" altLang="zh-CN" sz="2600" b="1"/>
              <a:t>(20); </a:t>
            </a:r>
          </a:p>
          <a:p>
            <a:pPr eaLnBrk="1" hangingPunct="1">
              <a:lnSpc>
                <a:spcPct val="125000"/>
              </a:lnSpc>
            </a:pPr>
            <a:r>
              <a:rPr lang="en-US" altLang="zh-CN" sz="2600" b="1">
                <a:solidFill>
                  <a:srgbClr val="990033"/>
                </a:solidFill>
              </a:rPr>
              <a:t>	HerCircle</a:t>
            </a:r>
            <a:r>
              <a:rPr lang="en-US" altLang="zh-CN" sz="2600" b="1"/>
              <a:t>.DisplayArea( );</a:t>
            </a:r>
          </a:p>
          <a:p>
            <a:pPr eaLnBrk="1" hangingPunct="1">
              <a:lnSpc>
                <a:spcPct val="125000"/>
              </a:lnSpc>
            </a:pPr>
            <a:r>
              <a:rPr lang="en-US" altLang="zh-CN" sz="2600" b="1"/>
              <a:t>	CCircle </a:t>
            </a:r>
            <a:r>
              <a:rPr lang="en-US" altLang="zh-CN" sz="2600" b="1">
                <a:solidFill>
                  <a:srgbClr val="006600"/>
                </a:solidFill>
              </a:rPr>
              <a:t>HisCircle</a:t>
            </a:r>
            <a:r>
              <a:rPr lang="en-US" altLang="zh-CN" sz="2600" b="1"/>
              <a:t>(30);</a:t>
            </a:r>
          </a:p>
          <a:p>
            <a:pPr eaLnBrk="1" hangingPunct="1">
              <a:lnSpc>
                <a:spcPct val="125000"/>
              </a:lnSpc>
            </a:pPr>
            <a:r>
              <a:rPr lang="en-US" altLang="zh-CN" sz="2600" b="1">
                <a:solidFill>
                  <a:srgbClr val="006600"/>
                </a:solidFill>
              </a:rPr>
              <a:t>	HisCircle</a:t>
            </a:r>
            <a:r>
              <a:rPr lang="en-US" altLang="zh-CN" sz="2600" b="1"/>
              <a:t>.DisplayArea( );</a:t>
            </a:r>
          </a:p>
          <a:p>
            <a:pPr eaLnBrk="1" hangingPunct="1">
              <a:lnSpc>
                <a:spcPct val="125000"/>
              </a:lnSpc>
            </a:pPr>
            <a:r>
              <a:rPr lang="en-US" altLang="zh-CN" sz="2600" b="1"/>
              <a:t>	return 0;</a:t>
            </a:r>
          </a:p>
          <a:p>
            <a:pPr eaLnBrk="1" hangingPunct="1">
              <a:lnSpc>
                <a:spcPct val="125000"/>
              </a:lnSpc>
            </a:pPr>
            <a:r>
              <a:rPr lang="en-US" altLang="zh-CN" sz="2600" b="1"/>
              <a:t>}</a:t>
            </a:r>
          </a:p>
        </p:txBody>
      </p:sp>
      <p:pic>
        <p:nvPicPr>
          <p:cNvPr id="190474" name="Picture 10" descr="2015-5-6 15-47-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00338"/>
            <a:ext cx="5903912"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90466">
                                            <p:txEl>
                                              <p:pRg st="0" end="0"/>
                                            </p:txEl>
                                          </p:spTgt>
                                        </p:tgtEl>
                                        <p:attrNameLst>
                                          <p:attrName>style.visibility</p:attrName>
                                        </p:attrNameLst>
                                      </p:cBhvr>
                                      <p:to>
                                        <p:strVal val="visible"/>
                                      </p:to>
                                    </p:set>
                                    <p:anim calcmode="lin" valueType="num">
                                      <p:cBhvr>
                                        <p:cTn id="7" dur="500" fill="hold"/>
                                        <p:tgtEl>
                                          <p:spTgt spid="190466">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90466">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90466">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9046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71">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047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047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04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047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0471">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0471">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0471">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0471">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0471">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90474"/>
                                        </p:tgtEl>
                                        <p:attrNameLst>
                                          <p:attrName>style.visibility</p:attrName>
                                        </p:attrNameLst>
                                      </p:cBhvr>
                                      <p:to>
                                        <p:strVal val="visible"/>
                                      </p:to>
                                    </p:set>
                                    <p:anim calcmode="lin" valueType="num">
                                      <p:cBhvr additive="base">
                                        <p:cTn id="47" dur="500" fill="hold"/>
                                        <p:tgtEl>
                                          <p:spTgt spid="190474"/>
                                        </p:tgtEl>
                                        <p:attrNameLst>
                                          <p:attrName>ppt_x</p:attrName>
                                        </p:attrNameLst>
                                      </p:cBhvr>
                                      <p:tavLst>
                                        <p:tav tm="0">
                                          <p:val>
                                            <p:strVal val="#ppt_x"/>
                                          </p:val>
                                        </p:tav>
                                        <p:tav tm="100000">
                                          <p:val>
                                            <p:strVal val="#ppt_x"/>
                                          </p:val>
                                        </p:tav>
                                      </p:tavLst>
                                    </p:anim>
                                    <p:anim calcmode="lin" valueType="num">
                                      <p:cBhvr additive="base">
                                        <p:cTn id="48" dur="500" fill="hold"/>
                                        <p:tgtEl>
                                          <p:spTgt spid="19047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90469">
                                            <p:txEl>
                                              <p:pRg st="0" end="0"/>
                                            </p:txEl>
                                          </p:spTgt>
                                        </p:tgtEl>
                                        <p:attrNameLst>
                                          <p:attrName>style.visibility</p:attrName>
                                        </p:attrNameLst>
                                      </p:cBhvr>
                                      <p:to>
                                        <p:strVal val="visible"/>
                                      </p:to>
                                    </p:set>
                                    <p:anim calcmode="lin" valueType="num">
                                      <p:cBhvr additive="base">
                                        <p:cTn id="53" dur="500" fill="hold"/>
                                        <p:tgtEl>
                                          <p:spTgt spid="190469">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9046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build="p" autoUpdateAnimBg="0" advAuto="0"/>
      <p:bldP spid="190469" grpId="0" build="p"/>
      <p:bldP spid="190471" grpId="0" build="allAtOnce"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187450" y="1628775"/>
            <a:ext cx="77771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60363"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kumimoji="0" lang="zh-CN" altLang="en-US" sz="2800" b="1">
                <a:latin typeface="楷体" pitchFamily="49" charset="-122"/>
                <a:ea typeface="楷体" pitchFamily="49" charset="-122"/>
              </a:rPr>
              <a:t>将数据和操作它们的函数封装成一个整体，外部不需知道内部细节，只需通过外部接口访问。</a:t>
            </a:r>
          </a:p>
        </p:txBody>
      </p:sp>
      <p:sp>
        <p:nvSpPr>
          <p:cNvPr id="16387" name="Rectangle 3"/>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z="4800" b="1" smtClean="0"/>
              <a:t>封装性</a:t>
            </a:r>
          </a:p>
        </p:txBody>
      </p:sp>
      <p:sp>
        <p:nvSpPr>
          <p:cNvPr id="191493" name="Text Box 5"/>
          <p:cNvSpPr txBox="1">
            <a:spLocks noChangeArrowheads="1"/>
          </p:cNvSpPr>
          <p:nvPr/>
        </p:nvSpPr>
        <p:spPr bwMode="auto">
          <a:xfrm>
            <a:off x="1258888" y="3429000"/>
            <a:ext cx="7777162"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60363"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kumimoji="0" lang="zh-CN" altLang="en-US" sz="2800" b="1">
                <a:latin typeface="楷体" pitchFamily="49" charset="-122"/>
                <a:ea typeface="楷体" pitchFamily="49" charset="-122"/>
              </a:rPr>
              <a:t>作用：简化编程；</a:t>
            </a:r>
          </a:p>
          <a:p>
            <a:pPr eaLnBrk="1" hangingPunct="1">
              <a:lnSpc>
                <a:spcPct val="120000"/>
              </a:lnSpc>
            </a:pPr>
            <a:r>
              <a:rPr kumimoji="0" lang="zh-CN" altLang="en-US" sz="2800" b="1">
                <a:latin typeface="楷体" pitchFamily="49" charset="-122"/>
                <a:ea typeface="楷体" pitchFamily="49" charset="-122"/>
              </a:rPr>
              <a:t>	   增强安全性。</a:t>
            </a:r>
          </a:p>
          <a:p>
            <a:pPr eaLnBrk="1" hangingPunct="1">
              <a:lnSpc>
                <a:spcPct val="120000"/>
              </a:lnSpc>
            </a:pPr>
            <a:r>
              <a:rPr kumimoji="0" lang="zh-CN" altLang="en-US" sz="2800" b="1">
                <a:latin typeface="楷体" pitchFamily="49" charset="-122"/>
                <a:ea typeface="楷体" pitchFamily="49" charset="-122"/>
              </a:rPr>
              <a:t>	</a:t>
            </a:r>
          </a:p>
        </p:txBody>
      </p:sp>
      <p:sp>
        <p:nvSpPr>
          <p:cNvPr id="191494" name="Rectangle 6"/>
          <p:cNvSpPr>
            <a:spLocks noChangeArrowheads="1"/>
          </p:cNvSpPr>
          <p:nvPr/>
        </p:nvSpPr>
        <p:spPr bwMode="auto">
          <a:xfrm>
            <a:off x="5364163" y="3573463"/>
            <a:ext cx="1657350" cy="1081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t>数据</a:t>
            </a:r>
            <a:r>
              <a:rPr lang="en-US" altLang="zh-CN" b="1"/>
              <a:t>+</a:t>
            </a:r>
            <a:r>
              <a:rPr lang="zh-CN" altLang="en-US" b="1"/>
              <a:t>函数</a:t>
            </a:r>
          </a:p>
        </p:txBody>
      </p:sp>
      <p:sp>
        <p:nvSpPr>
          <p:cNvPr id="191495" name="Line 7"/>
          <p:cNvSpPr>
            <a:spLocks noChangeShapeType="1"/>
          </p:cNvSpPr>
          <p:nvPr/>
        </p:nvSpPr>
        <p:spPr bwMode="auto">
          <a:xfrm flipH="1">
            <a:off x="7092950" y="4098925"/>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496" name="Rectangle 8"/>
          <p:cNvSpPr>
            <a:spLocks noChangeArrowheads="1"/>
          </p:cNvSpPr>
          <p:nvPr/>
        </p:nvSpPr>
        <p:spPr bwMode="auto">
          <a:xfrm>
            <a:off x="6948488" y="4005263"/>
            <a:ext cx="144462" cy="215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49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191495"/>
                                        </p:tgtEl>
                                        <p:attrNameLst>
                                          <p:attrName>style.visibility</p:attrName>
                                        </p:attrNameLst>
                                      </p:cBhvr>
                                      <p:to>
                                        <p:strVal val="visible"/>
                                      </p:to>
                                    </p:set>
                                    <p:animEffect transition="in" filter="wipe(right)">
                                      <p:cBhvr>
                                        <p:cTn id="18" dur="500"/>
                                        <p:tgtEl>
                                          <p:spTgt spid="1914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1493">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1493">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14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utoUpdateAnimBg="0"/>
      <p:bldP spid="191493" grpId="0" build="allAtOnce" autoUpdateAnimBg="0"/>
      <p:bldP spid="191494" grpId="0" animBg="1"/>
      <p:bldP spid="191495" grpId="0" animBg="1"/>
      <p:bldP spid="1914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1046163" y="1268413"/>
            <a:ext cx="3886200" cy="4894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#include &lt;iostream&gt;</a:t>
            </a:r>
          </a:p>
          <a:p>
            <a:pPr eaLnBrk="1" hangingPunct="1"/>
            <a:r>
              <a:rPr lang="en-US" altLang="zh-CN" b="1"/>
              <a:t>using namespace std;</a:t>
            </a:r>
          </a:p>
          <a:p>
            <a:pPr eaLnBrk="1" hangingPunct="1"/>
            <a:r>
              <a:rPr lang="en-US" altLang="zh-CN" b="1"/>
              <a:t>class CCircle</a:t>
            </a:r>
          </a:p>
          <a:p>
            <a:pPr eaLnBrk="1" hangingPunct="1"/>
            <a:r>
              <a:rPr lang="en-US" altLang="zh-CN" b="1"/>
              <a:t>{</a:t>
            </a:r>
          </a:p>
          <a:p>
            <a:pPr eaLnBrk="1" hangingPunct="1"/>
            <a:r>
              <a:rPr lang="en-US" altLang="zh-CN" b="1"/>
              <a:t>public:</a:t>
            </a:r>
          </a:p>
          <a:p>
            <a:pPr eaLnBrk="1" hangingPunct="1"/>
            <a:r>
              <a:rPr lang="en-US" altLang="zh-CN" b="1"/>
              <a:t>        CCircle(int r );    </a:t>
            </a:r>
          </a:p>
          <a:p>
            <a:pPr eaLnBrk="1" hangingPunct="1"/>
            <a:r>
              <a:rPr lang="en-US" altLang="zh-CN" b="1"/>
              <a:t>        void DisplayArea( );</a:t>
            </a:r>
          </a:p>
          <a:p>
            <a:pPr eaLnBrk="1" hangingPunct="1"/>
            <a:r>
              <a:rPr lang="en-US" altLang="zh-CN" b="1"/>
              <a:t>        ~CCircle( );   </a:t>
            </a:r>
          </a:p>
          <a:p>
            <a:pPr eaLnBrk="1" hangingPunct="1"/>
            <a:r>
              <a:rPr lang="en-US" altLang="zh-CN" b="1"/>
              <a:t>private:</a:t>
            </a:r>
          </a:p>
          <a:p>
            <a:pPr eaLnBrk="1" hangingPunct="1"/>
            <a:r>
              <a:rPr lang="en-US" altLang="zh-CN" b="1"/>
              <a:t>        float CalculateArea( );</a:t>
            </a:r>
            <a:r>
              <a:rPr lang="en-US" altLang="zh-CN"/>
              <a:t>     </a:t>
            </a:r>
          </a:p>
          <a:p>
            <a:pPr eaLnBrk="1" hangingPunct="1"/>
            <a:r>
              <a:rPr lang="en-US" altLang="zh-CN"/>
              <a:t>        </a:t>
            </a:r>
            <a:r>
              <a:rPr lang="en-US" altLang="zh-CN" b="1"/>
              <a:t>int m_radius; </a:t>
            </a:r>
          </a:p>
          <a:p>
            <a:pPr eaLnBrk="1" hangingPunct="1"/>
            <a:r>
              <a:rPr lang="en-US" altLang="zh-CN" b="1"/>
              <a:t>        int m_color;</a:t>
            </a:r>
          </a:p>
          <a:p>
            <a:pPr eaLnBrk="1" hangingPunct="1"/>
            <a:r>
              <a:rPr lang="en-US" altLang="zh-CN" b="1"/>
              <a:t>}; </a:t>
            </a:r>
          </a:p>
        </p:txBody>
      </p:sp>
      <p:sp>
        <p:nvSpPr>
          <p:cNvPr id="192515" name="Rectangle 3"/>
          <p:cNvSpPr>
            <a:spLocks noChangeArrowheads="1"/>
          </p:cNvSpPr>
          <p:nvPr/>
        </p:nvSpPr>
        <p:spPr bwMode="auto">
          <a:xfrm>
            <a:off x="4787900" y="1989138"/>
            <a:ext cx="4356100" cy="3638550"/>
          </a:xfrm>
          <a:prstGeom prst="rect">
            <a:avLst/>
          </a:prstGeom>
          <a:solidFill>
            <a:srgbClr val="FFFFFF"/>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t>int main( )</a:t>
            </a:r>
          </a:p>
          <a:p>
            <a:pPr eaLnBrk="1" hangingPunct="1">
              <a:lnSpc>
                <a:spcPct val="120000"/>
              </a:lnSpc>
            </a:pPr>
            <a:r>
              <a:rPr lang="en-US" altLang="zh-CN" b="1"/>
              <a:t>{ </a:t>
            </a:r>
          </a:p>
          <a:p>
            <a:pPr eaLnBrk="1" hangingPunct="1">
              <a:lnSpc>
                <a:spcPct val="120000"/>
              </a:lnSpc>
            </a:pPr>
            <a:r>
              <a:rPr lang="en-US" altLang="zh-CN" b="1"/>
              <a:t>    CCircle MyCircle(10);</a:t>
            </a:r>
          </a:p>
          <a:p>
            <a:pPr eaLnBrk="1" hangingPunct="1">
              <a:lnSpc>
                <a:spcPct val="120000"/>
              </a:lnSpc>
            </a:pPr>
            <a:r>
              <a:rPr lang="en-US" altLang="zh-CN" b="1"/>
              <a:t>    MyCircle.DisplayArea( );</a:t>
            </a:r>
          </a:p>
          <a:p>
            <a:pPr eaLnBrk="1" hangingPunct="1">
              <a:lnSpc>
                <a:spcPct val="120000"/>
              </a:lnSpc>
            </a:pPr>
            <a:r>
              <a:rPr lang="en-US" altLang="zh-CN" b="1"/>
              <a:t>    </a:t>
            </a:r>
            <a:r>
              <a:rPr lang="en-US" altLang="zh-CN" b="1" i="1"/>
              <a:t>MyCircle. m_radius</a:t>
            </a:r>
            <a:r>
              <a:rPr lang="en-US" altLang="zh-CN" b="1" i="1">
                <a:ea typeface="文鼎CS舒同体" pitchFamily="49" charset="-122"/>
              </a:rPr>
              <a:t>=</a:t>
            </a:r>
            <a:r>
              <a:rPr lang="en-US" altLang="zh-CN" b="1" i="1"/>
              <a:t>20;</a:t>
            </a:r>
          </a:p>
          <a:p>
            <a:pPr eaLnBrk="1" hangingPunct="1">
              <a:lnSpc>
                <a:spcPct val="120000"/>
              </a:lnSpc>
            </a:pPr>
            <a:r>
              <a:rPr lang="en-US" altLang="zh-CN" i="1"/>
              <a:t>    </a:t>
            </a:r>
            <a:r>
              <a:rPr lang="en-US" altLang="zh-CN" b="1" i="1"/>
              <a:t>……</a:t>
            </a:r>
          </a:p>
          <a:p>
            <a:pPr eaLnBrk="1" hangingPunct="1">
              <a:lnSpc>
                <a:spcPct val="120000"/>
              </a:lnSpc>
            </a:pPr>
            <a:r>
              <a:rPr lang="en-US" altLang="zh-CN" b="1" i="1"/>
              <a:t>    </a:t>
            </a:r>
            <a:r>
              <a:rPr lang="en-US" altLang="zh-CN" b="1"/>
              <a:t>return 0;</a:t>
            </a:r>
          </a:p>
          <a:p>
            <a:pPr eaLnBrk="1" hangingPunct="1">
              <a:lnSpc>
                <a:spcPct val="120000"/>
              </a:lnSpc>
            </a:pPr>
            <a:r>
              <a:rPr lang="en-US" altLang="zh-CN" b="1"/>
              <a:t>}</a:t>
            </a:r>
          </a:p>
        </p:txBody>
      </p:sp>
      <p:sp>
        <p:nvSpPr>
          <p:cNvPr id="192516" name="Text Box 4"/>
          <p:cNvSpPr txBox="1">
            <a:spLocks noChangeArrowheads="1"/>
          </p:cNvSpPr>
          <p:nvPr/>
        </p:nvSpPr>
        <p:spPr bwMode="auto">
          <a:xfrm>
            <a:off x="990600" y="304800"/>
            <a:ext cx="5791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Circle3</a:t>
            </a:r>
            <a:r>
              <a:rPr lang="zh-CN" altLang="en-US" sz="4800" b="1">
                <a:ea typeface="文鼎CS舒同体" pitchFamily="49" charset="-122"/>
                <a:sym typeface="Monotype Sorts" pitchFamily="2" charset="2"/>
              </a:rPr>
              <a:t>程序</a:t>
            </a:r>
          </a:p>
        </p:txBody>
      </p:sp>
      <p:sp>
        <p:nvSpPr>
          <p:cNvPr id="192517" name="Rectangle 5"/>
          <p:cNvSpPr>
            <a:spLocks noChangeArrowheads="1"/>
          </p:cNvSpPr>
          <p:nvPr/>
        </p:nvSpPr>
        <p:spPr bwMode="auto">
          <a:xfrm>
            <a:off x="8186738" y="3644900"/>
            <a:ext cx="7445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4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92516">
                                            <p:txEl>
                                              <p:pRg st="0" end="0"/>
                                            </p:txEl>
                                          </p:spTgt>
                                        </p:tgtEl>
                                        <p:attrNameLst>
                                          <p:attrName>style.visibility</p:attrName>
                                        </p:attrNameLst>
                                      </p:cBhvr>
                                      <p:to>
                                        <p:strVal val="visible"/>
                                      </p:to>
                                    </p:set>
                                    <p:anim calcmode="lin" valueType="num">
                                      <p:cBhvr>
                                        <p:cTn id="7"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92516">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92516">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9251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2514">
                                            <p:txEl>
                                              <p:pRg st="0" end="0"/>
                                            </p:txEl>
                                          </p:spTgt>
                                        </p:tgtEl>
                                        <p:attrNameLst>
                                          <p:attrName>style.visibility</p:attrName>
                                        </p:attrNameLst>
                                      </p:cBhvr>
                                      <p:to>
                                        <p:strVal val="visible"/>
                                      </p:to>
                                    </p:set>
                                    <p:anim calcmode="lin" valueType="num">
                                      <p:cBhvr additive="base">
                                        <p:cTn id="15" dur="500" fill="hold"/>
                                        <p:tgtEl>
                                          <p:spTgt spid="192514">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2514">
                                            <p:txEl>
                                              <p:pRg st="0" end="0"/>
                                            </p:txEl>
                                          </p:spTgt>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8" fill="hold" grpId="0" nodeType="afterEffect">
                                  <p:stCondLst>
                                    <p:cond delay="4000"/>
                                  </p:stCondLst>
                                  <p:childTnLst>
                                    <p:set>
                                      <p:cBhvr>
                                        <p:cTn id="19" dur="1" fill="hold">
                                          <p:stCondLst>
                                            <p:cond delay="0"/>
                                          </p:stCondLst>
                                        </p:cTn>
                                        <p:tgtEl>
                                          <p:spTgt spid="192514">
                                            <p:txEl>
                                              <p:pRg st="1" end="1"/>
                                            </p:txEl>
                                          </p:spTgt>
                                        </p:tgtEl>
                                        <p:attrNameLst>
                                          <p:attrName>style.visibility</p:attrName>
                                        </p:attrNameLst>
                                      </p:cBhvr>
                                      <p:to>
                                        <p:strVal val="visible"/>
                                      </p:to>
                                    </p:set>
                                    <p:anim calcmode="lin" valueType="num">
                                      <p:cBhvr additive="base">
                                        <p:cTn id="20" dur="500" fill="hold"/>
                                        <p:tgtEl>
                                          <p:spTgt spid="192514">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92514">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92514">
                                            <p:txEl>
                                              <p:pRg st="2" end="2"/>
                                            </p:txEl>
                                          </p:spTgt>
                                        </p:tgtEl>
                                        <p:attrNameLst>
                                          <p:attrName>style.visibility</p:attrName>
                                        </p:attrNameLst>
                                      </p:cBhvr>
                                      <p:to>
                                        <p:strVal val="visible"/>
                                      </p:to>
                                    </p:set>
                                    <p:anim calcmode="lin" valueType="num">
                                      <p:cBhvr additive="base">
                                        <p:cTn id="24" dur="500" fill="hold"/>
                                        <p:tgtEl>
                                          <p:spTgt spid="19251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92514">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92514">
                                            <p:txEl>
                                              <p:pRg st="3" end="3"/>
                                            </p:txEl>
                                          </p:spTgt>
                                        </p:tgtEl>
                                        <p:attrNameLst>
                                          <p:attrName>style.visibility</p:attrName>
                                        </p:attrNameLst>
                                      </p:cBhvr>
                                      <p:to>
                                        <p:strVal val="visible"/>
                                      </p:to>
                                    </p:set>
                                    <p:anim calcmode="lin" valueType="num">
                                      <p:cBhvr additive="base">
                                        <p:cTn id="28" dur="500" fill="hold"/>
                                        <p:tgtEl>
                                          <p:spTgt spid="192514">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92514">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92514">
                                            <p:txEl>
                                              <p:pRg st="4" end="4"/>
                                            </p:txEl>
                                          </p:spTgt>
                                        </p:tgtEl>
                                        <p:attrNameLst>
                                          <p:attrName>style.visibility</p:attrName>
                                        </p:attrNameLst>
                                      </p:cBhvr>
                                      <p:to>
                                        <p:strVal val="visible"/>
                                      </p:to>
                                    </p:set>
                                    <p:anim calcmode="lin" valueType="num">
                                      <p:cBhvr additive="base">
                                        <p:cTn id="32" dur="500" fill="hold"/>
                                        <p:tgtEl>
                                          <p:spTgt spid="192514">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92514">
                                            <p:txEl>
                                              <p:pRg st="4" end="4"/>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92514">
                                            <p:txEl>
                                              <p:pRg st="5" end="5"/>
                                            </p:txEl>
                                          </p:spTgt>
                                        </p:tgtEl>
                                        <p:attrNameLst>
                                          <p:attrName>style.visibility</p:attrName>
                                        </p:attrNameLst>
                                      </p:cBhvr>
                                      <p:to>
                                        <p:strVal val="visible"/>
                                      </p:to>
                                    </p:set>
                                    <p:anim calcmode="lin" valueType="num">
                                      <p:cBhvr additive="base">
                                        <p:cTn id="36" dur="500" fill="hold"/>
                                        <p:tgtEl>
                                          <p:spTgt spid="192514">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92514">
                                            <p:txEl>
                                              <p:pRg st="5" end="5"/>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92514">
                                            <p:txEl>
                                              <p:pRg st="6" end="6"/>
                                            </p:txEl>
                                          </p:spTgt>
                                        </p:tgtEl>
                                        <p:attrNameLst>
                                          <p:attrName>style.visibility</p:attrName>
                                        </p:attrNameLst>
                                      </p:cBhvr>
                                      <p:to>
                                        <p:strVal val="visible"/>
                                      </p:to>
                                    </p:set>
                                    <p:anim calcmode="lin" valueType="num">
                                      <p:cBhvr additive="base">
                                        <p:cTn id="40" dur="500" fill="hold"/>
                                        <p:tgtEl>
                                          <p:spTgt spid="192514">
                                            <p:txEl>
                                              <p:pRg st="6" end="6"/>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92514">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92514">
                                            <p:txEl>
                                              <p:pRg st="7" end="7"/>
                                            </p:txEl>
                                          </p:spTgt>
                                        </p:tgtEl>
                                        <p:attrNameLst>
                                          <p:attrName>style.visibility</p:attrName>
                                        </p:attrNameLst>
                                      </p:cBhvr>
                                      <p:to>
                                        <p:strVal val="visible"/>
                                      </p:to>
                                    </p:set>
                                    <p:anim calcmode="lin" valueType="num">
                                      <p:cBhvr additive="base">
                                        <p:cTn id="44" dur="500" fill="hold"/>
                                        <p:tgtEl>
                                          <p:spTgt spid="192514">
                                            <p:txEl>
                                              <p:pRg st="7" end="7"/>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92514">
                                            <p:txEl>
                                              <p:pRg st="7" end="7"/>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92514">
                                            <p:txEl>
                                              <p:pRg st="8" end="8"/>
                                            </p:txEl>
                                          </p:spTgt>
                                        </p:tgtEl>
                                        <p:attrNameLst>
                                          <p:attrName>style.visibility</p:attrName>
                                        </p:attrNameLst>
                                      </p:cBhvr>
                                      <p:to>
                                        <p:strVal val="visible"/>
                                      </p:to>
                                    </p:set>
                                    <p:anim calcmode="lin" valueType="num">
                                      <p:cBhvr additive="base">
                                        <p:cTn id="48" dur="500" fill="hold"/>
                                        <p:tgtEl>
                                          <p:spTgt spid="192514">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92514">
                                            <p:txEl>
                                              <p:pRg st="8" end="8"/>
                                            </p:txEl>
                                          </p:spTgt>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92514">
                                            <p:txEl>
                                              <p:pRg st="9" end="9"/>
                                            </p:txEl>
                                          </p:spTgt>
                                        </p:tgtEl>
                                        <p:attrNameLst>
                                          <p:attrName>style.visibility</p:attrName>
                                        </p:attrNameLst>
                                      </p:cBhvr>
                                      <p:to>
                                        <p:strVal val="visible"/>
                                      </p:to>
                                    </p:set>
                                    <p:anim calcmode="lin" valueType="num">
                                      <p:cBhvr additive="base">
                                        <p:cTn id="52" dur="500" fill="hold"/>
                                        <p:tgtEl>
                                          <p:spTgt spid="192514">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92514">
                                            <p:txEl>
                                              <p:pRg st="9" end="9"/>
                                            </p:txEl>
                                          </p:spTgt>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92514">
                                            <p:txEl>
                                              <p:pRg st="10" end="10"/>
                                            </p:txEl>
                                          </p:spTgt>
                                        </p:tgtEl>
                                        <p:attrNameLst>
                                          <p:attrName>style.visibility</p:attrName>
                                        </p:attrNameLst>
                                      </p:cBhvr>
                                      <p:to>
                                        <p:strVal val="visible"/>
                                      </p:to>
                                    </p:set>
                                    <p:anim calcmode="lin" valueType="num">
                                      <p:cBhvr additive="base">
                                        <p:cTn id="56" dur="500" fill="hold"/>
                                        <p:tgtEl>
                                          <p:spTgt spid="192514">
                                            <p:txEl>
                                              <p:pRg st="10" end="1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92514">
                                            <p:txEl>
                                              <p:pRg st="10" end="10"/>
                                            </p:txEl>
                                          </p:spTgt>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92514">
                                            <p:txEl>
                                              <p:pRg st="11" end="11"/>
                                            </p:txEl>
                                          </p:spTgt>
                                        </p:tgtEl>
                                        <p:attrNameLst>
                                          <p:attrName>style.visibility</p:attrName>
                                        </p:attrNameLst>
                                      </p:cBhvr>
                                      <p:to>
                                        <p:strVal val="visible"/>
                                      </p:to>
                                    </p:set>
                                    <p:anim calcmode="lin" valueType="num">
                                      <p:cBhvr additive="base">
                                        <p:cTn id="60" dur="500" fill="hold"/>
                                        <p:tgtEl>
                                          <p:spTgt spid="192514">
                                            <p:txEl>
                                              <p:pRg st="11" end="11"/>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92514">
                                            <p:txEl>
                                              <p:pRg st="11" end="11"/>
                                            </p:txEl>
                                          </p:spTgt>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92514">
                                            <p:txEl>
                                              <p:pRg st="12" end="12"/>
                                            </p:txEl>
                                          </p:spTgt>
                                        </p:tgtEl>
                                        <p:attrNameLst>
                                          <p:attrName>style.visibility</p:attrName>
                                        </p:attrNameLst>
                                      </p:cBhvr>
                                      <p:to>
                                        <p:strVal val="visible"/>
                                      </p:to>
                                    </p:set>
                                    <p:anim calcmode="lin" valueType="num">
                                      <p:cBhvr additive="base">
                                        <p:cTn id="64" dur="500" fill="hold"/>
                                        <p:tgtEl>
                                          <p:spTgt spid="192514">
                                            <p:txEl>
                                              <p:pRg st="12" end="12"/>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19251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92515">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499"/>
                                          </p:stCondLst>
                                        </p:cTn>
                                        <p:tgtEl>
                                          <p:spTgt spid="192515">
                                            <p:txEl>
                                              <p:pRg st="0" end="0"/>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499"/>
                                          </p:stCondLst>
                                        </p:cTn>
                                        <p:tgtEl>
                                          <p:spTgt spid="192515">
                                            <p:txEl>
                                              <p:pRg st="1" end="1"/>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92515">
                                            <p:txEl>
                                              <p:pRg st="2" end="2"/>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92515">
                                            <p:txEl>
                                              <p:pRg st="3" end="3"/>
                                            </p:txEl>
                                          </p:spTgt>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92515">
                                            <p:txEl>
                                              <p:pRg st="4" end="4"/>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499"/>
                                          </p:stCondLst>
                                        </p:cTn>
                                        <p:tgtEl>
                                          <p:spTgt spid="192515">
                                            <p:txEl>
                                              <p:pRg st="5" end="5"/>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499"/>
                                          </p:stCondLst>
                                        </p:cTn>
                                        <p:tgtEl>
                                          <p:spTgt spid="192515">
                                            <p:txEl>
                                              <p:pRg st="6" end="6"/>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499"/>
                                          </p:stCondLst>
                                        </p:cTn>
                                        <p:tgtEl>
                                          <p:spTgt spid="192515">
                                            <p:txEl>
                                              <p:pRg st="7" end="7"/>
                                            </p:txEl>
                                          </p:spTgt>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192517"/>
                                        </p:tgtEl>
                                        <p:attrNameLst>
                                          <p:attrName>style.visibility</p:attrName>
                                        </p:attrNameLst>
                                      </p:cBhvr>
                                      <p:to>
                                        <p:strVal val="visible"/>
                                      </p:to>
                                    </p:set>
                                    <p:anim calcmode="lin" valueType="num">
                                      <p:cBhvr additive="base">
                                        <p:cTn id="92" dur="500" fill="hold"/>
                                        <p:tgtEl>
                                          <p:spTgt spid="192517"/>
                                        </p:tgtEl>
                                        <p:attrNameLst>
                                          <p:attrName>ppt_x</p:attrName>
                                        </p:attrNameLst>
                                      </p:cBhvr>
                                      <p:tavLst>
                                        <p:tav tm="0">
                                          <p:val>
                                            <p:strVal val="1+#ppt_w/2"/>
                                          </p:val>
                                        </p:tav>
                                        <p:tav tm="100000">
                                          <p:val>
                                            <p:strVal val="#ppt_x"/>
                                          </p:val>
                                        </p:tav>
                                      </p:tavLst>
                                    </p:anim>
                                    <p:anim calcmode="lin" valueType="num">
                                      <p:cBhvr additive="base">
                                        <p:cTn id="93" dur="500" fill="hold"/>
                                        <p:tgtEl>
                                          <p:spTgt spid="192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build="p" autoUpdateAnimBg="0" advAuto="4000"/>
      <p:bldP spid="192515" grpId="0" build="allAtOnce" animBg="1" autoUpdateAnimBg="0"/>
      <p:bldP spid="192516" grpId="0" build="p" autoUpdateAnimBg="0" advAuto="0"/>
      <p:bldP spid="1925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90600" y="304800"/>
            <a:ext cx="5791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Circle3</a:t>
            </a:r>
            <a:r>
              <a:rPr lang="zh-CN" altLang="en-US" sz="4800" b="1">
                <a:ea typeface="文鼎CS舒同体" pitchFamily="49" charset="-122"/>
                <a:sym typeface="Monotype Sorts" pitchFamily="2" charset="2"/>
              </a:rPr>
              <a:t>程序</a:t>
            </a:r>
          </a:p>
        </p:txBody>
      </p:sp>
      <p:sp>
        <p:nvSpPr>
          <p:cNvPr id="193539" name="Rectangle 3"/>
          <p:cNvSpPr>
            <a:spLocks noChangeArrowheads="1"/>
          </p:cNvSpPr>
          <p:nvPr/>
        </p:nvSpPr>
        <p:spPr bwMode="auto">
          <a:xfrm>
            <a:off x="2414588" y="1271588"/>
            <a:ext cx="38862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05000"/>
              </a:lnSpc>
            </a:pPr>
            <a:r>
              <a:rPr lang="en-US" altLang="zh-CN" b="1"/>
              <a:t>#include &lt;iostream.h&gt;</a:t>
            </a:r>
          </a:p>
          <a:p>
            <a:pPr eaLnBrk="1" hangingPunct="1">
              <a:lnSpc>
                <a:spcPct val="105000"/>
              </a:lnSpc>
            </a:pPr>
            <a:r>
              <a:rPr lang="en-US" altLang="zh-CN" b="1"/>
              <a:t>class CCircle</a:t>
            </a:r>
          </a:p>
          <a:p>
            <a:pPr eaLnBrk="1" hangingPunct="1">
              <a:lnSpc>
                <a:spcPct val="105000"/>
              </a:lnSpc>
            </a:pPr>
            <a:r>
              <a:rPr lang="en-US" altLang="zh-CN" b="1"/>
              <a:t>{</a:t>
            </a:r>
          </a:p>
          <a:p>
            <a:pPr eaLnBrk="1" hangingPunct="1">
              <a:lnSpc>
                <a:spcPct val="105000"/>
              </a:lnSpc>
            </a:pPr>
            <a:r>
              <a:rPr lang="en-US" altLang="zh-CN" b="1"/>
              <a:t>public:</a:t>
            </a:r>
          </a:p>
          <a:p>
            <a:pPr eaLnBrk="1" hangingPunct="1">
              <a:lnSpc>
                <a:spcPct val="105000"/>
              </a:lnSpc>
            </a:pPr>
            <a:r>
              <a:rPr lang="en-US" altLang="zh-CN" b="1"/>
              <a:t>     CCircle(int r );    </a:t>
            </a:r>
          </a:p>
          <a:p>
            <a:pPr eaLnBrk="1" hangingPunct="1">
              <a:lnSpc>
                <a:spcPct val="105000"/>
              </a:lnSpc>
            </a:pPr>
            <a:r>
              <a:rPr lang="en-US" altLang="zh-CN" b="1">
                <a:solidFill>
                  <a:srgbClr val="000099"/>
                </a:solidFill>
              </a:rPr>
              <a:t>     </a:t>
            </a:r>
            <a:r>
              <a:rPr lang="en-US" altLang="zh-CN" b="1">
                <a:solidFill>
                  <a:srgbClr val="0000CC"/>
                </a:solidFill>
              </a:rPr>
              <a:t>void SetRadius (int r );</a:t>
            </a:r>
          </a:p>
          <a:p>
            <a:pPr eaLnBrk="1" hangingPunct="1">
              <a:lnSpc>
                <a:spcPct val="105000"/>
              </a:lnSpc>
            </a:pPr>
            <a:r>
              <a:rPr lang="en-US" altLang="zh-CN" b="1">
                <a:solidFill>
                  <a:srgbClr val="0000CC"/>
                </a:solidFill>
              </a:rPr>
              <a:t>     int GetRadius( );</a:t>
            </a:r>
          </a:p>
          <a:p>
            <a:pPr eaLnBrk="1" hangingPunct="1">
              <a:lnSpc>
                <a:spcPct val="105000"/>
              </a:lnSpc>
            </a:pPr>
            <a:r>
              <a:rPr lang="en-US" altLang="zh-CN" b="1"/>
              <a:t>     void DisplayArea( );</a:t>
            </a:r>
          </a:p>
          <a:p>
            <a:pPr eaLnBrk="1" hangingPunct="1">
              <a:lnSpc>
                <a:spcPct val="105000"/>
              </a:lnSpc>
            </a:pPr>
            <a:r>
              <a:rPr lang="en-US" altLang="zh-CN" b="1"/>
              <a:t>     ~CCircle( );       </a:t>
            </a:r>
          </a:p>
          <a:p>
            <a:pPr eaLnBrk="1" hangingPunct="1">
              <a:lnSpc>
                <a:spcPct val="105000"/>
              </a:lnSpc>
            </a:pPr>
            <a:r>
              <a:rPr lang="en-US" altLang="zh-CN" b="1"/>
              <a:t>private:</a:t>
            </a:r>
          </a:p>
          <a:p>
            <a:pPr eaLnBrk="1" hangingPunct="1">
              <a:lnSpc>
                <a:spcPct val="105000"/>
              </a:lnSpc>
            </a:pPr>
            <a:r>
              <a:rPr lang="en-US" altLang="zh-CN" b="1"/>
              <a:t>     float CalculateArea( );</a:t>
            </a:r>
          </a:p>
          <a:p>
            <a:pPr eaLnBrk="1" hangingPunct="1">
              <a:lnSpc>
                <a:spcPct val="105000"/>
              </a:lnSpc>
            </a:pPr>
            <a:r>
              <a:rPr lang="en-US" altLang="zh-CN" b="1"/>
              <a:t>     int m_radius;</a:t>
            </a:r>
          </a:p>
          <a:p>
            <a:pPr eaLnBrk="1" hangingPunct="1">
              <a:lnSpc>
                <a:spcPct val="105000"/>
              </a:lnSpc>
            </a:pPr>
            <a:r>
              <a:rPr lang="en-US" altLang="zh-CN" b="1"/>
              <a:t>     int m_color;</a:t>
            </a:r>
          </a:p>
          <a:p>
            <a:pPr eaLnBrk="1" hangingPunct="1">
              <a:lnSpc>
                <a:spcPct val="105000"/>
              </a:lnSpc>
            </a:pPr>
            <a:r>
              <a:rPr lang="en-US" altLang="zh-CN"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additive="base">
                                        <p:cTn id="7" dur="500" fill="hold"/>
                                        <p:tgtEl>
                                          <p:spTgt spid="193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3539">
                                            <p:txEl>
                                              <p:pRg st="1" end="1"/>
                                            </p:txEl>
                                          </p:spTgt>
                                        </p:tgtEl>
                                        <p:attrNameLst>
                                          <p:attrName>style.visibility</p:attrName>
                                        </p:attrNameLst>
                                      </p:cBhvr>
                                      <p:to>
                                        <p:strVal val="visible"/>
                                      </p:to>
                                    </p:set>
                                    <p:anim calcmode="lin" valueType="num">
                                      <p:cBhvr additive="base">
                                        <p:cTn id="11" dur="500" fill="hold"/>
                                        <p:tgtEl>
                                          <p:spTgt spid="1935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35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 calcmode="lin" valueType="num">
                                      <p:cBhvr additive="base">
                                        <p:cTn id="15" dur="500" fill="hold"/>
                                        <p:tgtEl>
                                          <p:spTgt spid="1935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35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3539">
                                            <p:txEl>
                                              <p:pRg st="3" end="3"/>
                                            </p:txEl>
                                          </p:spTgt>
                                        </p:tgtEl>
                                        <p:attrNameLst>
                                          <p:attrName>style.visibility</p:attrName>
                                        </p:attrNameLst>
                                      </p:cBhvr>
                                      <p:to>
                                        <p:strVal val="visible"/>
                                      </p:to>
                                    </p:set>
                                    <p:anim calcmode="lin" valueType="num">
                                      <p:cBhvr additive="base">
                                        <p:cTn id="19" dur="500" fill="hold"/>
                                        <p:tgtEl>
                                          <p:spTgt spid="1935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35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3539">
                                            <p:txEl>
                                              <p:pRg st="4" end="4"/>
                                            </p:txEl>
                                          </p:spTgt>
                                        </p:tgtEl>
                                        <p:attrNameLst>
                                          <p:attrName>style.visibility</p:attrName>
                                        </p:attrNameLst>
                                      </p:cBhvr>
                                      <p:to>
                                        <p:strVal val="visible"/>
                                      </p:to>
                                    </p:set>
                                    <p:anim calcmode="lin" valueType="num">
                                      <p:cBhvr additive="base">
                                        <p:cTn id="23" dur="500" fill="hold"/>
                                        <p:tgtEl>
                                          <p:spTgt spid="19353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35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93539">
                                            <p:txEl>
                                              <p:pRg st="7" end="7"/>
                                            </p:txEl>
                                          </p:spTgt>
                                        </p:tgtEl>
                                        <p:attrNameLst>
                                          <p:attrName>style.visibility</p:attrName>
                                        </p:attrNameLst>
                                      </p:cBhvr>
                                      <p:to>
                                        <p:strVal val="visible"/>
                                      </p:to>
                                    </p:set>
                                    <p:anim calcmode="lin" valueType="num">
                                      <p:cBhvr additive="base">
                                        <p:cTn id="27" dur="500" fill="hold"/>
                                        <p:tgtEl>
                                          <p:spTgt spid="193539">
                                            <p:txEl>
                                              <p:pRg st="7" end="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3539">
                                            <p:txEl>
                                              <p:pRg st="7" end="7"/>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93539">
                                            <p:txEl>
                                              <p:pRg st="8" end="8"/>
                                            </p:txEl>
                                          </p:spTgt>
                                        </p:tgtEl>
                                        <p:attrNameLst>
                                          <p:attrName>style.visibility</p:attrName>
                                        </p:attrNameLst>
                                      </p:cBhvr>
                                      <p:to>
                                        <p:strVal val="visible"/>
                                      </p:to>
                                    </p:set>
                                    <p:anim calcmode="lin" valueType="num">
                                      <p:cBhvr additive="base">
                                        <p:cTn id="31" dur="500" fill="hold"/>
                                        <p:tgtEl>
                                          <p:spTgt spid="193539">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3539">
                                            <p:txEl>
                                              <p:pRg st="8" end="8"/>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3539">
                                            <p:txEl>
                                              <p:pRg st="9" end="9"/>
                                            </p:txEl>
                                          </p:spTgt>
                                        </p:tgtEl>
                                        <p:attrNameLst>
                                          <p:attrName>style.visibility</p:attrName>
                                        </p:attrNameLst>
                                      </p:cBhvr>
                                      <p:to>
                                        <p:strVal val="visible"/>
                                      </p:to>
                                    </p:set>
                                    <p:anim calcmode="lin" valueType="num">
                                      <p:cBhvr additive="base">
                                        <p:cTn id="35" dur="500" fill="hold"/>
                                        <p:tgtEl>
                                          <p:spTgt spid="193539">
                                            <p:txEl>
                                              <p:pRg st="9" end="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3539">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3539">
                                            <p:txEl>
                                              <p:pRg st="10" end="10"/>
                                            </p:txEl>
                                          </p:spTgt>
                                        </p:tgtEl>
                                        <p:attrNameLst>
                                          <p:attrName>style.visibility</p:attrName>
                                        </p:attrNameLst>
                                      </p:cBhvr>
                                      <p:to>
                                        <p:strVal val="visible"/>
                                      </p:to>
                                    </p:set>
                                    <p:anim calcmode="lin" valueType="num">
                                      <p:cBhvr additive="base">
                                        <p:cTn id="39" dur="500" fill="hold"/>
                                        <p:tgtEl>
                                          <p:spTgt spid="193539">
                                            <p:txEl>
                                              <p:pRg st="10" end="1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3539">
                                            <p:txEl>
                                              <p:pRg st="10" end="10"/>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93539">
                                            <p:txEl>
                                              <p:pRg st="11" end="11"/>
                                            </p:txEl>
                                          </p:spTgt>
                                        </p:tgtEl>
                                        <p:attrNameLst>
                                          <p:attrName>style.visibility</p:attrName>
                                        </p:attrNameLst>
                                      </p:cBhvr>
                                      <p:to>
                                        <p:strVal val="visible"/>
                                      </p:to>
                                    </p:set>
                                    <p:anim calcmode="lin" valueType="num">
                                      <p:cBhvr additive="base">
                                        <p:cTn id="43" dur="500" fill="hold"/>
                                        <p:tgtEl>
                                          <p:spTgt spid="193539">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3539">
                                            <p:txEl>
                                              <p:pRg st="11" end="11"/>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93539">
                                            <p:txEl>
                                              <p:pRg st="12" end="12"/>
                                            </p:txEl>
                                          </p:spTgt>
                                        </p:tgtEl>
                                        <p:attrNameLst>
                                          <p:attrName>style.visibility</p:attrName>
                                        </p:attrNameLst>
                                      </p:cBhvr>
                                      <p:to>
                                        <p:strVal val="visible"/>
                                      </p:to>
                                    </p:set>
                                    <p:anim calcmode="lin" valueType="num">
                                      <p:cBhvr additive="base">
                                        <p:cTn id="47" dur="500" fill="hold"/>
                                        <p:tgtEl>
                                          <p:spTgt spid="193539">
                                            <p:txEl>
                                              <p:pRg st="12" end="1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93539">
                                            <p:txEl>
                                              <p:pRg st="12" end="12"/>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93539">
                                            <p:txEl>
                                              <p:pRg st="13" end="13"/>
                                            </p:txEl>
                                          </p:spTgt>
                                        </p:tgtEl>
                                        <p:attrNameLst>
                                          <p:attrName>style.visibility</p:attrName>
                                        </p:attrNameLst>
                                      </p:cBhvr>
                                      <p:to>
                                        <p:strVal val="visible"/>
                                      </p:to>
                                    </p:set>
                                    <p:anim calcmode="lin" valueType="num">
                                      <p:cBhvr additive="base">
                                        <p:cTn id="51" dur="500" fill="hold"/>
                                        <p:tgtEl>
                                          <p:spTgt spid="193539">
                                            <p:txEl>
                                              <p:pRg st="13" end="13"/>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9353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93539">
                                            <p:txEl>
                                              <p:pRg st="5" end="5"/>
                                            </p:txEl>
                                          </p:spTgt>
                                        </p:tgtEl>
                                        <p:attrNameLst>
                                          <p:attrName>style.visibility</p:attrName>
                                        </p:attrNameLst>
                                      </p:cBhvr>
                                      <p:to>
                                        <p:strVal val="visible"/>
                                      </p:to>
                                    </p:set>
                                    <p:anim calcmode="lin" valueType="num">
                                      <p:cBhvr additive="base">
                                        <p:cTn id="57" dur="500" fill="hold"/>
                                        <p:tgtEl>
                                          <p:spTgt spid="193539">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935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93539">
                                            <p:txEl>
                                              <p:pRg st="6" end="6"/>
                                            </p:txEl>
                                          </p:spTgt>
                                        </p:tgtEl>
                                        <p:attrNameLst>
                                          <p:attrName>style.visibility</p:attrName>
                                        </p:attrNameLst>
                                      </p:cBhvr>
                                      <p:to>
                                        <p:strVal val="visible"/>
                                      </p:to>
                                    </p:set>
                                    <p:anim calcmode="lin" valueType="num">
                                      <p:cBhvr additive="base">
                                        <p:cTn id="63" dur="500" fill="hold"/>
                                        <p:tgtEl>
                                          <p:spTgt spid="193539">
                                            <p:txEl>
                                              <p:pRg st="6" end="6"/>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935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advAuto="400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990600" y="304800"/>
            <a:ext cx="5791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Circle3</a:t>
            </a:r>
            <a:r>
              <a:rPr lang="zh-CN" altLang="en-US" sz="4800" b="1">
                <a:ea typeface="文鼎CS舒同体" pitchFamily="49" charset="-122"/>
                <a:sym typeface="Monotype Sorts" pitchFamily="2" charset="2"/>
              </a:rPr>
              <a:t>程序</a:t>
            </a:r>
          </a:p>
        </p:txBody>
      </p:sp>
      <p:sp>
        <p:nvSpPr>
          <p:cNvPr id="194563" name="Rectangle 3"/>
          <p:cNvSpPr>
            <a:spLocks noChangeArrowheads="1"/>
          </p:cNvSpPr>
          <p:nvPr/>
        </p:nvSpPr>
        <p:spPr bwMode="auto">
          <a:xfrm>
            <a:off x="992188" y="1757363"/>
            <a:ext cx="40798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t>void CCircle::</a:t>
            </a:r>
            <a:r>
              <a:rPr lang="en-US" altLang="zh-CN" b="1">
                <a:solidFill>
                  <a:srgbClr val="0000CC"/>
                </a:solidFill>
              </a:rPr>
              <a:t>SetRadius</a:t>
            </a:r>
            <a:r>
              <a:rPr lang="en-US" altLang="zh-CN" b="1"/>
              <a:t>(int r)</a:t>
            </a:r>
          </a:p>
          <a:p>
            <a:pPr eaLnBrk="1" hangingPunct="1">
              <a:lnSpc>
                <a:spcPct val="90000"/>
              </a:lnSpc>
            </a:pPr>
            <a:r>
              <a:rPr lang="en-US" altLang="zh-CN" b="1"/>
              <a:t>{</a:t>
            </a:r>
          </a:p>
          <a:p>
            <a:pPr eaLnBrk="1" hangingPunct="1">
              <a:lnSpc>
                <a:spcPct val="90000"/>
              </a:lnSpc>
            </a:pPr>
            <a:r>
              <a:rPr lang="en-US" altLang="zh-CN" b="1"/>
              <a:t>    m_radius = r;</a:t>
            </a:r>
          </a:p>
          <a:p>
            <a:pPr eaLnBrk="1" hangingPunct="1">
              <a:lnSpc>
                <a:spcPct val="90000"/>
              </a:lnSpc>
            </a:pPr>
            <a:r>
              <a:rPr lang="en-US" altLang="zh-CN" b="1"/>
              <a:t>}</a:t>
            </a:r>
          </a:p>
          <a:p>
            <a:pPr eaLnBrk="1" hangingPunct="1">
              <a:lnSpc>
                <a:spcPct val="90000"/>
              </a:lnSpc>
            </a:pPr>
            <a:endParaRPr lang="en-US" altLang="zh-CN" b="1"/>
          </a:p>
          <a:p>
            <a:pPr eaLnBrk="1" hangingPunct="1">
              <a:lnSpc>
                <a:spcPct val="90000"/>
              </a:lnSpc>
            </a:pPr>
            <a:endParaRPr lang="en-US" altLang="zh-CN" b="1"/>
          </a:p>
          <a:p>
            <a:pPr eaLnBrk="1" hangingPunct="1">
              <a:lnSpc>
                <a:spcPct val="90000"/>
              </a:lnSpc>
            </a:pPr>
            <a:r>
              <a:rPr lang="en-US" altLang="zh-CN" b="1"/>
              <a:t>int CCircle::</a:t>
            </a:r>
            <a:r>
              <a:rPr lang="en-US" altLang="zh-CN" b="1">
                <a:solidFill>
                  <a:srgbClr val="0000CC"/>
                </a:solidFill>
                <a:ea typeface="文鼎CS舒同体" pitchFamily="49" charset="-122"/>
              </a:rPr>
              <a:t>GetRadius</a:t>
            </a:r>
            <a:r>
              <a:rPr lang="en-US" altLang="zh-CN" b="1">
                <a:ea typeface="文鼎CS舒同体" pitchFamily="49" charset="-122"/>
              </a:rPr>
              <a:t> </a:t>
            </a:r>
            <a:r>
              <a:rPr lang="en-US" altLang="zh-CN" b="1"/>
              <a:t>( )</a:t>
            </a:r>
          </a:p>
          <a:p>
            <a:pPr eaLnBrk="1" hangingPunct="1">
              <a:lnSpc>
                <a:spcPct val="90000"/>
              </a:lnSpc>
            </a:pPr>
            <a:r>
              <a:rPr lang="en-US" altLang="zh-CN" b="1"/>
              <a:t>{</a:t>
            </a:r>
          </a:p>
          <a:p>
            <a:pPr eaLnBrk="1" hangingPunct="1">
              <a:lnSpc>
                <a:spcPct val="90000"/>
              </a:lnSpc>
            </a:pPr>
            <a:r>
              <a:rPr lang="en-US" altLang="zh-CN" b="1"/>
              <a:t>   return m_radius;</a:t>
            </a:r>
          </a:p>
          <a:p>
            <a:pPr eaLnBrk="1" hangingPunct="1">
              <a:lnSpc>
                <a:spcPct val="90000"/>
              </a:lnSpc>
            </a:pPr>
            <a:r>
              <a:rPr lang="en-US" altLang="zh-CN" b="1"/>
              <a:t>}</a:t>
            </a:r>
          </a:p>
        </p:txBody>
      </p:sp>
      <p:sp>
        <p:nvSpPr>
          <p:cNvPr id="194564" name="Rectangle 4"/>
          <p:cNvSpPr>
            <a:spLocks noChangeArrowheads="1"/>
          </p:cNvSpPr>
          <p:nvPr/>
        </p:nvSpPr>
        <p:spPr bwMode="auto">
          <a:xfrm>
            <a:off x="971550" y="1341438"/>
            <a:ext cx="3956050" cy="420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solidFill>
                  <a:srgbClr val="006600"/>
                </a:solidFill>
              </a:rPr>
              <a:t>//</a:t>
            </a:r>
            <a:r>
              <a:rPr lang="zh-CN" altLang="en-US" b="1">
                <a:solidFill>
                  <a:srgbClr val="006600"/>
                </a:solidFill>
              </a:rPr>
              <a:t>设置</a:t>
            </a:r>
            <a:r>
              <a:rPr lang="en-US" altLang="zh-CN" b="1">
                <a:solidFill>
                  <a:srgbClr val="006600"/>
                </a:solidFill>
              </a:rPr>
              <a:t>m_radius</a:t>
            </a:r>
            <a:r>
              <a:rPr lang="zh-CN" altLang="en-US" b="1">
                <a:solidFill>
                  <a:srgbClr val="006600"/>
                </a:solidFill>
              </a:rPr>
              <a:t>值</a:t>
            </a:r>
          </a:p>
        </p:txBody>
      </p:sp>
      <p:sp>
        <p:nvSpPr>
          <p:cNvPr id="194565" name="Rectangle 5"/>
          <p:cNvSpPr>
            <a:spLocks noChangeArrowheads="1"/>
          </p:cNvSpPr>
          <p:nvPr/>
        </p:nvSpPr>
        <p:spPr bwMode="auto">
          <a:xfrm>
            <a:off x="900113" y="3297238"/>
            <a:ext cx="4318000" cy="420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solidFill>
                  <a:srgbClr val="006600"/>
                </a:solidFill>
              </a:rPr>
              <a:t> //</a:t>
            </a:r>
            <a:r>
              <a:rPr lang="zh-CN" altLang="en-US" b="1">
                <a:solidFill>
                  <a:srgbClr val="006600"/>
                </a:solidFill>
              </a:rPr>
              <a:t>获取</a:t>
            </a:r>
            <a:r>
              <a:rPr lang="en-US" altLang="zh-CN" b="1">
                <a:solidFill>
                  <a:srgbClr val="006600"/>
                </a:solidFill>
              </a:rPr>
              <a:t>m_radius</a:t>
            </a:r>
            <a:r>
              <a:rPr lang="zh-CN" altLang="en-US" b="1">
                <a:solidFill>
                  <a:srgbClr val="006600"/>
                </a:solidFill>
              </a:rPr>
              <a:t>值</a:t>
            </a:r>
          </a:p>
        </p:txBody>
      </p:sp>
      <p:sp>
        <p:nvSpPr>
          <p:cNvPr id="194566" name="Rectangle 6"/>
          <p:cNvSpPr>
            <a:spLocks noChangeArrowheads="1"/>
          </p:cNvSpPr>
          <p:nvPr/>
        </p:nvSpPr>
        <p:spPr bwMode="auto">
          <a:xfrm>
            <a:off x="1116013" y="5295900"/>
            <a:ext cx="3168650" cy="13731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t>SetRadius</a:t>
            </a:r>
            <a:r>
              <a:rPr lang="zh-CN" altLang="en-US" sz="2800" b="1"/>
              <a:t>函数和</a:t>
            </a:r>
            <a:r>
              <a:rPr lang="en-US" altLang="zh-CN" sz="2800" b="1"/>
              <a:t>GetRadius</a:t>
            </a:r>
            <a:r>
              <a:rPr lang="zh-CN" altLang="en-US" sz="2800" b="1"/>
              <a:t>函数被称为</a:t>
            </a:r>
            <a:r>
              <a:rPr lang="zh-CN" altLang="en-US" sz="2800" b="1">
                <a:solidFill>
                  <a:srgbClr val="0000CC"/>
                </a:solidFill>
              </a:rPr>
              <a:t>存取函数</a:t>
            </a:r>
            <a:r>
              <a:rPr lang="zh-CN" altLang="en-US" sz="2800" b="1"/>
              <a:t>。</a:t>
            </a:r>
          </a:p>
        </p:txBody>
      </p:sp>
      <p:sp>
        <p:nvSpPr>
          <p:cNvPr id="194567" name="Rectangle 7"/>
          <p:cNvSpPr>
            <a:spLocks noChangeArrowheads="1"/>
          </p:cNvSpPr>
          <p:nvPr/>
        </p:nvSpPr>
        <p:spPr bwMode="auto">
          <a:xfrm>
            <a:off x="4805363" y="1955800"/>
            <a:ext cx="4338637" cy="4929188"/>
          </a:xfrm>
          <a:prstGeom prst="rect">
            <a:avLst/>
          </a:prstGeom>
          <a:solidFill>
            <a:srgbClr val="FFFFFF"/>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t>int main( )</a:t>
            </a:r>
          </a:p>
          <a:p>
            <a:pPr eaLnBrk="1" hangingPunct="1">
              <a:lnSpc>
                <a:spcPct val="120000"/>
              </a:lnSpc>
            </a:pPr>
            <a:r>
              <a:rPr lang="en-US" altLang="zh-CN" b="1"/>
              <a:t>{ </a:t>
            </a:r>
          </a:p>
          <a:p>
            <a:pPr eaLnBrk="1" hangingPunct="1">
              <a:lnSpc>
                <a:spcPct val="120000"/>
              </a:lnSpc>
            </a:pPr>
            <a:r>
              <a:rPr lang="en-US" altLang="zh-CN" b="1"/>
              <a:t>   CCircle MyCircle(10);</a:t>
            </a:r>
          </a:p>
          <a:p>
            <a:pPr eaLnBrk="1" hangingPunct="1">
              <a:lnSpc>
                <a:spcPct val="120000"/>
              </a:lnSpc>
            </a:pPr>
            <a:r>
              <a:rPr lang="en-US" altLang="zh-CN" b="1"/>
              <a:t>   MyCircle.DisplayArea( );</a:t>
            </a:r>
          </a:p>
          <a:p>
            <a:pPr eaLnBrk="1" hangingPunct="1">
              <a:lnSpc>
                <a:spcPct val="120000"/>
              </a:lnSpc>
            </a:pPr>
            <a:r>
              <a:rPr lang="en-US" altLang="zh-CN" b="1"/>
              <a:t>   MyCircle.</a:t>
            </a:r>
            <a:r>
              <a:rPr lang="en-US" altLang="zh-CN" b="1">
                <a:solidFill>
                  <a:srgbClr val="0000CC"/>
                </a:solidFill>
              </a:rPr>
              <a:t>SetRadius</a:t>
            </a:r>
            <a:r>
              <a:rPr lang="en-US" altLang="zh-CN" b="1"/>
              <a:t>(20);</a:t>
            </a:r>
          </a:p>
          <a:p>
            <a:pPr eaLnBrk="1" hangingPunct="1">
              <a:lnSpc>
                <a:spcPct val="120000"/>
              </a:lnSpc>
            </a:pPr>
            <a:r>
              <a:rPr lang="en-US" altLang="zh-CN" b="1"/>
              <a:t>   cout&lt;&lt;"The radius is:";</a:t>
            </a:r>
          </a:p>
          <a:p>
            <a:pPr eaLnBrk="1" hangingPunct="1">
              <a:lnSpc>
                <a:spcPct val="120000"/>
              </a:lnSpc>
            </a:pPr>
            <a:r>
              <a:rPr lang="en-US" altLang="zh-CN" b="1"/>
              <a:t>   cout&lt;&lt;MyCircle.</a:t>
            </a:r>
            <a:r>
              <a:rPr lang="en-US" altLang="zh-CN" b="1">
                <a:solidFill>
                  <a:srgbClr val="0000CC"/>
                </a:solidFill>
                <a:ea typeface="文鼎CS舒同体" pitchFamily="49" charset="-122"/>
              </a:rPr>
              <a:t>GetRadius</a:t>
            </a:r>
            <a:r>
              <a:rPr lang="en-US" altLang="zh-CN" b="1"/>
              <a:t>( );</a:t>
            </a:r>
          </a:p>
          <a:p>
            <a:pPr eaLnBrk="1" hangingPunct="1">
              <a:lnSpc>
                <a:spcPct val="120000"/>
              </a:lnSpc>
            </a:pPr>
            <a:r>
              <a:rPr lang="en-US" altLang="zh-CN" b="1"/>
              <a:t>   cout&lt;&lt;endl;</a:t>
            </a:r>
          </a:p>
          <a:p>
            <a:pPr eaLnBrk="1" hangingPunct="1">
              <a:lnSpc>
                <a:spcPct val="120000"/>
              </a:lnSpc>
            </a:pPr>
            <a:r>
              <a:rPr lang="en-US" altLang="zh-CN" b="1"/>
              <a:t>   MyCircle.DisplayArea( );</a:t>
            </a:r>
          </a:p>
          <a:p>
            <a:pPr eaLnBrk="1" hangingPunct="1">
              <a:lnSpc>
                <a:spcPct val="120000"/>
              </a:lnSpc>
            </a:pPr>
            <a:r>
              <a:rPr lang="en-US" altLang="zh-CN" b="1"/>
              <a:t>    return 0;</a:t>
            </a:r>
          </a:p>
          <a:p>
            <a:pPr eaLnBrk="1" hangingPunct="1">
              <a:lnSpc>
                <a:spcPct val="120000"/>
              </a:lnSpc>
            </a:pPr>
            <a:r>
              <a:rPr lang="en-US" altLang="zh-CN" b="1"/>
              <a:t>}</a:t>
            </a:r>
          </a:p>
        </p:txBody>
      </p:sp>
      <p:sp>
        <p:nvSpPr>
          <p:cNvPr id="194568" name="Rectangle 8"/>
          <p:cNvSpPr>
            <a:spLocks noChangeArrowheads="1"/>
          </p:cNvSpPr>
          <p:nvPr/>
        </p:nvSpPr>
        <p:spPr bwMode="auto">
          <a:xfrm>
            <a:off x="6477000" y="98425"/>
            <a:ext cx="1905000" cy="968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存取函数</a:t>
            </a:r>
          </a:p>
          <a:p>
            <a:pPr eaLnBrk="1" hangingPunct="1">
              <a:lnSpc>
                <a:spcPct val="90000"/>
              </a:lnSpc>
            </a:pPr>
            <a:r>
              <a:rPr lang="zh-CN" altLang="en-US" sz="3200" b="1">
                <a:solidFill>
                  <a:srgbClr val="FF0000"/>
                </a:solidFill>
                <a:ea typeface="楷体" pitchFamily="49" charset="-122"/>
              </a:rPr>
              <a:t>的使用</a:t>
            </a:r>
          </a:p>
        </p:txBody>
      </p:sp>
      <p:pic>
        <p:nvPicPr>
          <p:cNvPr id="194569" name="Picture 9" descr="2015-5-6 15-47-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924175"/>
            <a:ext cx="5545138"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56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56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6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94566">
                                            <p:txEl>
                                              <p:pRg st="0" end="0"/>
                                            </p:txEl>
                                          </p:spTgt>
                                        </p:tgtEl>
                                        <p:attrNameLst>
                                          <p:attrName>style.visibility</p:attrName>
                                        </p:attrNameLst>
                                      </p:cBhvr>
                                      <p:to>
                                        <p:strVal val="visible"/>
                                      </p:to>
                                    </p:set>
                                    <p:anim calcmode="lin" valueType="num">
                                      <p:cBhvr additive="base">
                                        <p:cTn id="35" dur="500" fill="hold"/>
                                        <p:tgtEl>
                                          <p:spTgt spid="194566">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945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9456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194567">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194567">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94567">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94567">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194567">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194567">
                                            <p:txEl>
                                              <p:pRg st="3" end="3"/>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94567">
                                            <p:txEl>
                                              <p:pRg st="4" end="4"/>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94567">
                                            <p:txEl>
                                              <p:pRg st="5" end="5"/>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94567">
                                            <p:txEl>
                                              <p:pRg st="6" end="6"/>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94567">
                                            <p:txEl>
                                              <p:pRg st="7" end="7"/>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94567">
                                            <p:txEl>
                                              <p:pRg st="8" end="8"/>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94568"/>
                                        </p:tgtEl>
                                        <p:attrNameLst>
                                          <p:attrName>style.visibility</p:attrName>
                                        </p:attrNameLst>
                                      </p:cBhvr>
                                      <p:to>
                                        <p:strVal val="visible"/>
                                      </p:to>
                                    </p:set>
                                    <p:anim calcmode="lin" valueType="num">
                                      <p:cBhvr additive="base">
                                        <p:cTn id="77" dur="500" fill="hold"/>
                                        <p:tgtEl>
                                          <p:spTgt spid="194568"/>
                                        </p:tgtEl>
                                        <p:attrNameLst>
                                          <p:attrName>ppt_x</p:attrName>
                                        </p:attrNameLst>
                                      </p:cBhvr>
                                      <p:tavLst>
                                        <p:tav tm="0">
                                          <p:val>
                                            <p:strVal val="1+#ppt_w/2"/>
                                          </p:val>
                                        </p:tav>
                                        <p:tav tm="100000">
                                          <p:val>
                                            <p:strVal val="#ppt_x"/>
                                          </p:val>
                                        </p:tav>
                                      </p:tavLst>
                                    </p:anim>
                                    <p:anim calcmode="lin" valueType="num">
                                      <p:cBhvr additive="base">
                                        <p:cTn id="78" dur="500" fill="hold"/>
                                        <p:tgtEl>
                                          <p:spTgt spid="194568"/>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94569"/>
                                        </p:tgtEl>
                                        <p:attrNameLst>
                                          <p:attrName>style.visibility</p:attrName>
                                        </p:attrNameLst>
                                      </p:cBhvr>
                                      <p:to>
                                        <p:strVal val="visible"/>
                                      </p:to>
                                    </p:set>
                                    <p:anim calcmode="lin" valueType="num">
                                      <p:cBhvr additive="base">
                                        <p:cTn id="83" dur="500" fill="hold"/>
                                        <p:tgtEl>
                                          <p:spTgt spid="194569"/>
                                        </p:tgtEl>
                                        <p:attrNameLst>
                                          <p:attrName>ppt_x</p:attrName>
                                        </p:attrNameLst>
                                      </p:cBhvr>
                                      <p:tavLst>
                                        <p:tav tm="0">
                                          <p:val>
                                            <p:strVal val="#ppt_x"/>
                                          </p:val>
                                        </p:tav>
                                        <p:tav tm="100000">
                                          <p:val>
                                            <p:strVal val="#ppt_x"/>
                                          </p:val>
                                        </p:tav>
                                      </p:tavLst>
                                    </p:anim>
                                    <p:anim calcmode="lin" valueType="num">
                                      <p:cBhvr additive="base">
                                        <p:cTn id="84" dur="500" fill="hold"/>
                                        <p:tgtEl>
                                          <p:spTgt spid="194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advAuto="4000"/>
      <p:bldP spid="194564" grpId="0" build="p" advAuto="4000"/>
      <p:bldP spid="194565" grpId="0" build="p" advAuto="4000"/>
      <p:bldP spid="194566" grpId="0" build="p" advAuto="4000"/>
      <p:bldP spid="194567" grpId="0" build="allAtOnce" animBg="1"/>
      <p:bldP spid="1945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1116013" y="981075"/>
            <a:ext cx="4648200" cy="6000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#include &lt;iostream&gt;</a:t>
            </a:r>
          </a:p>
          <a:p>
            <a:pPr eaLnBrk="1" hangingPunct="1"/>
            <a:r>
              <a:rPr lang="en-US" altLang="zh-CN" sz="2000" b="1"/>
              <a:t>using namespace std;</a:t>
            </a:r>
          </a:p>
          <a:p>
            <a:pPr eaLnBrk="1" hangingPunct="1"/>
            <a:r>
              <a:rPr lang="en-US" altLang="zh-CN" b="1"/>
              <a:t>class CCircle</a:t>
            </a:r>
          </a:p>
          <a:p>
            <a:pPr eaLnBrk="1" hangingPunct="1"/>
            <a:r>
              <a:rPr lang="en-US" altLang="zh-CN" b="1"/>
              <a:t>{</a:t>
            </a:r>
          </a:p>
          <a:p>
            <a:pPr eaLnBrk="1" hangingPunct="1"/>
            <a:r>
              <a:rPr lang="en-US" altLang="zh-CN" b="1"/>
              <a:t>public:</a:t>
            </a:r>
          </a:p>
          <a:p>
            <a:pPr eaLnBrk="1" hangingPunct="1"/>
            <a:r>
              <a:rPr lang="en-US" altLang="zh-CN" b="1"/>
              <a:t>     CCircle(int r);    </a:t>
            </a:r>
          </a:p>
          <a:p>
            <a:pPr eaLnBrk="1" hangingPunct="1"/>
            <a:r>
              <a:rPr lang="en-US" altLang="zh-CN" b="1"/>
              <a:t>     void SetRadius(int r);</a:t>
            </a:r>
          </a:p>
          <a:p>
            <a:pPr eaLnBrk="1" hangingPunct="1"/>
            <a:r>
              <a:rPr lang="en-US" altLang="zh-CN" b="1"/>
              <a:t>     </a:t>
            </a:r>
            <a:r>
              <a:rPr lang="en-US" altLang="zh-CN" b="1" i="1"/>
              <a:t>void SetRadius(int r, int c);</a:t>
            </a:r>
          </a:p>
          <a:p>
            <a:pPr eaLnBrk="1" hangingPunct="1"/>
            <a:r>
              <a:rPr lang="en-US" altLang="zh-CN" b="1"/>
              <a:t>     int GetRadius( );</a:t>
            </a:r>
          </a:p>
          <a:p>
            <a:pPr eaLnBrk="1" hangingPunct="1"/>
            <a:r>
              <a:rPr lang="en-US" altLang="zh-CN" b="1"/>
              <a:t>     void DisplayArea( );</a:t>
            </a:r>
          </a:p>
          <a:p>
            <a:pPr eaLnBrk="1" hangingPunct="1"/>
            <a:r>
              <a:rPr lang="en-US" altLang="zh-CN" b="1"/>
              <a:t>     ~CCircle( );    </a:t>
            </a:r>
          </a:p>
          <a:p>
            <a:pPr eaLnBrk="1" hangingPunct="1"/>
            <a:r>
              <a:rPr lang="en-US" altLang="zh-CN" b="1" i="1"/>
              <a:t>     int m_color;</a:t>
            </a:r>
          </a:p>
          <a:p>
            <a:pPr eaLnBrk="1" hangingPunct="1"/>
            <a:r>
              <a:rPr lang="en-US" altLang="zh-CN" b="1"/>
              <a:t>private:</a:t>
            </a:r>
          </a:p>
          <a:p>
            <a:pPr eaLnBrk="1" hangingPunct="1"/>
            <a:r>
              <a:rPr lang="en-US" altLang="zh-CN" b="1"/>
              <a:t>     float CalculateArea( );</a:t>
            </a:r>
          </a:p>
          <a:p>
            <a:pPr eaLnBrk="1" hangingPunct="1"/>
            <a:r>
              <a:rPr lang="en-US" altLang="zh-CN" b="1"/>
              <a:t>     int m_radius;</a:t>
            </a:r>
          </a:p>
          <a:p>
            <a:pPr eaLnBrk="1" hangingPunct="1"/>
            <a:r>
              <a:rPr lang="en-US" altLang="zh-CN" b="1"/>
              <a:t>};   </a:t>
            </a:r>
          </a:p>
        </p:txBody>
      </p:sp>
      <p:sp>
        <p:nvSpPr>
          <p:cNvPr id="195587" name="Text Box 3"/>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195588" name="Text Box 4"/>
          <p:cNvSpPr txBox="1">
            <a:spLocks noChangeArrowheads="1"/>
          </p:cNvSpPr>
          <p:nvPr/>
        </p:nvSpPr>
        <p:spPr bwMode="auto">
          <a:xfrm>
            <a:off x="5219700" y="1773238"/>
            <a:ext cx="3816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99"/>
                </a:solidFill>
                <a:latin typeface="Tahoma" pitchFamily="34" charset="0"/>
                <a:ea typeface="楷体" pitchFamily="49" charset="-122"/>
              </a:rPr>
              <a:t>函数重载就是多个函数共用一个函数名。</a:t>
            </a:r>
          </a:p>
        </p:txBody>
      </p:sp>
      <p:sp>
        <p:nvSpPr>
          <p:cNvPr id="195589" name="Text Box 5"/>
          <p:cNvSpPr txBox="1">
            <a:spLocks noChangeArrowheads="1"/>
          </p:cNvSpPr>
          <p:nvPr/>
        </p:nvSpPr>
        <p:spPr bwMode="auto">
          <a:xfrm>
            <a:off x="5256213" y="2925763"/>
            <a:ext cx="37798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2800" b="1">
                <a:solidFill>
                  <a:srgbClr val="000099"/>
                </a:solidFill>
                <a:latin typeface="Tahoma" pitchFamily="34" charset="0"/>
                <a:ea typeface="楷体" pitchFamily="49" charset="-122"/>
              </a:rPr>
              <a:t>重载函数必须保证参数是不同的（个数或类型不同）。</a:t>
            </a:r>
          </a:p>
        </p:txBody>
      </p:sp>
      <p:sp>
        <p:nvSpPr>
          <p:cNvPr id="195590" name="Line 6"/>
          <p:cNvSpPr>
            <a:spLocks noChangeShapeType="1"/>
          </p:cNvSpPr>
          <p:nvPr/>
        </p:nvSpPr>
        <p:spPr bwMode="auto">
          <a:xfrm>
            <a:off x="2195513" y="3457575"/>
            <a:ext cx="12969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591" name="Line 7"/>
          <p:cNvSpPr>
            <a:spLocks noChangeShapeType="1"/>
          </p:cNvSpPr>
          <p:nvPr/>
        </p:nvSpPr>
        <p:spPr bwMode="auto">
          <a:xfrm>
            <a:off x="2195513" y="3817938"/>
            <a:ext cx="12969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 calcmode="lin" valueType="num">
                                      <p:cBhvr>
                                        <p:cTn id="7" dur="500" fill="hold"/>
                                        <p:tgtEl>
                                          <p:spTgt spid="19558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95587">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95587">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9558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5590"/>
                                        </p:tgtEl>
                                        <p:attrNameLst>
                                          <p:attrName>style.visibility</p:attrName>
                                        </p:attrNameLst>
                                      </p:cBhvr>
                                      <p:to>
                                        <p:strVal val="visible"/>
                                      </p:to>
                                    </p:set>
                                    <p:animEffect transition="in" filter="wipe(left)">
                                      <p:cBhvr>
                                        <p:cTn id="19" dur="500"/>
                                        <p:tgtEl>
                                          <p:spTgt spid="1955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5591"/>
                                        </p:tgtEl>
                                        <p:attrNameLst>
                                          <p:attrName>style.visibility</p:attrName>
                                        </p:attrNameLst>
                                      </p:cBhvr>
                                      <p:to>
                                        <p:strVal val="visible"/>
                                      </p:to>
                                    </p:set>
                                    <p:animEffect transition="in" filter="wipe(left)">
                                      <p:cBhvr>
                                        <p:cTn id="24" dur="500"/>
                                        <p:tgtEl>
                                          <p:spTgt spid="1955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9558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95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87" grpId="0" build="p" autoUpdateAnimBg="0" advAuto="0"/>
      <p:bldP spid="195588" grpId="0" autoUpdateAnimBg="0"/>
      <p:bldP spid="195589" grpId="0" autoUpdateAnimBg="0"/>
      <p:bldP spid="195590" grpId="0" animBg="1"/>
      <p:bldP spid="1955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196615" name="Text Box 7"/>
          <p:cNvSpPr txBox="1">
            <a:spLocks noChangeArrowheads="1"/>
          </p:cNvSpPr>
          <p:nvPr/>
        </p:nvSpPr>
        <p:spPr bwMode="auto">
          <a:xfrm>
            <a:off x="1042988" y="1625600"/>
            <a:ext cx="34290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sz="2600" b="1"/>
              <a:t>CCircle::CCircle(int r)</a:t>
            </a:r>
          </a:p>
          <a:p>
            <a:pPr eaLnBrk="1" hangingPunct="1">
              <a:lnSpc>
                <a:spcPct val="90000"/>
              </a:lnSpc>
            </a:pPr>
            <a:r>
              <a:rPr lang="en-US" altLang="zh-CN" sz="2600" b="1"/>
              <a:t>{   </a:t>
            </a:r>
          </a:p>
          <a:p>
            <a:pPr eaLnBrk="1" hangingPunct="1">
              <a:lnSpc>
                <a:spcPct val="90000"/>
              </a:lnSpc>
            </a:pPr>
            <a:r>
              <a:rPr lang="en-US" altLang="zh-CN" sz="2600" b="1"/>
              <a:t>         m_radius=r;</a:t>
            </a:r>
          </a:p>
          <a:p>
            <a:pPr eaLnBrk="1" hangingPunct="1">
              <a:lnSpc>
                <a:spcPct val="90000"/>
              </a:lnSpc>
            </a:pPr>
            <a:r>
              <a:rPr lang="en-US" altLang="zh-CN" sz="2600" b="1" i="1"/>
              <a:t>         m_color=0;</a:t>
            </a:r>
          </a:p>
          <a:p>
            <a:pPr eaLnBrk="1" hangingPunct="1">
              <a:lnSpc>
                <a:spcPct val="90000"/>
              </a:lnSpc>
            </a:pPr>
            <a:r>
              <a:rPr lang="en-US" altLang="zh-CN" sz="2600" b="1"/>
              <a:t>}</a:t>
            </a:r>
          </a:p>
          <a:p>
            <a:pPr eaLnBrk="1" hangingPunct="1">
              <a:lnSpc>
                <a:spcPct val="90000"/>
              </a:lnSpc>
            </a:pPr>
            <a:endParaRPr lang="en-US" altLang="zh-CN" sz="2600" b="1"/>
          </a:p>
        </p:txBody>
      </p:sp>
      <p:sp>
        <p:nvSpPr>
          <p:cNvPr id="196616" name="Rectangle 8"/>
          <p:cNvSpPr>
            <a:spLocks noChangeArrowheads="1"/>
          </p:cNvSpPr>
          <p:nvPr/>
        </p:nvSpPr>
        <p:spPr bwMode="auto">
          <a:xfrm>
            <a:off x="4643438" y="1625600"/>
            <a:ext cx="4392612"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sz="2600" b="1">
                <a:solidFill>
                  <a:srgbClr val="000099"/>
                </a:solidFill>
              </a:rPr>
              <a:t>void CCircle::SetRadius(int r)</a:t>
            </a:r>
          </a:p>
          <a:p>
            <a:pPr eaLnBrk="1" hangingPunct="1">
              <a:lnSpc>
                <a:spcPct val="90000"/>
              </a:lnSpc>
            </a:pPr>
            <a:r>
              <a:rPr lang="en-US" altLang="zh-CN" sz="2600" b="1">
                <a:solidFill>
                  <a:srgbClr val="000099"/>
                </a:solidFill>
              </a:rPr>
              <a:t>{</a:t>
            </a:r>
          </a:p>
          <a:p>
            <a:pPr eaLnBrk="1" hangingPunct="1">
              <a:lnSpc>
                <a:spcPct val="90000"/>
              </a:lnSpc>
            </a:pPr>
            <a:r>
              <a:rPr lang="en-US" altLang="zh-CN" sz="2600" b="1">
                <a:solidFill>
                  <a:srgbClr val="000099"/>
                </a:solidFill>
              </a:rPr>
              <a:t>    m_radius=r;</a:t>
            </a:r>
          </a:p>
          <a:p>
            <a:pPr eaLnBrk="1" hangingPunct="1">
              <a:lnSpc>
                <a:spcPct val="90000"/>
              </a:lnSpc>
            </a:pPr>
            <a:r>
              <a:rPr lang="en-US" altLang="zh-CN" sz="2600" b="1">
                <a:solidFill>
                  <a:srgbClr val="000099"/>
                </a:solidFill>
              </a:rPr>
              <a:t>    m_color=255;</a:t>
            </a:r>
          </a:p>
          <a:p>
            <a:pPr eaLnBrk="1" hangingPunct="1">
              <a:lnSpc>
                <a:spcPct val="90000"/>
              </a:lnSpc>
            </a:pPr>
            <a:r>
              <a:rPr lang="en-US" altLang="zh-CN" sz="2600" b="1">
                <a:solidFill>
                  <a:srgbClr val="000099"/>
                </a:solidFill>
              </a:rPr>
              <a:t>}</a:t>
            </a:r>
          </a:p>
          <a:p>
            <a:pPr eaLnBrk="1" hangingPunct="1">
              <a:lnSpc>
                <a:spcPct val="90000"/>
              </a:lnSpc>
            </a:pPr>
            <a:endParaRPr lang="en-US" altLang="zh-CN" sz="2600" b="1">
              <a:solidFill>
                <a:srgbClr val="000099"/>
              </a:solidFill>
            </a:endParaRPr>
          </a:p>
        </p:txBody>
      </p:sp>
      <p:sp>
        <p:nvSpPr>
          <p:cNvPr id="196617" name="Rectangle 9"/>
          <p:cNvSpPr>
            <a:spLocks noChangeArrowheads="1"/>
          </p:cNvSpPr>
          <p:nvPr/>
        </p:nvSpPr>
        <p:spPr bwMode="auto">
          <a:xfrm>
            <a:off x="1116013" y="4149725"/>
            <a:ext cx="5329237"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600" b="1">
                <a:solidFill>
                  <a:srgbClr val="000099"/>
                </a:solidFill>
              </a:rPr>
              <a:t>void CCircle::SetRadius(int r, int c)</a:t>
            </a:r>
          </a:p>
          <a:p>
            <a:pPr eaLnBrk="1" hangingPunct="1"/>
            <a:r>
              <a:rPr lang="en-US" altLang="zh-CN" sz="2600" b="1">
                <a:solidFill>
                  <a:srgbClr val="000099"/>
                </a:solidFill>
              </a:rPr>
              <a:t>{</a:t>
            </a:r>
          </a:p>
          <a:p>
            <a:pPr eaLnBrk="1" hangingPunct="1"/>
            <a:r>
              <a:rPr lang="en-US" altLang="zh-CN" sz="2600" b="1">
                <a:solidFill>
                  <a:srgbClr val="000099"/>
                </a:solidFill>
              </a:rPr>
              <a:t>    m_radius=r;</a:t>
            </a:r>
          </a:p>
          <a:p>
            <a:pPr eaLnBrk="1" hangingPunct="1"/>
            <a:r>
              <a:rPr lang="en-US" altLang="zh-CN" sz="2600" b="1">
                <a:solidFill>
                  <a:srgbClr val="000099"/>
                </a:solidFill>
              </a:rPr>
              <a:t>    m_color=c;</a:t>
            </a:r>
          </a:p>
          <a:p>
            <a:pPr eaLnBrk="1" hangingPunct="1"/>
            <a:r>
              <a:rPr lang="en-US" altLang="zh-CN" sz="2600" b="1">
                <a:solidFill>
                  <a:srgbClr val="000099"/>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5" grpId="0" autoUpdateAnimBg="0"/>
      <p:bldP spid="196616" grpId="0"/>
      <p:bldP spid="1966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0"/>
            <a:ext cx="661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120019"/>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008063" y="1141413"/>
            <a:ext cx="8243887" cy="58166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t>int main( )</a:t>
            </a:r>
          </a:p>
          <a:p>
            <a:pPr eaLnBrk="1" hangingPunct="1">
              <a:lnSpc>
                <a:spcPct val="120000"/>
              </a:lnSpc>
            </a:pPr>
            <a:r>
              <a:rPr lang="en-US" altLang="zh-CN" b="1"/>
              <a:t>{ </a:t>
            </a:r>
          </a:p>
          <a:p>
            <a:pPr eaLnBrk="1" hangingPunct="1">
              <a:lnSpc>
                <a:spcPct val="120000"/>
              </a:lnSpc>
            </a:pPr>
            <a:r>
              <a:rPr lang="en-US" altLang="zh-CN" b="1"/>
              <a:t>    CCircle MyCircle(10);</a:t>
            </a:r>
          </a:p>
          <a:p>
            <a:pPr eaLnBrk="1" hangingPunct="1">
              <a:lnSpc>
                <a:spcPct val="120000"/>
              </a:lnSpc>
            </a:pPr>
            <a:r>
              <a:rPr lang="en-US" altLang="zh-CN" b="1"/>
              <a:t>    cout&lt;&lt;"</a:t>
            </a:r>
            <a:r>
              <a:rPr lang="zh-CN" altLang="en-US" b="1"/>
              <a:t>半径：</a:t>
            </a:r>
            <a:r>
              <a:rPr lang="en-US" altLang="zh-CN" b="1"/>
              <a:t>"&lt;&lt;MyCircle.GetRadius( )&lt;&lt;endl;</a:t>
            </a:r>
          </a:p>
          <a:p>
            <a:pPr eaLnBrk="1" hangingPunct="1">
              <a:lnSpc>
                <a:spcPct val="120000"/>
              </a:lnSpc>
            </a:pPr>
            <a:r>
              <a:rPr lang="en-US" altLang="zh-CN" b="1"/>
              <a:t>    cout&lt;&lt;"</a:t>
            </a:r>
            <a:r>
              <a:rPr lang="zh-CN" altLang="en-US" b="1"/>
              <a:t>颜色：</a:t>
            </a:r>
            <a:r>
              <a:rPr lang="en-US" altLang="zh-CN" b="1"/>
              <a:t>"&lt;&lt;MyCircle.m_color&lt;&lt;endl;</a:t>
            </a:r>
          </a:p>
          <a:p>
            <a:pPr eaLnBrk="1" hangingPunct="1">
              <a:lnSpc>
                <a:spcPct val="120000"/>
              </a:lnSpc>
            </a:pPr>
            <a:r>
              <a:rPr lang="en-US" altLang="zh-CN" b="1"/>
              <a:t>    </a:t>
            </a:r>
            <a:r>
              <a:rPr lang="en-US" altLang="zh-CN" b="1">
                <a:solidFill>
                  <a:srgbClr val="0000CC"/>
                </a:solidFill>
              </a:rPr>
              <a:t>MyCircle.SetRadius(20);</a:t>
            </a:r>
          </a:p>
          <a:p>
            <a:pPr eaLnBrk="1" hangingPunct="1">
              <a:lnSpc>
                <a:spcPct val="120000"/>
              </a:lnSpc>
            </a:pPr>
            <a:r>
              <a:rPr lang="en-US" altLang="zh-CN" b="1"/>
              <a:t>    cout&lt;&lt;"</a:t>
            </a:r>
            <a:r>
              <a:rPr lang="zh-CN" altLang="en-US" b="1"/>
              <a:t>半径：</a:t>
            </a:r>
            <a:r>
              <a:rPr lang="en-US" altLang="zh-CN" b="1"/>
              <a:t>"&lt;&lt;MyCircle.GetRadius( )&lt;&lt; endl;</a:t>
            </a:r>
          </a:p>
          <a:p>
            <a:pPr eaLnBrk="1" hangingPunct="1">
              <a:lnSpc>
                <a:spcPct val="120000"/>
              </a:lnSpc>
            </a:pPr>
            <a:r>
              <a:rPr lang="en-US" altLang="zh-CN" b="1"/>
              <a:t>    cout&lt;&lt;"</a:t>
            </a:r>
            <a:r>
              <a:rPr lang="zh-CN" altLang="en-US" b="1"/>
              <a:t>颜色：</a:t>
            </a:r>
            <a:r>
              <a:rPr lang="en-US" altLang="zh-CN" b="1"/>
              <a:t>"&lt;&lt;MyCircle.m_color&lt;&lt; endl;</a:t>
            </a:r>
          </a:p>
          <a:p>
            <a:pPr eaLnBrk="1" hangingPunct="1">
              <a:lnSpc>
                <a:spcPct val="120000"/>
              </a:lnSpc>
            </a:pPr>
            <a:r>
              <a:rPr lang="en-US" altLang="zh-CN" b="1"/>
              <a:t>    </a:t>
            </a:r>
            <a:r>
              <a:rPr lang="en-US" altLang="zh-CN" b="1">
                <a:solidFill>
                  <a:srgbClr val="0000CC"/>
                </a:solidFill>
              </a:rPr>
              <a:t>MyCircle.SetRadius(40, 100);</a:t>
            </a:r>
          </a:p>
          <a:p>
            <a:pPr eaLnBrk="1" hangingPunct="1">
              <a:lnSpc>
                <a:spcPct val="120000"/>
              </a:lnSpc>
            </a:pPr>
            <a:r>
              <a:rPr lang="en-US" altLang="zh-CN" b="1"/>
              <a:t>    cout&lt;&lt;"</a:t>
            </a:r>
            <a:r>
              <a:rPr lang="zh-CN" altLang="en-US" b="1"/>
              <a:t>半径：</a:t>
            </a:r>
            <a:r>
              <a:rPr lang="en-US" altLang="zh-CN" b="1"/>
              <a:t>"&lt;&lt;MyCircle.GetRadius( )&lt;&lt; endl;</a:t>
            </a:r>
          </a:p>
          <a:p>
            <a:pPr eaLnBrk="1" hangingPunct="1">
              <a:lnSpc>
                <a:spcPct val="120000"/>
              </a:lnSpc>
            </a:pPr>
            <a:r>
              <a:rPr lang="en-US" altLang="zh-CN" b="1"/>
              <a:t>    cout&lt;&lt;"</a:t>
            </a:r>
            <a:r>
              <a:rPr lang="zh-CN" altLang="en-US" b="1"/>
              <a:t>颜色：</a:t>
            </a:r>
            <a:r>
              <a:rPr lang="en-US" altLang="zh-CN" b="1"/>
              <a:t>"&lt;&lt;MyCircle.m_color&lt;&lt; endl;</a:t>
            </a:r>
          </a:p>
          <a:p>
            <a:pPr eaLnBrk="1" hangingPunct="1">
              <a:lnSpc>
                <a:spcPct val="120000"/>
              </a:lnSpc>
            </a:pPr>
            <a:r>
              <a:rPr lang="en-US" altLang="zh-CN" b="1"/>
              <a:t>    return 0;</a:t>
            </a:r>
          </a:p>
          <a:p>
            <a:pPr eaLnBrk="1" hangingPunct="1">
              <a:lnSpc>
                <a:spcPct val="120000"/>
              </a:lnSpc>
            </a:pPr>
            <a:r>
              <a:rPr lang="en-US" altLang="zh-CN" b="1"/>
              <a:t>}</a:t>
            </a:r>
          </a:p>
        </p:txBody>
      </p:sp>
      <p:sp>
        <p:nvSpPr>
          <p:cNvPr id="22531" name="Text Box 3"/>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22532" name="Rectangle 4"/>
          <p:cNvSpPr>
            <a:spLocks noChangeArrowheads="1"/>
          </p:cNvSpPr>
          <p:nvPr/>
        </p:nvSpPr>
        <p:spPr bwMode="auto">
          <a:xfrm>
            <a:off x="6248400" y="457200"/>
            <a:ext cx="2590800" cy="530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函数的重载</a:t>
            </a:r>
          </a:p>
        </p:txBody>
      </p:sp>
      <p:pic>
        <p:nvPicPr>
          <p:cNvPr id="198661" name="Picture 5" descr="2015-5-6 10-5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349500"/>
            <a:ext cx="6696075"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anim calcmode="lin" valueType="num">
                                      <p:cBhvr additive="base">
                                        <p:cTn id="7" dur="500" fill="hold"/>
                                        <p:tgtEl>
                                          <p:spTgt spid="198661"/>
                                        </p:tgtEl>
                                        <p:attrNameLst>
                                          <p:attrName>ppt_x</p:attrName>
                                        </p:attrNameLst>
                                      </p:cBhvr>
                                      <p:tavLst>
                                        <p:tav tm="0">
                                          <p:val>
                                            <p:strVal val="#ppt_x"/>
                                          </p:val>
                                        </p:tav>
                                        <p:tav tm="100000">
                                          <p:val>
                                            <p:strVal val="#ppt_x"/>
                                          </p:val>
                                        </p:tav>
                                      </p:tavLst>
                                    </p:anim>
                                    <p:anim calcmode="lin" valueType="num">
                                      <p:cBhvr additive="base">
                                        <p:cTn id="8" dur="500" fill="hold"/>
                                        <p:tgtEl>
                                          <p:spTgt spid="198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984250" y="304800"/>
            <a:ext cx="541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例题：</a:t>
            </a:r>
            <a:r>
              <a:rPr lang="en-US" altLang="zh-CN" sz="4800" b="1">
                <a:ea typeface="文鼎CS舒同体" pitchFamily="49" charset="-122"/>
                <a:sym typeface="Monotype Sorts" pitchFamily="2" charset="2"/>
              </a:rPr>
              <a:t>Circle4</a:t>
            </a:r>
            <a:r>
              <a:rPr lang="zh-CN" altLang="en-US" sz="4800" b="1">
                <a:ea typeface="文鼎CS舒同体" pitchFamily="49" charset="-122"/>
                <a:sym typeface="Monotype Sorts" pitchFamily="2" charset="2"/>
              </a:rPr>
              <a:t>程序</a:t>
            </a:r>
          </a:p>
        </p:txBody>
      </p:sp>
      <p:sp>
        <p:nvSpPr>
          <p:cNvPr id="23555" name="Rectangle 3"/>
          <p:cNvSpPr>
            <a:spLocks noChangeArrowheads="1"/>
          </p:cNvSpPr>
          <p:nvPr/>
        </p:nvSpPr>
        <p:spPr bwMode="auto">
          <a:xfrm>
            <a:off x="6248400" y="457200"/>
            <a:ext cx="2590800" cy="530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zh-CN" altLang="en-US" sz="3200" b="1">
                <a:solidFill>
                  <a:srgbClr val="FF0000"/>
                </a:solidFill>
                <a:ea typeface="楷体" pitchFamily="49" charset="-122"/>
              </a:rPr>
              <a:t>函数的重载</a:t>
            </a:r>
          </a:p>
        </p:txBody>
      </p:sp>
      <p:sp>
        <p:nvSpPr>
          <p:cNvPr id="199684" name="Text Box 4"/>
          <p:cNvSpPr txBox="1">
            <a:spLocks noChangeArrowheads="1"/>
          </p:cNvSpPr>
          <p:nvPr/>
        </p:nvSpPr>
        <p:spPr bwMode="auto">
          <a:xfrm>
            <a:off x="5184775" y="1298575"/>
            <a:ext cx="3995738"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b="1"/>
              <a:t>CCircle::CCircle(int r)</a:t>
            </a:r>
          </a:p>
          <a:p>
            <a:pPr eaLnBrk="1" hangingPunct="1">
              <a:lnSpc>
                <a:spcPct val="90000"/>
              </a:lnSpc>
            </a:pPr>
            <a:r>
              <a:rPr lang="en-US" altLang="zh-CN" b="1"/>
              <a:t>{   </a:t>
            </a:r>
          </a:p>
          <a:p>
            <a:pPr eaLnBrk="1" hangingPunct="1">
              <a:lnSpc>
                <a:spcPct val="90000"/>
              </a:lnSpc>
            </a:pPr>
            <a:r>
              <a:rPr lang="en-US" altLang="zh-CN" b="1"/>
              <a:t>         m_radius=r;</a:t>
            </a:r>
          </a:p>
          <a:p>
            <a:pPr eaLnBrk="1" hangingPunct="1">
              <a:lnSpc>
                <a:spcPct val="90000"/>
              </a:lnSpc>
            </a:pPr>
            <a:r>
              <a:rPr lang="en-US" altLang="zh-CN" b="1"/>
              <a:t>         </a:t>
            </a:r>
            <a:r>
              <a:rPr lang="en-US" altLang="zh-CN" b="1" i="1"/>
              <a:t>m_color=0;</a:t>
            </a:r>
          </a:p>
          <a:p>
            <a:pPr eaLnBrk="1" hangingPunct="1">
              <a:lnSpc>
                <a:spcPct val="90000"/>
              </a:lnSpc>
            </a:pPr>
            <a:r>
              <a:rPr lang="en-US" altLang="zh-CN" b="1"/>
              <a:t>}</a:t>
            </a:r>
          </a:p>
          <a:p>
            <a:pPr eaLnBrk="1" hangingPunct="1">
              <a:lnSpc>
                <a:spcPct val="90000"/>
              </a:lnSpc>
            </a:pPr>
            <a:endParaRPr lang="en-US" altLang="zh-CN" b="1"/>
          </a:p>
          <a:p>
            <a:pPr eaLnBrk="1" hangingPunct="1"/>
            <a:r>
              <a:rPr lang="en-US" altLang="zh-CN" b="1"/>
              <a:t>CCircle::CCircle(int r, int c)</a:t>
            </a:r>
          </a:p>
          <a:p>
            <a:pPr eaLnBrk="1" hangingPunct="1"/>
            <a:r>
              <a:rPr lang="en-US" altLang="zh-CN" b="1"/>
              <a:t>{   </a:t>
            </a:r>
          </a:p>
          <a:p>
            <a:pPr eaLnBrk="1" hangingPunct="1"/>
            <a:r>
              <a:rPr lang="en-US" altLang="zh-CN" b="1"/>
              <a:t>         m_radius=r;</a:t>
            </a:r>
          </a:p>
          <a:p>
            <a:pPr eaLnBrk="1" hangingPunct="1"/>
            <a:r>
              <a:rPr lang="en-US" altLang="zh-CN" b="1"/>
              <a:t>         </a:t>
            </a:r>
            <a:r>
              <a:rPr lang="en-US" altLang="zh-CN" b="1" i="1"/>
              <a:t>m_color=c;</a:t>
            </a:r>
          </a:p>
          <a:p>
            <a:pPr eaLnBrk="1" hangingPunct="1"/>
            <a:r>
              <a:rPr lang="en-US" altLang="zh-CN" b="1"/>
              <a:t>}</a:t>
            </a:r>
          </a:p>
          <a:p>
            <a:pPr eaLnBrk="1" hangingPunct="1">
              <a:lnSpc>
                <a:spcPct val="90000"/>
              </a:lnSpc>
            </a:pPr>
            <a:endParaRPr lang="en-US" altLang="zh-CN" b="1"/>
          </a:p>
        </p:txBody>
      </p:sp>
      <p:sp>
        <p:nvSpPr>
          <p:cNvPr id="199685" name="Rectangle 5"/>
          <p:cNvSpPr>
            <a:spLocks noChangeArrowheads="1"/>
          </p:cNvSpPr>
          <p:nvPr/>
        </p:nvSpPr>
        <p:spPr bwMode="auto">
          <a:xfrm>
            <a:off x="1042988" y="1196975"/>
            <a:ext cx="4648200" cy="5891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pPr>
            <a:r>
              <a:rPr lang="en-US" altLang="zh-CN" sz="2000" b="1"/>
              <a:t>#include &lt;iostream&gt;</a:t>
            </a:r>
          </a:p>
          <a:p>
            <a:pPr eaLnBrk="1" hangingPunct="1">
              <a:lnSpc>
                <a:spcPct val="90000"/>
              </a:lnSpc>
            </a:pPr>
            <a:r>
              <a:rPr lang="en-US" altLang="zh-CN" sz="2000" b="1"/>
              <a:t>using namespace std;</a:t>
            </a:r>
          </a:p>
          <a:p>
            <a:pPr eaLnBrk="1" hangingPunct="1">
              <a:lnSpc>
                <a:spcPct val="90000"/>
              </a:lnSpc>
            </a:pPr>
            <a:r>
              <a:rPr lang="en-US" altLang="zh-CN" b="1"/>
              <a:t>class CCircle</a:t>
            </a:r>
          </a:p>
          <a:p>
            <a:pPr eaLnBrk="1" hangingPunct="1">
              <a:lnSpc>
                <a:spcPct val="90000"/>
              </a:lnSpc>
            </a:pPr>
            <a:r>
              <a:rPr lang="en-US" altLang="zh-CN" b="1"/>
              <a:t>{</a:t>
            </a:r>
          </a:p>
          <a:p>
            <a:pPr eaLnBrk="1" hangingPunct="1">
              <a:lnSpc>
                <a:spcPct val="90000"/>
              </a:lnSpc>
            </a:pPr>
            <a:r>
              <a:rPr lang="en-US" altLang="zh-CN" b="1"/>
              <a:t>public:</a:t>
            </a:r>
          </a:p>
          <a:p>
            <a:pPr eaLnBrk="1" hangingPunct="1">
              <a:lnSpc>
                <a:spcPct val="90000"/>
              </a:lnSpc>
            </a:pPr>
            <a:r>
              <a:rPr lang="en-US" altLang="zh-CN" b="1"/>
              <a:t>     CCircle(int r);    </a:t>
            </a:r>
          </a:p>
          <a:p>
            <a:pPr eaLnBrk="1" hangingPunct="1">
              <a:lnSpc>
                <a:spcPct val="90000"/>
              </a:lnSpc>
            </a:pPr>
            <a:r>
              <a:rPr lang="en-US" altLang="zh-CN" b="1"/>
              <a:t>     </a:t>
            </a:r>
            <a:r>
              <a:rPr lang="en-US" altLang="zh-CN" b="1" i="1"/>
              <a:t>CCircle(int r, int c);</a:t>
            </a:r>
          </a:p>
          <a:p>
            <a:pPr eaLnBrk="1" hangingPunct="1">
              <a:lnSpc>
                <a:spcPct val="90000"/>
              </a:lnSpc>
            </a:pPr>
            <a:r>
              <a:rPr lang="en-US" altLang="zh-CN" b="1"/>
              <a:t>     void SetRadius(int r);</a:t>
            </a:r>
          </a:p>
          <a:p>
            <a:pPr eaLnBrk="1" hangingPunct="1">
              <a:lnSpc>
                <a:spcPct val="90000"/>
              </a:lnSpc>
            </a:pPr>
            <a:r>
              <a:rPr lang="en-US" altLang="zh-CN" b="1"/>
              <a:t>     void SetRadius(int r, int c);</a:t>
            </a:r>
          </a:p>
          <a:p>
            <a:pPr eaLnBrk="1" hangingPunct="1">
              <a:lnSpc>
                <a:spcPct val="90000"/>
              </a:lnSpc>
            </a:pPr>
            <a:r>
              <a:rPr lang="en-US" altLang="zh-CN" b="1"/>
              <a:t>     int GetRadius( );</a:t>
            </a:r>
          </a:p>
          <a:p>
            <a:pPr eaLnBrk="1" hangingPunct="1">
              <a:lnSpc>
                <a:spcPct val="90000"/>
              </a:lnSpc>
            </a:pPr>
            <a:r>
              <a:rPr lang="en-US" altLang="zh-CN" b="1"/>
              <a:t>     void DisplayArea( );</a:t>
            </a:r>
          </a:p>
          <a:p>
            <a:pPr eaLnBrk="1" hangingPunct="1">
              <a:lnSpc>
                <a:spcPct val="90000"/>
              </a:lnSpc>
            </a:pPr>
            <a:r>
              <a:rPr lang="en-US" altLang="zh-CN" b="1"/>
              <a:t>     ~CCircle( );    </a:t>
            </a:r>
          </a:p>
          <a:p>
            <a:pPr eaLnBrk="1" hangingPunct="1">
              <a:lnSpc>
                <a:spcPct val="90000"/>
              </a:lnSpc>
            </a:pPr>
            <a:r>
              <a:rPr lang="en-US" altLang="zh-CN" b="1"/>
              <a:t>     int m_color;</a:t>
            </a:r>
          </a:p>
          <a:p>
            <a:pPr eaLnBrk="1" hangingPunct="1"/>
            <a:r>
              <a:rPr lang="en-US" altLang="zh-CN" b="1"/>
              <a:t>private:</a:t>
            </a:r>
          </a:p>
          <a:p>
            <a:pPr eaLnBrk="1" hangingPunct="1"/>
            <a:r>
              <a:rPr lang="en-US" altLang="zh-CN" b="1"/>
              <a:t>     float CalculateArea( );</a:t>
            </a:r>
          </a:p>
          <a:p>
            <a:pPr eaLnBrk="1" hangingPunct="1"/>
            <a:r>
              <a:rPr lang="en-US" altLang="zh-CN" b="1"/>
              <a:t>     int m_radius;</a:t>
            </a:r>
          </a:p>
          <a:p>
            <a:pPr eaLnBrk="1" hangingPunct="1"/>
            <a:r>
              <a:rPr lang="en-US" altLang="zh-CN" b="1"/>
              <a:t>}; </a:t>
            </a:r>
          </a:p>
        </p:txBody>
      </p:sp>
      <p:sp>
        <p:nvSpPr>
          <p:cNvPr id="199686" name="AutoShape 6"/>
          <p:cNvSpPr>
            <a:spLocks noChangeArrowheads="1"/>
          </p:cNvSpPr>
          <p:nvPr/>
        </p:nvSpPr>
        <p:spPr bwMode="auto">
          <a:xfrm>
            <a:off x="2124075" y="1196975"/>
            <a:ext cx="3060700" cy="1066800"/>
          </a:xfrm>
          <a:prstGeom prst="cloudCallout">
            <a:avLst>
              <a:gd name="adj1" fmla="val 9583"/>
              <a:gd name="adj2" fmla="val 113394"/>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zh-CN" altLang="en-US" sz="1800" b="1">
                <a:latin typeface="Tahoma" pitchFamily="34" charset="0"/>
              </a:rPr>
              <a:t>构造函数可以重载</a:t>
            </a:r>
          </a:p>
          <a:p>
            <a:pPr eaLnBrk="1" hangingPunct="1"/>
            <a:r>
              <a:rPr kumimoji="0" lang="zh-CN" altLang="en-US" sz="1800" b="1">
                <a:latin typeface="Tahoma" pitchFamily="34" charset="0"/>
              </a:rPr>
              <a:t>析构函数不可重载</a:t>
            </a:r>
          </a:p>
          <a:p>
            <a:pPr algn="ctr" eaLnBrk="1" hangingPunct="1"/>
            <a:endParaRPr lang="en-US" altLang="zh-CN" b="1"/>
          </a:p>
        </p:txBody>
      </p:sp>
      <p:sp>
        <p:nvSpPr>
          <p:cNvPr id="199687" name="Rectangle 7"/>
          <p:cNvSpPr>
            <a:spLocks noChangeArrowheads="1"/>
          </p:cNvSpPr>
          <p:nvPr/>
        </p:nvSpPr>
        <p:spPr bwMode="auto">
          <a:xfrm>
            <a:off x="5148263" y="5300663"/>
            <a:ext cx="38163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0099"/>
                </a:solidFill>
              </a:rPr>
              <a:t>CCircle MyCircle(10);</a:t>
            </a:r>
          </a:p>
          <a:p>
            <a:pPr eaLnBrk="1" hangingPunct="1">
              <a:lnSpc>
                <a:spcPct val="120000"/>
              </a:lnSpc>
            </a:pPr>
            <a:r>
              <a:rPr lang="en-US" altLang="zh-CN" b="1">
                <a:solidFill>
                  <a:srgbClr val="000099"/>
                </a:solidFill>
              </a:rPr>
              <a:t>CCircle HisCircle(10, 20);</a:t>
            </a:r>
            <a:endParaRPr lang="en-US" altLang="zh-CN">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99684"/>
                                        </p:tgtEl>
                                        <p:attrNameLst>
                                          <p:attrName>style.visibility</p:attrName>
                                        </p:attrNameLst>
                                      </p:cBhvr>
                                      <p:to>
                                        <p:strVal val="visible"/>
                                      </p:to>
                                    </p:set>
                                    <p:anim to="" calcmode="lin" valueType="num">
                                      <p:cBhvr>
                                        <p:cTn id="11" dur="1" fill="hold"/>
                                        <p:tgtEl>
                                          <p:spTgt spid="199684"/>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9687">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99687">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9686"/>
                                        </p:tgtEl>
                                        <p:attrNameLst>
                                          <p:attrName>style.visibility</p:attrName>
                                        </p:attrNameLst>
                                      </p:cBhvr>
                                      <p:to>
                                        <p:strVal val="visible"/>
                                      </p:to>
                                    </p:set>
                                    <p:animEffect transition="in" filter="blinds(horizontal)">
                                      <p:cBhvr>
                                        <p:cTn id="24"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P spid="199685" grpId="0"/>
      <p:bldP spid="1996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00113" y="1844675"/>
            <a:ext cx="8280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3200"/>
              <a:t>1</a:t>
            </a:r>
            <a:r>
              <a:rPr lang="zh-CN" altLang="en-US" sz="3200"/>
              <a:t>、关于类和对象，以下叙述正确的是</a:t>
            </a:r>
            <a:r>
              <a:rPr lang="zh-CN" altLang="en-US" sz="3200" u="sng"/>
              <a:t>           </a:t>
            </a:r>
            <a:r>
              <a:rPr lang="zh-CN" altLang="en-US" sz="3200"/>
              <a:t>。</a:t>
            </a:r>
          </a:p>
          <a:p>
            <a:pPr eaLnBrk="1" hangingPunct="1">
              <a:lnSpc>
                <a:spcPct val="120000"/>
              </a:lnSpc>
            </a:pPr>
            <a:r>
              <a:rPr lang="zh-CN" altLang="en-US" sz="3200"/>
              <a:t>      </a:t>
            </a:r>
            <a:r>
              <a:rPr lang="en-US" altLang="zh-CN" sz="3200"/>
              <a:t>A. </a:t>
            </a:r>
            <a:r>
              <a:rPr lang="zh-CN" altLang="en-US" sz="3200"/>
              <a:t>一个类的成员函数可以任意调用</a:t>
            </a:r>
          </a:p>
          <a:p>
            <a:pPr eaLnBrk="1" hangingPunct="1">
              <a:lnSpc>
                <a:spcPct val="120000"/>
              </a:lnSpc>
            </a:pPr>
            <a:r>
              <a:rPr lang="zh-CN" altLang="en-US" sz="3200"/>
              <a:t>      </a:t>
            </a:r>
            <a:r>
              <a:rPr lang="en-US" altLang="zh-CN" sz="3200"/>
              <a:t>B. </a:t>
            </a:r>
            <a:r>
              <a:rPr lang="zh-CN" altLang="en-US" sz="3200"/>
              <a:t>通常，只有通过具体的对象，才能访问类的成员函数</a:t>
            </a:r>
          </a:p>
          <a:p>
            <a:pPr eaLnBrk="1" hangingPunct="1">
              <a:lnSpc>
                <a:spcPct val="120000"/>
              </a:lnSpc>
            </a:pPr>
            <a:r>
              <a:rPr lang="zh-CN" altLang="en-US" sz="3200"/>
              <a:t>      </a:t>
            </a:r>
            <a:r>
              <a:rPr lang="en-US" altLang="zh-CN" sz="3200"/>
              <a:t>C. </a:t>
            </a:r>
            <a:r>
              <a:rPr lang="zh-CN" altLang="en-US" sz="3200"/>
              <a:t>对象是模板，类是实例</a:t>
            </a:r>
          </a:p>
          <a:p>
            <a:pPr eaLnBrk="1" hangingPunct="1">
              <a:lnSpc>
                <a:spcPct val="120000"/>
              </a:lnSpc>
            </a:pPr>
            <a:r>
              <a:rPr lang="zh-CN" altLang="en-US" sz="3200"/>
              <a:t>      </a:t>
            </a:r>
            <a:r>
              <a:rPr lang="en-US" altLang="zh-CN" sz="3200"/>
              <a:t>D. </a:t>
            </a:r>
            <a:r>
              <a:rPr lang="zh-CN" altLang="en-US" sz="3200"/>
              <a:t>类和对象间没有任何联系</a:t>
            </a:r>
          </a:p>
        </p:txBody>
      </p:sp>
      <p:sp>
        <p:nvSpPr>
          <p:cNvPr id="200707" name="Rectangle 3"/>
          <p:cNvSpPr>
            <a:spLocks noChangeArrowheads="1"/>
          </p:cNvSpPr>
          <p:nvPr/>
        </p:nvSpPr>
        <p:spPr bwMode="auto">
          <a:xfrm>
            <a:off x="7956550" y="1844675"/>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schemeClr val="accent2"/>
                </a:solidFill>
              </a:rPr>
              <a:t>B</a:t>
            </a:r>
          </a:p>
        </p:txBody>
      </p:sp>
      <p:sp>
        <p:nvSpPr>
          <p:cNvPr id="24580" name="Rectangle 4"/>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mtClean="0"/>
              <a:t>习     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71550" y="1557338"/>
            <a:ext cx="8066088"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a:t>2</a:t>
            </a:r>
            <a:r>
              <a:rPr lang="zh-CN" altLang="en-US" sz="2800"/>
              <a:t>、以下各组重载的函数中，不合法的是</a:t>
            </a:r>
            <a:r>
              <a:rPr lang="zh-CN" altLang="en-US" sz="2800" u="sng"/>
              <a:t>            </a:t>
            </a:r>
            <a:r>
              <a:rPr lang="zh-CN" altLang="en-US" sz="2800"/>
              <a:t>。</a:t>
            </a:r>
          </a:p>
          <a:p>
            <a:pPr eaLnBrk="1" hangingPunct="1">
              <a:lnSpc>
                <a:spcPct val="120000"/>
              </a:lnSpc>
            </a:pPr>
            <a:r>
              <a:rPr lang="zh-CN" altLang="en-US" sz="2800"/>
              <a:t>        </a:t>
            </a:r>
            <a:r>
              <a:rPr lang="en-US" altLang="zh-CN" sz="2800"/>
              <a:t>A. void GetInput(char* pBuffer); </a:t>
            </a:r>
          </a:p>
          <a:p>
            <a:pPr eaLnBrk="1" hangingPunct="1">
              <a:lnSpc>
                <a:spcPct val="120000"/>
              </a:lnSpc>
            </a:pPr>
            <a:r>
              <a:rPr lang="en-US" altLang="zh-CN" sz="2800"/>
              <a:t>            </a:t>
            </a:r>
            <a:r>
              <a:rPr lang="zh-CN" altLang="en-US" sz="2800"/>
              <a:t>和</a:t>
            </a:r>
            <a:r>
              <a:rPr lang="en-US" altLang="zh-CN" sz="2800"/>
              <a:t>void GetInput(int* pInteger);</a:t>
            </a:r>
          </a:p>
          <a:p>
            <a:pPr eaLnBrk="1" hangingPunct="1">
              <a:lnSpc>
                <a:spcPct val="120000"/>
              </a:lnSpc>
            </a:pPr>
            <a:r>
              <a:rPr lang="en-US" altLang="zh-CN" sz="2800"/>
              <a:t>        B. int Function(int nA, int nB); </a:t>
            </a:r>
          </a:p>
          <a:p>
            <a:pPr eaLnBrk="1" hangingPunct="1">
              <a:lnSpc>
                <a:spcPct val="120000"/>
              </a:lnSpc>
            </a:pPr>
            <a:r>
              <a:rPr lang="en-US" altLang="zh-CN" sz="2800"/>
              <a:t>            </a:t>
            </a:r>
            <a:r>
              <a:rPr lang="zh-CN" altLang="en-US" sz="2800"/>
              <a:t>和 </a:t>
            </a:r>
            <a:r>
              <a:rPr lang="en-US" altLang="zh-CN" sz="2800"/>
              <a:t>void Function(int nA);</a:t>
            </a:r>
          </a:p>
          <a:p>
            <a:pPr eaLnBrk="1" hangingPunct="1">
              <a:lnSpc>
                <a:spcPct val="120000"/>
              </a:lnSpc>
            </a:pPr>
            <a:r>
              <a:rPr lang="en-US" altLang="zh-CN" sz="2800"/>
              <a:t>        C. int Function(int nA, int nB); </a:t>
            </a:r>
          </a:p>
          <a:p>
            <a:pPr eaLnBrk="1" hangingPunct="1">
              <a:lnSpc>
                <a:spcPct val="120000"/>
              </a:lnSpc>
            </a:pPr>
            <a:r>
              <a:rPr lang="en-US" altLang="zh-CN" sz="2800"/>
              <a:t>            </a:t>
            </a:r>
            <a:r>
              <a:rPr lang="zh-CN" altLang="en-US" sz="2800"/>
              <a:t>和 </a:t>
            </a:r>
            <a:r>
              <a:rPr lang="en-US" altLang="zh-CN" sz="2800"/>
              <a:t>int Function(int nA);</a:t>
            </a:r>
          </a:p>
          <a:p>
            <a:pPr eaLnBrk="1" hangingPunct="1">
              <a:lnSpc>
                <a:spcPct val="120000"/>
              </a:lnSpc>
            </a:pPr>
            <a:r>
              <a:rPr lang="en-US" altLang="zh-CN" sz="2800"/>
              <a:t>        D. int Function(int nA); </a:t>
            </a:r>
          </a:p>
          <a:p>
            <a:pPr eaLnBrk="1" hangingPunct="1">
              <a:lnSpc>
                <a:spcPct val="120000"/>
              </a:lnSpc>
            </a:pPr>
            <a:r>
              <a:rPr lang="en-US" altLang="zh-CN" sz="2800"/>
              <a:t>            </a:t>
            </a:r>
            <a:r>
              <a:rPr lang="zh-CN" altLang="en-US" sz="2800"/>
              <a:t>和 </a:t>
            </a:r>
            <a:r>
              <a:rPr lang="en-US" altLang="zh-CN" sz="2800"/>
              <a:t>void Function(int nB);</a:t>
            </a:r>
          </a:p>
        </p:txBody>
      </p:sp>
      <p:sp>
        <p:nvSpPr>
          <p:cNvPr id="201731" name="Rectangle 3"/>
          <p:cNvSpPr>
            <a:spLocks noChangeArrowheads="1"/>
          </p:cNvSpPr>
          <p:nvPr/>
        </p:nvSpPr>
        <p:spPr bwMode="auto">
          <a:xfrm>
            <a:off x="7524750" y="1557338"/>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schemeClr val="accent2"/>
                </a:solidFill>
              </a:rPr>
              <a:t>D</a:t>
            </a:r>
          </a:p>
        </p:txBody>
      </p:sp>
      <p:sp>
        <p:nvSpPr>
          <p:cNvPr id="25604"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4400">
                <a:solidFill>
                  <a:schemeClr val="tx2"/>
                </a:solidFill>
              </a:rPr>
              <a:t>习     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827088" y="1196975"/>
            <a:ext cx="8458200" cy="5349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a:t>3</a:t>
            </a:r>
            <a:r>
              <a:rPr lang="zh-CN" altLang="en-US"/>
              <a:t>、下面程序的运行结果是</a:t>
            </a:r>
            <a:r>
              <a:rPr lang="zh-CN" altLang="en-US" u="sng"/>
              <a:t>         </a:t>
            </a:r>
            <a:r>
              <a:rPr lang="zh-CN" altLang="en-US"/>
              <a:t>。</a:t>
            </a:r>
          </a:p>
          <a:p>
            <a:pPr eaLnBrk="1" hangingPunct="1">
              <a:lnSpc>
                <a:spcPct val="120000"/>
              </a:lnSpc>
            </a:pPr>
            <a:r>
              <a:rPr lang="zh-CN" altLang="en-US"/>
              <a:t>	</a:t>
            </a:r>
            <a:r>
              <a:rPr lang="en-US" altLang="zh-CN"/>
              <a:t>#include &lt;iostream.h&gt;</a:t>
            </a:r>
          </a:p>
          <a:p>
            <a:pPr eaLnBrk="1" hangingPunct="1">
              <a:lnSpc>
                <a:spcPct val="120000"/>
              </a:lnSpc>
            </a:pPr>
            <a:r>
              <a:rPr lang="en-US" altLang="zh-CN"/>
              <a:t>	class A{</a:t>
            </a:r>
          </a:p>
          <a:p>
            <a:pPr eaLnBrk="1" hangingPunct="1">
              <a:lnSpc>
                <a:spcPct val="120000"/>
              </a:lnSpc>
            </a:pPr>
            <a:r>
              <a:rPr lang="en-US" altLang="zh-CN"/>
              <a:t>	public:	A( ){}</a:t>
            </a:r>
          </a:p>
          <a:p>
            <a:pPr eaLnBrk="1" hangingPunct="1">
              <a:lnSpc>
                <a:spcPct val="120000"/>
              </a:lnSpc>
            </a:pPr>
            <a:r>
              <a:rPr lang="en-US" altLang="zh-CN"/>
              <a:t>		int Min(int a, int b){return a&lt;b?a:b;}</a:t>
            </a:r>
          </a:p>
          <a:p>
            <a:pPr eaLnBrk="1" hangingPunct="1">
              <a:lnSpc>
                <a:spcPct val="120000"/>
              </a:lnSpc>
            </a:pPr>
            <a:r>
              <a:rPr lang="en-US" altLang="zh-CN"/>
              <a:t>		int Min(int a, int b, int c)</a:t>
            </a:r>
          </a:p>
          <a:p>
            <a:pPr eaLnBrk="1" hangingPunct="1">
              <a:lnSpc>
                <a:spcPct val="120000"/>
              </a:lnSpc>
            </a:pPr>
            <a:r>
              <a:rPr lang="en-US" altLang="zh-CN"/>
              <a:t>		{	if(a&lt;b) return a&lt;c?a:c;</a:t>
            </a:r>
          </a:p>
          <a:p>
            <a:pPr eaLnBrk="1" hangingPunct="1">
              <a:lnSpc>
                <a:spcPct val="120000"/>
              </a:lnSpc>
            </a:pPr>
            <a:r>
              <a:rPr lang="en-US" altLang="zh-CN"/>
              <a:t>			else return b&lt;c?b:c;  }</a:t>
            </a:r>
          </a:p>
          <a:p>
            <a:pPr eaLnBrk="1" hangingPunct="1">
              <a:lnSpc>
                <a:spcPct val="120000"/>
              </a:lnSpc>
            </a:pPr>
            <a:r>
              <a:rPr lang="en-US" altLang="zh-CN"/>
              <a:t>		~A( ){}	</a:t>
            </a:r>
          </a:p>
          <a:p>
            <a:pPr eaLnBrk="1" hangingPunct="1">
              <a:lnSpc>
                <a:spcPct val="120000"/>
              </a:lnSpc>
            </a:pPr>
            <a:r>
              <a:rPr lang="en-US" altLang="zh-CN"/>
              <a:t>	};</a:t>
            </a:r>
          </a:p>
          <a:p>
            <a:pPr eaLnBrk="1" hangingPunct="1">
              <a:lnSpc>
                <a:spcPct val="120000"/>
              </a:lnSpc>
            </a:pPr>
            <a:r>
              <a:rPr lang="en-US" altLang="zh-CN"/>
              <a:t>	void main( )  {A a;	cout&lt;&lt;a.Min(1,2,3)&lt;&lt;a.Min(2,0);  }</a:t>
            </a:r>
          </a:p>
          <a:p>
            <a:pPr eaLnBrk="1" hangingPunct="1">
              <a:lnSpc>
                <a:spcPct val="120000"/>
              </a:lnSpc>
            </a:pPr>
            <a:r>
              <a:rPr lang="en-US" altLang="zh-CN"/>
              <a:t>	A. 10 		B. 12		C. 30 		D. 32</a:t>
            </a:r>
          </a:p>
        </p:txBody>
      </p:sp>
      <p:sp>
        <p:nvSpPr>
          <p:cNvPr id="202755" name="Rectangle 3"/>
          <p:cNvSpPr>
            <a:spLocks noChangeArrowheads="1"/>
          </p:cNvSpPr>
          <p:nvPr/>
        </p:nvSpPr>
        <p:spPr bwMode="auto">
          <a:xfrm>
            <a:off x="4500563" y="112553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chemeClr val="accent2"/>
                </a:solidFill>
              </a:rPr>
              <a:t>A</a:t>
            </a:r>
          </a:p>
        </p:txBody>
      </p:sp>
      <p:sp>
        <p:nvSpPr>
          <p:cNvPr id="26628"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4400">
                <a:solidFill>
                  <a:schemeClr val="tx2"/>
                </a:solidFill>
              </a:rPr>
              <a:t>习     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1066800" y="1295400"/>
            <a:ext cx="76962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lnSpc>
                <a:spcPct val="110000"/>
              </a:lnSpc>
              <a:spcAft>
                <a:spcPct val="20000"/>
              </a:spcAft>
            </a:pPr>
            <a:r>
              <a:rPr lang="en-US" altLang="zh-CN" sz="2600" b="1">
                <a:solidFill>
                  <a:srgbClr val="000000"/>
                </a:solidFill>
              </a:rPr>
              <a:t>        </a:t>
            </a:r>
            <a:r>
              <a:rPr lang="zh-CN" altLang="en-US" sz="2600" b="1">
                <a:solidFill>
                  <a:srgbClr val="000000"/>
                </a:solidFill>
              </a:rPr>
              <a:t>以一个类为基础定义另一个类，后者称为</a:t>
            </a:r>
            <a:r>
              <a:rPr lang="zh-CN" altLang="en-US" sz="2600" b="1">
                <a:solidFill>
                  <a:srgbClr val="FF0000"/>
                </a:solidFill>
              </a:rPr>
              <a:t>派生类（子类）</a:t>
            </a:r>
            <a:r>
              <a:rPr lang="zh-CN" altLang="en-US" sz="2600" b="1">
                <a:solidFill>
                  <a:srgbClr val="000000"/>
                </a:solidFill>
              </a:rPr>
              <a:t>，前者称为</a:t>
            </a:r>
            <a:r>
              <a:rPr lang="zh-CN" altLang="en-US" sz="2600" b="1">
                <a:solidFill>
                  <a:srgbClr val="FF0000"/>
                </a:solidFill>
              </a:rPr>
              <a:t>基类（父类）</a:t>
            </a:r>
            <a:r>
              <a:rPr lang="zh-CN" altLang="en-US" sz="2600" b="1">
                <a:solidFill>
                  <a:srgbClr val="000000"/>
                </a:solidFill>
              </a:rPr>
              <a:t>。</a:t>
            </a:r>
          </a:p>
          <a:p>
            <a:pPr eaLnBrk="1" hangingPunct="1">
              <a:lnSpc>
                <a:spcPct val="110000"/>
              </a:lnSpc>
              <a:spcAft>
                <a:spcPct val="20000"/>
              </a:spcAft>
            </a:pPr>
            <a:r>
              <a:rPr lang="zh-CN" altLang="en-US" sz="2600" b="1">
                <a:solidFill>
                  <a:srgbClr val="000000"/>
                </a:solidFill>
              </a:rPr>
              <a:t>        派生类继承了基类的</a:t>
            </a:r>
            <a:r>
              <a:rPr lang="zh-CN" altLang="en-US" sz="2600" b="1">
                <a:solidFill>
                  <a:srgbClr val="0000CC"/>
                </a:solidFill>
              </a:rPr>
              <a:t>数据成员和成员函数</a:t>
            </a:r>
            <a:r>
              <a:rPr lang="zh-CN" altLang="en-US" sz="2600" b="1">
                <a:solidFill>
                  <a:srgbClr val="000000"/>
                </a:solidFill>
              </a:rPr>
              <a:t>，并且还可以</a:t>
            </a:r>
            <a:r>
              <a:rPr lang="zh-CN" altLang="en-US" sz="2600" b="1">
                <a:solidFill>
                  <a:srgbClr val="0000CC"/>
                </a:solidFill>
              </a:rPr>
              <a:t>加入</a:t>
            </a:r>
            <a:r>
              <a:rPr lang="zh-CN" altLang="en-US" sz="2600" b="1">
                <a:solidFill>
                  <a:srgbClr val="000000"/>
                </a:solidFill>
              </a:rPr>
              <a:t>或</a:t>
            </a:r>
            <a:r>
              <a:rPr lang="zh-CN" altLang="en-US" sz="2600" b="1">
                <a:solidFill>
                  <a:srgbClr val="0000CC"/>
                </a:solidFill>
              </a:rPr>
              <a:t>重新定义</a:t>
            </a:r>
            <a:r>
              <a:rPr lang="zh-CN" altLang="en-US" sz="2600" b="1">
                <a:solidFill>
                  <a:srgbClr val="000000"/>
                </a:solidFill>
              </a:rPr>
              <a:t>新的数据成员和成员函数。</a:t>
            </a:r>
          </a:p>
        </p:txBody>
      </p:sp>
      <p:sp>
        <p:nvSpPr>
          <p:cNvPr id="205827" name="Rectangle 3"/>
          <p:cNvSpPr>
            <a:spLocks noChangeArrowheads="1"/>
          </p:cNvSpPr>
          <p:nvPr/>
        </p:nvSpPr>
        <p:spPr bwMode="auto">
          <a:xfrm>
            <a:off x="1084263" y="333375"/>
            <a:ext cx="38481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38200" indent="-838200" eaLnBrk="0" hangingPunct="0">
              <a:defRPr kumimoji="1" sz="2400">
                <a:solidFill>
                  <a:schemeClr val="tx1"/>
                </a:solidFill>
                <a:latin typeface="Times New Roman" pitchFamily="18" charset="0"/>
                <a:ea typeface="宋体" charset="-122"/>
              </a:defRPr>
            </a:lvl1pPr>
            <a:lvl2pPr marL="838200" indent="-838200" eaLnBrk="0" hangingPunct="0">
              <a:defRPr kumimoji="1" sz="2400">
                <a:solidFill>
                  <a:schemeClr val="tx1"/>
                </a:solidFill>
                <a:latin typeface="Times New Roman" pitchFamily="18" charset="0"/>
                <a:ea typeface="宋体" charset="-122"/>
              </a:defRPr>
            </a:lvl2pPr>
            <a:lvl3pPr marL="838200" indent="-838200" eaLnBrk="0" hangingPunct="0">
              <a:defRPr kumimoji="1" sz="2400">
                <a:solidFill>
                  <a:schemeClr val="tx1"/>
                </a:solidFill>
                <a:latin typeface="Times New Roman" pitchFamily="18" charset="0"/>
                <a:ea typeface="宋体" charset="-122"/>
              </a:defRPr>
            </a:lvl3pPr>
            <a:lvl4pPr marL="838200" indent="-838200" eaLnBrk="0" hangingPunct="0">
              <a:defRPr kumimoji="1" sz="2400">
                <a:solidFill>
                  <a:schemeClr val="tx1"/>
                </a:solidFill>
                <a:latin typeface="Times New Roman" pitchFamily="18" charset="0"/>
                <a:ea typeface="宋体" charset="-122"/>
              </a:defRPr>
            </a:lvl4pPr>
            <a:lvl5pPr marL="838200" indent="-838200" eaLnBrk="0" hangingPunct="0">
              <a:defRPr kumimoji="1" sz="2400">
                <a:solidFill>
                  <a:schemeClr val="tx1"/>
                </a:solidFill>
                <a:latin typeface="Times New Roman" pitchFamily="18" charset="0"/>
                <a:ea typeface="宋体" charset="-122"/>
              </a:defRPr>
            </a:lvl5pPr>
            <a:lvl6pPr marL="1295400" indent="-838200" eaLnBrk="0" fontAlgn="base" hangingPunct="0">
              <a:spcBef>
                <a:spcPct val="0"/>
              </a:spcBef>
              <a:spcAft>
                <a:spcPct val="0"/>
              </a:spcAft>
              <a:defRPr kumimoji="1" sz="2400">
                <a:solidFill>
                  <a:schemeClr val="tx1"/>
                </a:solidFill>
                <a:latin typeface="Times New Roman" pitchFamily="18" charset="0"/>
                <a:ea typeface="宋体" charset="-122"/>
              </a:defRPr>
            </a:lvl6pPr>
            <a:lvl7pPr marL="1752600" indent="-838200" eaLnBrk="0" fontAlgn="base" hangingPunct="0">
              <a:spcBef>
                <a:spcPct val="0"/>
              </a:spcBef>
              <a:spcAft>
                <a:spcPct val="0"/>
              </a:spcAft>
              <a:defRPr kumimoji="1" sz="2400">
                <a:solidFill>
                  <a:schemeClr val="tx1"/>
                </a:solidFill>
                <a:latin typeface="Times New Roman" pitchFamily="18" charset="0"/>
                <a:ea typeface="宋体" charset="-122"/>
              </a:defRPr>
            </a:lvl7pPr>
            <a:lvl8pPr marL="2209800" indent="-838200" eaLnBrk="0" fontAlgn="base" hangingPunct="0">
              <a:spcBef>
                <a:spcPct val="0"/>
              </a:spcBef>
              <a:spcAft>
                <a:spcPct val="0"/>
              </a:spcAft>
              <a:defRPr kumimoji="1" sz="2400">
                <a:solidFill>
                  <a:schemeClr val="tx1"/>
                </a:solidFill>
                <a:latin typeface="Times New Roman" pitchFamily="18" charset="0"/>
                <a:ea typeface="宋体" charset="-122"/>
              </a:defRPr>
            </a:lvl8pPr>
            <a:lvl9pPr marL="2667000" indent="-838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4800" b="1">
                <a:solidFill>
                  <a:srgbClr val="000000"/>
                </a:solidFill>
              </a:rPr>
              <a:t>继承与派生</a:t>
            </a:r>
          </a:p>
        </p:txBody>
      </p:sp>
      <p:sp>
        <p:nvSpPr>
          <p:cNvPr id="6" name="Rectangle 2"/>
          <p:cNvSpPr>
            <a:spLocks noChangeArrowheads="1"/>
          </p:cNvSpPr>
          <p:nvPr/>
        </p:nvSpPr>
        <p:spPr bwMode="auto">
          <a:xfrm>
            <a:off x="3722688" y="3562350"/>
            <a:ext cx="1905000" cy="4429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dirty="0" err="1">
                <a:solidFill>
                  <a:srgbClr val="000000"/>
                </a:solidFill>
              </a:rPr>
              <a:t>CCircle</a:t>
            </a:r>
            <a:endParaRPr lang="en-US" altLang="zh-CN" sz="2800" dirty="0">
              <a:solidFill>
                <a:srgbClr val="000000"/>
              </a:solidFill>
            </a:endParaRPr>
          </a:p>
        </p:txBody>
      </p:sp>
      <p:sp>
        <p:nvSpPr>
          <p:cNvPr id="9" name="Rectangle 2"/>
          <p:cNvSpPr>
            <a:spLocks noChangeArrowheads="1"/>
          </p:cNvSpPr>
          <p:nvPr/>
        </p:nvSpPr>
        <p:spPr bwMode="auto">
          <a:xfrm>
            <a:off x="1371600"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dirty="0" err="1">
                <a:solidFill>
                  <a:srgbClr val="000000"/>
                </a:solidFill>
              </a:rPr>
              <a:t>CSphere</a:t>
            </a:r>
            <a:endParaRPr lang="en-US" altLang="zh-CN" sz="2800" dirty="0">
              <a:solidFill>
                <a:srgbClr val="000000"/>
              </a:solidFill>
            </a:endParaRPr>
          </a:p>
        </p:txBody>
      </p:sp>
      <p:sp>
        <p:nvSpPr>
          <p:cNvPr id="10" name="Rectangle 2"/>
          <p:cNvSpPr>
            <a:spLocks noChangeArrowheads="1"/>
          </p:cNvSpPr>
          <p:nvPr/>
        </p:nvSpPr>
        <p:spPr bwMode="auto">
          <a:xfrm>
            <a:off x="3713163"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dirty="0" err="1">
                <a:solidFill>
                  <a:srgbClr val="000000"/>
                </a:solidFill>
              </a:rPr>
              <a:t>CCylinder</a:t>
            </a:r>
            <a:endParaRPr lang="en-US" altLang="zh-CN" sz="2800" dirty="0">
              <a:solidFill>
                <a:srgbClr val="000000"/>
              </a:solidFill>
            </a:endParaRPr>
          </a:p>
        </p:txBody>
      </p:sp>
      <p:sp>
        <p:nvSpPr>
          <p:cNvPr id="11" name="Rectangle 2"/>
          <p:cNvSpPr>
            <a:spLocks noChangeArrowheads="1"/>
          </p:cNvSpPr>
          <p:nvPr/>
        </p:nvSpPr>
        <p:spPr bwMode="auto">
          <a:xfrm>
            <a:off x="5762625" y="5002213"/>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en-US" altLang="zh-CN" sz="2800">
                <a:solidFill>
                  <a:srgbClr val="000000"/>
                </a:solidFill>
              </a:rPr>
              <a:t>CCone</a:t>
            </a:r>
          </a:p>
        </p:txBody>
      </p:sp>
      <p:cxnSp>
        <p:nvCxnSpPr>
          <p:cNvPr id="3" name="直接连接符 2"/>
          <p:cNvCxnSpPr>
            <a:cxnSpLocks noChangeShapeType="1"/>
            <a:stCxn id="6" idx="2"/>
            <a:endCxn id="9" idx="0"/>
          </p:cNvCxnSpPr>
          <p:nvPr/>
        </p:nvCxnSpPr>
        <p:spPr bwMode="auto">
          <a:xfrm flipH="1">
            <a:off x="2324100" y="4005263"/>
            <a:ext cx="2351088"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p:cNvCxnSpPr>
            <a:cxnSpLocks noChangeShapeType="1"/>
            <a:stCxn id="6" idx="2"/>
            <a:endCxn id="10" idx="0"/>
          </p:cNvCxnSpPr>
          <p:nvPr/>
        </p:nvCxnSpPr>
        <p:spPr bwMode="auto">
          <a:xfrm flipH="1">
            <a:off x="4665663" y="4005263"/>
            <a:ext cx="9525"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a:cxnSpLocks noChangeShapeType="1"/>
            <a:stCxn id="6" idx="2"/>
            <a:endCxn id="11" idx="0"/>
          </p:cNvCxnSpPr>
          <p:nvPr/>
        </p:nvCxnSpPr>
        <p:spPr bwMode="auto">
          <a:xfrm>
            <a:off x="4675188" y="4005263"/>
            <a:ext cx="2039937" cy="9969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28" name="Rectangle 4"/>
          <p:cNvSpPr>
            <a:spLocks noChangeArrowheads="1"/>
          </p:cNvSpPr>
          <p:nvPr/>
        </p:nvSpPr>
        <p:spPr bwMode="auto">
          <a:xfrm>
            <a:off x="1763713" y="3284538"/>
            <a:ext cx="6818312"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40000"/>
              </a:lnSpc>
            </a:pPr>
            <a:r>
              <a:rPr lang="zh-CN" altLang="en-US" sz="2600" b="1" dirty="0">
                <a:solidFill>
                  <a:srgbClr val="000000"/>
                </a:solidFill>
              </a:rPr>
              <a:t>定义派生类的一般格式：</a:t>
            </a:r>
          </a:p>
        </p:txBody>
      </p:sp>
      <p:sp>
        <p:nvSpPr>
          <p:cNvPr id="205829" name="Rectangle 5"/>
          <p:cNvSpPr>
            <a:spLocks noChangeArrowheads="1"/>
          </p:cNvSpPr>
          <p:nvPr/>
        </p:nvSpPr>
        <p:spPr bwMode="auto">
          <a:xfrm>
            <a:off x="1785938" y="3967163"/>
            <a:ext cx="6818312" cy="1838325"/>
          </a:xfrm>
          <a:prstGeom prst="rect">
            <a:avLst/>
          </a:prstGeom>
          <a:solidFill>
            <a:schemeClr val="accent3"/>
          </a:solidFill>
          <a:ln>
            <a:noFill/>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defRPr/>
            </a:pPr>
            <a:r>
              <a:rPr lang="en-US" altLang="zh-CN" sz="2600" b="1" dirty="0" smtClean="0">
                <a:solidFill>
                  <a:srgbClr val="000000"/>
                </a:solidFill>
              </a:rPr>
              <a:t>class </a:t>
            </a:r>
            <a:r>
              <a:rPr lang="zh-CN" altLang="en-US" sz="2600" b="1" dirty="0" smtClean="0">
                <a:solidFill>
                  <a:srgbClr val="000000"/>
                </a:solidFill>
              </a:rPr>
              <a:t>派生类名</a:t>
            </a:r>
            <a:r>
              <a:rPr lang="zh-CN" altLang="en-US" sz="2600" b="1" dirty="0" smtClean="0">
                <a:solidFill>
                  <a:srgbClr val="FF0000"/>
                </a:solidFill>
              </a:rPr>
              <a:t>：继承方式    基类名</a:t>
            </a:r>
          </a:p>
          <a:p>
            <a:pPr eaLnBrk="1" hangingPunct="1">
              <a:lnSpc>
                <a:spcPct val="110000"/>
              </a:lnSpc>
              <a:defRPr/>
            </a:pPr>
            <a:r>
              <a:rPr lang="en-US" altLang="zh-CN" sz="2600" b="1" dirty="0" smtClean="0">
                <a:solidFill>
                  <a:srgbClr val="000000"/>
                </a:solidFill>
              </a:rPr>
              <a:t>{    </a:t>
            </a:r>
          </a:p>
          <a:p>
            <a:pPr eaLnBrk="1" hangingPunct="1">
              <a:lnSpc>
                <a:spcPct val="110000"/>
              </a:lnSpc>
              <a:defRPr/>
            </a:pPr>
            <a:r>
              <a:rPr lang="en-US" altLang="zh-CN" sz="2600" b="1" dirty="0" smtClean="0">
                <a:solidFill>
                  <a:srgbClr val="000000"/>
                </a:solidFill>
              </a:rPr>
              <a:t>      </a:t>
            </a:r>
            <a:r>
              <a:rPr lang="zh-CN" altLang="en-US" sz="2600" b="1" dirty="0" smtClean="0">
                <a:solidFill>
                  <a:srgbClr val="000000"/>
                </a:solidFill>
              </a:rPr>
              <a:t>新加入或重新定义的数据成员和成员函数</a:t>
            </a:r>
          </a:p>
          <a:p>
            <a:pPr eaLnBrk="1" hangingPunct="1">
              <a:lnSpc>
                <a:spcPct val="110000"/>
              </a:lnSpc>
              <a:defRPr/>
            </a:pPr>
            <a:r>
              <a:rPr lang="en-US" altLang="zh-CN" sz="2600" b="1" dirty="0" smtClean="0">
                <a:solidFill>
                  <a:srgbClr val="000000"/>
                </a:solidFill>
              </a:rPr>
              <a:t>};</a:t>
            </a:r>
          </a:p>
        </p:txBody>
      </p:sp>
    </p:spTree>
    <p:extLst>
      <p:ext uri="{BB962C8B-B14F-4D97-AF65-F5344CB8AC3E}">
        <p14:creationId xmlns:p14="http://schemas.microsoft.com/office/powerpoint/2010/main" val="2387106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05827">
                                            <p:txEl>
                                              <p:pRg st="0" end="0"/>
                                            </p:txEl>
                                          </p:spTgt>
                                        </p:tgtEl>
                                        <p:attrNameLst>
                                          <p:attrName>style.visibility</p:attrName>
                                        </p:attrNameLst>
                                      </p:cBhvr>
                                      <p:to>
                                        <p:strVal val="visible"/>
                                      </p:to>
                                    </p:set>
                                    <p:anim calcmode="lin" valueType="num">
                                      <p:cBhvr additive="base">
                                        <p:cTn id="38" dur="500" fill="hold"/>
                                        <p:tgtEl>
                                          <p:spTgt spid="2058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0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05826">
                                            <p:txEl>
                                              <p:pRg st="0" end="0"/>
                                            </p:txEl>
                                          </p:spTgt>
                                        </p:tgtEl>
                                        <p:attrNameLst>
                                          <p:attrName>style.visibility</p:attrName>
                                        </p:attrNameLst>
                                      </p:cBhvr>
                                      <p:to>
                                        <p:strVal val="visible"/>
                                      </p:to>
                                    </p:set>
                                    <p:anim calcmode="lin" valueType="num">
                                      <p:cBhvr additive="base">
                                        <p:cTn id="44" dur="500" fill="hold"/>
                                        <p:tgtEl>
                                          <p:spTgt spid="205826">
                                            <p:txEl>
                                              <p:pRg st="0" end="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2058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05826">
                                            <p:txEl>
                                              <p:pRg st="1" end="1"/>
                                            </p:txEl>
                                          </p:spTgt>
                                        </p:tgtEl>
                                        <p:attrNameLst>
                                          <p:attrName>style.visibility</p:attrName>
                                        </p:attrNameLst>
                                      </p:cBhvr>
                                      <p:to>
                                        <p:strVal val="visible"/>
                                      </p:to>
                                    </p:set>
                                    <p:anim calcmode="lin" valueType="num">
                                      <p:cBhvr additive="base">
                                        <p:cTn id="50" dur="500" fill="hold"/>
                                        <p:tgtEl>
                                          <p:spTgt spid="205826">
                                            <p:txEl>
                                              <p:pRg st="1" end="1"/>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2058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6"/>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3"/>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1"/>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20582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5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uild="p" autoUpdateAnimBg="0" advAuto="7000"/>
      <p:bldP spid="205827" grpId="0" build="p"/>
      <p:bldP spid="6" grpId="0" animBg="1"/>
      <p:bldP spid="6" grpId="1" animBg="1"/>
      <p:bldP spid="9" grpId="0" animBg="1"/>
      <p:bldP spid="9" grpId="1" animBg="1"/>
      <p:bldP spid="10" grpId="0" animBg="1"/>
      <p:bldP spid="10" grpId="1" animBg="1"/>
      <p:bldP spid="11" grpId="0" animBg="1"/>
      <p:bldP spid="11" grpId="1" animBg="1"/>
      <p:bldP spid="205828" grpId="0" animBg="1"/>
      <p:bldP spid="2058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CFB6461-E288-4040-8F22-1B334BD38AA3}" type="slidenum">
              <a:rPr lang="en-US" altLang="zh-CN" sz="1400" smtClean="0"/>
              <a:pPr eaLnBrk="1" hangingPunct="1"/>
              <a:t>26</a:t>
            </a:fld>
            <a:endParaRPr lang="en-US" altLang="zh-CN" sz="1400" smtClean="0"/>
          </a:p>
        </p:txBody>
      </p:sp>
      <p:sp>
        <p:nvSpPr>
          <p:cNvPr id="227330" name="Rectangle 2"/>
          <p:cNvSpPr>
            <a:spLocks noChangeArrowheads="1"/>
          </p:cNvSpPr>
          <p:nvPr/>
        </p:nvSpPr>
        <p:spPr bwMode="auto">
          <a:xfrm>
            <a:off x="900113" y="-80963"/>
            <a:ext cx="8170862" cy="7110413"/>
          </a:xfrm>
          <a:prstGeom prst="rect">
            <a:avLst/>
          </a:prstGeom>
          <a:solidFill>
            <a:schemeClr val="bg1"/>
          </a:solidFill>
          <a:ln>
            <a:noFill/>
          </a:ln>
          <a:effectLst/>
          <a:extLs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#include &lt;iostream&gt;</a:t>
            </a:r>
          </a:p>
          <a:p>
            <a:pPr eaLnBrk="1" hangingPunct="1"/>
            <a:r>
              <a:rPr lang="en-US" altLang="zh-CN" sz="2000" b="1"/>
              <a:t>using namespace std;</a:t>
            </a:r>
          </a:p>
          <a:p>
            <a:pPr eaLnBrk="1" hangingPunct="1"/>
            <a:r>
              <a:rPr lang="en-US" altLang="zh-CN" b="1"/>
              <a:t>class </a:t>
            </a:r>
            <a:r>
              <a:rPr lang="en-US" altLang="zh-CN" b="1">
                <a:solidFill>
                  <a:schemeClr val="accent2"/>
                </a:solidFill>
              </a:rPr>
              <a:t>animal</a:t>
            </a:r>
          </a:p>
          <a:p>
            <a:pPr eaLnBrk="1" hangingPunct="1"/>
            <a:r>
              <a:rPr lang="en-US" altLang="zh-CN" b="1"/>
              <a:t>{</a:t>
            </a:r>
          </a:p>
          <a:p>
            <a:pPr eaLnBrk="1" hangingPunct="1"/>
            <a:r>
              <a:rPr lang="en-US" altLang="zh-CN" b="1"/>
              <a:t>public:</a:t>
            </a:r>
          </a:p>
          <a:p>
            <a:pPr eaLnBrk="1" hangingPunct="1"/>
            <a:r>
              <a:rPr lang="en-US" altLang="zh-CN" b="1"/>
              <a:t>    void eat( )</a:t>
            </a:r>
          </a:p>
          <a:p>
            <a:pPr eaLnBrk="1" hangingPunct="1"/>
            <a:r>
              <a:rPr lang="en-US" altLang="zh-CN" b="1"/>
              <a:t>   {      	cout&lt;&lt;"animal eat"&lt;&lt;endl;    }</a:t>
            </a:r>
          </a:p>
          <a:p>
            <a:pPr eaLnBrk="1" hangingPunct="1"/>
            <a:r>
              <a:rPr lang="en-US" altLang="zh-CN" b="1"/>
              <a:t>   void sleep( )</a:t>
            </a:r>
          </a:p>
          <a:p>
            <a:pPr eaLnBrk="1" hangingPunct="1"/>
            <a:r>
              <a:rPr lang="en-US" altLang="zh-CN" b="1"/>
              <a:t>   {       cout&lt;&lt;"animal sleep"&lt;&lt;endl;   }</a:t>
            </a:r>
          </a:p>
          <a:p>
            <a:pPr eaLnBrk="1" hangingPunct="1"/>
            <a:r>
              <a:rPr lang="en-US" altLang="zh-CN" b="1"/>
              <a:t>   void breathe( )</a:t>
            </a:r>
          </a:p>
          <a:p>
            <a:pPr eaLnBrk="1" hangingPunct="1"/>
            <a:r>
              <a:rPr lang="en-US" altLang="zh-CN" b="1"/>
              <a:t>   {       cout&lt;&lt;"animal breathe"&lt;&lt;endl; }</a:t>
            </a:r>
          </a:p>
          <a:p>
            <a:pPr eaLnBrk="1" hangingPunct="1"/>
            <a:r>
              <a:rPr lang="en-US" altLang="zh-CN" b="1"/>
              <a:t>};</a:t>
            </a:r>
          </a:p>
          <a:p>
            <a:pPr eaLnBrk="1" hangingPunct="1"/>
            <a:endParaRPr lang="en-US" altLang="zh-CN" b="1"/>
          </a:p>
          <a:p>
            <a:pPr eaLnBrk="1" hangingPunct="1"/>
            <a:r>
              <a:rPr lang="en-US" altLang="zh-CN" b="1"/>
              <a:t>class fish</a:t>
            </a:r>
            <a:r>
              <a:rPr lang="en-US" altLang="zh-CN" b="1">
                <a:solidFill>
                  <a:srgbClr val="000099"/>
                </a:solidFill>
              </a:rPr>
              <a:t>:public animal</a:t>
            </a:r>
          </a:p>
          <a:p>
            <a:pPr eaLnBrk="1" hangingPunct="1"/>
            <a:r>
              <a:rPr lang="en-US" altLang="zh-CN" b="1"/>
              <a:t>{</a:t>
            </a:r>
          </a:p>
          <a:p>
            <a:pPr eaLnBrk="1" hangingPunct="1"/>
            <a:r>
              <a:rPr lang="en-US" altLang="zh-CN" b="1"/>
              <a:t>public:</a:t>
            </a:r>
          </a:p>
          <a:p>
            <a:pPr eaLnBrk="1" hangingPunct="1"/>
            <a:r>
              <a:rPr lang="en-US" altLang="zh-CN" b="1"/>
              <a:t>    </a:t>
            </a:r>
            <a:r>
              <a:rPr lang="en-US" altLang="zh-CN" b="1">
                <a:solidFill>
                  <a:srgbClr val="FF0000"/>
                </a:solidFill>
              </a:rPr>
              <a:t>void swim( )</a:t>
            </a:r>
          </a:p>
          <a:p>
            <a:pPr eaLnBrk="1" hangingPunct="1"/>
            <a:r>
              <a:rPr lang="en-US" altLang="zh-CN" b="1"/>
              <a:t>    {	cout&lt;&lt;"fish swim"&lt;&lt;endl;	}</a:t>
            </a:r>
          </a:p>
          <a:p>
            <a:pPr eaLnBrk="1" hangingPunct="1"/>
            <a:r>
              <a:rPr lang="en-US" altLang="zh-CN" b="1"/>
              <a:t>};</a:t>
            </a:r>
          </a:p>
        </p:txBody>
      </p:sp>
      <p:sp>
        <p:nvSpPr>
          <p:cNvPr id="227331" name="Rectangle 3"/>
          <p:cNvSpPr>
            <a:spLocks noChangeArrowheads="1"/>
          </p:cNvSpPr>
          <p:nvPr/>
        </p:nvSpPr>
        <p:spPr bwMode="auto">
          <a:xfrm>
            <a:off x="6408738" y="981075"/>
            <a:ext cx="2700337" cy="2339975"/>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void main( )</a:t>
            </a:r>
          </a:p>
          <a:p>
            <a:pPr eaLnBrk="1" hangingPunct="1"/>
            <a:r>
              <a:rPr lang="en-US" altLang="zh-CN" b="1"/>
              <a:t>{</a:t>
            </a:r>
          </a:p>
          <a:p>
            <a:pPr eaLnBrk="1" hangingPunct="1"/>
            <a:r>
              <a:rPr lang="en-US" altLang="zh-CN" b="1"/>
              <a:t>      fish f1;</a:t>
            </a:r>
          </a:p>
          <a:p>
            <a:pPr eaLnBrk="1" hangingPunct="1"/>
            <a:r>
              <a:rPr lang="en-US" altLang="zh-CN" b="1"/>
              <a:t>      f1.eat( );  </a:t>
            </a:r>
          </a:p>
          <a:p>
            <a:pPr eaLnBrk="1" hangingPunct="1"/>
            <a:r>
              <a:rPr lang="en-US" altLang="zh-CN" b="1"/>
              <a:t>      f1.swim( );</a:t>
            </a:r>
          </a:p>
          <a:p>
            <a:pPr eaLnBrk="1" hangingPunct="1"/>
            <a:r>
              <a:rPr lang="en-US" altLang="zh-CN" b="1"/>
              <a:t>}</a:t>
            </a:r>
          </a:p>
        </p:txBody>
      </p:sp>
      <p:sp>
        <p:nvSpPr>
          <p:cNvPr id="227332" name="Rectangle 4"/>
          <p:cNvSpPr>
            <a:spLocks noChangeArrowheads="1"/>
          </p:cNvSpPr>
          <p:nvPr/>
        </p:nvSpPr>
        <p:spPr bwMode="auto">
          <a:xfrm>
            <a:off x="6732588" y="4149725"/>
            <a:ext cx="1943100" cy="822325"/>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animal eat</a:t>
            </a:r>
          </a:p>
          <a:p>
            <a:pPr eaLnBrk="1" hangingPunct="1"/>
            <a:r>
              <a:rPr lang="en-US" altLang="zh-CN" b="1"/>
              <a:t>fish swim</a:t>
            </a:r>
          </a:p>
        </p:txBody>
      </p:sp>
      <p:sp>
        <p:nvSpPr>
          <p:cNvPr id="227333" name="Rectangle 5"/>
          <p:cNvSpPr>
            <a:spLocks noChangeArrowheads="1"/>
          </p:cNvSpPr>
          <p:nvPr/>
        </p:nvSpPr>
        <p:spPr bwMode="auto">
          <a:xfrm>
            <a:off x="5270500" y="241300"/>
            <a:ext cx="3792538"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ea typeface="楷体" pitchFamily="49" charset="-122"/>
              </a:rPr>
              <a:t>派生类扩充基类的功能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3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3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3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73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73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733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733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7330">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7330">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7330">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30">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7330">
                                            <p:txEl>
                                              <p:pRg st="15" end="1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7330">
                                            <p:txEl>
                                              <p:pRg st="16" end="1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7330">
                                            <p:txEl>
                                              <p:pRg st="17" end="1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7330">
                                            <p:txEl>
                                              <p:pRg st="18" end="1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7331">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7331">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331">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7332">
                                            <p:bg/>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7332">
                                            <p:txEl>
                                              <p:pRg st="0" end="0"/>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7332">
                                            <p:txEl>
                                              <p:pRg st="1" end="1"/>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227333"/>
                                        </p:tgtEl>
                                        <p:attrNameLst>
                                          <p:attrName>style.visibility</p:attrName>
                                        </p:attrNameLst>
                                      </p:cBhvr>
                                      <p:to>
                                        <p:strVal val="visible"/>
                                      </p:to>
                                    </p:set>
                                    <p:anim calcmode="lin" valueType="num">
                                      <p:cBhvr additive="base">
                                        <p:cTn id="93" dur="500" fill="hold"/>
                                        <p:tgtEl>
                                          <p:spTgt spid="227333"/>
                                        </p:tgtEl>
                                        <p:attrNameLst>
                                          <p:attrName>ppt_x</p:attrName>
                                        </p:attrNameLst>
                                      </p:cBhvr>
                                      <p:tavLst>
                                        <p:tav tm="0">
                                          <p:val>
                                            <p:strVal val="1+#ppt_w/2"/>
                                          </p:val>
                                        </p:tav>
                                        <p:tav tm="100000">
                                          <p:val>
                                            <p:strVal val="#ppt_x"/>
                                          </p:val>
                                        </p:tav>
                                      </p:tavLst>
                                    </p:anim>
                                    <p:anim calcmode="lin" valueType="num">
                                      <p:cBhvr additive="base">
                                        <p:cTn id="94" dur="500" fill="hold"/>
                                        <p:tgtEl>
                                          <p:spTgt spid="227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build="allAtOnce" animBg="1"/>
      <p:bldP spid="227331" grpId="0" build="allAtOnce" animBg="1"/>
      <p:bldP spid="227332" grpId="0" build="allAtOnce" animBg="1"/>
      <p:bldP spid="2273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E21E814-0694-42CA-B93A-233C43A748EF}" type="slidenum">
              <a:rPr lang="en-US" altLang="zh-CN" sz="1400" smtClean="0"/>
              <a:pPr eaLnBrk="1" hangingPunct="1"/>
              <a:t>27</a:t>
            </a:fld>
            <a:endParaRPr lang="en-US" altLang="zh-CN" sz="1400" smtClean="0"/>
          </a:p>
        </p:txBody>
      </p:sp>
      <p:sp>
        <p:nvSpPr>
          <p:cNvPr id="228354" name="Rectangle 2"/>
          <p:cNvSpPr>
            <a:spLocks noChangeArrowheads="1"/>
          </p:cNvSpPr>
          <p:nvPr/>
        </p:nvSpPr>
        <p:spPr bwMode="auto">
          <a:xfrm>
            <a:off x="900113" y="-26988"/>
            <a:ext cx="8170862" cy="6986588"/>
          </a:xfrm>
          <a:prstGeom prst="rect">
            <a:avLst/>
          </a:prstGeom>
          <a:solidFill>
            <a:schemeClr val="bg1"/>
          </a:solidFill>
          <a:ln>
            <a:noFill/>
          </a:ln>
          <a:effectLst/>
          <a:extLs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00"/>
                </a:solidFill>
              </a:rPr>
              <a:t>#include &lt;iostream&gt;</a:t>
            </a:r>
          </a:p>
          <a:p>
            <a:pPr eaLnBrk="1" hangingPunct="1"/>
            <a:r>
              <a:rPr lang="en-US" altLang="zh-CN" sz="2000" b="1">
                <a:solidFill>
                  <a:srgbClr val="000000"/>
                </a:solidFill>
              </a:rPr>
              <a:t>using namespace std;</a:t>
            </a:r>
          </a:p>
          <a:p>
            <a:pPr eaLnBrk="1" hangingPunct="1"/>
            <a:r>
              <a:rPr lang="en-US" altLang="zh-CN" b="1"/>
              <a:t>class </a:t>
            </a:r>
            <a:r>
              <a:rPr lang="en-US" altLang="zh-CN" b="1">
                <a:solidFill>
                  <a:schemeClr val="accent2"/>
                </a:solidFill>
              </a:rPr>
              <a:t>animal</a:t>
            </a:r>
          </a:p>
          <a:p>
            <a:pPr eaLnBrk="1" hangingPunct="1"/>
            <a:r>
              <a:rPr lang="en-US" altLang="zh-CN" b="1"/>
              <a:t>{</a:t>
            </a:r>
          </a:p>
          <a:p>
            <a:pPr eaLnBrk="1" hangingPunct="1"/>
            <a:r>
              <a:rPr lang="en-US" altLang="zh-CN" b="1"/>
              <a:t>public:</a:t>
            </a:r>
          </a:p>
          <a:p>
            <a:pPr eaLnBrk="1" hangingPunct="1"/>
            <a:r>
              <a:rPr lang="en-US" altLang="zh-CN" b="1"/>
              <a:t>    void eat( )</a:t>
            </a:r>
          </a:p>
          <a:p>
            <a:pPr eaLnBrk="1" hangingPunct="1"/>
            <a:r>
              <a:rPr lang="en-US" altLang="zh-CN" b="1"/>
              <a:t>   {      	cout&lt;&lt;"animal eat"&lt;&lt;endl;    }</a:t>
            </a:r>
          </a:p>
          <a:p>
            <a:pPr eaLnBrk="1" hangingPunct="1"/>
            <a:r>
              <a:rPr lang="en-US" altLang="zh-CN" b="1"/>
              <a:t>   void sleep( )</a:t>
            </a:r>
          </a:p>
          <a:p>
            <a:pPr eaLnBrk="1" hangingPunct="1"/>
            <a:r>
              <a:rPr lang="en-US" altLang="zh-CN" b="1"/>
              <a:t>   {       cout&lt;&lt;"animal sleep"&lt;&lt;endl;   }</a:t>
            </a:r>
          </a:p>
          <a:p>
            <a:pPr eaLnBrk="1" hangingPunct="1"/>
            <a:r>
              <a:rPr lang="en-US" altLang="zh-CN" b="1"/>
              <a:t>   </a:t>
            </a:r>
            <a:r>
              <a:rPr lang="en-US" altLang="zh-CN" b="1">
                <a:solidFill>
                  <a:srgbClr val="FF0000"/>
                </a:solidFill>
              </a:rPr>
              <a:t>void breathe( )</a:t>
            </a:r>
          </a:p>
          <a:p>
            <a:pPr eaLnBrk="1" hangingPunct="1"/>
            <a:r>
              <a:rPr lang="en-US" altLang="zh-CN" b="1"/>
              <a:t>   {       cout&lt;&lt;"animal breathe"&lt;&lt;endl; }</a:t>
            </a:r>
          </a:p>
          <a:p>
            <a:pPr eaLnBrk="1" hangingPunct="1"/>
            <a:r>
              <a:rPr lang="en-US" altLang="zh-CN" b="1"/>
              <a:t>};</a:t>
            </a:r>
          </a:p>
          <a:p>
            <a:pPr eaLnBrk="1" hangingPunct="1"/>
            <a:endParaRPr lang="en-US" altLang="zh-CN" b="1"/>
          </a:p>
          <a:p>
            <a:pPr eaLnBrk="1" hangingPunct="1"/>
            <a:r>
              <a:rPr lang="en-US" altLang="zh-CN" b="1"/>
              <a:t>class fish</a:t>
            </a:r>
            <a:r>
              <a:rPr lang="en-US" altLang="zh-CN" b="1">
                <a:solidFill>
                  <a:schemeClr val="accent2"/>
                </a:solidFill>
              </a:rPr>
              <a:t>:public animal</a:t>
            </a:r>
          </a:p>
          <a:p>
            <a:pPr eaLnBrk="1" hangingPunct="1"/>
            <a:r>
              <a:rPr lang="en-US" altLang="zh-CN" b="1"/>
              <a:t>{</a:t>
            </a:r>
          </a:p>
          <a:p>
            <a:pPr eaLnBrk="1" hangingPunct="1"/>
            <a:r>
              <a:rPr lang="en-US" altLang="zh-CN" b="1"/>
              <a:t>public:</a:t>
            </a:r>
          </a:p>
          <a:p>
            <a:pPr eaLnBrk="1" hangingPunct="1"/>
            <a:r>
              <a:rPr lang="en-US" altLang="zh-CN" b="1"/>
              <a:t>    </a:t>
            </a:r>
            <a:r>
              <a:rPr lang="en-US" altLang="zh-CN" b="1">
                <a:solidFill>
                  <a:srgbClr val="FF0000"/>
                </a:solidFill>
              </a:rPr>
              <a:t>void breathe( )</a:t>
            </a:r>
          </a:p>
          <a:p>
            <a:pPr eaLnBrk="1" hangingPunct="1"/>
            <a:r>
              <a:rPr lang="en-US" altLang="zh-CN" b="1"/>
              <a:t>    {	cout&lt;&lt;"fish breathe"&lt;&lt;endl; }</a:t>
            </a:r>
          </a:p>
          <a:p>
            <a:pPr eaLnBrk="1" hangingPunct="1"/>
            <a:r>
              <a:rPr lang="en-US" altLang="zh-CN" b="1"/>
              <a:t>};</a:t>
            </a:r>
          </a:p>
        </p:txBody>
      </p:sp>
      <p:sp>
        <p:nvSpPr>
          <p:cNvPr id="228355" name="Rectangle 3"/>
          <p:cNvSpPr>
            <a:spLocks noChangeArrowheads="1"/>
          </p:cNvSpPr>
          <p:nvPr/>
        </p:nvSpPr>
        <p:spPr bwMode="auto">
          <a:xfrm>
            <a:off x="6408738" y="981075"/>
            <a:ext cx="2700337" cy="1974850"/>
          </a:xfrm>
          <a:prstGeom prst="rect">
            <a:avLst/>
          </a:prstGeom>
          <a:noFill/>
          <a:ln w="5715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void main( )</a:t>
            </a:r>
          </a:p>
          <a:p>
            <a:pPr eaLnBrk="1" hangingPunct="1"/>
            <a:r>
              <a:rPr lang="en-US" altLang="zh-CN" b="1"/>
              <a:t>{</a:t>
            </a:r>
          </a:p>
          <a:p>
            <a:pPr eaLnBrk="1" hangingPunct="1"/>
            <a:r>
              <a:rPr lang="en-US" altLang="zh-CN" b="1"/>
              <a:t>      fish f1;</a:t>
            </a:r>
          </a:p>
          <a:p>
            <a:pPr eaLnBrk="1" hangingPunct="1"/>
            <a:r>
              <a:rPr lang="en-US" altLang="zh-CN" b="1"/>
              <a:t>      f1.breathe( );</a:t>
            </a:r>
          </a:p>
          <a:p>
            <a:pPr eaLnBrk="1" hangingPunct="1"/>
            <a:r>
              <a:rPr lang="en-US" altLang="zh-CN" b="1"/>
              <a:t>}</a:t>
            </a:r>
          </a:p>
        </p:txBody>
      </p:sp>
      <p:sp>
        <p:nvSpPr>
          <p:cNvPr id="228356" name="Rectangle 4"/>
          <p:cNvSpPr>
            <a:spLocks noChangeArrowheads="1"/>
          </p:cNvSpPr>
          <p:nvPr/>
        </p:nvSpPr>
        <p:spPr bwMode="auto">
          <a:xfrm>
            <a:off x="6732588" y="4149725"/>
            <a:ext cx="1943100" cy="457200"/>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fish breathe</a:t>
            </a:r>
          </a:p>
        </p:txBody>
      </p:sp>
      <p:sp>
        <p:nvSpPr>
          <p:cNvPr id="228357" name="Rectangle 5"/>
          <p:cNvSpPr>
            <a:spLocks noChangeArrowheads="1"/>
          </p:cNvSpPr>
          <p:nvPr/>
        </p:nvSpPr>
        <p:spPr bwMode="auto">
          <a:xfrm>
            <a:off x="5316538" y="260350"/>
            <a:ext cx="3792537"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ea typeface="楷体" pitchFamily="49" charset="-122"/>
              </a:rPr>
              <a:t>派生类重写基类的功能</a:t>
            </a:r>
          </a:p>
        </p:txBody>
      </p:sp>
      <p:sp>
        <p:nvSpPr>
          <p:cNvPr id="228358" name="AutoShape 6"/>
          <p:cNvSpPr>
            <a:spLocks noChangeArrowheads="1"/>
          </p:cNvSpPr>
          <p:nvPr/>
        </p:nvSpPr>
        <p:spPr bwMode="auto">
          <a:xfrm>
            <a:off x="6300788" y="5122863"/>
            <a:ext cx="2647950" cy="1114425"/>
          </a:xfrm>
          <a:prstGeom prst="roundRect">
            <a:avLst>
              <a:gd name="adj" fmla="val 16667"/>
            </a:avLst>
          </a:prstGeom>
          <a:solidFill>
            <a:srgbClr val="00008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2000" anchor="ct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buClr>
                <a:schemeClr val="folHlink"/>
              </a:buClr>
              <a:buSzPct val="60000"/>
              <a:buFont typeface="Wingdings" pitchFamily="2" charset="2"/>
              <a:buNone/>
            </a:pPr>
            <a:r>
              <a:rPr lang="zh-CN" altLang="en-US" b="1">
                <a:solidFill>
                  <a:schemeClr val="bg1"/>
                </a:solidFill>
              </a:rPr>
              <a:t>函数名相同，</a:t>
            </a:r>
          </a:p>
          <a:p>
            <a:pPr eaLnBrk="1" hangingPunct="1">
              <a:lnSpc>
                <a:spcPct val="110000"/>
              </a:lnSpc>
              <a:buClr>
                <a:schemeClr val="folHlink"/>
              </a:buClr>
              <a:buSzPct val="60000"/>
              <a:buFont typeface="Wingdings" pitchFamily="2" charset="2"/>
              <a:buNone/>
            </a:pPr>
            <a:r>
              <a:rPr lang="zh-CN" altLang="en-US" b="1">
                <a:solidFill>
                  <a:schemeClr val="bg1"/>
                </a:solidFill>
              </a:rPr>
              <a:t>形参列表也相同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835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8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8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835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835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83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83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835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835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835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835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8354">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8354">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8354">
                                            <p:txEl>
                                              <p:pRg st="14" end="1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8354">
                                            <p:txEl>
                                              <p:pRg st="15" end="1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8354">
                                            <p:txEl>
                                              <p:pRg st="16" end="1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8354">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354">
                                            <p:txEl>
                                              <p:pRg st="18" end="18"/>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835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83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28357"/>
                                        </p:tgtEl>
                                        <p:attrNameLst>
                                          <p:attrName>style.visibility</p:attrName>
                                        </p:attrNameLst>
                                      </p:cBhvr>
                                      <p:to>
                                        <p:strVal val="visible"/>
                                      </p:to>
                                    </p:set>
                                    <p:anim calcmode="lin" valueType="num">
                                      <p:cBhvr additive="base">
                                        <p:cTn id="63" dur="500" fill="hold"/>
                                        <p:tgtEl>
                                          <p:spTgt spid="228357"/>
                                        </p:tgtEl>
                                        <p:attrNameLst>
                                          <p:attrName>ppt_x</p:attrName>
                                        </p:attrNameLst>
                                      </p:cBhvr>
                                      <p:tavLst>
                                        <p:tav tm="0">
                                          <p:val>
                                            <p:strVal val="1+#ppt_w/2"/>
                                          </p:val>
                                        </p:tav>
                                        <p:tav tm="100000">
                                          <p:val>
                                            <p:strVal val="#ppt_x"/>
                                          </p:val>
                                        </p:tav>
                                      </p:tavLst>
                                    </p:anim>
                                    <p:anim calcmode="lin" valueType="num">
                                      <p:cBhvr additive="base">
                                        <p:cTn id="64" dur="500" fill="hold"/>
                                        <p:tgtEl>
                                          <p:spTgt spid="228357"/>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228358"/>
                                        </p:tgtEl>
                                        <p:attrNameLst>
                                          <p:attrName>style.visibility</p:attrName>
                                        </p:attrNameLst>
                                      </p:cBhvr>
                                      <p:to>
                                        <p:strVal val="visible"/>
                                      </p:to>
                                    </p:set>
                                    <p:animEffect transition="in" filter="wipe(down)">
                                      <p:cBhvr>
                                        <p:cTn id="69" dur="580">
                                          <p:stCondLst>
                                            <p:cond delay="0"/>
                                          </p:stCondLst>
                                        </p:cTn>
                                        <p:tgtEl>
                                          <p:spTgt spid="228358"/>
                                        </p:tgtEl>
                                      </p:cBhvr>
                                    </p:animEffect>
                                    <p:anim calcmode="lin" valueType="num">
                                      <p:cBhvr>
                                        <p:cTn id="70" dur="1822" tmFilter="0,0; 0.14,0.36; 0.43,0.73; 0.71,0.91; 1.0,1.0">
                                          <p:stCondLst>
                                            <p:cond delay="0"/>
                                          </p:stCondLst>
                                        </p:cTn>
                                        <p:tgtEl>
                                          <p:spTgt spid="22835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22835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22835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22835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228358"/>
                                        </p:tgtEl>
                                        <p:attrNameLst>
                                          <p:attrName>ppt_y</p:attrName>
                                        </p:attrNameLst>
                                      </p:cBhvr>
                                      <p:tavLst>
                                        <p:tav tm="0" fmla="#ppt_y-sin(pi*$)/81">
                                          <p:val>
                                            <p:fltVal val="0"/>
                                          </p:val>
                                        </p:tav>
                                        <p:tav tm="100000">
                                          <p:val>
                                            <p:fltVal val="1"/>
                                          </p:val>
                                        </p:tav>
                                      </p:tavLst>
                                    </p:anim>
                                    <p:animScale>
                                      <p:cBhvr>
                                        <p:cTn id="75" dur="26">
                                          <p:stCondLst>
                                            <p:cond delay="650"/>
                                          </p:stCondLst>
                                        </p:cTn>
                                        <p:tgtEl>
                                          <p:spTgt spid="228358"/>
                                        </p:tgtEl>
                                      </p:cBhvr>
                                      <p:to x="100000" y="60000"/>
                                    </p:animScale>
                                    <p:animScale>
                                      <p:cBhvr>
                                        <p:cTn id="76" dur="166" decel="50000">
                                          <p:stCondLst>
                                            <p:cond delay="676"/>
                                          </p:stCondLst>
                                        </p:cTn>
                                        <p:tgtEl>
                                          <p:spTgt spid="228358"/>
                                        </p:tgtEl>
                                      </p:cBhvr>
                                      <p:to x="100000" y="100000"/>
                                    </p:animScale>
                                    <p:animScale>
                                      <p:cBhvr>
                                        <p:cTn id="77" dur="26">
                                          <p:stCondLst>
                                            <p:cond delay="1312"/>
                                          </p:stCondLst>
                                        </p:cTn>
                                        <p:tgtEl>
                                          <p:spTgt spid="228358"/>
                                        </p:tgtEl>
                                      </p:cBhvr>
                                      <p:to x="100000" y="80000"/>
                                    </p:animScale>
                                    <p:animScale>
                                      <p:cBhvr>
                                        <p:cTn id="78" dur="166" decel="50000">
                                          <p:stCondLst>
                                            <p:cond delay="1338"/>
                                          </p:stCondLst>
                                        </p:cTn>
                                        <p:tgtEl>
                                          <p:spTgt spid="228358"/>
                                        </p:tgtEl>
                                      </p:cBhvr>
                                      <p:to x="100000" y="100000"/>
                                    </p:animScale>
                                    <p:animScale>
                                      <p:cBhvr>
                                        <p:cTn id="79" dur="26">
                                          <p:stCondLst>
                                            <p:cond delay="1642"/>
                                          </p:stCondLst>
                                        </p:cTn>
                                        <p:tgtEl>
                                          <p:spTgt spid="228358"/>
                                        </p:tgtEl>
                                      </p:cBhvr>
                                      <p:to x="100000" y="90000"/>
                                    </p:animScale>
                                    <p:animScale>
                                      <p:cBhvr>
                                        <p:cTn id="80" dur="166" decel="50000">
                                          <p:stCondLst>
                                            <p:cond delay="1668"/>
                                          </p:stCondLst>
                                        </p:cTn>
                                        <p:tgtEl>
                                          <p:spTgt spid="228358"/>
                                        </p:tgtEl>
                                      </p:cBhvr>
                                      <p:to x="100000" y="100000"/>
                                    </p:animScale>
                                    <p:animScale>
                                      <p:cBhvr>
                                        <p:cTn id="81" dur="26">
                                          <p:stCondLst>
                                            <p:cond delay="1808"/>
                                          </p:stCondLst>
                                        </p:cTn>
                                        <p:tgtEl>
                                          <p:spTgt spid="228358"/>
                                        </p:tgtEl>
                                      </p:cBhvr>
                                      <p:to x="100000" y="95000"/>
                                    </p:animScale>
                                    <p:animScale>
                                      <p:cBhvr>
                                        <p:cTn id="82" dur="166" decel="50000">
                                          <p:stCondLst>
                                            <p:cond delay="1834"/>
                                          </p:stCondLst>
                                        </p:cTn>
                                        <p:tgtEl>
                                          <p:spTgt spid="228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build="allAtOnce" animBg="1"/>
      <p:bldP spid="228355" grpId="0" animBg="1"/>
      <p:bldP spid="228356" grpId="0" animBg="1"/>
      <p:bldP spid="228357" grpId="0"/>
      <p:bldP spid="2283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398F6A9-FEE2-44F1-8BF4-60B39DD4D95B}" type="slidenum">
              <a:rPr lang="en-US" altLang="zh-CN" sz="1400" smtClean="0"/>
              <a:pPr eaLnBrk="1" hangingPunct="1"/>
              <a:t>28</a:t>
            </a:fld>
            <a:endParaRPr lang="en-US" altLang="zh-CN" sz="1400" smtClean="0"/>
          </a:p>
        </p:txBody>
      </p:sp>
      <p:sp>
        <p:nvSpPr>
          <p:cNvPr id="31747" name="Rectangle 2"/>
          <p:cNvSpPr>
            <a:spLocks noChangeArrowheads="1"/>
          </p:cNvSpPr>
          <p:nvPr/>
        </p:nvSpPr>
        <p:spPr bwMode="auto">
          <a:xfrm>
            <a:off x="1187450" y="44450"/>
            <a:ext cx="7345363" cy="685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pPr>
            <a:r>
              <a:rPr lang="en-US" altLang="zh-CN" b="1"/>
              <a:t>#include &lt;iostream&gt;</a:t>
            </a:r>
          </a:p>
          <a:p>
            <a:pPr eaLnBrk="1" hangingPunct="1">
              <a:lnSpc>
                <a:spcPct val="115000"/>
              </a:lnSpc>
            </a:pPr>
            <a:r>
              <a:rPr lang="en-US" altLang="zh-CN" b="1"/>
              <a:t>using namespace std;</a:t>
            </a:r>
          </a:p>
          <a:p>
            <a:pPr eaLnBrk="1" hangingPunct="1">
              <a:lnSpc>
                <a:spcPct val="115000"/>
              </a:lnSpc>
            </a:pPr>
            <a:r>
              <a:rPr lang="en-US" altLang="zh-CN" b="1"/>
              <a:t>class animal</a:t>
            </a:r>
          </a:p>
          <a:p>
            <a:pPr eaLnBrk="1" hangingPunct="1">
              <a:lnSpc>
                <a:spcPct val="115000"/>
              </a:lnSpc>
            </a:pPr>
            <a:r>
              <a:rPr lang="en-US" altLang="zh-CN" b="1"/>
              <a:t>{</a:t>
            </a:r>
          </a:p>
          <a:p>
            <a:pPr eaLnBrk="1" hangingPunct="1">
              <a:lnSpc>
                <a:spcPct val="115000"/>
              </a:lnSpc>
            </a:pPr>
            <a:r>
              <a:rPr lang="en-US" altLang="zh-CN" b="1"/>
              <a:t>public:</a:t>
            </a:r>
          </a:p>
          <a:p>
            <a:pPr eaLnBrk="1" hangingPunct="1">
              <a:lnSpc>
                <a:spcPct val="115000"/>
              </a:lnSpc>
            </a:pPr>
            <a:r>
              <a:rPr lang="en-US" altLang="zh-CN" b="1"/>
              <a:t>	</a:t>
            </a:r>
            <a:r>
              <a:rPr lang="en-US" altLang="zh-CN" b="1">
                <a:solidFill>
                  <a:srgbClr val="0000CC"/>
                </a:solidFill>
              </a:rPr>
              <a:t>animal( )</a:t>
            </a:r>
          </a:p>
          <a:p>
            <a:pPr eaLnBrk="1" hangingPunct="1">
              <a:lnSpc>
                <a:spcPct val="115000"/>
              </a:lnSpc>
            </a:pPr>
            <a:r>
              <a:rPr lang="en-US" altLang="zh-CN" b="1"/>
              <a:t>	{ 	cout&lt;&lt;"animal construct"&lt;&lt;endl; 	}</a:t>
            </a:r>
          </a:p>
          <a:p>
            <a:pPr eaLnBrk="1" hangingPunct="1">
              <a:lnSpc>
                <a:spcPct val="115000"/>
              </a:lnSpc>
            </a:pPr>
            <a:r>
              <a:rPr lang="en-US" altLang="zh-CN" b="1"/>
              <a:t>	</a:t>
            </a:r>
            <a:r>
              <a:rPr lang="en-US" altLang="zh-CN" b="1">
                <a:solidFill>
                  <a:srgbClr val="0000CC"/>
                </a:solidFill>
              </a:rPr>
              <a:t>~animal( )</a:t>
            </a:r>
          </a:p>
          <a:p>
            <a:pPr eaLnBrk="1" hangingPunct="1">
              <a:lnSpc>
                <a:spcPct val="115000"/>
              </a:lnSpc>
            </a:pPr>
            <a:r>
              <a:rPr lang="en-US" altLang="zh-CN" b="1"/>
              <a:t>	{	cout&lt;&lt;"animal destruct"&lt;&lt;endl;	}</a:t>
            </a:r>
          </a:p>
          <a:p>
            <a:pPr eaLnBrk="1" hangingPunct="1">
              <a:lnSpc>
                <a:spcPct val="115000"/>
              </a:lnSpc>
            </a:pPr>
            <a:r>
              <a:rPr lang="en-US" altLang="zh-CN" b="1"/>
              <a:t>	void eat( )</a:t>
            </a:r>
          </a:p>
          <a:p>
            <a:pPr eaLnBrk="1" hangingPunct="1">
              <a:lnSpc>
                <a:spcPct val="115000"/>
              </a:lnSpc>
            </a:pPr>
            <a:r>
              <a:rPr lang="en-US" altLang="zh-CN" b="1"/>
              <a:t>	{	cout&lt;&lt;"animal eat"&lt;&lt;endl;		}</a:t>
            </a:r>
          </a:p>
          <a:p>
            <a:pPr eaLnBrk="1" hangingPunct="1">
              <a:lnSpc>
                <a:spcPct val="115000"/>
              </a:lnSpc>
            </a:pPr>
            <a:r>
              <a:rPr lang="en-US" altLang="zh-CN" b="1"/>
              <a:t>	void sleep( )</a:t>
            </a:r>
          </a:p>
          <a:p>
            <a:pPr eaLnBrk="1" hangingPunct="1">
              <a:lnSpc>
                <a:spcPct val="115000"/>
              </a:lnSpc>
            </a:pPr>
            <a:r>
              <a:rPr lang="en-US" altLang="zh-CN" b="1"/>
              <a:t>	{	cout&lt;&lt;"animal sleep"&lt;&lt;endl;	}</a:t>
            </a:r>
          </a:p>
          <a:p>
            <a:pPr eaLnBrk="1" hangingPunct="1">
              <a:lnSpc>
                <a:spcPct val="115000"/>
              </a:lnSpc>
            </a:pPr>
            <a:r>
              <a:rPr lang="en-US" altLang="zh-CN" b="1"/>
              <a:t>	void breathe( )</a:t>
            </a:r>
          </a:p>
          <a:p>
            <a:pPr eaLnBrk="1" hangingPunct="1">
              <a:lnSpc>
                <a:spcPct val="115000"/>
              </a:lnSpc>
            </a:pPr>
            <a:r>
              <a:rPr lang="en-US" altLang="zh-CN" b="1"/>
              <a:t>	{	cout&lt;&lt;"animal breathe"&lt;&lt;endl;	}</a:t>
            </a:r>
          </a:p>
          <a:p>
            <a:pPr eaLnBrk="1" hangingPunct="1">
              <a:lnSpc>
                <a:spcPct val="115000"/>
              </a:lnSpc>
            </a:pPr>
            <a:r>
              <a:rPr lang="en-US" altLang="zh-CN" b="1"/>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8E10AA-1BF6-440E-A021-188D3CB73C58}" type="slidenum">
              <a:rPr lang="en-US" altLang="zh-CN" sz="1400" smtClean="0"/>
              <a:pPr eaLnBrk="1" hangingPunct="1"/>
              <a:t>29</a:t>
            </a:fld>
            <a:endParaRPr lang="en-US" altLang="zh-CN" sz="1400" smtClean="0"/>
          </a:p>
        </p:txBody>
      </p:sp>
      <p:sp>
        <p:nvSpPr>
          <p:cNvPr id="230402" name="Rectangle 2"/>
          <p:cNvSpPr>
            <a:spLocks noChangeArrowheads="1"/>
          </p:cNvSpPr>
          <p:nvPr/>
        </p:nvSpPr>
        <p:spPr bwMode="auto">
          <a:xfrm>
            <a:off x="1185863" y="333375"/>
            <a:ext cx="7273925" cy="6518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t>class fish</a:t>
            </a:r>
            <a:r>
              <a:rPr lang="en-US" altLang="zh-CN" b="1">
                <a:solidFill>
                  <a:schemeClr val="accent2"/>
                </a:solidFill>
              </a:rPr>
              <a:t>:public animal</a:t>
            </a:r>
          </a:p>
          <a:p>
            <a:pPr eaLnBrk="1" hangingPunct="1">
              <a:lnSpc>
                <a:spcPct val="110000"/>
              </a:lnSpc>
            </a:pPr>
            <a:r>
              <a:rPr lang="en-US" altLang="zh-CN" b="1"/>
              <a:t>{</a:t>
            </a:r>
          </a:p>
          <a:p>
            <a:pPr eaLnBrk="1" hangingPunct="1">
              <a:lnSpc>
                <a:spcPct val="110000"/>
              </a:lnSpc>
            </a:pPr>
            <a:r>
              <a:rPr lang="en-US" altLang="zh-CN" b="1"/>
              <a:t>public:</a:t>
            </a:r>
          </a:p>
          <a:p>
            <a:pPr eaLnBrk="1" hangingPunct="1">
              <a:lnSpc>
                <a:spcPct val="110000"/>
              </a:lnSpc>
            </a:pPr>
            <a:r>
              <a:rPr lang="en-US" altLang="zh-CN" b="1"/>
              <a:t>	</a:t>
            </a:r>
            <a:r>
              <a:rPr lang="en-US" altLang="zh-CN" b="1">
                <a:solidFill>
                  <a:srgbClr val="CC0000"/>
                </a:solidFill>
              </a:rPr>
              <a:t>fish</a:t>
            </a:r>
            <a:r>
              <a:rPr lang="en-US" altLang="zh-CN" b="1"/>
              <a:t>( )</a:t>
            </a:r>
          </a:p>
          <a:p>
            <a:pPr eaLnBrk="1" hangingPunct="1">
              <a:lnSpc>
                <a:spcPct val="110000"/>
              </a:lnSpc>
            </a:pPr>
            <a:r>
              <a:rPr lang="en-US" altLang="zh-CN" b="1"/>
              <a:t>	{	cout&lt;&lt;"fish construct"&lt;&lt;endl;	}</a:t>
            </a:r>
          </a:p>
          <a:p>
            <a:pPr eaLnBrk="1" hangingPunct="1">
              <a:lnSpc>
                <a:spcPct val="110000"/>
              </a:lnSpc>
            </a:pPr>
            <a:r>
              <a:rPr lang="en-US" altLang="zh-CN" b="1"/>
              <a:t>	void swim( )</a:t>
            </a:r>
          </a:p>
          <a:p>
            <a:pPr eaLnBrk="1" hangingPunct="1">
              <a:lnSpc>
                <a:spcPct val="110000"/>
              </a:lnSpc>
            </a:pPr>
            <a:r>
              <a:rPr lang="en-US" altLang="zh-CN" b="1"/>
              <a:t>	{	cout&lt;&lt;"fish swim"&lt;&lt;endl;		}</a:t>
            </a:r>
          </a:p>
          <a:p>
            <a:pPr eaLnBrk="1" hangingPunct="1">
              <a:lnSpc>
                <a:spcPct val="110000"/>
              </a:lnSpc>
            </a:pPr>
            <a:r>
              <a:rPr lang="en-US" altLang="zh-CN" b="1"/>
              <a:t>	</a:t>
            </a:r>
            <a:r>
              <a:rPr lang="en-US" altLang="zh-CN" b="1">
                <a:solidFill>
                  <a:srgbClr val="CC0000"/>
                </a:solidFill>
              </a:rPr>
              <a:t>~fish</a:t>
            </a:r>
            <a:r>
              <a:rPr lang="en-US" altLang="zh-CN" b="1"/>
              <a:t>( )</a:t>
            </a:r>
          </a:p>
          <a:p>
            <a:pPr eaLnBrk="1" hangingPunct="1">
              <a:lnSpc>
                <a:spcPct val="110000"/>
              </a:lnSpc>
            </a:pPr>
            <a:r>
              <a:rPr lang="en-US" altLang="zh-CN" b="1"/>
              <a:t>	{	cout&lt;&lt;"fish destruct"&lt;&lt;endl;	}</a:t>
            </a:r>
          </a:p>
          <a:p>
            <a:pPr eaLnBrk="1" hangingPunct="1">
              <a:lnSpc>
                <a:spcPct val="110000"/>
              </a:lnSpc>
            </a:pPr>
            <a:r>
              <a:rPr lang="en-US" altLang="zh-CN" b="1"/>
              <a:t>};</a:t>
            </a:r>
          </a:p>
          <a:p>
            <a:pPr eaLnBrk="1" hangingPunct="1">
              <a:lnSpc>
                <a:spcPct val="110000"/>
              </a:lnSpc>
            </a:pPr>
            <a:endParaRPr lang="en-US" altLang="zh-CN" b="1"/>
          </a:p>
          <a:p>
            <a:pPr eaLnBrk="1" hangingPunct="1">
              <a:lnSpc>
                <a:spcPct val="110000"/>
              </a:lnSpc>
            </a:pPr>
            <a:r>
              <a:rPr lang="en-US" altLang="zh-CN" b="1">
                <a:solidFill>
                  <a:srgbClr val="000099"/>
                </a:solidFill>
              </a:rPr>
              <a:t>void main( )</a:t>
            </a:r>
          </a:p>
          <a:p>
            <a:pPr eaLnBrk="1" hangingPunct="1">
              <a:lnSpc>
                <a:spcPct val="110000"/>
              </a:lnSpc>
            </a:pPr>
            <a:r>
              <a:rPr lang="en-US" altLang="zh-CN" b="1">
                <a:solidFill>
                  <a:srgbClr val="000099"/>
                </a:solidFill>
              </a:rPr>
              <a:t>{</a:t>
            </a:r>
          </a:p>
          <a:p>
            <a:pPr eaLnBrk="1" hangingPunct="1">
              <a:lnSpc>
                <a:spcPct val="110000"/>
              </a:lnSpc>
            </a:pPr>
            <a:r>
              <a:rPr lang="en-US" altLang="zh-CN" b="1">
                <a:solidFill>
                  <a:srgbClr val="000099"/>
                </a:solidFill>
              </a:rPr>
              <a:t>	fish f1;</a:t>
            </a:r>
          </a:p>
          <a:p>
            <a:pPr eaLnBrk="1" hangingPunct="1">
              <a:lnSpc>
                <a:spcPct val="110000"/>
              </a:lnSpc>
            </a:pPr>
            <a:r>
              <a:rPr lang="en-US" altLang="zh-CN" b="1">
                <a:solidFill>
                  <a:srgbClr val="000099"/>
                </a:solidFill>
              </a:rPr>
              <a:t>	f1.swim( );</a:t>
            </a:r>
          </a:p>
          <a:p>
            <a:pPr eaLnBrk="1" hangingPunct="1">
              <a:lnSpc>
                <a:spcPct val="110000"/>
              </a:lnSpc>
            </a:pPr>
            <a:r>
              <a:rPr lang="en-US" altLang="zh-CN" b="1">
                <a:solidFill>
                  <a:srgbClr val="000099"/>
                </a:solidFill>
              </a:rPr>
              <a:t>}</a:t>
            </a:r>
          </a:p>
        </p:txBody>
      </p:sp>
      <p:sp>
        <p:nvSpPr>
          <p:cNvPr id="230403" name="Rectangle 3"/>
          <p:cNvSpPr>
            <a:spLocks noChangeArrowheads="1"/>
          </p:cNvSpPr>
          <p:nvPr/>
        </p:nvSpPr>
        <p:spPr bwMode="auto">
          <a:xfrm>
            <a:off x="6732588" y="5229225"/>
            <a:ext cx="2016125" cy="93662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buClr>
                <a:schemeClr val="folHlink"/>
              </a:buClr>
              <a:buSzPct val="60000"/>
              <a:buFont typeface="Wingdings" pitchFamily="2" charset="2"/>
              <a:buNone/>
            </a:pPr>
            <a:r>
              <a:rPr lang="zh-CN" altLang="en-US" b="1"/>
              <a:t>基类</a:t>
            </a:r>
          </a:p>
        </p:txBody>
      </p:sp>
      <p:sp>
        <p:nvSpPr>
          <p:cNvPr id="230405" name="Rectangle 5"/>
          <p:cNvSpPr>
            <a:spLocks noChangeArrowheads="1"/>
          </p:cNvSpPr>
          <p:nvPr/>
        </p:nvSpPr>
        <p:spPr bwMode="auto">
          <a:xfrm>
            <a:off x="7213600" y="6173788"/>
            <a:ext cx="11033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buClr>
                <a:schemeClr val="folHlink"/>
              </a:buClr>
              <a:buSzPct val="60000"/>
              <a:buFont typeface="Wingdings" pitchFamily="2" charset="2"/>
              <a:buNone/>
            </a:pPr>
            <a:r>
              <a:rPr lang="zh-CN" altLang="en-US" b="1">
                <a:solidFill>
                  <a:srgbClr val="000099"/>
                </a:solidFill>
              </a:rPr>
              <a:t>构造时</a:t>
            </a:r>
          </a:p>
        </p:txBody>
      </p:sp>
      <p:sp>
        <p:nvSpPr>
          <p:cNvPr id="230406" name="Rectangle 6"/>
          <p:cNvSpPr>
            <a:spLocks noChangeArrowheads="1"/>
          </p:cNvSpPr>
          <p:nvPr/>
        </p:nvSpPr>
        <p:spPr bwMode="auto">
          <a:xfrm>
            <a:off x="7213600" y="6176963"/>
            <a:ext cx="1103313" cy="5667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buClr>
                <a:schemeClr val="folHlink"/>
              </a:buClr>
              <a:buSzPct val="60000"/>
              <a:buFont typeface="Wingdings" pitchFamily="2" charset="2"/>
              <a:buNone/>
            </a:pPr>
            <a:r>
              <a:rPr lang="zh-CN" altLang="en-US" b="1">
                <a:solidFill>
                  <a:srgbClr val="FF0000"/>
                </a:solidFill>
              </a:rPr>
              <a:t>析构时</a:t>
            </a:r>
          </a:p>
        </p:txBody>
      </p:sp>
      <p:sp>
        <p:nvSpPr>
          <p:cNvPr id="230404" name="Rectangle 4"/>
          <p:cNvSpPr>
            <a:spLocks noChangeArrowheads="1"/>
          </p:cNvSpPr>
          <p:nvPr/>
        </p:nvSpPr>
        <p:spPr bwMode="auto">
          <a:xfrm>
            <a:off x="6732588" y="4294188"/>
            <a:ext cx="2016125" cy="936625"/>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buClr>
                <a:schemeClr val="folHlink"/>
              </a:buClr>
              <a:buSzPct val="60000"/>
              <a:buFont typeface="Wingdings" pitchFamily="2" charset="2"/>
              <a:buNone/>
            </a:pPr>
            <a:r>
              <a:rPr lang="zh-CN" altLang="en-US" b="1"/>
              <a:t>派生类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0402">
                                            <p:txEl>
                                              <p:pRg st="11" end="11"/>
                                            </p:txEl>
                                          </p:spTgt>
                                        </p:tgtEl>
                                        <p:attrNameLst>
                                          <p:attrName>style.visibility</p:attrName>
                                        </p:attrNameLst>
                                      </p:cBhvr>
                                      <p:to>
                                        <p:strVal val="visible"/>
                                      </p:to>
                                    </p:set>
                                    <p:animEffect transition="in" filter="checkerboard(across)">
                                      <p:cBhvr>
                                        <p:cTn id="7" dur="500"/>
                                        <p:tgtEl>
                                          <p:spTgt spid="230402">
                                            <p:txEl>
                                              <p:pRg st="11" end="1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0402">
                                            <p:txEl>
                                              <p:pRg st="12" end="12"/>
                                            </p:txEl>
                                          </p:spTgt>
                                        </p:tgtEl>
                                        <p:attrNameLst>
                                          <p:attrName>style.visibility</p:attrName>
                                        </p:attrNameLst>
                                      </p:cBhvr>
                                      <p:to>
                                        <p:strVal val="visible"/>
                                      </p:to>
                                    </p:set>
                                    <p:animEffect transition="in" filter="checkerboard(across)">
                                      <p:cBhvr>
                                        <p:cTn id="10" dur="500"/>
                                        <p:tgtEl>
                                          <p:spTgt spid="230402">
                                            <p:txEl>
                                              <p:pRg st="12" end="1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0402">
                                            <p:txEl>
                                              <p:pRg st="13" end="13"/>
                                            </p:txEl>
                                          </p:spTgt>
                                        </p:tgtEl>
                                        <p:attrNameLst>
                                          <p:attrName>style.visibility</p:attrName>
                                        </p:attrNameLst>
                                      </p:cBhvr>
                                      <p:to>
                                        <p:strVal val="visible"/>
                                      </p:to>
                                    </p:set>
                                    <p:animEffect transition="in" filter="checkerboard(across)">
                                      <p:cBhvr>
                                        <p:cTn id="13" dur="500"/>
                                        <p:tgtEl>
                                          <p:spTgt spid="230402">
                                            <p:txEl>
                                              <p:pRg st="13" end="1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0402">
                                            <p:txEl>
                                              <p:pRg st="14" end="14"/>
                                            </p:txEl>
                                          </p:spTgt>
                                        </p:tgtEl>
                                        <p:attrNameLst>
                                          <p:attrName>style.visibility</p:attrName>
                                        </p:attrNameLst>
                                      </p:cBhvr>
                                      <p:to>
                                        <p:strVal val="visible"/>
                                      </p:to>
                                    </p:set>
                                    <p:animEffect transition="in" filter="checkerboard(across)">
                                      <p:cBhvr>
                                        <p:cTn id="16" dur="500"/>
                                        <p:tgtEl>
                                          <p:spTgt spid="230402">
                                            <p:txEl>
                                              <p:pRg st="14" end="1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30402">
                                            <p:txEl>
                                              <p:pRg st="15" end="15"/>
                                            </p:txEl>
                                          </p:spTgt>
                                        </p:tgtEl>
                                        <p:attrNameLst>
                                          <p:attrName>style.visibility</p:attrName>
                                        </p:attrNameLst>
                                      </p:cBhvr>
                                      <p:to>
                                        <p:strVal val="visible"/>
                                      </p:to>
                                    </p:set>
                                    <p:animEffect transition="in" filter="checkerboard(across)">
                                      <p:cBhvr>
                                        <p:cTn id="19" dur="500"/>
                                        <p:tgtEl>
                                          <p:spTgt spid="230402">
                                            <p:txEl>
                                              <p:pRg st="15" end="1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040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230403"/>
                                        </p:tgtEl>
                                        <p:attrNameLst>
                                          <p:attrName>style.visibility</p:attrName>
                                        </p:attrNameLst>
                                      </p:cBhvr>
                                      <p:to>
                                        <p:strVal val="visible"/>
                                      </p:to>
                                    </p:set>
                                    <p:anim calcmode="lin" valueType="num">
                                      <p:cBhvr additive="base">
                                        <p:cTn id="28" dur="1000" fill="hold"/>
                                        <p:tgtEl>
                                          <p:spTgt spid="230403"/>
                                        </p:tgtEl>
                                        <p:attrNameLst>
                                          <p:attrName>ppt_x</p:attrName>
                                        </p:attrNameLst>
                                      </p:cBhvr>
                                      <p:tavLst>
                                        <p:tav tm="0">
                                          <p:val>
                                            <p:strVal val="#ppt_x"/>
                                          </p:val>
                                        </p:tav>
                                        <p:tav tm="100000">
                                          <p:val>
                                            <p:strVal val="#ppt_x"/>
                                          </p:val>
                                        </p:tav>
                                      </p:tavLst>
                                    </p:anim>
                                    <p:anim calcmode="lin" valueType="num">
                                      <p:cBhvr additive="base">
                                        <p:cTn id="29" dur="1000" fill="hold"/>
                                        <p:tgtEl>
                                          <p:spTgt spid="230403"/>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230404"/>
                                        </p:tgtEl>
                                        <p:attrNameLst>
                                          <p:attrName>style.visibility</p:attrName>
                                        </p:attrNameLst>
                                      </p:cBhvr>
                                      <p:to>
                                        <p:strVal val="visible"/>
                                      </p:to>
                                    </p:set>
                                    <p:anim calcmode="lin" valueType="num">
                                      <p:cBhvr additive="base">
                                        <p:cTn id="34" dur="1000" fill="hold"/>
                                        <p:tgtEl>
                                          <p:spTgt spid="230404"/>
                                        </p:tgtEl>
                                        <p:attrNameLst>
                                          <p:attrName>ppt_x</p:attrName>
                                        </p:attrNameLst>
                                      </p:cBhvr>
                                      <p:tavLst>
                                        <p:tav tm="0">
                                          <p:val>
                                            <p:strVal val="#ppt_x"/>
                                          </p:val>
                                        </p:tav>
                                        <p:tav tm="100000">
                                          <p:val>
                                            <p:strVal val="#ppt_x"/>
                                          </p:val>
                                        </p:tav>
                                      </p:tavLst>
                                    </p:anim>
                                    <p:anim calcmode="lin" valueType="num">
                                      <p:cBhvr additive="base">
                                        <p:cTn id="35" dur="1000" fill="hold"/>
                                        <p:tgtEl>
                                          <p:spTgt spid="230404"/>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040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xit" presetSubtype="1" fill="hold" grpId="1" nodeType="clickEffect">
                                  <p:stCondLst>
                                    <p:cond delay="0"/>
                                  </p:stCondLst>
                                  <p:childTnLst>
                                    <p:anim calcmode="lin" valueType="num">
                                      <p:cBhvr additive="base">
                                        <p:cTn id="43" dur="500"/>
                                        <p:tgtEl>
                                          <p:spTgt spid="230404"/>
                                        </p:tgtEl>
                                        <p:attrNameLst>
                                          <p:attrName>ppt_x</p:attrName>
                                        </p:attrNameLst>
                                      </p:cBhvr>
                                      <p:tavLst>
                                        <p:tav tm="0">
                                          <p:val>
                                            <p:strVal val="ppt_x"/>
                                          </p:val>
                                        </p:tav>
                                        <p:tav tm="100000">
                                          <p:val>
                                            <p:strVal val="ppt_x"/>
                                          </p:val>
                                        </p:tav>
                                      </p:tavLst>
                                    </p:anim>
                                    <p:anim calcmode="lin" valueType="num">
                                      <p:cBhvr additive="base">
                                        <p:cTn id="44" dur="500"/>
                                        <p:tgtEl>
                                          <p:spTgt spid="230404"/>
                                        </p:tgtEl>
                                        <p:attrNameLst>
                                          <p:attrName>ppt_y</p:attrName>
                                        </p:attrNameLst>
                                      </p:cBhvr>
                                      <p:tavLst>
                                        <p:tav tm="0">
                                          <p:val>
                                            <p:strVal val="ppt_y"/>
                                          </p:val>
                                        </p:tav>
                                        <p:tav tm="100000">
                                          <p:val>
                                            <p:strVal val="0-ppt_h/2"/>
                                          </p:val>
                                        </p:tav>
                                      </p:tavLst>
                                    </p:anim>
                                    <p:set>
                                      <p:cBhvr>
                                        <p:cTn id="45" dur="1" fill="hold">
                                          <p:stCondLst>
                                            <p:cond delay="499"/>
                                          </p:stCondLst>
                                        </p:cTn>
                                        <p:tgtEl>
                                          <p:spTgt spid="230404"/>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xit" presetSubtype="1" fill="hold" grpId="1" nodeType="clickEffect">
                                  <p:stCondLst>
                                    <p:cond delay="0"/>
                                  </p:stCondLst>
                                  <p:childTnLst>
                                    <p:anim calcmode="lin" valueType="num">
                                      <p:cBhvr additive="base">
                                        <p:cTn id="49" dur="500"/>
                                        <p:tgtEl>
                                          <p:spTgt spid="230403"/>
                                        </p:tgtEl>
                                        <p:attrNameLst>
                                          <p:attrName>ppt_x</p:attrName>
                                        </p:attrNameLst>
                                      </p:cBhvr>
                                      <p:tavLst>
                                        <p:tav tm="0">
                                          <p:val>
                                            <p:strVal val="ppt_x"/>
                                          </p:val>
                                        </p:tav>
                                        <p:tav tm="100000">
                                          <p:val>
                                            <p:strVal val="ppt_x"/>
                                          </p:val>
                                        </p:tav>
                                      </p:tavLst>
                                    </p:anim>
                                    <p:anim calcmode="lin" valueType="num">
                                      <p:cBhvr additive="base">
                                        <p:cTn id="50" dur="500"/>
                                        <p:tgtEl>
                                          <p:spTgt spid="230403"/>
                                        </p:tgtEl>
                                        <p:attrNameLst>
                                          <p:attrName>ppt_y</p:attrName>
                                        </p:attrNameLst>
                                      </p:cBhvr>
                                      <p:tavLst>
                                        <p:tav tm="0">
                                          <p:val>
                                            <p:strVal val="ppt_y"/>
                                          </p:val>
                                        </p:tav>
                                        <p:tav tm="100000">
                                          <p:val>
                                            <p:strVal val="0-ppt_h/2"/>
                                          </p:val>
                                        </p:tav>
                                      </p:tavLst>
                                    </p:anim>
                                    <p:set>
                                      <p:cBhvr>
                                        <p:cTn id="51" dur="1" fill="hold">
                                          <p:stCondLst>
                                            <p:cond delay="499"/>
                                          </p:stCondLst>
                                        </p:cTn>
                                        <p:tgtEl>
                                          <p:spTgt spid="2304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p:bldP spid="230403" grpId="1" animBg="1"/>
      <p:bldP spid="230405" grpId="0"/>
      <p:bldP spid="230406" grpId="0" animBg="1"/>
      <p:bldP spid="230404" grpId="0" animBg="1"/>
      <p:bldP spid="23040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9388" y="420688"/>
            <a:ext cx="3168650" cy="2936875"/>
          </a:xfrm>
          <a:prstGeom prst="rect">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914400" indent="-4572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828800" indent="-457200" eaLnBrk="0" hangingPunct="0">
              <a:spcBef>
                <a:spcPct val="20000"/>
              </a:spcBef>
              <a:buChar char="–"/>
              <a:defRPr sz="2000">
                <a:solidFill>
                  <a:schemeClr val="tx1"/>
                </a:solidFill>
                <a:latin typeface="Arial" charset="0"/>
                <a:ea typeface="宋体" pitchFamily="2" charset="-122"/>
              </a:defRPr>
            </a:lvl4pPr>
            <a:lvl5pPr marL="2286000" indent="-457200" eaLnBrk="0" hangingPunct="0">
              <a:spcBef>
                <a:spcPct val="20000"/>
              </a:spcBef>
              <a:buChar char="»"/>
              <a:defRPr sz="2000">
                <a:solidFill>
                  <a:schemeClr val="tx1"/>
                </a:solidFill>
                <a:latin typeface="Arial" charset="0"/>
                <a:ea typeface="宋体" pitchFamily="2" charset="-122"/>
              </a:defRPr>
            </a:lvl5pPr>
            <a:lvl6pPr marL="2743200" indent="-457200" eaLnBrk="0" fontAlgn="base" hangingPunct="0">
              <a:spcBef>
                <a:spcPct val="20000"/>
              </a:spcBef>
              <a:spcAft>
                <a:spcPct val="0"/>
              </a:spcAft>
              <a:buChar char="»"/>
              <a:defRPr sz="2000">
                <a:solidFill>
                  <a:schemeClr val="tx1"/>
                </a:solidFill>
                <a:latin typeface="Arial" charset="0"/>
                <a:ea typeface="宋体" pitchFamily="2" charset="-122"/>
              </a:defRPr>
            </a:lvl6pPr>
            <a:lvl7pPr marL="3200400" indent="-457200" eaLnBrk="0" fontAlgn="base" hangingPunct="0">
              <a:spcBef>
                <a:spcPct val="20000"/>
              </a:spcBef>
              <a:spcAft>
                <a:spcPct val="0"/>
              </a:spcAft>
              <a:buChar char="»"/>
              <a:defRPr sz="2000">
                <a:solidFill>
                  <a:schemeClr val="tx1"/>
                </a:solidFill>
                <a:latin typeface="Arial" charset="0"/>
                <a:ea typeface="宋体" pitchFamily="2" charset="-122"/>
              </a:defRPr>
            </a:lvl7pPr>
            <a:lvl8pPr marL="3657600" indent="-457200" eaLnBrk="0" fontAlgn="base" hangingPunct="0">
              <a:spcBef>
                <a:spcPct val="20000"/>
              </a:spcBef>
              <a:spcAft>
                <a:spcPct val="0"/>
              </a:spcAft>
              <a:buChar char="»"/>
              <a:defRPr sz="2000">
                <a:solidFill>
                  <a:schemeClr val="tx1"/>
                </a:solidFill>
                <a:latin typeface="Arial" charset="0"/>
                <a:ea typeface="宋体" pitchFamily="2" charset="-122"/>
              </a:defRPr>
            </a:lvl8pPr>
            <a:lvl9pPr marL="4114800" indent="-4572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10000"/>
              </a:lnSpc>
              <a:spcBef>
                <a:spcPct val="0"/>
              </a:spcBef>
              <a:buFontTx/>
              <a:buNone/>
            </a:pPr>
            <a:r>
              <a:rPr lang="en-US" altLang="zh-CN" sz="2400" b="1" dirty="0" err="1">
                <a:solidFill>
                  <a:srgbClr val="000000"/>
                </a:solidFill>
                <a:latin typeface="华文新魏" pitchFamily="2" charset="-122"/>
                <a:ea typeface="华文新魏" pitchFamily="2" charset="-122"/>
              </a:rPr>
              <a:t>struct</a:t>
            </a:r>
            <a:r>
              <a:rPr lang="en-US" altLang="zh-CN" sz="2400" b="1" dirty="0">
                <a:solidFill>
                  <a:srgbClr val="000000"/>
                </a:solidFill>
                <a:latin typeface="华文新魏" pitchFamily="2" charset="-122"/>
                <a:ea typeface="华文新魏" pitchFamily="2" charset="-122"/>
              </a:rPr>
              <a:t>  RECT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left;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top;</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right;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bottom;</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a:t>
            </a:r>
          </a:p>
        </p:txBody>
      </p:sp>
      <p:sp>
        <p:nvSpPr>
          <p:cNvPr id="3" name="Rectangle 2"/>
          <p:cNvSpPr>
            <a:spLocks noChangeArrowheads="1"/>
          </p:cNvSpPr>
          <p:nvPr/>
        </p:nvSpPr>
        <p:spPr bwMode="auto">
          <a:xfrm>
            <a:off x="3492500" y="14288"/>
            <a:ext cx="5472113" cy="3343275"/>
          </a:xfrm>
          <a:prstGeom prst="rect">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914400" indent="-4572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828800" indent="-457200" eaLnBrk="0" hangingPunct="0">
              <a:spcBef>
                <a:spcPct val="20000"/>
              </a:spcBef>
              <a:buChar char="–"/>
              <a:defRPr sz="2000">
                <a:solidFill>
                  <a:schemeClr val="tx1"/>
                </a:solidFill>
                <a:latin typeface="Arial" charset="0"/>
                <a:ea typeface="宋体" pitchFamily="2" charset="-122"/>
              </a:defRPr>
            </a:lvl4pPr>
            <a:lvl5pPr marL="2286000" indent="-457200" eaLnBrk="0" hangingPunct="0">
              <a:spcBef>
                <a:spcPct val="20000"/>
              </a:spcBef>
              <a:buChar char="»"/>
              <a:defRPr sz="2000">
                <a:solidFill>
                  <a:schemeClr val="tx1"/>
                </a:solidFill>
                <a:latin typeface="Arial" charset="0"/>
                <a:ea typeface="宋体" pitchFamily="2" charset="-122"/>
              </a:defRPr>
            </a:lvl5pPr>
            <a:lvl6pPr marL="2743200" indent="-457200" eaLnBrk="0" fontAlgn="base" hangingPunct="0">
              <a:spcBef>
                <a:spcPct val="20000"/>
              </a:spcBef>
              <a:spcAft>
                <a:spcPct val="0"/>
              </a:spcAft>
              <a:buChar char="»"/>
              <a:defRPr sz="2000">
                <a:solidFill>
                  <a:schemeClr val="tx1"/>
                </a:solidFill>
                <a:latin typeface="Arial" charset="0"/>
                <a:ea typeface="宋体" pitchFamily="2" charset="-122"/>
              </a:defRPr>
            </a:lvl6pPr>
            <a:lvl7pPr marL="3200400" indent="-457200" eaLnBrk="0" fontAlgn="base" hangingPunct="0">
              <a:spcBef>
                <a:spcPct val="20000"/>
              </a:spcBef>
              <a:spcAft>
                <a:spcPct val="0"/>
              </a:spcAft>
              <a:buChar char="»"/>
              <a:defRPr sz="2000">
                <a:solidFill>
                  <a:schemeClr val="tx1"/>
                </a:solidFill>
                <a:latin typeface="Arial" charset="0"/>
                <a:ea typeface="宋体" pitchFamily="2" charset="-122"/>
              </a:defRPr>
            </a:lvl7pPr>
            <a:lvl8pPr marL="3657600" indent="-457200" eaLnBrk="0" fontAlgn="base" hangingPunct="0">
              <a:spcBef>
                <a:spcPct val="20000"/>
              </a:spcBef>
              <a:spcAft>
                <a:spcPct val="0"/>
              </a:spcAft>
              <a:buChar char="»"/>
              <a:defRPr sz="2000">
                <a:solidFill>
                  <a:schemeClr val="tx1"/>
                </a:solidFill>
                <a:latin typeface="Arial" charset="0"/>
                <a:ea typeface="宋体" pitchFamily="2" charset="-122"/>
              </a:defRPr>
            </a:lvl8pPr>
            <a:lvl9pPr marL="4114800" indent="-4572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10000"/>
              </a:lnSpc>
              <a:spcBef>
                <a:spcPct val="0"/>
              </a:spcBef>
              <a:buFontTx/>
              <a:buNone/>
            </a:pPr>
            <a:r>
              <a:rPr lang="en-US" altLang="zh-CN" sz="2400" b="1" dirty="0" err="1">
                <a:solidFill>
                  <a:srgbClr val="000000"/>
                </a:solidFill>
                <a:latin typeface="华文新魏" pitchFamily="2" charset="-122"/>
                <a:ea typeface="华文新魏" pitchFamily="2" charset="-122"/>
              </a:rPr>
              <a:t>int</a:t>
            </a:r>
            <a:r>
              <a:rPr lang="en-US" altLang="zh-CN" sz="2400" b="1" dirty="0">
                <a:solidFill>
                  <a:srgbClr val="000000"/>
                </a:solidFill>
                <a:latin typeface="华文新魏" pitchFamily="2" charset="-122"/>
                <a:ea typeface="华文新魏" pitchFamily="2" charset="-122"/>
              </a:rPr>
              <a:t> main( )</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RECT  </a:t>
            </a:r>
            <a:r>
              <a:rPr lang="en-US" altLang="zh-CN" sz="2400" b="1" dirty="0" smtClean="0">
                <a:solidFill>
                  <a:srgbClr val="000000"/>
                </a:solidFill>
                <a:latin typeface="华文新魏" pitchFamily="2" charset="-122"/>
                <a:ea typeface="华文新魏" pitchFamily="2" charset="-122"/>
              </a:rPr>
              <a:t>yard</a:t>
            </a:r>
            <a:r>
              <a:rPr lang="en-US" altLang="zh-CN" sz="2400" b="1" dirty="0">
                <a:solidFill>
                  <a:srgbClr val="000000"/>
                </a:solidFill>
                <a:latin typeface="华文新魏" pitchFamily="2" charset="-122"/>
                <a:ea typeface="华文新魏" pitchFamily="2" charset="-122"/>
              </a:rPr>
              <a:t>={0,0,100,120};</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RECT  </a:t>
            </a:r>
            <a:r>
              <a:rPr lang="en-US" altLang="zh-CN" sz="2400" b="1" dirty="0" smtClean="0">
                <a:solidFill>
                  <a:srgbClr val="000000"/>
                </a:solidFill>
                <a:latin typeface="华文新魏" pitchFamily="2" charset="-122"/>
                <a:ea typeface="华文新魏" pitchFamily="2" charset="-122"/>
              </a:rPr>
              <a:t>pool</a:t>
            </a:r>
            <a:r>
              <a:rPr lang="en-US" altLang="zh-CN" sz="2400" b="1" dirty="0">
                <a:solidFill>
                  <a:srgbClr val="000000"/>
                </a:solidFill>
                <a:latin typeface="华文新魏" pitchFamily="2" charset="-122"/>
                <a:ea typeface="华文新魏" pitchFamily="2" charset="-122"/>
              </a:rPr>
              <a:t>={30,40,70,80};</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RECT  </a:t>
            </a:r>
            <a:r>
              <a:rPr lang="en-US" altLang="zh-CN" sz="2400" b="1" dirty="0" smtClean="0">
                <a:solidFill>
                  <a:srgbClr val="000000"/>
                </a:solidFill>
                <a:latin typeface="华文新魏" pitchFamily="2" charset="-122"/>
                <a:ea typeface="华文新魏" pitchFamily="2" charset="-122"/>
              </a:rPr>
              <a:t>hut1</a:t>
            </a: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hut1.left=70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hut1.top=10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hut1.right=hut1.left+25</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hut1.bottom=30</a:t>
            </a:r>
            <a:r>
              <a:rPr lang="en-US" altLang="zh-CN" sz="2400" b="1" dirty="0">
                <a:solidFill>
                  <a:srgbClr val="000000"/>
                </a:solidFill>
                <a:latin typeface="华文新魏" pitchFamily="2" charset="-122"/>
                <a:ea typeface="华文新魏" pitchFamily="2" charset="-122"/>
              </a:rPr>
              <a:t>; </a:t>
            </a:r>
          </a:p>
        </p:txBody>
      </p:sp>
      <p:sp>
        <p:nvSpPr>
          <p:cNvPr id="4" name="Rectangle 2"/>
          <p:cNvSpPr>
            <a:spLocks noChangeArrowheads="1"/>
          </p:cNvSpPr>
          <p:nvPr/>
        </p:nvSpPr>
        <p:spPr bwMode="auto">
          <a:xfrm>
            <a:off x="179388" y="3470275"/>
            <a:ext cx="8785225" cy="2936875"/>
          </a:xfrm>
          <a:prstGeom prst="rect">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914400" indent="-4572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828800" indent="-457200" eaLnBrk="0" hangingPunct="0">
              <a:spcBef>
                <a:spcPct val="20000"/>
              </a:spcBef>
              <a:buChar char="–"/>
              <a:defRPr sz="2000">
                <a:solidFill>
                  <a:schemeClr val="tx1"/>
                </a:solidFill>
                <a:latin typeface="Arial" charset="0"/>
                <a:ea typeface="宋体" pitchFamily="2" charset="-122"/>
              </a:defRPr>
            </a:lvl4pPr>
            <a:lvl5pPr marL="2286000" indent="-457200" eaLnBrk="0" hangingPunct="0">
              <a:spcBef>
                <a:spcPct val="20000"/>
              </a:spcBef>
              <a:buChar char="»"/>
              <a:defRPr sz="2000">
                <a:solidFill>
                  <a:schemeClr val="tx1"/>
                </a:solidFill>
                <a:latin typeface="Arial" charset="0"/>
                <a:ea typeface="宋体" pitchFamily="2" charset="-122"/>
              </a:defRPr>
            </a:lvl5pPr>
            <a:lvl6pPr marL="2743200" indent="-457200" eaLnBrk="0" fontAlgn="base" hangingPunct="0">
              <a:spcBef>
                <a:spcPct val="20000"/>
              </a:spcBef>
              <a:spcAft>
                <a:spcPct val="0"/>
              </a:spcAft>
              <a:buChar char="»"/>
              <a:defRPr sz="2000">
                <a:solidFill>
                  <a:schemeClr val="tx1"/>
                </a:solidFill>
                <a:latin typeface="Arial" charset="0"/>
                <a:ea typeface="宋体" pitchFamily="2" charset="-122"/>
              </a:defRPr>
            </a:lvl6pPr>
            <a:lvl7pPr marL="3200400" indent="-457200" eaLnBrk="0" fontAlgn="base" hangingPunct="0">
              <a:spcBef>
                <a:spcPct val="20000"/>
              </a:spcBef>
              <a:spcAft>
                <a:spcPct val="0"/>
              </a:spcAft>
              <a:buChar char="»"/>
              <a:defRPr sz="2000">
                <a:solidFill>
                  <a:schemeClr val="tx1"/>
                </a:solidFill>
                <a:latin typeface="Arial" charset="0"/>
                <a:ea typeface="宋体" pitchFamily="2" charset="-122"/>
              </a:defRPr>
            </a:lvl7pPr>
            <a:lvl8pPr marL="3657600" indent="-457200" eaLnBrk="0" fontAlgn="base" hangingPunct="0">
              <a:spcBef>
                <a:spcPct val="20000"/>
              </a:spcBef>
              <a:spcAft>
                <a:spcPct val="0"/>
              </a:spcAft>
              <a:buChar char="»"/>
              <a:defRPr sz="2000">
                <a:solidFill>
                  <a:schemeClr val="tx1"/>
                </a:solidFill>
                <a:latin typeface="Arial" charset="0"/>
                <a:ea typeface="宋体" pitchFamily="2" charset="-122"/>
              </a:defRPr>
            </a:lvl8pPr>
            <a:lvl9pPr marL="4114800" indent="-4572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hut2.left=10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hut2.top=90</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hut2.right=hut2.left+25</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smtClean="0">
                <a:solidFill>
                  <a:srgbClr val="000000"/>
                </a:solidFill>
                <a:latin typeface="华文新魏" pitchFamily="2" charset="-122"/>
                <a:ea typeface="华文新魏" pitchFamily="2" charset="-122"/>
              </a:rPr>
              <a:t>hut2.bottom=110</a:t>
            </a:r>
            <a:r>
              <a:rPr lang="en-US" altLang="zh-CN" sz="2400" b="1" dirty="0">
                <a:solidFill>
                  <a:srgbClr val="000000"/>
                </a:solidFill>
                <a:latin typeface="华文新魏" pitchFamily="2" charset="-122"/>
                <a:ea typeface="华文新魏" pitchFamily="2" charset="-122"/>
              </a:rPr>
              <a:t>; </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cout</a:t>
            </a:r>
            <a:r>
              <a:rPr lang="en-US" altLang="zh-CN" sz="2400" b="1" dirty="0">
                <a:solidFill>
                  <a:srgbClr val="000000"/>
                </a:solidFill>
                <a:latin typeface="华文新魏" pitchFamily="2" charset="-122"/>
                <a:ea typeface="华文新魏" pitchFamily="2" charset="-122"/>
              </a:rPr>
              <a:t>&lt;&lt;</a:t>
            </a:r>
            <a:r>
              <a:rPr lang="en-US" altLang="zh-CN" sz="2400" b="1" dirty="0" err="1">
                <a:solidFill>
                  <a:srgbClr val="000000"/>
                </a:solidFill>
                <a:latin typeface="华文新魏" pitchFamily="2" charset="-122"/>
                <a:ea typeface="华文新魏" pitchFamily="2" charset="-122"/>
              </a:rPr>
              <a:t>endl</a:t>
            </a:r>
            <a:r>
              <a:rPr lang="en-US" altLang="zh-CN" sz="2400" b="1" dirty="0">
                <a:solidFill>
                  <a:srgbClr val="000000"/>
                </a:solidFill>
                <a:latin typeface="华文新魏" pitchFamily="2" charset="-122"/>
                <a:ea typeface="华文新魏" pitchFamily="2" charset="-122"/>
              </a:rPr>
              <a:t>&lt;&lt;"</a:t>
            </a:r>
            <a:r>
              <a:rPr lang="zh-CN" altLang="en-US" sz="2400" b="1" dirty="0">
                <a:solidFill>
                  <a:srgbClr val="000000"/>
                </a:solidFill>
                <a:latin typeface="华文新魏" pitchFamily="2" charset="-122"/>
                <a:ea typeface="华文新魏" pitchFamily="2" charset="-122"/>
              </a:rPr>
              <a:t>庭院面积</a:t>
            </a:r>
            <a:r>
              <a:rPr lang="en-US" altLang="zh-CN" sz="2400" b="1" dirty="0">
                <a:solidFill>
                  <a:srgbClr val="000000"/>
                </a:solidFill>
                <a:latin typeface="华文新魏" pitchFamily="2" charset="-122"/>
                <a:ea typeface="华文新魏" pitchFamily="2" charset="-122"/>
              </a:rPr>
              <a:t>"&lt;&lt;</a:t>
            </a:r>
            <a:r>
              <a:rPr lang="en-US" altLang="zh-CN" sz="2400" b="1" dirty="0" smtClean="0">
                <a:solidFill>
                  <a:srgbClr val="000000"/>
                </a:solidFill>
                <a:latin typeface="华文新魏" pitchFamily="2" charset="-122"/>
                <a:ea typeface="华文新魏" pitchFamily="2" charset="-122"/>
              </a:rPr>
              <a:t>Area(yard</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a:t>
            </a:r>
            <a:r>
              <a:rPr lang="en-US" altLang="zh-CN" sz="2400" b="1" dirty="0" err="1">
                <a:solidFill>
                  <a:srgbClr val="000000"/>
                </a:solidFill>
                <a:latin typeface="华文新魏" pitchFamily="2" charset="-122"/>
                <a:ea typeface="华文新魏" pitchFamily="2" charset="-122"/>
              </a:rPr>
              <a:t>cout</a:t>
            </a:r>
            <a:r>
              <a:rPr lang="en-US" altLang="zh-CN" sz="2400" b="1" dirty="0">
                <a:solidFill>
                  <a:srgbClr val="000000"/>
                </a:solidFill>
                <a:latin typeface="华文新魏" pitchFamily="2" charset="-122"/>
                <a:ea typeface="华文新魏" pitchFamily="2" charset="-122"/>
              </a:rPr>
              <a:t>&lt;&lt;</a:t>
            </a:r>
            <a:r>
              <a:rPr lang="en-US" altLang="zh-CN" sz="2400" b="1" dirty="0" err="1">
                <a:solidFill>
                  <a:srgbClr val="000000"/>
                </a:solidFill>
                <a:latin typeface="华文新魏" pitchFamily="2" charset="-122"/>
                <a:ea typeface="华文新魏" pitchFamily="2" charset="-122"/>
              </a:rPr>
              <a:t>endl</a:t>
            </a:r>
            <a:r>
              <a:rPr lang="en-US" altLang="zh-CN" sz="2400" b="1" dirty="0">
                <a:solidFill>
                  <a:srgbClr val="000000"/>
                </a:solidFill>
                <a:latin typeface="华文新魏" pitchFamily="2" charset="-122"/>
                <a:ea typeface="华文新魏" pitchFamily="2" charset="-122"/>
              </a:rPr>
              <a:t>&lt;&lt;"</a:t>
            </a:r>
            <a:r>
              <a:rPr lang="zh-CN" altLang="en-US" sz="2400" b="1" dirty="0">
                <a:solidFill>
                  <a:srgbClr val="000000"/>
                </a:solidFill>
                <a:latin typeface="华文新魏" pitchFamily="2" charset="-122"/>
                <a:ea typeface="华文新魏" pitchFamily="2" charset="-122"/>
              </a:rPr>
              <a:t>水池面积</a:t>
            </a:r>
            <a:r>
              <a:rPr lang="en-US" altLang="zh-CN" sz="2400" b="1" dirty="0">
                <a:solidFill>
                  <a:srgbClr val="000000"/>
                </a:solidFill>
                <a:latin typeface="华文新魏" pitchFamily="2" charset="-122"/>
                <a:ea typeface="华文新魏" pitchFamily="2" charset="-122"/>
              </a:rPr>
              <a:t>"&lt;&lt;</a:t>
            </a:r>
            <a:r>
              <a:rPr lang="en-US" altLang="zh-CN" sz="2400" b="1" dirty="0" smtClean="0">
                <a:solidFill>
                  <a:srgbClr val="000000"/>
                </a:solidFill>
                <a:latin typeface="华文新魏" pitchFamily="2" charset="-122"/>
                <a:ea typeface="华文新魏" pitchFamily="2" charset="-122"/>
              </a:rPr>
              <a:t>Area(pool</a:t>
            </a:r>
            <a:r>
              <a:rPr lang="en-US" altLang="zh-CN" sz="2400" b="1" dirty="0">
                <a:solidFill>
                  <a:srgbClr val="000000"/>
                </a:solidFill>
                <a:latin typeface="华文新魏" pitchFamily="2" charset="-122"/>
                <a:ea typeface="华文新魏" pitchFamily="2" charset="-122"/>
              </a:rPr>
              <a:t>);</a:t>
            </a:r>
          </a:p>
          <a:p>
            <a:pPr>
              <a:lnSpc>
                <a:spcPct val="110000"/>
              </a:lnSpc>
              <a:spcBef>
                <a:spcPct val="0"/>
              </a:spcBef>
              <a:buFontTx/>
              <a:buNone/>
            </a:pPr>
            <a:r>
              <a:rPr lang="en-US" altLang="zh-CN" sz="2400" b="1" dirty="0">
                <a:solidFill>
                  <a:srgbClr val="000000"/>
                </a:solidFill>
                <a:latin typeface="华文新魏" pitchFamily="2" charset="-122"/>
                <a:ea typeface="华文新魏" pitchFamily="2" charset="-122"/>
              </a:rPr>
              <a:t>	return 0;		}</a:t>
            </a:r>
          </a:p>
        </p:txBody>
      </p:sp>
      <p:sp>
        <p:nvSpPr>
          <p:cNvPr id="5" name="矩形 4"/>
          <p:cNvSpPr/>
          <p:nvPr/>
        </p:nvSpPr>
        <p:spPr>
          <a:xfrm>
            <a:off x="2988196" y="1681854"/>
            <a:ext cx="6155804" cy="1717393"/>
          </a:xfrm>
          <a:prstGeom prst="rect">
            <a:avLst/>
          </a:prstGeom>
          <a:solidFill>
            <a:srgbClr val="FFFFCC"/>
          </a:solidFill>
          <a:ln w="9525" algn="ctr">
            <a:solidFill>
              <a:schemeClr val="bg2"/>
            </a:solidFill>
            <a:miter lim="800000"/>
            <a:headEnd/>
            <a:tailEnd/>
          </a:ln>
          <a:effectLst>
            <a:outerShdw blurRad="50800" dist="38100" dir="2700000" algn="tl" rotWithShape="0">
              <a:prstClr val="black">
                <a:alpha val="40000"/>
              </a:prstClr>
            </a:outerShdw>
          </a:effectLst>
        </p:spPr>
        <p:txBody>
          <a:bodyPr wrap="square">
            <a:spAutoFit/>
          </a:bodyPr>
          <a:lstStyle/>
          <a:p>
            <a:pPr marL="457200" indent="-457200" eaLnBrk="0" hangingPunct="0">
              <a:lnSpc>
                <a:spcPct val="110000"/>
              </a:lnSpc>
            </a:pPr>
            <a:r>
              <a:rPr lang="en-US" altLang="zh-CN" b="1" dirty="0" err="1">
                <a:solidFill>
                  <a:srgbClr val="000000"/>
                </a:solidFill>
                <a:latin typeface="华文新魏" pitchFamily="2" charset="-122"/>
                <a:ea typeface="华文新魏" pitchFamily="2" charset="-122"/>
              </a:rPr>
              <a:t>int</a:t>
            </a:r>
            <a:r>
              <a:rPr lang="en-US" altLang="zh-CN" b="1" dirty="0">
                <a:solidFill>
                  <a:srgbClr val="000000"/>
                </a:solidFill>
                <a:latin typeface="华文新魏" pitchFamily="2" charset="-122"/>
                <a:ea typeface="华文新魏" pitchFamily="2" charset="-122"/>
              </a:rPr>
              <a:t> Area(RECT a)</a:t>
            </a:r>
          </a:p>
          <a:p>
            <a:pPr marL="457200" indent="-457200" eaLnBrk="0" hangingPunct="0">
              <a:lnSpc>
                <a:spcPct val="110000"/>
              </a:lnSpc>
            </a:pPr>
            <a:r>
              <a:rPr lang="en-US" altLang="zh-CN" b="1" dirty="0">
                <a:solidFill>
                  <a:srgbClr val="000000"/>
                </a:solidFill>
                <a:latin typeface="华文新魏" pitchFamily="2" charset="-122"/>
                <a:ea typeface="华文新魏" pitchFamily="2" charset="-122"/>
              </a:rPr>
              <a:t>{</a:t>
            </a:r>
          </a:p>
          <a:p>
            <a:pPr marL="457200" indent="-457200" eaLnBrk="0" hangingPunct="0">
              <a:lnSpc>
                <a:spcPct val="110000"/>
              </a:lnSpc>
            </a:pPr>
            <a:r>
              <a:rPr lang="en-US" altLang="zh-CN" b="1" dirty="0">
                <a:solidFill>
                  <a:srgbClr val="000000"/>
                </a:solidFill>
                <a:latin typeface="华文新魏" pitchFamily="2" charset="-122"/>
                <a:ea typeface="华文新魏" pitchFamily="2" charset="-122"/>
              </a:rPr>
              <a:t>	return (</a:t>
            </a:r>
            <a:r>
              <a:rPr lang="en-US" altLang="zh-CN" b="1" dirty="0" err="1">
                <a:solidFill>
                  <a:srgbClr val="000000"/>
                </a:solidFill>
                <a:latin typeface="华文新魏" pitchFamily="2" charset="-122"/>
                <a:ea typeface="华文新魏" pitchFamily="2" charset="-122"/>
              </a:rPr>
              <a:t>a.right-a.left</a:t>
            </a:r>
            <a:r>
              <a:rPr lang="en-US" altLang="zh-CN" b="1" dirty="0">
                <a:solidFill>
                  <a:srgbClr val="000000"/>
                </a:solidFill>
                <a:latin typeface="华文新魏" pitchFamily="2" charset="-122"/>
                <a:ea typeface="华文新魏" pitchFamily="2" charset="-122"/>
              </a:rPr>
              <a:t>)*(</a:t>
            </a:r>
            <a:r>
              <a:rPr lang="en-US" altLang="zh-CN" b="1" dirty="0" err="1">
                <a:solidFill>
                  <a:srgbClr val="000000"/>
                </a:solidFill>
                <a:latin typeface="华文新魏" pitchFamily="2" charset="-122"/>
                <a:ea typeface="华文新魏" pitchFamily="2" charset="-122"/>
              </a:rPr>
              <a:t>a.bottom-a.top</a:t>
            </a:r>
            <a:r>
              <a:rPr lang="en-US" altLang="zh-CN" b="1" dirty="0">
                <a:solidFill>
                  <a:srgbClr val="000000"/>
                </a:solidFill>
                <a:latin typeface="华文新魏" pitchFamily="2" charset="-122"/>
                <a:ea typeface="华文新魏" pitchFamily="2" charset="-122"/>
              </a:rPr>
              <a:t>);</a:t>
            </a:r>
          </a:p>
          <a:p>
            <a:pPr marL="457200" indent="-457200" eaLnBrk="0" hangingPunct="0">
              <a:lnSpc>
                <a:spcPct val="110000"/>
              </a:lnSpc>
            </a:pPr>
            <a:r>
              <a:rPr lang="en-US" altLang="zh-CN" b="1" dirty="0">
                <a:solidFill>
                  <a:srgbClr val="000000"/>
                </a:solidFill>
                <a:latin typeface="华文新魏" pitchFamily="2" charset="-122"/>
                <a:ea typeface="华文新魏" pitchFamily="2" charset="-122"/>
              </a:rPr>
              <a:t>}</a:t>
            </a:r>
            <a:endParaRPr lang="zh-CN" altLang="en-US" b="1" dirty="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22506387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2342D06-44D4-4C0D-AD6B-566B10F3691A}" type="slidenum">
              <a:rPr lang="en-US" altLang="zh-CN" sz="1400" smtClean="0"/>
              <a:pPr eaLnBrk="1" hangingPunct="1"/>
              <a:t>30</a:t>
            </a:fld>
            <a:endParaRPr lang="en-US" altLang="zh-CN" sz="1400" smtClean="0"/>
          </a:p>
        </p:txBody>
      </p:sp>
      <p:sp>
        <p:nvSpPr>
          <p:cNvPr id="233474" name="Rectangle 2"/>
          <p:cNvSpPr>
            <a:spLocks noChangeArrowheads="1"/>
          </p:cNvSpPr>
          <p:nvPr/>
        </p:nvSpPr>
        <p:spPr bwMode="auto">
          <a:xfrm>
            <a:off x="3581400" y="1341438"/>
            <a:ext cx="1905000" cy="442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a:t>animal</a:t>
            </a:r>
          </a:p>
        </p:txBody>
      </p:sp>
      <p:sp>
        <p:nvSpPr>
          <p:cNvPr id="233475" name="Rectangle 3"/>
          <p:cNvSpPr>
            <a:spLocks noChangeArrowheads="1"/>
          </p:cNvSpPr>
          <p:nvPr/>
        </p:nvSpPr>
        <p:spPr bwMode="auto">
          <a:xfrm>
            <a:off x="3203575" y="2133600"/>
            <a:ext cx="26035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a:t>fish</a:t>
            </a:r>
          </a:p>
        </p:txBody>
      </p:sp>
      <p:sp>
        <p:nvSpPr>
          <p:cNvPr id="233476" name="Line 4"/>
          <p:cNvSpPr>
            <a:spLocks noChangeShapeType="1"/>
          </p:cNvSpPr>
          <p:nvPr/>
        </p:nvSpPr>
        <p:spPr bwMode="auto">
          <a:xfrm>
            <a:off x="4495800" y="1784350"/>
            <a:ext cx="4763" cy="349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77" name="Text Box 5">
            <a:hlinkClick r:id="rId3" action="ppaction://hlinksldjump"/>
          </p:cNvPr>
          <p:cNvSpPr txBox="1">
            <a:spLocks noChangeArrowheads="1"/>
          </p:cNvSpPr>
          <p:nvPr/>
        </p:nvSpPr>
        <p:spPr bwMode="auto">
          <a:xfrm>
            <a:off x="990600" y="45720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t>animal</a:t>
            </a:r>
            <a:r>
              <a:rPr lang="zh-CN" altLang="en-US" sz="3200" b="1"/>
              <a:t>和</a:t>
            </a:r>
            <a:r>
              <a:rPr lang="en-US" altLang="zh-CN" sz="3200" b="1"/>
              <a:t>fish</a:t>
            </a:r>
            <a:r>
              <a:rPr lang="zh-CN" altLang="en-US" sz="3200" b="1"/>
              <a:t>之间类层次</a:t>
            </a:r>
          </a:p>
        </p:txBody>
      </p:sp>
      <p:sp>
        <p:nvSpPr>
          <p:cNvPr id="233478" name="Text Box 6"/>
          <p:cNvSpPr txBox="1">
            <a:spLocks noChangeArrowheads="1"/>
          </p:cNvSpPr>
          <p:nvPr/>
        </p:nvSpPr>
        <p:spPr bwMode="auto">
          <a:xfrm>
            <a:off x="1600200" y="4002088"/>
            <a:ext cx="6859588"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zh-CN" altLang="en-US" b="1"/>
              <a:t>派生类只有一个基类</a:t>
            </a:r>
            <a:r>
              <a:rPr lang="en-US" altLang="zh-CN" b="1"/>
              <a:t>—— </a:t>
            </a:r>
            <a:r>
              <a:rPr lang="zh-CN" altLang="en-US" b="1">
                <a:solidFill>
                  <a:srgbClr val="CC0000"/>
                </a:solidFill>
              </a:rPr>
              <a:t>单继承</a:t>
            </a:r>
          </a:p>
          <a:p>
            <a:pPr eaLnBrk="1" hangingPunct="1">
              <a:spcBef>
                <a:spcPct val="30000"/>
              </a:spcBef>
            </a:pPr>
            <a:r>
              <a:rPr lang="zh-CN" altLang="en-US" b="1"/>
              <a:t>派生类有两个或多个基类 </a:t>
            </a:r>
            <a:r>
              <a:rPr lang="en-US" altLang="zh-CN" b="1"/>
              <a:t>—— </a:t>
            </a:r>
            <a:r>
              <a:rPr lang="zh-CN" altLang="en-US" b="1">
                <a:solidFill>
                  <a:srgbClr val="CC0000"/>
                </a:solidFill>
              </a:rPr>
              <a:t>多重继承</a:t>
            </a:r>
            <a:endParaRPr lang="zh-CN" altLang="en-US" b="1"/>
          </a:p>
        </p:txBody>
      </p:sp>
      <p:sp>
        <p:nvSpPr>
          <p:cNvPr id="233479" name="Text Box 7"/>
          <p:cNvSpPr txBox="1">
            <a:spLocks noChangeArrowheads="1"/>
          </p:cNvSpPr>
          <p:nvPr/>
        </p:nvSpPr>
        <p:spPr bwMode="auto">
          <a:xfrm>
            <a:off x="2051050" y="5006975"/>
            <a:ext cx="4752975"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en-US" altLang="zh-CN" b="1"/>
              <a:t>class B</a:t>
            </a:r>
            <a:r>
              <a:rPr lang="en-US" altLang="zh-CN" b="1">
                <a:solidFill>
                  <a:srgbClr val="000099"/>
                </a:solidFill>
              </a:rPr>
              <a:t>: public C, public D</a:t>
            </a:r>
          </a:p>
          <a:p>
            <a:pPr eaLnBrk="1" hangingPunct="1">
              <a:spcBef>
                <a:spcPct val="10000"/>
              </a:spcBef>
            </a:pPr>
            <a:r>
              <a:rPr lang="en-US" altLang="zh-CN" b="1"/>
              <a:t>{</a:t>
            </a:r>
          </a:p>
          <a:p>
            <a:pPr eaLnBrk="1" hangingPunct="1">
              <a:spcBef>
                <a:spcPct val="10000"/>
              </a:spcBef>
            </a:pPr>
            <a:r>
              <a:rPr lang="en-US" altLang="zh-CN" b="1"/>
              <a:t>        ……</a:t>
            </a:r>
          </a:p>
          <a:p>
            <a:pPr eaLnBrk="1" hangingPunct="1">
              <a:spcBef>
                <a:spcPct val="10000"/>
              </a:spcBef>
            </a:pPr>
            <a:r>
              <a:rPr lang="en-US" altLang="zh-CN" b="1"/>
              <a:t>}</a:t>
            </a:r>
          </a:p>
        </p:txBody>
      </p:sp>
      <p:sp>
        <p:nvSpPr>
          <p:cNvPr id="233480" name="Rectangle 8">
            <a:hlinkClick r:id="rId3" action="ppaction://hlinksldjump"/>
          </p:cNvPr>
          <p:cNvSpPr>
            <a:spLocks noChangeArrowheads="1"/>
          </p:cNvSpPr>
          <p:nvPr/>
        </p:nvSpPr>
        <p:spPr bwMode="auto">
          <a:xfrm>
            <a:off x="3203575" y="2971800"/>
            <a:ext cx="26035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800" dirty="0"/>
              <a:t>goldfish</a:t>
            </a:r>
          </a:p>
        </p:txBody>
      </p:sp>
      <p:sp>
        <p:nvSpPr>
          <p:cNvPr id="233481" name="Line 9"/>
          <p:cNvSpPr>
            <a:spLocks noChangeShapeType="1"/>
          </p:cNvSpPr>
          <p:nvPr/>
        </p:nvSpPr>
        <p:spPr bwMode="auto">
          <a:xfrm>
            <a:off x="4495800" y="2622550"/>
            <a:ext cx="4763" cy="349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482" name="Text Box 10"/>
          <p:cNvSpPr txBox="1">
            <a:spLocks noChangeArrowheads="1"/>
          </p:cNvSpPr>
          <p:nvPr/>
        </p:nvSpPr>
        <p:spPr bwMode="auto">
          <a:xfrm>
            <a:off x="4356100" y="3573463"/>
            <a:ext cx="5492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a:t>
            </a:r>
          </a:p>
        </p:txBody>
      </p:sp>
      <p:cxnSp>
        <p:nvCxnSpPr>
          <p:cNvPr id="3" name="直接箭头连接符 2"/>
          <p:cNvCxnSpPr>
            <a:cxnSpLocks noChangeShapeType="1"/>
          </p:cNvCxnSpPr>
          <p:nvPr/>
        </p:nvCxnSpPr>
        <p:spPr bwMode="auto">
          <a:xfrm>
            <a:off x="6804025" y="1887538"/>
            <a:ext cx="0" cy="1012825"/>
          </a:xfrm>
          <a:prstGeom prst="straightConnector1">
            <a:avLst/>
          </a:prstGeom>
          <a:noFill/>
          <a:ln w="9525" algn="ctr">
            <a:solidFill>
              <a:schemeClr val="tx1"/>
            </a:solidFill>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p:cNvSpPr>
            <a:spLocks noChangeArrowheads="1"/>
          </p:cNvSpPr>
          <p:nvPr/>
        </p:nvSpPr>
        <p:spPr bwMode="auto">
          <a:xfrm>
            <a:off x="6249988" y="141287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更一般</a:t>
            </a:r>
          </a:p>
        </p:txBody>
      </p:sp>
      <p:sp>
        <p:nvSpPr>
          <p:cNvPr id="15" name="矩形 14"/>
          <p:cNvSpPr>
            <a:spLocks noChangeArrowheads="1"/>
          </p:cNvSpPr>
          <p:nvPr/>
        </p:nvSpPr>
        <p:spPr bwMode="auto">
          <a:xfrm>
            <a:off x="6102350" y="296703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更特殊化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blinds(horizontal)">
                                      <p:cBhvr>
                                        <p:cTn id="7" dur="500"/>
                                        <p:tgtEl>
                                          <p:spTgt spid="233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3474"/>
                                        </p:tgtEl>
                                        <p:attrNameLst>
                                          <p:attrName>style.visibility</p:attrName>
                                        </p:attrNameLst>
                                      </p:cBhvr>
                                      <p:to>
                                        <p:strVal val="visible"/>
                                      </p:to>
                                    </p:set>
                                    <p:animEffect transition="in" filter="wipe(up)">
                                      <p:cBhvr>
                                        <p:cTn id="12" dur="500"/>
                                        <p:tgtEl>
                                          <p:spTgt spid="23347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33476"/>
                                        </p:tgtEl>
                                        <p:attrNameLst>
                                          <p:attrName>style.visibility</p:attrName>
                                        </p:attrNameLst>
                                      </p:cBhvr>
                                      <p:to>
                                        <p:strVal val="visible"/>
                                      </p:to>
                                    </p:set>
                                    <p:animEffect transition="in" filter="wipe(up)">
                                      <p:cBhvr>
                                        <p:cTn id="16" dur="500"/>
                                        <p:tgtEl>
                                          <p:spTgt spid="233476"/>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33475"/>
                                        </p:tgtEl>
                                        <p:attrNameLst>
                                          <p:attrName>style.visibility</p:attrName>
                                        </p:attrNameLst>
                                      </p:cBhvr>
                                      <p:to>
                                        <p:strVal val="visible"/>
                                      </p:to>
                                    </p:set>
                                    <p:animEffect transition="in" filter="wipe(up)">
                                      <p:cBhvr>
                                        <p:cTn id="20" dur="500"/>
                                        <p:tgtEl>
                                          <p:spTgt spid="2334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33481"/>
                                        </p:tgtEl>
                                        <p:attrNameLst>
                                          <p:attrName>style.visibility</p:attrName>
                                        </p:attrNameLst>
                                      </p:cBhvr>
                                      <p:to>
                                        <p:strVal val="visible"/>
                                      </p:to>
                                    </p:set>
                                    <p:animEffect transition="in" filter="wipe(up)">
                                      <p:cBhvr>
                                        <p:cTn id="25" dur="500"/>
                                        <p:tgtEl>
                                          <p:spTgt spid="233481"/>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33480"/>
                                        </p:tgtEl>
                                        <p:attrNameLst>
                                          <p:attrName>style.visibility</p:attrName>
                                        </p:attrNameLst>
                                      </p:cBhvr>
                                      <p:to>
                                        <p:strVal val="visible"/>
                                      </p:to>
                                    </p:set>
                                    <p:animEffect transition="in" filter="wipe(up)">
                                      <p:cBhvr>
                                        <p:cTn id="29" dur="500"/>
                                        <p:tgtEl>
                                          <p:spTgt spid="23348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348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33478">
                                            <p:txEl>
                                              <p:pRg st="0" end="0"/>
                                            </p:txEl>
                                          </p:spTgt>
                                        </p:tgtEl>
                                        <p:attrNameLst>
                                          <p:attrName>style.visibility</p:attrName>
                                        </p:attrNameLst>
                                      </p:cBhvr>
                                      <p:to>
                                        <p:strVal val="visible"/>
                                      </p:to>
                                    </p:set>
                                    <p:anim calcmode="lin" valueType="num">
                                      <p:cBhvr additive="base">
                                        <p:cTn id="46" dur="500" fill="hold"/>
                                        <p:tgtEl>
                                          <p:spTgt spid="233478">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334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33478">
                                            <p:txEl>
                                              <p:pRg st="1" end="1"/>
                                            </p:txEl>
                                          </p:spTgt>
                                        </p:tgtEl>
                                        <p:attrNameLst>
                                          <p:attrName>style.visibility</p:attrName>
                                        </p:attrNameLst>
                                      </p:cBhvr>
                                      <p:to>
                                        <p:strVal val="visible"/>
                                      </p:to>
                                    </p:set>
                                    <p:anim calcmode="lin" valueType="num">
                                      <p:cBhvr additive="base">
                                        <p:cTn id="52" dur="500" fill="hold"/>
                                        <p:tgtEl>
                                          <p:spTgt spid="233478">
                                            <p:txEl>
                                              <p:pRg st="1" end="1"/>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334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33479">
                                            <p:txEl>
                                              <p:pRg st="0" end="0"/>
                                            </p:txEl>
                                          </p:spTgt>
                                        </p:tgtEl>
                                        <p:attrNameLst>
                                          <p:attrName>style.visibility</p:attrName>
                                        </p:attrNameLst>
                                      </p:cBhvr>
                                      <p:to>
                                        <p:strVal val="visible"/>
                                      </p:to>
                                    </p:set>
                                    <p:anim calcmode="lin" valueType="num">
                                      <p:cBhvr additive="base">
                                        <p:cTn id="58" dur="500" fill="hold"/>
                                        <p:tgtEl>
                                          <p:spTgt spid="233479">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33479">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233479">
                                            <p:txEl>
                                              <p:pRg st="1" end="1"/>
                                            </p:txEl>
                                          </p:spTgt>
                                        </p:tgtEl>
                                        <p:attrNameLst>
                                          <p:attrName>style.visibility</p:attrName>
                                        </p:attrNameLst>
                                      </p:cBhvr>
                                      <p:to>
                                        <p:strVal val="visible"/>
                                      </p:to>
                                    </p:set>
                                    <p:anim calcmode="lin" valueType="num">
                                      <p:cBhvr additive="base">
                                        <p:cTn id="62" dur="500" fill="hold"/>
                                        <p:tgtEl>
                                          <p:spTgt spid="233479">
                                            <p:txEl>
                                              <p:pRg st="1" end="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33479">
                                            <p:txEl>
                                              <p:pRg st="1" end="1"/>
                                            </p:txEl>
                                          </p:spTgt>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33479">
                                            <p:txEl>
                                              <p:pRg st="2" end="2"/>
                                            </p:txEl>
                                          </p:spTgt>
                                        </p:tgtEl>
                                        <p:attrNameLst>
                                          <p:attrName>style.visibility</p:attrName>
                                        </p:attrNameLst>
                                      </p:cBhvr>
                                      <p:to>
                                        <p:strVal val="visible"/>
                                      </p:to>
                                    </p:set>
                                    <p:anim calcmode="lin" valueType="num">
                                      <p:cBhvr additive="base">
                                        <p:cTn id="66" dur="500" fill="hold"/>
                                        <p:tgtEl>
                                          <p:spTgt spid="233479">
                                            <p:txEl>
                                              <p:pRg st="2" end="2"/>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233479">
                                            <p:txEl>
                                              <p:pRg st="2" end="2"/>
                                            </p:txEl>
                                          </p:spTgt>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233479">
                                            <p:txEl>
                                              <p:pRg st="3" end="3"/>
                                            </p:txEl>
                                          </p:spTgt>
                                        </p:tgtEl>
                                        <p:attrNameLst>
                                          <p:attrName>style.visibility</p:attrName>
                                        </p:attrNameLst>
                                      </p:cBhvr>
                                      <p:to>
                                        <p:strVal val="visible"/>
                                      </p:to>
                                    </p:set>
                                    <p:anim calcmode="lin" valueType="num">
                                      <p:cBhvr additive="base">
                                        <p:cTn id="70" dur="500" fill="hold"/>
                                        <p:tgtEl>
                                          <p:spTgt spid="233479">
                                            <p:txEl>
                                              <p:pRg st="3" end="3"/>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2334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p:bldP spid="233475" grpId="0" animBg="1"/>
      <p:bldP spid="233476" grpId="0" animBg="1"/>
      <p:bldP spid="233477" grpId="0" autoUpdateAnimBg="0"/>
      <p:bldP spid="233478" grpId="0" build="p" autoUpdateAnimBg="0"/>
      <p:bldP spid="233479" grpId="0" build="p" autoUpdateAnimBg="0"/>
      <p:bldP spid="233480" grpId="0" animBg="1"/>
      <p:bldP spid="233481" grpId="0" animBg="1"/>
      <p:bldP spid="233482" grpId="0"/>
      <p:bldP spid="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600450" y="54927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CObject</a:t>
            </a:r>
          </a:p>
        </p:txBody>
      </p:sp>
      <p:sp>
        <p:nvSpPr>
          <p:cNvPr id="36867" name="Rectangle 3"/>
          <p:cNvSpPr>
            <a:spLocks noChangeArrowheads="1"/>
          </p:cNvSpPr>
          <p:nvPr/>
        </p:nvSpPr>
        <p:spPr bwMode="auto">
          <a:xfrm>
            <a:off x="4932363" y="4510088"/>
            <a:ext cx="23764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CCommonDialog</a:t>
            </a:r>
          </a:p>
        </p:txBody>
      </p:sp>
      <p:sp>
        <p:nvSpPr>
          <p:cNvPr id="36868" name="Rectangle 4"/>
          <p:cNvSpPr>
            <a:spLocks noChangeArrowheads="1"/>
          </p:cNvSpPr>
          <p:nvPr/>
        </p:nvSpPr>
        <p:spPr bwMode="auto">
          <a:xfrm>
            <a:off x="3600450" y="1485900"/>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CCmdTarget</a:t>
            </a:r>
          </a:p>
        </p:txBody>
      </p:sp>
      <p:sp>
        <p:nvSpPr>
          <p:cNvPr id="36869" name="Rectangle 5"/>
          <p:cNvSpPr>
            <a:spLocks noChangeArrowheads="1"/>
          </p:cNvSpPr>
          <p:nvPr/>
        </p:nvSpPr>
        <p:spPr bwMode="auto">
          <a:xfrm>
            <a:off x="323850"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CWinThread</a:t>
            </a:r>
          </a:p>
        </p:txBody>
      </p:sp>
      <p:sp>
        <p:nvSpPr>
          <p:cNvPr id="36870" name="Rectangle 6"/>
          <p:cNvSpPr>
            <a:spLocks noChangeArrowheads="1"/>
          </p:cNvSpPr>
          <p:nvPr/>
        </p:nvSpPr>
        <p:spPr bwMode="auto">
          <a:xfrm>
            <a:off x="3598863"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CWnd</a:t>
            </a:r>
          </a:p>
        </p:txBody>
      </p:sp>
      <p:sp>
        <p:nvSpPr>
          <p:cNvPr id="36871" name="Rectangle 7"/>
          <p:cNvSpPr>
            <a:spLocks noChangeArrowheads="1"/>
          </p:cNvSpPr>
          <p:nvPr/>
        </p:nvSpPr>
        <p:spPr bwMode="auto">
          <a:xfrm>
            <a:off x="5437188" y="3573463"/>
            <a:ext cx="129540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CDialog</a:t>
            </a:r>
          </a:p>
        </p:txBody>
      </p:sp>
      <p:sp>
        <p:nvSpPr>
          <p:cNvPr id="36872" name="Rectangle 8"/>
          <p:cNvSpPr>
            <a:spLocks noChangeArrowheads="1"/>
          </p:cNvSpPr>
          <p:nvPr/>
        </p:nvSpPr>
        <p:spPr bwMode="auto">
          <a:xfrm>
            <a:off x="6586538" y="2422525"/>
            <a:ext cx="1873250"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CDocument</a:t>
            </a:r>
          </a:p>
        </p:txBody>
      </p:sp>
      <p:sp>
        <p:nvSpPr>
          <p:cNvPr id="36873" name="Rectangle 9"/>
          <p:cNvSpPr>
            <a:spLocks noChangeArrowheads="1"/>
          </p:cNvSpPr>
          <p:nvPr/>
        </p:nvSpPr>
        <p:spPr bwMode="auto">
          <a:xfrm>
            <a:off x="466725" y="3573463"/>
            <a:ext cx="1512888"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CWinApp</a:t>
            </a:r>
          </a:p>
        </p:txBody>
      </p:sp>
      <p:sp>
        <p:nvSpPr>
          <p:cNvPr id="36874" name="Rectangle 10"/>
          <p:cNvSpPr>
            <a:spLocks noChangeArrowheads="1"/>
          </p:cNvSpPr>
          <p:nvPr/>
        </p:nvSpPr>
        <p:spPr bwMode="auto">
          <a:xfrm>
            <a:off x="2268538" y="3573463"/>
            <a:ext cx="1008062"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CView</a:t>
            </a:r>
          </a:p>
        </p:txBody>
      </p:sp>
      <p:sp>
        <p:nvSpPr>
          <p:cNvPr id="36875" name="Rectangle 11"/>
          <p:cNvSpPr>
            <a:spLocks noChangeArrowheads="1"/>
          </p:cNvSpPr>
          <p:nvPr/>
        </p:nvSpPr>
        <p:spPr bwMode="auto">
          <a:xfrm>
            <a:off x="3421063" y="3573463"/>
            <a:ext cx="180022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CFrameWnd</a:t>
            </a:r>
          </a:p>
        </p:txBody>
      </p:sp>
      <p:sp>
        <p:nvSpPr>
          <p:cNvPr id="36876" name="Rectangle 12"/>
          <p:cNvSpPr>
            <a:spLocks noChangeArrowheads="1"/>
          </p:cNvSpPr>
          <p:nvPr/>
        </p:nvSpPr>
        <p:spPr bwMode="auto">
          <a:xfrm>
            <a:off x="6950075" y="3573463"/>
            <a:ext cx="1152525"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t>控件</a:t>
            </a:r>
          </a:p>
        </p:txBody>
      </p:sp>
      <p:sp>
        <p:nvSpPr>
          <p:cNvPr id="36877" name="Rectangle 13"/>
          <p:cNvSpPr>
            <a:spLocks noChangeArrowheads="1"/>
          </p:cNvSpPr>
          <p:nvPr/>
        </p:nvSpPr>
        <p:spPr bwMode="auto">
          <a:xfrm>
            <a:off x="2916238" y="5591175"/>
            <a:ext cx="1944687"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CColorDialog</a:t>
            </a:r>
          </a:p>
        </p:txBody>
      </p:sp>
      <p:sp>
        <p:nvSpPr>
          <p:cNvPr id="36878" name="Rectangle 14"/>
          <p:cNvSpPr>
            <a:spLocks noChangeArrowheads="1"/>
          </p:cNvSpPr>
          <p:nvPr/>
        </p:nvSpPr>
        <p:spPr bwMode="auto">
          <a:xfrm>
            <a:off x="5292725" y="5591175"/>
            <a:ext cx="16557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CFileDialog</a:t>
            </a:r>
          </a:p>
        </p:txBody>
      </p:sp>
      <p:sp>
        <p:nvSpPr>
          <p:cNvPr id="36879" name="Rectangle 15"/>
          <p:cNvSpPr>
            <a:spLocks noChangeArrowheads="1"/>
          </p:cNvSpPr>
          <p:nvPr/>
        </p:nvSpPr>
        <p:spPr bwMode="auto">
          <a:xfrm>
            <a:off x="7235825" y="5591175"/>
            <a:ext cx="1782763" cy="504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CFontDialog</a:t>
            </a:r>
          </a:p>
        </p:txBody>
      </p:sp>
      <p:sp>
        <p:nvSpPr>
          <p:cNvPr id="36880" name="Line 16"/>
          <p:cNvSpPr>
            <a:spLocks noChangeShapeType="1"/>
          </p:cNvSpPr>
          <p:nvPr/>
        </p:nvSpPr>
        <p:spPr bwMode="auto">
          <a:xfrm>
            <a:off x="4500563" y="10541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1" name="Line 17"/>
          <p:cNvSpPr>
            <a:spLocks noChangeShapeType="1"/>
          </p:cNvSpPr>
          <p:nvPr/>
        </p:nvSpPr>
        <p:spPr bwMode="auto">
          <a:xfrm>
            <a:off x="4500563" y="19907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2" name="Line 18"/>
          <p:cNvSpPr>
            <a:spLocks noChangeShapeType="1"/>
          </p:cNvSpPr>
          <p:nvPr/>
        </p:nvSpPr>
        <p:spPr bwMode="auto">
          <a:xfrm>
            <a:off x="4356100" y="2925763"/>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3" name="Line 19"/>
          <p:cNvSpPr>
            <a:spLocks noChangeShapeType="1"/>
          </p:cNvSpPr>
          <p:nvPr/>
        </p:nvSpPr>
        <p:spPr bwMode="auto">
          <a:xfrm flipH="1">
            <a:off x="2771775" y="2925763"/>
            <a:ext cx="10080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4" name="Line 20"/>
          <p:cNvSpPr>
            <a:spLocks noChangeShapeType="1"/>
          </p:cNvSpPr>
          <p:nvPr/>
        </p:nvSpPr>
        <p:spPr bwMode="auto">
          <a:xfrm>
            <a:off x="4716463" y="2925763"/>
            <a:ext cx="1368425"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5" name="Line 21"/>
          <p:cNvSpPr>
            <a:spLocks noChangeShapeType="1"/>
          </p:cNvSpPr>
          <p:nvPr/>
        </p:nvSpPr>
        <p:spPr bwMode="auto">
          <a:xfrm>
            <a:off x="5364163" y="2925763"/>
            <a:ext cx="2160587"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6" name="Line 22"/>
          <p:cNvSpPr>
            <a:spLocks noChangeShapeType="1"/>
          </p:cNvSpPr>
          <p:nvPr/>
        </p:nvSpPr>
        <p:spPr bwMode="auto">
          <a:xfrm>
            <a:off x="6084888" y="407828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7" name="Line 23"/>
          <p:cNvSpPr>
            <a:spLocks noChangeShapeType="1"/>
          </p:cNvSpPr>
          <p:nvPr/>
        </p:nvSpPr>
        <p:spPr bwMode="auto">
          <a:xfrm flipH="1">
            <a:off x="6084888" y="501491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8" name="Line 24"/>
          <p:cNvSpPr>
            <a:spLocks noChangeShapeType="1"/>
          </p:cNvSpPr>
          <p:nvPr/>
        </p:nvSpPr>
        <p:spPr bwMode="auto">
          <a:xfrm flipH="1">
            <a:off x="3851275" y="5014913"/>
            <a:ext cx="1296988"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9" name="Line 25"/>
          <p:cNvSpPr>
            <a:spLocks noChangeShapeType="1"/>
          </p:cNvSpPr>
          <p:nvPr/>
        </p:nvSpPr>
        <p:spPr bwMode="auto">
          <a:xfrm>
            <a:off x="6948488" y="5014913"/>
            <a:ext cx="122396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0" name="Line 26"/>
          <p:cNvSpPr>
            <a:spLocks noChangeShapeType="1"/>
          </p:cNvSpPr>
          <p:nvPr/>
        </p:nvSpPr>
        <p:spPr bwMode="auto">
          <a:xfrm flipH="1">
            <a:off x="1187450" y="1990725"/>
            <a:ext cx="28797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1" name="Line 27"/>
          <p:cNvSpPr>
            <a:spLocks noChangeShapeType="1"/>
          </p:cNvSpPr>
          <p:nvPr/>
        </p:nvSpPr>
        <p:spPr bwMode="auto">
          <a:xfrm>
            <a:off x="1187450" y="2925763"/>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2" name="Line 28"/>
          <p:cNvSpPr>
            <a:spLocks noChangeShapeType="1"/>
          </p:cNvSpPr>
          <p:nvPr/>
        </p:nvSpPr>
        <p:spPr bwMode="auto">
          <a:xfrm>
            <a:off x="5076825" y="1990725"/>
            <a:ext cx="2590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3" name="Text Box 29"/>
          <p:cNvSpPr txBox="1">
            <a:spLocks noChangeArrowheads="1"/>
          </p:cNvSpPr>
          <p:nvPr/>
        </p:nvSpPr>
        <p:spPr bwMode="auto">
          <a:xfrm>
            <a:off x="3419475" y="6308725"/>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一些</a:t>
            </a:r>
            <a:r>
              <a:rPr lang="en-US" altLang="zh-CN" b="1"/>
              <a:t>MFC</a:t>
            </a:r>
            <a:r>
              <a:rPr lang="zh-CN" altLang="en-US" b="1"/>
              <a:t>类的层次</a:t>
            </a:r>
          </a:p>
        </p:txBody>
      </p:sp>
      <p:sp>
        <p:nvSpPr>
          <p:cNvPr id="248862" name="Text Box 30"/>
          <p:cNvSpPr txBox="1">
            <a:spLocks noChangeArrowheads="1"/>
          </p:cNvSpPr>
          <p:nvPr/>
        </p:nvSpPr>
        <p:spPr bwMode="auto">
          <a:xfrm>
            <a:off x="1187450" y="38401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buClr>
                <a:schemeClr val="folHlink"/>
              </a:buClr>
              <a:buSzPct val="60000"/>
              <a:buFont typeface="Wingdings" pitchFamily="2" charset="2"/>
              <a:buNone/>
            </a:pPr>
            <a:r>
              <a:rPr lang="en-US" altLang="zh-CN" sz="4000" b="1">
                <a:solidFill>
                  <a:srgbClr val="FF0000"/>
                </a:solidFill>
                <a:sym typeface="Wingdings 2" pitchFamily="18" charset="2"/>
              </a:rPr>
              <a:t></a:t>
            </a:r>
          </a:p>
        </p:txBody>
      </p:sp>
      <p:sp>
        <p:nvSpPr>
          <p:cNvPr id="248863" name="Text Box 31"/>
          <p:cNvSpPr txBox="1">
            <a:spLocks noChangeArrowheads="1"/>
          </p:cNvSpPr>
          <p:nvPr/>
        </p:nvSpPr>
        <p:spPr bwMode="auto">
          <a:xfrm>
            <a:off x="6156325" y="37893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buClr>
                <a:schemeClr val="folHlink"/>
              </a:buClr>
              <a:buSzPct val="60000"/>
              <a:buFont typeface="Wingdings" pitchFamily="2" charset="2"/>
              <a:buNone/>
            </a:pPr>
            <a:r>
              <a:rPr lang="en-US" altLang="zh-CN" sz="4000" b="1">
                <a:solidFill>
                  <a:srgbClr val="FF0000"/>
                </a:solidFill>
                <a:sym typeface="Wingdings 2" pitchFamily="18" charset="2"/>
              </a:rPr>
              <a:t></a:t>
            </a:r>
          </a:p>
        </p:txBody>
      </p:sp>
      <p:sp>
        <p:nvSpPr>
          <p:cNvPr id="248864" name="Text Box 32"/>
          <p:cNvSpPr txBox="1">
            <a:spLocks noChangeArrowheads="1"/>
          </p:cNvSpPr>
          <p:nvPr/>
        </p:nvSpPr>
        <p:spPr bwMode="auto">
          <a:xfrm>
            <a:off x="7524750" y="3789363"/>
            <a:ext cx="649288"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buClr>
                <a:schemeClr val="folHlink"/>
              </a:buClr>
              <a:buSzPct val="60000"/>
              <a:buFont typeface="Wingdings" pitchFamily="2" charset="2"/>
              <a:buNone/>
            </a:pPr>
            <a:r>
              <a:rPr lang="en-US" altLang="zh-CN" sz="4000" b="1">
                <a:solidFill>
                  <a:srgbClr val="FF0000"/>
                </a:solidFill>
                <a:sym typeface="Wingdings 2" pitchFamily="18" charset="2"/>
              </a:rPr>
              <a:t></a:t>
            </a:r>
          </a:p>
        </p:txBody>
      </p:sp>
      <p:sp>
        <p:nvSpPr>
          <p:cNvPr id="36897" name="AutoShape 33">
            <a:hlinkClick r:id="" action="ppaction://hlinkshowjump?jump=previousslide" highlightClick="1"/>
          </p:cNvPr>
          <p:cNvSpPr>
            <a:spLocks noChangeArrowheads="1"/>
          </p:cNvSpPr>
          <p:nvPr/>
        </p:nvSpPr>
        <p:spPr bwMode="auto">
          <a:xfrm>
            <a:off x="8675688" y="6381750"/>
            <a:ext cx="433387" cy="43338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62" grpId="0"/>
      <p:bldP spid="248863" grpId="0"/>
      <p:bldP spid="2488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244F1A-54FF-4EEF-BB28-9E7B5C4A6F44}" type="slidenum">
              <a:rPr lang="en-US" altLang="zh-CN" sz="1400" smtClean="0"/>
              <a:pPr eaLnBrk="1" hangingPunct="1"/>
              <a:t>32</a:t>
            </a:fld>
            <a:endParaRPr lang="en-US" altLang="zh-CN" sz="1400" smtClean="0"/>
          </a:p>
        </p:txBody>
      </p:sp>
      <p:sp>
        <p:nvSpPr>
          <p:cNvPr id="37891" name="Rectangle 2"/>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38200" indent="-838200" eaLnBrk="0" hangingPunct="0">
              <a:defRPr kumimoji="1" sz="2400">
                <a:solidFill>
                  <a:schemeClr val="tx1"/>
                </a:solidFill>
                <a:latin typeface="Times New Roman" pitchFamily="18" charset="0"/>
                <a:ea typeface="宋体" pitchFamily="2" charset="-122"/>
              </a:defRPr>
            </a:lvl1pPr>
            <a:lvl2pPr marL="838200" indent="-838200" eaLnBrk="0" hangingPunct="0">
              <a:defRPr kumimoji="1" sz="2400">
                <a:solidFill>
                  <a:schemeClr val="tx1"/>
                </a:solidFill>
                <a:latin typeface="Times New Roman" pitchFamily="18" charset="0"/>
                <a:ea typeface="宋体" pitchFamily="2" charset="-122"/>
              </a:defRPr>
            </a:lvl2pPr>
            <a:lvl3pPr marL="838200" indent="-838200" eaLnBrk="0" hangingPunct="0">
              <a:defRPr kumimoji="1" sz="2400">
                <a:solidFill>
                  <a:schemeClr val="tx1"/>
                </a:solidFill>
                <a:latin typeface="Times New Roman" pitchFamily="18" charset="0"/>
                <a:ea typeface="宋体" pitchFamily="2" charset="-122"/>
              </a:defRPr>
            </a:lvl3pPr>
            <a:lvl4pPr marL="838200" indent="-838200" eaLnBrk="0" hangingPunct="0">
              <a:defRPr kumimoji="1" sz="2400">
                <a:solidFill>
                  <a:schemeClr val="tx1"/>
                </a:solidFill>
                <a:latin typeface="Times New Roman" pitchFamily="18" charset="0"/>
                <a:ea typeface="宋体" pitchFamily="2" charset="-122"/>
              </a:defRPr>
            </a:lvl4pPr>
            <a:lvl5pPr marL="838200" indent="-838200" eaLnBrk="0" hangingPunct="0">
              <a:defRPr kumimoji="1" sz="2400">
                <a:solidFill>
                  <a:schemeClr val="tx1"/>
                </a:solidFill>
                <a:latin typeface="Times New Roman" pitchFamily="18" charset="0"/>
                <a:ea typeface="宋体" pitchFamily="2" charset="-122"/>
              </a:defRPr>
            </a:lvl5pPr>
            <a:lvl6pPr marL="12954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17526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22098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2667000" indent="-838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4000" b="1">
                <a:solidFill>
                  <a:schemeClr val="tx2"/>
                </a:solidFill>
              </a:rPr>
              <a:t>C++</a:t>
            </a:r>
            <a:r>
              <a:rPr lang="zh-CN" altLang="en-US" sz="4000" b="1">
                <a:solidFill>
                  <a:schemeClr val="tx2"/>
                </a:solidFill>
              </a:rPr>
              <a:t>的三种成员访问级别</a:t>
            </a:r>
          </a:p>
        </p:txBody>
      </p:sp>
      <p:sp>
        <p:nvSpPr>
          <p:cNvPr id="235523" name="Text Box 3"/>
          <p:cNvSpPr txBox="1">
            <a:spLocks noChangeArrowheads="1"/>
          </p:cNvSpPr>
          <p:nvPr/>
        </p:nvSpPr>
        <p:spPr bwMode="auto">
          <a:xfrm>
            <a:off x="3492500" y="2570163"/>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公有成员允许任何函数访问，不管它们是不是这个类的一部分。</a:t>
            </a:r>
          </a:p>
        </p:txBody>
      </p:sp>
      <p:sp>
        <p:nvSpPr>
          <p:cNvPr id="235524" name="Text Box 4"/>
          <p:cNvSpPr txBox="1">
            <a:spLocks noChangeArrowheads="1"/>
          </p:cNvSpPr>
          <p:nvPr/>
        </p:nvSpPr>
        <p:spPr bwMode="auto">
          <a:xfrm>
            <a:off x="1620838" y="2565400"/>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public</a:t>
            </a:r>
          </a:p>
        </p:txBody>
      </p:sp>
      <p:sp>
        <p:nvSpPr>
          <p:cNvPr id="235525" name="Text Box 5"/>
          <p:cNvSpPr txBox="1">
            <a:spLocks noChangeArrowheads="1"/>
          </p:cNvSpPr>
          <p:nvPr/>
        </p:nvSpPr>
        <p:spPr bwMode="auto">
          <a:xfrm>
            <a:off x="1403350" y="191770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访问级别</a:t>
            </a:r>
          </a:p>
        </p:txBody>
      </p:sp>
      <p:sp>
        <p:nvSpPr>
          <p:cNvPr id="235526" name="Text Box 6"/>
          <p:cNvSpPr txBox="1">
            <a:spLocks noChangeArrowheads="1"/>
          </p:cNvSpPr>
          <p:nvPr/>
        </p:nvSpPr>
        <p:spPr bwMode="auto">
          <a:xfrm>
            <a:off x="5219700" y="1901825"/>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说   明</a:t>
            </a:r>
          </a:p>
        </p:txBody>
      </p:sp>
      <p:sp>
        <p:nvSpPr>
          <p:cNvPr id="235527" name="Line 7"/>
          <p:cNvSpPr>
            <a:spLocks noChangeShapeType="1"/>
          </p:cNvSpPr>
          <p:nvPr/>
        </p:nvSpPr>
        <p:spPr bwMode="auto">
          <a:xfrm>
            <a:off x="1042988" y="2501900"/>
            <a:ext cx="7632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8" name="Line 8"/>
          <p:cNvSpPr>
            <a:spLocks noChangeShapeType="1"/>
          </p:cNvSpPr>
          <p:nvPr/>
        </p:nvSpPr>
        <p:spPr bwMode="auto">
          <a:xfrm>
            <a:off x="1042988" y="1854200"/>
            <a:ext cx="7632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9" name="Line 9"/>
          <p:cNvSpPr>
            <a:spLocks noChangeShapeType="1"/>
          </p:cNvSpPr>
          <p:nvPr/>
        </p:nvSpPr>
        <p:spPr bwMode="auto">
          <a:xfrm>
            <a:off x="1042988" y="5661025"/>
            <a:ext cx="76327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0" name="Text Box 10"/>
          <p:cNvSpPr txBox="1">
            <a:spLocks noChangeArrowheads="1"/>
          </p:cNvSpPr>
          <p:nvPr/>
        </p:nvSpPr>
        <p:spPr bwMode="auto">
          <a:xfrm>
            <a:off x="3492500" y="3578225"/>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保护成员只允许这个类本身及其子类的成员函数访问。</a:t>
            </a:r>
          </a:p>
        </p:txBody>
      </p:sp>
      <p:sp>
        <p:nvSpPr>
          <p:cNvPr id="235531" name="Text Box 11"/>
          <p:cNvSpPr txBox="1">
            <a:spLocks noChangeArrowheads="1"/>
          </p:cNvSpPr>
          <p:nvPr/>
        </p:nvSpPr>
        <p:spPr bwMode="auto">
          <a:xfrm>
            <a:off x="1403350" y="3573463"/>
            <a:ext cx="172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protected</a:t>
            </a:r>
          </a:p>
        </p:txBody>
      </p:sp>
      <p:sp>
        <p:nvSpPr>
          <p:cNvPr id="235532" name="Text Box 12"/>
          <p:cNvSpPr txBox="1">
            <a:spLocks noChangeArrowheads="1"/>
          </p:cNvSpPr>
          <p:nvPr/>
        </p:nvSpPr>
        <p:spPr bwMode="auto">
          <a:xfrm>
            <a:off x="3492500" y="4652963"/>
            <a:ext cx="53292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私有成员只允许这个类本身的成员函数访问。</a:t>
            </a:r>
          </a:p>
        </p:txBody>
      </p:sp>
      <p:sp>
        <p:nvSpPr>
          <p:cNvPr id="235533" name="Text Box 13"/>
          <p:cNvSpPr txBox="1">
            <a:spLocks noChangeArrowheads="1"/>
          </p:cNvSpPr>
          <p:nvPr/>
        </p:nvSpPr>
        <p:spPr bwMode="auto">
          <a:xfrm>
            <a:off x="1620838" y="4638675"/>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private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8"/>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235525">
                                            <p:txEl>
                                              <p:pRg st="0" end="0"/>
                                            </p:txEl>
                                          </p:spTgt>
                                        </p:tgtEl>
                                        <p:attrNameLst>
                                          <p:attrName>style.visibility</p:attrName>
                                        </p:attrNameLst>
                                      </p:cBhvr>
                                      <p:to>
                                        <p:strVal val="visible"/>
                                      </p:to>
                                    </p:set>
                                    <p:animEffect transition="in" filter="checkerboard(across)">
                                      <p:cBhvr>
                                        <p:cTn id="9" dur="500"/>
                                        <p:tgtEl>
                                          <p:spTgt spid="235525">
                                            <p:txEl>
                                              <p:pRg st="0" end="0"/>
                                            </p:txEl>
                                          </p:spTgt>
                                        </p:tgtEl>
                                      </p:cBhvr>
                                    </p:animEffect>
                                  </p:childTnLst>
                                </p:cTn>
                              </p:par>
                              <p:par>
                                <p:cTn id="10" presetID="5" presetClass="entr" presetSubtype="10" fill="hold" grpId="0" nodeType="withEffect">
                                  <p:stCondLst>
                                    <p:cond delay="0"/>
                                  </p:stCondLst>
                                  <p:childTnLst>
                                    <p:set>
                                      <p:cBhvr>
                                        <p:cTn id="11" dur="1" fill="hold">
                                          <p:stCondLst>
                                            <p:cond delay="0"/>
                                          </p:stCondLst>
                                        </p:cTn>
                                        <p:tgtEl>
                                          <p:spTgt spid="235526">
                                            <p:txEl>
                                              <p:pRg st="0" end="0"/>
                                            </p:txEl>
                                          </p:spTgt>
                                        </p:tgtEl>
                                        <p:attrNameLst>
                                          <p:attrName>style.visibility</p:attrName>
                                        </p:attrNameLst>
                                      </p:cBhvr>
                                      <p:to>
                                        <p:strVal val="visible"/>
                                      </p:to>
                                    </p:set>
                                    <p:animEffect transition="in" filter="checkerboard(across)">
                                      <p:cBhvr>
                                        <p:cTn id="12" dur="500"/>
                                        <p:tgtEl>
                                          <p:spTgt spid="235526">
                                            <p:txEl>
                                              <p:pRg st="0" end="0"/>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355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35524">
                                            <p:txEl>
                                              <p:pRg st="0" end="0"/>
                                            </p:txEl>
                                          </p:spTgt>
                                        </p:tgtEl>
                                        <p:attrNameLst>
                                          <p:attrName>style.visibility</p:attrName>
                                        </p:attrNameLst>
                                      </p:cBhvr>
                                      <p:to>
                                        <p:strVal val="visible"/>
                                      </p:to>
                                    </p:set>
                                    <p:animEffect transition="in" filter="checkerboard(across)">
                                      <p:cBhvr>
                                        <p:cTn id="21" dur="500"/>
                                        <p:tgtEl>
                                          <p:spTgt spid="23552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35523">
                                            <p:txEl>
                                              <p:pRg st="0" end="0"/>
                                            </p:txEl>
                                          </p:spTgt>
                                        </p:tgtEl>
                                        <p:attrNameLst>
                                          <p:attrName>style.visibility</p:attrName>
                                        </p:attrNameLst>
                                      </p:cBhvr>
                                      <p:to>
                                        <p:strVal val="visible"/>
                                      </p:to>
                                    </p:set>
                                    <p:animEffect transition="in" filter="checkerboard(across)">
                                      <p:cBhvr>
                                        <p:cTn id="26" dur="500"/>
                                        <p:tgtEl>
                                          <p:spTgt spid="23552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35531">
                                            <p:txEl>
                                              <p:pRg st="0" end="0"/>
                                            </p:txEl>
                                          </p:spTgt>
                                        </p:tgtEl>
                                        <p:attrNameLst>
                                          <p:attrName>style.visibility</p:attrName>
                                        </p:attrNameLst>
                                      </p:cBhvr>
                                      <p:to>
                                        <p:strVal val="visible"/>
                                      </p:to>
                                    </p:set>
                                    <p:animEffect transition="in" filter="checkerboard(across)">
                                      <p:cBhvr>
                                        <p:cTn id="31" dur="500"/>
                                        <p:tgtEl>
                                          <p:spTgt spid="235531">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35530">
                                            <p:txEl>
                                              <p:pRg st="0" end="0"/>
                                            </p:txEl>
                                          </p:spTgt>
                                        </p:tgtEl>
                                        <p:attrNameLst>
                                          <p:attrName>style.visibility</p:attrName>
                                        </p:attrNameLst>
                                      </p:cBhvr>
                                      <p:to>
                                        <p:strVal val="visible"/>
                                      </p:to>
                                    </p:set>
                                    <p:animEffect transition="in" filter="checkerboard(across)">
                                      <p:cBhvr>
                                        <p:cTn id="36" dur="500"/>
                                        <p:tgtEl>
                                          <p:spTgt spid="235530">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35533">
                                            <p:txEl>
                                              <p:pRg st="0" end="0"/>
                                            </p:txEl>
                                          </p:spTgt>
                                        </p:tgtEl>
                                        <p:attrNameLst>
                                          <p:attrName>style.visibility</p:attrName>
                                        </p:attrNameLst>
                                      </p:cBhvr>
                                      <p:to>
                                        <p:strVal val="visible"/>
                                      </p:to>
                                    </p:set>
                                    <p:animEffect transition="in" filter="checkerboard(across)">
                                      <p:cBhvr>
                                        <p:cTn id="41" dur="500"/>
                                        <p:tgtEl>
                                          <p:spTgt spid="23553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35532">
                                            <p:txEl>
                                              <p:pRg st="0" end="0"/>
                                            </p:txEl>
                                          </p:spTgt>
                                        </p:tgtEl>
                                        <p:attrNameLst>
                                          <p:attrName>style.visibility</p:attrName>
                                        </p:attrNameLst>
                                      </p:cBhvr>
                                      <p:to>
                                        <p:strVal val="visible"/>
                                      </p:to>
                                    </p:set>
                                    <p:animEffect transition="in" filter="checkerboard(across)">
                                      <p:cBhvr>
                                        <p:cTn id="46" dur="500"/>
                                        <p:tgtEl>
                                          <p:spTgt spid="235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p:bldP spid="235524" grpId="0" build="p" autoUpdateAnimBg="0"/>
      <p:bldP spid="235525" grpId="0" build="p" autoUpdateAnimBg="0"/>
      <p:bldP spid="235526" grpId="0" build="p" autoUpdateAnimBg="0"/>
      <p:bldP spid="235527" grpId="0" animBg="1"/>
      <p:bldP spid="235528" grpId="0" animBg="1"/>
      <p:bldP spid="235529" grpId="0" animBg="1"/>
      <p:bldP spid="235530" grpId="0" build="p" autoUpdateAnimBg="0"/>
      <p:bldP spid="235531" grpId="0" build="p" autoUpdateAnimBg="0"/>
      <p:bldP spid="235532" grpId="0" build="p" autoUpdateAnimBg="0"/>
      <p:bldP spid="23553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AC6015-7C26-4982-A725-59FD2843AF95}" type="slidenum">
              <a:rPr lang="en-US" altLang="zh-CN" sz="1400" smtClean="0"/>
              <a:pPr eaLnBrk="1" hangingPunct="1"/>
              <a:t>33</a:t>
            </a:fld>
            <a:endParaRPr lang="en-US" altLang="zh-CN" sz="1400" smtClean="0"/>
          </a:p>
        </p:txBody>
      </p:sp>
      <p:sp>
        <p:nvSpPr>
          <p:cNvPr id="38915" name="Rectangle 2"/>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838200" indent="-838200" eaLnBrk="1" hangingPunct="1"/>
            <a:r>
              <a:rPr lang="zh-CN" altLang="en-US" sz="4000" b="1" smtClean="0"/>
              <a:t>派生类的继承方式</a:t>
            </a:r>
            <a:br>
              <a:rPr lang="zh-CN" altLang="en-US" sz="4000" b="1" smtClean="0"/>
            </a:br>
            <a:endParaRPr lang="zh-CN" altLang="en-US" sz="4000" b="1" smtClean="0"/>
          </a:p>
        </p:txBody>
      </p:sp>
      <p:graphicFrame>
        <p:nvGraphicFramePr>
          <p:cNvPr id="249859" name="Group 3"/>
          <p:cNvGraphicFramePr>
            <a:graphicFrameLocks noGrp="1"/>
          </p:cNvGraphicFramePr>
          <p:nvPr/>
        </p:nvGraphicFramePr>
        <p:xfrm>
          <a:off x="1187450" y="1406525"/>
          <a:ext cx="7416800" cy="5203830"/>
        </p:xfrm>
        <a:graphic>
          <a:graphicData uri="http://schemas.openxmlformats.org/drawingml/2006/table">
            <a:tbl>
              <a:tblPr/>
              <a:tblGrid>
                <a:gridCol w="2376488"/>
                <a:gridCol w="2160587"/>
                <a:gridCol w="2879725"/>
              </a:tblGrid>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基类访问特性</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继承方式</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派生类访问特性</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public</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rowSpan="3">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protected</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38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private</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000"/>
                      </a:srgbClr>
                    </a:solidFill>
                  </a:tcPr>
                </a:tc>
                <a:tc vMerge="1">
                  <a:txBody>
                    <a:bodyPr/>
                    <a:lstStyle/>
                    <a:p>
                      <a:endParaRPr lang="zh-CN" altLang="en-US"/>
                    </a:p>
                  </a:txBody>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0000"/>
                          </a:solidFill>
                          <a:effectLst/>
                          <a:latin typeface="Times New Roman" pitchFamily="18" charset="0"/>
                          <a:ea typeface="宋体" pitchFamily="2" charset="-122"/>
                        </a:rPr>
                        <a:t>No Access</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7462D9D-133F-49BA-8E8B-5AFFFCAE0C86}" type="slidenum">
              <a:rPr lang="en-US" altLang="zh-CN" sz="1400" smtClean="0"/>
              <a:pPr eaLnBrk="1" hangingPunct="1"/>
              <a:t>34</a:t>
            </a:fld>
            <a:endParaRPr lang="en-US" altLang="zh-CN" sz="1400" smtClean="0"/>
          </a:p>
        </p:txBody>
      </p:sp>
      <p:sp>
        <p:nvSpPr>
          <p:cNvPr id="236546" name="Text Box 2"/>
          <p:cNvSpPr txBox="1">
            <a:spLocks noChangeArrowheads="1"/>
          </p:cNvSpPr>
          <p:nvPr/>
        </p:nvSpPr>
        <p:spPr bwMode="auto">
          <a:xfrm>
            <a:off x="1331913" y="1282700"/>
            <a:ext cx="6985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t>   </a:t>
            </a:r>
            <a:r>
              <a:rPr lang="zh-CN" altLang="en-US" sz="3200" b="1"/>
              <a:t>在设计一个类的时候，通常是将类的定义放到头文件</a:t>
            </a:r>
            <a:r>
              <a:rPr lang="en-US" altLang="zh-CN" sz="3200" b="1"/>
              <a:t>(*.h)</a:t>
            </a:r>
            <a:r>
              <a:rPr lang="zh-CN" altLang="en-US" sz="3200" b="1"/>
              <a:t>中，把类中成员函数的实现放到源文件</a:t>
            </a:r>
            <a:r>
              <a:rPr lang="en-US" altLang="zh-CN" sz="3200" b="1"/>
              <a:t>(*.cpp)</a:t>
            </a:r>
            <a:r>
              <a:rPr lang="zh-CN" altLang="en-US" sz="3200" b="1"/>
              <a:t>中。</a:t>
            </a:r>
          </a:p>
        </p:txBody>
      </p:sp>
      <p:sp>
        <p:nvSpPr>
          <p:cNvPr id="236547" name="Rectangle 3"/>
          <p:cNvSpPr>
            <a:spLocks noChangeArrowheads="1"/>
          </p:cNvSpPr>
          <p:nvPr/>
        </p:nvSpPr>
        <p:spPr bwMode="auto">
          <a:xfrm>
            <a:off x="2195513" y="3500438"/>
            <a:ext cx="5543550" cy="151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t>animal</a:t>
            </a:r>
            <a:r>
              <a:rPr lang="zh-CN" altLang="en-US" b="1"/>
              <a:t>类：</a:t>
            </a:r>
            <a:r>
              <a:rPr lang="en-US" altLang="zh-CN" b="1"/>
              <a:t>animal.h</a:t>
            </a:r>
            <a:r>
              <a:rPr lang="zh-CN" altLang="en-US" b="1"/>
              <a:t>、</a:t>
            </a:r>
            <a:r>
              <a:rPr lang="en-US" altLang="zh-CN" b="1"/>
              <a:t>animal.cpp</a:t>
            </a:r>
          </a:p>
          <a:p>
            <a:pPr eaLnBrk="1" hangingPunct="1">
              <a:lnSpc>
                <a:spcPct val="130000"/>
              </a:lnSpc>
            </a:pPr>
            <a:r>
              <a:rPr lang="en-US" altLang="zh-CN" b="1"/>
              <a:t>fish</a:t>
            </a:r>
            <a:r>
              <a:rPr lang="zh-CN" altLang="en-US" b="1"/>
              <a:t>类：      </a:t>
            </a:r>
            <a:r>
              <a:rPr lang="en-US" altLang="zh-CN" b="1"/>
              <a:t>fish.h</a:t>
            </a:r>
            <a:r>
              <a:rPr lang="zh-CN" altLang="en-US" b="1"/>
              <a:t>、</a:t>
            </a:r>
            <a:r>
              <a:rPr lang="en-US" altLang="zh-CN" b="1"/>
              <a:t>fish.cpp</a:t>
            </a:r>
          </a:p>
          <a:p>
            <a:pPr eaLnBrk="1" hangingPunct="1">
              <a:lnSpc>
                <a:spcPct val="130000"/>
              </a:lnSpc>
            </a:pPr>
            <a:r>
              <a:rPr lang="en-US" altLang="zh-CN" b="1"/>
              <a:t>main</a:t>
            </a:r>
            <a:r>
              <a:rPr lang="zh-CN" altLang="en-US" b="1"/>
              <a:t>函数：</a:t>
            </a:r>
            <a:r>
              <a:rPr lang="en-US" altLang="zh-CN" b="1"/>
              <a:t>example.cpp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6">
                                            <p:txEl>
                                              <p:pRg st="0" end="0"/>
                                            </p:txEl>
                                          </p:spTgt>
                                        </p:tgtEl>
                                        <p:attrNameLst>
                                          <p:attrName>style.visibility</p:attrName>
                                        </p:attrNameLst>
                                      </p:cBhvr>
                                      <p:to>
                                        <p:strVal val="visible"/>
                                      </p:to>
                                    </p:set>
                                    <p:anim calcmode="lin" valueType="num">
                                      <p:cBhvr additive="base">
                                        <p:cTn id="7" dur="500" fill="hold"/>
                                        <p:tgtEl>
                                          <p:spTgt spid="2365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36547">
                                            <p:txEl>
                                              <p:pRg st="0" end="0"/>
                                            </p:txEl>
                                          </p:spTgt>
                                        </p:tgtEl>
                                        <p:attrNameLst>
                                          <p:attrName>style.visibility</p:attrName>
                                        </p:attrNameLst>
                                      </p:cBhvr>
                                      <p:to>
                                        <p:strVal val="visible"/>
                                      </p:to>
                                    </p:set>
                                    <p:animEffect transition="in" filter="checkerboard(across)">
                                      <p:cBhvr>
                                        <p:cTn id="13" dur="500"/>
                                        <p:tgtEl>
                                          <p:spTgt spid="23654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36547">
                                            <p:txEl>
                                              <p:pRg st="1" end="1"/>
                                            </p:txEl>
                                          </p:spTgt>
                                        </p:tgtEl>
                                        <p:attrNameLst>
                                          <p:attrName>style.visibility</p:attrName>
                                        </p:attrNameLst>
                                      </p:cBhvr>
                                      <p:to>
                                        <p:strVal val="visible"/>
                                      </p:to>
                                    </p:set>
                                    <p:animEffect transition="in" filter="checkerboard(across)">
                                      <p:cBhvr>
                                        <p:cTn id="18" dur="500"/>
                                        <p:tgtEl>
                                          <p:spTgt spid="23654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36547">
                                            <p:txEl>
                                              <p:pRg st="2" end="2"/>
                                            </p:txEl>
                                          </p:spTgt>
                                        </p:tgtEl>
                                        <p:attrNameLst>
                                          <p:attrName>style.visibility</p:attrName>
                                        </p:attrNameLst>
                                      </p:cBhvr>
                                      <p:to>
                                        <p:strVal val="visible"/>
                                      </p:to>
                                    </p:set>
                                    <p:animEffect transition="in" filter="checkerboard(across)">
                                      <p:cBhvr>
                                        <p:cTn id="23" dur="500"/>
                                        <p:tgtEl>
                                          <p:spTgt spid="236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BE31494-C117-4FD4-B3B0-B0CF5333487F}" type="slidenum">
              <a:rPr lang="en-US" altLang="zh-CN" sz="1400" smtClean="0"/>
              <a:pPr eaLnBrk="1" hangingPunct="1"/>
              <a:t>35</a:t>
            </a:fld>
            <a:endParaRPr lang="en-US" altLang="zh-CN" sz="1400" smtClean="0"/>
          </a:p>
        </p:txBody>
      </p:sp>
      <p:sp>
        <p:nvSpPr>
          <p:cNvPr id="40963" name="Rectangle 2"/>
          <p:cNvSpPr>
            <a:spLocks noChangeArrowheads="1"/>
          </p:cNvSpPr>
          <p:nvPr/>
        </p:nvSpPr>
        <p:spPr bwMode="auto">
          <a:xfrm>
            <a:off x="1979613" y="981075"/>
            <a:ext cx="5400675" cy="4968875"/>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//animal.h</a:t>
            </a:r>
            <a:r>
              <a:rPr lang="zh-CN" altLang="en-US" b="1">
                <a:solidFill>
                  <a:srgbClr val="006600"/>
                </a:solidFill>
              </a:rPr>
              <a:t>文件</a:t>
            </a:r>
          </a:p>
          <a:p>
            <a:pPr eaLnBrk="1" hangingPunct="1">
              <a:lnSpc>
                <a:spcPct val="120000"/>
              </a:lnSpc>
            </a:pPr>
            <a:r>
              <a:rPr lang="en-US" altLang="zh-CN" b="1">
                <a:solidFill>
                  <a:srgbClr val="0000CC"/>
                </a:solidFill>
              </a:rPr>
              <a:t>#ifndef _ANIMAL_H_</a:t>
            </a:r>
          </a:p>
          <a:p>
            <a:pPr eaLnBrk="1" hangingPunct="1">
              <a:lnSpc>
                <a:spcPct val="120000"/>
              </a:lnSpc>
            </a:pPr>
            <a:r>
              <a:rPr lang="en-US" altLang="zh-CN" b="1">
                <a:solidFill>
                  <a:srgbClr val="0000CC"/>
                </a:solidFill>
              </a:rPr>
              <a:t>#define _ANIMAL_H_</a:t>
            </a:r>
          </a:p>
          <a:p>
            <a:pPr eaLnBrk="1" hangingPunct="1">
              <a:lnSpc>
                <a:spcPct val="120000"/>
              </a:lnSpc>
            </a:pPr>
            <a:r>
              <a:rPr lang="en-US" altLang="zh-CN" b="1"/>
              <a:t>class animal</a:t>
            </a:r>
          </a:p>
          <a:p>
            <a:pPr eaLnBrk="1" hangingPunct="1">
              <a:lnSpc>
                <a:spcPct val="120000"/>
              </a:lnSpc>
            </a:pPr>
            <a:r>
              <a:rPr lang="en-US" altLang="zh-CN" b="1"/>
              <a:t>{</a:t>
            </a:r>
          </a:p>
          <a:p>
            <a:pPr eaLnBrk="1" hangingPunct="1">
              <a:lnSpc>
                <a:spcPct val="120000"/>
              </a:lnSpc>
            </a:pPr>
            <a:r>
              <a:rPr lang="en-US" altLang="zh-CN" b="1"/>
              <a:t>public:</a:t>
            </a:r>
          </a:p>
          <a:p>
            <a:pPr eaLnBrk="1" hangingPunct="1">
              <a:lnSpc>
                <a:spcPct val="120000"/>
              </a:lnSpc>
            </a:pPr>
            <a:r>
              <a:rPr lang="en-US" altLang="zh-CN" b="1"/>
              <a:t>	void eat( );</a:t>
            </a:r>
          </a:p>
          <a:p>
            <a:pPr eaLnBrk="1" hangingPunct="1">
              <a:lnSpc>
                <a:spcPct val="120000"/>
              </a:lnSpc>
            </a:pPr>
            <a:r>
              <a:rPr lang="en-US" altLang="zh-CN" b="1"/>
              <a:t>	void sleep( );</a:t>
            </a:r>
          </a:p>
          <a:p>
            <a:pPr eaLnBrk="1" hangingPunct="1">
              <a:lnSpc>
                <a:spcPct val="120000"/>
              </a:lnSpc>
            </a:pPr>
            <a:r>
              <a:rPr lang="en-US" altLang="zh-CN" b="1"/>
              <a:t>	void breathe( );</a:t>
            </a:r>
          </a:p>
          <a:p>
            <a:pPr eaLnBrk="1" hangingPunct="1">
              <a:lnSpc>
                <a:spcPct val="120000"/>
              </a:lnSpc>
            </a:pPr>
            <a:r>
              <a:rPr lang="en-US" altLang="zh-CN" b="1"/>
              <a:t>};</a:t>
            </a:r>
          </a:p>
          <a:p>
            <a:pPr eaLnBrk="1" hangingPunct="1">
              <a:lnSpc>
                <a:spcPct val="120000"/>
              </a:lnSpc>
            </a:pPr>
            <a:r>
              <a:rPr lang="en-US" altLang="zh-CN" b="1">
                <a:solidFill>
                  <a:srgbClr val="0000CC"/>
                </a:solidFill>
              </a:rPr>
              <a:t>#endif</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2FDF7B8-8736-4400-A9CA-31044EA2C751}" type="slidenum">
              <a:rPr lang="en-US" altLang="zh-CN" sz="1400" smtClean="0"/>
              <a:pPr eaLnBrk="1" hangingPunct="1"/>
              <a:t>36</a:t>
            </a:fld>
            <a:endParaRPr lang="en-US" altLang="zh-CN" sz="1400" smtClean="0"/>
          </a:p>
        </p:txBody>
      </p:sp>
      <p:sp>
        <p:nvSpPr>
          <p:cNvPr id="41987" name="Rectangle 2"/>
          <p:cNvSpPr>
            <a:spLocks noChangeArrowheads="1"/>
          </p:cNvSpPr>
          <p:nvPr/>
        </p:nvSpPr>
        <p:spPr bwMode="auto">
          <a:xfrm>
            <a:off x="1979613" y="333375"/>
            <a:ext cx="5832475" cy="6591300"/>
          </a:xfrm>
          <a:prstGeom prst="rect">
            <a:avLst/>
          </a:prstGeom>
          <a:solidFill>
            <a:schemeClr val="bg1"/>
          </a:solidFill>
          <a:ln w="5715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006600"/>
                </a:solidFill>
              </a:rPr>
              <a:t>//animal.cpp</a:t>
            </a:r>
            <a:r>
              <a:rPr lang="zh-CN" altLang="en-US" b="1">
                <a:solidFill>
                  <a:srgbClr val="006600"/>
                </a:solidFill>
              </a:rPr>
              <a:t>文件</a:t>
            </a:r>
          </a:p>
          <a:p>
            <a:pPr eaLnBrk="1" hangingPunct="1">
              <a:lnSpc>
                <a:spcPct val="110000"/>
              </a:lnSpc>
            </a:pPr>
            <a:r>
              <a:rPr lang="en-US" altLang="zh-CN" b="1"/>
              <a:t>#include &lt;iostream &gt;</a:t>
            </a:r>
            <a:endParaRPr lang="en-US" altLang="zh-CN" b="1">
              <a:solidFill>
                <a:srgbClr val="FF0000"/>
              </a:solidFill>
            </a:endParaRPr>
          </a:p>
          <a:p>
            <a:pPr eaLnBrk="1" hangingPunct="1">
              <a:lnSpc>
                <a:spcPct val="110000"/>
              </a:lnSpc>
            </a:pPr>
            <a:r>
              <a:rPr lang="en-US" altLang="zh-CN" b="1"/>
              <a:t>using namespace std;</a:t>
            </a:r>
          </a:p>
          <a:p>
            <a:pPr eaLnBrk="1" hangingPunct="1">
              <a:lnSpc>
                <a:spcPct val="110000"/>
              </a:lnSpc>
            </a:pPr>
            <a:r>
              <a:rPr lang="en-US" altLang="zh-CN" b="1">
                <a:solidFill>
                  <a:srgbClr val="FF0000"/>
                </a:solidFill>
              </a:rPr>
              <a:t>#include "animal.h"</a:t>
            </a:r>
          </a:p>
          <a:p>
            <a:pPr eaLnBrk="1" hangingPunct="1">
              <a:lnSpc>
                <a:spcPct val="110000"/>
              </a:lnSpc>
            </a:pPr>
            <a:r>
              <a:rPr lang="en-US" altLang="zh-CN" b="1"/>
              <a:t>void animal::eat( )</a:t>
            </a:r>
          </a:p>
          <a:p>
            <a:pPr eaLnBrk="1" hangingPunct="1">
              <a:lnSpc>
                <a:spcPct val="110000"/>
              </a:lnSpc>
            </a:pPr>
            <a:r>
              <a:rPr lang="en-US" altLang="zh-CN" b="1"/>
              <a:t>{</a:t>
            </a:r>
          </a:p>
          <a:p>
            <a:pPr eaLnBrk="1" hangingPunct="1">
              <a:lnSpc>
                <a:spcPct val="110000"/>
              </a:lnSpc>
            </a:pPr>
            <a:r>
              <a:rPr lang="en-US" altLang="zh-CN" b="1"/>
              <a:t>   cout&lt;&lt;"animal eat"&lt;&lt;endl;	</a:t>
            </a:r>
          </a:p>
          <a:p>
            <a:pPr eaLnBrk="1" hangingPunct="1">
              <a:lnSpc>
                <a:spcPct val="110000"/>
              </a:lnSpc>
            </a:pPr>
            <a:r>
              <a:rPr lang="en-US" altLang="zh-CN" b="1"/>
              <a:t>}</a:t>
            </a:r>
          </a:p>
          <a:p>
            <a:pPr eaLnBrk="1" hangingPunct="1">
              <a:lnSpc>
                <a:spcPct val="110000"/>
              </a:lnSpc>
            </a:pPr>
            <a:r>
              <a:rPr lang="en-US" altLang="zh-CN" b="1"/>
              <a:t>void animal::sleep( )</a:t>
            </a:r>
          </a:p>
          <a:p>
            <a:pPr eaLnBrk="1" hangingPunct="1">
              <a:lnSpc>
                <a:spcPct val="110000"/>
              </a:lnSpc>
            </a:pPr>
            <a:r>
              <a:rPr lang="en-US" altLang="zh-CN" b="1"/>
              <a:t>{</a:t>
            </a:r>
          </a:p>
          <a:p>
            <a:pPr eaLnBrk="1" hangingPunct="1">
              <a:lnSpc>
                <a:spcPct val="110000"/>
              </a:lnSpc>
            </a:pPr>
            <a:r>
              <a:rPr lang="en-US" altLang="zh-CN" b="1"/>
              <a:t>   cout&lt;&lt;"animal sleep"&lt;&lt;endl;	</a:t>
            </a:r>
          </a:p>
          <a:p>
            <a:pPr eaLnBrk="1" hangingPunct="1">
              <a:lnSpc>
                <a:spcPct val="110000"/>
              </a:lnSpc>
            </a:pPr>
            <a:r>
              <a:rPr lang="en-US" altLang="zh-CN" b="1"/>
              <a:t>}</a:t>
            </a:r>
          </a:p>
          <a:p>
            <a:pPr eaLnBrk="1" hangingPunct="1">
              <a:lnSpc>
                <a:spcPct val="110000"/>
              </a:lnSpc>
            </a:pPr>
            <a:r>
              <a:rPr lang="en-US" altLang="zh-CN" b="1"/>
              <a:t>void animal::breathe( )</a:t>
            </a:r>
          </a:p>
          <a:p>
            <a:pPr eaLnBrk="1" hangingPunct="1">
              <a:lnSpc>
                <a:spcPct val="110000"/>
              </a:lnSpc>
            </a:pPr>
            <a:r>
              <a:rPr lang="en-US" altLang="zh-CN" b="1"/>
              <a:t>{</a:t>
            </a:r>
          </a:p>
          <a:p>
            <a:pPr eaLnBrk="1" hangingPunct="1">
              <a:lnSpc>
                <a:spcPct val="110000"/>
              </a:lnSpc>
            </a:pPr>
            <a:r>
              <a:rPr lang="en-US" altLang="zh-CN" b="1"/>
              <a:t>   cout&lt;&lt;"animal breathe"&lt;&lt;endl;</a:t>
            </a:r>
          </a:p>
          <a:p>
            <a:pPr eaLnBrk="1" hangingPunct="1">
              <a:lnSpc>
                <a:spcPct val="110000"/>
              </a:lnSpc>
            </a:pPr>
            <a:r>
              <a:rPr lang="en-US" altLang="zh-CN" b="1"/>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3A7C408-7553-4C50-929F-30E62A4942DB}" type="slidenum">
              <a:rPr lang="en-US" altLang="zh-CN" sz="1400" smtClean="0"/>
              <a:pPr eaLnBrk="1" hangingPunct="1"/>
              <a:t>37</a:t>
            </a:fld>
            <a:endParaRPr lang="en-US" altLang="zh-CN" sz="1400" smtClean="0"/>
          </a:p>
        </p:txBody>
      </p:sp>
      <p:sp>
        <p:nvSpPr>
          <p:cNvPr id="43011" name="Rectangle 2"/>
          <p:cNvSpPr>
            <a:spLocks noChangeArrowheads="1"/>
          </p:cNvSpPr>
          <p:nvPr/>
        </p:nvSpPr>
        <p:spPr bwMode="auto">
          <a:xfrm>
            <a:off x="2286000" y="1341438"/>
            <a:ext cx="4572000" cy="4530725"/>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//fish.h</a:t>
            </a:r>
            <a:r>
              <a:rPr lang="zh-CN" altLang="en-US" b="1">
                <a:solidFill>
                  <a:srgbClr val="006600"/>
                </a:solidFill>
              </a:rPr>
              <a:t>文件</a:t>
            </a:r>
          </a:p>
          <a:p>
            <a:pPr eaLnBrk="1" hangingPunct="1">
              <a:lnSpc>
                <a:spcPct val="120000"/>
              </a:lnSpc>
            </a:pPr>
            <a:r>
              <a:rPr lang="en-US" altLang="zh-CN" b="1">
                <a:solidFill>
                  <a:srgbClr val="0000CC"/>
                </a:solidFill>
              </a:rPr>
              <a:t>#ifndef _FISH_H_</a:t>
            </a:r>
          </a:p>
          <a:p>
            <a:pPr eaLnBrk="1" hangingPunct="1">
              <a:lnSpc>
                <a:spcPct val="120000"/>
              </a:lnSpc>
            </a:pPr>
            <a:r>
              <a:rPr lang="en-US" altLang="zh-CN" b="1">
                <a:solidFill>
                  <a:srgbClr val="0000CC"/>
                </a:solidFill>
              </a:rPr>
              <a:t>#define _FISH_H_</a:t>
            </a:r>
          </a:p>
          <a:p>
            <a:pPr eaLnBrk="1" hangingPunct="1">
              <a:lnSpc>
                <a:spcPct val="120000"/>
              </a:lnSpc>
            </a:pPr>
            <a:r>
              <a:rPr lang="en-US" altLang="zh-CN" b="1">
                <a:solidFill>
                  <a:srgbClr val="FF0000"/>
                </a:solidFill>
              </a:rPr>
              <a:t>#include "animal.h"</a:t>
            </a:r>
          </a:p>
          <a:p>
            <a:pPr eaLnBrk="1" hangingPunct="1">
              <a:lnSpc>
                <a:spcPct val="120000"/>
              </a:lnSpc>
            </a:pPr>
            <a:r>
              <a:rPr lang="en-US" altLang="zh-CN" b="1"/>
              <a:t>class fish:public animal</a:t>
            </a:r>
          </a:p>
          <a:p>
            <a:pPr eaLnBrk="1" hangingPunct="1">
              <a:lnSpc>
                <a:spcPct val="120000"/>
              </a:lnSpc>
            </a:pPr>
            <a:r>
              <a:rPr lang="en-US" altLang="zh-CN" b="1"/>
              <a:t>{</a:t>
            </a:r>
          </a:p>
          <a:p>
            <a:pPr eaLnBrk="1" hangingPunct="1">
              <a:lnSpc>
                <a:spcPct val="120000"/>
              </a:lnSpc>
            </a:pPr>
            <a:r>
              <a:rPr lang="en-US" altLang="zh-CN" b="1"/>
              <a:t>public:</a:t>
            </a:r>
          </a:p>
          <a:p>
            <a:pPr eaLnBrk="1" hangingPunct="1">
              <a:lnSpc>
                <a:spcPct val="120000"/>
              </a:lnSpc>
            </a:pPr>
            <a:r>
              <a:rPr lang="en-US" altLang="zh-CN" b="1"/>
              <a:t>	void swim( );</a:t>
            </a:r>
          </a:p>
          <a:p>
            <a:pPr eaLnBrk="1" hangingPunct="1">
              <a:lnSpc>
                <a:spcPct val="120000"/>
              </a:lnSpc>
            </a:pPr>
            <a:r>
              <a:rPr lang="en-US" altLang="zh-CN" b="1"/>
              <a:t>};</a:t>
            </a:r>
          </a:p>
          <a:p>
            <a:pPr eaLnBrk="1" hangingPunct="1">
              <a:lnSpc>
                <a:spcPct val="120000"/>
              </a:lnSpc>
            </a:pPr>
            <a:r>
              <a:rPr lang="en-US" altLang="zh-CN" b="1">
                <a:solidFill>
                  <a:srgbClr val="0000CC"/>
                </a:solidFill>
              </a:rPr>
              <a:t>#endif</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C04A71A-58FC-4916-B160-A16EB6907ADA}" type="slidenum">
              <a:rPr lang="en-US" altLang="zh-CN" sz="1400" smtClean="0"/>
              <a:pPr eaLnBrk="1" hangingPunct="1"/>
              <a:t>38</a:t>
            </a:fld>
            <a:endParaRPr lang="en-US" altLang="zh-CN" sz="1400" smtClean="0"/>
          </a:p>
        </p:txBody>
      </p:sp>
      <p:sp>
        <p:nvSpPr>
          <p:cNvPr id="44035" name="Rectangle 2"/>
          <p:cNvSpPr>
            <a:spLocks noChangeArrowheads="1"/>
          </p:cNvSpPr>
          <p:nvPr/>
        </p:nvSpPr>
        <p:spPr bwMode="auto">
          <a:xfrm>
            <a:off x="1763713" y="1628775"/>
            <a:ext cx="5741987" cy="3638550"/>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//fish.cpp</a:t>
            </a:r>
            <a:r>
              <a:rPr lang="zh-CN" altLang="en-US" b="1">
                <a:solidFill>
                  <a:srgbClr val="006600"/>
                </a:solidFill>
              </a:rPr>
              <a:t>文件</a:t>
            </a:r>
          </a:p>
          <a:p>
            <a:pPr eaLnBrk="1" hangingPunct="1">
              <a:lnSpc>
                <a:spcPct val="120000"/>
              </a:lnSpc>
            </a:pPr>
            <a:r>
              <a:rPr lang="en-US" altLang="zh-CN" b="1"/>
              <a:t>#include &lt;iostream&gt;</a:t>
            </a:r>
          </a:p>
          <a:p>
            <a:pPr eaLnBrk="1" hangingPunct="1">
              <a:lnSpc>
                <a:spcPct val="120000"/>
              </a:lnSpc>
            </a:pPr>
            <a:r>
              <a:rPr lang="en-US" altLang="zh-CN" b="1"/>
              <a:t>using namespace std;</a:t>
            </a:r>
          </a:p>
          <a:p>
            <a:pPr eaLnBrk="1" hangingPunct="1">
              <a:lnSpc>
                <a:spcPct val="120000"/>
              </a:lnSpc>
            </a:pPr>
            <a:r>
              <a:rPr lang="en-US" altLang="zh-CN" b="1">
                <a:solidFill>
                  <a:srgbClr val="FF0000"/>
                </a:solidFill>
              </a:rPr>
              <a:t>#include "fish.h"</a:t>
            </a:r>
          </a:p>
          <a:p>
            <a:pPr eaLnBrk="1" hangingPunct="1">
              <a:lnSpc>
                <a:spcPct val="120000"/>
              </a:lnSpc>
            </a:pPr>
            <a:r>
              <a:rPr lang="en-US" altLang="zh-CN" b="1"/>
              <a:t>void fish::swim( )</a:t>
            </a:r>
          </a:p>
          <a:p>
            <a:pPr eaLnBrk="1" hangingPunct="1">
              <a:lnSpc>
                <a:spcPct val="120000"/>
              </a:lnSpc>
            </a:pPr>
            <a:r>
              <a:rPr lang="en-US" altLang="zh-CN" b="1"/>
              <a:t>{ </a:t>
            </a:r>
          </a:p>
          <a:p>
            <a:pPr eaLnBrk="1" hangingPunct="1">
              <a:lnSpc>
                <a:spcPct val="120000"/>
              </a:lnSpc>
            </a:pPr>
            <a:r>
              <a:rPr lang="en-US" altLang="zh-CN" b="1"/>
              <a:t>  cout&lt;&lt;"fish swim"&lt;&lt;endl;</a:t>
            </a:r>
          </a:p>
          <a:p>
            <a:pPr eaLnBrk="1" hangingPunct="1">
              <a:lnSpc>
                <a:spcPct val="120000"/>
              </a:lnSpc>
            </a:pPr>
            <a:r>
              <a:rPr lang="en-US" altLang="zh-CN" b="1"/>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61B40C3-B3CD-41A7-99D3-BC1357E8B891}" type="slidenum">
              <a:rPr lang="en-US" altLang="zh-CN" sz="1400" smtClean="0"/>
              <a:pPr eaLnBrk="1" hangingPunct="1"/>
              <a:t>39</a:t>
            </a:fld>
            <a:endParaRPr lang="en-US" altLang="zh-CN" sz="1400" smtClean="0"/>
          </a:p>
        </p:txBody>
      </p:sp>
      <p:sp>
        <p:nvSpPr>
          <p:cNvPr id="45059" name="Rectangle 2"/>
          <p:cNvSpPr>
            <a:spLocks noChangeArrowheads="1"/>
          </p:cNvSpPr>
          <p:nvPr/>
        </p:nvSpPr>
        <p:spPr bwMode="auto">
          <a:xfrm>
            <a:off x="2520950" y="1773238"/>
            <a:ext cx="4572000" cy="4530725"/>
          </a:xfrm>
          <a:prstGeom prst="rect">
            <a:avLst/>
          </a:prstGeom>
          <a:solidFill>
            <a:schemeClr val="bg1"/>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a:solidFill>
                  <a:srgbClr val="006600"/>
                </a:solidFill>
              </a:rPr>
              <a:t>//example.cpp</a:t>
            </a:r>
            <a:r>
              <a:rPr lang="zh-CN" altLang="en-US" b="1">
                <a:solidFill>
                  <a:srgbClr val="006600"/>
                </a:solidFill>
              </a:rPr>
              <a:t>文件</a:t>
            </a:r>
          </a:p>
          <a:p>
            <a:pPr eaLnBrk="1" hangingPunct="1">
              <a:lnSpc>
                <a:spcPct val="120000"/>
              </a:lnSpc>
            </a:pPr>
            <a:r>
              <a:rPr lang="en-US" altLang="zh-CN" b="1">
                <a:solidFill>
                  <a:srgbClr val="FF0000"/>
                </a:solidFill>
              </a:rPr>
              <a:t>#include "animal.h"</a:t>
            </a:r>
          </a:p>
          <a:p>
            <a:pPr eaLnBrk="1" hangingPunct="1">
              <a:lnSpc>
                <a:spcPct val="120000"/>
              </a:lnSpc>
            </a:pPr>
            <a:r>
              <a:rPr lang="en-US" altLang="zh-CN" b="1">
                <a:solidFill>
                  <a:srgbClr val="FF0000"/>
                </a:solidFill>
              </a:rPr>
              <a:t>#include "fish.h"</a:t>
            </a:r>
          </a:p>
          <a:p>
            <a:pPr eaLnBrk="1" hangingPunct="1">
              <a:lnSpc>
                <a:spcPct val="120000"/>
              </a:lnSpc>
            </a:pPr>
            <a:r>
              <a:rPr lang="en-US" altLang="zh-CN" b="1"/>
              <a:t>void main( )</a:t>
            </a:r>
          </a:p>
          <a:p>
            <a:pPr eaLnBrk="1" hangingPunct="1">
              <a:lnSpc>
                <a:spcPct val="120000"/>
              </a:lnSpc>
            </a:pPr>
            <a:r>
              <a:rPr lang="en-US" altLang="zh-CN" b="1"/>
              <a:t>{</a:t>
            </a:r>
          </a:p>
          <a:p>
            <a:pPr eaLnBrk="1" hangingPunct="1">
              <a:lnSpc>
                <a:spcPct val="120000"/>
              </a:lnSpc>
            </a:pPr>
            <a:r>
              <a:rPr lang="en-US" altLang="zh-CN" b="1"/>
              <a:t>      animal a1;</a:t>
            </a:r>
          </a:p>
          <a:p>
            <a:pPr eaLnBrk="1" hangingPunct="1">
              <a:lnSpc>
                <a:spcPct val="120000"/>
              </a:lnSpc>
            </a:pPr>
            <a:r>
              <a:rPr lang="en-US" altLang="zh-CN" b="1"/>
              <a:t>      a1.breathe( );</a:t>
            </a:r>
          </a:p>
          <a:p>
            <a:pPr eaLnBrk="1" hangingPunct="1">
              <a:lnSpc>
                <a:spcPct val="120000"/>
              </a:lnSpc>
            </a:pPr>
            <a:r>
              <a:rPr lang="en-US" altLang="zh-CN" b="1"/>
              <a:t>      fish f1;</a:t>
            </a:r>
          </a:p>
          <a:p>
            <a:pPr eaLnBrk="1" hangingPunct="1">
              <a:lnSpc>
                <a:spcPct val="120000"/>
              </a:lnSpc>
            </a:pPr>
            <a:r>
              <a:rPr lang="en-US" altLang="zh-CN" b="1"/>
              <a:t>      f1.swim( );</a:t>
            </a:r>
          </a:p>
          <a:p>
            <a:pPr eaLnBrk="1" hangingPunct="1">
              <a:lnSpc>
                <a:spcPct val="120000"/>
              </a:lnSpc>
            </a:pPr>
            <a:r>
              <a:rPr lang="en-US" altLang="zh-CN" b="1"/>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2ABC0305-5110-4B58-AB98-314AB4CF3EF6}" type="slidenum">
              <a:rPr lang="en-US" altLang="zh-CN" sz="1400" smtClean="0">
                <a:solidFill>
                  <a:srgbClr val="000000"/>
                </a:solidFill>
              </a:rPr>
              <a:pPr eaLnBrk="1" hangingPunct="1"/>
              <a:t>4</a:t>
            </a:fld>
            <a:endParaRPr lang="en-US" altLang="zh-CN" sz="1400" smtClean="0">
              <a:solidFill>
                <a:srgbClr val="000000"/>
              </a:solidFill>
            </a:endParaRPr>
          </a:p>
        </p:txBody>
      </p:sp>
      <p:sp>
        <p:nvSpPr>
          <p:cNvPr id="8195" name="Text Box 2"/>
          <p:cNvSpPr txBox="1">
            <a:spLocks noChangeArrowheads="1"/>
          </p:cNvSpPr>
          <p:nvPr/>
        </p:nvSpPr>
        <p:spPr bwMode="auto">
          <a:xfrm>
            <a:off x="922338" y="115888"/>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6000" b="1" dirty="0">
                <a:solidFill>
                  <a:srgbClr val="000000"/>
                </a:solidFill>
                <a:ea typeface="文鼎CS舒同体" pitchFamily="49" charset="-122"/>
                <a:sym typeface="Monotype Sorts" pitchFamily="2" charset="2"/>
              </a:rPr>
              <a:t>类与对象</a:t>
            </a:r>
            <a:endParaRPr lang="zh-CN" altLang="en-US" sz="6000" b="1" dirty="0">
              <a:solidFill>
                <a:srgbClr val="000000"/>
              </a:solidFill>
              <a:ea typeface="文鼎CS舒同体" pitchFamily="49" charset="-122"/>
            </a:endParaRPr>
          </a:p>
        </p:txBody>
      </p:sp>
      <p:sp>
        <p:nvSpPr>
          <p:cNvPr id="82953" name="AutoShape 9">
            <a:hlinkClick r:id="rId3" action="ppaction://hlinksldjump"/>
          </p:cNvPr>
          <p:cNvSpPr>
            <a:spLocks/>
          </p:cNvSpPr>
          <p:nvPr/>
        </p:nvSpPr>
        <p:spPr bwMode="auto">
          <a:xfrm>
            <a:off x="4643438" y="1384498"/>
            <a:ext cx="3962400" cy="1320800"/>
          </a:xfrm>
          <a:prstGeom prst="borderCallout1">
            <a:avLst>
              <a:gd name="adj1" fmla="val 105769"/>
              <a:gd name="adj2" fmla="val 97116"/>
              <a:gd name="adj3" fmla="val 105769"/>
              <a:gd name="adj4" fmla="val -46153"/>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000" dirty="0">
                <a:solidFill>
                  <a:srgbClr val="000000"/>
                </a:solidFill>
                <a:latin typeface="Tahoma" pitchFamily="34" charset="0"/>
                <a:ea typeface="黑体" pitchFamily="49" charset="-122"/>
              </a:rPr>
              <a:t>具有品牌、型号、排量、耗油量等</a:t>
            </a:r>
            <a:r>
              <a:rPr lang="zh-CN" altLang="en-US" sz="2000" b="1" dirty="0">
                <a:solidFill>
                  <a:srgbClr val="3333CC"/>
                </a:solidFill>
                <a:latin typeface="Tahoma" pitchFamily="34" charset="0"/>
                <a:ea typeface="黑体" pitchFamily="49" charset="-122"/>
              </a:rPr>
              <a:t>属性</a:t>
            </a:r>
            <a:r>
              <a:rPr lang="zh-CN" altLang="en-US" sz="2000" dirty="0">
                <a:solidFill>
                  <a:srgbClr val="000000"/>
                </a:solidFill>
                <a:latin typeface="Tahoma" pitchFamily="34" charset="0"/>
                <a:ea typeface="黑体" pitchFamily="49" charset="-122"/>
              </a:rPr>
              <a:t>。</a:t>
            </a:r>
          </a:p>
          <a:p>
            <a:pPr eaLnBrk="1" hangingPunct="1"/>
            <a:r>
              <a:rPr lang="zh-CN" altLang="en-US" sz="2000" dirty="0">
                <a:solidFill>
                  <a:srgbClr val="000000"/>
                </a:solidFill>
                <a:latin typeface="Tahoma" pitchFamily="34" charset="0"/>
                <a:ea typeface="黑体" pitchFamily="49" charset="-122"/>
              </a:rPr>
              <a:t>可以进行启动、行驶、加速、减速、刹车等</a:t>
            </a:r>
            <a:r>
              <a:rPr lang="zh-CN" altLang="en-US" sz="2000" b="1" dirty="0">
                <a:solidFill>
                  <a:srgbClr val="3333CC"/>
                </a:solidFill>
                <a:latin typeface="Tahoma" pitchFamily="34" charset="0"/>
                <a:ea typeface="黑体" pitchFamily="49" charset="-122"/>
              </a:rPr>
              <a:t>行为。</a:t>
            </a:r>
          </a:p>
        </p:txBody>
      </p:sp>
      <p:pic>
        <p:nvPicPr>
          <p:cNvPr id="82954" name="Picture 10" descr="MC900079084"/>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7638" y="1600398"/>
            <a:ext cx="2001837"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683568" y="3141663"/>
            <a:ext cx="8199437" cy="2031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5150"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50000"/>
              </a:lnSpc>
            </a:pPr>
            <a:r>
              <a:rPr lang="zh-CN" altLang="en-US" sz="2800" b="1" dirty="0">
                <a:solidFill>
                  <a:srgbClr val="000000"/>
                </a:solidFill>
                <a:latin typeface="宋体" charset="-122"/>
              </a:rPr>
              <a:t>类是对同类事物的属性和行为进行的统一描述。</a:t>
            </a:r>
          </a:p>
          <a:p>
            <a:pPr eaLnBrk="1" hangingPunct="1">
              <a:lnSpc>
                <a:spcPct val="150000"/>
              </a:lnSpc>
            </a:pPr>
            <a:r>
              <a:rPr lang="zh-CN" altLang="en-US" sz="2800" b="1" dirty="0" smtClean="0">
                <a:solidFill>
                  <a:srgbClr val="000000"/>
                </a:solidFill>
                <a:latin typeface="宋体" charset="-122"/>
              </a:rPr>
              <a:t>所有符合这种描述的事物都称为对象。</a:t>
            </a:r>
            <a:endParaRPr lang="en-US" altLang="zh-CN" sz="2800" b="1" dirty="0" smtClean="0">
              <a:solidFill>
                <a:srgbClr val="000000"/>
              </a:solidFill>
              <a:latin typeface="宋体" charset="-122"/>
            </a:endParaRPr>
          </a:p>
          <a:p>
            <a:pPr eaLnBrk="1" hangingPunct="1">
              <a:lnSpc>
                <a:spcPct val="150000"/>
              </a:lnSpc>
            </a:pPr>
            <a:r>
              <a:rPr lang="zh-CN" altLang="en-US" sz="2800" b="1" dirty="0" smtClean="0">
                <a:solidFill>
                  <a:srgbClr val="000000"/>
                </a:solidFill>
                <a:latin typeface="宋体" charset="-122"/>
              </a:rPr>
              <a:t>对象</a:t>
            </a:r>
            <a:r>
              <a:rPr lang="zh-CN" altLang="en-US" sz="2800" b="1" dirty="0">
                <a:solidFill>
                  <a:srgbClr val="000000"/>
                </a:solidFill>
                <a:latin typeface="宋体" charset="-122"/>
              </a:rPr>
              <a:t>是类的实例。</a:t>
            </a:r>
            <a:endParaRPr lang="zh-CN" altLang="zh-CN" sz="2800" b="1" dirty="0">
              <a:solidFill>
                <a:srgbClr val="FF0000"/>
              </a:solidFill>
              <a:latin typeface="宋体" charset="-122"/>
            </a:endParaRPr>
          </a:p>
        </p:txBody>
      </p:sp>
    </p:spTree>
    <p:extLst>
      <p:ext uri="{BB962C8B-B14F-4D97-AF65-F5344CB8AC3E}">
        <p14:creationId xmlns:p14="http://schemas.microsoft.com/office/powerpoint/2010/main" val="133102165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1+#ppt_w/2"/>
                                          </p:val>
                                        </p:tav>
                                        <p:tav tm="100000">
                                          <p:val>
                                            <p:strVal val="#ppt_x"/>
                                          </p:val>
                                        </p:tav>
                                      </p:tavLst>
                                    </p:anim>
                                    <p:anim calcmode="lin" valueType="num">
                                      <p:cBhvr additive="base">
                                        <p:cTn id="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9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95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5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5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2953" grpId="0" uiExpand="1" build="allAtOnce" animBg="1"/>
      <p:bldP spid="12" grpId="0" uiExpand="1" build="allAtOnce"/>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2266950" y="1341438"/>
            <a:ext cx="1225550"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animal.cpp</a:t>
            </a:r>
          </a:p>
        </p:txBody>
      </p:sp>
      <p:sp>
        <p:nvSpPr>
          <p:cNvPr id="242691" name="Rectangle 3"/>
          <p:cNvSpPr>
            <a:spLocks noChangeArrowheads="1"/>
          </p:cNvSpPr>
          <p:nvPr/>
        </p:nvSpPr>
        <p:spPr bwMode="auto">
          <a:xfrm>
            <a:off x="3851275" y="1341438"/>
            <a:ext cx="1296988"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fish.cpp</a:t>
            </a:r>
          </a:p>
        </p:txBody>
      </p:sp>
      <p:sp>
        <p:nvSpPr>
          <p:cNvPr id="242692" name="Rectangle 4"/>
          <p:cNvSpPr>
            <a:spLocks noChangeArrowheads="1"/>
          </p:cNvSpPr>
          <p:nvPr/>
        </p:nvSpPr>
        <p:spPr bwMode="auto">
          <a:xfrm>
            <a:off x="5435600" y="1341438"/>
            <a:ext cx="1439863"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example.cpp</a:t>
            </a:r>
          </a:p>
        </p:txBody>
      </p:sp>
      <p:sp>
        <p:nvSpPr>
          <p:cNvPr id="242693" name="Rectangle 5"/>
          <p:cNvSpPr>
            <a:spLocks noChangeArrowheads="1"/>
          </p:cNvSpPr>
          <p:nvPr/>
        </p:nvSpPr>
        <p:spPr bwMode="auto">
          <a:xfrm>
            <a:off x="1763713" y="692150"/>
            <a:ext cx="1008062"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animal.h</a:t>
            </a:r>
          </a:p>
        </p:txBody>
      </p:sp>
      <p:sp>
        <p:nvSpPr>
          <p:cNvPr id="242694" name="Rectangle 6"/>
          <p:cNvSpPr>
            <a:spLocks noChangeArrowheads="1"/>
          </p:cNvSpPr>
          <p:nvPr/>
        </p:nvSpPr>
        <p:spPr bwMode="auto">
          <a:xfrm>
            <a:off x="3706813" y="692150"/>
            <a:ext cx="115252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fish.h</a:t>
            </a:r>
          </a:p>
        </p:txBody>
      </p:sp>
      <p:sp>
        <p:nvSpPr>
          <p:cNvPr id="242695" name="Rectangle 7"/>
          <p:cNvSpPr>
            <a:spLocks noChangeArrowheads="1"/>
          </p:cNvSpPr>
          <p:nvPr/>
        </p:nvSpPr>
        <p:spPr bwMode="auto">
          <a:xfrm>
            <a:off x="2268538" y="2565400"/>
            <a:ext cx="11525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翻译单元</a:t>
            </a:r>
            <a:r>
              <a:rPr kumimoji="0" lang="en-US" altLang="zh-CN" sz="1800" b="1">
                <a:latin typeface="Arial" charset="0"/>
              </a:rPr>
              <a:t>1</a:t>
            </a:r>
          </a:p>
        </p:txBody>
      </p:sp>
      <p:sp>
        <p:nvSpPr>
          <p:cNvPr id="242696" name="Rectangle 8"/>
          <p:cNvSpPr>
            <a:spLocks noChangeArrowheads="1"/>
          </p:cNvSpPr>
          <p:nvPr/>
        </p:nvSpPr>
        <p:spPr bwMode="auto">
          <a:xfrm>
            <a:off x="3924300" y="2565400"/>
            <a:ext cx="11525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翻译单元</a:t>
            </a:r>
            <a:r>
              <a:rPr kumimoji="0" lang="en-US" altLang="zh-CN" sz="1800" b="1">
                <a:latin typeface="Arial" charset="0"/>
              </a:rPr>
              <a:t>2</a:t>
            </a:r>
          </a:p>
        </p:txBody>
      </p:sp>
      <p:sp>
        <p:nvSpPr>
          <p:cNvPr id="242697" name="Rectangle 9"/>
          <p:cNvSpPr>
            <a:spLocks noChangeArrowheads="1"/>
          </p:cNvSpPr>
          <p:nvPr/>
        </p:nvSpPr>
        <p:spPr bwMode="auto">
          <a:xfrm>
            <a:off x="5580063" y="2565400"/>
            <a:ext cx="11525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翻译单元</a:t>
            </a:r>
            <a:r>
              <a:rPr kumimoji="0" lang="en-US" altLang="zh-CN" sz="1800" b="1">
                <a:latin typeface="Arial" charset="0"/>
              </a:rPr>
              <a:t>3</a:t>
            </a:r>
          </a:p>
        </p:txBody>
      </p:sp>
      <p:sp>
        <p:nvSpPr>
          <p:cNvPr id="242698" name="Rectangle 10"/>
          <p:cNvSpPr>
            <a:spLocks noChangeArrowheads="1"/>
          </p:cNvSpPr>
          <p:nvPr/>
        </p:nvSpPr>
        <p:spPr bwMode="auto">
          <a:xfrm>
            <a:off x="2195513" y="3717925"/>
            <a:ext cx="1225550"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animal.obj</a:t>
            </a:r>
          </a:p>
        </p:txBody>
      </p:sp>
      <p:sp>
        <p:nvSpPr>
          <p:cNvPr id="242699" name="Rectangle 11"/>
          <p:cNvSpPr>
            <a:spLocks noChangeArrowheads="1"/>
          </p:cNvSpPr>
          <p:nvPr/>
        </p:nvSpPr>
        <p:spPr bwMode="auto">
          <a:xfrm>
            <a:off x="3895725" y="3716338"/>
            <a:ext cx="1225550"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fish.obj</a:t>
            </a:r>
          </a:p>
        </p:txBody>
      </p:sp>
      <p:sp>
        <p:nvSpPr>
          <p:cNvPr id="242700" name="Rectangle 12"/>
          <p:cNvSpPr>
            <a:spLocks noChangeArrowheads="1"/>
          </p:cNvSpPr>
          <p:nvPr/>
        </p:nvSpPr>
        <p:spPr bwMode="auto">
          <a:xfrm>
            <a:off x="5410200" y="3644900"/>
            <a:ext cx="1368425"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example.obj</a:t>
            </a:r>
          </a:p>
        </p:txBody>
      </p:sp>
      <p:sp>
        <p:nvSpPr>
          <p:cNvPr id="242701" name="Rectangle 13"/>
          <p:cNvSpPr>
            <a:spLocks noChangeArrowheads="1"/>
          </p:cNvSpPr>
          <p:nvPr/>
        </p:nvSpPr>
        <p:spPr bwMode="auto">
          <a:xfrm>
            <a:off x="6804025" y="4508500"/>
            <a:ext cx="1944688" cy="936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资源文件</a:t>
            </a:r>
          </a:p>
          <a:p>
            <a:pPr algn="ctr" eaLnBrk="1" hangingPunct="1"/>
            <a:r>
              <a:rPr kumimoji="0" lang="zh-CN" altLang="en-US" sz="1800" b="1">
                <a:latin typeface="Arial" charset="0"/>
              </a:rPr>
              <a:t>类库文件</a:t>
            </a:r>
          </a:p>
        </p:txBody>
      </p:sp>
      <p:sp>
        <p:nvSpPr>
          <p:cNvPr id="242702" name="Line 14"/>
          <p:cNvSpPr>
            <a:spLocks noChangeShapeType="1"/>
          </p:cNvSpPr>
          <p:nvPr/>
        </p:nvSpPr>
        <p:spPr bwMode="auto">
          <a:xfrm>
            <a:off x="2843213" y="1844675"/>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3" name="Line 15"/>
          <p:cNvSpPr>
            <a:spLocks noChangeShapeType="1"/>
          </p:cNvSpPr>
          <p:nvPr/>
        </p:nvSpPr>
        <p:spPr bwMode="auto">
          <a:xfrm>
            <a:off x="4500563" y="1844675"/>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4" name="Line 16"/>
          <p:cNvSpPr>
            <a:spLocks noChangeShapeType="1"/>
          </p:cNvSpPr>
          <p:nvPr/>
        </p:nvSpPr>
        <p:spPr bwMode="auto">
          <a:xfrm>
            <a:off x="6084888" y="1844675"/>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5" name="Line 17"/>
          <p:cNvSpPr>
            <a:spLocks noChangeShapeType="1"/>
          </p:cNvSpPr>
          <p:nvPr/>
        </p:nvSpPr>
        <p:spPr bwMode="auto">
          <a:xfrm>
            <a:off x="2843213" y="3068638"/>
            <a:ext cx="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6" name="Line 18"/>
          <p:cNvSpPr>
            <a:spLocks noChangeShapeType="1"/>
          </p:cNvSpPr>
          <p:nvPr/>
        </p:nvSpPr>
        <p:spPr bwMode="auto">
          <a:xfrm>
            <a:off x="4500563" y="3068638"/>
            <a:ext cx="0"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7" name="Line 19"/>
          <p:cNvSpPr>
            <a:spLocks noChangeShapeType="1"/>
          </p:cNvSpPr>
          <p:nvPr/>
        </p:nvSpPr>
        <p:spPr bwMode="auto">
          <a:xfrm>
            <a:off x="6084888" y="30686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8" name="Rectangle 20"/>
          <p:cNvSpPr>
            <a:spLocks noChangeArrowheads="1"/>
          </p:cNvSpPr>
          <p:nvPr/>
        </p:nvSpPr>
        <p:spPr bwMode="auto">
          <a:xfrm>
            <a:off x="3708400" y="5445125"/>
            <a:ext cx="1871663" cy="792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.exe</a:t>
            </a:r>
          </a:p>
          <a:p>
            <a:pPr algn="ctr" eaLnBrk="1" hangingPunct="1"/>
            <a:r>
              <a:rPr kumimoji="0" lang="zh-CN" altLang="en-US" sz="1800" b="1">
                <a:latin typeface="Arial" charset="0"/>
              </a:rPr>
              <a:t>可执行文件</a:t>
            </a:r>
          </a:p>
        </p:txBody>
      </p:sp>
      <p:sp>
        <p:nvSpPr>
          <p:cNvPr id="242709" name="Line 21"/>
          <p:cNvSpPr>
            <a:spLocks noChangeShapeType="1"/>
          </p:cNvSpPr>
          <p:nvPr/>
        </p:nvSpPr>
        <p:spPr bwMode="auto">
          <a:xfrm>
            <a:off x="2843213" y="4221163"/>
            <a:ext cx="1223962"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0" name="Line 22"/>
          <p:cNvSpPr>
            <a:spLocks noChangeShapeType="1"/>
          </p:cNvSpPr>
          <p:nvPr/>
        </p:nvSpPr>
        <p:spPr bwMode="auto">
          <a:xfrm>
            <a:off x="4500563" y="4221163"/>
            <a:ext cx="0"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1" name="Line 23"/>
          <p:cNvSpPr>
            <a:spLocks noChangeShapeType="1"/>
          </p:cNvSpPr>
          <p:nvPr/>
        </p:nvSpPr>
        <p:spPr bwMode="auto">
          <a:xfrm flipH="1">
            <a:off x="4859338" y="4149725"/>
            <a:ext cx="1152525"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2" name="Line 24"/>
          <p:cNvSpPr>
            <a:spLocks noChangeShapeType="1"/>
          </p:cNvSpPr>
          <p:nvPr/>
        </p:nvSpPr>
        <p:spPr bwMode="auto">
          <a:xfrm flipH="1">
            <a:off x="5364163" y="4868863"/>
            <a:ext cx="1368425"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3" name="Line 25"/>
          <p:cNvSpPr>
            <a:spLocks noChangeShapeType="1"/>
          </p:cNvSpPr>
          <p:nvPr/>
        </p:nvSpPr>
        <p:spPr bwMode="auto">
          <a:xfrm>
            <a:off x="1979613" y="3357563"/>
            <a:ext cx="4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4" name="Oval 26"/>
          <p:cNvSpPr>
            <a:spLocks noChangeArrowheads="1"/>
          </p:cNvSpPr>
          <p:nvPr/>
        </p:nvSpPr>
        <p:spPr bwMode="auto">
          <a:xfrm>
            <a:off x="395288" y="2997200"/>
            <a:ext cx="1439862" cy="7207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编译</a:t>
            </a:r>
          </a:p>
          <a:p>
            <a:pPr algn="ctr" eaLnBrk="1" hangingPunct="1"/>
            <a:r>
              <a:rPr kumimoji="0" lang="zh-CN" altLang="en-US" sz="1800" b="1">
                <a:latin typeface="Arial" charset="0"/>
              </a:rPr>
              <a:t>（</a:t>
            </a:r>
            <a:r>
              <a:rPr kumimoji="0" lang="en-US" altLang="zh-CN" sz="1800" b="1">
                <a:latin typeface="Arial" charset="0"/>
              </a:rPr>
              <a:t>Compile</a:t>
            </a:r>
            <a:r>
              <a:rPr kumimoji="0" lang="zh-CN" altLang="en-US" sz="1800" b="1">
                <a:latin typeface="Arial" charset="0"/>
              </a:rPr>
              <a:t>）</a:t>
            </a:r>
          </a:p>
        </p:txBody>
      </p:sp>
      <p:sp>
        <p:nvSpPr>
          <p:cNvPr id="242715" name="Line 27"/>
          <p:cNvSpPr>
            <a:spLocks noChangeShapeType="1"/>
          </p:cNvSpPr>
          <p:nvPr/>
        </p:nvSpPr>
        <p:spPr bwMode="auto">
          <a:xfrm>
            <a:off x="1979613" y="2133600"/>
            <a:ext cx="4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6" name="Oval 28"/>
          <p:cNvSpPr>
            <a:spLocks noChangeArrowheads="1"/>
          </p:cNvSpPr>
          <p:nvPr/>
        </p:nvSpPr>
        <p:spPr bwMode="auto">
          <a:xfrm>
            <a:off x="1042988" y="1844675"/>
            <a:ext cx="792162"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预处理</a:t>
            </a:r>
          </a:p>
        </p:txBody>
      </p:sp>
      <p:sp>
        <p:nvSpPr>
          <p:cNvPr id="242717" name="Freeform 29"/>
          <p:cNvSpPr>
            <a:spLocks/>
          </p:cNvSpPr>
          <p:nvPr/>
        </p:nvSpPr>
        <p:spPr bwMode="auto">
          <a:xfrm>
            <a:off x="1908175" y="4724400"/>
            <a:ext cx="4103688" cy="433388"/>
          </a:xfrm>
          <a:custGeom>
            <a:avLst/>
            <a:gdLst>
              <a:gd name="T0" fmla="*/ 0 w 2767"/>
              <a:gd name="T1" fmla="*/ 345262598 h 273"/>
              <a:gd name="T2" fmla="*/ 2147483647 w 2767"/>
              <a:gd name="T3" fmla="*/ 115927321 h 273"/>
              <a:gd name="T4" fmla="*/ 2147483647 w 2767"/>
              <a:gd name="T5" fmla="*/ 0 h 273"/>
              <a:gd name="T6" fmla="*/ 2147483647 w 2767"/>
              <a:gd name="T7" fmla="*/ 115927321 h 273"/>
              <a:gd name="T8" fmla="*/ 2147483647 w 2767"/>
              <a:gd name="T9" fmla="*/ 688004244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7" h="273">
                <a:moveTo>
                  <a:pt x="0" y="137"/>
                </a:moveTo>
                <a:cubicBezTo>
                  <a:pt x="416" y="103"/>
                  <a:pt x="832" y="69"/>
                  <a:pt x="1134" y="46"/>
                </a:cubicBezTo>
                <a:cubicBezTo>
                  <a:pt x="1436" y="23"/>
                  <a:pt x="1611" y="0"/>
                  <a:pt x="1815" y="0"/>
                </a:cubicBezTo>
                <a:cubicBezTo>
                  <a:pt x="2019" y="0"/>
                  <a:pt x="2200" y="1"/>
                  <a:pt x="2359" y="46"/>
                </a:cubicBezTo>
                <a:cubicBezTo>
                  <a:pt x="2518" y="91"/>
                  <a:pt x="2707" y="235"/>
                  <a:pt x="2767"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18" name="Oval 30"/>
          <p:cNvSpPr>
            <a:spLocks noChangeArrowheads="1"/>
          </p:cNvSpPr>
          <p:nvPr/>
        </p:nvSpPr>
        <p:spPr bwMode="auto">
          <a:xfrm>
            <a:off x="395288" y="4581525"/>
            <a:ext cx="1439862" cy="7207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zh-CN" altLang="en-US" sz="1800" b="1">
                <a:latin typeface="Arial" charset="0"/>
              </a:rPr>
              <a:t>连接</a:t>
            </a:r>
          </a:p>
          <a:p>
            <a:pPr algn="ctr" eaLnBrk="1" hangingPunct="1"/>
            <a:r>
              <a:rPr kumimoji="0" lang="zh-CN" altLang="en-US" sz="1800" b="1">
                <a:latin typeface="Arial" charset="0"/>
              </a:rPr>
              <a:t>（</a:t>
            </a:r>
            <a:r>
              <a:rPr kumimoji="0" lang="en-US" altLang="zh-CN" sz="1800" b="1">
                <a:latin typeface="Arial" charset="0"/>
              </a:rPr>
              <a:t>Link</a:t>
            </a:r>
            <a:r>
              <a:rPr kumimoji="0" lang="zh-CN" altLang="en-US" sz="1800" b="1">
                <a:latin typeface="Arial" charset="0"/>
              </a:rPr>
              <a:t>）</a:t>
            </a:r>
          </a:p>
        </p:txBody>
      </p:sp>
      <p:sp>
        <p:nvSpPr>
          <p:cNvPr id="242719" name="Text Box 31"/>
          <p:cNvSpPr txBox="1">
            <a:spLocks noChangeArrowheads="1"/>
          </p:cNvSpPr>
          <p:nvPr/>
        </p:nvSpPr>
        <p:spPr bwMode="auto">
          <a:xfrm>
            <a:off x="1979613" y="9810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a:latin typeface="Arial" charset="0"/>
              </a:rPr>
              <a:t>#include</a:t>
            </a:r>
          </a:p>
        </p:txBody>
      </p:sp>
      <p:sp>
        <p:nvSpPr>
          <p:cNvPr id="242720" name="Text Box 32"/>
          <p:cNvSpPr txBox="1">
            <a:spLocks noChangeArrowheads="1"/>
          </p:cNvSpPr>
          <p:nvPr/>
        </p:nvSpPr>
        <p:spPr bwMode="auto">
          <a:xfrm>
            <a:off x="3995738" y="9810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a:latin typeface="Arial" charset="0"/>
              </a:rPr>
              <a:t>#include</a:t>
            </a:r>
          </a:p>
        </p:txBody>
      </p:sp>
      <p:sp>
        <p:nvSpPr>
          <p:cNvPr id="46113" name="Rectangle 33"/>
          <p:cNvSpPr>
            <a:spLocks noRot="1" noChangeArrowheads="1"/>
          </p:cNvSpPr>
          <p:nvPr/>
        </p:nvSpPr>
        <p:spPr bwMode="auto">
          <a:xfrm>
            <a:off x="6877050" y="2276475"/>
            <a:ext cx="2376488"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4000" b="1">
                <a:solidFill>
                  <a:schemeClr val="accent2"/>
                </a:solidFill>
              </a:rPr>
              <a:t>VC</a:t>
            </a:r>
            <a:r>
              <a:rPr lang="zh-CN" altLang="en-US" sz="4000" b="1">
                <a:solidFill>
                  <a:schemeClr val="accent2"/>
                </a:solidFill>
              </a:rPr>
              <a:t>编译 连接过程 </a:t>
            </a:r>
          </a:p>
        </p:txBody>
      </p:sp>
      <p:sp>
        <p:nvSpPr>
          <p:cNvPr id="242722" name="Rectangle 34"/>
          <p:cNvSpPr>
            <a:spLocks noChangeArrowheads="1"/>
          </p:cNvSpPr>
          <p:nvPr/>
        </p:nvSpPr>
        <p:spPr bwMode="auto">
          <a:xfrm>
            <a:off x="5508625" y="692150"/>
            <a:ext cx="1008063"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animal.h</a:t>
            </a:r>
          </a:p>
        </p:txBody>
      </p:sp>
      <p:sp>
        <p:nvSpPr>
          <p:cNvPr id="242723" name="Rectangle 35"/>
          <p:cNvSpPr>
            <a:spLocks noChangeArrowheads="1"/>
          </p:cNvSpPr>
          <p:nvPr/>
        </p:nvSpPr>
        <p:spPr bwMode="auto">
          <a:xfrm>
            <a:off x="6516688" y="692150"/>
            <a:ext cx="115252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1800" b="1">
                <a:latin typeface="Arial" charset="0"/>
              </a:rPr>
              <a:t>fish.h</a:t>
            </a:r>
          </a:p>
        </p:txBody>
      </p:sp>
      <p:sp>
        <p:nvSpPr>
          <p:cNvPr id="242724" name="Text Box 36"/>
          <p:cNvSpPr txBox="1">
            <a:spLocks noChangeArrowheads="1"/>
          </p:cNvSpPr>
          <p:nvPr/>
        </p:nvSpPr>
        <p:spPr bwMode="auto">
          <a:xfrm>
            <a:off x="5724525" y="9810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a:latin typeface="Arial" charset="0"/>
              </a:rPr>
              <a:t>#include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27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26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6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27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26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7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27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7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5"/>
                                        </p:tgtEl>
                                        <p:attrNameLst>
                                          <p:attrName>style.visibility</p:attrName>
                                        </p:attrNameLst>
                                      </p:cBhvr>
                                      <p:to>
                                        <p:strVal val="visible"/>
                                      </p:to>
                                    </p:set>
                                    <p:animEffect transition="in" filter="wipe(left)">
                                      <p:cBhvr>
                                        <p:cTn id="33" dur="500"/>
                                        <p:tgtEl>
                                          <p:spTgt spid="242715"/>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4271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42702"/>
                                        </p:tgtEl>
                                        <p:attrNameLst>
                                          <p:attrName>style.visibility</p:attrName>
                                        </p:attrNameLst>
                                      </p:cBhvr>
                                      <p:to>
                                        <p:strVal val="visible"/>
                                      </p:to>
                                    </p:set>
                                    <p:animEffect transition="in" filter="wipe(up)">
                                      <p:cBhvr>
                                        <p:cTn id="41" dur="500"/>
                                        <p:tgtEl>
                                          <p:spTgt spid="242702"/>
                                        </p:tgtEl>
                                      </p:cBhvr>
                                    </p:animEffec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42695"/>
                                        </p:tgtEl>
                                        <p:attrNameLst>
                                          <p:attrName>style.visibility</p:attrName>
                                        </p:attrNameLst>
                                      </p:cBhvr>
                                      <p:to>
                                        <p:strVal val="visible"/>
                                      </p:to>
                                    </p:se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42703"/>
                                        </p:tgtEl>
                                        <p:attrNameLst>
                                          <p:attrName>style.visibility</p:attrName>
                                        </p:attrNameLst>
                                      </p:cBhvr>
                                      <p:to>
                                        <p:strVal val="visible"/>
                                      </p:to>
                                    </p:set>
                                    <p:animEffect transition="in" filter="wipe(up)">
                                      <p:cBhvr>
                                        <p:cTn id="48" dur="500"/>
                                        <p:tgtEl>
                                          <p:spTgt spid="242703"/>
                                        </p:tgtEl>
                                      </p:cBhvr>
                                    </p:animEffec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242696"/>
                                        </p:tgtEl>
                                        <p:attrNameLst>
                                          <p:attrName>style.visibility</p:attrName>
                                        </p:attrNameLst>
                                      </p:cBhvr>
                                      <p:to>
                                        <p:strVal val="visible"/>
                                      </p:to>
                                    </p:set>
                                  </p:child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242704"/>
                                        </p:tgtEl>
                                        <p:attrNameLst>
                                          <p:attrName>style.visibility</p:attrName>
                                        </p:attrNameLst>
                                      </p:cBhvr>
                                      <p:to>
                                        <p:strVal val="visible"/>
                                      </p:to>
                                    </p:set>
                                    <p:animEffect transition="in" filter="wipe(up)">
                                      <p:cBhvr>
                                        <p:cTn id="55" dur="500"/>
                                        <p:tgtEl>
                                          <p:spTgt spid="242704"/>
                                        </p:tgtEl>
                                      </p:cBhvr>
                                    </p:animEffect>
                                  </p:childTnLst>
                                </p:cTn>
                              </p:par>
                            </p:childTnLst>
                          </p:cTn>
                        </p:par>
                        <p:par>
                          <p:cTn id="56" fill="hold" nodeType="afterGroup">
                            <p:stCondLst>
                              <p:cond delay="1500"/>
                            </p:stCondLst>
                            <p:childTnLst>
                              <p:par>
                                <p:cTn id="57" presetID="1" presetClass="entr" presetSubtype="0" fill="hold" grpId="0" nodeType="afterEffect">
                                  <p:stCondLst>
                                    <p:cond delay="0"/>
                                  </p:stCondLst>
                                  <p:childTnLst>
                                    <p:set>
                                      <p:cBhvr>
                                        <p:cTn id="58" dur="1" fill="hold">
                                          <p:stCondLst>
                                            <p:cond delay="0"/>
                                          </p:stCondLst>
                                        </p:cTn>
                                        <p:tgtEl>
                                          <p:spTgt spid="24269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2713"/>
                                        </p:tgtEl>
                                        <p:attrNameLst>
                                          <p:attrName>style.visibility</p:attrName>
                                        </p:attrNameLst>
                                      </p:cBhvr>
                                      <p:to>
                                        <p:strVal val="visible"/>
                                      </p:to>
                                    </p:set>
                                    <p:animEffect transition="in" filter="wipe(left)">
                                      <p:cBhvr>
                                        <p:cTn id="63" dur="500"/>
                                        <p:tgtEl>
                                          <p:spTgt spid="242713"/>
                                        </p:tgtEl>
                                      </p:cBhvr>
                                    </p:animEffect>
                                  </p:child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4271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42705"/>
                                        </p:tgtEl>
                                        <p:attrNameLst>
                                          <p:attrName>style.visibility</p:attrName>
                                        </p:attrNameLst>
                                      </p:cBhvr>
                                      <p:to>
                                        <p:strVal val="visible"/>
                                      </p:to>
                                    </p:set>
                                    <p:animEffect transition="in" filter="wipe(up)">
                                      <p:cBhvr>
                                        <p:cTn id="71" dur="500"/>
                                        <p:tgtEl>
                                          <p:spTgt spid="242705"/>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42698"/>
                                        </p:tgtEl>
                                        <p:attrNameLst>
                                          <p:attrName>style.visibility</p:attrName>
                                        </p:attrNameLst>
                                      </p:cBhvr>
                                      <p:to>
                                        <p:strVal val="visible"/>
                                      </p:to>
                                    </p:se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242706"/>
                                        </p:tgtEl>
                                        <p:attrNameLst>
                                          <p:attrName>style.visibility</p:attrName>
                                        </p:attrNameLst>
                                      </p:cBhvr>
                                      <p:to>
                                        <p:strVal val="visible"/>
                                      </p:to>
                                    </p:set>
                                    <p:animEffect transition="in" filter="wipe(up)">
                                      <p:cBhvr>
                                        <p:cTn id="78" dur="500"/>
                                        <p:tgtEl>
                                          <p:spTgt spid="242706"/>
                                        </p:tgtEl>
                                      </p:cBhvr>
                                    </p:animEffect>
                                  </p:childTnLst>
                                </p:cTn>
                              </p:par>
                            </p:childTnLst>
                          </p:cTn>
                        </p:par>
                        <p:par>
                          <p:cTn id="79" fill="hold" nodeType="afterGroup">
                            <p:stCondLst>
                              <p:cond delay="1000"/>
                            </p:stCondLst>
                            <p:childTnLst>
                              <p:par>
                                <p:cTn id="80" presetID="1" presetClass="entr" presetSubtype="0" fill="hold" grpId="0" nodeType="afterEffect">
                                  <p:stCondLst>
                                    <p:cond delay="0"/>
                                  </p:stCondLst>
                                  <p:childTnLst>
                                    <p:set>
                                      <p:cBhvr>
                                        <p:cTn id="81" dur="1" fill="hold">
                                          <p:stCondLst>
                                            <p:cond delay="0"/>
                                          </p:stCondLst>
                                        </p:cTn>
                                        <p:tgtEl>
                                          <p:spTgt spid="242699"/>
                                        </p:tgtEl>
                                        <p:attrNameLst>
                                          <p:attrName>style.visibility</p:attrName>
                                        </p:attrNameLst>
                                      </p:cBhvr>
                                      <p:to>
                                        <p:strVal val="visible"/>
                                      </p:to>
                                    </p:set>
                                  </p:childTnLst>
                                </p:cTn>
                              </p:par>
                            </p:childTnLst>
                          </p:cTn>
                        </p:par>
                        <p:par>
                          <p:cTn id="82" fill="hold" nodeType="afterGroup">
                            <p:stCondLst>
                              <p:cond delay="1000"/>
                            </p:stCondLst>
                            <p:childTnLst>
                              <p:par>
                                <p:cTn id="83" presetID="22" presetClass="entr" presetSubtype="1" fill="hold" grpId="0" nodeType="afterEffect">
                                  <p:stCondLst>
                                    <p:cond delay="0"/>
                                  </p:stCondLst>
                                  <p:childTnLst>
                                    <p:set>
                                      <p:cBhvr>
                                        <p:cTn id="84" dur="1" fill="hold">
                                          <p:stCondLst>
                                            <p:cond delay="0"/>
                                          </p:stCondLst>
                                        </p:cTn>
                                        <p:tgtEl>
                                          <p:spTgt spid="242707"/>
                                        </p:tgtEl>
                                        <p:attrNameLst>
                                          <p:attrName>style.visibility</p:attrName>
                                        </p:attrNameLst>
                                      </p:cBhvr>
                                      <p:to>
                                        <p:strVal val="visible"/>
                                      </p:to>
                                    </p:set>
                                    <p:animEffect transition="in" filter="wipe(up)">
                                      <p:cBhvr>
                                        <p:cTn id="85" dur="500"/>
                                        <p:tgtEl>
                                          <p:spTgt spid="242707"/>
                                        </p:tgtEl>
                                      </p:cBhvr>
                                    </p:animEffect>
                                  </p:childTnLst>
                                </p:cTn>
                              </p:par>
                            </p:childTnLst>
                          </p:cTn>
                        </p:par>
                        <p:par>
                          <p:cTn id="86" fill="hold" nodeType="afterGroup">
                            <p:stCondLst>
                              <p:cond delay="1500"/>
                            </p:stCondLst>
                            <p:childTnLst>
                              <p:par>
                                <p:cTn id="87" presetID="1" presetClass="entr" presetSubtype="0" fill="hold" grpId="0" nodeType="afterEffect">
                                  <p:stCondLst>
                                    <p:cond delay="0"/>
                                  </p:stCondLst>
                                  <p:childTnLst>
                                    <p:set>
                                      <p:cBhvr>
                                        <p:cTn id="88" dur="1" fill="hold">
                                          <p:stCondLst>
                                            <p:cond delay="0"/>
                                          </p:stCondLst>
                                        </p:cTn>
                                        <p:tgtEl>
                                          <p:spTgt spid="24270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42717"/>
                                        </p:tgtEl>
                                        <p:attrNameLst>
                                          <p:attrName>style.visibility</p:attrName>
                                        </p:attrNameLst>
                                      </p:cBhvr>
                                      <p:to>
                                        <p:strVal val="visible"/>
                                      </p:to>
                                    </p:set>
                                    <p:animEffect transition="in" filter="wipe(left)">
                                      <p:cBhvr>
                                        <p:cTn id="93" dur="500"/>
                                        <p:tgtEl>
                                          <p:spTgt spid="242717"/>
                                        </p:tgtEl>
                                      </p:cBhvr>
                                    </p:animEffect>
                                  </p:childTnLst>
                                </p:cTn>
                              </p:par>
                            </p:childTnLst>
                          </p:cTn>
                        </p:par>
                        <p:par>
                          <p:cTn id="94" fill="hold" nodeType="afterGroup">
                            <p:stCondLst>
                              <p:cond delay="500"/>
                            </p:stCondLst>
                            <p:childTnLst>
                              <p:par>
                                <p:cTn id="95" presetID="1" presetClass="entr" presetSubtype="0" fill="hold" nodeType="afterEffect">
                                  <p:stCondLst>
                                    <p:cond delay="0"/>
                                  </p:stCondLst>
                                  <p:childTnLst>
                                    <p:set>
                                      <p:cBhvr>
                                        <p:cTn id="96" dur="1" fill="hold">
                                          <p:stCondLst>
                                            <p:cond delay="0"/>
                                          </p:stCondLst>
                                        </p:cTn>
                                        <p:tgtEl>
                                          <p:spTgt spid="24271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42709"/>
                                        </p:tgtEl>
                                        <p:attrNameLst>
                                          <p:attrName>style.visibility</p:attrName>
                                        </p:attrNameLst>
                                      </p:cBhvr>
                                      <p:to>
                                        <p:strVal val="visible"/>
                                      </p:to>
                                    </p:set>
                                    <p:animEffect transition="in" filter="wipe(up)">
                                      <p:cBhvr>
                                        <p:cTn id="101" dur="500"/>
                                        <p:tgtEl>
                                          <p:spTgt spid="242709"/>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242710"/>
                                        </p:tgtEl>
                                        <p:attrNameLst>
                                          <p:attrName>style.visibility</p:attrName>
                                        </p:attrNameLst>
                                      </p:cBhvr>
                                      <p:to>
                                        <p:strVal val="visible"/>
                                      </p:to>
                                    </p:set>
                                    <p:animEffect transition="in" filter="wipe(up)">
                                      <p:cBhvr>
                                        <p:cTn id="105" dur="500"/>
                                        <p:tgtEl>
                                          <p:spTgt spid="242710"/>
                                        </p:tgtEl>
                                      </p:cBhvr>
                                    </p:animEffect>
                                  </p:childTnLst>
                                </p:cTn>
                              </p:par>
                            </p:childTnLst>
                          </p:cTn>
                        </p:par>
                        <p:par>
                          <p:cTn id="106" fill="hold" nodeType="afterGroup">
                            <p:stCondLst>
                              <p:cond delay="1000"/>
                            </p:stCondLst>
                            <p:childTnLst>
                              <p:par>
                                <p:cTn id="107" presetID="22" presetClass="entr" presetSubtype="1" fill="hold" grpId="0" nodeType="afterEffect">
                                  <p:stCondLst>
                                    <p:cond delay="0"/>
                                  </p:stCondLst>
                                  <p:childTnLst>
                                    <p:set>
                                      <p:cBhvr>
                                        <p:cTn id="108" dur="1" fill="hold">
                                          <p:stCondLst>
                                            <p:cond delay="0"/>
                                          </p:stCondLst>
                                        </p:cTn>
                                        <p:tgtEl>
                                          <p:spTgt spid="242711"/>
                                        </p:tgtEl>
                                        <p:attrNameLst>
                                          <p:attrName>style.visibility</p:attrName>
                                        </p:attrNameLst>
                                      </p:cBhvr>
                                      <p:to>
                                        <p:strVal val="visible"/>
                                      </p:to>
                                    </p:set>
                                    <p:animEffect transition="in" filter="wipe(up)">
                                      <p:cBhvr>
                                        <p:cTn id="109" dur="500"/>
                                        <p:tgtEl>
                                          <p:spTgt spid="242711"/>
                                        </p:tgtEl>
                                      </p:cBhvr>
                                    </p:animEffect>
                                  </p:childTnLst>
                                </p:cTn>
                              </p:par>
                            </p:childTnLst>
                          </p:cTn>
                        </p:par>
                        <p:par>
                          <p:cTn id="110" fill="hold" nodeType="afterGroup">
                            <p:stCondLst>
                              <p:cond delay="1500"/>
                            </p:stCondLst>
                            <p:childTnLst>
                              <p:par>
                                <p:cTn id="111" presetID="1" presetClass="entr" presetSubtype="0" fill="hold" grpId="0" nodeType="afterEffect">
                                  <p:stCondLst>
                                    <p:cond delay="0"/>
                                  </p:stCondLst>
                                  <p:childTnLst>
                                    <p:set>
                                      <p:cBhvr>
                                        <p:cTn id="112" dur="1" fill="hold">
                                          <p:stCondLst>
                                            <p:cond delay="0"/>
                                          </p:stCondLst>
                                        </p:cTn>
                                        <p:tgtEl>
                                          <p:spTgt spid="242701"/>
                                        </p:tgtEl>
                                        <p:attrNameLst>
                                          <p:attrName>style.visibility</p:attrName>
                                        </p:attrNameLst>
                                      </p:cBhvr>
                                      <p:to>
                                        <p:strVal val="visible"/>
                                      </p:to>
                                    </p:set>
                                  </p:childTnLst>
                                </p:cTn>
                              </p:par>
                            </p:childTnLst>
                          </p:cTn>
                        </p:par>
                        <p:par>
                          <p:cTn id="113" fill="hold" nodeType="afterGroup">
                            <p:stCondLst>
                              <p:cond delay="1500"/>
                            </p:stCondLst>
                            <p:childTnLst>
                              <p:par>
                                <p:cTn id="114" presetID="22" presetClass="entr" presetSubtype="1" fill="hold" grpId="0" nodeType="afterEffect">
                                  <p:stCondLst>
                                    <p:cond delay="0"/>
                                  </p:stCondLst>
                                  <p:childTnLst>
                                    <p:set>
                                      <p:cBhvr>
                                        <p:cTn id="115" dur="1" fill="hold">
                                          <p:stCondLst>
                                            <p:cond delay="0"/>
                                          </p:stCondLst>
                                        </p:cTn>
                                        <p:tgtEl>
                                          <p:spTgt spid="242712"/>
                                        </p:tgtEl>
                                        <p:attrNameLst>
                                          <p:attrName>style.visibility</p:attrName>
                                        </p:attrNameLst>
                                      </p:cBhvr>
                                      <p:to>
                                        <p:strVal val="visible"/>
                                      </p:to>
                                    </p:set>
                                    <p:animEffect transition="in" filter="wipe(up)">
                                      <p:cBhvr>
                                        <p:cTn id="116" dur="500"/>
                                        <p:tgtEl>
                                          <p:spTgt spid="242712"/>
                                        </p:tgtEl>
                                      </p:cBhvr>
                                    </p:animEffect>
                                  </p:childTnLst>
                                </p:cTn>
                              </p:par>
                            </p:childTnLst>
                          </p:cTn>
                        </p:par>
                        <p:par>
                          <p:cTn id="117" fill="hold" nodeType="afterGroup">
                            <p:stCondLst>
                              <p:cond delay="2000"/>
                            </p:stCondLst>
                            <p:childTnLst>
                              <p:par>
                                <p:cTn id="118" presetID="1" presetClass="entr" presetSubtype="0" fill="hold" grpId="0" nodeType="afterEffect">
                                  <p:stCondLst>
                                    <p:cond delay="0"/>
                                  </p:stCondLst>
                                  <p:childTnLst>
                                    <p:set>
                                      <p:cBhvr>
                                        <p:cTn id="119" dur="1" fill="hold">
                                          <p:stCondLst>
                                            <p:cond delay="0"/>
                                          </p:stCondLst>
                                        </p:cTn>
                                        <p:tgtEl>
                                          <p:spTgt spid="24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nimBg="1"/>
      <p:bldP spid="242691" grpId="0" animBg="1"/>
      <p:bldP spid="242692" grpId="0" animBg="1"/>
      <p:bldP spid="242693" grpId="0" animBg="1"/>
      <p:bldP spid="242694" grpId="0" animBg="1"/>
      <p:bldP spid="242695" grpId="0" animBg="1"/>
      <p:bldP spid="242696" grpId="0" animBg="1"/>
      <p:bldP spid="242697" grpId="0" animBg="1"/>
      <p:bldP spid="242698" grpId="0" animBg="1"/>
      <p:bldP spid="242699" grpId="0" animBg="1"/>
      <p:bldP spid="242700" grpId="0" animBg="1"/>
      <p:bldP spid="242701" grpId="0" animBg="1"/>
      <p:bldP spid="242702" grpId="0" animBg="1"/>
      <p:bldP spid="242703" grpId="0" animBg="1"/>
      <p:bldP spid="242704" grpId="0" animBg="1"/>
      <p:bldP spid="242705" grpId="0" animBg="1"/>
      <p:bldP spid="242706" grpId="0" animBg="1"/>
      <p:bldP spid="242707" grpId="0" animBg="1"/>
      <p:bldP spid="242708" grpId="0" animBg="1"/>
      <p:bldP spid="242709" grpId="0" animBg="1"/>
      <p:bldP spid="242710" grpId="0" animBg="1"/>
      <p:bldP spid="242711" grpId="0" animBg="1"/>
      <p:bldP spid="242712" grpId="0" animBg="1"/>
      <p:bldP spid="242713" grpId="0" animBg="1"/>
      <p:bldP spid="242714" grpId="0" animBg="1"/>
      <p:bldP spid="242715" grpId="0" animBg="1"/>
      <p:bldP spid="242716" grpId="0" animBg="1"/>
      <p:bldP spid="242717" grpId="0" animBg="1"/>
      <p:bldP spid="242719" grpId="0"/>
      <p:bldP spid="2427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BCE3A68-B5A9-496E-904F-D8763709DA97}" type="slidenum">
              <a:rPr lang="en-US" altLang="zh-CN" sz="1400" smtClean="0"/>
              <a:pPr eaLnBrk="1" hangingPunct="1"/>
              <a:t>41</a:t>
            </a:fld>
            <a:endParaRPr lang="en-US" altLang="zh-CN" sz="1400" smtClean="0"/>
          </a:p>
        </p:txBody>
      </p:sp>
      <p:sp>
        <p:nvSpPr>
          <p:cNvPr id="244739" name="Text Box 3"/>
          <p:cNvSpPr txBox="1">
            <a:spLocks noChangeArrowheads="1"/>
          </p:cNvSpPr>
          <p:nvPr/>
        </p:nvSpPr>
        <p:spPr bwMode="auto">
          <a:xfrm>
            <a:off x="1143000" y="304800"/>
            <a:ext cx="1682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小结</a:t>
            </a:r>
          </a:p>
        </p:txBody>
      </p:sp>
      <p:sp>
        <p:nvSpPr>
          <p:cNvPr id="244740" name="Rectangle 4"/>
          <p:cNvSpPr>
            <a:spLocks noChangeArrowheads="1"/>
          </p:cNvSpPr>
          <p:nvPr/>
        </p:nvSpPr>
        <p:spPr bwMode="auto">
          <a:xfrm>
            <a:off x="1295400" y="1295400"/>
            <a:ext cx="419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buFontTx/>
              <a:buAutoNum type="arabicPeriod"/>
            </a:pPr>
            <a:r>
              <a:rPr lang="zh-CN" altLang="en-US" sz="3200" b="1" dirty="0" smtClean="0"/>
              <a:t>类的定义和使用</a:t>
            </a:r>
            <a:endParaRPr lang="en-US" altLang="zh-CN" sz="3200" b="1" dirty="0" smtClean="0"/>
          </a:p>
          <a:p>
            <a:pPr eaLnBrk="1" hangingPunct="1">
              <a:lnSpc>
                <a:spcPct val="150000"/>
              </a:lnSpc>
              <a:buFontTx/>
              <a:buAutoNum type="arabicPeriod"/>
            </a:pPr>
            <a:r>
              <a:rPr lang="zh-CN" altLang="en-US" sz="3200" b="1" dirty="0" smtClean="0"/>
              <a:t>封装性</a:t>
            </a:r>
            <a:endParaRPr lang="zh-CN" altLang="en-US" sz="3200" b="1" dirty="0"/>
          </a:p>
          <a:p>
            <a:pPr eaLnBrk="1" hangingPunct="1">
              <a:lnSpc>
                <a:spcPct val="150000"/>
              </a:lnSpc>
              <a:buFontTx/>
              <a:buAutoNum type="arabicPeriod"/>
            </a:pPr>
            <a:r>
              <a:rPr lang="zh-CN" altLang="en-US" sz="3200" b="1" dirty="0" smtClean="0"/>
              <a:t>存取函数</a:t>
            </a:r>
            <a:endParaRPr lang="en-US" altLang="zh-CN" sz="3200" b="1" dirty="0" smtClean="0"/>
          </a:p>
          <a:p>
            <a:pPr eaLnBrk="1" hangingPunct="1">
              <a:lnSpc>
                <a:spcPct val="150000"/>
              </a:lnSpc>
              <a:buFontTx/>
              <a:buAutoNum type="arabicPeriod"/>
            </a:pPr>
            <a:r>
              <a:rPr lang="zh-CN" altLang="en-US" sz="3200" b="1" dirty="0" smtClean="0"/>
              <a:t>重载函数</a:t>
            </a:r>
            <a:endParaRPr lang="zh-CN" altLang="en-US" sz="3200" b="1" dirty="0"/>
          </a:p>
          <a:p>
            <a:pPr eaLnBrk="1" hangingPunct="1">
              <a:lnSpc>
                <a:spcPct val="150000"/>
              </a:lnSpc>
              <a:buFontTx/>
              <a:buAutoNum type="arabicPeriod"/>
            </a:pPr>
            <a:r>
              <a:rPr lang="zh-CN" altLang="en-US" sz="3200" b="1" dirty="0" smtClean="0"/>
              <a:t>派生类扩充基类</a:t>
            </a:r>
            <a:endParaRPr lang="en-US" altLang="zh-CN" sz="3200" b="1" dirty="0"/>
          </a:p>
          <a:p>
            <a:pPr eaLnBrk="1" hangingPunct="1">
              <a:lnSpc>
                <a:spcPct val="150000"/>
              </a:lnSpc>
              <a:buFontTx/>
              <a:buAutoNum type="arabicPeriod"/>
            </a:pPr>
            <a:r>
              <a:rPr lang="zh-CN" altLang="en-US" sz="3200" b="1" dirty="0"/>
              <a:t>派生</a:t>
            </a:r>
            <a:r>
              <a:rPr lang="zh-CN" altLang="en-US" sz="3200" b="1" dirty="0" smtClean="0"/>
              <a:t>类改进基类</a:t>
            </a:r>
            <a:endParaRPr lang="zh-CN" altLang="en-US" sz="3200" b="1" dirty="0"/>
          </a:p>
        </p:txBody>
      </p:sp>
      <p:pic>
        <p:nvPicPr>
          <p:cNvPr id="244741" name="Picture 5" descr="BD0529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3048000"/>
            <a:ext cx="34448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2" name="Text Box 6"/>
          <p:cNvSpPr txBox="1">
            <a:spLocks noChangeArrowheads="1"/>
          </p:cNvSpPr>
          <p:nvPr/>
        </p:nvSpPr>
        <p:spPr bwMode="auto">
          <a:xfrm>
            <a:off x="5943600" y="1752600"/>
            <a:ext cx="2895600" cy="946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ea typeface="文鼎CS舒同体" pitchFamily="49" charset="-122"/>
                <a:sym typeface="Monotype Sorts" pitchFamily="2" charset="2"/>
              </a:rPr>
              <a:t>面向对象程序设计的概念和特点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p:cTn id="7" dur="5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244739">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244739">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2447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nodeType="after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44740">
                                            <p:txEl>
                                              <p:pRg st="0" end="0"/>
                                            </p:txEl>
                                          </p:spTgt>
                                        </p:tgtEl>
                                        <p:attrNameLst>
                                          <p:attrName>style.visibility</p:attrName>
                                        </p:attrNameLst>
                                      </p:cBhvr>
                                      <p:to>
                                        <p:strVal val="visible"/>
                                      </p:to>
                                    </p:set>
                                    <p:anim calcmode="lin" valueType="num">
                                      <p:cBhvr additive="base">
                                        <p:cTn id="15" dur="500" fill="hold"/>
                                        <p:tgtEl>
                                          <p:spTgt spid="244740">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47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44740">
                                            <p:txEl>
                                              <p:pRg st="1" end="1"/>
                                            </p:txEl>
                                          </p:spTgt>
                                        </p:tgtEl>
                                        <p:attrNameLst>
                                          <p:attrName>style.visibility</p:attrName>
                                        </p:attrNameLst>
                                      </p:cBhvr>
                                      <p:to>
                                        <p:strVal val="visible"/>
                                      </p:to>
                                    </p:set>
                                    <p:anim calcmode="lin" valueType="num">
                                      <p:cBhvr additive="base">
                                        <p:cTn id="21" dur="500" fill="hold"/>
                                        <p:tgtEl>
                                          <p:spTgt spid="244740">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47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nodeType="after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4740">
                                            <p:txEl>
                                              <p:pRg st="2" end="2"/>
                                            </p:txEl>
                                          </p:spTgt>
                                        </p:tgtEl>
                                        <p:attrNameLst>
                                          <p:attrName>style.visibility</p:attrName>
                                        </p:attrNameLst>
                                      </p:cBhvr>
                                      <p:to>
                                        <p:strVal val="visible"/>
                                      </p:to>
                                    </p:set>
                                    <p:anim calcmode="lin" valueType="num">
                                      <p:cBhvr additive="base">
                                        <p:cTn id="27" dur="500" fill="hold"/>
                                        <p:tgtEl>
                                          <p:spTgt spid="244740">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47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4740">
                                            <p:txEl>
                                              <p:pRg st="3" end="3"/>
                                            </p:txEl>
                                          </p:spTgt>
                                        </p:tgtEl>
                                        <p:attrNameLst>
                                          <p:attrName>style.visibility</p:attrName>
                                        </p:attrNameLst>
                                      </p:cBhvr>
                                      <p:to>
                                        <p:strVal val="visible"/>
                                      </p:to>
                                    </p:set>
                                    <p:anim calcmode="lin" valueType="num">
                                      <p:cBhvr additive="base">
                                        <p:cTn id="33" dur="500" fill="hold"/>
                                        <p:tgtEl>
                                          <p:spTgt spid="244740">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47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4740">
                                            <p:txEl>
                                              <p:pRg st="4" end="4"/>
                                            </p:txEl>
                                          </p:spTgt>
                                        </p:tgtEl>
                                        <p:attrNameLst>
                                          <p:attrName>style.visibility</p:attrName>
                                        </p:attrNameLst>
                                      </p:cBhvr>
                                      <p:to>
                                        <p:strVal val="visible"/>
                                      </p:to>
                                    </p:set>
                                    <p:anim calcmode="lin" valueType="num">
                                      <p:cBhvr additive="base">
                                        <p:cTn id="39" dur="500" fill="hold"/>
                                        <p:tgtEl>
                                          <p:spTgt spid="244740">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47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44740">
                                            <p:txEl>
                                              <p:pRg st="5" end="5"/>
                                            </p:txEl>
                                          </p:spTgt>
                                        </p:tgtEl>
                                        <p:attrNameLst>
                                          <p:attrName>style.visibility</p:attrName>
                                        </p:attrNameLst>
                                      </p:cBhvr>
                                      <p:to>
                                        <p:strVal val="visible"/>
                                      </p:to>
                                    </p:set>
                                    <p:anim calcmode="lin" valueType="num">
                                      <p:cBhvr additive="base">
                                        <p:cTn id="45" dur="500" fill="hold"/>
                                        <p:tgtEl>
                                          <p:spTgt spid="244740">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4474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advAuto="0"/>
      <p:bldP spid="244740" grpId="0" uiExpand="1" build="p" autoUpdateAnimBg="0" advAuto="400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114425" y="1196975"/>
            <a:ext cx="7705725" cy="5349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b="1" dirty="0"/>
              <a:t> </a:t>
            </a:r>
            <a:r>
              <a:rPr lang="en-US" altLang="zh-CN" sz="2800" b="1" dirty="0" smtClean="0"/>
              <a:t>     </a:t>
            </a:r>
            <a:r>
              <a:rPr lang="zh-CN" altLang="en-US" sz="2800" b="1" dirty="0" smtClean="0"/>
              <a:t>设计</a:t>
            </a:r>
            <a:r>
              <a:rPr lang="zh-CN" altLang="en-US" sz="2800" b="1" dirty="0"/>
              <a:t>一个学生类</a:t>
            </a:r>
            <a:r>
              <a:rPr lang="en-US" altLang="zh-CN" sz="2800" b="1" dirty="0"/>
              <a:t>student</a:t>
            </a:r>
            <a:r>
              <a:rPr lang="zh-CN" altLang="en-US" sz="2800" b="1" dirty="0"/>
              <a:t>，它具有的私有数据成员是：学号、姓名、语文成绩和数学成绩；具有的公有成员函数是：计算两门课总成绩的函数</a:t>
            </a:r>
            <a:r>
              <a:rPr lang="en-US" altLang="zh-CN" sz="2800" b="1" dirty="0"/>
              <a:t>sum( )</a:t>
            </a:r>
            <a:r>
              <a:rPr lang="zh-CN" altLang="en-US" sz="2800" b="1" dirty="0"/>
              <a:t>、显示学生数据信息的函数</a:t>
            </a:r>
            <a:r>
              <a:rPr lang="en-US" altLang="zh-CN" sz="2800" b="1" dirty="0" err="1"/>
              <a:t>display_info</a:t>
            </a:r>
            <a:r>
              <a:rPr lang="en-US" altLang="zh-CN" sz="2800" b="1" dirty="0"/>
              <a:t>( )</a:t>
            </a:r>
            <a:r>
              <a:rPr lang="zh-CN" altLang="en-US" sz="2800" b="1" dirty="0"/>
              <a:t>和设置学生数据信息的函数</a:t>
            </a:r>
            <a:r>
              <a:rPr lang="en-US" altLang="zh-CN" sz="2800" b="1" dirty="0" err="1"/>
              <a:t>set_info</a:t>
            </a:r>
            <a:r>
              <a:rPr lang="en-US" altLang="zh-CN" sz="2800" b="1" dirty="0"/>
              <a:t>( )</a:t>
            </a:r>
            <a:r>
              <a:rPr lang="zh-CN" altLang="en-US" sz="2800" b="1" dirty="0"/>
              <a:t>。</a:t>
            </a:r>
          </a:p>
          <a:p>
            <a:pPr eaLnBrk="1" hangingPunct="1">
              <a:lnSpc>
                <a:spcPct val="120000"/>
              </a:lnSpc>
            </a:pPr>
            <a:r>
              <a:rPr lang="zh-CN" altLang="en-US" sz="2800" b="1" dirty="0"/>
              <a:t>      编写主函数，定义一个</a:t>
            </a:r>
            <a:r>
              <a:rPr lang="en-US" altLang="zh-CN" sz="2800" b="1" dirty="0"/>
              <a:t>student</a:t>
            </a:r>
            <a:r>
              <a:rPr lang="zh-CN" altLang="en-US" sz="2800" b="1" dirty="0"/>
              <a:t>类的数组并进行全班学生信息的输入与设置，输出总成绩最高的那名学生的数据信息。</a:t>
            </a:r>
          </a:p>
          <a:p>
            <a:pPr eaLnBrk="1" hangingPunct="1">
              <a:lnSpc>
                <a:spcPct val="120000"/>
              </a:lnSpc>
            </a:pPr>
            <a:endParaRPr lang="zh-CN" altLang="en-US" sz="2800" b="1" dirty="0"/>
          </a:p>
          <a:p>
            <a:pPr eaLnBrk="1" hangingPunct="1">
              <a:lnSpc>
                <a:spcPct val="120000"/>
              </a:lnSpc>
            </a:pPr>
            <a:endParaRPr lang="en-US" altLang="zh-CN" sz="2800" b="1" dirty="0"/>
          </a:p>
        </p:txBody>
      </p:sp>
      <p:sp>
        <p:nvSpPr>
          <p:cNvPr id="49155" name="Rectangle 3"/>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4400" b="1" dirty="0" smtClean="0">
                <a:solidFill>
                  <a:schemeClr val="tx2"/>
                </a:solidFill>
              </a:rPr>
              <a:t>练习题</a:t>
            </a:r>
            <a:endParaRPr lang="zh-CN" altLang="en-US" sz="4400" b="1"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B26EC2-C1D7-40FD-84DC-6FA57B0D3E1F}" type="slidenum">
              <a:rPr lang="en-US" altLang="zh-CN" sz="1400" smtClean="0"/>
              <a:pPr eaLnBrk="1" hangingPunct="1"/>
              <a:t>5</a:t>
            </a:fld>
            <a:endParaRPr lang="en-US" altLang="zh-CN" sz="1400" smtClean="0"/>
          </a:p>
        </p:txBody>
      </p:sp>
      <p:sp>
        <p:nvSpPr>
          <p:cNvPr id="4098" name="Text Box 2"/>
          <p:cNvSpPr txBox="1">
            <a:spLocks noChangeArrowheads="1"/>
          </p:cNvSpPr>
          <p:nvPr/>
        </p:nvSpPr>
        <p:spPr bwMode="auto">
          <a:xfrm>
            <a:off x="1033463" y="1470025"/>
            <a:ext cx="4114800" cy="4767263"/>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solidFill>
                  <a:srgbClr val="CC0000"/>
                </a:solidFill>
                <a:ea typeface="文鼎CS舒同体" pitchFamily="49" charset="-122"/>
              </a:rPr>
              <a:t>class   </a:t>
            </a:r>
            <a:r>
              <a:rPr lang="en-US" altLang="zh-CN" b="1">
                <a:ea typeface="文鼎CS舒同体" pitchFamily="49" charset="-122"/>
              </a:rPr>
              <a:t>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4099" name="Text Box 3"/>
          <p:cNvSpPr txBox="1">
            <a:spLocks noChangeArrowheads="1"/>
          </p:cNvSpPr>
          <p:nvPr/>
        </p:nvSpPr>
        <p:spPr bwMode="auto">
          <a:xfrm>
            <a:off x="5486400" y="1524000"/>
            <a:ext cx="3657600" cy="4364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62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zh-CN" altLang="zh-CN" b="1">
                <a:solidFill>
                  <a:srgbClr val="CC0000"/>
                </a:solidFill>
                <a:ea typeface="文鼎CS舒同体" pitchFamily="49" charset="-122"/>
              </a:rPr>
              <a:t>类中定义了</a:t>
            </a:r>
          </a:p>
          <a:p>
            <a:pPr eaLnBrk="1" hangingPunct="1">
              <a:lnSpc>
                <a:spcPct val="130000"/>
              </a:lnSpc>
            </a:pPr>
            <a:r>
              <a:rPr lang="zh-CN" altLang="zh-CN" b="1">
                <a:ea typeface="文鼎CS舒同体" pitchFamily="49" charset="-122"/>
              </a:rPr>
              <a:t>两个数据成员：</a:t>
            </a:r>
            <a:endParaRPr lang="zh-CN" altLang="zh-CN" b="1">
              <a:solidFill>
                <a:srgbClr val="CC0000"/>
              </a:solidFill>
              <a:ea typeface="文鼎CS舒同体" pitchFamily="49" charset="-122"/>
            </a:endParaRPr>
          </a:p>
          <a:p>
            <a:pPr eaLnBrk="1" hangingPunct="1">
              <a:lnSpc>
                <a:spcPct val="130000"/>
              </a:lnSpc>
            </a:pPr>
            <a:r>
              <a:rPr lang="en-US" altLang="zh-CN" b="1">
                <a:solidFill>
                  <a:srgbClr val="CC0000"/>
                </a:solidFill>
                <a:ea typeface="文鼎CS舒同体" pitchFamily="49" charset="-122"/>
              </a:rPr>
              <a:t>int m_radius;</a:t>
            </a:r>
          </a:p>
          <a:p>
            <a:pPr eaLnBrk="1" hangingPunct="1">
              <a:lnSpc>
                <a:spcPct val="130000"/>
              </a:lnSpc>
            </a:pPr>
            <a:r>
              <a:rPr lang="en-US" altLang="zh-CN" b="1">
                <a:solidFill>
                  <a:srgbClr val="CC0000"/>
                </a:solidFill>
                <a:ea typeface="文鼎CS舒同体" pitchFamily="49" charset="-122"/>
              </a:rPr>
              <a:t>int m_color;</a:t>
            </a:r>
          </a:p>
          <a:p>
            <a:pPr eaLnBrk="1" hangingPunct="1">
              <a:lnSpc>
                <a:spcPct val="130000"/>
              </a:lnSpc>
            </a:pPr>
            <a:r>
              <a:rPr lang="zh-CN" altLang="en-US" b="1">
                <a:ea typeface="文鼎CS舒同体" pitchFamily="49" charset="-122"/>
              </a:rPr>
              <a:t>四个成员函数：</a:t>
            </a:r>
          </a:p>
          <a:p>
            <a:pPr eaLnBrk="1" hangingPunct="1">
              <a:lnSpc>
                <a:spcPct val="130000"/>
              </a:lnSpc>
            </a:pPr>
            <a:r>
              <a:rPr lang="en-US" altLang="zh-CN" b="1">
                <a:solidFill>
                  <a:srgbClr val="000099"/>
                </a:solidFill>
                <a:ea typeface="文鼎CS舒同体" pitchFamily="49" charset="-122"/>
              </a:rPr>
              <a:t>CCircle( );</a:t>
            </a:r>
          </a:p>
          <a:p>
            <a:pPr eaLnBrk="1" hangingPunct="1">
              <a:lnSpc>
                <a:spcPct val="130000"/>
              </a:lnSpc>
            </a:pPr>
            <a:r>
              <a:rPr lang="en-US" altLang="zh-CN" b="1">
                <a:solidFill>
                  <a:srgbClr val="000099"/>
                </a:solidFill>
                <a:ea typeface="文鼎CS舒同体" pitchFamily="49" charset="-122"/>
              </a:rPr>
              <a:t>void DisplayArea( );</a:t>
            </a:r>
          </a:p>
          <a:p>
            <a:pPr eaLnBrk="1" hangingPunct="1">
              <a:lnSpc>
                <a:spcPct val="130000"/>
              </a:lnSpc>
            </a:pPr>
            <a:r>
              <a:rPr lang="en-US" altLang="zh-CN" b="1">
                <a:solidFill>
                  <a:srgbClr val="000099"/>
                </a:solidFill>
                <a:ea typeface="文鼎CS舒同体" pitchFamily="49" charset="-122"/>
              </a:rPr>
              <a:t>~CCircle( );</a:t>
            </a:r>
          </a:p>
          <a:p>
            <a:pPr eaLnBrk="1" hangingPunct="1">
              <a:lnSpc>
                <a:spcPct val="130000"/>
              </a:lnSpc>
            </a:pPr>
            <a:r>
              <a:rPr lang="en-US" altLang="zh-CN" b="1">
                <a:solidFill>
                  <a:srgbClr val="000099"/>
                </a:solidFill>
                <a:ea typeface="文鼎CS舒同体" pitchFamily="49" charset="-122"/>
              </a:rPr>
              <a:t>float CalculateArea( );</a:t>
            </a:r>
          </a:p>
        </p:txBody>
      </p:sp>
      <p:graphicFrame>
        <p:nvGraphicFramePr>
          <p:cNvPr id="7173" name="Object 4"/>
          <p:cNvGraphicFramePr>
            <a:graphicFrameLocks noChangeAspect="1"/>
          </p:cNvGraphicFramePr>
          <p:nvPr/>
        </p:nvGraphicFramePr>
        <p:xfrm>
          <a:off x="7391400" y="0"/>
          <a:ext cx="1020763" cy="1084263"/>
        </p:xfrm>
        <a:graphic>
          <a:graphicData uri="http://schemas.openxmlformats.org/presentationml/2006/ole">
            <mc:AlternateContent xmlns:mc="http://schemas.openxmlformats.org/markup-compatibility/2006">
              <mc:Choice xmlns:v="urn:schemas-microsoft-com:vml" Requires="v">
                <p:oleObj spid="_x0000_s7181" name="剪辑" r:id="rId3" imgW="1022299" imgH="1085393" progId="MS_ClipArt_Gallery.2">
                  <p:embed/>
                </p:oleObj>
              </mc:Choice>
              <mc:Fallback>
                <p:oleObj name="剪辑" r:id="rId3" imgW="1022299" imgH="1085393"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0"/>
                        <a:ext cx="1020763"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p:cNvSpPr txBox="1">
            <a:spLocks noChangeArrowheads="1"/>
          </p:cNvSpPr>
          <p:nvPr/>
        </p:nvSpPr>
        <p:spPr bwMode="auto">
          <a:xfrm>
            <a:off x="914400" y="3048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定义类</a:t>
            </a:r>
            <a:r>
              <a:rPr lang="en-US" altLang="zh-CN" sz="4800" b="1">
                <a:ea typeface="文鼎CS舒同体" pitchFamily="49" charset="-122"/>
              </a:rPr>
              <a:t>Circle</a:t>
            </a:r>
            <a:r>
              <a:rPr lang="zh-CN" altLang="en-US" sz="4800" b="1">
                <a:ea typeface="文鼎CS舒同体" pitchFamily="49" charset="-122"/>
                <a:sym typeface="Monotype Sorts" pitchFamily="2" charset="2"/>
              </a:rPr>
              <a:t>的例程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10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410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410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bg/>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8">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8">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98">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98">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43" dur="500"/>
                                        <p:tgtEl>
                                          <p:spTgt spid="4099">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48" dur="500"/>
                                        <p:tgtEl>
                                          <p:spTgt spid="4099">
                                            <p:txEl>
                                              <p:pRg st="1" end="1"/>
                                            </p:txEl>
                                          </p:spTgt>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51" dur="500"/>
                                        <p:tgtEl>
                                          <p:spTgt spid="4099">
                                            <p:txEl>
                                              <p:pRg st="2" end="2"/>
                                            </p:txEl>
                                          </p:spTgt>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54" dur="500"/>
                                        <p:tgtEl>
                                          <p:spTgt spid="4099">
                                            <p:txEl>
                                              <p:pRg st="3" end="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59" dur="500"/>
                                        <p:tgtEl>
                                          <p:spTgt spid="4099">
                                            <p:txEl>
                                              <p:pRg st="4" end="4"/>
                                            </p:txEl>
                                          </p:spTgt>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62" dur="500"/>
                                        <p:tgtEl>
                                          <p:spTgt spid="4099">
                                            <p:txEl>
                                              <p:pRg st="5" end="5"/>
                                            </p:txEl>
                                          </p:spTgt>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65" dur="500"/>
                                        <p:tgtEl>
                                          <p:spTgt spid="4099">
                                            <p:txEl>
                                              <p:pRg st="6" end="6"/>
                                            </p:txEl>
                                          </p:spTgt>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68" dur="500"/>
                                        <p:tgtEl>
                                          <p:spTgt spid="4099">
                                            <p:txEl>
                                              <p:pRg st="7" end="7"/>
                                            </p:txEl>
                                          </p:spTgt>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71"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nimBg="1"/>
      <p:bldP spid="4099" grpId="0" build="p" autoUpdateAnimBg="0"/>
      <p:bldP spid="4101"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30FF49A-AFEE-4DDB-9842-C09306DF9569}" type="slidenum">
              <a:rPr lang="en-US" altLang="zh-CN" sz="1400" smtClean="0"/>
              <a:pPr eaLnBrk="1" hangingPunct="1"/>
              <a:t>6</a:t>
            </a:fld>
            <a:endParaRPr lang="en-US" altLang="zh-CN" sz="1400" smtClean="0"/>
          </a:p>
        </p:txBody>
      </p:sp>
      <p:sp>
        <p:nvSpPr>
          <p:cNvPr id="8195" name="Text Box 2"/>
          <p:cNvSpPr txBox="1">
            <a:spLocks noChangeArrowheads="1"/>
          </p:cNvSpPr>
          <p:nvPr/>
        </p:nvSpPr>
        <p:spPr bwMode="auto">
          <a:xfrm>
            <a:off x="1033463" y="1470025"/>
            <a:ext cx="3644900" cy="4767263"/>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solidFill>
                  <a:srgbClr val="CC0000"/>
                </a:solidFill>
                <a:ea typeface="文鼎CS舒同体" pitchFamily="49" charset="-122"/>
              </a:rPr>
              <a:t>class   </a:t>
            </a:r>
            <a:r>
              <a:rPr lang="en-US" altLang="zh-CN" b="1">
                <a:ea typeface="文鼎CS舒同体" pitchFamily="49" charset="-122"/>
              </a:rPr>
              <a:t>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116739" name="Text Box 3"/>
          <p:cNvSpPr txBox="1">
            <a:spLocks noChangeArrowheads="1"/>
          </p:cNvSpPr>
          <p:nvPr/>
        </p:nvSpPr>
        <p:spPr bwMode="auto">
          <a:xfrm>
            <a:off x="971550" y="1412875"/>
            <a:ext cx="3744913" cy="4895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buFont typeface="Webdings" pitchFamily="18" charset="2"/>
              <a:buNone/>
            </a:pPr>
            <a:r>
              <a:rPr lang="zh-CN" altLang="zh-CN" sz="2800" b="1">
                <a:solidFill>
                  <a:srgbClr val="CC0000"/>
                </a:solidFill>
                <a:ea typeface="文鼎CS舒同体" pitchFamily="49" charset="-122"/>
              </a:rPr>
              <a:t> </a:t>
            </a:r>
            <a:r>
              <a:rPr lang="en-US" altLang="zh-CN" sz="2800" b="1">
                <a:solidFill>
                  <a:srgbClr val="CC0000"/>
                </a:solidFill>
                <a:ea typeface="文鼎CS舒同体" pitchFamily="49" charset="-122"/>
              </a:rPr>
              <a:t>class</a:t>
            </a:r>
            <a:r>
              <a:rPr lang="en-US" altLang="zh-CN" sz="2800" b="1">
                <a:ea typeface="文鼎CS舒同体" pitchFamily="49" charset="-122"/>
              </a:rPr>
              <a:t>  </a:t>
            </a:r>
            <a:r>
              <a:rPr lang="zh-CN" altLang="zh-CN" sz="2800" b="1">
                <a:ea typeface="文鼎CS舒同体" pitchFamily="49" charset="-122"/>
              </a:rPr>
              <a:t>类名</a:t>
            </a:r>
          </a:p>
          <a:p>
            <a:pPr eaLnBrk="1" hangingPunct="1">
              <a:lnSpc>
                <a:spcPct val="130000"/>
              </a:lnSpc>
            </a:pPr>
            <a:r>
              <a:rPr lang="zh-CN" altLang="zh-CN" sz="2800" b="1">
                <a:ea typeface="文鼎CS舒同体" pitchFamily="49" charset="-122"/>
              </a:rPr>
              <a:t>{</a:t>
            </a:r>
          </a:p>
          <a:p>
            <a:pPr eaLnBrk="1" hangingPunct="1">
              <a:lnSpc>
                <a:spcPct val="110000"/>
              </a:lnSpc>
            </a:pPr>
            <a:r>
              <a:rPr lang="zh-CN" altLang="zh-CN" sz="2800" b="1">
                <a:ea typeface="文鼎CS舒同体" pitchFamily="49" charset="-122"/>
              </a:rPr>
              <a:t>    </a:t>
            </a:r>
            <a:r>
              <a:rPr lang="en-US" altLang="zh-CN" sz="2800" b="1">
                <a:ea typeface="文鼎CS舒同体" pitchFamily="49" charset="-122"/>
              </a:rPr>
              <a:t> public:</a:t>
            </a:r>
          </a:p>
          <a:p>
            <a:pPr eaLnBrk="1" hangingPunct="1">
              <a:lnSpc>
                <a:spcPct val="110000"/>
              </a:lnSpc>
            </a:pPr>
            <a:r>
              <a:rPr lang="en-US" altLang="zh-CN" sz="2800" b="1">
                <a:ea typeface="文鼎CS舒同体" pitchFamily="49" charset="-122"/>
              </a:rPr>
              <a:t>        </a:t>
            </a:r>
            <a:r>
              <a:rPr lang="zh-CN" altLang="zh-CN" sz="2800" b="1">
                <a:ea typeface="文鼎CS舒同体" pitchFamily="49" charset="-122"/>
              </a:rPr>
              <a:t>公有成</a:t>
            </a:r>
            <a:r>
              <a:rPr lang="zh-CN" altLang="en-US" sz="2800" b="1">
                <a:ea typeface="文鼎CS舒同体" pitchFamily="49" charset="-122"/>
              </a:rPr>
              <a:t>员</a:t>
            </a:r>
          </a:p>
          <a:p>
            <a:pPr eaLnBrk="1" hangingPunct="1">
              <a:lnSpc>
                <a:spcPct val="110000"/>
              </a:lnSpc>
            </a:pPr>
            <a:r>
              <a:rPr lang="zh-CN" altLang="en-US" sz="2800" b="1">
                <a:ea typeface="文鼎CS舒同体" pitchFamily="49" charset="-122"/>
              </a:rPr>
              <a:t>     </a:t>
            </a:r>
            <a:r>
              <a:rPr lang="en-US" altLang="zh-CN" sz="2800" b="1">
                <a:ea typeface="文鼎CS舒同体" pitchFamily="49" charset="-122"/>
              </a:rPr>
              <a:t>private:</a:t>
            </a:r>
          </a:p>
          <a:p>
            <a:pPr eaLnBrk="1" hangingPunct="1">
              <a:lnSpc>
                <a:spcPct val="110000"/>
              </a:lnSpc>
            </a:pPr>
            <a:r>
              <a:rPr lang="en-US" altLang="zh-CN" sz="2800" b="1">
                <a:ea typeface="文鼎CS舒同体" pitchFamily="49" charset="-122"/>
              </a:rPr>
              <a:t>         </a:t>
            </a:r>
            <a:r>
              <a:rPr lang="zh-CN" altLang="zh-CN" sz="2800" b="1">
                <a:ea typeface="文鼎CS舒同体" pitchFamily="49" charset="-122"/>
              </a:rPr>
              <a:t>私有成员</a:t>
            </a:r>
          </a:p>
          <a:p>
            <a:pPr eaLnBrk="1" hangingPunct="1">
              <a:lnSpc>
                <a:spcPct val="110000"/>
              </a:lnSpc>
            </a:pPr>
            <a:r>
              <a:rPr lang="zh-CN" altLang="zh-CN" sz="2800" b="1">
                <a:ea typeface="文鼎CS舒同体" pitchFamily="49" charset="-122"/>
              </a:rPr>
              <a:t>     </a:t>
            </a:r>
            <a:r>
              <a:rPr lang="en-US" altLang="zh-CN" sz="2800" b="1">
                <a:ea typeface="文鼎CS舒同体" pitchFamily="49" charset="-122"/>
              </a:rPr>
              <a:t>protected:</a:t>
            </a:r>
          </a:p>
          <a:p>
            <a:pPr eaLnBrk="1" hangingPunct="1">
              <a:lnSpc>
                <a:spcPct val="110000"/>
              </a:lnSpc>
            </a:pPr>
            <a:r>
              <a:rPr lang="en-US" altLang="zh-CN" sz="2800" b="1">
                <a:ea typeface="文鼎CS舒同体" pitchFamily="49" charset="-122"/>
              </a:rPr>
              <a:t>        </a:t>
            </a:r>
            <a:r>
              <a:rPr lang="zh-CN" altLang="en-US" sz="2800" b="1">
                <a:ea typeface="文鼎CS舒同体" pitchFamily="49" charset="-122"/>
              </a:rPr>
              <a:t>保护成员</a:t>
            </a:r>
            <a:endParaRPr lang="zh-CN" altLang="zh-CN" sz="2800" b="1">
              <a:ea typeface="文鼎CS舒同体" pitchFamily="49" charset="-122"/>
            </a:endParaRPr>
          </a:p>
          <a:p>
            <a:pPr eaLnBrk="1" hangingPunct="1">
              <a:lnSpc>
                <a:spcPct val="130000"/>
              </a:lnSpc>
            </a:pPr>
            <a:r>
              <a:rPr lang="zh-CN" altLang="zh-CN" sz="2800" b="1">
                <a:ea typeface="文鼎CS舒同体" pitchFamily="49" charset="-122"/>
              </a:rPr>
              <a:t>}</a:t>
            </a:r>
            <a:r>
              <a:rPr lang="zh-CN" altLang="zh-CN" sz="2800" b="1">
                <a:solidFill>
                  <a:srgbClr val="CC0000"/>
                </a:solidFill>
                <a:ea typeface="文鼎CS舒同体" pitchFamily="49" charset="-122"/>
              </a:rPr>
              <a:t>;</a:t>
            </a:r>
          </a:p>
        </p:txBody>
      </p:sp>
      <p:sp>
        <p:nvSpPr>
          <p:cNvPr id="116740" name="Text Box 4"/>
          <p:cNvSpPr txBox="1">
            <a:spLocks noChangeArrowheads="1"/>
          </p:cNvSpPr>
          <p:nvPr/>
        </p:nvSpPr>
        <p:spPr bwMode="auto">
          <a:xfrm>
            <a:off x="4678363" y="1557338"/>
            <a:ext cx="4465637" cy="43021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9263"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Font typeface="Webdings" pitchFamily="18" charset="2"/>
              <a:buNone/>
            </a:pPr>
            <a:r>
              <a:rPr lang="en-US" altLang="zh-CN" b="1">
                <a:ea typeface="文鼎CS舒同体" pitchFamily="49" charset="-122"/>
              </a:rPr>
              <a:t>public</a:t>
            </a:r>
            <a:r>
              <a:rPr lang="zh-CN" altLang="en-US" b="1">
                <a:ea typeface="文鼎CS舒同体" pitchFamily="49" charset="-122"/>
              </a:rPr>
              <a:t>、</a:t>
            </a:r>
            <a:r>
              <a:rPr lang="en-US" altLang="zh-CN" b="1">
                <a:ea typeface="文鼎CS舒同体" pitchFamily="49" charset="-122"/>
              </a:rPr>
              <a:t>private</a:t>
            </a:r>
            <a:r>
              <a:rPr lang="zh-CN" altLang="zh-CN" b="1">
                <a:ea typeface="文鼎CS舒同体" pitchFamily="49" charset="-122"/>
              </a:rPr>
              <a:t>和</a:t>
            </a:r>
            <a:r>
              <a:rPr lang="en-US" altLang="zh-CN" b="1">
                <a:ea typeface="文鼎CS舒同体" pitchFamily="49" charset="-122"/>
              </a:rPr>
              <a:t>protected</a:t>
            </a:r>
            <a:r>
              <a:rPr lang="zh-CN" altLang="en-US" b="1">
                <a:ea typeface="文鼎CS舒同体" pitchFamily="49" charset="-122"/>
              </a:rPr>
              <a:t>规定了成员的</a:t>
            </a:r>
            <a:r>
              <a:rPr lang="zh-CN" altLang="en-US" b="1">
                <a:solidFill>
                  <a:srgbClr val="FF0000"/>
                </a:solidFill>
                <a:ea typeface="文鼎CS舒同体" pitchFamily="49" charset="-122"/>
              </a:rPr>
              <a:t>可访问性</a:t>
            </a:r>
            <a:r>
              <a:rPr lang="zh-CN" altLang="en-US" b="1">
                <a:ea typeface="文鼎CS舒同体" pitchFamily="49" charset="-122"/>
              </a:rPr>
              <a:t>。</a:t>
            </a:r>
          </a:p>
          <a:p>
            <a:pPr eaLnBrk="1" hangingPunct="1">
              <a:lnSpc>
                <a:spcPct val="120000"/>
              </a:lnSpc>
              <a:spcBef>
                <a:spcPct val="20000"/>
              </a:spcBef>
              <a:buFont typeface="Webdings" pitchFamily="18" charset="2"/>
              <a:buNone/>
            </a:pPr>
            <a:r>
              <a:rPr lang="zh-CN" altLang="en-US" b="1">
                <a:ea typeface="文鼎CS舒同体" pitchFamily="49" charset="-122"/>
              </a:rPr>
              <a:t>在一个类的外部，只能访问它的公有成员，访问不了私有成员。    </a:t>
            </a:r>
          </a:p>
          <a:p>
            <a:pPr eaLnBrk="1" hangingPunct="1">
              <a:lnSpc>
                <a:spcPct val="120000"/>
              </a:lnSpc>
              <a:spcBef>
                <a:spcPct val="20000"/>
              </a:spcBef>
              <a:buFont typeface="Webdings" pitchFamily="18" charset="2"/>
              <a:buNone/>
            </a:pPr>
            <a:r>
              <a:rPr lang="zh-CN" altLang="en-US" b="1">
                <a:ea typeface="文鼎CS舒同体" pitchFamily="49" charset="-122"/>
              </a:rPr>
              <a:t>保护成员和私有成员类似，差别在于继承过程中在派生类中的访问性。</a:t>
            </a:r>
          </a:p>
          <a:p>
            <a:pPr eaLnBrk="1" hangingPunct="1">
              <a:lnSpc>
                <a:spcPct val="120000"/>
              </a:lnSpc>
              <a:spcBef>
                <a:spcPct val="20000"/>
              </a:spcBef>
              <a:buFont typeface="Webdings" pitchFamily="18" charset="2"/>
              <a:buNone/>
            </a:pPr>
            <a:r>
              <a:rPr lang="zh-CN" altLang="en-US" b="1">
                <a:ea typeface="文鼎CS舒同体" pitchFamily="49" charset="-122"/>
              </a:rPr>
              <a:t>类成员默认情况下是私有的。</a:t>
            </a:r>
            <a:endParaRPr lang="zh-CN" altLang="zh-CN" b="1">
              <a:ea typeface="文鼎CS舒同体" pitchFamily="49" charset="-122"/>
            </a:endParaRPr>
          </a:p>
        </p:txBody>
      </p:sp>
      <p:sp>
        <p:nvSpPr>
          <p:cNvPr id="8198" name="Text Box 5"/>
          <p:cNvSpPr txBox="1">
            <a:spLocks noChangeArrowheads="1"/>
          </p:cNvSpPr>
          <p:nvPr/>
        </p:nvSpPr>
        <p:spPr bwMode="auto">
          <a:xfrm>
            <a:off x="914400" y="3048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定义类</a:t>
            </a:r>
            <a:r>
              <a:rPr lang="en-US" altLang="zh-CN" sz="4800" b="1">
                <a:ea typeface="文鼎CS舒同体" pitchFamily="49" charset="-122"/>
              </a:rPr>
              <a:t>Circle</a:t>
            </a:r>
            <a:r>
              <a:rPr lang="zh-CN" altLang="en-US" sz="4800" b="1">
                <a:ea typeface="文鼎CS舒同体" pitchFamily="49" charset="-122"/>
                <a:sym typeface="Monotype Sorts" pitchFamily="2" charset="2"/>
              </a:rPr>
              <a:t>的例程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116740">
                                            <p:txEl>
                                              <p:pRg st="0" end="0"/>
                                            </p:txEl>
                                          </p:spTgt>
                                        </p:tgtEl>
                                        <p:attrNameLst>
                                          <p:attrName>style.visibility</p:attrName>
                                        </p:attrNameLst>
                                      </p:cBhvr>
                                      <p:to>
                                        <p:strVal val="visible"/>
                                      </p:to>
                                    </p:set>
                                    <p:anim to="" calcmode="lin" valueType="num">
                                      <p:cBhvr>
                                        <p:cTn id="7" dur="1" fill="hold"/>
                                        <p:tgtEl>
                                          <p:spTgt spid="116740">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 calcmode="lin" valueType="num">
                                      <p:cBhvr additive="base">
                                        <p:cTn id="12" dur="500" fill="hold"/>
                                        <p:tgtEl>
                                          <p:spTgt spid="116739"/>
                                        </p:tgtEl>
                                        <p:attrNameLst>
                                          <p:attrName>ppt_x</p:attrName>
                                        </p:attrNameLst>
                                      </p:cBhvr>
                                      <p:tavLst>
                                        <p:tav tm="0">
                                          <p:val>
                                            <p:strVal val="#ppt_x"/>
                                          </p:val>
                                        </p:tav>
                                        <p:tav tm="100000">
                                          <p:val>
                                            <p:strVal val="#ppt_x"/>
                                          </p:val>
                                        </p:tav>
                                      </p:tavLst>
                                    </p:anim>
                                    <p:anim calcmode="lin" valueType="num">
                                      <p:cBhvr additive="base">
                                        <p:cTn id="13" dur="500" fill="hold"/>
                                        <p:tgtEl>
                                          <p:spTgt spid="11673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iterate type="wd">
                                    <p:tmAbs val="300"/>
                                  </p:iterate>
                                  <p:childTnLst>
                                    <p:set>
                                      <p:cBhvr>
                                        <p:cTn id="17" dur="1" fill="hold">
                                          <p:stCondLst>
                                            <p:cond delay="299"/>
                                          </p:stCondLst>
                                        </p:cTn>
                                        <p:tgtEl>
                                          <p:spTgt spid="116740">
                                            <p:txEl>
                                              <p:pRg st="1" end="1"/>
                                            </p:txEl>
                                          </p:spTgt>
                                        </p:tgtEl>
                                        <p:attrNameLst>
                                          <p:attrName>style.visibility</p:attrName>
                                        </p:attrNameLst>
                                      </p:cBhvr>
                                      <p:to>
                                        <p:strVal val="visible"/>
                                      </p:to>
                                    </p:set>
                                    <p:anim to="" calcmode="lin" valueType="num">
                                      <p:cBhvr>
                                        <p:cTn id="18" dur="1" fill="hold"/>
                                        <p:tgtEl>
                                          <p:spTgt spid="116740">
                                            <p:txEl>
                                              <p:pRg st="1" end="1"/>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iterate type="wd">
                                    <p:tmAbs val="300"/>
                                  </p:iterate>
                                  <p:childTnLst>
                                    <p:set>
                                      <p:cBhvr>
                                        <p:cTn id="22" dur="1" fill="hold">
                                          <p:stCondLst>
                                            <p:cond delay="299"/>
                                          </p:stCondLst>
                                        </p:cTn>
                                        <p:tgtEl>
                                          <p:spTgt spid="116740">
                                            <p:txEl>
                                              <p:pRg st="2" end="2"/>
                                            </p:txEl>
                                          </p:spTgt>
                                        </p:tgtEl>
                                        <p:attrNameLst>
                                          <p:attrName>style.visibility</p:attrName>
                                        </p:attrNameLst>
                                      </p:cBhvr>
                                      <p:to>
                                        <p:strVal val="visible"/>
                                      </p:to>
                                    </p:set>
                                    <p:anim to="" calcmode="lin" valueType="num">
                                      <p:cBhvr>
                                        <p:cTn id="23" dur="1" fill="hold"/>
                                        <p:tgtEl>
                                          <p:spTgt spid="116740">
                                            <p:txEl>
                                              <p:pRg st="2" end="2"/>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16740">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167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P spid="116739" grpId="1" animBg="1"/>
      <p:bldP spid="11674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F6799A5-E5BD-444C-97C0-BF30698D9639}" type="slidenum">
              <a:rPr lang="en-US" altLang="zh-CN" sz="1400" smtClean="0"/>
              <a:pPr eaLnBrk="1" hangingPunct="1"/>
              <a:t>7</a:t>
            </a:fld>
            <a:endParaRPr lang="en-US" altLang="zh-CN" sz="1400" smtClean="0"/>
          </a:p>
        </p:txBody>
      </p:sp>
      <p:sp>
        <p:nvSpPr>
          <p:cNvPr id="92162" name="Text Box 2"/>
          <p:cNvSpPr txBox="1">
            <a:spLocks noChangeArrowheads="1"/>
          </p:cNvSpPr>
          <p:nvPr/>
        </p:nvSpPr>
        <p:spPr bwMode="auto">
          <a:xfrm>
            <a:off x="5003800" y="2349500"/>
            <a:ext cx="4114800" cy="4478338"/>
          </a:xfrm>
          <a:prstGeom prst="rect">
            <a:avLst/>
          </a:prstGeom>
          <a:solidFill>
            <a:schemeClr val="bg1"/>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C0000"/>
                </a:solidFill>
                <a:ea typeface="文鼎CS舒同体" pitchFamily="49" charset="-122"/>
              </a:rPr>
              <a:t>class   C</a:t>
            </a:r>
            <a:r>
              <a:rPr lang="en-US" altLang="zh-CN" b="1">
                <a:ea typeface="文鼎CS舒同体" pitchFamily="49" charset="-122"/>
              </a:rPr>
              <a:t>Circle</a:t>
            </a:r>
          </a:p>
          <a:p>
            <a:pPr eaLnBrk="1" hangingPunct="1"/>
            <a:r>
              <a:rPr lang="en-US" altLang="zh-CN" b="1">
                <a:ea typeface="文鼎CS舒同体" pitchFamily="49" charset="-122"/>
              </a:rPr>
              <a:t>{</a:t>
            </a:r>
          </a:p>
          <a:p>
            <a:pPr eaLnBrk="1" hangingPunct="1"/>
            <a:r>
              <a:rPr lang="en-US" altLang="zh-CN" b="1">
                <a:ea typeface="文鼎CS舒同体" pitchFamily="49" charset="-122"/>
              </a:rPr>
              <a:t>    public:</a:t>
            </a:r>
          </a:p>
          <a:p>
            <a:pPr eaLnBrk="1" hangingPunct="1"/>
            <a:r>
              <a:rPr lang="en-US" altLang="zh-CN" b="1">
                <a:ea typeface="文鼎CS舒同体" pitchFamily="49" charset="-122"/>
              </a:rPr>
              <a:t>      </a:t>
            </a:r>
            <a:r>
              <a:rPr lang="en-US" altLang="zh-CN" b="1"/>
              <a:t>CCircle( );</a:t>
            </a:r>
          </a:p>
          <a:p>
            <a:pPr eaLnBrk="1" hangingPunct="1"/>
            <a:r>
              <a:rPr lang="en-US" altLang="zh-CN" b="1"/>
              <a:t>      void DisplayArea( );</a:t>
            </a:r>
          </a:p>
          <a:p>
            <a:pPr eaLnBrk="1" hangingPunct="1"/>
            <a:r>
              <a:rPr lang="en-US" altLang="zh-CN" b="1"/>
              <a:t>       ~CCircle( );</a:t>
            </a:r>
          </a:p>
          <a:p>
            <a:pPr eaLnBrk="1" hangingPunct="1">
              <a:lnSpc>
                <a:spcPct val="110000"/>
              </a:lnSpc>
            </a:pPr>
            <a:r>
              <a:rPr lang="en-US" altLang="zh-CN" b="1">
                <a:ea typeface="文鼎CS舒同体" pitchFamily="49" charset="-122"/>
              </a:rPr>
              <a:t>    private:</a:t>
            </a:r>
          </a:p>
          <a:p>
            <a:pPr eaLnBrk="1" hangingPunct="1"/>
            <a:r>
              <a:rPr lang="en-US" altLang="zh-CN" b="1">
                <a:ea typeface="文鼎CS舒同体" pitchFamily="49" charset="-122"/>
              </a:rPr>
              <a:t>      void CalculateArea( );</a:t>
            </a:r>
          </a:p>
          <a:p>
            <a:pPr eaLnBrk="1" hangingPunct="1"/>
            <a:r>
              <a:rPr lang="en-US" altLang="zh-CN" b="1">
                <a:ea typeface="文鼎CS舒同体" pitchFamily="49" charset="-122"/>
              </a:rPr>
              <a:t>       int m_radius;</a:t>
            </a:r>
          </a:p>
          <a:p>
            <a:pPr eaLnBrk="1" hangingPunct="1"/>
            <a:r>
              <a:rPr lang="en-US" altLang="zh-CN" b="1">
                <a:ea typeface="文鼎CS舒同体" pitchFamily="49" charset="-122"/>
              </a:rPr>
              <a:t>       int m_color;</a:t>
            </a:r>
          </a:p>
          <a:p>
            <a:pPr eaLnBrk="1" hangingPunct="1"/>
            <a:r>
              <a:rPr lang="en-US" altLang="zh-CN" b="1">
                <a:ea typeface="文鼎CS舒同体" pitchFamily="49" charset="-122"/>
              </a:rPr>
              <a:t>}</a:t>
            </a:r>
            <a:r>
              <a:rPr lang="en-US" altLang="zh-CN" b="1">
                <a:solidFill>
                  <a:srgbClr val="CC0000"/>
                </a:solidFill>
                <a:ea typeface="文鼎CS舒同体" pitchFamily="49" charset="-122"/>
              </a:rPr>
              <a:t>;</a:t>
            </a:r>
          </a:p>
          <a:p>
            <a:pPr eaLnBrk="1" hangingPunct="1"/>
            <a:r>
              <a:rPr lang="en-US" altLang="zh-CN" b="1">
                <a:solidFill>
                  <a:srgbClr val="CC0000"/>
                </a:solidFill>
                <a:ea typeface="文鼎CS舒同体" pitchFamily="49" charset="-122"/>
              </a:rPr>
              <a:t>CCircle </a:t>
            </a:r>
            <a:r>
              <a:rPr lang="en-US" altLang="zh-CN" b="1">
                <a:solidFill>
                  <a:srgbClr val="800080"/>
                </a:solidFill>
                <a:ea typeface="文鼎CS舒同体" pitchFamily="49" charset="-122"/>
              </a:rPr>
              <a:t>MyCircle</a:t>
            </a:r>
            <a:r>
              <a:rPr lang="zh-CN" altLang="en-US" b="1">
                <a:solidFill>
                  <a:srgbClr val="800080"/>
                </a:solidFill>
                <a:ea typeface="文鼎CS舒同体" pitchFamily="49" charset="-122"/>
              </a:rPr>
              <a:t>；</a:t>
            </a:r>
          </a:p>
        </p:txBody>
      </p:sp>
      <p:sp>
        <p:nvSpPr>
          <p:cNvPr id="92167" name="Text Box 7"/>
          <p:cNvSpPr txBox="1">
            <a:spLocks noChangeArrowheads="1"/>
          </p:cNvSpPr>
          <p:nvPr/>
        </p:nvSpPr>
        <p:spPr bwMode="auto">
          <a:xfrm>
            <a:off x="5029200" y="2379663"/>
            <a:ext cx="4114800" cy="4478337"/>
          </a:xfrm>
          <a:prstGeom prst="rect">
            <a:avLst/>
          </a:prstGeom>
          <a:solidFill>
            <a:schemeClr val="bg1"/>
          </a:solidFill>
          <a:ln w="381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solidFill>
                  <a:srgbClr val="CC0000"/>
                </a:solidFill>
                <a:ea typeface="文鼎CS舒同体" pitchFamily="49" charset="-122"/>
              </a:rPr>
              <a:t>class   C</a:t>
            </a:r>
            <a:r>
              <a:rPr lang="en-US" altLang="zh-CN" b="1">
                <a:ea typeface="文鼎CS舒同体" pitchFamily="49" charset="-122"/>
              </a:rPr>
              <a:t>Circle</a:t>
            </a:r>
          </a:p>
          <a:p>
            <a:pPr eaLnBrk="1" hangingPunct="1">
              <a:lnSpc>
                <a:spcPct val="11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a:t>
            </a:r>
            <a:r>
              <a:rPr lang="en-US" altLang="zh-CN" b="1"/>
              <a:t>CCircle( );</a:t>
            </a:r>
          </a:p>
          <a:p>
            <a:pPr eaLnBrk="1" hangingPunct="1">
              <a:lnSpc>
                <a:spcPct val="110000"/>
              </a:lnSpc>
            </a:pPr>
            <a:r>
              <a:rPr lang="en-US" altLang="zh-CN" b="1"/>
              <a:t>      void DisplayArea( );</a:t>
            </a:r>
          </a:p>
          <a:p>
            <a:pPr eaLnBrk="1" hangingPunct="1">
              <a:lnSpc>
                <a:spcPct val="110000"/>
              </a:lnSpc>
            </a:pPr>
            <a:r>
              <a:rPr lang="en-US" altLang="zh-CN" b="1"/>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void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10000"/>
              </a:lnSpc>
            </a:pPr>
            <a:r>
              <a:rPr lang="en-US" altLang="zh-CN" b="1">
                <a:ea typeface="文鼎CS舒同体" pitchFamily="49" charset="-122"/>
              </a:rPr>
              <a:t>}</a:t>
            </a:r>
            <a:r>
              <a:rPr lang="en-US" altLang="zh-CN" b="1">
                <a:solidFill>
                  <a:srgbClr val="800080"/>
                </a:solidFill>
                <a:ea typeface="文鼎CS舒同体" pitchFamily="49" charset="-122"/>
              </a:rPr>
              <a:t>MyCircle</a:t>
            </a:r>
            <a:r>
              <a:rPr lang="en-US" altLang="zh-CN" b="1">
                <a:solidFill>
                  <a:srgbClr val="CC0000"/>
                </a:solidFill>
                <a:ea typeface="文鼎CS舒同体" pitchFamily="49" charset="-122"/>
              </a:rPr>
              <a:t>;</a:t>
            </a:r>
          </a:p>
        </p:txBody>
      </p:sp>
      <p:sp>
        <p:nvSpPr>
          <p:cNvPr id="92163" name="Text Box 3"/>
          <p:cNvSpPr txBox="1">
            <a:spLocks noChangeArrowheads="1"/>
          </p:cNvSpPr>
          <p:nvPr/>
        </p:nvSpPr>
        <p:spPr bwMode="auto">
          <a:xfrm>
            <a:off x="990600" y="304800"/>
            <a:ext cx="4495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定义类的对象</a:t>
            </a:r>
          </a:p>
        </p:txBody>
      </p:sp>
      <p:sp>
        <p:nvSpPr>
          <p:cNvPr id="92164" name="Text Box 4"/>
          <p:cNvSpPr txBox="1">
            <a:spLocks noChangeArrowheads="1"/>
          </p:cNvSpPr>
          <p:nvPr/>
        </p:nvSpPr>
        <p:spPr bwMode="auto">
          <a:xfrm>
            <a:off x="1331913" y="1341438"/>
            <a:ext cx="7377112" cy="1041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buFont typeface="Webdings" pitchFamily="18" charset="2"/>
              <a:buNone/>
            </a:pPr>
            <a:r>
              <a:rPr lang="en-US" altLang="zh-CN" b="1">
                <a:latin typeface="Tahoma" pitchFamily="34" charset="0"/>
                <a:ea typeface="黑体" pitchFamily="49" charset="-122"/>
              </a:rPr>
              <a:t>    </a:t>
            </a:r>
            <a:r>
              <a:rPr lang="zh-CN" altLang="en-US" b="1">
                <a:latin typeface="Tahoma" pitchFamily="34" charset="0"/>
                <a:ea typeface="黑体" pitchFamily="49" charset="-122"/>
              </a:rPr>
              <a:t>定义类只是</a:t>
            </a:r>
            <a:r>
              <a:rPr lang="zh-CN" altLang="en-US" b="1">
                <a:solidFill>
                  <a:srgbClr val="CC0000"/>
                </a:solidFill>
                <a:latin typeface="Tahoma" pitchFamily="34" charset="0"/>
                <a:ea typeface="黑体" pitchFamily="49" charset="-122"/>
              </a:rPr>
              <a:t>相当于</a:t>
            </a:r>
            <a:r>
              <a:rPr lang="zh-CN" altLang="en-US" b="1">
                <a:latin typeface="Tahoma" pitchFamily="34" charset="0"/>
                <a:ea typeface="黑体" pitchFamily="49" charset="-122"/>
              </a:rPr>
              <a:t>定义了一种数据类型，要使用它，必须定义该类型的变量，也就是该类的</a:t>
            </a:r>
            <a:r>
              <a:rPr lang="zh-CN" altLang="en-US" b="1">
                <a:solidFill>
                  <a:srgbClr val="800080"/>
                </a:solidFill>
                <a:latin typeface="Tahoma" pitchFamily="34" charset="0"/>
                <a:ea typeface="黑体" pitchFamily="49" charset="-122"/>
              </a:rPr>
              <a:t>对象</a:t>
            </a:r>
            <a:r>
              <a:rPr lang="zh-CN" altLang="en-US" b="1">
                <a:latin typeface="Tahoma" pitchFamily="34" charset="0"/>
                <a:ea typeface="黑体" pitchFamily="49" charset="-122"/>
              </a:rPr>
              <a:t>。  </a:t>
            </a:r>
            <a:endParaRPr lang="zh-CN" altLang="zh-CN" b="1">
              <a:latin typeface="Tahoma" pitchFamily="34" charset="0"/>
              <a:ea typeface="黑体" pitchFamily="49" charset="-122"/>
            </a:endParaRPr>
          </a:p>
        </p:txBody>
      </p:sp>
      <p:sp>
        <p:nvSpPr>
          <p:cNvPr id="92165" name="Text Box 5"/>
          <p:cNvSpPr txBox="1">
            <a:spLocks noChangeArrowheads="1"/>
          </p:cNvSpPr>
          <p:nvPr/>
        </p:nvSpPr>
        <p:spPr bwMode="auto">
          <a:xfrm>
            <a:off x="1116013" y="3911600"/>
            <a:ext cx="38862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800080"/>
                </a:solidFill>
                <a:sym typeface="Webdings" pitchFamily="18" charset="2"/>
              </a:rPr>
              <a:t></a:t>
            </a:r>
            <a:r>
              <a:rPr lang="zh-CN" altLang="en-US" b="1">
                <a:solidFill>
                  <a:srgbClr val="800080"/>
                </a:solidFill>
              </a:rPr>
              <a:t>在定义类的同时定义对象</a:t>
            </a:r>
            <a:endParaRPr lang="zh-CN" altLang="en-US" b="1"/>
          </a:p>
          <a:p>
            <a:pPr eaLnBrk="1" hangingPunct="1"/>
            <a:endParaRPr lang="zh-CN" altLang="en-US" b="1"/>
          </a:p>
          <a:p>
            <a:pPr eaLnBrk="1" hangingPunct="1">
              <a:lnSpc>
                <a:spcPct val="70000"/>
              </a:lnSpc>
            </a:pPr>
            <a:r>
              <a:rPr lang="en-US" altLang="zh-CN" b="1"/>
              <a:t>class </a:t>
            </a:r>
            <a:r>
              <a:rPr lang="zh-CN" altLang="en-US" b="1"/>
              <a:t>类名</a:t>
            </a:r>
          </a:p>
          <a:p>
            <a:pPr eaLnBrk="1" hangingPunct="1"/>
            <a:r>
              <a:rPr lang="zh-CN" altLang="zh-CN" b="1"/>
              <a:t>{ </a:t>
            </a:r>
          </a:p>
          <a:p>
            <a:pPr eaLnBrk="1" hangingPunct="1"/>
            <a:r>
              <a:rPr lang="en-US" altLang="zh-CN" b="1"/>
              <a:t>   </a:t>
            </a:r>
            <a:r>
              <a:rPr lang="zh-CN" altLang="en-US" b="1"/>
              <a:t>成员变量；</a:t>
            </a:r>
          </a:p>
          <a:p>
            <a:pPr eaLnBrk="1" hangingPunct="1"/>
            <a:r>
              <a:rPr lang="zh-CN" altLang="en-US" b="1"/>
              <a:t>   成员函数；</a:t>
            </a:r>
          </a:p>
          <a:p>
            <a:pPr eaLnBrk="1" hangingPunct="1"/>
            <a:r>
              <a:rPr lang="zh-CN" altLang="zh-CN" b="1"/>
              <a:t>}</a:t>
            </a:r>
            <a:r>
              <a:rPr lang="zh-CN" altLang="en-US" b="1"/>
              <a:t>对象名表列；</a:t>
            </a:r>
          </a:p>
        </p:txBody>
      </p:sp>
      <p:sp>
        <p:nvSpPr>
          <p:cNvPr id="92166" name="Text Box 6"/>
          <p:cNvSpPr txBox="1">
            <a:spLocks noChangeArrowheads="1"/>
          </p:cNvSpPr>
          <p:nvPr/>
        </p:nvSpPr>
        <p:spPr bwMode="auto">
          <a:xfrm>
            <a:off x="1066800" y="2530475"/>
            <a:ext cx="3581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40000"/>
              </a:lnSpc>
            </a:pPr>
            <a:r>
              <a:rPr lang="en-US" altLang="zh-CN" b="1">
                <a:solidFill>
                  <a:srgbClr val="800080"/>
                </a:solidFill>
                <a:latin typeface="宋体" pitchFamily="2" charset="-122"/>
                <a:sym typeface="Webdings" pitchFamily="18" charset="2"/>
              </a:rPr>
              <a:t></a:t>
            </a:r>
            <a:r>
              <a:rPr lang="zh-CN" altLang="en-US" b="1">
                <a:solidFill>
                  <a:srgbClr val="800080"/>
                </a:solidFill>
                <a:latin typeface="宋体" pitchFamily="2" charset="-122"/>
              </a:rPr>
              <a:t>在定义类之后定义对象</a:t>
            </a:r>
          </a:p>
          <a:p>
            <a:pPr eaLnBrk="1" hangingPunct="1">
              <a:lnSpc>
                <a:spcPct val="140000"/>
              </a:lnSpc>
            </a:pPr>
            <a:r>
              <a:rPr lang="zh-CN" altLang="en-US" b="1">
                <a:latin typeface="宋体" pitchFamily="2" charset="-122"/>
              </a:rPr>
              <a:t>类名 对象名表列；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p:cTn id="7" dur="5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92163">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92163">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9216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6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16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6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162">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162">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16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162">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162">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162">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162">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162">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162">
                                            <p:txEl>
                                              <p:pRg st="10" end="1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2162">
                                            <p:txEl>
                                              <p:pRg st="11" end="11"/>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92165">
                                            <p:txEl>
                                              <p:pRg st="0" end="0"/>
                                            </p:txEl>
                                          </p:spTgt>
                                        </p:tgtEl>
                                        <p:attrNameLst>
                                          <p:attrName>style.visibility</p:attrName>
                                        </p:attrNameLst>
                                      </p:cBhvr>
                                      <p:to>
                                        <p:strVal val="visible"/>
                                      </p:to>
                                    </p:set>
                                    <p:anim to="" calcmode="lin" valueType="num">
                                      <p:cBhvr>
                                        <p:cTn id="57" dur="1" fill="hold"/>
                                        <p:tgtEl>
                                          <p:spTgt spid="92165">
                                            <p:txEl>
                                              <p:pRg st="0" end="0"/>
                                            </p:txEl>
                                          </p:spTgt>
                                        </p:tgtEl>
                                        <p:attrNameLst>
                                          <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4" presetClass="entr" presetSubtype="0" fill="hold" grpId="0" nodeType="clickEffect">
                                  <p:stCondLst>
                                    <p:cond delay="0"/>
                                  </p:stCondLst>
                                  <p:childTnLst>
                                    <p:set>
                                      <p:cBhvr>
                                        <p:cTn id="61" dur="1" fill="hold">
                                          <p:stCondLst>
                                            <p:cond delay="499"/>
                                          </p:stCondLst>
                                        </p:cTn>
                                        <p:tgtEl>
                                          <p:spTgt spid="92165">
                                            <p:txEl>
                                              <p:pRg st="2" end="2"/>
                                            </p:txEl>
                                          </p:spTgt>
                                        </p:tgtEl>
                                        <p:attrNameLst>
                                          <p:attrName>style.visibility</p:attrName>
                                        </p:attrNameLst>
                                      </p:cBhvr>
                                      <p:to>
                                        <p:strVal val="visible"/>
                                      </p:to>
                                    </p:set>
                                    <p:anim to="" calcmode="lin" valueType="num">
                                      <p:cBhvr>
                                        <p:cTn id="62" dur="1" fill="hold"/>
                                        <p:tgtEl>
                                          <p:spTgt spid="92165">
                                            <p:txEl>
                                              <p:pRg st="2" end="2"/>
                                            </p:txEl>
                                          </p:spTgt>
                                        </p:tgtEl>
                                        <p:attrNameLst>
                                          <p:attrName/>
                                        </p:attrNameLst>
                                      </p:cBhvr>
                                    </p:anim>
                                  </p:childTnLst>
                                </p:cTn>
                              </p:par>
                              <p:par>
                                <p:cTn id="63" presetID="24" presetClass="entr" presetSubtype="0" fill="hold" grpId="0" nodeType="withEffect">
                                  <p:stCondLst>
                                    <p:cond delay="0"/>
                                  </p:stCondLst>
                                  <p:childTnLst>
                                    <p:set>
                                      <p:cBhvr>
                                        <p:cTn id="64" dur="1" fill="hold">
                                          <p:stCondLst>
                                            <p:cond delay="499"/>
                                          </p:stCondLst>
                                        </p:cTn>
                                        <p:tgtEl>
                                          <p:spTgt spid="92165">
                                            <p:txEl>
                                              <p:pRg st="3" end="3"/>
                                            </p:txEl>
                                          </p:spTgt>
                                        </p:tgtEl>
                                        <p:attrNameLst>
                                          <p:attrName>style.visibility</p:attrName>
                                        </p:attrNameLst>
                                      </p:cBhvr>
                                      <p:to>
                                        <p:strVal val="visible"/>
                                      </p:to>
                                    </p:set>
                                    <p:anim to="" calcmode="lin" valueType="num">
                                      <p:cBhvr>
                                        <p:cTn id="65" dur="1" fill="hold"/>
                                        <p:tgtEl>
                                          <p:spTgt spid="92165">
                                            <p:txEl>
                                              <p:pRg st="3" end="3"/>
                                            </p:txEl>
                                          </p:spTgt>
                                        </p:tgtEl>
                                        <p:attrNameLst>
                                          <p:attrName/>
                                        </p:attrNameLst>
                                      </p:cBhvr>
                                    </p:anim>
                                  </p:childTnLst>
                                </p:cTn>
                              </p:par>
                              <p:par>
                                <p:cTn id="66" presetID="24" presetClass="entr" presetSubtype="0" fill="hold" grpId="0" nodeType="withEffect">
                                  <p:stCondLst>
                                    <p:cond delay="0"/>
                                  </p:stCondLst>
                                  <p:childTnLst>
                                    <p:set>
                                      <p:cBhvr>
                                        <p:cTn id="67" dur="1" fill="hold">
                                          <p:stCondLst>
                                            <p:cond delay="499"/>
                                          </p:stCondLst>
                                        </p:cTn>
                                        <p:tgtEl>
                                          <p:spTgt spid="92165">
                                            <p:txEl>
                                              <p:pRg st="4" end="4"/>
                                            </p:txEl>
                                          </p:spTgt>
                                        </p:tgtEl>
                                        <p:attrNameLst>
                                          <p:attrName>style.visibility</p:attrName>
                                        </p:attrNameLst>
                                      </p:cBhvr>
                                      <p:to>
                                        <p:strVal val="visible"/>
                                      </p:to>
                                    </p:set>
                                    <p:anim to="" calcmode="lin" valueType="num">
                                      <p:cBhvr>
                                        <p:cTn id="68" dur="1" fill="hold"/>
                                        <p:tgtEl>
                                          <p:spTgt spid="92165">
                                            <p:txEl>
                                              <p:pRg st="4" end="4"/>
                                            </p:txEl>
                                          </p:spTgt>
                                        </p:tgtEl>
                                        <p:attrNameLst>
                                          <p:attrName/>
                                        </p:attrNameLst>
                                      </p:cBhvr>
                                    </p:anim>
                                  </p:childTnLst>
                                </p:cTn>
                              </p:par>
                              <p:par>
                                <p:cTn id="69" presetID="24" presetClass="entr" presetSubtype="0" fill="hold" grpId="0" nodeType="withEffect">
                                  <p:stCondLst>
                                    <p:cond delay="0"/>
                                  </p:stCondLst>
                                  <p:childTnLst>
                                    <p:set>
                                      <p:cBhvr>
                                        <p:cTn id="70" dur="1" fill="hold">
                                          <p:stCondLst>
                                            <p:cond delay="499"/>
                                          </p:stCondLst>
                                        </p:cTn>
                                        <p:tgtEl>
                                          <p:spTgt spid="92165">
                                            <p:txEl>
                                              <p:pRg st="5" end="5"/>
                                            </p:txEl>
                                          </p:spTgt>
                                        </p:tgtEl>
                                        <p:attrNameLst>
                                          <p:attrName>style.visibility</p:attrName>
                                        </p:attrNameLst>
                                      </p:cBhvr>
                                      <p:to>
                                        <p:strVal val="visible"/>
                                      </p:to>
                                    </p:set>
                                    <p:anim to="" calcmode="lin" valueType="num">
                                      <p:cBhvr>
                                        <p:cTn id="71" dur="1" fill="hold"/>
                                        <p:tgtEl>
                                          <p:spTgt spid="92165">
                                            <p:txEl>
                                              <p:pRg st="5" end="5"/>
                                            </p:txEl>
                                          </p:spTgt>
                                        </p:tgtEl>
                                        <p:attrNameLst>
                                          <p:attrName/>
                                        </p:attrNameLst>
                                      </p:cBhvr>
                                    </p:anim>
                                  </p:childTnLst>
                                </p:cTn>
                              </p:par>
                              <p:par>
                                <p:cTn id="72" presetID="24" presetClass="entr" presetSubtype="0" fill="hold" grpId="0" nodeType="withEffect">
                                  <p:stCondLst>
                                    <p:cond delay="0"/>
                                  </p:stCondLst>
                                  <p:childTnLst>
                                    <p:set>
                                      <p:cBhvr>
                                        <p:cTn id="73" dur="1" fill="hold">
                                          <p:stCondLst>
                                            <p:cond delay="499"/>
                                          </p:stCondLst>
                                        </p:cTn>
                                        <p:tgtEl>
                                          <p:spTgt spid="92165">
                                            <p:txEl>
                                              <p:pRg st="6" end="6"/>
                                            </p:txEl>
                                          </p:spTgt>
                                        </p:tgtEl>
                                        <p:attrNameLst>
                                          <p:attrName>style.visibility</p:attrName>
                                        </p:attrNameLst>
                                      </p:cBhvr>
                                      <p:to>
                                        <p:strVal val="visible"/>
                                      </p:to>
                                    </p:set>
                                    <p:anim to="" calcmode="lin" valueType="num">
                                      <p:cBhvr>
                                        <p:cTn id="74" dur="1" fill="hold"/>
                                        <p:tgtEl>
                                          <p:spTgt spid="92165">
                                            <p:txEl>
                                              <p:pRg st="6" end="6"/>
                                            </p:txEl>
                                          </p:spTgt>
                                        </p:tgtEl>
                                        <p:attrNameLst>
                                          <p:attrName/>
                                        </p:attrNameLst>
                                      </p:cBhvr>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2167">
                                            <p:bg/>
                                          </p:spTgt>
                                        </p:tgtEl>
                                        <p:attrNameLst>
                                          <p:attrName>style.visibility</p:attrName>
                                        </p:attrNameLst>
                                      </p:cBhvr>
                                      <p:to>
                                        <p:strVal val="visible"/>
                                      </p:to>
                                    </p:set>
                                  </p:childTnLst>
                                </p:cTn>
                              </p:par>
                              <p:par>
                                <p:cTn id="79" presetID="1" presetClass="entr" presetSubtype="0" fill="hold" grpId="0" nodeType="withEffect">
                                  <p:stCondLst>
                                    <p:cond delay="5000"/>
                                  </p:stCondLst>
                                  <p:childTnLst>
                                    <p:set>
                                      <p:cBhvr>
                                        <p:cTn id="80" dur="1" fill="hold">
                                          <p:stCondLst>
                                            <p:cond delay="0"/>
                                          </p:stCondLst>
                                        </p:cTn>
                                        <p:tgtEl>
                                          <p:spTgt spid="92167">
                                            <p:txEl>
                                              <p:pRg st="0" end="0"/>
                                            </p:txEl>
                                          </p:spTgt>
                                        </p:tgtEl>
                                        <p:attrNameLst>
                                          <p:attrName>style.visibility</p:attrName>
                                        </p:attrNameLst>
                                      </p:cBhvr>
                                      <p:to>
                                        <p:strVal val="visible"/>
                                      </p:to>
                                    </p:set>
                                  </p:childTnLst>
                                </p:cTn>
                              </p:par>
                              <p:par>
                                <p:cTn id="81" presetID="1" presetClass="entr" presetSubtype="0" fill="hold" grpId="0" nodeType="withEffect">
                                  <p:stCondLst>
                                    <p:cond delay="5000"/>
                                  </p:stCondLst>
                                  <p:childTnLst>
                                    <p:set>
                                      <p:cBhvr>
                                        <p:cTn id="82" dur="1" fill="hold">
                                          <p:stCondLst>
                                            <p:cond delay="0"/>
                                          </p:stCondLst>
                                        </p:cTn>
                                        <p:tgtEl>
                                          <p:spTgt spid="92167">
                                            <p:txEl>
                                              <p:pRg st="1" end="1"/>
                                            </p:txEl>
                                          </p:spTgt>
                                        </p:tgtEl>
                                        <p:attrNameLst>
                                          <p:attrName>style.visibility</p:attrName>
                                        </p:attrNameLst>
                                      </p:cBhvr>
                                      <p:to>
                                        <p:strVal val="visible"/>
                                      </p:to>
                                    </p:set>
                                  </p:childTnLst>
                                </p:cTn>
                              </p:par>
                              <p:par>
                                <p:cTn id="83" presetID="1" presetClass="entr" presetSubtype="0" fill="hold" grpId="0" nodeType="withEffect">
                                  <p:stCondLst>
                                    <p:cond delay="5000"/>
                                  </p:stCondLst>
                                  <p:childTnLst>
                                    <p:set>
                                      <p:cBhvr>
                                        <p:cTn id="84" dur="1" fill="hold">
                                          <p:stCondLst>
                                            <p:cond delay="0"/>
                                          </p:stCondLst>
                                        </p:cTn>
                                        <p:tgtEl>
                                          <p:spTgt spid="92167">
                                            <p:txEl>
                                              <p:pRg st="2" end="2"/>
                                            </p:txEl>
                                          </p:spTgt>
                                        </p:tgtEl>
                                        <p:attrNameLst>
                                          <p:attrName>style.visibility</p:attrName>
                                        </p:attrNameLst>
                                      </p:cBhvr>
                                      <p:to>
                                        <p:strVal val="visible"/>
                                      </p:to>
                                    </p:set>
                                  </p:childTnLst>
                                </p:cTn>
                              </p:par>
                              <p:par>
                                <p:cTn id="85" presetID="1" presetClass="entr" presetSubtype="0" fill="hold" grpId="0" nodeType="withEffect">
                                  <p:stCondLst>
                                    <p:cond delay="5000"/>
                                  </p:stCondLst>
                                  <p:childTnLst>
                                    <p:set>
                                      <p:cBhvr>
                                        <p:cTn id="86" dur="1" fill="hold">
                                          <p:stCondLst>
                                            <p:cond delay="0"/>
                                          </p:stCondLst>
                                        </p:cTn>
                                        <p:tgtEl>
                                          <p:spTgt spid="92167">
                                            <p:txEl>
                                              <p:pRg st="3" end="3"/>
                                            </p:txEl>
                                          </p:spTgt>
                                        </p:tgtEl>
                                        <p:attrNameLst>
                                          <p:attrName>style.visibility</p:attrName>
                                        </p:attrNameLst>
                                      </p:cBhvr>
                                      <p:to>
                                        <p:strVal val="visible"/>
                                      </p:to>
                                    </p:set>
                                  </p:childTnLst>
                                </p:cTn>
                              </p:par>
                              <p:par>
                                <p:cTn id="87" presetID="1" presetClass="entr" presetSubtype="0" fill="hold" grpId="0" nodeType="withEffect">
                                  <p:stCondLst>
                                    <p:cond delay="5000"/>
                                  </p:stCondLst>
                                  <p:childTnLst>
                                    <p:set>
                                      <p:cBhvr>
                                        <p:cTn id="88" dur="1" fill="hold">
                                          <p:stCondLst>
                                            <p:cond delay="0"/>
                                          </p:stCondLst>
                                        </p:cTn>
                                        <p:tgtEl>
                                          <p:spTgt spid="92167">
                                            <p:txEl>
                                              <p:pRg st="4" end="4"/>
                                            </p:txEl>
                                          </p:spTgt>
                                        </p:tgtEl>
                                        <p:attrNameLst>
                                          <p:attrName>style.visibility</p:attrName>
                                        </p:attrNameLst>
                                      </p:cBhvr>
                                      <p:to>
                                        <p:strVal val="visible"/>
                                      </p:to>
                                    </p:set>
                                  </p:childTnLst>
                                </p:cTn>
                              </p:par>
                              <p:par>
                                <p:cTn id="89" presetID="1" presetClass="entr" presetSubtype="0" fill="hold" grpId="0" nodeType="withEffect">
                                  <p:stCondLst>
                                    <p:cond delay="5000"/>
                                  </p:stCondLst>
                                  <p:childTnLst>
                                    <p:set>
                                      <p:cBhvr>
                                        <p:cTn id="90" dur="1" fill="hold">
                                          <p:stCondLst>
                                            <p:cond delay="0"/>
                                          </p:stCondLst>
                                        </p:cTn>
                                        <p:tgtEl>
                                          <p:spTgt spid="92167">
                                            <p:txEl>
                                              <p:pRg st="5" end="5"/>
                                            </p:txEl>
                                          </p:spTgt>
                                        </p:tgtEl>
                                        <p:attrNameLst>
                                          <p:attrName>style.visibility</p:attrName>
                                        </p:attrNameLst>
                                      </p:cBhvr>
                                      <p:to>
                                        <p:strVal val="visible"/>
                                      </p:to>
                                    </p:set>
                                  </p:childTnLst>
                                </p:cTn>
                              </p:par>
                              <p:par>
                                <p:cTn id="91" presetID="1" presetClass="entr" presetSubtype="0" fill="hold" grpId="0" nodeType="withEffect">
                                  <p:stCondLst>
                                    <p:cond delay="5000"/>
                                  </p:stCondLst>
                                  <p:childTnLst>
                                    <p:set>
                                      <p:cBhvr>
                                        <p:cTn id="92" dur="1" fill="hold">
                                          <p:stCondLst>
                                            <p:cond delay="0"/>
                                          </p:stCondLst>
                                        </p:cTn>
                                        <p:tgtEl>
                                          <p:spTgt spid="92167">
                                            <p:txEl>
                                              <p:pRg st="6" end="6"/>
                                            </p:txEl>
                                          </p:spTgt>
                                        </p:tgtEl>
                                        <p:attrNameLst>
                                          <p:attrName>style.visibility</p:attrName>
                                        </p:attrNameLst>
                                      </p:cBhvr>
                                      <p:to>
                                        <p:strVal val="visible"/>
                                      </p:to>
                                    </p:set>
                                  </p:childTnLst>
                                </p:cTn>
                              </p:par>
                              <p:par>
                                <p:cTn id="93" presetID="1" presetClass="entr" presetSubtype="0" fill="hold" grpId="0" nodeType="withEffect">
                                  <p:stCondLst>
                                    <p:cond delay="5000"/>
                                  </p:stCondLst>
                                  <p:childTnLst>
                                    <p:set>
                                      <p:cBhvr>
                                        <p:cTn id="94" dur="1" fill="hold">
                                          <p:stCondLst>
                                            <p:cond delay="0"/>
                                          </p:stCondLst>
                                        </p:cTn>
                                        <p:tgtEl>
                                          <p:spTgt spid="92167">
                                            <p:txEl>
                                              <p:pRg st="7" end="7"/>
                                            </p:txEl>
                                          </p:spTgt>
                                        </p:tgtEl>
                                        <p:attrNameLst>
                                          <p:attrName>style.visibility</p:attrName>
                                        </p:attrNameLst>
                                      </p:cBhvr>
                                      <p:to>
                                        <p:strVal val="visible"/>
                                      </p:to>
                                    </p:set>
                                  </p:childTnLst>
                                </p:cTn>
                              </p:par>
                              <p:par>
                                <p:cTn id="95" presetID="1" presetClass="entr" presetSubtype="0" fill="hold" grpId="0" nodeType="withEffect">
                                  <p:stCondLst>
                                    <p:cond delay="5000"/>
                                  </p:stCondLst>
                                  <p:childTnLst>
                                    <p:set>
                                      <p:cBhvr>
                                        <p:cTn id="96" dur="1" fill="hold">
                                          <p:stCondLst>
                                            <p:cond delay="0"/>
                                          </p:stCondLst>
                                        </p:cTn>
                                        <p:tgtEl>
                                          <p:spTgt spid="92167">
                                            <p:txEl>
                                              <p:pRg st="8" end="8"/>
                                            </p:txEl>
                                          </p:spTgt>
                                        </p:tgtEl>
                                        <p:attrNameLst>
                                          <p:attrName>style.visibility</p:attrName>
                                        </p:attrNameLst>
                                      </p:cBhvr>
                                      <p:to>
                                        <p:strVal val="visible"/>
                                      </p:to>
                                    </p:set>
                                  </p:childTnLst>
                                </p:cTn>
                              </p:par>
                              <p:par>
                                <p:cTn id="97" presetID="1" presetClass="entr" presetSubtype="0" fill="hold" grpId="0" nodeType="withEffect">
                                  <p:stCondLst>
                                    <p:cond delay="5000"/>
                                  </p:stCondLst>
                                  <p:childTnLst>
                                    <p:set>
                                      <p:cBhvr>
                                        <p:cTn id="98" dur="1" fill="hold">
                                          <p:stCondLst>
                                            <p:cond delay="0"/>
                                          </p:stCondLst>
                                        </p:cTn>
                                        <p:tgtEl>
                                          <p:spTgt spid="92167">
                                            <p:txEl>
                                              <p:pRg st="9" end="9"/>
                                            </p:txEl>
                                          </p:spTgt>
                                        </p:tgtEl>
                                        <p:attrNameLst>
                                          <p:attrName>style.visibility</p:attrName>
                                        </p:attrNameLst>
                                      </p:cBhvr>
                                      <p:to>
                                        <p:strVal val="visible"/>
                                      </p:to>
                                    </p:set>
                                  </p:childTnLst>
                                </p:cTn>
                              </p:par>
                              <p:par>
                                <p:cTn id="99" presetID="1" presetClass="entr" presetSubtype="0" fill="hold" grpId="0" nodeType="withEffect">
                                  <p:stCondLst>
                                    <p:cond delay="5000"/>
                                  </p:stCondLst>
                                  <p:childTnLst>
                                    <p:set>
                                      <p:cBhvr>
                                        <p:cTn id="100" dur="1" fill="hold">
                                          <p:stCondLst>
                                            <p:cond delay="0"/>
                                          </p:stCondLst>
                                        </p:cTn>
                                        <p:tgtEl>
                                          <p:spTgt spid="921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animBg="1" autoUpdateAnimBg="0" advAuto="5000"/>
      <p:bldP spid="92167" grpId="0" build="p" animBg="1" autoUpdateAnimBg="0" advAuto="5000"/>
      <p:bldP spid="92163" grpId="0" build="p" autoUpdateAnimBg="0" advAuto="0"/>
      <p:bldP spid="92164" grpId="0" build="p" autoUpdateAnimBg="0"/>
      <p:bldP spid="92165" grpId="0" build="p" autoUpdateAnimBg="0"/>
      <p:bldP spid="9216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4ED5F5F-A1F5-4037-B8BC-15471768B882}" type="slidenum">
              <a:rPr lang="en-US" altLang="zh-CN" sz="1400" smtClean="0"/>
              <a:pPr eaLnBrk="1" hangingPunct="1"/>
              <a:t>8</a:t>
            </a:fld>
            <a:endParaRPr lang="en-US" altLang="zh-CN" sz="1400" smtClean="0"/>
          </a:p>
        </p:txBody>
      </p:sp>
      <p:sp>
        <p:nvSpPr>
          <p:cNvPr id="93188" name="Text Box 4"/>
          <p:cNvSpPr txBox="1">
            <a:spLocks noChangeArrowheads="1"/>
          </p:cNvSpPr>
          <p:nvPr/>
        </p:nvSpPr>
        <p:spPr bwMode="auto">
          <a:xfrm>
            <a:off x="990600" y="304800"/>
            <a:ext cx="4495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访问对象的成员</a:t>
            </a:r>
          </a:p>
        </p:txBody>
      </p:sp>
      <p:sp>
        <p:nvSpPr>
          <p:cNvPr id="93190" name="Rectangle 6"/>
          <p:cNvSpPr>
            <a:spLocks noChangeArrowheads="1"/>
          </p:cNvSpPr>
          <p:nvPr/>
        </p:nvSpPr>
        <p:spPr bwMode="auto">
          <a:xfrm>
            <a:off x="1042988" y="1341438"/>
            <a:ext cx="8101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accent2"/>
              </a:buClr>
              <a:buSzPct val="70000"/>
              <a:buFont typeface="Wingdings" pitchFamily="2" charset="2"/>
              <a:buChar char="n"/>
            </a:pPr>
            <a:r>
              <a:rPr lang="zh-CN" altLang="en-US" sz="2800" b="1">
                <a:latin typeface="宋体" pitchFamily="2" charset="-122"/>
              </a:rPr>
              <a:t>只能访问对象的</a:t>
            </a:r>
            <a:r>
              <a:rPr lang="zh-CN" altLang="en-US" sz="2800" b="1">
                <a:solidFill>
                  <a:srgbClr val="FF0000"/>
                </a:solidFill>
                <a:latin typeface="宋体" pitchFamily="2" charset="-122"/>
              </a:rPr>
              <a:t>公有</a:t>
            </a:r>
            <a:r>
              <a:rPr lang="zh-CN" altLang="en-US" sz="2800" b="1">
                <a:latin typeface="宋体" pitchFamily="2" charset="-122"/>
              </a:rPr>
              <a:t>成员</a:t>
            </a:r>
          </a:p>
        </p:txBody>
      </p:sp>
      <p:sp>
        <p:nvSpPr>
          <p:cNvPr id="93197" name="Rectangle 13"/>
          <p:cNvSpPr>
            <a:spLocks noChangeArrowheads="1"/>
          </p:cNvSpPr>
          <p:nvPr/>
        </p:nvSpPr>
        <p:spPr bwMode="auto">
          <a:xfrm>
            <a:off x="1547813" y="1844675"/>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800" b="1">
                <a:latin typeface="宋体" pitchFamily="2" charset="-122"/>
              </a:rPr>
              <a:t>对象名</a:t>
            </a:r>
            <a:r>
              <a:rPr lang="en-US" altLang="zh-CN" sz="2800" b="1">
                <a:latin typeface="宋体" pitchFamily="2" charset="-122"/>
              </a:rPr>
              <a:t>.</a:t>
            </a:r>
            <a:r>
              <a:rPr lang="zh-CN" altLang="en-US" sz="2800" b="1">
                <a:latin typeface="宋体" pitchFamily="2" charset="-122"/>
              </a:rPr>
              <a:t>数据成员名</a:t>
            </a:r>
          </a:p>
        </p:txBody>
      </p:sp>
      <p:sp>
        <p:nvSpPr>
          <p:cNvPr id="93198" name="Rectangle 14"/>
          <p:cNvSpPr>
            <a:spLocks noChangeArrowheads="1"/>
          </p:cNvSpPr>
          <p:nvPr/>
        </p:nvSpPr>
        <p:spPr bwMode="auto">
          <a:xfrm>
            <a:off x="1547813" y="2349500"/>
            <a:ext cx="5256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800" b="1">
                <a:latin typeface="宋体" pitchFamily="2" charset="-122"/>
              </a:rPr>
              <a:t>对象名</a:t>
            </a:r>
            <a:r>
              <a:rPr lang="en-US" altLang="zh-CN" sz="2800" b="1">
                <a:latin typeface="宋体" pitchFamily="2" charset="-122"/>
              </a:rPr>
              <a:t>.</a:t>
            </a:r>
            <a:r>
              <a:rPr lang="zh-CN" altLang="en-US" sz="2800" b="1">
                <a:latin typeface="宋体" pitchFamily="2" charset="-122"/>
              </a:rPr>
              <a:t>函数成员名</a:t>
            </a:r>
            <a:r>
              <a:rPr lang="en-US" altLang="zh-CN" sz="2800" b="1">
                <a:latin typeface="宋体" pitchFamily="2" charset="-122"/>
              </a:rPr>
              <a:t>(</a:t>
            </a:r>
            <a:r>
              <a:rPr lang="zh-CN" altLang="en-US" sz="2800" b="1">
                <a:latin typeface="宋体" pitchFamily="2" charset="-122"/>
              </a:rPr>
              <a:t>实参表</a:t>
            </a:r>
            <a:r>
              <a:rPr lang="en-US" altLang="zh-CN" sz="2800" b="1">
                <a:latin typeface="宋体" pitchFamily="2" charset="-122"/>
              </a:rPr>
              <a:t>)</a:t>
            </a:r>
          </a:p>
        </p:txBody>
      </p:sp>
      <p:sp>
        <p:nvSpPr>
          <p:cNvPr id="93199" name="Rectangle 15"/>
          <p:cNvSpPr>
            <a:spLocks noChangeArrowheads="1"/>
          </p:cNvSpPr>
          <p:nvPr/>
        </p:nvSpPr>
        <p:spPr bwMode="auto">
          <a:xfrm>
            <a:off x="1504950" y="2997200"/>
            <a:ext cx="37877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bIns="82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70000"/>
              </a:lnSpc>
            </a:pPr>
            <a:r>
              <a:rPr lang="en-US" altLang="zh-CN" sz="2600" b="1"/>
              <a:t>MyCircle.DisplayArea( );</a:t>
            </a:r>
          </a:p>
        </p:txBody>
      </p:sp>
      <p:sp>
        <p:nvSpPr>
          <p:cNvPr id="93200" name="Rectangle 16"/>
          <p:cNvSpPr>
            <a:spLocks noChangeArrowheads="1"/>
          </p:cNvSpPr>
          <p:nvPr/>
        </p:nvSpPr>
        <p:spPr bwMode="auto">
          <a:xfrm>
            <a:off x="1260475" y="4076700"/>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defRPr kumimoji="1" sz="2400">
                <a:solidFill>
                  <a:schemeClr val="tx1"/>
                </a:solidFill>
                <a:latin typeface="Times New Roman" pitchFamily="18" charset="0"/>
                <a:ea typeface="宋体" pitchFamily="2" charset="-122"/>
              </a:defRPr>
            </a:lvl1pPr>
            <a:lvl2pPr marL="1087438" indent="-457200" eaLnBrk="0" hangingPunct="0">
              <a:defRPr kumimoji="1" sz="2400">
                <a:solidFill>
                  <a:schemeClr val="tx1"/>
                </a:solidFill>
                <a:latin typeface="Times New Roman" pitchFamily="18" charset="0"/>
                <a:ea typeface="宋体" pitchFamily="2" charset="-122"/>
              </a:defRPr>
            </a:lvl2pPr>
            <a:lvl3pPr marL="1724025" indent="-457200" eaLnBrk="0" hangingPunct="0">
              <a:defRPr kumimoji="1" sz="2400">
                <a:solidFill>
                  <a:schemeClr val="tx1"/>
                </a:solidFill>
                <a:latin typeface="Times New Roman" pitchFamily="18" charset="0"/>
                <a:ea typeface="宋体" pitchFamily="2" charset="-122"/>
              </a:defRPr>
            </a:lvl3pPr>
            <a:lvl4pPr marL="2360613" indent="-457200" eaLnBrk="0" hangingPunct="0">
              <a:defRPr kumimoji="1" sz="2400">
                <a:solidFill>
                  <a:schemeClr val="tx1"/>
                </a:solidFill>
                <a:latin typeface="Times New Roman" pitchFamily="18" charset="0"/>
                <a:ea typeface="宋体" pitchFamily="2" charset="-122"/>
              </a:defRPr>
            </a:lvl4pPr>
            <a:lvl5pPr marL="2997200" indent="-457200" eaLnBrk="0" hangingPunct="0">
              <a:defRPr kumimoji="1" sz="2400">
                <a:solidFill>
                  <a:schemeClr val="tx1"/>
                </a:solidFill>
                <a:latin typeface="Times New Roman" pitchFamily="18" charset="0"/>
                <a:ea typeface="宋体" pitchFamily="2" charset="-122"/>
              </a:defRPr>
            </a:lvl5pPr>
            <a:lvl6pPr marL="3454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911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4368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8260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2"/>
              </a:buClr>
              <a:buSzPct val="70000"/>
              <a:buFont typeface="Wingdings" pitchFamily="2" charset="2"/>
              <a:buChar char="Ø"/>
            </a:pPr>
            <a:r>
              <a:rPr lang="zh-CN" altLang="en-US" sz="2800" b="1">
                <a:latin typeface="宋体" pitchFamily="2" charset="-122"/>
              </a:rPr>
              <a:t>使用指针访问对象成员</a:t>
            </a:r>
          </a:p>
        </p:txBody>
      </p:sp>
      <p:sp>
        <p:nvSpPr>
          <p:cNvPr id="93201" name="Rectangle 17"/>
          <p:cNvSpPr>
            <a:spLocks noChangeArrowheads="1"/>
          </p:cNvSpPr>
          <p:nvPr/>
        </p:nvSpPr>
        <p:spPr bwMode="auto">
          <a:xfrm>
            <a:off x="1547813" y="4652963"/>
            <a:ext cx="489585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371600" indent="-457200" eaLnBrk="0" hangingPunct="0">
              <a:defRPr kumimoji="1" sz="2400">
                <a:solidFill>
                  <a:schemeClr val="tx1"/>
                </a:solidFill>
                <a:latin typeface="Times New Roman" pitchFamily="18" charset="0"/>
                <a:ea typeface="宋体" pitchFamily="2" charset="-122"/>
              </a:defRPr>
            </a:lvl3pPr>
            <a:lvl4pPr marL="1828800" indent="-457200" eaLnBrk="0" hangingPunct="0">
              <a:defRPr kumimoji="1" sz="2400">
                <a:solidFill>
                  <a:schemeClr val="tx1"/>
                </a:solidFill>
                <a:latin typeface="Times New Roman" pitchFamily="18" charset="0"/>
                <a:ea typeface="宋体" pitchFamily="2" charset="-122"/>
              </a:defRPr>
            </a:lvl4pPr>
            <a:lvl5pPr marL="2286000" indent="-457200" eaLnBrk="0" hangingPunct="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buClr>
                <a:schemeClr val="tx2"/>
              </a:buClr>
              <a:buSzPct val="70000"/>
              <a:buFont typeface="Wingdings" pitchFamily="2" charset="2"/>
              <a:buNone/>
            </a:pPr>
            <a:r>
              <a:rPr lang="en-US" altLang="zh-CN" sz="2800" b="1">
                <a:ea typeface="楷体_GB2312" pitchFamily="49" charset="-122"/>
              </a:rPr>
              <a:t>CCircle MyCircle, *p;</a:t>
            </a:r>
          </a:p>
          <a:p>
            <a:pPr eaLnBrk="1" hangingPunct="1">
              <a:spcBef>
                <a:spcPct val="10000"/>
              </a:spcBef>
              <a:buClr>
                <a:schemeClr val="tx2"/>
              </a:buClr>
              <a:buSzPct val="70000"/>
              <a:buFont typeface="Wingdings" pitchFamily="2" charset="2"/>
              <a:buNone/>
            </a:pPr>
            <a:r>
              <a:rPr lang="en-US" altLang="zh-CN" sz="2800" b="1">
                <a:ea typeface="楷体_GB2312" pitchFamily="49" charset="-122"/>
              </a:rPr>
              <a:t>p=&amp;MyCircle;</a:t>
            </a:r>
          </a:p>
          <a:p>
            <a:pPr eaLnBrk="1" hangingPunct="1">
              <a:spcBef>
                <a:spcPct val="10000"/>
              </a:spcBef>
              <a:buClr>
                <a:schemeClr val="tx2"/>
              </a:buClr>
              <a:buSzPct val="70000"/>
              <a:buFont typeface="Wingdings" pitchFamily="2" charset="2"/>
              <a:buNone/>
            </a:pPr>
            <a:r>
              <a:rPr lang="en-US" altLang="zh-CN" sz="2800" b="1">
                <a:ea typeface="楷体_GB2312" pitchFamily="49" charset="-122"/>
              </a:rPr>
              <a:t>p-&gt;DisplayArea( );</a:t>
            </a:r>
          </a:p>
        </p:txBody>
      </p:sp>
      <p:sp>
        <p:nvSpPr>
          <p:cNvPr id="93211" name="Rectangle 27"/>
          <p:cNvSpPr>
            <a:spLocks noChangeArrowheads="1"/>
          </p:cNvSpPr>
          <p:nvPr/>
        </p:nvSpPr>
        <p:spPr bwMode="auto">
          <a:xfrm>
            <a:off x="5580063" y="3351213"/>
            <a:ext cx="1079500" cy="5032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3212" name="Rectangle 28"/>
          <p:cNvSpPr>
            <a:spLocks noChangeArrowheads="1"/>
          </p:cNvSpPr>
          <p:nvPr/>
        </p:nvSpPr>
        <p:spPr bwMode="auto">
          <a:xfrm>
            <a:off x="5946775" y="2909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b="1">
                <a:ea typeface="华文新魏" pitchFamily="2" charset="-122"/>
              </a:rPr>
              <a:t>p</a:t>
            </a:r>
          </a:p>
        </p:txBody>
      </p:sp>
      <p:sp>
        <p:nvSpPr>
          <p:cNvPr id="93213" name="Rectangle 29"/>
          <p:cNvSpPr>
            <a:spLocks noChangeArrowheads="1"/>
          </p:cNvSpPr>
          <p:nvPr/>
        </p:nvSpPr>
        <p:spPr bwMode="auto">
          <a:xfrm>
            <a:off x="5508625" y="3413125"/>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000" b="1"/>
              <a:t>&amp;</a:t>
            </a:r>
            <a:r>
              <a:rPr kumimoji="0" lang="en-US" altLang="zh-CN" sz="1600" b="1"/>
              <a:t>MyCircle</a:t>
            </a:r>
          </a:p>
        </p:txBody>
      </p:sp>
      <p:sp>
        <p:nvSpPr>
          <p:cNvPr id="93214" name="Line 30"/>
          <p:cNvSpPr>
            <a:spLocks noChangeShapeType="1"/>
          </p:cNvSpPr>
          <p:nvPr/>
        </p:nvSpPr>
        <p:spPr bwMode="auto">
          <a:xfrm>
            <a:off x="6659563" y="3573463"/>
            <a:ext cx="504825"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229" name="Group 45"/>
          <p:cNvGrpSpPr>
            <a:grpSpLocks/>
          </p:cNvGrpSpPr>
          <p:nvPr/>
        </p:nvGrpSpPr>
        <p:grpSpPr bwMode="auto">
          <a:xfrm>
            <a:off x="7164388" y="2892425"/>
            <a:ext cx="1655762" cy="2828925"/>
            <a:chOff x="4513" y="1822"/>
            <a:chExt cx="1043" cy="1782"/>
          </a:xfrm>
        </p:grpSpPr>
        <p:sp>
          <p:nvSpPr>
            <p:cNvPr id="10261" name="Rectangle 21"/>
            <p:cNvSpPr>
              <a:spLocks noChangeArrowheads="1"/>
            </p:cNvSpPr>
            <p:nvPr/>
          </p:nvSpPr>
          <p:spPr bwMode="auto">
            <a:xfrm>
              <a:off x="4513" y="2360"/>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DisplayArea()</a:t>
              </a:r>
            </a:p>
          </p:txBody>
        </p:sp>
        <p:sp>
          <p:nvSpPr>
            <p:cNvPr id="10262" name="Rectangle 22"/>
            <p:cNvSpPr>
              <a:spLocks noChangeArrowheads="1"/>
            </p:cNvSpPr>
            <p:nvPr/>
          </p:nvSpPr>
          <p:spPr bwMode="auto">
            <a:xfrm>
              <a:off x="4513" y="2609"/>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~CCircle()</a:t>
              </a:r>
            </a:p>
          </p:txBody>
        </p:sp>
        <p:sp>
          <p:nvSpPr>
            <p:cNvPr id="10263" name="Rectangle 23"/>
            <p:cNvSpPr>
              <a:spLocks noChangeArrowheads="1"/>
            </p:cNvSpPr>
            <p:nvPr/>
          </p:nvSpPr>
          <p:spPr bwMode="auto">
            <a:xfrm>
              <a:off x="4513" y="2854"/>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000"/>
                <a:t>CalculateArea()</a:t>
              </a:r>
            </a:p>
          </p:txBody>
        </p:sp>
        <p:sp>
          <p:nvSpPr>
            <p:cNvPr id="10264" name="Rectangle 24"/>
            <p:cNvSpPr>
              <a:spLocks noChangeArrowheads="1"/>
            </p:cNvSpPr>
            <p:nvPr/>
          </p:nvSpPr>
          <p:spPr bwMode="auto">
            <a:xfrm>
              <a:off x="4513" y="3103"/>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m_radius</a:t>
              </a:r>
            </a:p>
          </p:txBody>
        </p:sp>
        <p:sp>
          <p:nvSpPr>
            <p:cNvPr id="10265" name="Rectangle 25"/>
            <p:cNvSpPr>
              <a:spLocks noChangeArrowheads="1"/>
            </p:cNvSpPr>
            <p:nvPr/>
          </p:nvSpPr>
          <p:spPr bwMode="auto">
            <a:xfrm>
              <a:off x="4513" y="2110"/>
              <a:ext cx="1043" cy="2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CCircle()</a:t>
              </a:r>
            </a:p>
          </p:txBody>
        </p:sp>
        <p:sp>
          <p:nvSpPr>
            <p:cNvPr id="10266" name="Rectangle 26"/>
            <p:cNvSpPr>
              <a:spLocks noChangeArrowheads="1"/>
            </p:cNvSpPr>
            <p:nvPr/>
          </p:nvSpPr>
          <p:spPr bwMode="auto">
            <a:xfrm>
              <a:off x="4572" y="1822"/>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b="1">
                  <a:ea typeface="华文新魏" pitchFamily="2" charset="-122"/>
                </a:rPr>
                <a:t>MyCircle</a:t>
              </a:r>
            </a:p>
          </p:txBody>
        </p:sp>
        <p:sp>
          <p:nvSpPr>
            <p:cNvPr id="10267" name="Rectangle 31"/>
            <p:cNvSpPr>
              <a:spLocks noChangeArrowheads="1"/>
            </p:cNvSpPr>
            <p:nvPr/>
          </p:nvSpPr>
          <p:spPr bwMode="auto">
            <a:xfrm>
              <a:off x="4513" y="3355"/>
              <a:ext cx="1043" cy="24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kumimoji="0" lang="en-US" altLang="zh-CN" sz="2200"/>
                <a:t>m_color</a:t>
              </a:r>
            </a:p>
          </p:txBody>
        </p:sp>
      </p:grpSp>
      <p:sp>
        <p:nvSpPr>
          <p:cNvPr id="93216" name="Rectangle 32"/>
          <p:cNvSpPr>
            <a:spLocks noChangeArrowheads="1"/>
          </p:cNvSpPr>
          <p:nvPr/>
        </p:nvSpPr>
        <p:spPr bwMode="auto">
          <a:xfrm>
            <a:off x="7164388" y="4540250"/>
            <a:ext cx="1655762" cy="11874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3217" name="Rectangle 33"/>
          <p:cNvSpPr>
            <a:spLocks noChangeArrowheads="1"/>
          </p:cNvSpPr>
          <p:nvPr/>
        </p:nvSpPr>
        <p:spPr bwMode="auto">
          <a:xfrm>
            <a:off x="7164388" y="3349625"/>
            <a:ext cx="1655762" cy="11811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3230" name="Rectangle 46"/>
          <p:cNvSpPr>
            <a:spLocks noChangeArrowheads="1"/>
          </p:cNvSpPr>
          <p:nvPr/>
        </p:nvSpPr>
        <p:spPr bwMode="auto">
          <a:xfrm>
            <a:off x="1504950" y="3525838"/>
            <a:ext cx="37877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bIns="82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70000"/>
              </a:lnSpc>
            </a:pPr>
            <a:r>
              <a:rPr lang="en-US" altLang="zh-CN" sz="2600" b="1"/>
              <a:t>MyCircle.m_radius=3;</a:t>
            </a:r>
          </a:p>
        </p:txBody>
      </p:sp>
      <p:sp>
        <p:nvSpPr>
          <p:cNvPr id="93231" name="Text Box 47"/>
          <p:cNvSpPr txBox="1">
            <a:spLocks noChangeArrowheads="1"/>
          </p:cNvSpPr>
          <p:nvPr/>
        </p:nvSpPr>
        <p:spPr bwMode="auto">
          <a:xfrm>
            <a:off x="3419475" y="3448050"/>
            <a:ext cx="86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4000" b="1">
                <a:solidFill>
                  <a:srgbClr val="FF0000"/>
                </a:solidFill>
                <a:effectLst>
                  <a:outerShdw blurRad="38100" dist="38100" dir="2700000" algn="tl">
                    <a:srgbClr val="C0C0C0"/>
                  </a:outerShdw>
                </a:effectLst>
                <a:sym typeface="Wingdings 2" pitchFamily="18" charset="2"/>
              </a:rPr>
              <a:t></a:t>
            </a:r>
            <a:endParaRPr lang="en-US" altLang="en-US" sz="4000" b="1">
              <a:solidFill>
                <a:srgbClr val="FF0000"/>
              </a:solidFill>
              <a:effectLst>
                <a:outerShdw blurRad="38100" dist="38100" dir="2700000" algn="tl">
                  <a:srgbClr val="C0C0C0"/>
                </a:outerShdw>
              </a:effectLst>
              <a:sym typeface="Wingdings 2" pitchFamily="18" charset="2"/>
            </a:endParaRPr>
          </a:p>
        </p:txBody>
      </p:sp>
      <p:sp>
        <p:nvSpPr>
          <p:cNvPr id="93232" name="Rectangle 48"/>
          <p:cNvSpPr>
            <a:spLocks noChangeArrowheads="1"/>
          </p:cNvSpPr>
          <p:nvPr/>
        </p:nvSpPr>
        <p:spPr bwMode="auto">
          <a:xfrm>
            <a:off x="1576388" y="6165850"/>
            <a:ext cx="37877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bIns="82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70000"/>
              </a:lnSpc>
            </a:pPr>
            <a:r>
              <a:rPr lang="en-US" altLang="zh-CN" sz="2800" b="1"/>
              <a:t>p-&gt;m_radius=3;</a:t>
            </a:r>
          </a:p>
        </p:txBody>
      </p:sp>
      <p:sp>
        <p:nvSpPr>
          <p:cNvPr id="93233" name="Text Box 49"/>
          <p:cNvSpPr txBox="1">
            <a:spLocks noChangeArrowheads="1"/>
          </p:cNvSpPr>
          <p:nvPr/>
        </p:nvSpPr>
        <p:spPr bwMode="auto">
          <a:xfrm>
            <a:off x="2627313" y="6092825"/>
            <a:ext cx="86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4000" b="1">
                <a:solidFill>
                  <a:srgbClr val="FF0000"/>
                </a:solidFill>
                <a:effectLst>
                  <a:outerShdw blurRad="38100" dist="38100" dir="2700000" algn="tl">
                    <a:srgbClr val="C0C0C0"/>
                  </a:outerShdw>
                </a:effectLst>
                <a:sym typeface="Wingdings 2" pitchFamily="18" charset="2"/>
              </a:rPr>
              <a:t></a:t>
            </a:r>
            <a:endParaRPr lang="en-US" altLang="en-US" sz="4000" b="1">
              <a:solidFill>
                <a:srgbClr val="FF0000"/>
              </a:solidFill>
              <a:effectLst>
                <a:outerShdw blurRad="38100" dist="38100" dir="2700000" algn="tl">
                  <a:srgbClr val="C0C0C0"/>
                </a:outerShdw>
              </a:effectLst>
              <a:sym typeface="Wingdings 2"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p:cTn id="7" dur="500" fill="hold"/>
                                        <p:tgtEl>
                                          <p:spTgt spid="93188">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93188">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93188">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931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3190"/>
                                        </p:tgtEl>
                                        <p:attrNameLst>
                                          <p:attrName>style.visibility</p:attrName>
                                        </p:attrNameLst>
                                      </p:cBhvr>
                                      <p:to>
                                        <p:strVal val="visible"/>
                                      </p:to>
                                    </p:set>
                                    <p:animEffect transition="in" filter="checkerboard(across)">
                                      <p:cBhvr>
                                        <p:cTn id="15" dur="500"/>
                                        <p:tgtEl>
                                          <p:spTgt spid="9319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3197"/>
                                        </p:tgtEl>
                                        <p:attrNameLst>
                                          <p:attrName>style.visibility</p:attrName>
                                        </p:attrNameLst>
                                      </p:cBhvr>
                                      <p:to>
                                        <p:strVal val="visible"/>
                                      </p:to>
                                    </p:set>
                                    <p:animEffect transition="in" filter="checkerboard(across)">
                                      <p:cBhvr>
                                        <p:cTn id="20" dur="500"/>
                                        <p:tgtEl>
                                          <p:spTgt spid="93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3198"/>
                                        </p:tgtEl>
                                        <p:attrNameLst>
                                          <p:attrName>style.visibility</p:attrName>
                                        </p:attrNameLst>
                                      </p:cBhvr>
                                      <p:to>
                                        <p:strVal val="visible"/>
                                      </p:to>
                                    </p:set>
                                    <p:animEffect transition="in" filter="checkerboard(across)">
                                      <p:cBhvr>
                                        <p:cTn id="25" dur="500"/>
                                        <p:tgtEl>
                                          <p:spTgt spid="931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32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93217"/>
                                        </p:tgtEl>
                                        <p:attrNameLst>
                                          <p:attrName>style.visibility</p:attrName>
                                        </p:attrNameLst>
                                      </p:cBhvr>
                                      <p:to>
                                        <p:strVal val="visible"/>
                                      </p:to>
                                    </p:set>
                                    <p:anim calcmode="lin" valueType="num">
                                      <p:cBhvr>
                                        <p:cTn id="34" dur="500" fill="hold"/>
                                        <p:tgtEl>
                                          <p:spTgt spid="93217"/>
                                        </p:tgtEl>
                                        <p:attrNameLst>
                                          <p:attrName>ppt_w</p:attrName>
                                        </p:attrNameLst>
                                      </p:cBhvr>
                                      <p:tavLst>
                                        <p:tav tm="0">
                                          <p:val>
                                            <p:fltVal val="0"/>
                                          </p:val>
                                        </p:tav>
                                        <p:tav tm="100000">
                                          <p:val>
                                            <p:strVal val="#ppt_w"/>
                                          </p:val>
                                        </p:tav>
                                      </p:tavLst>
                                    </p:anim>
                                    <p:anim calcmode="lin" valueType="num">
                                      <p:cBhvr>
                                        <p:cTn id="35" dur="500" fill="hold"/>
                                        <p:tgtEl>
                                          <p:spTgt spid="93217"/>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93216"/>
                                        </p:tgtEl>
                                        <p:attrNameLst>
                                          <p:attrName>style.visibility</p:attrName>
                                        </p:attrNameLst>
                                      </p:cBhvr>
                                      <p:to>
                                        <p:strVal val="visible"/>
                                      </p:to>
                                    </p:set>
                                    <p:anim calcmode="lin" valueType="num">
                                      <p:cBhvr>
                                        <p:cTn id="40" dur="500" fill="hold"/>
                                        <p:tgtEl>
                                          <p:spTgt spid="93216"/>
                                        </p:tgtEl>
                                        <p:attrNameLst>
                                          <p:attrName>ppt_w</p:attrName>
                                        </p:attrNameLst>
                                      </p:cBhvr>
                                      <p:tavLst>
                                        <p:tav tm="0">
                                          <p:val>
                                            <p:fltVal val="0"/>
                                          </p:val>
                                        </p:tav>
                                        <p:tav tm="100000">
                                          <p:val>
                                            <p:strVal val="#ppt_w"/>
                                          </p:val>
                                        </p:tav>
                                      </p:tavLst>
                                    </p:anim>
                                    <p:anim calcmode="lin" valueType="num">
                                      <p:cBhvr>
                                        <p:cTn id="41" dur="500" fill="hold"/>
                                        <p:tgtEl>
                                          <p:spTgt spid="93216"/>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checkerboard(across)">
                                      <p:cBhvr>
                                        <p:cTn id="46" dur="500"/>
                                        <p:tgtEl>
                                          <p:spTgt spid="931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93230"/>
                                        </p:tgtEl>
                                        <p:attrNameLst>
                                          <p:attrName>style.visibility</p:attrName>
                                        </p:attrNameLst>
                                      </p:cBhvr>
                                      <p:to>
                                        <p:strVal val="visible"/>
                                      </p:to>
                                    </p:set>
                                    <p:animEffect transition="in" filter="checkerboard(across)">
                                      <p:cBhvr>
                                        <p:cTn id="51" dur="500"/>
                                        <p:tgtEl>
                                          <p:spTgt spid="9323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93231"/>
                                        </p:tgtEl>
                                        <p:attrNameLst>
                                          <p:attrName>style.visibility</p:attrName>
                                        </p:attrNameLst>
                                      </p:cBhvr>
                                      <p:to>
                                        <p:strVal val="visible"/>
                                      </p:to>
                                    </p:set>
                                    <p:anim calcmode="lin" valueType="num">
                                      <p:cBhvr>
                                        <p:cTn id="56" dur="500" fill="hold"/>
                                        <p:tgtEl>
                                          <p:spTgt spid="93231"/>
                                        </p:tgtEl>
                                        <p:attrNameLst>
                                          <p:attrName>ppt_w</p:attrName>
                                        </p:attrNameLst>
                                      </p:cBhvr>
                                      <p:tavLst>
                                        <p:tav tm="0">
                                          <p:val>
                                            <p:strVal val="4*#ppt_w"/>
                                          </p:val>
                                        </p:tav>
                                        <p:tav tm="100000">
                                          <p:val>
                                            <p:strVal val="#ppt_w"/>
                                          </p:val>
                                        </p:tav>
                                      </p:tavLst>
                                    </p:anim>
                                    <p:anim calcmode="lin" valueType="num">
                                      <p:cBhvr>
                                        <p:cTn id="57" dur="500" fill="hold"/>
                                        <p:tgtEl>
                                          <p:spTgt spid="93231"/>
                                        </p:tgtEl>
                                        <p:attrNameLst>
                                          <p:attrName>ppt_h</p:attrName>
                                        </p:attrNameLst>
                                      </p:cBhvr>
                                      <p:tavLst>
                                        <p:tav tm="0">
                                          <p:val>
                                            <p:strVal val="4*#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93200"/>
                                        </p:tgtEl>
                                        <p:attrNameLst>
                                          <p:attrName>style.visibility</p:attrName>
                                        </p:attrNameLst>
                                      </p:cBhvr>
                                      <p:to>
                                        <p:strVal val="visible"/>
                                      </p:to>
                                    </p:set>
                                    <p:animEffect transition="in" filter="checkerboard(across)">
                                      <p:cBhvr>
                                        <p:cTn id="62" dur="500"/>
                                        <p:tgtEl>
                                          <p:spTgt spid="9320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93201">
                                            <p:txEl>
                                              <p:pRg st="0" end="0"/>
                                            </p:txEl>
                                          </p:spTgt>
                                        </p:tgtEl>
                                        <p:attrNameLst>
                                          <p:attrName>style.visibility</p:attrName>
                                        </p:attrNameLst>
                                      </p:cBhvr>
                                      <p:to>
                                        <p:strVal val="visible"/>
                                      </p:to>
                                    </p:set>
                                    <p:animEffect transition="in" filter="checkerboard(across)">
                                      <p:cBhvr>
                                        <p:cTn id="67" dur="500"/>
                                        <p:tgtEl>
                                          <p:spTgt spid="93201">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93212"/>
                                        </p:tgtEl>
                                        <p:attrNameLst>
                                          <p:attrName>style.visibility</p:attrName>
                                        </p:attrNameLst>
                                      </p:cBhvr>
                                      <p:to>
                                        <p:strVal val="visible"/>
                                      </p:to>
                                    </p:set>
                                  </p:childTnLst>
                                </p:cTn>
                              </p:par>
                            </p:childTnLst>
                          </p:cTn>
                        </p:par>
                        <p:par>
                          <p:cTn id="72" fill="hold" nodeType="afterGroup">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9321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93201">
                                            <p:txEl>
                                              <p:pRg st="1" end="1"/>
                                            </p:txEl>
                                          </p:spTgt>
                                        </p:tgtEl>
                                        <p:attrNameLst>
                                          <p:attrName>style.visibility</p:attrName>
                                        </p:attrNameLst>
                                      </p:cBhvr>
                                      <p:to>
                                        <p:strVal val="visible"/>
                                      </p:to>
                                    </p:set>
                                    <p:animEffect transition="in" filter="checkerboard(across)">
                                      <p:cBhvr>
                                        <p:cTn id="79" dur="500"/>
                                        <p:tgtEl>
                                          <p:spTgt spid="93201">
                                            <p:txEl>
                                              <p:pRg st="1" end="1"/>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3213"/>
                                        </p:tgtEl>
                                        <p:attrNameLst>
                                          <p:attrName>style.visibility</p:attrName>
                                        </p:attrNameLst>
                                      </p:cBhvr>
                                      <p:to>
                                        <p:strVal val="visible"/>
                                      </p:to>
                                    </p:set>
                                  </p:childTnLst>
                                </p:cTn>
                              </p:par>
                            </p:childTnLst>
                          </p:cTn>
                        </p:par>
                        <p:par>
                          <p:cTn id="84" fill="hold" nodeType="afterGroup">
                            <p:stCondLst>
                              <p:cond delay="0"/>
                            </p:stCondLst>
                            <p:childTnLst>
                              <p:par>
                                <p:cTn id="85" presetID="12" presetClass="entr" presetSubtype="8" fill="hold" grpId="0" nodeType="afterEffect">
                                  <p:stCondLst>
                                    <p:cond delay="0"/>
                                  </p:stCondLst>
                                  <p:childTnLst>
                                    <p:set>
                                      <p:cBhvr>
                                        <p:cTn id="86" dur="1" fill="hold">
                                          <p:stCondLst>
                                            <p:cond delay="0"/>
                                          </p:stCondLst>
                                        </p:cTn>
                                        <p:tgtEl>
                                          <p:spTgt spid="93214"/>
                                        </p:tgtEl>
                                        <p:attrNameLst>
                                          <p:attrName>style.visibility</p:attrName>
                                        </p:attrNameLst>
                                      </p:cBhvr>
                                      <p:to>
                                        <p:strVal val="visible"/>
                                      </p:to>
                                    </p:set>
                                    <p:animEffect transition="in" filter="slide(fromLeft)">
                                      <p:cBhvr>
                                        <p:cTn id="87" dur="500"/>
                                        <p:tgtEl>
                                          <p:spTgt spid="9321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93201">
                                            <p:txEl>
                                              <p:pRg st="2" end="2"/>
                                            </p:txEl>
                                          </p:spTgt>
                                        </p:tgtEl>
                                        <p:attrNameLst>
                                          <p:attrName>style.visibility</p:attrName>
                                        </p:attrNameLst>
                                      </p:cBhvr>
                                      <p:to>
                                        <p:strVal val="visible"/>
                                      </p:to>
                                    </p:set>
                                    <p:animEffect transition="in" filter="checkerboard(across)">
                                      <p:cBhvr>
                                        <p:cTn id="92" dur="500"/>
                                        <p:tgtEl>
                                          <p:spTgt spid="93201">
                                            <p:txEl>
                                              <p:pRg st="2" end="2"/>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ntr" presetSubtype="10" fill="hold" nodeType="clickEffect">
                                  <p:stCondLst>
                                    <p:cond delay="0"/>
                                  </p:stCondLst>
                                  <p:childTnLst>
                                    <p:set>
                                      <p:cBhvr>
                                        <p:cTn id="96" dur="1" fill="hold">
                                          <p:stCondLst>
                                            <p:cond delay="0"/>
                                          </p:stCondLst>
                                        </p:cTn>
                                        <p:tgtEl>
                                          <p:spTgt spid="93232"/>
                                        </p:tgtEl>
                                        <p:attrNameLst>
                                          <p:attrName>style.visibility</p:attrName>
                                        </p:attrNameLst>
                                      </p:cBhvr>
                                      <p:to>
                                        <p:strVal val="visible"/>
                                      </p:to>
                                    </p:set>
                                    <p:animEffect transition="in" filter="checkerboard(across)">
                                      <p:cBhvr>
                                        <p:cTn id="97" dur="500"/>
                                        <p:tgtEl>
                                          <p:spTgt spid="9323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32" fill="hold" grpId="0" nodeType="clickEffect">
                                  <p:stCondLst>
                                    <p:cond delay="0"/>
                                  </p:stCondLst>
                                  <p:childTnLst>
                                    <p:set>
                                      <p:cBhvr>
                                        <p:cTn id="101" dur="1" fill="hold">
                                          <p:stCondLst>
                                            <p:cond delay="0"/>
                                          </p:stCondLst>
                                        </p:cTn>
                                        <p:tgtEl>
                                          <p:spTgt spid="93233"/>
                                        </p:tgtEl>
                                        <p:attrNameLst>
                                          <p:attrName>style.visibility</p:attrName>
                                        </p:attrNameLst>
                                      </p:cBhvr>
                                      <p:to>
                                        <p:strVal val="visible"/>
                                      </p:to>
                                    </p:set>
                                    <p:anim calcmode="lin" valueType="num">
                                      <p:cBhvr>
                                        <p:cTn id="102" dur="500" fill="hold"/>
                                        <p:tgtEl>
                                          <p:spTgt spid="93233"/>
                                        </p:tgtEl>
                                        <p:attrNameLst>
                                          <p:attrName>ppt_w</p:attrName>
                                        </p:attrNameLst>
                                      </p:cBhvr>
                                      <p:tavLst>
                                        <p:tav tm="0">
                                          <p:val>
                                            <p:strVal val="4*#ppt_w"/>
                                          </p:val>
                                        </p:tav>
                                        <p:tav tm="100000">
                                          <p:val>
                                            <p:strVal val="#ppt_w"/>
                                          </p:val>
                                        </p:tav>
                                      </p:tavLst>
                                    </p:anim>
                                    <p:anim calcmode="lin" valueType="num">
                                      <p:cBhvr>
                                        <p:cTn id="103" dur="500" fill="hold"/>
                                        <p:tgtEl>
                                          <p:spTgt spid="9323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autoUpdateAnimBg="0" advAuto="0"/>
      <p:bldP spid="93190" grpId="0"/>
      <p:bldP spid="93197" grpId="0"/>
      <p:bldP spid="93198" grpId="0"/>
      <p:bldP spid="93200" grpId="0"/>
      <p:bldP spid="93201" grpId="0" build="allAtOnce"/>
      <p:bldP spid="93211" grpId="0" animBg="1"/>
      <p:bldP spid="93212" grpId="0"/>
      <p:bldP spid="93213" grpId="0"/>
      <p:bldP spid="93214" grpId="0" animBg="1"/>
      <p:bldP spid="93216" grpId="0" animBg="1"/>
      <p:bldP spid="93217" grpId="0" animBg="1"/>
      <p:bldP spid="93231" grpId="0"/>
      <p:bldP spid="932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5340798-4052-4A00-A4C0-FF9FE6DFDE01}" type="slidenum">
              <a:rPr lang="en-US" altLang="zh-CN" sz="1400" smtClean="0"/>
              <a:pPr eaLnBrk="1" hangingPunct="1"/>
              <a:t>9</a:t>
            </a:fld>
            <a:endParaRPr lang="en-US" altLang="zh-CN" sz="1400" smtClean="0"/>
          </a:p>
        </p:txBody>
      </p:sp>
      <p:sp>
        <p:nvSpPr>
          <p:cNvPr id="117762" name="Text Box 2"/>
          <p:cNvSpPr txBox="1">
            <a:spLocks noChangeArrowheads="1"/>
          </p:cNvSpPr>
          <p:nvPr/>
        </p:nvSpPr>
        <p:spPr bwMode="auto">
          <a:xfrm>
            <a:off x="990600" y="304800"/>
            <a:ext cx="5943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800" b="1">
                <a:ea typeface="文鼎CS舒同体" pitchFamily="49" charset="-122"/>
                <a:sym typeface="Monotype Sorts" pitchFamily="2" charset="2"/>
              </a:rPr>
              <a:t>构造函数</a:t>
            </a:r>
          </a:p>
        </p:txBody>
      </p:sp>
      <p:sp>
        <p:nvSpPr>
          <p:cNvPr id="11268" name="Text Box 3"/>
          <p:cNvSpPr txBox="1">
            <a:spLocks noChangeArrowheads="1"/>
          </p:cNvSpPr>
          <p:nvPr/>
        </p:nvSpPr>
        <p:spPr bwMode="auto">
          <a:xfrm>
            <a:off x="1042988" y="1484313"/>
            <a:ext cx="3673475" cy="4767262"/>
          </a:xfrm>
          <a:prstGeom prst="rect">
            <a:avLst/>
          </a:prstGeom>
          <a:noFill/>
          <a:ln w="38100">
            <a:solidFill>
              <a:srgbClr val="C0C0C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b="1">
                <a:ea typeface="文鼎CS舒同体" pitchFamily="49" charset="-122"/>
              </a:rPr>
              <a:t>class   CCircle</a:t>
            </a:r>
          </a:p>
          <a:p>
            <a:pPr eaLnBrk="1" hangingPunct="1">
              <a:lnSpc>
                <a:spcPct val="130000"/>
              </a:lnSpc>
            </a:pPr>
            <a:r>
              <a:rPr lang="en-US" altLang="zh-CN" b="1">
                <a:ea typeface="文鼎CS舒同体" pitchFamily="49" charset="-122"/>
              </a:rPr>
              <a:t>{</a:t>
            </a:r>
          </a:p>
          <a:p>
            <a:pPr eaLnBrk="1" hangingPunct="1">
              <a:lnSpc>
                <a:spcPct val="110000"/>
              </a:lnSpc>
            </a:pPr>
            <a:r>
              <a:rPr lang="en-US" altLang="zh-CN" b="1">
                <a:ea typeface="文鼎CS舒同体" pitchFamily="49" charset="-122"/>
              </a:rPr>
              <a:t>    public:</a:t>
            </a:r>
          </a:p>
          <a:p>
            <a:pPr eaLnBrk="1" hangingPunct="1">
              <a:lnSpc>
                <a:spcPct val="110000"/>
              </a:lnSpc>
            </a:pPr>
            <a:r>
              <a:rPr lang="en-US" altLang="zh-CN" b="1">
                <a:ea typeface="文鼎CS舒同体" pitchFamily="49" charset="-122"/>
              </a:rPr>
              <a:t>      </a:t>
            </a:r>
            <a:r>
              <a:rPr lang="en-US" altLang="zh-CN" b="1">
                <a:solidFill>
                  <a:srgbClr val="A50021"/>
                </a:solidFill>
                <a:ea typeface="文鼎CS舒同体" pitchFamily="49" charset="-122"/>
              </a:rPr>
              <a:t>CCircle( );</a:t>
            </a:r>
          </a:p>
          <a:p>
            <a:pPr eaLnBrk="1" hangingPunct="1">
              <a:lnSpc>
                <a:spcPct val="110000"/>
              </a:lnSpc>
            </a:pPr>
            <a:r>
              <a:rPr lang="en-US" altLang="zh-CN" b="1">
                <a:ea typeface="文鼎CS舒同体" pitchFamily="49" charset="-122"/>
              </a:rPr>
              <a:t>      void DisplayArea( );</a:t>
            </a:r>
          </a:p>
          <a:p>
            <a:pPr eaLnBrk="1" hangingPunct="1">
              <a:lnSpc>
                <a:spcPct val="110000"/>
              </a:lnSpc>
            </a:pPr>
            <a:r>
              <a:rPr lang="en-US" altLang="zh-CN" b="1">
                <a:ea typeface="文鼎CS舒同体" pitchFamily="49" charset="-122"/>
              </a:rPr>
              <a:t>       ~CCircle( );</a:t>
            </a:r>
          </a:p>
          <a:p>
            <a:pPr eaLnBrk="1" hangingPunct="1">
              <a:lnSpc>
                <a:spcPct val="110000"/>
              </a:lnSpc>
            </a:pPr>
            <a:r>
              <a:rPr lang="en-US" altLang="zh-CN" b="1">
                <a:ea typeface="文鼎CS舒同体" pitchFamily="49" charset="-122"/>
              </a:rPr>
              <a:t>   private:</a:t>
            </a:r>
          </a:p>
          <a:p>
            <a:pPr eaLnBrk="1" hangingPunct="1">
              <a:lnSpc>
                <a:spcPct val="110000"/>
              </a:lnSpc>
            </a:pPr>
            <a:r>
              <a:rPr lang="en-US" altLang="zh-CN" b="1">
                <a:ea typeface="文鼎CS舒同体" pitchFamily="49" charset="-122"/>
              </a:rPr>
              <a:t>      float CalculateArea( );</a:t>
            </a:r>
          </a:p>
          <a:p>
            <a:pPr eaLnBrk="1" hangingPunct="1">
              <a:lnSpc>
                <a:spcPct val="110000"/>
              </a:lnSpc>
            </a:pPr>
            <a:r>
              <a:rPr lang="en-US" altLang="zh-CN" b="1">
                <a:ea typeface="文鼎CS舒同体" pitchFamily="49" charset="-122"/>
              </a:rPr>
              <a:t>      int m_radius;</a:t>
            </a:r>
          </a:p>
          <a:p>
            <a:pPr eaLnBrk="1" hangingPunct="1">
              <a:lnSpc>
                <a:spcPct val="110000"/>
              </a:lnSpc>
            </a:pPr>
            <a:r>
              <a:rPr lang="en-US" altLang="zh-CN" b="1">
                <a:ea typeface="文鼎CS舒同体" pitchFamily="49" charset="-122"/>
              </a:rPr>
              <a:t>      int m_color;</a:t>
            </a:r>
          </a:p>
          <a:p>
            <a:pPr eaLnBrk="1" hangingPunct="1">
              <a:lnSpc>
                <a:spcPct val="130000"/>
              </a:lnSpc>
            </a:pPr>
            <a:r>
              <a:rPr lang="en-US" altLang="zh-CN" b="1">
                <a:ea typeface="文鼎CS舒同体" pitchFamily="49" charset="-122"/>
              </a:rPr>
              <a:t>}</a:t>
            </a:r>
            <a:r>
              <a:rPr lang="en-US" altLang="zh-CN" b="1">
                <a:solidFill>
                  <a:srgbClr val="CC0000"/>
                </a:solidFill>
                <a:ea typeface="文鼎CS舒同体" pitchFamily="49" charset="-122"/>
              </a:rPr>
              <a:t>;</a:t>
            </a:r>
          </a:p>
        </p:txBody>
      </p:sp>
      <p:sp>
        <p:nvSpPr>
          <p:cNvPr id="117764" name="Text Box 4"/>
          <p:cNvSpPr txBox="1">
            <a:spLocks noChangeArrowheads="1"/>
          </p:cNvSpPr>
          <p:nvPr/>
        </p:nvSpPr>
        <p:spPr bwMode="auto">
          <a:xfrm>
            <a:off x="4800600" y="1341438"/>
            <a:ext cx="4343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Clr>
                <a:schemeClr val="accent2"/>
              </a:buClr>
              <a:buFont typeface="Wingdings" pitchFamily="2" charset="2"/>
              <a:buChar char="l"/>
            </a:pPr>
            <a:r>
              <a:rPr lang="en-US" altLang="zh-CN" b="1"/>
              <a:t> </a:t>
            </a:r>
            <a:r>
              <a:rPr lang="zh-CN" altLang="en-US" b="1"/>
              <a:t>定义对象时，构造函数自动被执行。</a:t>
            </a:r>
          </a:p>
          <a:p>
            <a:pPr eaLnBrk="1" hangingPunct="1">
              <a:lnSpc>
                <a:spcPct val="120000"/>
              </a:lnSpc>
              <a:spcBef>
                <a:spcPct val="20000"/>
              </a:spcBef>
              <a:buClr>
                <a:schemeClr val="accent2"/>
              </a:buClr>
              <a:buFont typeface="Wingdings" pitchFamily="2" charset="2"/>
              <a:buChar char="l"/>
            </a:pPr>
            <a:r>
              <a:rPr lang="zh-CN" altLang="en-US" b="1"/>
              <a:t> 构造函数名必须和类名相同，并且不指定返回值类型。</a:t>
            </a:r>
          </a:p>
          <a:p>
            <a:pPr eaLnBrk="1" hangingPunct="1">
              <a:lnSpc>
                <a:spcPct val="120000"/>
              </a:lnSpc>
              <a:spcBef>
                <a:spcPct val="20000"/>
              </a:spcBef>
              <a:buClr>
                <a:schemeClr val="accent2"/>
              </a:buClr>
              <a:buFont typeface="Wingdings" pitchFamily="2" charset="2"/>
              <a:buChar char="l"/>
            </a:pPr>
            <a:r>
              <a:rPr lang="zh-CN" altLang="en-US" b="1"/>
              <a:t> 构造函数必须在</a:t>
            </a:r>
            <a:r>
              <a:rPr lang="en-US" altLang="zh-CN" b="1"/>
              <a:t>public</a:t>
            </a:r>
            <a:r>
              <a:rPr lang="zh-CN" altLang="en-US" b="1"/>
              <a:t>之下。</a:t>
            </a:r>
          </a:p>
          <a:p>
            <a:pPr eaLnBrk="1" hangingPunct="1">
              <a:lnSpc>
                <a:spcPct val="120000"/>
              </a:lnSpc>
              <a:spcBef>
                <a:spcPct val="20000"/>
              </a:spcBef>
              <a:buClr>
                <a:schemeClr val="accent2"/>
              </a:buClr>
              <a:buFont typeface="Wingdings" pitchFamily="2" charset="2"/>
              <a:buChar char="l"/>
            </a:pPr>
            <a:r>
              <a:rPr lang="zh-CN" altLang="en-US" b="1"/>
              <a:t> 构造函数可以有参数，也可以没有参数。</a:t>
            </a:r>
          </a:p>
          <a:p>
            <a:pPr eaLnBrk="1" hangingPunct="1">
              <a:lnSpc>
                <a:spcPct val="120000"/>
              </a:lnSpc>
              <a:spcBef>
                <a:spcPct val="20000"/>
              </a:spcBef>
              <a:buClr>
                <a:schemeClr val="accent2"/>
              </a:buClr>
              <a:buFont typeface="Wingdings" pitchFamily="2" charset="2"/>
              <a:buChar char="l"/>
            </a:pPr>
            <a:r>
              <a:rPr lang="zh-CN" altLang="en-US" b="1"/>
              <a:t> 每个类中都要有构造函数。如果没有定义，系统会自动提供一个默认的构造函数。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0-#ppt_w/2"/>
                                          </p:val>
                                        </p:tav>
                                        <p:tav tm="100000">
                                          <p:val>
                                            <p:strVal val="#ppt_x"/>
                                          </p:val>
                                        </p:tav>
                                      </p:tavLst>
                                    </p:anim>
                                    <p:anim calcmode="lin" valueType="num">
                                      <p:cBhvr additive="base">
                                        <p:cTn id="8" dur="500" fill="hold"/>
                                        <p:tgtEl>
                                          <p:spTgt spid="1177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17764">
                                            <p:txEl>
                                              <p:pRg st="0" end="0"/>
                                            </p:txEl>
                                          </p:spTgt>
                                        </p:tgtEl>
                                        <p:attrNameLst>
                                          <p:attrName>style.visibility</p:attrName>
                                        </p:attrNameLst>
                                      </p:cBhvr>
                                      <p:to>
                                        <p:strVal val="visible"/>
                                      </p:to>
                                    </p:set>
                                    <p:animEffect transition="in" filter="checkerboard(across)">
                                      <p:cBhvr>
                                        <p:cTn id="13" dur="500"/>
                                        <p:tgtEl>
                                          <p:spTgt spid="11776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17764">
                                            <p:txEl>
                                              <p:pRg st="1" end="1"/>
                                            </p:txEl>
                                          </p:spTgt>
                                        </p:tgtEl>
                                        <p:attrNameLst>
                                          <p:attrName>style.visibility</p:attrName>
                                        </p:attrNameLst>
                                      </p:cBhvr>
                                      <p:to>
                                        <p:strVal val="visible"/>
                                      </p:to>
                                    </p:set>
                                    <p:animEffect transition="in" filter="checkerboard(across)">
                                      <p:cBhvr>
                                        <p:cTn id="18" dur="500"/>
                                        <p:tgtEl>
                                          <p:spTgt spid="11776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7764">
                                            <p:txEl>
                                              <p:pRg st="2" end="2"/>
                                            </p:txEl>
                                          </p:spTgt>
                                        </p:tgtEl>
                                        <p:attrNameLst>
                                          <p:attrName>style.visibility</p:attrName>
                                        </p:attrNameLst>
                                      </p:cBhvr>
                                      <p:to>
                                        <p:strVal val="visible"/>
                                      </p:to>
                                    </p:set>
                                    <p:animEffect transition="in" filter="checkerboard(across)">
                                      <p:cBhvr>
                                        <p:cTn id="23" dur="500"/>
                                        <p:tgtEl>
                                          <p:spTgt spid="11776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17764">
                                            <p:txEl>
                                              <p:pRg st="3" end="3"/>
                                            </p:txEl>
                                          </p:spTgt>
                                        </p:tgtEl>
                                        <p:attrNameLst>
                                          <p:attrName>style.visibility</p:attrName>
                                        </p:attrNameLst>
                                      </p:cBhvr>
                                      <p:to>
                                        <p:strVal val="visible"/>
                                      </p:to>
                                    </p:set>
                                    <p:animEffect transition="in" filter="checkerboard(across)">
                                      <p:cBhvr>
                                        <p:cTn id="28" dur="500"/>
                                        <p:tgtEl>
                                          <p:spTgt spid="117764">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17764">
                                            <p:txEl>
                                              <p:pRg st="4" end="4"/>
                                            </p:txEl>
                                          </p:spTgt>
                                        </p:tgtEl>
                                        <p:attrNameLst>
                                          <p:attrName>style.visibility</p:attrName>
                                        </p:attrNameLst>
                                      </p:cBhvr>
                                      <p:to>
                                        <p:strVal val="visible"/>
                                      </p:to>
                                    </p:set>
                                    <p:animEffect transition="in" filter="checkerboard(across)">
                                      <p:cBhvr>
                                        <p:cTn id="33" dur="500"/>
                                        <p:tgtEl>
                                          <p:spTgt spid="1177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15331</TotalTime>
  <Words>2959</Words>
  <Application>Microsoft Office PowerPoint</Application>
  <PresentationFormat>全屏显示(4:3)</PresentationFormat>
  <Paragraphs>744</Paragraphs>
  <Slides>42</Slides>
  <Notes>19</Notes>
  <HiddenSlides>2</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42</vt:i4>
      </vt:variant>
    </vt:vector>
  </HeadingPairs>
  <TitlesOfParts>
    <vt:vector size="49" baseType="lpstr">
      <vt:lpstr>默认设计模板</vt:lpstr>
      <vt:lpstr>1_默认设计模板</vt:lpstr>
      <vt:lpstr>2_默认设计模板</vt:lpstr>
      <vt:lpstr>3_默认设计模板</vt:lpstr>
      <vt:lpstr>4_默认设计模板</vt:lpstr>
      <vt:lpstr>5_默认设计模板</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封装性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派生类的继承方式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han</dc:creator>
  <cp:lastModifiedBy>AutoBVT</cp:lastModifiedBy>
  <cp:revision>403</cp:revision>
  <dcterms:created xsi:type="dcterms:W3CDTF">2001-09-12T02:40:30Z</dcterms:created>
  <dcterms:modified xsi:type="dcterms:W3CDTF">2017-02-24T07:48:45Z</dcterms:modified>
</cp:coreProperties>
</file>