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5" r:id="rId2"/>
    <p:sldMasterId id="2147483750" r:id="rId3"/>
  </p:sldMasterIdLst>
  <p:notesMasterIdLst>
    <p:notesMasterId r:id="rId32"/>
  </p:notesMasterIdLst>
  <p:handoutMasterIdLst>
    <p:handoutMasterId r:id="rId33"/>
  </p:handoutMasterIdLst>
  <p:sldIdLst>
    <p:sldId id="555" r:id="rId4"/>
    <p:sldId id="556" r:id="rId5"/>
    <p:sldId id="557" r:id="rId6"/>
    <p:sldId id="558" r:id="rId7"/>
    <p:sldId id="559" r:id="rId8"/>
    <p:sldId id="560" r:id="rId9"/>
    <p:sldId id="495" r:id="rId10"/>
    <p:sldId id="577" r:id="rId11"/>
    <p:sldId id="593" r:id="rId12"/>
    <p:sldId id="578" r:id="rId13"/>
    <p:sldId id="579" r:id="rId14"/>
    <p:sldId id="580" r:id="rId15"/>
    <p:sldId id="581" r:id="rId16"/>
    <p:sldId id="582" r:id="rId17"/>
    <p:sldId id="594" r:id="rId18"/>
    <p:sldId id="583" r:id="rId19"/>
    <p:sldId id="584" r:id="rId20"/>
    <p:sldId id="595" r:id="rId21"/>
    <p:sldId id="585" r:id="rId22"/>
    <p:sldId id="596" r:id="rId23"/>
    <p:sldId id="586" r:id="rId24"/>
    <p:sldId id="588" r:id="rId25"/>
    <p:sldId id="589" r:id="rId26"/>
    <p:sldId id="590" r:id="rId27"/>
    <p:sldId id="591" r:id="rId28"/>
    <p:sldId id="597" r:id="rId29"/>
    <p:sldId id="576" r:id="rId30"/>
    <p:sldId id="598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FF0000"/>
    <a:srgbClr val="009900"/>
    <a:srgbClr val="CC0000"/>
    <a:srgbClr val="660033"/>
    <a:srgbClr val="99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 autoAdjust="0"/>
    <p:restoredTop sz="76732" autoAdjust="0"/>
  </p:normalViewPr>
  <p:slideViewPr>
    <p:cSldViewPr>
      <p:cViewPr>
        <p:scale>
          <a:sx n="66" d="100"/>
          <a:sy n="66" d="100"/>
        </p:scale>
        <p:origin x="-10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7F131-2F7D-41AF-899E-44166E8A1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631892-3CF2-4191-AAB3-F6E52E67B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269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4269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24269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4269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270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24270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 smtClean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24270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21CEFA6-E7CE-466B-BE58-FA61395590B8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3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74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710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491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777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5A894D7-595A-4BC6-8E15-17A0895BAD7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599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399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40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8790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218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6812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5456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9374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6910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6610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8791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1511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b="1">
                <a:solidFill>
                  <a:srgbClr val="1C1C1C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rgbClr val="1C1C1C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b="1">
                <a:solidFill>
                  <a:srgbClr val="1C1C1C"/>
                </a:solidFill>
                <a:latin typeface="Arial" charset="0"/>
              </a:defRPr>
            </a:lvl1pPr>
          </a:lstStyle>
          <a:p>
            <a:pPr>
              <a:defRPr/>
            </a:pPr>
            <a:fld id="{FF093CF7-C338-4B0E-82C8-5ACA0C82E4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805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7976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00382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826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0693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60414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61781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826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77805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5038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57622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91033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928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169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05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208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715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98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20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16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1</a:t>
            </a:r>
          </a:p>
        </p:txBody>
      </p:sp>
      <p:pic>
        <p:nvPicPr>
          <p:cNvPr id="24167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4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3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 b="0">
                <a:solidFill>
                  <a:srgbClr val="000000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32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编辑框</a:t>
            </a:r>
          </a:p>
        </p:txBody>
      </p:sp>
      <p:graphicFrame>
        <p:nvGraphicFramePr>
          <p:cNvPr id="253955" name="Group 3"/>
          <p:cNvGraphicFramePr>
            <a:graphicFrameLocks noGrp="1"/>
          </p:cNvGraphicFramePr>
          <p:nvPr>
            <p:ph type="tbl" idx="1"/>
          </p:nvPr>
        </p:nvGraphicFramePr>
        <p:xfrm>
          <a:off x="684213" y="2133600"/>
          <a:ext cx="8280400" cy="4395153"/>
        </p:xfrm>
        <a:graphic>
          <a:graphicData uri="http://schemas.openxmlformats.org/drawingml/2006/table">
            <a:tbl>
              <a:tblPr/>
              <a:tblGrid>
                <a:gridCol w="874712"/>
                <a:gridCol w="4021138"/>
                <a:gridCol w="3384550"/>
              </a:tblGrid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CEdit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设置内容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读取内容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3973" name="Text Box 21"/>
          <p:cNvSpPr txBox="1">
            <a:spLocks noChangeArrowheads="1"/>
          </p:cNvSpPr>
          <p:nvPr/>
        </p:nvSpPr>
        <p:spPr bwMode="auto">
          <a:xfrm>
            <a:off x="5795963" y="3357563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m_Edit="OK";</a:t>
            </a:r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5795963" y="39338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UpdateData(FALSE);</a:t>
            </a:r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5795963" y="50387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UpdateData(TRUE);</a:t>
            </a: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auto">
          <a:xfrm>
            <a:off x="6515100" y="558958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字符串</a:t>
            </a:r>
          </a:p>
        </p:txBody>
      </p:sp>
      <p:sp>
        <p:nvSpPr>
          <p:cNvPr id="253977" name="Text Box 25"/>
          <p:cNvSpPr txBox="1">
            <a:spLocks noChangeArrowheads="1"/>
          </p:cNvSpPr>
          <p:nvPr/>
        </p:nvSpPr>
        <p:spPr bwMode="auto">
          <a:xfrm>
            <a:off x="1763713" y="3360738"/>
            <a:ext cx="37449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m_Edit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.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SetWindowTextA</a:t>
            </a: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("OK");</a:t>
            </a:r>
          </a:p>
        </p:txBody>
      </p:sp>
      <p:sp>
        <p:nvSpPr>
          <p:cNvPr id="253978" name="Text Box 26"/>
          <p:cNvSpPr txBox="1">
            <a:spLocks noChangeArrowheads="1"/>
          </p:cNvSpPr>
          <p:nvPr/>
        </p:nvSpPr>
        <p:spPr bwMode="auto">
          <a:xfrm>
            <a:off x="1619250" y="4873625"/>
            <a:ext cx="41052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anchor="ctr"/>
          <a:lstStyle/>
          <a:p>
            <a:pPr algn="l">
              <a:lnSpc>
                <a:spcPct val="120000"/>
              </a:lnSpc>
            </a:pP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CString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str1;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m_Edit.GetWindowTextA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</a:p>
          <a:p>
            <a:pPr algn="l">
              <a:lnSpc>
                <a:spcPct val="120000"/>
              </a:lnSpc>
            </a:pP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3" grpId="0"/>
      <p:bldP spid="253974" grpId="0"/>
      <p:bldP spid="253975" grpId="0"/>
      <p:bldP spid="253976" grpId="0"/>
      <p:bldP spid="253977" grpId="0"/>
      <p:bldP spid="2539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0538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675976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37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1906954"/>
            <a:ext cx="813690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CButton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类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的成员函数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2" indent="-254000" algn="l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SetCheck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：设置按钮选中状态（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：选中；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3200400" lvl="8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	   0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：未选中）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Getcheck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：获取按钮选中状态</a:t>
            </a:r>
            <a:endParaRPr kumimoji="0" lang="zh-CN" altLang="en-US" sz="2800" b="1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0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988840"/>
            <a:ext cx="7704856" cy="3874394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……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m_Check.SetCheck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m_Edit.SetWindowTextA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我的复选框被选中！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return TRUE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9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复选框单击消息添加代码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9592" y="1772816"/>
            <a:ext cx="8136904" cy="6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复选框上点右键，选择“添加事件处理程序”</a:t>
            </a:r>
            <a:endParaRPr kumimoji="0" lang="zh-CN" altLang="en-US" sz="2800" b="1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5136803" cy="435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55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016" y="2492896"/>
            <a:ext cx="8892480" cy="3234219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::OnBnClickedCheck1()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if(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m_Check.GetCheck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()==1)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我的复选框被选中！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我的复选框没被选中！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给复选框单击消息添加代码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4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1906954"/>
            <a:ext cx="81369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CButton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类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的成员函数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2" indent="-254000" algn="l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SetCheck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：设置按钮选中状态（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：选中；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3200400" lvl="8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	   0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：未选中）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Getcheck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：获取按钮选中状态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EnableWindow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：设置按钮有效无效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ShowWindow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：设置按钮显示隐藏</a:t>
            </a:r>
            <a:endParaRPr kumimoji="0" lang="zh-CN" altLang="en-US" sz="2800" b="1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6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99592" y="2028567"/>
            <a:ext cx="6912768" cy="1887696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OnDisableButton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m_Check.EnableWindow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29797" y="4874048"/>
            <a:ext cx="6945312" cy="568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4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EnableWindow</a:t>
            </a:r>
            <a:r>
              <a:rPr lang="zh-CN" altLang="en-US" sz="2800" b="1" dirty="0">
                <a:solidFill>
                  <a:srgbClr val="000000"/>
                </a:solidFill>
              </a:rPr>
              <a:t>函数使控件有效</a:t>
            </a:r>
            <a:r>
              <a:rPr lang="en-US" altLang="zh-CN" sz="2800" b="1" dirty="0">
                <a:solidFill>
                  <a:srgbClr val="000000"/>
                </a:solidFill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</a:rPr>
              <a:t>无效。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778965" y="4931198"/>
            <a:ext cx="1101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778965" y="5320978"/>
            <a:ext cx="12493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177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 autoUpdateAnimBg="0"/>
      <p:bldP spid="8" grpId="0" animBg="1" autoUpdateAnimBg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99592" y="2028567"/>
            <a:ext cx="6912768" cy="1887696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OnHideButton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m_Check.ShowWindow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(SW_HIDE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568" y="4581128"/>
            <a:ext cx="6629400" cy="5449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15000"/>
              </a:lnSpc>
              <a:buClrTx/>
              <a:buSzTx/>
              <a:buFontTx/>
              <a:buNone/>
              <a:defRPr kumimoji="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Char char="•"/>
            </a:lvl3pPr>
            <a:lvl4pPr marL="1600200" indent="-228600" eaLnBrk="0" hangingPunct="0">
              <a:spcBef>
                <a:spcPct val="20000"/>
              </a:spcBef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Char char="•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9pPr>
          </a:lstStyle>
          <a:p>
            <a:pPr algn="l"/>
            <a:r>
              <a:rPr lang="en-US" altLang="zh-CN" dirty="0" err="1"/>
              <a:t>ShowWindow</a:t>
            </a: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函数使控件显示或隐藏。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506422" y="46001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</a:rPr>
              <a:t>SW_SHOW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500072" y="502892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</a:rPr>
              <a:t>SW_HIDE</a:t>
            </a:r>
          </a:p>
        </p:txBody>
      </p:sp>
    </p:spTree>
    <p:extLst>
      <p:ext uri="{BB962C8B-B14F-4D97-AF65-F5344CB8AC3E}">
        <p14:creationId xmlns:p14="http://schemas.microsoft.com/office/powerpoint/2010/main" val="404936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 autoUpdateAnimBg="0"/>
      <p:bldP spid="8" grpId="0" build="p" autoUpdateAnimBg="0" advAuto="2000"/>
      <p:bldP spid="9" grpId="0" build="p" autoUpdateAnimBg="0" advAuto="2000"/>
      <p:bldP spid="10" grpId="0" build="p" autoUpdateAnimBg="0" advAuto="200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636912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如果关联数值类变量？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7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82625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675976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2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22" y="2132856"/>
            <a:ext cx="52959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9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03" y="177281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675976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988840"/>
            <a:ext cx="7416824" cy="4323235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……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=TRUE;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我的复选框被选中！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return TRUE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961396"/>
            <a:ext cx="8316416" cy="4131900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::OnBnClickedCheck1 ()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(TRUE);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==TRUE)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我的复选框被选中！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我的复选框没被选中！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给复选框单击消息添加代码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3567" y="4365104"/>
            <a:ext cx="7946083" cy="108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kumimoji="0" lang="en-US" altLang="zh-CN" sz="24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GetDlgItem</a:t>
            </a:r>
            <a:r>
              <a:rPr lang="zh-CN" altLang="en-US" sz="2800" b="1" dirty="0">
                <a:solidFill>
                  <a:srgbClr val="000000"/>
                </a:solidFill>
              </a:rPr>
              <a:t>函数取得对话框内的某个控件指针，其参数是待获取指针的控件</a:t>
            </a:r>
            <a:r>
              <a:rPr lang="en-US" altLang="zh-CN" sz="2800" b="1" dirty="0">
                <a:solidFill>
                  <a:srgbClr val="000000"/>
                </a:solidFill>
              </a:rPr>
              <a:t>ID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11560" y="2189376"/>
            <a:ext cx="8244408" cy="1887696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OnDisableButton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GetDlgItem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(IDC_CHECK1)-&gt;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EnableWindow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11064" y="5517232"/>
            <a:ext cx="6945312" cy="568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4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EnableWindow</a:t>
            </a:r>
            <a:r>
              <a:rPr lang="zh-CN" altLang="en-US" sz="2800" b="1" dirty="0">
                <a:solidFill>
                  <a:srgbClr val="000000"/>
                </a:solidFill>
              </a:rPr>
              <a:t>函数使控件有效</a:t>
            </a:r>
            <a:r>
              <a:rPr lang="en-US" altLang="zh-CN" sz="2800" b="1" dirty="0">
                <a:solidFill>
                  <a:srgbClr val="000000"/>
                </a:solidFill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</a:rPr>
              <a:t>无效。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660232" y="5574382"/>
            <a:ext cx="1101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660232" y="5964162"/>
            <a:ext cx="12493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5818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 autoUpdateAnimBg="0" advAuto="2000"/>
      <p:bldP spid="4" grpId="0" uiExpand="1" build="p" animBg="1" autoUpdateAnimBg="0"/>
      <p:bldP spid="5" grpId="0" animBg="1" autoUpdateAnimBg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访问对话框中的控件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kumimoji="0" lang="en-US" altLang="zh-CN" sz="2800" b="1" smtClean="0">
                <a:solidFill>
                  <a:srgbClr val="333399"/>
                </a:solidFill>
              </a:rPr>
              <a:t> </a:t>
            </a:r>
            <a:r>
              <a:rPr kumimoji="0" lang="zh-CN" altLang="en-US" sz="2800" b="1" smtClean="0">
                <a:solidFill>
                  <a:srgbClr val="333399"/>
                </a:solidFill>
              </a:rPr>
              <a:t>三种方式：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为控件关联控制类变量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为控件关联数值类变量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利用控件</a:t>
            </a:r>
            <a:r>
              <a:rPr kumimoji="0" lang="en-US" altLang="zh-CN" sz="2800" b="1" smtClean="0">
                <a:solidFill>
                  <a:srgbClr val="000000"/>
                </a:solidFill>
              </a:rPr>
              <a:t>ID</a:t>
            </a:r>
            <a:r>
              <a:rPr kumimoji="0" lang="zh-CN" altLang="en-US" sz="2800" b="1" smtClean="0">
                <a:solidFill>
                  <a:srgbClr val="000000"/>
                </a:solidFill>
              </a:rPr>
              <a:t>获取控件指针</a:t>
            </a:r>
          </a:p>
        </p:txBody>
      </p:sp>
      <p:sp>
        <p:nvSpPr>
          <p:cNvPr id="3" name="右弧形箭头 2"/>
          <p:cNvSpPr/>
          <p:nvPr/>
        </p:nvSpPr>
        <p:spPr bwMode="auto">
          <a:xfrm rot="20830054" flipV="1">
            <a:off x="5955071" y="2719847"/>
            <a:ext cx="720080" cy="151216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49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复选框</a:t>
            </a:r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>
            <p:ph type="tbl" idx="1"/>
          </p:nvPr>
        </p:nvGraphicFramePr>
        <p:xfrm>
          <a:off x="971550" y="2171700"/>
          <a:ext cx="7777163" cy="4137026"/>
        </p:xfrm>
        <a:graphic>
          <a:graphicData uri="http://schemas.openxmlformats.org/drawingml/2006/table">
            <a:tbl>
              <a:tblPr/>
              <a:tblGrid>
                <a:gridCol w="919163"/>
                <a:gridCol w="3617912"/>
                <a:gridCol w="3240088"/>
              </a:tblGrid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CButton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580063" y="32512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m_Check=TRUE;</a:t>
            </a: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5580063" y="382746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UpdateData(FALSE);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1979613" y="3298825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m_Check.SetCheck(0);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1979613" y="3827463"/>
            <a:ext cx="3779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：不被选中  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：被选中</a:t>
            </a: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5580063" y="52038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UpdateData(TRUE);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1979613" y="4979988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1979613" y="5437188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n=m_Check.GetCheck( );</a:t>
            </a:r>
          </a:p>
        </p:txBody>
      </p:sp>
    </p:spTree>
    <p:extLst>
      <p:ext uri="{BB962C8B-B14F-4D97-AF65-F5344CB8AC3E}">
        <p14:creationId xmlns:p14="http://schemas.microsoft.com/office/powerpoint/2010/main" val="1407047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1" grpId="0"/>
      <p:bldP spid="261142" grpId="0"/>
      <p:bldP spid="261143" grpId="0"/>
      <p:bldP spid="261144" grpId="0"/>
      <p:bldP spid="261145" grpId="0"/>
      <p:bldP spid="261146" grpId="0"/>
      <p:bldP spid="2611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编写对话框应用程序步骤</a:t>
            </a:r>
          </a:p>
        </p:txBody>
      </p:sp>
      <p:sp>
        <p:nvSpPr>
          <p:cNvPr id="336906" name="Rectangle 10"/>
          <p:cNvSpPr>
            <a:spLocks noChangeArrowheads="1"/>
          </p:cNvSpPr>
          <p:nvPr/>
        </p:nvSpPr>
        <p:spPr bwMode="auto">
          <a:xfrm>
            <a:off x="1022350" y="20701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90600" indent="-5334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52600" indent="-3810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09800" indent="-3810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设计界面；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给要访问的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控件关联变量</a:t>
            </a:r>
            <a:r>
              <a:rPr lang="zh-CN" altLang="en-US" sz="2800" b="1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初始化界面；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添加消息响应函数。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</a:t>
            </a:r>
            <a:r>
              <a:rPr lang="zh-CN" altLang="en-US" dirty="0" smtClean="0">
                <a:latin typeface="Times New Roman" pitchFamily="18" charset="0"/>
              </a:rPr>
              <a:t>习 </a:t>
            </a:r>
            <a:r>
              <a:rPr lang="zh-CN" altLang="en-US" dirty="0">
                <a:latin typeface="Times New Roman" pitchFamily="18" charset="0"/>
              </a:rPr>
              <a:t>一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81" y="2276872"/>
            <a:ext cx="5057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2" y="2276872"/>
            <a:ext cx="5057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71" y="3124597"/>
            <a:ext cx="14668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80" y="2276872"/>
            <a:ext cx="5057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71" y="3429000"/>
            <a:ext cx="14668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8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</a:t>
            </a:r>
            <a:r>
              <a:rPr lang="zh-CN" altLang="en-US" dirty="0" smtClean="0">
                <a:latin typeface="Times New Roman" pitchFamily="18" charset="0"/>
              </a:rPr>
              <a:t>习 二</a:t>
            </a:r>
            <a:endParaRPr lang="zh-CN" altLang="en-US" dirty="0">
              <a:latin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8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50963" y="973634"/>
            <a:ext cx="77930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控制类变量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77281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675976" y="3212976"/>
            <a:ext cx="1887911" cy="576064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编写代码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936179" y="1844824"/>
            <a:ext cx="7812285" cy="4999895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OnPluButton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 </a:t>
            </a:r>
          </a:p>
          <a:p>
            <a:pPr algn="l">
              <a:lnSpc>
                <a:spcPts val="32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2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str1,str2,str3;</a:t>
            </a:r>
          </a:p>
          <a:p>
            <a:pPr algn="l">
              <a:lnSpc>
                <a:spcPts val="32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m_Edit1.GetWindowText(str1);</a:t>
            </a:r>
          </a:p>
          <a:p>
            <a:pPr algn="l">
              <a:lnSpc>
                <a:spcPts val="32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m_Edit2.GetWindowText(str2);</a:t>
            </a:r>
          </a:p>
          <a:p>
            <a:pPr algn="l">
              <a:lnSpc>
                <a:spcPts val="32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double num1,num2,num3;</a:t>
            </a:r>
          </a:p>
          <a:p>
            <a:pPr algn="l">
              <a:lnSpc>
                <a:spcPts val="32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num1=</a:t>
            </a:r>
            <a:r>
              <a:rPr kumimoji="0" lang="en-US" altLang="zh-CN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atof</a:t>
            </a:r>
            <a:r>
              <a:rPr kumimoji="0"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str1);</a:t>
            </a:r>
          </a:p>
          <a:p>
            <a:pPr algn="l">
              <a:lnSpc>
                <a:spcPts val="32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num2=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atof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(str2);</a:t>
            </a:r>
          </a:p>
          <a:p>
            <a:pPr algn="l">
              <a:lnSpc>
                <a:spcPts val="32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num3=num1+num2;</a:t>
            </a:r>
          </a:p>
          <a:p>
            <a:pPr algn="l">
              <a:lnSpc>
                <a:spcPts val="32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str3</a:t>
            </a:r>
            <a:r>
              <a:rPr kumimoji="0"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.Format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%f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",num3);</a:t>
            </a:r>
          </a:p>
          <a:p>
            <a:pPr algn="l">
              <a:lnSpc>
                <a:spcPts val="32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m_Edit3.SetWindowText(str3);</a:t>
            </a:r>
          </a:p>
          <a:p>
            <a:pPr algn="l">
              <a:lnSpc>
                <a:spcPts val="32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en-US" altLang="zh-CN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7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50963" y="973634"/>
            <a:ext cx="77930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数值类变量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03" y="176512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675976" y="3212976"/>
            <a:ext cx="1887911" cy="576064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0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编写代码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936179" y="2038255"/>
            <a:ext cx="7812285" cy="2758897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OnPluButton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(TRUE);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m_Edit3=m_Edit1+m_Edit2;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04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控   件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990033"/>
                </a:solidFill>
              </a:rPr>
              <a:t>按钮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990033"/>
                </a:solidFill>
              </a:rPr>
              <a:t>编辑框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>
                <a:solidFill>
                  <a:srgbClr val="990033"/>
                </a:solidFill>
              </a:rPr>
              <a:t>复选框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单选按钮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列表框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组合框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滚动条</a:t>
            </a:r>
          </a:p>
        </p:txBody>
      </p:sp>
    </p:spTree>
    <p:extLst>
      <p:ext uri="{BB962C8B-B14F-4D97-AF65-F5344CB8AC3E}">
        <p14:creationId xmlns:p14="http://schemas.microsoft.com/office/powerpoint/2010/main" val="3017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772816"/>
            <a:ext cx="581957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77281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675976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6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11216</TotalTime>
  <Words>348</Words>
  <Application>Microsoft Office PowerPoint</Application>
  <PresentationFormat>全屏显示(4:3)</PresentationFormat>
  <Paragraphs>149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1_Blends</vt:lpstr>
      <vt:lpstr>2_Blends</vt:lpstr>
      <vt:lpstr>4_Blends</vt:lpstr>
      <vt:lpstr>编辑框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复选框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411</cp:revision>
  <dcterms:created xsi:type="dcterms:W3CDTF">2001-10-15T01:38:10Z</dcterms:created>
  <dcterms:modified xsi:type="dcterms:W3CDTF">2017-03-17T07:49:22Z</dcterms:modified>
</cp:coreProperties>
</file>