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  <p:sldMasterId id="2147483685" r:id="rId4"/>
    <p:sldMasterId id="2147483697" r:id="rId5"/>
    <p:sldMasterId id="2147483709" r:id="rId6"/>
    <p:sldMasterId id="2147483721" r:id="rId7"/>
  </p:sldMasterIdLst>
  <p:notesMasterIdLst>
    <p:notesMasterId r:id="rId55"/>
  </p:notesMasterIdLst>
  <p:handoutMasterIdLst>
    <p:handoutMasterId r:id="rId56"/>
  </p:handoutMasterIdLst>
  <p:sldIdLst>
    <p:sldId id="397" r:id="rId8"/>
    <p:sldId id="448" r:id="rId9"/>
    <p:sldId id="449" r:id="rId10"/>
    <p:sldId id="450" r:id="rId11"/>
    <p:sldId id="451" r:id="rId12"/>
    <p:sldId id="492" r:id="rId13"/>
    <p:sldId id="471" r:id="rId14"/>
    <p:sldId id="476" r:id="rId15"/>
    <p:sldId id="452" r:id="rId16"/>
    <p:sldId id="453" r:id="rId17"/>
    <p:sldId id="455" r:id="rId18"/>
    <p:sldId id="456" r:id="rId19"/>
    <p:sldId id="477" r:id="rId20"/>
    <p:sldId id="457" r:id="rId21"/>
    <p:sldId id="458" r:id="rId22"/>
    <p:sldId id="459" r:id="rId23"/>
    <p:sldId id="472" r:id="rId24"/>
    <p:sldId id="460" r:id="rId25"/>
    <p:sldId id="461" r:id="rId26"/>
    <p:sldId id="462" r:id="rId27"/>
    <p:sldId id="463" r:id="rId28"/>
    <p:sldId id="473" r:id="rId29"/>
    <p:sldId id="464" r:id="rId30"/>
    <p:sldId id="465" r:id="rId31"/>
    <p:sldId id="466" r:id="rId32"/>
    <p:sldId id="467" r:id="rId33"/>
    <p:sldId id="468" r:id="rId34"/>
    <p:sldId id="445" r:id="rId35"/>
    <p:sldId id="474" r:id="rId36"/>
    <p:sldId id="444" r:id="rId37"/>
    <p:sldId id="407" r:id="rId38"/>
    <p:sldId id="446" r:id="rId39"/>
    <p:sldId id="469" r:id="rId40"/>
    <p:sldId id="478" r:id="rId41"/>
    <p:sldId id="479" r:id="rId42"/>
    <p:sldId id="481" r:id="rId43"/>
    <p:sldId id="480" r:id="rId44"/>
    <p:sldId id="482" r:id="rId45"/>
    <p:sldId id="483" r:id="rId46"/>
    <p:sldId id="484" r:id="rId47"/>
    <p:sldId id="485" r:id="rId48"/>
    <p:sldId id="486" r:id="rId49"/>
    <p:sldId id="487" r:id="rId50"/>
    <p:sldId id="489" r:id="rId51"/>
    <p:sldId id="490" r:id="rId52"/>
    <p:sldId id="491" r:id="rId53"/>
    <p:sldId id="475" r:id="rId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990033"/>
    <a:srgbClr val="009900"/>
    <a:srgbClr val="FF0000"/>
    <a:srgbClr val="000099"/>
    <a:srgbClr val="CC0000"/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72744" autoAdjust="0"/>
  </p:normalViewPr>
  <p:slideViewPr>
    <p:cSldViewPr>
      <p:cViewPr>
        <p:scale>
          <a:sx n="66" d="100"/>
          <a:sy n="66" d="100"/>
        </p:scale>
        <p:origin x="-108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绘图与菜单的配合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32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事先将位图放入项目文件夹中的</a:t>
            </a:r>
            <a:r>
              <a:rPr lang="en-US" altLang="zh-CN" dirty="0" smtClean="0"/>
              <a:t>res</a:t>
            </a:r>
            <a:r>
              <a:rPr lang="zh-CN" altLang="en-US" dirty="0" smtClean="0"/>
              <a:t>文件夹中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40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C499A-E9E7-4276-A34F-C51D9A496716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函数中添加这些代码</a:t>
            </a:r>
            <a:endParaRPr lang="en-US" altLang="zh-CN" dirty="0" smtClean="0"/>
          </a:p>
          <a:p>
            <a:r>
              <a:rPr lang="zh-CN" altLang="en-US" dirty="0" smtClean="0"/>
              <a:t>导入位图文件后提示未定义的标识符，要包含文件</a:t>
            </a:r>
            <a:r>
              <a:rPr lang="en-US" altLang="zh-CN" dirty="0" err="1" smtClean="0"/>
              <a:t>resource.h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09D7D-979F-4855-8BEB-7126028DFAEB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停止下棋可以通过设置</a:t>
            </a:r>
            <a:r>
              <a:rPr lang="en-US" altLang="zh-CN" dirty="0" err="1" smtClean="0"/>
              <a:t>m_isLeft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8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37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8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蛇的活动区域是由若干个小方格组成的。当这些小方格呈现灰色时，表示蛇身。整个区域由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个方格组成，最左上角的方格坐标为（</a:t>
            </a:r>
            <a:r>
              <a:rPr lang="en-US" altLang="zh-CN" dirty="0" smtClean="0"/>
              <a:t>0,0</a:t>
            </a:r>
            <a:r>
              <a:rPr lang="zh-CN" altLang="en-US" dirty="0" smtClean="0"/>
              <a:t>）。蛇是有若干相邻的方格组成的，将这些方格的坐标依蛇头至蛇身的次序存入到一个数组中便代表</a:t>
            </a:r>
            <a:r>
              <a:rPr lang="zh-CN" altLang="en-US" baseline="0" dirty="0" smtClean="0"/>
              <a:t>了蛇身。当蛇在游戏区域中“游动”一格时，所对应的数组操作应该是，将新的位置坐标插入到数组头部，同时将数组中 最后一个元素删除。这项工作可以用一个一般的数组来完成，但当进行插入操作时需要自己移动数组中的元素，也可以使用</a:t>
            </a:r>
            <a:r>
              <a:rPr lang="en-US" altLang="zh-CN" baseline="0" dirty="0" err="1" smtClean="0"/>
              <a:t>CArray</a:t>
            </a:r>
            <a:r>
              <a:rPr lang="zh-CN" altLang="en-US" baseline="0" dirty="0" smtClean="0"/>
              <a:t>来完成这些工作，</a:t>
            </a:r>
            <a:r>
              <a:rPr lang="en-US" altLang="zh-CN" baseline="0" dirty="0" err="1" smtClean="0"/>
              <a:t>Carray</a:t>
            </a:r>
            <a:r>
              <a:rPr lang="zh-CN" altLang="en-US" baseline="0" dirty="0" smtClean="0"/>
              <a:t>的成员函数提供了需要的操作，这样做简单一些。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82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4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60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20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0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232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109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406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45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4299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70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3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3739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2102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9133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9389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B2AB68-898B-45AC-8E47-B99BA8876F2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20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7791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2609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295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9539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9270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47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7154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8818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4467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4826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6056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87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7834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3207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1923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409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44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8064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1890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55887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9429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8293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143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59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17382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9834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81324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51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254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753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30915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22328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333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1817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58014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433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81142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4667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53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54007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66752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8127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9179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55357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94631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9514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63849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924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88140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89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97909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6327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44314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45825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48076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31546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5950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636228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04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1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40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1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 smtClean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3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9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2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4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2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121271970@qq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1097"/>
            <a:ext cx="7793037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补充作业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907337" cy="4953000"/>
          </a:xfrm>
        </p:spPr>
        <p:txBody>
          <a:bodyPr/>
          <a:lstStyle/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绘制五子棋的棋盘</a:t>
            </a:r>
          </a:p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要求：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、有背景图片；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、有方格；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、单击鼠标左键画白子，单击右键画黑子</a:t>
            </a:r>
            <a:r>
              <a:rPr lang="zh-CN" altLang="en-US" b="1" dirty="0" smtClean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需要做的改进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201738" y="2005013"/>
            <a:ext cx="79073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295400" indent="-3810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714500" indent="-3429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71700" indent="-3429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、把棋子画在格子里面；</a:t>
            </a:r>
          </a:p>
          <a:p>
            <a:pPr>
              <a:lnSpc>
                <a:spcPct val="15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、轮流下棋规则；</a:t>
            </a:r>
          </a:p>
          <a:p>
            <a:pPr>
              <a:lnSpc>
                <a:spcPct val="15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、一个格子只可以下一次棋；</a:t>
            </a:r>
          </a:p>
          <a:p>
            <a:pPr>
              <a:lnSpc>
                <a:spcPct val="15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、判断输赢。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CRect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类中的成员函数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Width( 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：获取宽度</a:t>
            </a:r>
          </a:p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Height( 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：获取高度</a:t>
            </a:r>
          </a:p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SetRect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 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：设置矩形的大小和位置</a:t>
            </a:r>
          </a:p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PtInRect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 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：判断某个点是否在矩形中</a:t>
            </a:r>
          </a:p>
          <a:p>
            <a:pPr>
              <a:lnSpc>
                <a:spcPct val="150000"/>
              </a:lnSpc>
              <a:buClr>
                <a:srgbClr val="3333CC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CenterPoint( 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：获取矩形的中心点</a:t>
            </a:r>
          </a:p>
        </p:txBody>
      </p:sp>
    </p:spTree>
    <p:extLst>
      <p:ext uri="{BB962C8B-B14F-4D97-AF65-F5344CB8AC3E}">
        <p14:creationId xmlns:p14="http://schemas.microsoft.com/office/powerpoint/2010/main" val="7735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寻找新的圆心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366963" y="2325936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Group 9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94094"/>
              </p:ext>
            </p:extLst>
          </p:nvPr>
        </p:nvGraphicFramePr>
        <p:xfrm>
          <a:off x="2358251" y="2564904"/>
          <a:ext cx="4590013" cy="4176464"/>
        </p:xfrm>
        <a:graphic>
          <a:graphicData uri="http://schemas.openxmlformats.org/drawingml/2006/table">
            <a:tbl>
              <a:tblPr/>
              <a:tblGrid>
                <a:gridCol w="1146129"/>
                <a:gridCol w="1149794"/>
                <a:gridCol w="1146129"/>
                <a:gridCol w="1147961"/>
              </a:tblGrid>
              <a:tr h="1043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9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9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65937" marR="65937" marT="32969" marB="329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5050532" y="4034341"/>
            <a:ext cx="19506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Text Box 915"/>
          <p:cNvSpPr txBox="1">
            <a:spLocks noChangeArrowheads="1"/>
          </p:cNvSpPr>
          <p:nvPr/>
        </p:nvSpPr>
        <p:spPr bwMode="auto">
          <a:xfrm>
            <a:off x="2627784" y="174685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70</a:t>
            </a:r>
          </a:p>
        </p:txBody>
      </p:sp>
      <p:sp>
        <p:nvSpPr>
          <p:cNvPr id="10" name="Text Box 915"/>
          <p:cNvSpPr txBox="1">
            <a:spLocks noChangeArrowheads="1"/>
          </p:cNvSpPr>
          <p:nvPr/>
        </p:nvSpPr>
        <p:spPr bwMode="auto">
          <a:xfrm>
            <a:off x="1331640" y="278092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70</a:t>
            </a:r>
          </a:p>
        </p:txBody>
      </p:sp>
      <p:sp>
        <p:nvSpPr>
          <p:cNvPr id="11" name="左大括号 10"/>
          <p:cNvSpPr/>
          <p:nvPr/>
        </p:nvSpPr>
        <p:spPr bwMode="auto">
          <a:xfrm>
            <a:off x="1982242" y="2564904"/>
            <a:ext cx="360040" cy="1008112"/>
          </a:xfrm>
          <a:prstGeom prst="leftBrace">
            <a:avLst>
              <a:gd name="adj1" fmla="val 57695"/>
              <a:gd name="adj2" fmla="val 4772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>
            <a:off x="2735796" y="1853305"/>
            <a:ext cx="360040" cy="1152128"/>
          </a:xfrm>
          <a:prstGeom prst="leftBrace">
            <a:avLst>
              <a:gd name="adj1" fmla="val 57695"/>
              <a:gd name="adj2" fmla="val 47727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5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1187450" y="2660650"/>
            <a:ext cx="6985000" cy="27130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point.x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point.y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*70,j*70,(i+1)*70,(j+1)*70);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center=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rect.CenterPoint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寻找新的圆心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009650" y="1973263"/>
            <a:ext cx="457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左键单击函数添加代码 </a:t>
            </a: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1101725" y="566102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右键单击函数同上 </a:t>
            </a:r>
          </a:p>
        </p:txBody>
      </p:sp>
    </p:spTree>
    <p:extLst>
      <p:ext uri="{BB962C8B-B14F-4D97-AF65-F5344CB8AC3E}">
        <p14:creationId xmlns:p14="http://schemas.microsoft.com/office/powerpoint/2010/main" val="33228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allAtOnce" animBg="1"/>
      <p:bldP spid="2068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m_isLeft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的设置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912813" y="1916113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3333CC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初始化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m_isLeft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=1;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3333CC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左键单击函数增加判断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m_isLeft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==1)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{    ……;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m_isLeft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=0;   }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3333CC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右键单击函数增加判断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m_isLeft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==0)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{	……; 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m_isLeft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=1;   }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2417763" y="19446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（构造函数）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02072" y="98345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成员变量</a:t>
            </a:r>
            <a:endParaRPr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三种不同作用范围的变量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局部变量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函数内部定义的变量，只能在函数中访问。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成员变量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类内部定义的变量，其它成员均可访问。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全局变量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类外定义的变量，所有类都可以访问。</a:t>
            </a:r>
          </a:p>
        </p:txBody>
      </p:sp>
    </p:spTree>
    <p:extLst>
      <p:ext uri="{BB962C8B-B14F-4D97-AF65-F5344CB8AC3E}">
        <p14:creationId xmlns:p14="http://schemas.microsoft.com/office/powerpoint/2010/main" val="10224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成员变量的定义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8" r="6604" b="1"/>
          <a:stretch/>
        </p:blipFill>
        <p:spPr>
          <a:xfrm>
            <a:off x="1691680" y="2276871"/>
            <a:ext cx="5594852" cy="37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成员变量的定义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97603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1907704" y="373154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1893190" y="4206574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558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记录棋局（初始化）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403649" y="2018847"/>
            <a:ext cx="7344816" cy="4659737"/>
          </a:xfrm>
          <a:prstGeom prst="rect">
            <a:avLst/>
          </a:prstGeom>
          <a:noFill/>
          <a:ln w="5715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::C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: 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m_isLeft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在此处添加构造代码</a:t>
            </a: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for(j=0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j&lt;20;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][j]=-1;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8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1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绘制位图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67544" y="1901776"/>
            <a:ext cx="85684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事先将位图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(.bmp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复制到项目文件夹中的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res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文件夹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资源视图中右击项目，快捷菜单中选择“添加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资源”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6324278" y="3627021"/>
            <a:ext cx="32162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默认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IDB_BITMAP1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475383" y="6237312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jpg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格式如何转换成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格式？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996952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87450" y="2660650"/>
            <a:ext cx="6985000" cy="27130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point.x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point.y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][j]==-1)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……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][j]=1;  }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1009650" y="1973263"/>
            <a:ext cx="471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左键单击函数添加代码 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1101725" y="5661025"/>
            <a:ext cx="764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右键单击函数类似，将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m_chess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][j]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的值设为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6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build="allAtOnce" animBg="1"/>
      <p:bldP spid="207878" grpId="0"/>
      <p:bldP spid="2078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成员函数的定义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5047619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09750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成员函数的定义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9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331913" y="1844675"/>
            <a:ext cx="7056437" cy="4991100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CMyView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x,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y)</a:t>
            </a:r>
          </a:p>
          <a:p>
            <a:pPr algn="l"/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color=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[x][y];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j, count=1;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同行</a:t>
            </a:r>
          </a:p>
          <a:p>
            <a:pPr algn="l"/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for(j=y-1; j&gt;=0; j--)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[x][j]==color)	count++;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for(j=y+1; j&lt;20;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[x][j]==color)	count++;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if(count&gt;=5)		return 1;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	count=1;</a:t>
            </a:r>
          </a:p>
        </p:txBody>
      </p:sp>
    </p:spTree>
    <p:extLst>
      <p:ext uri="{BB962C8B-B14F-4D97-AF65-F5344CB8AC3E}">
        <p14:creationId xmlns:p14="http://schemas.microsoft.com/office/powerpoint/2010/main" val="14535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1260475" y="2000250"/>
            <a:ext cx="7056438" cy="45672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同列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][y]==color)	count++;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][y]==color)	count++;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if(count&gt;=5)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count=1;</a:t>
            </a:r>
          </a:p>
        </p:txBody>
      </p:sp>
    </p:spTree>
    <p:extLst>
      <p:ext uri="{BB962C8B-B14F-4D97-AF65-F5344CB8AC3E}">
        <p14:creationId xmlns:p14="http://schemas.microsoft.com/office/powerpoint/2010/main" val="844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258888" y="1989138"/>
            <a:ext cx="7056437" cy="4567237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左上到右下的斜线</a:t>
            </a:r>
            <a:endParaRPr lang="en-US" altLang="en-US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=x-1,j=y-1;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&gt;=0&amp;&amp;j&gt;=0;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--,j--)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=x+1,j=y+1;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&lt;20&amp;&amp;j&lt;20;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++,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=5)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count=1;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1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260475" y="1844675"/>
            <a:ext cx="7056438" cy="4968875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右上到左下的斜线</a:t>
            </a:r>
            <a:endParaRPr lang="en-US" altLang="en-US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=x-1,j=y+1;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&gt;=0&amp;&amp;j&lt;20;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--,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=x+1,j=y-1;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&lt;20&amp;&amp;j&gt;=0;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++,j--)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=5)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return 0;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1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187450" y="2660650"/>
            <a:ext cx="6985000" cy="1126462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j))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白子赢！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009650" y="1973263"/>
            <a:ext cx="442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左键单击函数添加代码 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1101725" y="4221163"/>
            <a:ext cx="447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右键单击函数添加代码 </a:t>
            </a:r>
          </a:p>
        </p:txBody>
      </p:sp>
      <p:sp>
        <p:nvSpPr>
          <p:cNvPr id="227337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187450" y="4868863"/>
            <a:ext cx="6985000" cy="1126462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j))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黑子赢！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13040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allAtOnce" animBg="1"/>
      <p:bldP spid="227333" grpId="0"/>
      <p:bldP spid="227334" grpId="0"/>
      <p:bldP spid="227338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790477" cy="312381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在菜单栏中添加菜单项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为菜单项设置属性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4857143" cy="3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37038"/>
            <a:ext cx="2019048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使用位图作窗口背景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71550" y="2071817"/>
            <a:ext cx="8280400" cy="410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bmp;</a:t>
            </a:r>
            <a:endParaRPr lang="en-US" altLang="zh-CN" sz="2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//CDC 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  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屏幕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内存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(&amp;bmp); 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获取客户区域的大小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81350" y="1856437"/>
            <a:ext cx="31951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#include "</a:t>
            </a:r>
            <a:r>
              <a:rPr lang="en-US" altLang="zh-CN" sz="2600" b="1" dirty="0" err="1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resource.h</a:t>
            </a:r>
            <a:r>
              <a:rPr lang="en-US" altLang="zh-CN" sz="2600" b="1" dirty="0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endParaRPr lang="zh-CN" altLang="en-US" b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5" y="2060848"/>
            <a:ext cx="5142857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7560840" cy="4154984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void C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OnGameRestart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	// 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TODO: 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在此添加命令处理程序代码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m_isLeft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=1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, j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=0;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	for(j=0; j&lt;20; 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++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][j]=-1;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	Invalidate( );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40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小结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5450" y="2409825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/>
              <a:t>棋盘的绘制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操作的限制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输赢的判断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成员变量的定义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成员函数的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处理菜单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96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47813" y="2420938"/>
            <a:ext cx="57610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dirty="0" smtClean="0">
                <a:solidFill>
                  <a:srgbClr val="0000CC"/>
                </a:solidFill>
                <a:ea typeface="华文新魏" pitchFamily="2" charset="-122"/>
              </a:rPr>
              <a:t>贪吃蛇</a:t>
            </a:r>
            <a:endParaRPr lang="zh-CN" altLang="en-US" sz="6600" dirty="0">
              <a:solidFill>
                <a:srgbClr val="0000CC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18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游戏规则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048072" y="1916832"/>
            <a:ext cx="7772400" cy="41148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一条蛇和一个目标；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开始时蛇身长度为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格；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蛇自动前进，用光标键控制蛇头方向；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蛇头碰到目标得一分，长度增加一格；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蛇头碰壁或碰到蛇身游戏结束。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93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63591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2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86462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059832" y="836712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6134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059832" y="836712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41749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059832" y="836712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 rot="5400000">
            <a:off x="7344308" y="2960948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9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7238" y="1700808"/>
            <a:ext cx="8639175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获取位图的实际大小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BITMAP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bmp.GetBitmap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bmInfo.bmWidth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bmInfo.bmHeight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在窗口绘图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(0,0,clientRC.Width(),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clientRC.Height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(),           &amp;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0, 0,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SRCCOPY);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释放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memDC.DeleteDC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 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bmp.DeleteObject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使用位图作窗口背景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755650" y="4775423"/>
            <a:ext cx="8316913" cy="885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BitBlt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(0, 0, 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rcClient.Width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), 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rcClient.Height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), &amp;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0, 0, SRCCOPY);</a:t>
            </a:r>
          </a:p>
        </p:txBody>
      </p:sp>
    </p:spTree>
    <p:extLst>
      <p:ext uri="{BB962C8B-B14F-4D97-AF65-F5344CB8AC3E}">
        <p14:creationId xmlns:p14="http://schemas.microsoft.com/office/powerpoint/2010/main" val="34457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49546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 rot="5400000">
            <a:off x="7344308" y="2960948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76504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 rot="5400000">
            <a:off x="7344308" y="2960948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52120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 rot="5400000">
            <a:off x="7344308" y="2960948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71508"/>
              </p:ext>
            </p:extLst>
          </p:nvPr>
        </p:nvGraphicFramePr>
        <p:xfrm>
          <a:off x="2051720" y="1700806"/>
          <a:ext cx="4968550" cy="453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  <a:gridCol w="496855"/>
              </a:tblGrid>
              <a:tr h="4536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5365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2051720" y="1700808"/>
            <a:ext cx="4968552" cy="45536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 rot="5400000">
            <a:off x="7344308" y="2960948"/>
            <a:ext cx="1152128" cy="504056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要做的事情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048072" y="1916832"/>
            <a:ext cx="7772400" cy="41148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绘制游戏区域、用时、得分、目标和蛇；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处理</a:t>
            </a:r>
            <a:r>
              <a:rPr lang="zh-CN" altLang="en-US" b="1" dirty="0" smtClean="0"/>
              <a:t>按键消息</a:t>
            </a:r>
            <a:r>
              <a:rPr lang="zh-CN" altLang="en-US" b="1" dirty="0" smtClean="0"/>
              <a:t>，记录移动</a:t>
            </a:r>
            <a:r>
              <a:rPr lang="zh-CN" altLang="en-US" b="1" dirty="0" smtClean="0"/>
              <a:t>方向；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设置定时器，每次移动一格；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随机产生目标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判断是碰壁？碰到自身？碰到目标？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95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要记录的数据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048072" y="1916832"/>
            <a:ext cx="7772400" cy="41148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记录移动方向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记录蛇的位置和大小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记录目标位置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记录用时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记录得分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56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为视图类添加的成员变量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899592" y="1700808"/>
            <a:ext cx="8244408" cy="5157192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m_nLeft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m_nTop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	</a:t>
            </a:r>
            <a:r>
              <a:rPr lang="en-US" altLang="zh-CN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活动区域起始坐标</a:t>
            </a:r>
            <a:endParaRPr lang="en-US" altLang="zh-CN" sz="2800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m_nWidth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m_nHeight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 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活动区域大小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格数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m_nSize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			</a:t>
            </a:r>
            <a:r>
              <a:rPr lang="en-US" altLang="zh-CN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每格大小</a:t>
            </a:r>
            <a:endParaRPr lang="en-US" altLang="zh-CN" sz="2800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m_nDirect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			</a:t>
            </a:r>
            <a:r>
              <a:rPr lang="en-US" altLang="zh-CN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当前方向</a:t>
            </a:r>
            <a:endParaRPr lang="en-US" altLang="zh-CN" sz="2800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CPoint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m_pAim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		</a:t>
            </a:r>
            <a:r>
              <a:rPr lang="en-US" altLang="zh-CN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当前目标坐标</a:t>
            </a:r>
            <a:endParaRPr lang="en-US" altLang="zh-CN" sz="2800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CArray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&lt;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CPoint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CPoint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&gt;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m_aBody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  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蛇身</a:t>
            </a:r>
            <a:endParaRPr lang="en-US" altLang="zh-CN" sz="2800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m_nCount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;			</a:t>
            </a:r>
            <a:r>
              <a:rPr lang="en-US" altLang="zh-CN" sz="2800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吃掉的目标数</a:t>
            </a:r>
            <a:endParaRPr lang="en-US" altLang="zh-CN" sz="2800" dirty="0">
              <a:solidFill>
                <a:srgbClr val="008000"/>
              </a:solidFill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  <a:p>
            <a:pPr>
              <a:lnSpc>
                <a:spcPts val="5000"/>
              </a:lnSpc>
              <a:spcBef>
                <a:spcPts val="0"/>
              </a:spcBef>
            </a:pPr>
            <a:r>
              <a:rPr lang="en-US" altLang="zh-CN" sz="2800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nt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m_nTime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m_nTime1;	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用时</a:t>
            </a:r>
          </a:p>
        </p:txBody>
      </p:sp>
    </p:spTree>
    <p:extLst>
      <p:ext uri="{BB962C8B-B14F-4D97-AF65-F5344CB8AC3E}">
        <p14:creationId xmlns:p14="http://schemas.microsoft.com/office/powerpoint/2010/main" val="8982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042566" y="908050"/>
            <a:ext cx="6481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charset="0"/>
                <a:ea typeface="黑体" pitchFamily="2" charset="-122"/>
              </a:rPr>
              <a:t>作业提交</a:t>
            </a:r>
            <a:endParaRPr kumimoji="0" lang="zh-CN" altLang="en-US" sz="4400" dirty="0">
              <a:solidFill>
                <a:srgbClr val="0000FF"/>
              </a:solidFill>
              <a:latin typeface="Times New Roman" charset="0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5576" y="1916832"/>
            <a:ext cx="842600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635000" indent="-457200" algn="l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  <a:tabLst>
                <a:tab pos="444500" algn="l"/>
              </a:tabLst>
              <a:defRPr sz="2800" b="1">
                <a:latin typeface="Times New Roman" charset="0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sz="2800">
                <a:latin typeface="Verdana" pitchFamily="34" charset="0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>
                <a:latin typeface="Verdana" pitchFamily="34" charset="0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sz="2000">
                <a:latin typeface="Verdana" pitchFamily="34" charset="0"/>
              </a:defRPr>
            </a:lvl9pPr>
          </a:lstStyle>
          <a:p>
            <a:pPr marL="266700" lvl="1" indent="-88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 smtClean="0">
                <a:latin typeface="Times New Roman" charset="0"/>
              </a:rPr>
              <a:t> 整个文件夹压缩；</a:t>
            </a:r>
            <a:endParaRPr lang="en-US" altLang="zh-CN" b="1" dirty="0" smtClean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 2" pitchFamily="18" charset="2"/>
              <a:buChar char="³"/>
            </a:pPr>
            <a:r>
              <a:rPr lang="en-US" altLang="zh-CN" b="1" dirty="0">
                <a:latin typeface="Times New Roman" charset="0"/>
              </a:rPr>
              <a:t> </a:t>
            </a:r>
            <a:r>
              <a:rPr lang="zh-CN" altLang="en-US" b="1" dirty="0" smtClean="0">
                <a:latin typeface="Times New Roman" charset="0"/>
              </a:rPr>
              <a:t>压缩文件名称为：学号姓名</a:t>
            </a:r>
            <a:endParaRPr lang="en-US" altLang="zh-CN" b="1" dirty="0" smtClean="0">
              <a:latin typeface="Times New Roman" charset="0"/>
            </a:endParaRPr>
          </a:p>
          <a:p>
            <a:pPr marL="17780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b="1" dirty="0">
                <a:latin typeface="Times New Roman" charset="0"/>
              </a:rPr>
              <a:t>	</a:t>
            </a:r>
            <a:r>
              <a:rPr lang="en-US" altLang="zh-CN" b="1" dirty="0" smtClean="0">
                <a:latin typeface="Times New Roman" charset="0"/>
              </a:rPr>
              <a:t> </a:t>
            </a:r>
            <a:r>
              <a:rPr lang="zh-CN" altLang="en-US" b="1" dirty="0" smtClean="0">
                <a:latin typeface="Times New Roman" charset="0"/>
              </a:rPr>
              <a:t>如：</a:t>
            </a:r>
            <a:r>
              <a:rPr lang="en-US" altLang="zh-CN" b="1" dirty="0" smtClean="0">
                <a:latin typeface="Times New Roman" charset="0"/>
              </a:rPr>
              <a:t>201601010101</a:t>
            </a:r>
            <a:r>
              <a:rPr lang="zh-CN" altLang="en-US" b="1" dirty="0" smtClean="0">
                <a:latin typeface="Times New Roman" charset="0"/>
              </a:rPr>
              <a:t>张三</a:t>
            </a:r>
            <a:endParaRPr lang="en-US" altLang="zh-CN" b="1" dirty="0" smtClean="0">
              <a:latin typeface="Times New Roman" charset="0"/>
            </a:endParaRPr>
          </a:p>
          <a:p>
            <a:pPr marL="266700" lvl="1" indent="-8890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Wingdings 2" pitchFamily="18" charset="2"/>
              <a:buChar char="³"/>
            </a:pPr>
            <a:r>
              <a:rPr lang="zh-CN" altLang="en-US" b="1" dirty="0">
                <a:latin typeface="Times New Roman" charset="0"/>
              </a:rPr>
              <a:t> 提交方法：</a:t>
            </a:r>
            <a:endParaRPr lang="en-US" altLang="zh-CN" b="1" dirty="0">
              <a:latin typeface="Times New Roman" charset="0"/>
            </a:endParaRPr>
          </a:p>
          <a:p>
            <a:pPr marL="692150" lvl="1" indent="-51435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zh-CN" altLang="en-US" b="1" dirty="0">
                <a:latin typeface="Times New Roman" charset="0"/>
              </a:rPr>
              <a:t>课上通过红蜘蛛的“提交作业”功能提交；</a:t>
            </a:r>
            <a:endParaRPr lang="en-US" altLang="zh-CN" b="1" dirty="0">
              <a:latin typeface="Times New Roman" charset="0"/>
            </a:endParaRPr>
          </a:p>
          <a:p>
            <a:pPr marL="692150" lvl="1" indent="-51435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zh-CN" altLang="en-US" b="1" dirty="0">
                <a:latin typeface="Times New Roman" charset="0"/>
              </a:rPr>
              <a:t>课下发送邮件至：</a:t>
            </a:r>
            <a:r>
              <a:rPr lang="en-US" altLang="zh-CN" b="1" dirty="0" smtClean="0">
                <a:latin typeface="Times New Roman" charset="0"/>
                <a:hlinkClick r:id="rId2"/>
              </a:rPr>
              <a:t>121271970@qq.com</a:t>
            </a:r>
            <a:endParaRPr lang="en-US" altLang="zh-CN" b="1" dirty="0" smtClean="0">
              <a:latin typeface="Times New Roman" charset="0"/>
            </a:endParaRPr>
          </a:p>
          <a:p>
            <a:pPr marL="17780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b="1" dirty="0">
                <a:latin typeface="Times New Roman" charset="0"/>
              </a:rPr>
              <a:t>	</a:t>
            </a:r>
            <a:r>
              <a:rPr lang="en-US" altLang="zh-CN" b="1" dirty="0" smtClean="0">
                <a:latin typeface="Times New Roman" charset="0"/>
              </a:rPr>
              <a:t>	</a:t>
            </a:r>
            <a:r>
              <a:rPr lang="zh-CN" altLang="en-US" b="1" u="sng" dirty="0" smtClean="0">
                <a:uFill>
                  <a:solidFill>
                    <a:srgbClr val="FF0000"/>
                  </a:solidFill>
                </a:uFill>
                <a:latin typeface="Times New Roman" charset="0"/>
              </a:rPr>
              <a:t>让文件夹变小的方法</a:t>
            </a:r>
            <a:endParaRPr lang="en-US" altLang="zh-CN" b="1" u="sng" dirty="0">
              <a:uFill>
                <a:solidFill>
                  <a:srgbClr val="FF0000"/>
                </a:solidFill>
              </a:u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276" name="Group 908"/>
          <p:cNvGraphicFramePr>
            <a:graphicFrameLocks noGrp="1"/>
          </p:cNvGraphicFramePr>
          <p:nvPr/>
        </p:nvGraphicFramePr>
        <p:xfrm>
          <a:off x="2136775" y="909638"/>
          <a:ext cx="4967288" cy="4902201"/>
        </p:xfrm>
        <a:graphic>
          <a:graphicData uri="http://schemas.openxmlformats.org/drawingml/2006/table">
            <a:tbl>
              <a:tblPr/>
              <a:tblGrid>
                <a:gridCol w="993775"/>
                <a:gridCol w="992188"/>
                <a:gridCol w="995362"/>
                <a:gridCol w="992188"/>
                <a:gridCol w="993775"/>
              </a:tblGrid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273" name="Text Box 905"/>
          <p:cNvSpPr txBox="1">
            <a:spLocks noChangeArrowheads="1"/>
          </p:cNvSpPr>
          <p:nvPr/>
        </p:nvSpPr>
        <p:spPr bwMode="auto">
          <a:xfrm>
            <a:off x="900113" y="5461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(0, 0)</a:t>
            </a:r>
          </a:p>
        </p:txBody>
      </p:sp>
      <p:sp>
        <p:nvSpPr>
          <p:cNvPr id="187277" name="Line 909"/>
          <p:cNvSpPr>
            <a:spLocks noChangeShapeType="1"/>
          </p:cNvSpPr>
          <p:nvPr/>
        </p:nvSpPr>
        <p:spPr bwMode="auto">
          <a:xfrm>
            <a:off x="2124075" y="908050"/>
            <a:ext cx="61214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87278" name="Line 910"/>
          <p:cNvSpPr>
            <a:spLocks noChangeShapeType="1"/>
          </p:cNvSpPr>
          <p:nvPr/>
        </p:nvSpPr>
        <p:spPr bwMode="auto">
          <a:xfrm>
            <a:off x="2124075" y="908050"/>
            <a:ext cx="0" cy="57610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87279" name="Text Box 911"/>
          <p:cNvSpPr txBox="1">
            <a:spLocks noChangeArrowheads="1"/>
          </p:cNvSpPr>
          <p:nvPr/>
        </p:nvSpPr>
        <p:spPr bwMode="auto">
          <a:xfrm>
            <a:off x="7380288" y="2603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x</a:t>
            </a:r>
          </a:p>
        </p:txBody>
      </p:sp>
      <p:sp>
        <p:nvSpPr>
          <p:cNvPr id="187280" name="Text Box 912"/>
          <p:cNvSpPr txBox="1">
            <a:spLocks noChangeArrowheads="1"/>
          </p:cNvSpPr>
          <p:nvPr/>
        </p:nvSpPr>
        <p:spPr bwMode="auto">
          <a:xfrm>
            <a:off x="1116013" y="616267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y</a:t>
            </a:r>
          </a:p>
        </p:txBody>
      </p:sp>
      <p:sp>
        <p:nvSpPr>
          <p:cNvPr id="187281" name="Text Box 913"/>
          <p:cNvSpPr txBox="1">
            <a:spLocks noChangeArrowheads="1"/>
          </p:cNvSpPr>
          <p:nvPr/>
        </p:nvSpPr>
        <p:spPr bwMode="auto">
          <a:xfrm>
            <a:off x="61563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(1400, 0)</a:t>
            </a:r>
          </a:p>
        </p:txBody>
      </p:sp>
      <p:sp>
        <p:nvSpPr>
          <p:cNvPr id="187282" name="Text Box 914"/>
          <p:cNvSpPr txBox="1">
            <a:spLocks noChangeArrowheads="1"/>
          </p:cNvSpPr>
          <p:nvPr/>
        </p:nvSpPr>
        <p:spPr bwMode="auto">
          <a:xfrm>
            <a:off x="611188" y="16287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(0, 70)</a:t>
            </a:r>
          </a:p>
        </p:txBody>
      </p:sp>
      <p:sp>
        <p:nvSpPr>
          <p:cNvPr id="187283" name="Text Box 915"/>
          <p:cNvSpPr txBox="1">
            <a:spLocks noChangeArrowheads="1"/>
          </p:cNvSpPr>
          <p:nvPr/>
        </p:nvSpPr>
        <p:spPr bwMode="auto">
          <a:xfrm>
            <a:off x="7021513" y="16144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(1400, 70)</a:t>
            </a:r>
          </a:p>
        </p:txBody>
      </p:sp>
      <p:sp>
        <p:nvSpPr>
          <p:cNvPr id="187284" name="Text Box 916"/>
          <p:cNvSpPr txBox="1">
            <a:spLocks noChangeArrowheads="1"/>
          </p:cNvSpPr>
          <p:nvPr/>
        </p:nvSpPr>
        <p:spPr bwMode="auto">
          <a:xfrm>
            <a:off x="611188" y="25796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(0, 140)</a:t>
            </a:r>
          </a:p>
        </p:txBody>
      </p:sp>
      <p:sp>
        <p:nvSpPr>
          <p:cNvPr id="187285" name="Text Box 917"/>
          <p:cNvSpPr txBox="1">
            <a:spLocks noChangeArrowheads="1"/>
          </p:cNvSpPr>
          <p:nvPr/>
        </p:nvSpPr>
        <p:spPr bwMode="auto">
          <a:xfrm>
            <a:off x="7019925" y="2565400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(1400, 140)</a:t>
            </a:r>
          </a:p>
        </p:txBody>
      </p:sp>
      <p:sp>
        <p:nvSpPr>
          <p:cNvPr id="187286" name="Text Box 918"/>
          <p:cNvSpPr txBox="1">
            <a:spLocks noChangeArrowheads="1"/>
          </p:cNvSpPr>
          <p:nvPr/>
        </p:nvSpPr>
        <p:spPr bwMode="auto">
          <a:xfrm>
            <a:off x="212407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(70, 0)</a:t>
            </a:r>
          </a:p>
        </p:txBody>
      </p:sp>
      <p:sp>
        <p:nvSpPr>
          <p:cNvPr id="187287" name="Text Box 919"/>
          <p:cNvSpPr txBox="1">
            <a:spLocks noChangeArrowheads="1"/>
          </p:cNvSpPr>
          <p:nvPr/>
        </p:nvSpPr>
        <p:spPr bwMode="auto">
          <a:xfrm>
            <a:off x="2338388" y="5805488"/>
            <a:ext cx="1296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(70, 1400)</a:t>
            </a:r>
          </a:p>
        </p:txBody>
      </p:sp>
      <p:sp>
        <p:nvSpPr>
          <p:cNvPr id="187288" name="Text Box 920"/>
          <p:cNvSpPr txBox="1">
            <a:spLocks noChangeArrowheads="1"/>
          </p:cNvSpPr>
          <p:nvPr/>
        </p:nvSpPr>
        <p:spPr bwMode="auto">
          <a:xfrm>
            <a:off x="33496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(140, 0)</a:t>
            </a:r>
          </a:p>
        </p:txBody>
      </p:sp>
      <p:sp>
        <p:nvSpPr>
          <p:cNvPr id="187289" name="Text Box 921"/>
          <p:cNvSpPr txBox="1">
            <a:spLocks noChangeArrowheads="1"/>
          </p:cNvSpPr>
          <p:nvPr/>
        </p:nvSpPr>
        <p:spPr bwMode="auto">
          <a:xfrm>
            <a:off x="3348038" y="5805488"/>
            <a:ext cx="1439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(140, 1400)</a:t>
            </a:r>
          </a:p>
        </p:txBody>
      </p:sp>
      <p:sp>
        <p:nvSpPr>
          <p:cNvPr id="187290" name="Text Box 922"/>
          <p:cNvSpPr txBox="1">
            <a:spLocks noChangeArrowheads="1"/>
          </p:cNvSpPr>
          <p:nvPr/>
        </p:nvSpPr>
        <p:spPr bwMode="auto">
          <a:xfrm>
            <a:off x="539750" y="55022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(0, 1400)</a:t>
            </a:r>
          </a:p>
        </p:txBody>
      </p:sp>
      <p:sp>
        <p:nvSpPr>
          <p:cNvPr id="187291" name="Text Box 923"/>
          <p:cNvSpPr txBox="1">
            <a:spLocks noChangeArrowheads="1"/>
          </p:cNvSpPr>
          <p:nvPr/>
        </p:nvSpPr>
        <p:spPr bwMode="auto">
          <a:xfrm>
            <a:off x="6948488" y="55165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(1400, 1400)</a:t>
            </a:r>
          </a:p>
        </p:txBody>
      </p:sp>
      <p:sp>
        <p:nvSpPr>
          <p:cNvPr id="187293" name="Text Box 925"/>
          <p:cNvSpPr txBox="1">
            <a:spLocks noChangeArrowheads="1"/>
          </p:cNvSpPr>
          <p:nvPr/>
        </p:nvSpPr>
        <p:spPr bwMode="auto">
          <a:xfrm rot="5400000">
            <a:off x="640557" y="3934618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4" name="Text Box 926"/>
          <p:cNvSpPr txBox="1">
            <a:spLocks noChangeArrowheads="1"/>
          </p:cNvSpPr>
          <p:nvPr/>
        </p:nvSpPr>
        <p:spPr bwMode="auto">
          <a:xfrm rot="5400000">
            <a:off x="6992144" y="3934619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5" name="Text Box 927"/>
          <p:cNvSpPr txBox="1">
            <a:spLocks noChangeArrowheads="1"/>
          </p:cNvSpPr>
          <p:nvPr/>
        </p:nvSpPr>
        <p:spPr bwMode="auto">
          <a:xfrm>
            <a:off x="4760913" y="26035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6" name="Text Box 928"/>
          <p:cNvSpPr txBox="1">
            <a:spLocks noChangeArrowheads="1"/>
          </p:cNvSpPr>
          <p:nvPr/>
        </p:nvSpPr>
        <p:spPr bwMode="auto">
          <a:xfrm>
            <a:off x="4760913" y="60213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46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73" grpId="0"/>
      <p:bldP spid="187277" grpId="0" animBg="1"/>
      <p:bldP spid="187278" grpId="0" animBg="1"/>
      <p:bldP spid="187279" grpId="0"/>
      <p:bldP spid="187280" grpId="0"/>
      <p:bldP spid="187281" grpId="0"/>
      <p:bldP spid="187282" grpId="0"/>
      <p:bldP spid="187283" grpId="0"/>
      <p:bldP spid="187284" grpId="0"/>
      <p:bldP spid="187285" grpId="0"/>
      <p:bldP spid="187286" grpId="0"/>
      <p:bldP spid="187287" grpId="0"/>
      <p:bldP spid="187288" grpId="0"/>
      <p:bldP spid="187289" grpId="0"/>
      <p:bldP spid="187290" grpId="0"/>
      <p:bldP spid="187291" grpId="0"/>
      <p:bldP spid="187293" grpId="0"/>
      <p:bldP spid="187294" grpId="0"/>
      <p:bldP spid="187295" grpId="0"/>
      <p:bldP spid="187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04664"/>
            <a:ext cx="7978937" cy="629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pen;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pen.CreatePen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(PS_SOLID, 3, RGB(100, 100, 100)); </a:t>
            </a:r>
            <a:endParaRPr lang="en-US" altLang="zh-CN" sz="26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(&amp;pen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=1;i&lt;=20;i++)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(0,70*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(1400,70*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lang="zh-CN" altLang="en-US" sz="2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(70*i,0);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(70*i,1400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266700" indent="-266700"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57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703"/>
            <a:ext cx="7030169" cy="665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2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84213" y="2133600"/>
            <a:ext cx="8280400" cy="41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CDC  </a:t>
            </a:r>
            <a:r>
              <a:rPr lang="zh-CN" altLang="en-US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(RGB(255,255,255));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.x-30, 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.y-30,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.x+30,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.y+30);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画</a:t>
            </a:r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白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子</a:t>
            </a:r>
          </a:p>
        </p:txBody>
      </p:sp>
    </p:spTree>
    <p:extLst>
      <p:ext uri="{BB962C8B-B14F-4D97-AF65-F5344CB8AC3E}">
        <p14:creationId xmlns:p14="http://schemas.microsoft.com/office/powerpoint/2010/main" val="22644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84213" y="2133600"/>
            <a:ext cx="8280400" cy="41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CDC  </a:t>
            </a:r>
            <a:r>
              <a:rPr lang="zh-CN" altLang="en-US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(RGB(0,0,0));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.x-30, 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.y-30,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.x+30,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.y+30);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画黑子</a:t>
            </a:r>
          </a:p>
        </p:txBody>
      </p:sp>
    </p:spTree>
    <p:extLst>
      <p:ext uri="{BB962C8B-B14F-4D97-AF65-F5344CB8AC3E}">
        <p14:creationId xmlns:p14="http://schemas.microsoft.com/office/powerpoint/2010/main" val="12276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10962</TotalTime>
  <Words>1009</Words>
  <Application>Microsoft Office PowerPoint</Application>
  <PresentationFormat>全屏显示(4:3)</PresentationFormat>
  <Paragraphs>275</Paragraphs>
  <Slides>47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Blends</vt:lpstr>
      <vt:lpstr>1_Blends</vt:lpstr>
      <vt:lpstr>2_Blends</vt:lpstr>
      <vt:lpstr>3_Blends</vt:lpstr>
      <vt:lpstr>4_Blends</vt:lpstr>
      <vt:lpstr>5_Blends</vt:lpstr>
      <vt:lpstr>6_Blends</vt:lpstr>
      <vt:lpstr>补充作业</vt:lpstr>
      <vt:lpstr>PowerPoint 演示文稿</vt:lpstr>
      <vt:lpstr>使用位图作窗口背景</vt:lpstr>
      <vt:lpstr>使用位图作窗口背景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三种不同作用范围的变量</vt:lpstr>
      <vt:lpstr>成员变量的定义</vt:lpstr>
      <vt:lpstr>成员变量的定义</vt:lpstr>
      <vt:lpstr>记录棋局</vt:lpstr>
      <vt:lpstr>记录棋局（初始化）</vt:lpstr>
      <vt:lpstr>记录棋局</vt:lpstr>
      <vt:lpstr>成员函数的定义</vt:lpstr>
      <vt:lpstr>PowerPoint 演示文稿</vt:lpstr>
      <vt:lpstr>输赢的判定</vt:lpstr>
      <vt:lpstr>输赢的判定</vt:lpstr>
      <vt:lpstr>输赢的判定</vt:lpstr>
      <vt:lpstr>输赢的判定</vt:lpstr>
      <vt:lpstr>输赢的判定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406</cp:revision>
  <dcterms:created xsi:type="dcterms:W3CDTF">2001-10-15T01:38:10Z</dcterms:created>
  <dcterms:modified xsi:type="dcterms:W3CDTF">2017-03-10T07:56:38Z</dcterms:modified>
</cp:coreProperties>
</file>