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notesMasterIdLst>
    <p:notesMasterId r:id="rId25"/>
  </p:notesMasterIdLst>
  <p:handoutMasterIdLst>
    <p:handoutMasterId r:id="rId26"/>
  </p:handoutMasterIdLst>
  <p:sldIdLst>
    <p:sldId id="444" r:id="rId3"/>
    <p:sldId id="445" r:id="rId4"/>
    <p:sldId id="466" r:id="rId5"/>
    <p:sldId id="446" r:id="rId6"/>
    <p:sldId id="447" r:id="rId7"/>
    <p:sldId id="448" r:id="rId8"/>
    <p:sldId id="459" r:id="rId9"/>
    <p:sldId id="464" r:id="rId10"/>
    <p:sldId id="467" r:id="rId11"/>
    <p:sldId id="461" r:id="rId12"/>
    <p:sldId id="468" r:id="rId13"/>
    <p:sldId id="449" r:id="rId14"/>
    <p:sldId id="451" r:id="rId15"/>
    <p:sldId id="452" r:id="rId16"/>
    <p:sldId id="453" r:id="rId17"/>
    <p:sldId id="454" r:id="rId18"/>
    <p:sldId id="455" r:id="rId19"/>
    <p:sldId id="456" r:id="rId20"/>
    <p:sldId id="450" r:id="rId21"/>
    <p:sldId id="462" r:id="rId22"/>
    <p:sldId id="463" r:id="rId23"/>
    <p:sldId id="46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FF0000"/>
    <a:srgbClr val="006600"/>
    <a:srgbClr val="000099"/>
    <a:srgbClr val="FF6600"/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8" autoAdjust="0"/>
  </p:normalViewPr>
  <p:slideViewPr>
    <p:cSldViewPr>
      <p:cViewPr>
        <p:scale>
          <a:sx n="75" d="100"/>
          <a:sy n="75" d="100"/>
        </p:scale>
        <p:origin x="-1338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BCEAC1E-376B-4592-8E92-D5B90290C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2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49871AD-74A9-44F6-8195-780ECC546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80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83E4C-D209-4B09-83AC-F88AD3514680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在原来代码的后面加上以下代码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zh-CN" altLang="en-US" dirty="0"/>
              <a:t>一个合适的坐标系可以为我们的绘图带来很大的方便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131AF-39A4-4599-8591-6B47071F4CB3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位图控件的</a:t>
            </a:r>
            <a:r>
              <a:rPr lang="en-US" altLang="zh-CN"/>
              <a:t>ID</a:t>
            </a:r>
            <a:r>
              <a:rPr lang="zh-CN" altLang="en-US"/>
              <a:t>只要不是默认的</a:t>
            </a:r>
            <a:r>
              <a:rPr lang="en-US" altLang="zh-CN"/>
              <a:t>IDC_STATIC</a:t>
            </a:r>
            <a:r>
              <a:rPr lang="zh-CN" altLang="en-US"/>
              <a:t>就好</a:t>
            </a:r>
          </a:p>
          <a:p>
            <a:r>
              <a:rPr lang="zh-CN" altLang="en-US"/>
              <a:t>前面两个</a:t>
            </a:r>
            <a:r>
              <a:rPr lang="en-US" altLang="zh-CN"/>
              <a:t>::</a:t>
            </a:r>
            <a:r>
              <a:rPr lang="zh-CN" altLang="en-US"/>
              <a:t>表示是</a:t>
            </a:r>
            <a:r>
              <a:rPr lang="en-US" altLang="zh-CN"/>
              <a:t>api</a:t>
            </a:r>
            <a:r>
              <a:rPr lang="zh-CN" altLang="en-US"/>
              <a:t>函数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C2E25C-26F1-4F01-9896-55DC80B1978F}" type="slidenum">
              <a:rPr lang="en-US" altLang="zh-CN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Invalidate</a:t>
            </a:r>
            <a:r>
              <a:rPr lang="zh-CN" altLang="en-US" dirty="0" smtClean="0"/>
              <a:t>函数的作用是使整个窗口客户区无效。窗口的客户区无效意味着需要重绘，例如，如果一个被其它窗口遮住的窗口变成了前台窗口，那么原来被遮住的部分就是无效的，需要重绘。修改窗口大小也需要重绘。这时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会在应用程序的消息队列中放置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消息。</a:t>
            </a:r>
            <a:r>
              <a:rPr lang="en-US" altLang="zh-CN" dirty="0" smtClean="0"/>
              <a:t>MFC</a:t>
            </a:r>
            <a:r>
              <a:rPr lang="zh-CN" altLang="en-US" dirty="0" smtClean="0"/>
              <a:t>为窗口类提供了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的消息处理函数 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负责重绘窗口。视图类有一些例外，在视图类的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函数中调用了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函数，实际的重绘工作由</a:t>
            </a:r>
            <a:r>
              <a:rPr lang="en-US" altLang="zh-CN" dirty="0" err="1" smtClean="0"/>
              <a:t>OnDraw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来完成。参数</a:t>
            </a:r>
            <a:r>
              <a:rPr lang="en-US" altLang="zh-CN" dirty="0" err="1" smtClean="0"/>
              <a:t>bErase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时，重绘区域内的背景将被擦除，否则，背景将保持不变。</a:t>
            </a:r>
          </a:p>
          <a:p>
            <a:pPr eaLnBrk="1" hangingPunct="1"/>
            <a:r>
              <a:rPr lang="zh-CN" altLang="en-US" dirty="0" smtClean="0"/>
              <a:t>它和 </a:t>
            </a:r>
            <a:r>
              <a:rPr lang="en-US" altLang="zh-CN" dirty="0" err="1" smtClean="0"/>
              <a:t>UpdateWindow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区别在于：</a:t>
            </a:r>
          </a:p>
          <a:p>
            <a:pPr eaLnBrk="1" hangingPunct="1"/>
            <a:r>
              <a:rPr lang="en-US" altLang="zh-CN" dirty="0" err="1" smtClean="0"/>
              <a:t>UpdateWindow</a:t>
            </a:r>
            <a:r>
              <a:rPr lang="en-US" altLang="zh-CN" dirty="0" smtClean="0"/>
              <a:t>( )</a:t>
            </a:r>
            <a:r>
              <a:rPr lang="zh-CN" altLang="en-US" dirty="0" smtClean="0"/>
              <a:t>的作用是使窗口立即重绘。调用</a:t>
            </a:r>
            <a:r>
              <a:rPr lang="en-US" altLang="zh-CN" dirty="0" smtClean="0"/>
              <a:t>Invalidate</a:t>
            </a:r>
            <a:r>
              <a:rPr lang="zh-CN" altLang="en-US" dirty="0" smtClean="0"/>
              <a:t>等函数后窗口不会立即重绘，这是由于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消息的优先级很低，它需要等消息队列中的其它消息发送完后才能被处理。调用</a:t>
            </a:r>
            <a:r>
              <a:rPr lang="en-US" altLang="zh-CN" dirty="0" err="1" smtClean="0"/>
              <a:t>UpdateWindow</a:t>
            </a:r>
            <a:r>
              <a:rPr lang="zh-CN" altLang="en-US" dirty="0" smtClean="0"/>
              <a:t>函数可使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被直接发送到目标窗口，从而导致窗口立即重绘。</a:t>
            </a:r>
          </a:p>
          <a:p>
            <a:pPr eaLnBrk="1" hangingPunct="1"/>
            <a:r>
              <a:rPr lang="en-US" altLang="zh-CN" dirty="0" err="1" smtClean="0"/>
              <a:t>UpdateWindow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函数通过发送重绘消息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给目标窗体来更新目标窗体客户区的无效区域。如果那个窗体的无效区域没有，就不发送重绘消息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了 。注意了，这个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函数是直接发送消息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给目标窗体的，没有进入过消息队列。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C2E25C-26F1-4F01-9896-55DC80B1978F}" type="slidenum">
              <a:rPr lang="en-US" altLang="zh-CN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Invalidate</a:t>
            </a:r>
            <a:r>
              <a:rPr lang="zh-CN" altLang="en-US" dirty="0" smtClean="0"/>
              <a:t>函数的作用是使整个窗口客户区无效。窗口的客户区无效意味着需要重绘，例如，如果一个被其它窗口遮住的窗口变成了前台窗口，那么原来被遮住的部分就是无效的，需要重绘。修改窗口大小也需要重绘。这时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会在应用程序的消息队列中放置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消息。</a:t>
            </a:r>
            <a:r>
              <a:rPr lang="en-US" altLang="zh-CN" dirty="0" smtClean="0"/>
              <a:t>MFC</a:t>
            </a:r>
            <a:r>
              <a:rPr lang="zh-CN" altLang="en-US" dirty="0" smtClean="0"/>
              <a:t>为窗口类提供了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的消息处理函数 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负责重绘窗口。视图类有一些例外，在视图类的</a:t>
            </a:r>
            <a:r>
              <a:rPr lang="en-US" altLang="zh-CN" dirty="0" err="1" smtClean="0"/>
              <a:t>OnPaint</a:t>
            </a:r>
            <a:r>
              <a:rPr lang="zh-CN" altLang="en-US" dirty="0" smtClean="0"/>
              <a:t>函数中调用了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函数，实际的重绘工作由</a:t>
            </a:r>
            <a:r>
              <a:rPr lang="en-US" altLang="zh-CN" dirty="0" err="1" smtClean="0"/>
              <a:t>OnDraw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来完成。参数</a:t>
            </a:r>
            <a:r>
              <a:rPr lang="en-US" altLang="zh-CN" dirty="0" err="1" smtClean="0"/>
              <a:t>bErase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时，重绘区域内的背景将被擦除，否则，背景将保持不变。</a:t>
            </a:r>
          </a:p>
          <a:p>
            <a:pPr eaLnBrk="1" hangingPunct="1"/>
            <a:r>
              <a:rPr lang="zh-CN" altLang="en-US" dirty="0" smtClean="0"/>
              <a:t>它和 </a:t>
            </a:r>
            <a:r>
              <a:rPr lang="en-US" altLang="zh-CN" dirty="0" err="1" smtClean="0"/>
              <a:t>UpdateWindow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区别在于：</a:t>
            </a:r>
          </a:p>
          <a:p>
            <a:pPr eaLnBrk="1" hangingPunct="1"/>
            <a:r>
              <a:rPr lang="en-US" altLang="zh-CN" dirty="0" err="1" smtClean="0"/>
              <a:t>UpdateWindow</a:t>
            </a:r>
            <a:r>
              <a:rPr lang="en-US" altLang="zh-CN" dirty="0" smtClean="0"/>
              <a:t>( )</a:t>
            </a:r>
            <a:r>
              <a:rPr lang="zh-CN" altLang="en-US" dirty="0" smtClean="0"/>
              <a:t>的作用是使窗口立即重绘。调用</a:t>
            </a:r>
            <a:r>
              <a:rPr lang="en-US" altLang="zh-CN" dirty="0" smtClean="0"/>
              <a:t>Invalidate</a:t>
            </a:r>
            <a:r>
              <a:rPr lang="zh-CN" altLang="en-US" dirty="0" smtClean="0"/>
              <a:t>等函数后窗口不会立即重绘，这是由于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消息的优先级很低，它需要等消息队列中的其它消息发送完后才能被处理。调用</a:t>
            </a:r>
            <a:r>
              <a:rPr lang="en-US" altLang="zh-CN" dirty="0" err="1" smtClean="0"/>
              <a:t>UpdateWindow</a:t>
            </a:r>
            <a:r>
              <a:rPr lang="zh-CN" altLang="en-US" dirty="0" smtClean="0"/>
              <a:t>函数可使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被直接发送到目标窗口，从而导致窗口立即重绘。</a:t>
            </a:r>
          </a:p>
          <a:p>
            <a:pPr eaLnBrk="1" hangingPunct="1"/>
            <a:r>
              <a:rPr lang="en-US" altLang="zh-CN" dirty="0" err="1" smtClean="0"/>
              <a:t>UpdateWindow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函数通过发送重绘消息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给目标窗体来更新目标窗体客户区的无效区域。如果那个窗体的无效区域没有，就不发送重绘消息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了 。注意了，这个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函数是直接发送消息 </a:t>
            </a:r>
            <a:r>
              <a:rPr lang="en-US" altLang="zh-CN" dirty="0" smtClean="0"/>
              <a:t>WM_PAINT </a:t>
            </a:r>
            <a:r>
              <a:rPr lang="zh-CN" altLang="en-US" dirty="0" smtClean="0"/>
              <a:t>给目标窗体的，没有进入过消息队列。</a:t>
            </a:r>
          </a:p>
          <a:p>
            <a:pPr eaLnBrk="1" hangingPunct="1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Invalidate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在消息队列中加入一条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WM_PAINT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消息，其无效区为整个客户区。而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UpdateWindow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直接发送一个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WM_PAINT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消息，其无效区范围就是消息队列中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WM_PAINT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消息（最多只有一条）的无效区。效果很明显，调用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Invalidate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之后，屏幕不一定马上更新，因为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WM_PAINT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消息不一定在队列头部，而调用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UpdateWindow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会使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WM_PAINT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消息马上执行的，绕过了消息队列。如果你调用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Invalidate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之后想马上更新屏幕，那就加上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UpdateWindow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这条语句。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6B676-A809-4025-A577-3B9AFDAA4EB3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窗口的客户区无效意味着需要重绘，这时</a:t>
            </a:r>
            <a:r>
              <a:rPr lang="en-US" altLang="zh-CN"/>
              <a:t>Windows</a:t>
            </a:r>
            <a:r>
              <a:rPr lang="zh-CN" altLang="en-US"/>
              <a:t>会在应用程序的消息队列中放置</a:t>
            </a:r>
            <a:r>
              <a:rPr lang="en-US" altLang="zh-CN"/>
              <a:t>WM_PAINT</a:t>
            </a:r>
            <a:r>
              <a:rPr lang="zh-CN" altLang="en-US"/>
              <a:t>消息。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501E8-E3F7-425C-8F81-C25186827F2A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创建好在显示之前执行的。</a:t>
            </a:r>
          </a:p>
          <a:p>
            <a:r>
              <a:rPr lang="en-US" altLang="zh-CN" dirty="0" err="1"/>
              <a:t>OnInitialUpdate</a:t>
            </a:r>
            <a:r>
              <a:rPr lang="zh-CN" altLang="en-US" dirty="0"/>
              <a:t>没在视图类的成员列表中，可</a:t>
            </a:r>
            <a:r>
              <a:rPr lang="zh-CN" altLang="en-US" dirty="0" smtClean="0"/>
              <a:t>通过类向导添加</a:t>
            </a:r>
            <a:r>
              <a:rPr lang="zh-CN" altLang="en-US" dirty="0"/>
              <a:t>进来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在销毁窗口的时候删除定时器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8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1F028-CC84-4C95-9564-F8D7CC5D3C73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一个合适的坐标系可以为我们的绘图带来很大的</a:t>
            </a:r>
            <a:r>
              <a:rPr lang="zh-CN" altLang="en-US" dirty="0" smtClean="0"/>
              <a:t>方便。</a:t>
            </a:r>
            <a:endParaRPr lang="en-US" altLang="zh-CN" dirty="0" smtClean="0"/>
          </a:p>
          <a:p>
            <a:r>
              <a:rPr lang="zh-CN" altLang="en-US" dirty="0" smtClean="0"/>
              <a:t>程序中首先取得客户区矩形区域，将其存放在</a:t>
            </a:r>
            <a:r>
              <a:rPr lang="en-US" altLang="zh-CN" dirty="0" err="1" smtClean="0"/>
              <a:t>rect</a:t>
            </a:r>
            <a:r>
              <a:rPr lang="zh-CN" altLang="en-US" dirty="0" smtClean="0"/>
              <a:t>中 ，然后通过获取</a:t>
            </a:r>
            <a:r>
              <a:rPr lang="en-US" altLang="zh-CN" dirty="0" err="1" smtClean="0"/>
              <a:t>rect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Width()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Height()</a:t>
            </a:r>
            <a:r>
              <a:rPr lang="zh-CN" altLang="en-US" dirty="0" smtClean="0"/>
              <a:t>得到客户区的宽度和高度。</a:t>
            </a:r>
            <a:endParaRPr lang="zh-CN" altLang="en-US" dirty="0"/>
          </a:p>
          <a:p>
            <a:r>
              <a:rPr lang="en-US" altLang="zh-CN" dirty="0" err="1"/>
              <a:t>SetMapMode</a:t>
            </a:r>
            <a:r>
              <a:rPr lang="zh-CN" altLang="en-US" dirty="0" smtClean="0"/>
              <a:t>函数设置</a:t>
            </a:r>
            <a:r>
              <a:rPr lang="zh-CN" altLang="en-US" dirty="0"/>
              <a:t>指定设备环境的映射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zh-CN" altLang="en-US" dirty="0" smtClean="0"/>
              <a:t>设备上下文默认的映射方式是</a:t>
            </a:r>
            <a:r>
              <a:rPr lang="en-US" altLang="zh-CN" dirty="0" smtClean="0"/>
              <a:t>MM_TEXT</a:t>
            </a:r>
            <a:r>
              <a:rPr lang="zh-CN" altLang="en-US" dirty="0" smtClean="0"/>
              <a:t>（以像素为单位，客户区左上角为坐标原点，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轴向右为正，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轴向下为正。），</a:t>
            </a:r>
            <a:endParaRPr lang="zh-CN" altLang="en-US" dirty="0"/>
          </a:p>
          <a:p>
            <a:r>
              <a:rPr lang="en-US" altLang="zh-CN" b="0" dirty="0" smtClean="0"/>
              <a:t>MM_ISOTROPIC</a:t>
            </a:r>
            <a:r>
              <a:rPr lang="zh-CN" altLang="en-US" b="0" dirty="0" smtClean="0"/>
              <a:t>：设置</a:t>
            </a:r>
            <a:r>
              <a:rPr lang="en-US" altLang="zh-CN" b="0" dirty="0" smtClean="0"/>
              <a:t>x</a:t>
            </a:r>
            <a:r>
              <a:rPr lang="zh-CN" altLang="en-US" b="0" dirty="0" smtClean="0"/>
              <a:t>轴单位和</a:t>
            </a:r>
            <a:r>
              <a:rPr lang="en-US" altLang="zh-CN" b="0" dirty="0" smtClean="0"/>
              <a:t>y</a:t>
            </a:r>
            <a:r>
              <a:rPr lang="zh-CN" altLang="en-US" b="0" dirty="0" smtClean="0"/>
              <a:t>轴单位一样，这样保证以相同数据画出来的是一个圆，坐标原点待定、坐标轴方向待定、坐标单位待定。</a:t>
            </a:r>
            <a:endParaRPr lang="en-US" altLang="zh-CN" b="0" dirty="0"/>
          </a:p>
          <a:p>
            <a:r>
              <a:rPr lang="en-US" altLang="zh-CN" dirty="0" err="1" smtClean="0"/>
              <a:t>SetWindowExt</a:t>
            </a:r>
            <a:r>
              <a:rPr lang="zh-CN" altLang="en-US" dirty="0" smtClean="0"/>
              <a:t>：设定新坐标系大小，水平方向划分成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个单位，垂直方向上划分成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个单位，如果单位不一样，以小的为准；</a:t>
            </a:r>
            <a:r>
              <a:rPr lang="en-US" altLang="zh-CN" dirty="0" err="1" smtClean="0"/>
              <a:t>SetViewportOrg</a:t>
            </a:r>
            <a:r>
              <a:rPr lang="zh-CN" altLang="en-US" dirty="0" smtClean="0"/>
              <a:t>：设置坐标系方向：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轴方向不变，</a:t>
            </a:r>
            <a:r>
              <a:rPr lang="en-US" altLang="zh-CN" dirty="0" smtClean="0"/>
              <a:t>y</a:t>
            </a:r>
            <a:r>
              <a:rPr lang="zh-CN" altLang="en-US" dirty="0"/>
              <a:t>轴向上为</a:t>
            </a:r>
            <a:r>
              <a:rPr lang="zh-CN" altLang="en-US" dirty="0" smtClean="0"/>
              <a:t>正；</a:t>
            </a:r>
            <a:endParaRPr lang="en-US" altLang="zh-CN" dirty="0" smtClean="0"/>
          </a:p>
          <a:p>
            <a:r>
              <a:rPr lang="en-US" altLang="zh-CN" dirty="0" err="1" smtClean="0"/>
              <a:t>SetViewportOrg</a:t>
            </a:r>
            <a:r>
              <a:rPr lang="zh-CN" altLang="en-US" dirty="0" smtClean="0"/>
              <a:t>：把坐标原点为（</a:t>
            </a:r>
            <a:r>
              <a:rPr lang="en-US" altLang="zh-CN" dirty="0" smtClean="0"/>
              <a:t>cx/2</a:t>
            </a:r>
            <a:r>
              <a:rPr lang="en-US" altLang="zh-CN" dirty="0"/>
              <a:t>, cy/2)</a:t>
            </a:r>
            <a:r>
              <a:rPr lang="zh-CN" altLang="en-US" dirty="0" smtClean="0"/>
              <a:t>处。</a:t>
            </a:r>
            <a:endParaRPr lang="en-US" altLang="zh-CN" dirty="0" smtClean="0"/>
          </a:p>
          <a:p>
            <a:r>
              <a:rPr lang="zh-CN" altLang="en-US" dirty="0" smtClean="0"/>
              <a:t>这样设置的坐标为逻辑坐标（不是真实坐标，我们自己设计出来的坐标）。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4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40BB5-2210-4406-95EE-0EBA790DAEF0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在这个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文件一开始还要包含</a:t>
            </a:r>
            <a:r>
              <a:rPr lang="zh-CN" altLang="en-US" dirty="0"/>
              <a:t>头文件</a:t>
            </a:r>
            <a:r>
              <a:rPr lang="en-US" altLang="zh-CN" dirty="0" err="1"/>
              <a:t>math.h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  <a:ea typeface="宋体" pitchFamily="2" charset="-122"/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2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227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228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B577BB5-2D62-4895-8F22-1BF561AB95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5394998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27EBB-A03B-41E2-BBBF-520F474C29E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88396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770B-4021-4980-AC5A-15B076B29B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47685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0AEC5-50D1-4409-B694-04C3402B271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03362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0E4A8-C09B-426A-A9CA-DBC720EC27D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8956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491B-4B1C-4E59-8293-07EDFABE67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7544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141A-32ED-401C-A641-63C9C4E5CC2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63213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4C71F-6409-4F96-B699-5A6E134CF3E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39625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0794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ECC2-E685-4A45-BE1E-6DD9372E01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94772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8AD6-5BB7-45FB-A09B-8B8DAFBF4F1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70071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19D7-0957-42F7-BB05-1E4A890605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0302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41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255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52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41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625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517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67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2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857A972E-F2BA-43DE-B9AD-F4CD6A7946C3}" type="slidenum">
              <a:rPr lang="en-US" altLang="zh-CN">
                <a:solidFill>
                  <a:srgbClr val="FFFFFF"/>
                </a:solidFill>
              </a:rPr>
              <a:pPr algn="l"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1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547813" y="2420938"/>
            <a:ext cx="576103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>
                <a:solidFill>
                  <a:srgbClr val="0000CC"/>
                </a:solidFill>
                <a:ea typeface="华文新魏" pitchFamily="2" charset="-122"/>
              </a:rPr>
              <a:t>模拟时钟</a:t>
            </a:r>
          </a:p>
        </p:txBody>
      </p:sp>
    </p:spTree>
    <p:extLst>
      <p:ext uri="{BB962C8B-B14F-4D97-AF65-F5344CB8AC3E}">
        <p14:creationId xmlns:p14="http://schemas.microsoft.com/office/powerpoint/2010/main" val="9046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4" y="581779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定时器在哪儿取消？</a:t>
            </a:r>
            <a:endParaRPr lang="zh-CN" altLang="en-US" sz="44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632"/>
            <a:ext cx="7059919" cy="668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766148" y="2619772"/>
            <a:ext cx="1190228" cy="292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63688" y="2276872"/>
            <a:ext cx="446112" cy="2588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29048" y="5251028"/>
            <a:ext cx="2038052" cy="197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66148" y="3312319"/>
            <a:ext cx="1190228" cy="292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010519"/>
            <a:ext cx="727280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CclockView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OnDestroy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CView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OnDestroy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();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en-US" altLang="zh-CN" sz="2600" b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TODO: </a:t>
            </a:r>
            <a:r>
              <a:rPr lang="zh-CN" altLang="en-US" sz="2600" b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在此处添加消息处理程序代码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KillTimer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取消定时器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7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5713" y="908720"/>
            <a:ext cx="3382271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OnPaint</a:t>
            </a:r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函数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5713" y="2031639"/>
            <a:ext cx="7342711" cy="4524315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r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sz="3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CclockView</a:t>
            </a: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3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OnDraw</a:t>
            </a: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(CDC* </a:t>
            </a:r>
            <a:r>
              <a:rPr lang="en-US" altLang="zh-CN" sz="32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修改坐标系</a:t>
            </a:r>
            <a:endParaRPr lang="en-US" altLang="zh-CN" sz="32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画表盘</a:t>
            </a:r>
            <a:endParaRPr lang="en-US" altLang="zh-CN" sz="3200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画指针</a:t>
            </a:r>
            <a:r>
              <a:rPr lang="en-US" altLang="zh-CN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endParaRPr lang="en-US" altLang="zh-CN" sz="3200" b="1" dirty="0" smtClean="0">
              <a:solidFill>
                <a:srgbClr val="000000"/>
              </a:solidFill>
              <a:latin typeface="Times New Roman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32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0152" y="476672"/>
            <a:ext cx="2016224" cy="129614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5954801" y="476672"/>
            <a:ext cx="13872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114355" y="-108103"/>
            <a:ext cx="33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954801" y="476672"/>
            <a:ext cx="0" cy="7575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436096" y="908720"/>
            <a:ext cx="4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endParaRPr lang="zh-CN" altLang="en-US" sz="32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444208" y="620688"/>
            <a:ext cx="1008112" cy="100811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882793" y="404664"/>
            <a:ext cx="144016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862304" y="1038222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17" name="直接箭头连接符 16"/>
          <p:cNvCxnSpPr>
            <a:endCxn id="6" idx="3"/>
          </p:cNvCxnSpPr>
          <p:nvPr/>
        </p:nvCxnSpPr>
        <p:spPr bwMode="auto">
          <a:xfrm>
            <a:off x="6910602" y="1108494"/>
            <a:ext cx="1045774" cy="162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6919798" y="184285"/>
            <a:ext cx="0" cy="9030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210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10" grpId="0"/>
      <p:bldP spid="12" grpId="0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989856"/>
            <a:ext cx="7793037" cy="11430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为类添加新的成员函数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89" y="1867903"/>
            <a:ext cx="5447619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26203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89856"/>
            <a:ext cx="7793037" cy="11430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为类添加新的成员函数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7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403350" y="2030413"/>
            <a:ext cx="6607175" cy="4567237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SetNewSystem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(CDC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GetClientRect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cx=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rect.Width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cy=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rect.Height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SetMapMode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(MM_ISOTROPIC);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SetWindowExt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(1000,1000);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SetViewportExt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(cx,-cy);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SetViewportOrg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(cx/2,cy/2);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修改坐标系</a:t>
            </a:r>
          </a:p>
        </p:txBody>
      </p:sp>
    </p:spTree>
    <p:extLst>
      <p:ext uri="{BB962C8B-B14F-4D97-AF65-F5344CB8AC3E}">
        <p14:creationId xmlns:p14="http://schemas.microsoft.com/office/powerpoint/2010/main" val="5352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79388" y="4445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绘制表盘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3057764" y="1693168"/>
            <a:ext cx="3183632" cy="31836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4563620" y="3198462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611918" y="3268735"/>
            <a:ext cx="2408354" cy="81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4621114" y="1124744"/>
            <a:ext cx="28466" cy="21227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004048" y="32849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450</a:t>
            </a:r>
            <a:endParaRPr lang="zh-CN" altLang="en-US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529968" y="1614286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00092" y="1828800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941662" y="242088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940152" y="4005064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292835" y="458112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499992" y="4797152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709414" y="4510630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133350" y="3910564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950507" y="316147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165021" y="241751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706394" y="185711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134139" y="3161478"/>
            <a:ext cx="214514" cy="2145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77739" y="3284984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(450,0)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691680" y="296733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(-450,0)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572000" y="1167135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(0,450)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98705" y="5028434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-450)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84168" y="2204864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(390,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225)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471322" y="1484784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(225,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390)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88314" y="2204864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(-390,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225)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051720" y="1573862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(-225,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390)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393737" y="3786988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(-390,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-225)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79712" y="4510630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(-225,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-390)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2107" y="3831431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(390,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-225)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352027" y="4623519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(225,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-390)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31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14" grpId="0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" grpId="0"/>
      <p:bldP spid="29" grpId="0"/>
      <p:bldP spid="30" grpId="0"/>
      <p:bldP spid="31" grpId="0"/>
      <p:bldP spid="3" grpId="0"/>
      <p:bldP spid="3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0" y="1085850"/>
            <a:ext cx="9144000" cy="5772150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DrawClockFace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(CDC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[12]={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(0,450),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(225, 390),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(390, 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(450, 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(390, -225),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(225, -390),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(0,-450),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(-225, -390),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(-390, -225),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(-450, 0),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(-390, 225),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(-225, 390)};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brush;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brush.CreateSolidBrush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(&amp;brush);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for(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=0;i&lt;12;i++)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].x-20,pt[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].y+20,pt[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].x+20,pt[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].y-20);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79388" y="4445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绘制表盘</a:t>
            </a:r>
          </a:p>
        </p:txBody>
      </p:sp>
    </p:spTree>
    <p:extLst>
      <p:ext uri="{BB962C8B-B14F-4D97-AF65-F5344CB8AC3E}">
        <p14:creationId xmlns:p14="http://schemas.microsoft.com/office/powerpoint/2010/main" val="388095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79388" y="765175"/>
            <a:ext cx="8785225" cy="617378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CMyView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(CDC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length,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width,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degree, COLORREF color)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	double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radian=degree*2*3.14159/360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角度转弧度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[2]; 	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[0].x=length*sin(radian); </a:t>
            </a:r>
            <a:r>
              <a:rPr lang="en-US" altLang="zh-CN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</a:rPr>
              <a:t>计算坐标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[0].y=length*cos(radian);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[1].x=-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[0].x/5;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[1].y=-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[0].y/5;	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CPen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pen;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pen.CreatePen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(PS_SOLID, width, color);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CPen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pOldPen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(&amp;pen);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[0]);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[1]);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pOldPen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79388" y="0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绘制时钟指针</a:t>
            </a:r>
          </a:p>
        </p:txBody>
      </p:sp>
      <p:sp>
        <p:nvSpPr>
          <p:cNvPr id="3" name="矩形 2"/>
          <p:cNvSpPr/>
          <p:nvPr/>
        </p:nvSpPr>
        <p:spPr>
          <a:xfrm>
            <a:off x="71884" y="5286224"/>
            <a:ext cx="8964612" cy="1311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200, 8, hour*30+minute/2, 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400, 6, minute*6, RGB(0,0,0));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400, 1, second*6, RGB(0,0,0));</a:t>
            </a:r>
          </a:p>
        </p:txBody>
      </p:sp>
    </p:spTree>
    <p:extLst>
      <p:ext uri="{BB962C8B-B14F-4D97-AF65-F5344CB8AC3E}">
        <p14:creationId xmlns:p14="http://schemas.microsoft.com/office/powerpoint/2010/main" val="21621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allAtOnce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07950" y="768577"/>
            <a:ext cx="8964613" cy="5900783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CclockView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OnDraw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(CDC*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	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华文新魏" pitchFamily="2" charset="-122"/>
              </a:rPr>
              <a:t>……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SetNewSystem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   	</a:t>
            </a:r>
            <a:r>
              <a:rPr lang="en-US" altLang="zh-CN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修改坐标系</a:t>
            </a:r>
          </a:p>
          <a:p>
            <a:pPr algn="l">
              <a:lnSpc>
                <a:spcPts val="35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DrawClockFace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 	 </a:t>
            </a:r>
            <a:r>
              <a:rPr lang="en-US" altLang="zh-CN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绘制表盘</a:t>
            </a:r>
          </a:p>
          <a:p>
            <a:pPr algn="l">
              <a:lnSpc>
                <a:spcPts val="3500"/>
              </a:lnSpc>
            </a:pP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CTime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time=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CTime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GetCurrentTime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  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hour, minute, second;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hour=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time.GetHour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()%12;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minute=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time.GetMinute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second=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time.GetSecond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200, 8, hour*30+minute/2, RGB(0,0,0));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400, 6, minute*6, RGB(0,0,0));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DrawHand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400, 1, second*6, RGB(0,0,0));</a:t>
            </a:r>
          </a:p>
          <a:p>
            <a:pPr algn="l">
              <a:lnSpc>
                <a:spcPts val="35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3513" y="-26988"/>
            <a:ext cx="7793037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OnPaint</a:t>
            </a:r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0907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窗口中始终显示的文字或图形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单文档应用程序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CMainFrame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Doc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View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pitchFamily="18" charset="0"/>
              </a:rPr>
              <a:t>theApp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500563" y="1844675"/>
            <a:ext cx="367347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对话框应用程序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CAboutDlg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App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C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Dlg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Font typeface="Wingdings 2" pitchFamily="18" charset="2"/>
              <a:buAutoNum type="arabicPeriod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990033"/>
                </a:solidFill>
                <a:latin typeface="Times New Roman" pitchFamily="18" charset="0"/>
              </a:rPr>
              <a:t>theApp</a:t>
            </a: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1619250" y="5661025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3203575" y="4868863"/>
            <a:ext cx="1873250" cy="504825"/>
          </a:xfrm>
          <a:prstGeom prst="wedgeRoundRectCallout">
            <a:avLst>
              <a:gd name="adj1" fmla="val -47796"/>
              <a:gd name="adj2" fmla="val 77671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ahoma" pitchFamily="34" charset="0"/>
              </a:rPr>
              <a:t>OnDraw( )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5580063" y="4365625"/>
            <a:ext cx="12969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7092950" y="3500438"/>
            <a:ext cx="1873250" cy="504825"/>
          </a:xfrm>
          <a:prstGeom prst="wedgeRoundRectCallout">
            <a:avLst>
              <a:gd name="adj1" fmla="val -62032"/>
              <a:gd name="adj2" fmla="val 82704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ahoma" pitchFamily="34" charset="0"/>
              </a:rPr>
              <a:t>OnPaint( )</a:t>
            </a:r>
          </a:p>
        </p:txBody>
      </p:sp>
    </p:spTree>
    <p:extLst>
      <p:ext uri="{BB962C8B-B14F-4D97-AF65-F5344CB8AC3E}">
        <p14:creationId xmlns:p14="http://schemas.microsoft.com/office/powerpoint/2010/main" val="1163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小    结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2409825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 smtClean="0"/>
              <a:t>表盘</a:t>
            </a:r>
            <a:r>
              <a:rPr lang="zh-CN" altLang="en-US" b="1" dirty="0"/>
              <a:t>和指针的绘制</a:t>
            </a:r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定时器</a:t>
            </a:r>
            <a:r>
              <a:rPr lang="zh-CN" altLang="en-US" b="1" dirty="0"/>
              <a:t>的使用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对窗口显示做</a:t>
            </a:r>
            <a:r>
              <a:rPr lang="zh-CN" altLang="en-US" b="1" dirty="0" smtClean="0"/>
              <a:t>初始化</a:t>
            </a:r>
            <a:endParaRPr lang="en-US" altLang="zh-CN" b="1" dirty="0" smtClean="0"/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如何添加成员函数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293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图片的动态切换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70000"/>
              <a:buFont typeface="+mj-lt"/>
              <a:buAutoNum type="arabicPeriod"/>
            </a:pPr>
            <a:r>
              <a:rPr lang="zh-CN" altLang="en-US" b="1" dirty="0" smtClean="0"/>
              <a:t>至少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张图片</a:t>
            </a:r>
            <a:endParaRPr lang="en-US" altLang="zh-CN" b="1" dirty="0" smtClean="0"/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Clr>
                <a:srgbClr val="0000CC"/>
              </a:buClr>
              <a:buSzPct val="70000"/>
              <a:buFont typeface="+mj-lt"/>
              <a:buAutoNum type="arabicPeriod"/>
            </a:pPr>
            <a:r>
              <a:rPr lang="zh-CN" altLang="en-US" b="1" dirty="0" smtClean="0"/>
              <a:t>实现图片在窗口中循环切换</a:t>
            </a:r>
            <a:endParaRPr lang="zh-CN" altLang="en-US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练    习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5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827088" y="3516313"/>
            <a:ext cx="8243887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HBITMAP 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hBitmap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=::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LoadBitmap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AfxGetResourceHandle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( ),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        MAKEINTRESOURCE(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</a:rPr>
              <a:t>IDB_BITMAP1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CStatic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 *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=(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CStatic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 *)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GetDlgItem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</a:rPr>
              <a:t>IDC_PIC_STATIC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-&gt;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ModifyStyle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(0xF, SS_BITMAP|SS_CENTERIMAGE);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-&gt;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SetBitmap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</a:rPr>
              <a:t>hBitmap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endParaRPr lang="en-US" altLang="zh-CN" sz="23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8001000" cy="1143000"/>
          </a:xfrm>
        </p:spPr>
        <p:txBody>
          <a:bodyPr/>
          <a:lstStyle/>
          <a:p>
            <a:r>
              <a:rPr lang="en-US" altLang="zh-CN"/>
              <a:t>Picture</a:t>
            </a:r>
            <a:r>
              <a:rPr lang="zh-CN" altLang="en-US"/>
              <a:t>控件动态显示图片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827088" y="229235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创建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Picture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控件，将控件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改为“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IDC_PIC_STATIC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827088" y="288290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在初始化函数里面加入以下代码：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827088" y="1700213"/>
            <a:ext cx="831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将位图导入到工程中</a:t>
            </a:r>
          </a:p>
        </p:txBody>
      </p:sp>
    </p:spTree>
    <p:extLst>
      <p:ext uri="{BB962C8B-B14F-4D97-AF65-F5344CB8AC3E}">
        <p14:creationId xmlns:p14="http://schemas.microsoft.com/office/powerpoint/2010/main" val="37787749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  <p:bldP spid="305157" grpId="0"/>
      <p:bldP spid="305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如何强制窗口重绘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733872" y="1988137"/>
            <a:ext cx="7870576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35000" indent="-4572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tabLst>
                <a:tab pos="444500" algn="l"/>
              </a:tabLst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903288" indent="-45720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tabLst>
                <a:tab pos="444500" algn="l"/>
              </a:tabLst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tx2"/>
              </a:buClr>
              <a:buChar char="•"/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444500" algn="l"/>
              </a:tabLst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Invalidate( );</a:t>
            </a:r>
          </a:p>
          <a:p>
            <a:pPr marL="17780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使整个客户区无效，发送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WM_PAINT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消息至消息队列（屏幕不一定马上更新）。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Invalidate( );</a:t>
            </a:r>
          </a:p>
          <a:p>
            <a:pPr marL="17780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	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UpdateWindow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 );</a:t>
            </a:r>
          </a:p>
          <a:p>
            <a:pPr marL="17780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直接将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WM_PAINT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消息发送给指定窗口，使窗口立即重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绘。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7780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None/>
            </a:pPr>
            <a:endParaRPr lang="en-US" altLang="zh-CN" b="1" dirty="0">
              <a:solidFill>
                <a:srgbClr val="99003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124075" y="2812157"/>
            <a:ext cx="419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SetTimer(1,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100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NULL);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971550" y="4803874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342900" indent="-342900"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8001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12573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7145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2171700" indent="-3429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00"/>
                </a:solidFill>
              </a:rPr>
              <a:t>添加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WM_TIMER</a:t>
            </a:r>
            <a:r>
              <a:rPr lang="zh-CN" altLang="en-US" sz="3200" b="1" dirty="0">
                <a:solidFill>
                  <a:srgbClr val="000000"/>
                </a:solidFill>
              </a:rPr>
              <a:t>消息的处理函数</a:t>
            </a:r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 flipV="1">
            <a:off x="3865563" y="2666107"/>
            <a:ext cx="217487" cy="233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4008438" y="2323207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定时器标识号</a:t>
            </a:r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H="1" flipV="1">
            <a:off x="4440238" y="3258245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4613275" y="333127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时间间隔（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ms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定时器的使用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971550" y="2121595"/>
            <a:ext cx="2879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rgbClr val="3333CC"/>
              </a:buClr>
            </a:pPr>
            <a:r>
              <a:rPr lang="zh-CN" altLang="en-US" b="1">
                <a:solidFill>
                  <a:srgbClr val="000000"/>
                </a:solidFill>
              </a:rPr>
              <a:t>设置定时器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3708400" y="3918000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KillTimer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(1);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971550" y="3894187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latin typeface="Tahoma" pitchFamily="34" charset="0"/>
              </a:rPr>
              <a:t>删除定时器</a:t>
            </a:r>
          </a:p>
        </p:txBody>
      </p:sp>
    </p:spTree>
    <p:extLst>
      <p:ext uri="{BB962C8B-B14F-4D97-AF65-F5344CB8AC3E}">
        <p14:creationId xmlns:p14="http://schemas.microsoft.com/office/powerpoint/2010/main" val="2930522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90" grpId="0"/>
      <p:bldP spid="195592" grpId="0" animBg="1"/>
      <p:bldP spid="195593" grpId="0"/>
      <p:bldP spid="195594" grpId="0" animBg="1"/>
      <p:bldP spid="195595" grpId="0"/>
      <p:bldP spid="195600" grpId="0"/>
      <p:bldP spid="1956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5" y="260648"/>
            <a:ext cx="6981277" cy="66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691680" y="2420889"/>
            <a:ext cx="429220" cy="2207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69740" y="3729733"/>
            <a:ext cx="1404156" cy="1945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648016" y="2724783"/>
            <a:ext cx="1164344" cy="303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48016" y="3431916"/>
            <a:ext cx="1164344" cy="303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0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044451" y="2348880"/>
            <a:ext cx="79200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CMyDlg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OnTimer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(UINT 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nIDEvent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Invalidate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 ); 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6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使整个客户区无效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UpdateWindow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();  </a:t>
            </a:r>
            <a:r>
              <a:rPr lang="en-US" altLang="zh-CN" sz="26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//</a:t>
            </a:r>
            <a:r>
              <a:rPr lang="zh-CN" altLang="en-US" sz="26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使窗口立刻重绘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lang="en-US" altLang="zh-CN" sz="26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CDialog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OnTimer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nIDEvent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定时器消息的响应函数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5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对窗口的显示做初始化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367347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03288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单文档应用程序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CAboutDlg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>
                <a:solidFill>
                  <a:srgbClr val="000000"/>
                </a:solidFill>
              </a:rPr>
              <a:t> CMainFrame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>
                <a:solidFill>
                  <a:srgbClr val="000000"/>
                </a:solidFill>
              </a:rPr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>
                <a:solidFill>
                  <a:srgbClr val="000000"/>
                </a:solidFill>
              </a:rPr>
              <a:t>App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>
                <a:solidFill>
                  <a:srgbClr val="000000"/>
                </a:solidFill>
              </a:rPr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>
                <a:solidFill>
                  <a:srgbClr val="000000"/>
                </a:solidFill>
              </a:rPr>
              <a:t>Doc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>
                <a:solidFill>
                  <a:srgbClr val="000000"/>
                </a:solidFill>
              </a:rPr>
              <a:t> C</a:t>
            </a:r>
            <a:r>
              <a:rPr lang="en-US" altLang="zh-CN" sz="2800" b="1">
                <a:solidFill>
                  <a:srgbClr val="0000CC"/>
                </a:solidFill>
              </a:rPr>
              <a:t>My</a:t>
            </a:r>
            <a:r>
              <a:rPr lang="en-US" altLang="zh-CN" sz="2800" b="1">
                <a:solidFill>
                  <a:srgbClr val="000000"/>
                </a:solidFill>
              </a:rPr>
              <a:t>View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990033"/>
                </a:solidFill>
              </a:rPr>
              <a:t>theApp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4500563" y="1844675"/>
            <a:ext cx="367347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03288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444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Char char="³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对话框应用程序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CAboutDlg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C</a:t>
            </a:r>
            <a:r>
              <a:rPr lang="en-US" altLang="zh-CN" sz="2800" b="1" dirty="0" err="1">
                <a:solidFill>
                  <a:srgbClr val="0000CC"/>
                </a:solidFill>
              </a:rPr>
              <a:t>My</a:t>
            </a:r>
            <a:r>
              <a:rPr lang="en-US" altLang="zh-CN" sz="2800" b="1" dirty="0" err="1">
                <a:solidFill>
                  <a:srgbClr val="000000"/>
                </a:solidFill>
              </a:rPr>
              <a:t>App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C</a:t>
            </a:r>
            <a:r>
              <a:rPr lang="en-US" altLang="zh-CN" sz="2800" b="1" dirty="0" err="1">
                <a:solidFill>
                  <a:srgbClr val="0000CC"/>
                </a:solidFill>
              </a:rPr>
              <a:t>My</a:t>
            </a:r>
            <a:r>
              <a:rPr lang="en-US" altLang="zh-CN" sz="2800" b="1" dirty="0" err="1">
                <a:solidFill>
                  <a:srgbClr val="000000"/>
                </a:solidFill>
              </a:rPr>
              <a:t>Dlg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FF"/>
              </a:buClr>
              <a:buSzPct val="70000"/>
              <a:buFont typeface="Wingdings 2" pitchFamily="18" charset="2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990033"/>
                </a:solidFill>
              </a:rPr>
              <a:t>theApp</a:t>
            </a:r>
            <a:endParaRPr lang="en-US" altLang="zh-CN" sz="2800" b="1" dirty="0">
              <a:solidFill>
                <a:srgbClr val="990033"/>
              </a:solidFill>
            </a:endParaRPr>
          </a:p>
        </p:txBody>
      </p:sp>
      <p:sp>
        <p:nvSpPr>
          <p:cNvPr id="197637" name="Line 5"/>
          <p:cNvSpPr>
            <a:spLocks noChangeShapeType="1"/>
          </p:cNvSpPr>
          <p:nvPr/>
        </p:nvSpPr>
        <p:spPr bwMode="auto">
          <a:xfrm>
            <a:off x="1619250" y="5661025"/>
            <a:ext cx="165735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auto">
          <a:xfrm>
            <a:off x="3348038" y="4941888"/>
            <a:ext cx="2952750" cy="504825"/>
          </a:xfrm>
          <a:prstGeom prst="wedgeRoundRectCallout">
            <a:avLst>
              <a:gd name="adj1" fmla="val -54514"/>
              <a:gd name="adj2" fmla="val 66037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/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OnInitialUpdate( )</a:t>
            </a: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5580063" y="4365625"/>
            <a:ext cx="1296987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7640" name="AutoShape 8"/>
          <p:cNvSpPr>
            <a:spLocks noChangeArrowheads="1"/>
          </p:cNvSpPr>
          <p:nvPr/>
        </p:nvSpPr>
        <p:spPr bwMode="auto">
          <a:xfrm>
            <a:off x="6516688" y="3213100"/>
            <a:ext cx="2447925" cy="504825"/>
          </a:xfrm>
          <a:prstGeom prst="wedgeRoundRectCallout">
            <a:avLst>
              <a:gd name="adj1" fmla="val -32556"/>
              <a:gd name="adj2" fmla="val 122644"/>
              <a:gd name="adj3" fmla="val 16667"/>
            </a:avLst>
          </a:prstGeom>
          <a:solidFill>
            <a:srgbClr val="CCFFFF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/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OnInitDialog(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7906" y="167488"/>
            <a:ext cx="4624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定时器在哪儿设？</a:t>
            </a:r>
            <a:endParaRPr lang="zh-CN" altLang="en-US" sz="44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9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7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autoUpdateAnimBg="0"/>
      <p:bldP spid="197636" grpId="0" uiExpand="1" build="p" autoUpdateAnimBg="0"/>
      <p:bldP spid="197637" grpId="0" animBg="1"/>
      <p:bldP spid="197638" grpId="0" animBg="1"/>
      <p:bldP spid="197639" grpId="0" animBg="1"/>
      <p:bldP spid="197640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0"/>
            <a:ext cx="786765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7080064" y="2793629"/>
            <a:ext cx="1124136" cy="292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63688" y="2408188"/>
            <a:ext cx="446112" cy="2588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33500" y="4305796"/>
            <a:ext cx="2160240" cy="2662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1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204864"/>
            <a:ext cx="7488832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CclockView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OnInitialUpdate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CView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OnInitialUpdate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SetTimer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(1,1000,NULL);</a:t>
            </a:r>
          </a:p>
          <a:p>
            <a:pPr algn="l">
              <a:lnSpc>
                <a:spcPct val="150000"/>
              </a:lnSpc>
            </a:pP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对窗口的显示做初始化</a:t>
            </a:r>
          </a:p>
        </p:txBody>
      </p:sp>
    </p:spTree>
    <p:extLst>
      <p:ext uri="{BB962C8B-B14F-4D97-AF65-F5344CB8AC3E}">
        <p14:creationId xmlns:p14="http://schemas.microsoft.com/office/powerpoint/2010/main" val="11008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19085</TotalTime>
  <Words>1426</Words>
  <Application>Microsoft Office PowerPoint</Application>
  <PresentationFormat>全屏显示(4:3)</PresentationFormat>
  <Paragraphs>204</Paragraphs>
  <Slides>22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Blends</vt:lpstr>
      <vt:lpstr>2_c5-5</vt:lpstr>
      <vt:lpstr>BMP 图象</vt:lpstr>
      <vt:lpstr>PowerPoint 演示文稿</vt:lpstr>
      <vt:lpstr>窗口中始终显示的文字或图形</vt:lpstr>
      <vt:lpstr>如何强制窗口重绘</vt:lpstr>
      <vt:lpstr>PowerPoint 演示文稿</vt:lpstr>
      <vt:lpstr>PowerPoint 演示文稿</vt:lpstr>
      <vt:lpstr>PowerPoint 演示文稿</vt:lpstr>
      <vt:lpstr>对窗口的显示做初始化</vt:lpstr>
      <vt:lpstr>PowerPoint 演示文稿</vt:lpstr>
      <vt:lpstr>对窗口的显示做初始化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 结</vt:lpstr>
      <vt:lpstr>PowerPoint 演示文稿</vt:lpstr>
      <vt:lpstr>Picture控件动态显示图片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360</cp:revision>
  <dcterms:created xsi:type="dcterms:W3CDTF">2001-10-15T01:38:10Z</dcterms:created>
  <dcterms:modified xsi:type="dcterms:W3CDTF">2018-05-22T09:22:00Z</dcterms:modified>
</cp:coreProperties>
</file>