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 id="2147483650" r:id="rId3"/>
    <p:sldMasterId id="2147483774" r:id="rId4"/>
    <p:sldMasterId id="2147483786" r:id="rId5"/>
    <p:sldMasterId id="2147483798" r:id="rId6"/>
  </p:sldMasterIdLst>
  <p:notesMasterIdLst>
    <p:notesMasterId r:id="rId51"/>
  </p:notesMasterIdLst>
  <p:handoutMasterIdLst>
    <p:handoutMasterId r:id="rId52"/>
  </p:handoutMasterIdLst>
  <p:sldIdLst>
    <p:sldId id="444" r:id="rId7"/>
    <p:sldId id="448" r:id="rId8"/>
    <p:sldId id="447" r:id="rId9"/>
    <p:sldId id="445" r:id="rId10"/>
    <p:sldId id="441" r:id="rId11"/>
    <p:sldId id="442" r:id="rId12"/>
    <p:sldId id="258" r:id="rId13"/>
    <p:sldId id="355" r:id="rId14"/>
    <p:sldId id="336" r:id="rId15"/>
    <p:sldId id="337" r:id="rId16"/>
    <p:sldId id="356" r:id="rId17"/>
    <p:sldId id="357" r:id="rId18"/>
    <p:sldId id="377" r:id="rId19"/>
    <p:sldId id="378" r:id="rId20"/>
    <p:sldId id="380" r:id="rId21"/>
    <p:sldId id="381" r:id="rId22"/>
    <p:sldId id="382" r:id="rId23"/>
    <p:sldId id="383" r:id="rId24"/>
    <p:sldId id="384" r:id="rId25"/>
    <p:sldId id="385" r:id="rId26"/>
    <p:sldId id="386" r:id="rId27"/>
    <p:sldId id="388" r:id="rId28"/>
    <p:sldId id="389" r:id="rId29"/>
    <p:sldId id="390" r:id="rId30"/>
    <p:sldId id="391" r:id="rId31"/>
    <p:sldId id="392" r:id="rId32"/>
    <p:sldId id="443" r:id="rId33"/>
    <p:sldId id="416" r:id="rId34"/>
    <p:sldId id="417" r:id="rId35"/>
    <p:sldId id="418" r:id="rId36"/>
    <p:sldId id="419" r:id="rId37"/>
    <p:sldId id="422" r:id="rId38"/>
    <p:sldId id="434" r:id="rId39"/>
    <p:sldId id="424" r:id="rId40"/>
    <p:sldId id="435" r:id="rId41"/>
    <p:sldId id="425" r:id="rId42"/>
    <p:sldId id="426" r:id="rId43"/>
    <p:sldId id="427" r:id="rId44"/>
    <p:sldId id="428" r:id="rId45"/>
    <p:sldId id="429" r:id="rId46"/>
    <p:sldId id="430" r:id="rId47"/>
    <p:sldId id="431" r:id="rId48"/>
    <p:sldId id="433" r:id="rId49"/>
    <p:sldId id="437" r:id="rId50"/>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0000"/>
    <a:srgbClr val="006600"/>
    <a:srgbClr val="00FFCC"/>
    <a:srgbClr val="99FFCC"/>
    <a:srgbClr val="FF99FF"/>
    <a:srgbClr val="6600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080" autoAdjust="0"/>
  </p:normalViewPr>
  <p:slideViewPr>
    <p:cSldViewPr>
      <p:cViewPr>
        <p:scale>
          <a:sx n="66" d="100"/>
          <a:sy n="66" d="100"/>
        </p:scale>
        <p:origin x="-1050" y="-2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892"/>
    </p:cViewPr>
  </p:sorterViewPr>
  <p:notesViewPr>
    <p:cSldViewPr>
      <p:cViewPr varScale="1">
        <p:scale>
          <a:sx n="52" d="100"/>
          <a:sy n="52" d="100"/>
        </p:scale>
        <p:origin x="-289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notesMaster" Target="notesMasters/notesMaster1.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3993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3994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3994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558836DB-DAD9-4580-A85F-40360368299C}" type="slidenum">
              <a:rPr lang="en-US" altLang="zh-CN"/>
              <a:pPr>
                <a:defRPr/>
              </a:pPr>
              <a:t>‹#›</a:t>
            </a:fld>
            <a:endParaRPr lang="en-US" altLang="zh-CN"/>
          </a:p>
        </p:txBody>
      </p:sp>
    </p:spTree>
    <p:extLst>
      <p:ext uri="{BB962C8B-B14F-4D97-AF65-F5344CB8AC3E}">
        <p14:creationId xmlns:p14="http://schemas.microsoft.com/office/powerpoint/2010/main" val="35871815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921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A7193DD2-27AF-4112-8000-F71DA000C840}" type="slidenum">
              <a:rPr lang="en-US" altLang="zh-CN"/>
              <a:pPr>
                <a:defRPr/>
              </a:pPr>
              <a:t>‹#›</a:t>
            </a:fld>
            <a:endParaRPr lang="en-US" altLang="zh-CN"/>
          </a:p>
        </p:txBody>
      </p:sp>
    </p:spTree>
    <p:extLst>
      <p:ext uri="{BB962C8B-B14F-4D97-AF65-F5344CB8AC3E}">
        <p14:creationId xmlns:p14="http://schemas.microsoft.com/office/powerpoint/2010/main" val="26399911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pitchFamily="2" charset="-122"/>
              </a:defRPr>
            </a:lvl1pPr>
            <a:lvl2pPr marL="742950" indent="-285750" eaLnBrk="0" hangingPunct="0">
              <a:spcBef>
                <a:spcPct val="30000"/>
              </a:spcBef>
              <a:defRPr sz="1200">
                <a:solidFill>
                  <a:schemeClr val="tx1"/>
                </a:solidFill>
                <a:latin typeface="Arial" charset="0"/>
                <a:ea typeface="宋体" pitchFamily="2" charset="-122"/>
              </a:defRPr>
            </a:lvl2pPr>
            <a:lvl3pPr marL="1143000" indent="-228600" eaLnBrk="0" hangingPunct="0">
              <a:spcBef>
                <a:spcPct val="30000"/>
              </a:spcBef>
              <a:defRPr sz="1200">
                <a:solidFill>
                  <a:schemeClr val="tx1"/>
                </a:solidFill>
                <a:latin typeface="Arial" charset="0"/>
                <a:ea typeface="宋体" pitchFamily="2" charset="-122"/>
              </a:defRPr>
            </a:lvl3pPr>
            <a:lvl4pPr marL="1600200" indent="-228600" eaLnBrk="0" hangingPunct="0">
              <a:spcBef>
                <a:spcPct val="30000"/>
              </a:spcBef>
              <a:defRPr sz="1200">
                <a:solidFill>
                  <a:schemeClr val="tx1"/>
                </a:solidFill>
                <a:latin typeface="Arial" charset="0"/>
                <a:ea typeface="宋体" pitchFamily="2" charset="-122"/>
              </a:defRPr>
            </a:lvl4pPr>
            <a:lvl5pPr marL="2057400" indent="-228600"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F8061F4D-836A-454C-B63F-3D6D4384326E}" type="slidenum">
              <a:rPr lang="zh-CN" altLang="en-US" smtClean="0">
                <a:solidFill>
                  <a:prstClr val="black"/>
                </a:solidFill>
                <a:latin typeface="Times New Roman" pitchFamily="18" charset="0"/>
              </a:rPr>
              <a:pPr eaLnBrk="1" hangingPunct="1">
                <a:spcBef>
                  <a:spcPct val="0"/>
                </a:spcBef>
              </a:pPr>
              <a:t>1</a:t>
            </a:fld>
            <a:endParaRPr lang="en-US" altLang="zh-CN" smtClean="0">
              <a:solidFill>
                <a:prstClr val="black"/>
              </a:solidFill>
              <a:latin typeface="Times New Roman" pitchFamily="18"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zh-CN" alt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0A9F3144-9713-4281-A59E-58B17900942B}" type="slidenum">
              <a:rPr lang="en-US" altLang="zh-CN" smtClean="0"/>
              <a:pPr eaLnBrk="1" hangingPunct="1">
                <a:spcBef>
                  <a:spcPct val="0"/>
                </a:spcBef>
              </a:pPr>
              <a:t>14</a:t>
            </a:fld>
            <a:endParaRPr lang="en-US" altLang="zh-CN"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r>
              <a:rPr lang="zh-CN" altLang="en-US" dirty="0" smtClean="0"/>
              <a:t>类里面可以不用定义析构</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FA421A51-0360-4E67-B159-766BB0B99469}" type="slidenum">
              <a:rPr lang="en-US" altLang="zh-CN" smtClean="0"/>
              <a:pPr eaLnBrk="1" hangingPunct="1">
                <a:spcBef>
                  <a:spcPct val="0"/>
                </a:spcBef>
              </a:pPr>
              <a:t>20</a:t>
            </a:fld>
            <a:endParaRPr lang="en-US" altLang="zh-CN"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r>
              <a:rPr lang="zh-CN" altLang="en-US" smtClean="0"/>
              <a:t>调用的时候怎么区分调用哪一个？根据参数区分</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AE0E24A6-339F-4D2E-9D40-6AC5865D5ED9}" type="slidenum">
              <a:rPr lang="en-US" altLang="zh-CN" smtClean="0"/>
              <a:pPr eaLnBrk="1" hangingPunct="1">
                <a:spcBef>
                  <a:spcPct val="0"/>
                </a:spcBef>
              </a:pPr>
              <a:t>22</a:t>
            </a:fld>
            <a:endParaRPr lang="en-US" altLang="zh-CN"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r>
              <a:rPr lang="zh-CN" altLang="en-US" smtClean="0"/>
              <a:t>编译器会根据参数自动选择相应的函数加以执行</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charset="-122"/>
              </a:defRPr>
            </a:lvl1pPr>
            <a:lvl2pPr marL="742950" indent="-285750" eaLnBrk="0" hangingPunct="0">
              <a:spcBef>
                <a:spcPct val="30000"/>
              </a:spcBef>
              <a:defRPr kumimoji="1" sz="1200">
                <a:solidFill>
                  <a:schemeClr val="tx1"/>
                </a:solidFill>
                <a:latin typeface="Times New Roman" pitchFamily="18" charset="0"/>
                <a:ea typeface="宋体" charset="-122"/>
              </a:defRPr>
            </a:lvl2pPr>
            <a:lvl3pPr marL="1143000" indent="-228600" eaLnBrk="0" hangingPunct="0">
              <a:spcBef>
                <a:spcPct val="30000"/>
              </a:spcBef>
              <a:defRPr kumimoji="1" sz="1200">
                <a:solidFill>
                  <a:schemeClr val="tx1"/>
                </a:solidFill>
                <a:latin typeface="Times New Roman" pitchFamily="18" charset="0"/>
                <a:ea typeface="宋体" charset="-122"/>
              </a:defRPr>
            </a:lvl3pPr>
            <a:lvl4pPr marL="1600200" indent="-228600" eaLnBrk="0" hangingPunct="0">
              <a:spcBef>
                <a:spcPct val="30000"/>
              </a:spcBef>
              <a:defRPr kumimoji="1" sz="1200">
                <a:solidFill>
                  <a:schemeClr val="tx1"/>
                </a:solidFill>
                <a:latin typeface="Times New Roman" pitchFamily="18" charset="0"/>
                <a:ea typeface="宋体" charset="-122"/>
              </a:defRPr>
            </a:lvl4pPr>
            <a:lvl5pPr marL="2057400" indent="-228600"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eaLnBrk="1" hangingPunct="1">
              <a:spcBef>
                <a:spcPct val="0"/>
              </a:spcBef>
            </a:pPr>
            <a:fld id="{8DA262FA-6C44-42CE-BC54-DE54D3AEBFCF}" type="slidenum">
              <a:rPr lang="en-US" altLang="zh-CN" smtClean="0">
                <a:solidFill>
                  <a:prstClr val="black"/>
                </a:solidFill>
              </a:rPr>
              <a:pPr eaLnBrk="1" hangingPunct="1">
                <a:spcBef>
                  <a:spcPct val="0"/>
                </a:spcBef>
              </a:pPr>
              <a:t>27</a:t>
            </a:fld>
            <a:endParaRPr lang="en-US" altLang="zh-CN" smtClean="0">
              <a:solidFill>
                <a:prstClr val="black"/>
              </a:solidFill>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r>
              <a:rPr lang="zh-CN" altLang="en-US" smtClean="0">
                <a:ea typeface="宋体" charset="-122"/>
              </a:rPr>
              <a:t>派生类不继承的基类成员仅有析构函数、构造函数以及任何重载赋值运算符的成员函数。之所以不继承是因为派生类有自己的构造函数和析构函数。</a:t>
            </a:r>
            <a:endParaRPr lang="en-US" altLang="zh-CN" smtClean="0">
              <a:ea typeface="宋体" charset="-122"/>
            </a:endParaRPr>
          </a:p>
          <a:p>
            <a:pPr eaLnBrk="1" hangingPunct="1"/>
            <a:r>
              <a:rPr lang="zh-CN" altLang="en-US" smtClean="0">
                <a:ea typeface="宋体" charset="-122"/>
              </a:rPr>
              <a:t>虽然派生类不会继承基类的构造函数，但它们任然存在于基类中，并且用于创建派生类对象的积累部分。因为创建派生类对象的基类部分实际上属于基类构造函数而非派生类构造函数的任务。</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58FE1C77-4D59-4F76-A255-9D20F46DD828}" type="slidenum">
              <a:rPr lang="en-US" altLang="zh-CN" smtClean="0"/>
              <a:pPr eaLnBrk="1" hangingPunct="1">
                <a:spcBef>
                  <a:spcPct val="0"/>
                </a:spcBef>
              </a:pPr>
              <a:t>29</a:t>
            </a:fld>
            <a:endParaRPr lang="en-US" altLang="zh-CN"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r>
              <a:rPr lang="zh-CN" altLang="en-US" smtClean="0"/>
              <a:t>函数名相同，参数可以不同。仍然可以重写</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CDC10BDC-98B7-49F1-888A-B6007A94DEA0}" type="slidenum">
              <a:rPr lang="en-US" altLang="zh-CN" smtClean="0"/>
              <a:pPr eaLnBrk="1" hangingPunct="1">
                <a:spcBef>
                  <a:spcPct val="0"/>
                </a:spcBef>
              </a:pPr>
              <a:t>31</a:t>
            </a:fld>
            <a:endParaRPr lang="en-US" altLang="zh-CN"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eaLnBrk="1" hangingPunct="1"/>
            <a:r>
              <a:rPr lang="zh-CN" altLang="en-US" smtClean="0"/>
              <a:t>板书写结果</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12A9D6DC-0F6E-41B2-9E32-700554EBAB74}" type="slidenum">
              <a:rPr lang="en-US" altLang="zh-CN" smtClean="0"/>
              <a:pPr eaLnBrk="1" hangingPunct="1">
                <a:spcBef>
                  <a:spcPct val="0"/>
                </a:spcBef>
              </a:pPr>
              <a:t>32</a:t>
            </a:fld>
            <a:endParaRPr lang="en-US" altLang="zh-CN"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r>
              <a:rPr lang="en-US" altLang="zh-CN" dirty="0" smtClean="0"/>
              <a:t>C++</a:t>
            </a:r>
            <a:r>
              <a:rPr lang="zh-CN" altLang="en-US" dirty="0" smtClean="0"/>
              <a:t>允许多重继承，而</a:t>
            </a:r>
            <a:r>
              <a:rPr lang="en-US" altLang="zh-CN" dirty="0" smtClean="0"/>
              <a:t>java</a:t>
            </a:r>
            <a:r>
              <a:rPr lang="zh-CN" altLang="en-US" dirty="0" smtClean="0"/>
              <a:t>不允许多重继承。</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ln/>
        </p:spPr>
      </p:sp>
      <p:sp>
        <p:nvSpPr>
          <p:cNvPr id="65539" name="备注占位符 2"/>
          <p:cNvSpPr>
            <a:spLocks noGrp="1"/>
          </p:cNvSpPr>
          <p:nvPr>
            <p:ph type="body" idx="1"/>
          </p:nvPr>
        </p:nvSpPr>
        <p:spPr>
          <a:noFill/>
        </p:spPr>
        <p:txBody>
          <a:bodyPr/>
          <a:lstStyle/>
          <a:p>
            <a:pPr eaLnBrk="1" hangingPunct="1"/>
            <a:r>
              <a:rPr lang="zh-CN" altLang="en-US" smtClean="0"/>
              <a:t>虽然基类的私有数据成员也是派生类的成员，但它们在派生类中仍然是基类所思有的，因此在培生类中添加的成员函数不能访问它们。只有通过基类保护或公有的成员函数才能在派生类中访问它们。</a:t>
            </a:r>
          </a:p>
        </p:txBody>
      </p:sp>
      <p:sp>
        <p:nvSpPr>
          <p:cNvPr id="65540" name="灯片编号占位符 3"/>
          <p:cNvSpPr>
            <a:spLocks noGrp="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A7953A0F-309D-4A74-95EE-EC1FCEB647F1}" type="slidenum">
              <a:rPr lang="en-US" altLang="zh-CN" smtClean="0"/>
              <a:pPr eaLnBrk="1" hangingPunct="1">
                <a:spcBef>
                  <a:spcPct val="0"/>
                </a:spcBef>
              </a:pPr>
              <a:t>35</a:t>
            </a:fld>
            <a:endParaRPr lang="en-US"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C2CC270F-2FB5-48E9-9D8A-BA46064404BD}" type="slidenum">
              <a:rPr lang="en-US" altLang="zh-CN" smtClean="0"/>
              <a:pPr eaLnBrk="1" hangingPunct="1">
                <a:spcBef>
                  <a:spcPct val="0"/>
                </a:spcBef>
              </a:pPr>
              <a:t>37</a:t>
            </a:fld>
            <a:endParaRPr lang="en-US" altLang="zh-CN"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r>
              <a:rPr lang="zh-CN" altLang="en-US" smtClean="0"/>
              <a:t>条件编译：满足条件编译，不满足条件不编译</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F52E05E8-C5C4-40EE-9787-EA5DA0F6F4D4}" type="slidenum">
              <a:rPr lang="en-US" altLang="zh-CN" smtClean="0"/>
              <a:pPr eaLnBrk="1" hangingPunct="1">
                <a:spcBef>
                  <a:spcPct val="0"/>
                </a:spcBef>
              </a:pPr>
              <a:t>38</a:t>
            </a:fld>
            <a:endParaRPr lang="en-US" altLang="zh-CN"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r>
              <a:rPr lang="zh-CN" altLang="en-US" smtClean="0"/>
              <a:t>出现的</a:t>
            </a:r>
            <a:r>
              <a:rPr lang="en-US" altLang="zh-CN" smtClean="0"/>
              <a:t>animal</a:t>
            </a:r>
            <a:r>
              <a:rPr lang="zh-CN" altLang="en-US" smtClean="0"/>
              <a:t>在哪里定义</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ln/>
        </p:spPr>
      </p:sp>
      <p:sp>
        <p:nvSpPr>
          <p:cNvPr id="21507" name="备注占位符 2"/>
          <p:cNvSpPr>
            <a:spLocks noGrp="1"/>
          </p:cNvSpPr>
          <p:nvPr>
            <p:ph type="body" idx="1"/>
          </p:nvPr>
        </p:nvSpPr>
        <p:spPr>
          <a:noFill/>
        </p:spPr>
        <p:txBody>
          <a:bodyPr/>
          <a:lstStyle/>
          <a:p>
            <a:r>
              <a:rPr lang="zh-CN" altLang="en-US" smtClean="0"/>
              <a:t>编写程序处理在庭院内出现的对象。</a:t>
            </a:r>
          </a:p>
        </p:txBody>
      </p:sp>
      <p:sp>
        <p:nvSpPr>
          <p:cNvPr id="2150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ea typeface="宋体" pitchFamily="2" charset="-122"/>
              </a:defRPr>
            </a:lvl1pPr>
            <a:lvl2pPr marL="742950" indent="-285750" eaLnBrk="0" hangingPunct="0">
              <a:spcBef>
                <a:spcPct val="30000"/>
              </a:spcBef>
              <a:defRPr sz="1200">
                <a:solidFill>
                  <a:schemeClr val="tx1"/>
                </a:solidFill>
                <a:latin typeface="Arial" charset="0"/>
                <a:ea typeface="宋体" pitchFamily="2" charset="-122"/>
              </a:defRPr>
            </a:lvl2pPr>
            <a:lvl3pPr marL="1143000" indent="-228600" eaLnBrk="0" hangingPunct="0">
              <a:spcBef>
                <a:spcPct val="30000"/>
              </a:spcBef>
              <a:defRPr sz="1200">
                <a:solidFill>
                  <a:schemeClr val="tx1"/>
                </a:solidFill>
                <a:latin typeface="Arial" charset="0"/>
                <a:ea typeface="宋体" pitchFamily="2" charset="-122"/>
              </a:defRPr>
            </a:lvl3pPr>
            <a:lvl4pPr marL="1600200" indent="-228600" eaLnBrk="0" hangingPunct="0">
              <a:spcBef>
                <a:spcPct val="30000"/>
              </a:spcBef>
              <a:defRPr sz="1200">
                <a:solidFill>
                  <a:schemeClr val="tx1"/>
                </a:solidFill>
                <a:latin typeface="Arial" charset="0"/>
                <a:ea typeface="宋体" pitchFamily="2" charset="-122"/>
              </a:defRPr>
            </a:lvl4pPr>
            <a:lvl5pPr marL="2057400" indent="-228600"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F6D9BBFF-FD04-462F-A537-26B315EE15E4}" type="slidenum">
              <a:rPr lang="zh-CN" altLang="en-US" smtClean="0">
                <a:latin typeface="Times New Roman" pitchFamily="18" charset="0"/>
              </a:rPr>
              <a:pPr eaLnBrk="1" hangingPunct="1">
                <a:spcBef>
                  <a:spcPct val="0"/>
                </a:spcBef>
              </a:pPr>
              <a:t>4</a:t>
            </a:fld>
            <a:endParaRPr lang="en-US" altLang="zh-CN"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charset="-122"/>
              </a:defRPr>
            </a:lvl1pPr>
            <a:lvl2pPr marL="742950" indent="-285750" eaLnBrk="0" hangingPunct="0">
              <a:spcBef>
                <a:spcPct val="30000"/>
              </a:spcBef>
              <a:defRPr kumimoji="1" sz="1200">
                <a:solidFill>
                  <a:schemeClr val="tx1"/>
                </a:solidFill>
                <a:latin typeface="Times New Roman" pitchFamily="18" charset="0"/>
                <a:ea typeface="宋体" charset="-122"/>
              </a:defRPr>
            </a:lvl2pPr>
            <a:lvl3pPr marL="1143000" indent="-228600" eaLnBrk="0" hangingPunct="0">
              <a:spcBef>
                <a:spcPct val="30000"/>
              </a:spcBef>
              <a:defRPr kumimoji="1" sz="1200">
                <a:solidFill>
                  <a:schemeClr val="tx1"/>
                </a:solidFill>
                <a:latin typeface="Times New Roman" pitchFamily="18" charset="0"/>
                <a:ea typeface="宋体" charset="-122"/>
              </a:defRPr>
            </a:lvl3pPr>
            <a:lvl4pPr marL="1600200" indent="-228600" eaLnBrk="0" hangingPunct="0">
              <a:spcBef>
                <a:spcPct val="30000"/>
              </a:spcBef>
              <a:defRPr kumimoji="1" sz="1200">
                <a:solidFill>
                  <a:schemeClr val="tx1"/>
                </a:solidFill>
                <a:latin typeface="Times New Roman" pitchFamily="18" charset="0"/>
                <a:ea typeface="宋体" charset="-122"/>
              </a:defRPr>
            </a:lvl4pPr>
            <a:lvl5pPr marL="2057400" indent="-228600"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eaLnBrk="1" hangingPunct="1">
              <a:spcBef>
                <a:spcPct val="0"/>
              </a:spcBef>
            </a:pPr>
            <a:fld id="{5D50AEE8-0BA6-4903-BF7B-AF9F698320AE}" type="slidenum">
              <a:rPr lang="en-US" altLang="zh-CN" smtClean="0">
                <a:solidFill>
                  <a:srgbClr val="000000"/>
                </a:solidFill>
              </a:rPr>
              <a:pPr eaLnBrk="1" hangingPunct="1">
                <a:spcBef>
                  <a:spcPct val="0"/>
                </a:spcBef>
              </a:pPr>
              <a:t>6</a:t>
            </a:fld>
            <a:endParaRPr lang="en-US" altLang="zh-CN" smtClean="0">
              <a:solidFill>
                <a:srgbClr val="000000"/>
              </a:solidFill>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endParaRPr lang="zh-CN" altLang="en-US" dirty="0" smtClean="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a:noFill/>
        </p:spPr>
        <p:txBody>
          <a:bodyPr/>
          <a:lstStyle/>
          <a:p>
            <a:pPr eaLnBrk="1" hangingPunct="1"/>
            <a:r>
              <a:rPr lang="zh-CN" altLang="en-US" smtClean="0"/>
              <a:t>私有成员的访问最严格，这能被该类的成员所访问。</a:t>
            </a:r>
            <a:endParaRPr lang="en-US" altLang="zh-CN" smtClean="0"/>
          </a:p>
          <a:p>
            <a:pPr eaLnBrk="1" hangingPunct="1"/>
            <a:r>
              <a:rPr lang="zh-CN" altLang="en-US" smtClean="0"/>
              <a:t>在一个类中应当至少有一个公有的成员函数，作为对外的接口，否则对象就无法进行任何操作。</a:t>
            </a:r>
          </a:p>
        </p:txBody>
      </p:sp>
      <p:sp>
        <p:nvSpPr>
          <p:cNvPr id="52228" name="灯片编号占位符 3"/>
          <p:cNvSpPr>
            <a:spLocks noGrp="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23A400FF-6E2C-455D-BCF3-BDA49ED3605A}" type="slidenum">
              <a:rPr lang="en-US" altLang="zh-CN" smtClean="0"/>
              <a:pPr eaLnBrk="1" hangingPunct="1">
                <a:spcBef>
                  <a:spcPct val="0"/>
                </a:spcBef>
              </a:pPr>
              <a:t>8</a:t>
            </a:fld>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DC5447EB-A565-498C-9BBE-757E84E75B68}" type="slidenum">
              <a:rPr lang="en-US" altLang="zh-CN" smtClean="0"/>
              <a:pPr eaLnBrk="1" hangingPunct="1">
                <a:spcBef>
                  <a:spcPct val="0"/>
                </a:spcBef>
              </a:pPr>
              <a:t>9</a:t>
            </a:fld>
            <a:endParaRPr lang="en-US" altLang="zh-CN"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zh-CN" altLang="en-US" dirty="0" smtClean="0"/>
              <a:t>特殊类型，既有数据，又有行为。</a:t>
            </a:r>
          </a:p>
          <a:p>
            <a:pPr eaLnBrk="1" hangingPunct="1"/>
            <a:r>
              <a:rPr lang="zh-CN" altLang="en-US" dirty="0" smtClean="0"/>
              <a:t>对象是类的实例。</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A4A97143-C22A-48F2-B1D5-FEC608C98430}" type="slidenum">
              <a:rPr lang="en-US" altLang="zh-CN" smtClean="0"/>
              <a:pPr eaLnBrk="1" hangingPunct="1">
                <a:spcBef>
                  <a:spcPct val="0"/>
                </a:spcBef>
              </a:pPr>
              <a:t>10</a:t>
            </a:fld>
            <a:endParaRPr lang="en-US" altLang="zh-CN"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r>
              <a:rPr lang="zh-CN" altLang="en-US" dirty="0" smtClean="0"/>
              <a:t>和结构体变量的用法一样，对象也能相互赋值</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CD656259-D7F6-4A70-BAE8-2033FC32B8B7}" type="slidenum">
              <a:rPr lang="en-US" altLang="zh-CN" smtClean="0"/>
              <a:pPr eaLnBrk="1" hangingPunct="1">
                <a:spcBef>
                  <a:spcPct val="0"/>
                </a:spcBef>
              </a:pPr>
              <a:t>11</a:t>
            </a:fld>
            <a:endParaRPr lang="en-US" altLang="zh-CN"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r>
              <a:rPr lang="zh-CN" altLang="en-US" smtClean="0"/>
              <a:t>需要时定义，不需要时不定义。</a:t>
            </a:r>
            <a:endParaRPr lang="en-US" altLang="zh-CN" smtClean="0"/>
          </a:p>
          <a:p>
            <a:pPr eaLnBrk="1" hangingPunct="1"/>
            <a:r>
              <a:rPr lang="zh-CN" altLang="en-US" smtClean="0"/>
              <a:t>建立对象时自动调用构造函数时</a:t>
            </a:r>
            <a:r>
              <a:rPr lang="en-US" altLang="zh-CN" smtClean="0"/>
              <a:t>C++</a:t>
            </a:r>
            <a:r>
              <a:rPr lang="zh-CN" altLang="en-US" smtClean="0"/>
              <a:t>程序的必然行为。</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7221EF09-4949-4D41-88FE-3228F24E5250}" type="slidenum">
              <a:rPr lang="en-US" altLang="zh-CN" smtClean="0"/>
              <a:pPr eaLnBrk="1" hangingPunct="1">
                <a:spcBef>
                  <a:spcPct val="0"/>
                </a:spcBef>
              </a:pPr>
              <a:t>12</a:t>
            </a:fld>
            <a:endParaRPr lang="en-US" altLang="zh-CN"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r>
              <a:rPr lang="zh-CN" altLang="en-US" smtClean="0"/>
              <a:t>定义时分配存储空间，对象存在；生命期结束，释放存储空间时，对象消失。</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C67E8683-301C-450A-84B8-EAAE5D6BE450}" type="slidenum">
              <a:rPr lang="en-US" altLang="zh-CN" smtClean="0"/>
              <a:pPr eaLnBrk="1" hangingPunct="1">
                <a:spcBef>
                  <a:spcPct val="0"/>
                </a:spcBef>
              </a:pPr>
              <a:t>13</a:t>
            </a:fld>
            <a:endParaRPr lang="en-US" altLang="zh-CN"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r>
              <a:rPr lang="zh-CN" altLang="en-US" smtClean="0"/>
              <a:t>可以在类内部定义成员函数，现在函数声明的地方直接写上函数的定义；但是更一般的是采用类内声明，类外定义的方法，在类外去定义成员函数。怎么定义？和一般的函数定义类似，函数首部和函数体构成，只不过要在函数名前面加上类名：：</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1780776-4795-4607-BD37-415C10191CAB}" type="slidenum">
              <a:rPr lang="en-US" altLang="zh-CN"/>
              <a:pPr>
                <a:defRPr/>
              </a:pPr>
              <a:t>‹#›</a:t>
            </a:fld>
            <a:endParaRPr lang="en-US" altLang="zh-CN"/>
          </a:p>
        </p:txBody>
      </p:sp>
    </p:spTree>
    <p:extLst>
      <p:ext uri="{BB962C8B-B14F-4D97-AF65-F5344CB8AC3E}">
        <p14:creationId xmlns:p14="http://schemas.microsoft.com/office/powerpoint/2010/main" val="3272375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11903E9-6FE1-4530-9712-A27C2B5BF1E1}" type="slidenum">
              <a:rPr lang="en-US" altLang="zh-CN"/>
              <a:pPr>
                <a:defRPr/>
              </a:pPr>
              <a:t>‹#›</a:t>
            </a:fld>
            <a:endParaRPr lang="en-US" altLang="zh-CN"/>
          </a:p>
        </p:txBody>
      </p:sp>
    </p:spTree>
    <p:extLst>
      <p:ext uri="{BB962C8B-B14F-4D97-AF65-F5344CB8AC3E}">
        <p14:creationId xmlns:p14="http://schemas.microsoft.com/office/powerpoint/2010/main" val="3505622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99658A8-96F7-4206-9524-117C561DCCDD}" type="slidenum">
              <a:rPr lang="en-US" altLang="zh-CN"/>
              <a:pPr>
                <a:defRPr/>
              </a:pPr>
              <a:t>‹#›</a:t>
            </a:fld>
            <a:endParaRPr lang="en-US" altLang="zh-CN"/>
          </a:p>
        </p:txBody>
      </p:sp>
    </p:spTree>
    <p:extLst>
      <p:ext uri="{BB962C8B-B14F-4D97-AF65-F5344CB8AC3E}">
        <p14:creationId xmlns:p14="http://schemas.microsoft.com/office/powerpoint/2010/main" val="26800511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179221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796222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87888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587234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3102221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6343180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1662133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071850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6653C71-835E-41E4-9CFE-A8886D18678A}" type="slidenum">
              <a:rPr lang="en-US" altLang="zh-CN"/>
              <a:pPr>
                <a:defRPr/>
              </a:pPr>
              <a:t>‹#›</a:t>
            </a:fld>
            <a:endParaRPr lang="en-US" altLang="zh-CN"/>
          </a:p>
        </p:txBody>
      </p:sp>
    </p:spTree>
    <p:extLst>
      <p:ext uri="{BB962C8B-B14F-4D97-AF65-F5344CB8AC3E}">
        <p14:creationId xmlns:p14="http://schemas.microsoft.com/office/powerpoint/2010/main" val="19165898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65659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444510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966809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365951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4760664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0234246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6201994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4923453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0949878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464045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0497E3F-AE43-40BB-A966-44DCCFE3C0EE}" type="slidenum">
              <a:rPr lang="en-US" altLang="zh-CN"/>
              <a:pPr>
                <a:defRPr/>
              </a:pPr>
              <a:t>‹#›</a:t>
            </a:fld>
            <a:endParaRPr lang="en-US" altLang="zh-CN"/>
          </a:p>
        </p:txBody>
      </p:sp>
    </p:spTree>
    <p:extLst>
      <p:ext uri="{BB962C8B-B14F-4D97-AF65-F5344CB8AC3E}">
        <p14:creationId xmlns:p14="http://schemas.microsoft.com/office/powerpoint/2010/main" val="8148173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033285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8048743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800405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15519250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056329110"/>
      </p:ext>
    </p:extLst>
  </p:cSld>
  <p:clrMapOvr>
    <a:masterClrMapping/>
  </p:clrMapOvr>
  <p:transition spd="med">
    <p:rand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89537128"/>
      </p:ext>
    </p:extLst>
  </p:cSld>
  <p:clrMapOvr>
    <a:masterClrMapping/>
  </p:clrMapOvr>
  <p:transition spd="med">
    <p:rand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642449097"/>
      </p:ext>
    </p:extLst>
  </p:cSld>
  <p:clrMapOvr>
    <a:masterClrMapping/>
  </p:clrMapOvr>
  <p:transition spd="med">
    <p:rand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73850618"/>
      </p:ext>
    </p:extLst>
  </p:cSld>
  <p:clrMapOvr>
    <a:masterClrMapping/>
  </p:clrMapOvr>
  <p:transition spd="med">
    <p:random/>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7658913"/>
      </p:ext>
    </p:extLst>
  </p:cSld>
  <p:clrMapOvr>
    <a:masterClrMapping/>
  </p:clrMapOvr>
  <p:transition spd="med">
    <p:random/>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736826645"/>
      </p:ext>
    </p:extLst>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882D85F-3A9E-4415-B40F-114B3D724A7E}" type="slidenum">
              <a:rPr lang="en-US" altLang="zh-CN"/>
              <a:pPr>
                <a:defRPr/>
              </a:pPr>
              <a:t>‹#›</a:t>
            </a:fld>
            <a:endParaRPr lang="en-US" altLang="zh-CN"/>
          </a:p>
        </p:txBody>
      </p:sp>
    </p:spTree>
    <p:extLst>
      <p:ext uri="{BB962C8B-B14F-4D97-AF65-F5344CB8AC3E}">
        <p14:creationId xmlns:p14="http://schemas.microsoft.com/office/powerpoint/2010/main" val="195995556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2883098"/>
      </p:ext>
    </p:extLst>
  </p:cSld>
  <p:clrMapOvr>
    <a:masterClrMapping/>
  </p:clrMapOvr>
  <p:transition spd="med">
    <p:rand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740372813"/>
      </p:ext>
    </p:extLst>
  </p:cSld>
  <p:clrMapOvr>
    <a:masterClrMapping/>
  </p:clrMapOvr>
  <p:transition spd="med">
    <p:random/>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596369344"/>
      </p:ext>
    </p:extLst>
  </p:cSld>
  <p:clrMapOvr>
    <a:masterClrMapping/>
  </p:clrMapOvr>
  <p:transition spd="med">
    <p:rand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32159161"/>
      </p:ext>
    </p:extLst>
  </p:cSld>
  <p:clrMapOvr>
    <a:masterClrMapping/>
  </p:clrMapOvr>
  <p:transition spd="med">
    <p:rand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9547275"/>
      </p:ext>
    </p:extLst>
  </p:cSld>
  <p:clrMapOvr>
    <a:masterClrMapping/>
  </p:clrMapOvr>
  <p:transition spd="med">
    <p:rand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C5687F1-08A5-4E1E-BC8D-396753F9F7D6}" type="slidenum">
              <a:rPr lang="en-US" altLang="zh-CN"/>
              <a:pPr>
                <a:defRPr/>
              </a:pPr>
              <a:t>‹#›</a:t>
            </a:fld>
            <a:endParaRPr lang="en-US" altLang="zh-CN"/>
          </a:p>
        </p:txBody>
      </p:sp>
    </p:spTree>
    <p:extLst>
      <p:ext uri="{BB962C8B-B14F-4D97-AF65-F5344CB8AC3E}">
        <p14:creationId xmlns:p14="http://schemas.microsoft.com/office/powerpoint/2010/main" val="206775529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94017E5-2417-4706-98BB-2B05E163DC46}" type="slidenum">
              <a:rPr lang="en-US" altLang="zh-CN"/>
              <a:pPr>
                <a:defRPr/>
              </a:pPr>
              <a:t>‹#›</a:t>
            </a:fld>
            <a:endParaRPr lang="en-US" altLang="zh-CN"/>
          </a:p>
        </p:txBody>
      </p:sp>
    </p:spTree>
    <p:extLst>
      <p:ext uri="{BB962C8B-B14F-4D97-AF65-F5344CB8AC3E}">
        <p14:creationId xmlns:p14="http://schemas.microsoft.com/office/powerpoint/2010/main" val="7656181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A268454-A904-4883-82DB-85AFBA5CBBE5}" type="slidenum">
              <a:rPr lang="en-US" altLang="zh-CN"/>
              <a:pPr>
                <a:defRPr/>
              </a:pPr>
              <a:t>‹#›</a:t>
            </a:fld>
            <a:endParaRPr lang="en-US" altLang="zh-CN"/>
          </a:p>
        </p:txBody>
      </p:sp>
    </p:spTree>
    <p:extLst>
      <p:ext uri="{BB962C8B-B14F-4D97-AF65-F5344CB8AC3E}">
        <p14:creationId xmlns:p14="http://schemas.microsoft.com/office/powerpoint/2010/main" val="328194211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876645D-6384-4710-A67D-F8BDA01B2C98}" type="slidenum">
              <a:rPr lang="en-US" altLang="zh-CN"/>
              <a:pPr>
                <a:defRPr/>
              </a:pPr>
              <a:t>‹#›</a:t>
            </a:fld>
            <a:endParaRPr lang="en-US" altLang="zh-CN"/>
          </a:p>
        </p:txBody>
      </p:sp>
    </p:spTree>
    <p:extLst>
      <p:ext uri="{BB962C8B-B14F-4D97-AF65-F5344CB8AC3E}">
        <p14:creationId xmlns:p14="http://schemas.microsoft.com/office/powerpoint/2010/main" val="15389789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D2847BC-D82F-4C7E-A8A7-4C1080E1211C}" type="slidenum">
              <a:rPr lang="en-US" altLang="zh-CN"/>
              <a:pPr>
                <a:defRPr/>
              </a:pPr>
              <a:t>‹#›</a:t>
            </a:fld>
            <a:endParaRPr lang="en-US" altLang="zh-CN"/>
          </a:p>
        </p:txBody>
      </p:sp>
    </p:spTree>
    <p:extLst>
      <p:ext uri="{BB962C8B-B14F-4D97-AF65-F5344CB8AC3E}">
        <p14:creationId xmlns:p14="http://schemas.microsoft.com/office/powerpoint/2010/main" val="55199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705FC58C-F657-4004-B7C7-1D915366645A}" type="slidenum">
              <a:rPr lang="en-US" altLang="zh-CN"/>
              <a:pPr>
                <a:defRPr/>
              </a:pPr>
              <a:t>‹#›</a:t>
            </a:fld>
            <a:endParaRPr lang="en-US" altLang="zh-CN"/>
          </a:p>
        </p:txBody>
      </p:sp>
    </p:spTree>
    <p:extLst>
      <p:ext uri="{BB962C8B-B14F-4D97-AF65-F5344CB8AC3E}">
        <p14:creationId xmlns:p14="http://schemas.microsoft.com/office/powerpoint/2010/main" val="206965115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F18446C-362A-497A-AA27-FD8917AD1E57}" type="slidenum">
              <a:rPr lang="en-US" altLang="zh-CN"/>
              <a:pPr>
                <a:defRPr/>
              </a:pPr>
              <a:t>‹#›</a:t>
            </a:fld>
            <a:endParaRPr lang="en-US" altLang="zh-CN"/>
          </a:p>
        </p:txBody>
      </p:sp>
    </p:spTree>
    <p:extLst>
      <p:ext uri="{BB962C8B-B14F-4D97-AF65-F5344CB8AC3E}">
        <p14:creationId xmlns:p14="http://schemas.microsoft.com/office/powerpoint/2010/main" val="38201371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358D64F2-1557-41CF-8313-FA94F269599E}" type="slidenum">
              <a:rPr lang="en-US" altLang="zh-CN"/>
              <a:pPr>
                <a:defRPr/>
              </a:pPr>
              <a:t>‹#›</a:t>
            </a:fld>
            <a:endParaRPr lang="en-US" altLang="zh-CN"/>
          </a:p>
        </p:txBody>
      </p:sp>
    </p:spTree>
    <p:extLst>
      <p:ext uri="{BB962C8B-B14F-4D97-AF65-F5344CB8AC3E}">
        <p14:creationId xmlns:p14="http://schemas.microsoft.com/office/powerpoint/2010/main" val="176810996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52FFAFD-9D02-45AD-8169-FC18E56CD127}" type="slidenum">
              <a:rPr lang="en-US" altLang="zh-CN"/>
              <a:pPr>
                <a:defRPr/>
              </a:pPr>
              <a:t>‹#›</a:t>
            </a:fld>
            <a:endParaRPr lang="en-US" altLang="zh-CN"/>
          </a:p>
        </p:txBody>
      </p:sp>
    </p:spTree>
    <p:extLst>
      <p:ext uri="{BB962C8B-B14F-4D97-AF65-F5344CB8AC3E}">
        <p14:creationId xmlns:p14="http://schemas.microsoft.com/office/powerpoint/2010/main" val="14630049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DC276B1-E155-4E1A-BB48-0F29EE015A60}" type="slidenum">
              <a:rPr lang="en-US" altLang="zh-CN"/>
              <a:pPr>
                <a:defRPr/>
              </a:pPr>
              <a:t>‹#›</a:t>
            </a:fld>
            <a:endParaRPr lang="en-US" altLang="zh-CN"/>
          </a:p>
        </p:txBody>
      </p:sp>
    </p:spTree>
    <p:extLst>
      <p:ext uri="{BB962C8B-B14F-4D97-AF65-F5344CB8AC3E}">
        <p14:creationId xmlns:p14="http://schemas.microsoft.com/office/powerpoint/2010/main" val="367221224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6B1502C-5560-45A2-82EF-7F6F4DD5B6B2}" type="slidenum">
              <a:rPr lang="en-US" altLang="zh-CN"/>
              <a:pPr>
                <a:defRPr/>
              </a:pPr>
              <a:t>‹#›</a:t>
            </a:fld>
            <a:endParaRPr lang="en-US" altLang="zh-CN"/>
          </a:p>
        </p:txBody>
      </p:sp>
    </p:spTree>
    <p:extLst>
      <p:ext uri="{BB962C8B-B14F-4D97-AF65-F5344CB8AC3E}">
        <p14:creationId xmlns:p14="http://schemas.microsoft.com/office/powerpoint/2010/main" val="82502630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0563B51-BC38-4696-9B1E-1A377DA9505B}" type="slidenum">
              <a:rPr lang="en-US" altLang="zh-CN"/>
              <a:pPr>
                <a:defRPr/>
              </a:pPr>
              <a:t>‹#›</a:t>
            </a:fld>
            <a:endParaRPr lang="en-US" altLang="zh-CN"/>
          </a:p>
        </p:txBody>
      </p:sp>
    </p:spTree>
    <p:extLst>
      <p:ext uri="{BB962C8B-B14F-4D97-AF65-F5344CB8AC3E}">
        <p14:creationId xmlns:p14="http://schemas.microsoft.com/office/powerpoint/2010/main" val="111647070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136412243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59936909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242824769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3"/>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3070548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B10E6066-1ACC-4E8C-859F-6AB414143DE2}" type="slidenum">
              <a:rPr lang="en-US" altLang="zh-CN"/>
              <a:pPr>
                <a:defRPr/>
              </a:pPr>
              <a:t>‹#›</a:t>
            </a:fld>
            <a:endParaRPr lang="en-US" altLang="zh-CN"/>
          </a:p>
        </p:txBody>
      </p:sp>
    </p:spTree>
    <p:extLst>
      <p:ext uri="{BB962C8B-B14F-4D97-AF65-F5344CB8AC3E}">
        <p14:creationId xmlns:p14="http://schemas.microsoft.com/office/powerpoint/2010/main" val="224303534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3"/>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325746963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2"/>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3"/>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376392093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3"/>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181323120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3"/>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262250731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3"/>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187583987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408847112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2916845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920D5E57-2F8E-46AA-9070-7F1658CAD8EB}" type="slidenum">
              <a:rPr lang="en-US" altLang="zh-CN"/>
              <a:pPr>
                <a:defRPr/>
              </a:pPr>
              <a:t>‹#›</a:t>
            </a:fld>
            <a:endParaRPr lang="en-US" altLang="zh-CN"/>
          </a:p>
        </p:txBody>
      </p:sp>
    </p:spTree>
    <p:extLst>
      <p:ext uri="{BB962C8B-B14F-4D97-AF65-F5344CB8AC3E}">
        <p14:creationId xmlns:p14="http://schemas.microsoft.com/office/powerpoint/2010/main" val="1319767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C1E26CD-D834-4004-B87D-D8410FD14BCA}" type="slidenum">
              <a:rPr lang="en-US" altLang="zh-CN"/>
              <a:pPr>
                <a:defRPr/>
              </a:pPr>
              <a:t>‹#›</a:t>
            </a:fld>
            <a:endParaRPr lang="en-US" altLang="zh-CN"/>
          </a:p>
        </p:txBody>
      </p:sp>
    </p:spTree>
    <p:extLst>
      <p:ext uri="{BB962C8B-B14F-4D97-AF65-F5344CB8AC3E}">
        <p14:creationId xmlns:p14="http://schemas.microsoft.com/office/powerpoint/2010/main" val="2577030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E2AB88E-393C-4345-9A76-100130A6C361}" type="slidenum">
              <a:rPr lang="en-US" altLang="zh-CN"/>
              <a:pPr>
                <a:defRPr/>
              </a:pPr>
              <a:t>‹#›</a:t>
            </a:fld>
            <a:endParaRPr lang="en-US" altLang="zh-CN"/>
          </a:p>
        </p:txBody>
      </p:sp>
    </p:spTree>
    <p:extLst>
      <p:ext uri="{BB962C8B-B14F-4D97-AF65-F5344CB8AC3E}">
        <p14:creationId xmlns:p14="http://schemas.microsoft.com/office/powerpoint/2010/main" val="131108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7E50A78C-A22F-41AD-965C-71B1F13BE76E}" type="slidenum">
              <a:rPr lang="en-US" altLang="zh-CN"/>
              <a:pPr>
                <a:defRPr/>
              </a:pPr>
              <a:t>‹#›</a:t>
            </a:fld>
            <a:endParaRPr lang="en-US" altLang="zh-CN"/>
          </a:p>
        </p:txBody>
      </p:sp>
      <p:sp>
        <p:nvSpPr>
          <p:cNvPr id="2" name="Line 7"/>
          <p:cNvSpPr>
            <a:spLocks noChangeShapeType="1"/>
          </p:cNvSpPr>
          <p:nvPr/>
        </p:nvSpPr>
        <p:spPr bwMode="auto">
          <a:xfrm>
            <a:off x="0" y="11430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Line 8"/>
          <p:cNvSpPr>
            <a:spLocks noChangeShapeType="1"/>
          </p:cNvSpPr>
          <p:nvPr/>
        </p:nvSpPr>
        <p:spPr bwMode="auto">
          <a:xfrm>
            <a:off x="914400" y="0"/>
            <a:ext cx="0" cy="685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3" name="WordArt 9"/>
          <p:cNvSpPr>
            <a:spLocks noChangeArrowheads="1" noChangeShapeType="1" noTextEdit="1"/>
          </p:cNvSpPr>
          <p:nvPr/>
        </p:nvSpPr>
        <p:spPr bwMode="auto">
          <a:xfrm rot="5400000">
            <a:off x="-1120775" y="2784475"/>
            <a:ext cx="3276600" cy="533400"/>
          </a:xfrm>
          <a:prstGeom prst="rect">
            <a:avLst/>
          </a:prstGeom>
        </p:spPr>
        <p:txBody>
          <a:bodyPr vert="wordArtVert" wrap="none" fromWordArt="1">
            <a:prstTxWarp prst="textPlain">
              <a:avLst>
                <a:gd name="adj" fmla="val 50000"/>
              </a:avLst>
            </a:prstTxWarp>
          </a:bodyPr>
          <a:lstStyle/>
          <a:p>
            <a:pPr algn="ctr" fontAlgn="auto">
              <a:defRPr/>
            </a:pPr>
            <a:r>
              <a:rPr lang="en-US" altLang="zh-CN" sz="3600" kern="1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16200000" scaled="1"/>
                </a:gradFill>
                <a:effectLst>
                  <a:outerShdw dist="35921" dir="2700000" sy="50000" kx="2115830" algn="bl" rotWithShape="0">
                    <a:srgbClr val="C0C0C0"/>
                  </a:outerShdw>
                </a:effectLst>
                <a:latin typeface="宋体"/>
                <a:ea typeface="宋体"/>
              </a:rPr>
              <a:t>VC++</a:t>
            </a:r>
            <a:r>
              <a:rPr lang="zh-CN" altLang="en-US" sz="3600" kern="1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16200000" scaled="1"/>
                </a:gradFill>
                <a:effectLst>
                  <a:outerShdw dist="35921" dir="2700000" sy="50000" kx="2115830" algn="bl" rotWithShape="0">
                    <a:srgbClr val="C0C0C0"/>
                  </a:outerShdw>
                </a:effectLst>
                <a:latin typeface="宋体"/>
                <a:ea typeface="宋体"/>
              </a:rPr>
              <a:t>程序设计</a:t>
            </a:r>
          </a:p>
        </p:txBody>
      </p:sp>
      <p:pic>
        <p:nvPicPr>
          <p:cNvPr id="1032" name="Picture 10"/>
          <p:cNvPicPr>
            <a:picLocks noChangeAspect="1" noChangeArrowheads="1"/>
          </p:cNvPicPr>
          <p:nvPr/>
        </p:nvPicPr>
        <p:blipFill>
          <a:blip r:embed="rId13">
            <a:extLst>
              <a:ext uri="{28A0092B-C50C-407E-A947-70E740481C1C}">
                <a14:useLocalDpi xmlns:a14="http://schemas.microsoft.com/office/drawing/2010/main" val="0"/>
              </a:ext>
            </a:extLst>
          </a:blip>
          <a:srcRect l="43700" t="96883" r="53999" b="1009"/>
          <a:stretch>
            <a:fillRect/>
          </a:stretch>
        </p:blipFill>
        <p:spPr bwMode="auto">
          <a:xfrm>
            <a:off x="0" y="381000"/>
            <a:ext cx="838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0226" name="Rectangle 2"/>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80227" name="Rectangle 3"/>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2052" name="Line 4"/>
          <p:cNvSpPr>
            <a:spLocks noChangeShapeType="1"/>
          </p:cNvSpPr>
          <p:nvPr/>
        </p:nvSpPr>
        <p:spPr bwMode="auto">
          <a:xfrm>
            <a:off x="0" y="11430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3" name="Line 5"/>
          <p:cNvSpPr>
            <a:spLocks noChangeShapeType="1"/>
          </p:cNvSpPr>
          <p:nvPr/>
        </p:nvSpPr>
        <p:spPr bwMode="auto">
          <a:xfrm>
            <a:off x="914400" y="0"/>
            <a:ext cx="0" cy="685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30" name="WordArt 6"/>
          <p:cNvSpPr>
            <a:spLocks noChangeArrowheads="1" noChangeShapeType="1" noTextEdit="1"/>
          </p:cNvSpPr>
          <p:nvPr/>
        </p:nvSpPr>
        <p:spPr bwMode="auto">
          <a:xfrm rot="5400000">
            <a:off x="-1241424" y="3087687"/>
            <a:ext cx="3313112" cy="538163"/>
          </a:xfrm>
          <a:prstGeom prst="rect">
            <a:avLst/>
          </a:prstGeom>
        </p:spPr>
        <p:txBody>
          <a:bodyPr vert="wordArtVert" wrap="none" fromWordArt="1">
            <a:prstTxWarp prst="textPlain">
              <a:avLst>
                <a:gd name="adj" fmla="val 50000"/>
              </a:avLst>
            </a:prstTxWarp>
          </a:bodyPr>
          <a:lstStyle/>
          <a:p>
            <a:pPr algn="ctr" fontAlgn="auto">
              <a:defRPr/>
            </a:pPr>
            <a:r>
              <a:rPr lang="en-US" altLang="zh-CN" sz="3600" kern="1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16200000" scaled="1"/>
                </a:gradFill>
                <a:effectLst>
                  <a:outerShdw dist="35921" dir="2700000" sy="50000" kx="2115830" algn="bl" rotWithShape="0">
                    <a:srgbClr val="C0C0C0"/>
                  </a:outerShdw>
                </a:effectLst>
                <a:latin typeface="宋体"/>
                <a:ea typeface="宋体"/>
              </a:rPr>
              <a:t>VC++</a:t>
            </a:r>
            <a:r>
              <a:rPr lang="zh-CN" altLang="en-US" sz="3600" kern="1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16200000" scaled="1"/>
                </a:gradFill>
                <a:effectLst>
                  <a:outerShdw dist="35921" dir="2700000" sy="50000" kx="2115830" algn="bl" rotWithShape="0">
                    <a:srgbClr val="C0C0C0"/>
                  </a:outerShdw>
                </a:effectLst>
                <a:latin typeface="宋体"/>
                <a:ea typeface="宋体"/>
              </a:rPr>
              <a:t>程序设计</a:t>
            </a:r>
          </a:p>
        </p:txBody>
      </p:sp>
      <p:pic>
        <p:nvPicPr>
          <p:cNvPr id="2055" name="Picture 7"/>
          <p:cNvPicPr>
            <a:picLocks noChangeAspect="1" noChangeArrowheads="1"/>
          </p:cNvPicPr>
          <p:nvPr/>
        </p:nvPicPr>
        <p:blipFill>
          <a:blip r:embed="rId13">
            <a:extLst>
              <a:ext uri="{28A0092B-C50C-407E-A947-70E740481C1C}">
                <a14:useLocalDpi xmlns:a14="http://schemas.microsoft.com/office/drawing/2010/main" val="0"/>
              </a:ext>
            </a:extLst>
          </a:blip>
          <a:srcRect l="43700" t="96883" r="53999" b="1009"/>
          <a:stretch>
            <a:fillRect/>
          </a:stretch>
        </p:blipFill>
        <p:spPr bwMode="auto">
          <a:xfrm>
            <a:off x="0" y="381000"/>
            <a:ext cx="838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88419" name="Rectangle 3"/>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3076" name="Line 4"/>
          <p:cNvSpPr>
            <a:spLocks noChangeShapeType="1"/>
          </p:cNvSpPr>
          <p:nvPr/>
        </p:nvSpPr>
        <p:spPr bwMode="auto">
          <a:xfrm>
            <a:off x="0" y="11430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7" name="Line 5"/>
          <p:cNvSpPr>
            <a:spLocks noChangeShapeType="1"/>
          </p:cNvSpPr>
          <p:nvPr/>
        </p:nvSpPr>
        <p:spPr bwMode="auto">
          <a:xfrm>
            <a:off x="914400" y="0"/>
            <a:ext cx="0" cy="685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8422" name="WordArt 6"/>
          <p:cNvSpPr>
            <a:spLocks noChangeArrowheads="1" noChangeShapeType="1" noTextEdit="1"/>
          </p:cNvSpPr>
          <p:nvPr/>
        </p:nvSpPr>
        <p:spPr bwMode="auto">
          <a:xfrm rot="5400000">
            <a:off x="-1080293" y="3032919"/>
            <a:ext cx="3024187" cy="504825"/>
          </a:xfrm>
          <a:prstGeom prst="rect">
            <a:avLst/>
          </a:prstGeom>
        </p:spPr>
        <p:txBody>
          <a:bodyPr vert="wordArtVert" wrap="none" fromWordArt="1">
            <a:prstTxWarp prst="textPlain">
              <a:avLst>
                <a:gd name="adj" fmla="val 50000"/>
              </a:avLst>
            </a:prstTxWarp>
          </a:bodyPr>
          <a:lstStyle/>
          <a:p>
            <a:pPr algn="ctr" fontAlgn="auto">
              <a:defRPr/>
            </a:pPr>
            <a:r>
              <a:rPr lang="en-US" altLang="zh-CN" sz="3600" kern="1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16200000" scaled="1"/>
                </a:gradFill>
                <a:effectLst>
                  <a:outerShdw dist="35921" dir="2700000" sy="50000" kx="2115830" algn="bl" rotWithShape="0">
                    <a:srgbClr val="C0C0C0"/>
                  </a:outerShdw>
                </a:effectLst>
                <a:latin typeface="宋体"/>
                <a:ea typeface="宋体"/>
              </a:rPr>
              <a:t>VC++</a:t>
            </a:r>
            <a:r>
              <a:rPr lang="zh-CN" altLang="en-US" sz="3600" kern="1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16200000" scaled="1"/>
                </a:gradFill>
                <a:effectLst>
                  <a:outerShdw dist="35921" dir="2700000" sy="50000" kx="2115830" algn="bl" rotWithShape="0">
                    <a:srgbClr val="C0C0C0"/>
                  </a:outerShdw>
                </a:effectLst>
                <a:latin typeface="宋体"/>
                <a:ea typeface="宋体"/>
              </a:rPr>
              <a:t>程序设计</a:t>
            </a:r>
          </a:p>
        </p:txBody>
      </p:sp>
      <p:pic>
        <p:nvPicPr>
          <p:cNvPr id="3079" name="Picture 7"/>
          <p:cNvPicPr>
            <a:picLocks noChangeAspect="1" noChangeArrowheads="1"/>
          </p:cNvPicPr>
          <p:nvPr/>
        </p:nvPicPr>
        <p:blipFill>
          <a:blip r:embed="rId13">
            <a:extLst>
              <a:ext uri="{28A0092B-C50C-407E-A947-70E740481C1C}">
                <a14:useLocalDpi xmlns:a14="http://schemas.microsoft.com/office/drawing/2010/main" val="0"/>
              </a:ext>
            </a:extLst>
          </a:blip>
          <a:srcRect l="43700" t="96883" r="53999" b="1009"/>
          <a:stretch>
            <a:fillRect/>
          </a:stretch>
        </p:blipFill>
        <p:spPr bwMode="auto">
          <a:xfrm>
            <a:off x="0" y="381000"/>
            <a:ext cx="838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4174523274"/>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ransition spd="med">
    <p:random/>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rgbClr val="000000"/>
                </a:solidFill>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rgbClr val="000000"/>
                </a:solidFill>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rgbClr val="000000"/>
                </a:solidFill>
                <a:ea typeface="宋体" pitchFamily="2" charset="-122"/>
              </a:defRPr>
            </a:lvl1pPr>
          </a:lstStyle>
          <a:p>
            <a:pPr>
              <a:defRPr/>
            </a:pPr>
            <a:fld id="{5918FD36-6360-48F8-A19D-4B3DEFDD3B34}" type="slidenum">
              <a:rPr lang="en-US" altLang="zh-CN"/>
              <a:pPr>
                <a:defRPr/>
              </a:pPr>
              <a:t>‹#›</a:t>
            </a:fld>
            <a:endParaRPr lang="en-US" altLang="zh-CN"/>
          </a:p>
        </p:txBody>
      </p:sp>
      <p:sp>
        <p:nvSpPr>
          <p:cNvPr id="4101" name="Line 7"/>
          <p:cNvSpPr>
            <a:spLocks noChangeShapeType="1"/>
          </p:cNvSpPr>
          <p:nvPr/>
        </p:nvSpPr>
        <p:spPr bwMode="auto">
          <a:xfrm>
            <a:off x="0" y="11430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宋体" charset="-122"/>
            </a:endParaRPr>
          </a:p>
        </p:txBody>
      </p:sp>
      <p:sp>
        <p:nvSpPr>
          <p:cNvPr id="4102" name="Line 8"/>
          <p:cNvSpPr>
            <a:spLocks noChangeShapeType="1"/>
          </p:cNvSpPr>
          <p:nvPr/>
        </p:nvSpPr>
        <p:spPr bwMode="auto">
          <a:xfrm>
            <a:off x="914400" y="0"/>
            <a:ext cx="0" cy="685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宋体" charset="-122"/>
            </a:endParaRPr>
          </a:p>
        </p:txBody>
      </p:sp>
      <p:pic>
        <p:nvPicPr>
          <p:cNvPr id="4104" name="Picture 10"/>
          <p:cNvPicPr>
            <a:picLocks noChangeAspect="1" noChangeArrowheads="1"/>
          </p:cNvPicPr>
          <p:nvPr/>
        </p:nvPicPr>
        <p:blipFill>
          <a:blip r:embed="rId13">
            <a:extLst>
              <a:ext uri="{28A0092B-C50C-407E-A947-70E740481C1C}">
                <a14:useLocalDpi xmlns:a14="http://schemas.microsoft.com/office/drawing/2010/main" val="0"/>
              </a:ext>
            </a:extLst>
          </a:blip>
          <a:srcRect l="43700" t="96883" r="53999" b="1009"/>
          <a:stretch>
            <a:fillRect/>
          </a:stretch>
        </p:blipFill>
        <p:spPr bwMode="auto">
          <a:xfrm>
            <a:off x="0" y="381000"/>
            <a:ext cx="838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8942013"/>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a:defRPr/>
            </a:pPr>
            <a:endParaRPr lang="en-US" altLang="zh-CN">
              <a:solidFill>
                <a:srgbClr val="000000"/>
              </a:solidFill>
            </a:endParaRPr>
          </a:p>
        </p:txBody>
      </p:sp>
      <p:sp>
        <p:nvSpPr>
          <p:cNvPr id="188419" name="Rectangle 3"/>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a:defRPr/>
            </a:pPr>
            <a:endParaRPr lang="en-US" altLang="zh-CN">
              <a:solidFill>
                <a:srgbClr val="000000"/>
              </a:solidFill>
            </a:endParaRPr>
          </a:p>
        </p:txBody>
      </p:sp>
      <p:sp>
        <p:nvSpPr>
          <p:cNvPr id="3076" name="Line 4"/>
          <p:cNvSpPr>
            <a:spLocks noChangeShapeType="1"/>
          </p:cNvSpPr>
          <p:nvPr/>
        </p:nvSpPr>
        <p:spPr bwMode="auto">
          <a:xfrm>
            <a:off x="0" y="11430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宋体" charset="-122"/>
            </a:endParaRPr>
          </a:p>
        </p:txBody>
      </p:sp>
      <p:sp>
        <p:nvSpPr>
          <p:cNvPr id="3077" name="Line 5"/>
          <p:cNvSpPr>
            <a:spLocks noChangeShapeType="1"/>
          </p:cNvSpPr>
          <p:nvPr/>
        </p:nvSpPr>
        <p:spPr bwMode="auto">
          <a:xfrm>
            <a:off x="914400" y="0"/>
            <a:ext cx="0" cy="685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宋体" charset="-122"/>
            </a:endParaRPr>
          </a:p>
        </p:txBody>
      </p:sp>
      <p:pic>
        <p:nvPicPr>
          <p:cNvPr id="3079" name="Picture 7"/>
          <p:cNvPicPr>
            <a:picLocks noChangeAspect="1" noChangeArrowheads="1"/>
          </p:cNvPicPr>
          <p:nvPr/>
        </p:nvPicPr>
        <p:blipFill>
          <a:blip r:embed="rId13">
            <a:extLst>
              <a:ext uri="{28A0092B-C50C-407E-A947-70E740481C1C}">
                <a14:useLocalDpi xmlns:a14="http://schemas.microsoft.com/office/drawing/2010/main" val="0"/>
              </a:ext>
            </a:extLst>
          </a:blip>
          <a:srcRect l="43700" t="96883" r="53999" b="1009"/>
          <a:stretch>
            <a:fillRect/>
          </a:stretch>
        </p:blipFill>
        <p:spPr bwMode="auto">
          <a:xfrm>
            <a:off x="0" y="381000"/>
            <a:ext cx="838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3881056"/>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3.xml"/><Relationship Id="rId1" Type="http://schemas.openxmlformats.org/officeDocument/2006/relationships/slideLayout" Target="../slideLayouts/slideLayout51.xml"/><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371924" y="228600"/>
            <a:ext cx="42163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zh-CN" altLang="en-US" sz="6000" b="1" dirty="0" smtClean="0">
                <a:solidFill>
                  <a:srgbClr val="000000"/>
                </a:solidFill>
                <a:latin typeface="Times New Roman" pitchFamily="18" charset="0"/>
                <a:ea typeface="文鼎CS舒同体" pitchFamily="49" charset="-122"/>
              </a:rPr>
              <a:t>上节课内容</a:t>
            </a:r>
            <a:endParaRPr lang="zh-CN" altLang="en-US" sz="6000" b="1" dirty="0">
              <a:solidFill>
                <a:srgbClr val="000000"/>
              </a:solidFill>
              <a:latin typeface="Times New Roman" pitchFamily="18" charset="0"/>
              <a:ea typeface="文鼎CS舒同体" pitchFamily="49" charset="-122"/>
            </a:endParaRPr>
          </a:p>
        </p:txBody>
      </p:sp>
      <p:sp>
        <p:nvSpPr>
          <p:cNvPr id="3" name="内容占位符 2"/>
          <p:cNvSpPr>
            <a:spLocks noGrp="1"/>
          </p:cNvSpPr>
          <p:nvPr>
            <p:ph idx="1"/>
          </p:nvPr>
        </p:nvSpPr>
        <p:spPr>
          <a:xfrm>
            <a:off x="457200" y="1600200"/>
            <a:ext cx="8229600" cy="3412975"/>
          </a:xfrm>
        </p:spPr>
        <p:txBody>
          <a:bodyPr/>
          <a:lstStyle/>
          <a:p>
            <a:pPr>
              <a:lnSpc>
                <a:spcPct val="150000"/>
              </a:lnSpc>
            </a:pPr>
            <a:r>
              <a:rPr lang="en-US" altLang="zh-CN" b="1" dirty="0" smtClean="0"/>
              <a:t>Visual Studio 2010</a:t>
            </a:r>
            <a:r>
              <a:rPr lang="zh-CN" altLang="en-US" b="1" dirty="0" smtClean="0"/>
              <a:t>的简单操作</a:t>
            </a:r>
            <a:endParaRPr lang="en-US" altLang="zh-CN" b="1" dirty="0" smtClean="0"/>
          </a:p>
          <a:p>
            <a:pPr>
              <a:lnSpc>
                <a:spcPct val="150000"/>
              </a:lnSpc>
            </a:pPr>
            <a:r>
              <a:rPr lang="zh-CN" altLang="en-US" b="1" dirty="0" smtClean="0"/>
              <a:t>结构体的使用</a:t>
            </a:r>
            <a:endParaRPr lang="en-US" altLang="zh-CN" b="1" dirty="0" smtClean="0"/>
          </a:p>
          <a:p>
            <a:pPr lvl="1">
              <a:lnSpc>
                <a:spcPct val="150000"/>
              </a:lnSpc>
            </a:pPr>
            <a:r>
              <a:rPr lang="zh-CN" altLang="en-US" b="1" dirty="0" smtClean="0"/>
              <a:t>三个步骤（定义类型、定义变量、访问成员）</a:t>
            </a:r>
            <a:endParaRPr lang="en-US" altLang="zh-CN" b="1" dirty="0" smtClean="0"/>
          </a:p>
          <a:p>
            <a:pPr lvl="1">
              <a:lnSpc>
                <a:spcPct val="150000"/>
              </a:lnSpc>
            </a:pPr>
            <a:r>
              <a:rPr lang="zh-CN" altLang="en-US" b="1" dirty="0" smtClean="0"/>
              <a:t>链表（定义结构体、构建</a:t>
            </a:r>
            <a:r>
              <a:rPr lang="zh-CN" altLang="en-US" b="1" dirty="0" smtClean="0"/>
              <a:t>链表）</a:t>
            </a:r>
            <a:endParaRPr lang="zh-CN" altLang="en-US" b="1" dirty="0"/>
          </a:p>
        </p:txBody>
      </p:sp>
    </p:spTree>
    <p:extLst>
      <p:ext uri="{BB962C8B-B14F-4D97-AF65-F5344CB8AC3E}">
        <p14:creationId xmlns:p14="http://schemas.microsoft.com/office/powerpoint/2010/main" val="3008190005"/>
      </p:ext>
    </p:extLst>
  </p:cSld>
  <p:clrMapOvr>
    <a:masterClrMapping/>
  </p:clrMapOvr>
  <p:transition spd="med">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4ED5F5F-A1F5-4037-B8BC-15471768B882}" type="slidenum">
              <a:rPr lang="en-US" altLang="zh-CN" sz="1400" smtClean="0"/>
              <a:pPr eaLnBrk="1" hangingPunct="1"/>
              <a:t>10</a:t>
            </a:fld>
            <a:endParaRPr lang="en-US" altLang="zh-CN" sz="1400" smtClean="0"/>
          </a:p>
        </p:txBody>
      </p:sp>
      <p:sp>
        <p:nvSpPr>
          <p:cNvPr id="93188" name="Text Box 4"/>
          <p:cNvSpPr txBox="1">
            <a:spLocks noChangeArrowheads="1"/>
          </p:cNvSpPr>
          <p:nvPr/>
        </p:nvSpPr>
        <p:spPr bwMode="auto">
          <a:xfrm>
            <a:off x="990600" y="304800"/>
            <a:ext cx="44958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800" b="1">
                <a:ea typeface="文鼎CS舒同体" pitchFamily="49" charset="-122"/>
                <a:sym typeface="Monotype Sorts" pitchFamily="2" charset="2"/>
              </a:rPr>
              <a:t>访问对象的成员</a:t>
            </a:r>
          </a:p>
        </p:txBody>
      </p:sp>
      <p:sp>
        <p:nvSpPr>
          <p:cNvPr id="93190" name="Rectangle 6"/>
          <p:cNvSpPr>
            <a:spLocks noChangeArrowheads="1"/>
          </p:cNvSpPr>
          <p:nvPr/>
        </p:nvSpPr>
        <p:spPr bwMode="auto">
          <a:xfrm>
            <a:off x="1042988" y="1341438"/>
            <a:ext cx="81010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imes New Roman" pitchFamily="18" charset="0"/>
                <a:ea typeface="宋体" pitchFamily="2" charset="-122"/>
              </a:defRPr>
            </a:lvl1pPr>
            <a:lvl2pPr marL="914400" indent="-457200" eaLnBrk="0" hangingPunct="0">
              <a:defRPr kumimoji="1" sz="2400">
                <a:solidFill>
                  <a:schemeClr val="tx1"/>
                </a:solidFill>
                <a:latin typeface="Times New Roman" pitchFamily="18" charset="0"/>
                <a:ea typeface="宋体" pitchFamily="2" charset="-122"/>
              </a:defRPr>
            </a:lvl2pPr>
            <a:lvl3pPr marL="1371600" indent="-457200" eaLnBrk="0" hangingPunct="0">
              <a:defRPr kumimoji="1" sz="2400">
                <a:solidFill>
                  <a:schemeClr val="tx1"/>
                </a:solidFill>
                <a:latin typeface="Times New Roman" pitchFamily="18" charset="0"/>
                <a:ea typeface="宋体" pitchFamily="2" charset="-122"/>
              </a:defRPr>
            </a:lvl3pPr>
            <a:lvl4pPr marL="1828800" indent="-457200" eaLnBrk="0" hangingPunct="0">
              <a:defRPr kumimoji="1" sz="2400">
                <a:solidFill>
                  <a:schemeClr val="tx1"/>
                </a:solidFill>
                <a:latin typeface="Times New Roman" pitchFamily="18" charset="0"/>
                <a:ea typeface="宋体" pitchFamily="2" charset="-122"/>
              </a:defRPr>
            </a:lvl4pPr>
            <a:lvl5pPr marL="2286000" indent="-457200" eaLnBrk="0" hangingPunct="0">
              <a:defRPr kumimoji="1"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20000"/>
              </a:spcBef>
              <a:buClr>
                <a:schemeClr val="accent2"/>
              </a:buClr>
              <a:buSzPct val="70000"/>
              <a:buFont typeface="Wingdings" pitchFamily="2" charset="2"/>
              <a:buChar char="n"/>
            </a:pPr>
            <a:r>
              <a:rPr lang="zh-CN" altLang="en-US" sz="2800" b="1">
                <a:latin typeface="宋体" pitchFamily="2" charset="-122"/>
              </a:rPr>
              <a:t>只能访问对象的</a:t>
            </a:r>
            <a:r>
              <a:rPr lang="zh-CN" altLang="en-US" sz="2800" b="1">
                <a:solidFill>
                  <a:srgbClr val="FF0000"/>
                </a:solidFill>
                <a:latin typeface="宋体" pitchFamily="2" charset="-122"/>
              </a:rPr>
              <a:t>公有</a:t>
            </a:r>
            <a:r>
              <a:rPr lang="zh-CN" altLang="en-US" sz="2800" b="1">
                <a:latin typeface="宋体" pitchFamily="2" charset="-122"/>
              </a:rPr>
              <a:t>成员</a:t>
            </a:r>
          </a:p>
        </p:txBody>
      </p:sp>
      <p:sp>
        <p:nvSpPr>
          <p:cNvPr id="93197" name="Rectangle 13"/>
          <p:cNvSpPr>
            <a:spLocks noChangeArrowheads="1"/>
          </p:cNvSpPr>
          <p:nvPr/>
        </p:nvSpPr>
        <p:spPr bwMode="auto">
          <a:xfrm>
            <a:off x="1547813" y="1844675"/>
            <a:ext cx="4032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imes New Roman" pitchFamily="18" charset="0"/>
                <a:ea typeface="宋体" pitchFamily="2" charset="-122"/>
              </a:defRPr>
            </a:lvl1pPr>
            <a:lvl2pPr marL="914400" indent="-457200" eaLnBrk="0" hangingPunct="0">
              <a:defRPr kumimoji="1" sz="2400">
                <a:solidFill>
                  <a:schemeClr val="tx1"/>
                </a:solidFill>
                <a:latin typeface="Times New Roman" pitchFamily="18" charset="0"/>
                <a:ea typeface="宋体" pitchFamily="2" charset="-122"/>
              </a:defRPr>
            </a:lvl2pPr>
            <a:lvl3pPr marL="1371600" indent="-457200" eaLnBrk="0" hangingPunct="0">
              <a:defRPr kumimoji="1" sz="2400">
                <a:solidFill>
                  <a:schemeClr val="tx1"/>
                </a:solidFill>
                <a:latin typeface="Times New Roman" pitchFamily="18" charset="0"/>
                <a:ea typeface="宋体" pitchFamily="2" charset="-122"/>
              </a:defRPr>
            </a:lvl3pPr>
            <a:lvl4pPr marL="1828800" indent="-457200" eaLnBrk="0" hangingPunct="0">
              <a:defRPr kumimoji="1" sz="2400">
                <a:solidFill>
                  <a:schemeClr val="tx1"/>
                </a:solidFill>
                <a:latin typeface="Times New Roman" pitchFamily="18" charset="0"/>
                <a:ea typeface="宋体" pitchFamily="2" charset="-122"/>
              </a:defRPr>
            </a:lvl4pPr>
            <a:lvl5pPr marL="2286000" indent="-457200" eaLnBrk="0" hangingPunct="0">
              <a:defRPr kumimoji="1"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20000"/>
              </a:spcBef>
              <a:buClr>
                <a:schemeClr val="tx2"/>
              </a:buClr>
              <a:buSzPct val="70000"/>
              <a:buFont typeface="Wingdings" pitchFamily="2" charset="2"/>
              <a:buNone/>
            </a:pPr>
            <a:r>
              <a:rPr lang="zh-CN" altLang="en-US" sz="2800" b="1">
                <a:latin typeface="宋体" pitchFamily="2" charset="-122"/>
              </a:rPr>
              <a:t>对象名</a:t>
            </a:r>
            <a:r>
              <a:rPr lang="en-US" altLang="zh-CN" sz="2800" b="1">
                <a:latin typeface="宋体" pitchFamily="2" charset="-122"/>
              </a:rPr>
              <a:t>.</a:t>
            </a:r>
            <a:r>
              <a:rPr lang="zh-CN" altLang="en-US" sz="2800" b="1">
                <a:latin typeface="宋体" pitchFamily="2" charset="-122"/>
              </a:rPr>
              <a:t>数据成员名</a:t>
            </a:r>
          </a:p>
        </p:txBody>
      </p:sp>
      <p:sp>
        <p:nvSpPr>
          <p:cNvPr id="93198" name="Rectangle 14"/>
          <p:cNvSpPr>
            <a:spLocks noChangeArrowheads="1"/>
          </p:cNvSpPr>
          <p:nvPr/>
        </p:nvSpPr>
        <p:spPr bwMode="auto">
          <a:xfrm>
            <a:off x="1547813" y="2349500"/>
            <a:ext cx="5256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imes New Roman" pitchFamily="18" charset="0"/>
                <a:ea typeface="宋体" pitchFamily="2" charset="-122"/>
              </a:defRPr>
            </a:lvl1pPr>
            <a:lvl2pPr marL="914400" indent="-457200" eaLnBrk="0" hangingPunct="0">
              <a:defRPr kumimoji="1" sz="2400">
                <a:solidFill>
                  <a:schemeClr val="tx1"/>
                </a:solidFill>
                <a:latin typeface="Times New Roman" pitchFamily="18" charset="0"/>
                <a:ea typeface="宋体" pitchFamily="2" charset="-122"/>
              </a:defRPr>
            </a:lvl2pPr>
            <a:lvl3pPr marL="1371600" indent="-457200" eaLnBrk="0" hangingPunct="0">
              <a:defRPr kumimoji="1" sz="2400">
                <a:solidFill>
                  <a:schemeClr val="tx1"/>
                </a:solidFill>
                <a:latin typeface="Times New Roman" pitchFamily="18" charset="0"/>
                <a:ea typeface="宋体" pitchFamily="2" charset="-122"/>
              </a:defRPr>
            </a:lvl3pPr>
            <a:lvl4pPr marL="1828800" indent="-457200" eaLnBrk="0" hangingPunct="0">
              <a:defRPr kumimoji="1" sz="2400">
                <a:solidFill>
                  <a:schemeClr val="tx1"/>
                </a:solidFill>
                <a:latin typeface="Times New Roman" pitchFamily="18" charset="0"/>
                <a:ea typeface="宋体" pitchFamily="2" charset="-122"/>
              </a:defRPr>
            </a:lvl4pPr>
            <a:lvl5pPr marL="2286000" indent="-457200" eaLnBrk="0" hangingPunct="0">
              <a:defRPr kumimoji="1"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20000"/>
              </a:spcBef>
              <a:buClr>
                <a:schemeClr val="tx2"/>
              </a:buClr>
              <a:buSzPct val="70000"/>
              <a:buFont typeface="Wingdings" pitchFamily="2" charset="2"/>
              <a:buNone/>
            </a:pPr>
            <a:r>
              <a:rPr lang="zh-CN" altLang="en-US" sz="2800" b="1">
                <a:latin typeface="宋体" pitchFamily="2" charset="-122"/>
              </a:rPr>
              <a:t>对象名</a:t>
            </a:r>
            <a:r>
              <a:rPr lang="en-US" altLang="zh-CN" sz="2800" b="1">
                <a:latin typeface="宋体" pitchFamily="2" charset="-122"/>
              </a:rPr>
              <a:t>.</a:t>
            </a:r>
            <a:r>
              <a:rPr lang="zh-CN" altLang="en-US" sz="2800" b="1">
                <a:latin typeface="宋体" pitchFamily="2" charset="-122"/>
              </a:rPr>
              <a:t>函数成员名</a:t>
            </a:r>
            <a:r>
              <a:rPr lang="en-US" altLang="zh-CN" sz="2800" b="1">
                <a:latin typeface="宋体" pitchFamily="2" charset="-122"/>
              </a:rPr>
              <a:t>(</a:t>
            </a:r>
            <a:r>
              <a:rPr lang="zh-CN" altLang="en-US" sz="2800" b="1">
                <a:latin typeface="宋体" pitchFamily="2" charset="-122"/>
              </a:rPr>
              <a:t>实参表</a:t>
            </a:r>
            <a:r>
              <a:rPr lang="en-US" altLang="zh-CN" sz="2800" b="1">
                <a:latin typeface="宋体" pitchFamily="2" charset="-122"/>
              </a:rPr>
              <a:t>)</a:t>
            </a:r>
          </a:p>
        </p:txBody>
      </p:sp>
      <p:sp>
        <p:nvSpPr>
          <p:cNvPr id="93199" name="Rectangle 15"/>
          <p:cNvSpPr>
            <a:spLocks noChangeArrowheads="1"/>
          </p:cNvSpPr>
          <p:nvPr/>
        </p:nvSpPr>
        <p:spPr bwMode="auto">
          <a:xfrm>
            <a:off x="1504950" y="2997200"/>
            <a:ext cx="378777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6000" tIns="118800" bIns="82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70000"/>
              </a:lnSpc>
            </a:pPr>
            <a:r>
              <a:rPr lang="en-US" altLang="zh-CN" sz="2600" b="1"/>
              <a:t>MyCircle.DisplayArea( );</a:t>
            </a:r>
          </a:p>
        </p:txBody>
      </p:sp>
      <p:sp>
        <p:nvSpPr>
          <p:cNvPr id="93200" name="Rectangle 16"/>
          <p:cNvSpPr>
            <a:spLocks noChangeArrowheads="1"/>
          </p:cNvSpPr>
          <p:nvPr/>
        </p:nvSpPr>
        <p:spPr bwMode="auto">
          <a:xfrm>
            <a:off x="1260475" y="4076700"/>
            <a:ext cx="4895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eaLnBrk="0" hangingPunct="0">
              <a:defRPr kumimoji="1" sz="2400">
                <a:solidFill>
                  <a:schemeClr val="tx1"/>
                </a:solidFill>
                <a:latin typeface="Times New Roman" pitchFamily="18" charset="0"/>
                <a:ea typeface="宋体" pitchFamily="2" charset="-122"/>
              </a:defRPr>
            </a:lvl1pPr>
            <a:lvl2pPr marL="1087438" indent="-457200" eaLnBrk="0" hangingPunct="0">
              <a:defRPr kumimoji="1" sz="2400">
                <a:solidFill>
                  <a:schemeClr val="tx1"/>
                </a:solidFill>
                <a:latin typeface="Times New Roman" pitchFamily="18" charset="0"/>
                <a:ea typeface="宋体" pitchFamily="2" charset="-122"/>
              </a:defRPr>
            </a:lvl2pPr>
            <a:lvl3pPr marL="1724025" indent="-457200" eaLnBrk="0" hangingPunct="0">
              <a:defRPr kumimoji="1" sz="2400">
                <a:solidFill>
                  <a:schemeClr val="tx1"/>
                </a:solidFill>
                <a:latin typeface="Times New Roman" pitchFamily="18" charset="0"/>
                <a:ea typeface="宋体" pitchFamily="2" charset="-122"/>
              </a:defRPr>
            </a:lvl3pPr>
            <a:lvl4pPr marL="2360613" indent="-457200" eaLnBrk="0" hangingPunct="0">
              <a:defRPr kumimoji="1" sz="2400">
                <a:solidFill>
                  <a:schemeClr val="tx1"/>
                </a:solidFill>
                <a:latin typeface="Times New Roman" pitchFamily="18" charset="0"/>
                <a:ea typeface="宋体" pitchFamily="2" charset="-122"/>
              </a:defRPr>
            </a:lvl4pPr>
            <a:lvl5pPr marL="2997200" indent="-457200" eaLnBrk="0" hangingPunct="0">
              <a:defRPr kumimoji="1" sz="2400">
                <a:solidFill>
                  <a:schemeClr val="tx1"/>
                </a:solidFill>
                <a:latin typeface="Times New Roman" pitchFamily="18" charset="0"/>
                <a:ea typeface="宋体" pitchFamily="2" charset="-122"/>
              </a:defRPr>
            </a:lvl5pPr>
            <a:lvl6pPr marL="34544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39116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43688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48260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20000"/>
              </a:spcBef>
              <a:buClr>
                <a:schemeClr val="tx2"/>
              </a:buClr>
              <a:buSzPct val="70000"/>
              <a:buFont typeface="Wingdings" pitchFamily="2" charset="2"/>
              <a:buChar char="Ø"/>
            </a:pPr>
            <a:r>
              <a:rPr lang="zh-CN" altLang="en-US" sz="2800" b="1">
                <a:latin typeface="宋体" pitchFamily="2" charset="-122"/>
              </a:rPr>
              <a:t>使用指针访问对象成员</a:t>
            </a:r>
          </a:p>
        </p:txBody>
      </p:sp>
      <p:sp>
        <p:nvSpPr>
          <p:cNvPr id="93201" name="Rectangle 17"/>
          <p:cNvSpPr>
            <a:spLocks noChangeArrowheads="1"/>
          </p:cNvSpPr>
          <p:nvPr/>
        </p:nvSpPr>
        <p:spPr bwMode="auto">
          <a:xfrm>
            <a:off x="1547813" y="4652963"/>
            <a:ext cx="4895850" cy="145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2000">
            <a:spAutoFit/>
          </a:bodyPr>
          <a:lstStyle>
            <a:lvl1pPr marL="457200" indent="-457200" eaLnBrk="0" hangingPunct="0">
              <a:defRPr kumimoji="1" sz="2400">
                <a:solidFill>
                  <a:schemeClr val="tx1"/>
                </a:solidFill>
                <a:latin typeface="Times New Roman" pitchFamily="18" charset="0"/>
                <a:ea typeface="宋体" pitchFamily="2" charset="-122"/>
              </a:defRPr>
            </a:lvl1pPr>
            <a:lvl2pPr marL="914400" indent="-457200" eaLnBrk="0" hangingPunct="0">
              <a:defRPr kumimoji="1" sz="2400">
                <a:solidFill>
                  <a:schemeClr val="tx1"/>
                </a:solidFill>
                <a:latin typeface="Times New Roman" pitchFamily="18" charset="0"/>
                <a:ea typeface="宋体" pitchFamily="2" charset="-122"/>
              </a:defRPr>
            </a:lvl2pPr>
            <a:lvl3pPr marL="1371600" indent="-457200" eaLnBrk="0" hangingPunct="0">
              <a:defRPr kumimoji="1" sz="2400">
                <a:solidFill>
                  <a:schemeClr val="tx1"/>
                </a:solidFill>
                <a:latin typeface="Times New Roman" pitchFamily="18" charset="0"/>
                <a:ea typeface="宋体" pitchFamily="2" charset="-122"/>
              </a:defRPr>
            </a:lvl3pPr>
            <a:lvl4pPr marL="1828800" indent="-457200" eaLnBrk="0" hangingPunct="0">
              <a:defRPr kumimoji="1" sz="2400">
                <a:solidFill>
                  <a:schemeClr val="tx1"/>
                </a:solidFill>
                <a:latin typeface="Times New Roman" pitchFamily="18" charset="0"/>
                <a:ea typeface="宋体" pitchFamily="2" charset="-122"/>
              </a:defRPr>
            </a:lvl4pPr>
            <a:lvl5pPr marL="2286000" indent="-457200" eaLnBrk="0" hangingPunct="0">
              <a:defRPr kumimoji="1"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10000"/>
              </a:spcBef>
              <a:buClr>
                <a:schemeClr val="tx2"/>
              </a:buClr>
              <a:buSzPct val="70000"/>
              <a:buFont typeface="Wingdings" pitchFamily="2" charset="2"/>
              <a:buNone/>
            </a:pPr>
            <a:r>
              <a:rPr lang="en-US" altLang="zh-CN" sz="2800" b="1">
                <a:ea typeface="楷体_GB2312" pitchFamily="49" charset="-122"/>
              </a:rPr>
              <a:t>CCircle MyCircle, *p;</a:t>
            </a:r>
          </a:p>
          <a:p>
            <a:pPr eaLnBrk="1" hangingPunct="1">
              <a:spcBef>
                <a:spcPct val="10000"/>
              </a:spcBef>
              <a:buClr>
                <a:schemeClr val="tx2"/>
              </a:buClr>
              <a:buSzPct val="70000"/>
              <a:buFont typeface="Wingdings" pitchFamily="2" charset="2"/>
              <a:buNone/>
            </a:pPr>
            <a:r>
              <a:rPr lang="en-US" altLang="zh-CN" sz="2800" b="1">
                <a:ea typeface="楷体_GB2312" pitchFamily="49" charset="-122"/>
              </a:rPr>
              <a:t>p=&amp;MyCircle;</a:t>
            </a:r>
          </a:p>
          <a:p>
            <a:pPr eaLnBrk="1" hangingPunct="1">
              <a:spcBef>
                <a:spcPct val="10000"/>
              </a:spcBef>
              <a:buClr>
                <a:schemeClr val="tx2"/>
              </a:buClr>
              <a:buSzPct val="70000"/>
              <a:buFont typeface="Wingdings" pitchFamily="2" charset="2"/>
              <a:buNone/>
            </a:pPr>
            <a:r>
              <a:rPr lang="en-US" altLang="zh-CN" sz="2800" b="1">
                <a:ea typeface="楷体_GB2312" pitchFamily="49" charset="-122"/>
              </a:rPr>
              <a:t>p-&gt;DisplayArea( );</a:t>
            </a:r>
          </a:p>
        </p:txBody>
      </p:sp>
      <p:sp>
        <p:nvSpPr>
          <p:cNvPr id="93211" name="Rectangle 27"/>
          <p:cNvSpPr>
            <a:spLocks noChangeArrowheads="1"/>
          </p:cNvSpPr>
          <p:nvPr/>
        </p:nvSpPr>
        <p:spPr bwMode="auto">
          <a:xfrm>
            <a:off x="5580063" y="3351213"/>
            <a:ext cx="1079500" cy="5032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93212" name="Rectangle 28"/>
          <p:cNvSpPr>
            <a:spLocks noChangeArrowheads="1"/>
          </p:cNvSpPr>
          <p:nvPr/>
        </p:nvSpPr>
        <p:spPr bwMode="auto">
          <a:xfrm>
            <a:off x="5946775" y="290988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kumimoji="0" lang="en-US" altLang="zh-CN" b="1">
                <a:ea typeface="华文新魏" pitchFamily="2" charset="-122"/>
              </a:rPr>
              <a:t>p</a:t>
            </a:r>
          </a:p>
        </p:txBody>
      </p:sp>
      <p:sp>
        <p:nvSpPr>
          <p:cNvPr id="93213" name="Rectangle 29"/>
          <p:cNvSpPr>
            <a:spLocks noChangeArrowheads="1"/>
          </p:cNvSpPr>
          <p:nvPr/>
        </p:nvSpPr>
        <p:spPr bwMode="auto">
          <a:xfrm>
            <a:off x="5508625" y="3413125"/>
            <a:ext cx="1220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kumimoji="0" lang="en-US" altLang="zh-CN" sz="2000" b="1"/>
              <a:t>&amp;</a:t>
            </a:r>
            <a:r>
              <a:rPr kumimoji="0" lang="en-US" altLang="zh-CN" sz="1600" b="1"/>
              <a:t>MyCircle</a:t>
            </a:r>
          </a:p>
        </p:txBody>
      </p:sp>
      <p:sp>
        <p:nvSpPr>
          <p:cNvPr id="93214" name="Line 30"/>
          <p:cNvSpPr>
            <a:spLocks noChangeShapeType="1"/>
          </p:cNvSpPr>
          <p:nvPr/>
        </p:nvSpPr>
        <p:spPr bwMode="auto">
          <a:xfrm>
            <a:off x="6659563" y="3573463"/>
            <a:ext cx="504825"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3229" name="Group 45"/>
          <p:cNvGrpSpPr>
            <a:grpSpLocks/>
          </p:cNvGrpSpPr>
          <p:nvPr/>
        </p:nvGrpSpPr>
        <p:grpSpPr bwMode="auto">
          <a:xfrm>
            <a:off x="7164388" y="2892425"/>
            <a:ext cx="1655762" cy="2828925"/>
            <a:chOff x="4513" y="1822"/>
            <a:chExt cx="1043" cy="1782"/>
          </a:xfrm>
        </p:grpSpPr>
        <p:sp>
          <p:nvSpPr>
            <p:cNvPr id="10261" name="Rectangle 21"/>
            <p:cNvSpPr>
              <a:spLocks noChangeArrowheads="1"/>
            </p:cNvSpPr>
            <p:nvPr/>
          </p:nvSpPr>
          <p:spPr bwMode="auto">
            <a:xfrm>
              <a:off x="4513" y="2360"/>
              <a:ext cx="1043" cy="24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kumimoji="0" lang="en-US" altLang="zh-CN" sz="2200"/>
                <a:t>DisplayArea()</a:t>
              </a:r>
            </a:p>
          </p:txBody>
        </p:sp>
        <p:sp>
          <p:nvSpPr>
            <p:cNvPr id="10262" name="Rectangle 22"/>
            <p:cNvSpPr>
              <a:spLocks noChangeArrowheads="1"/>
            </p:cNvSpPr>
            <p:nvPr/>
          </p:nvSpPr>
          <p:spPr bwMode="auto">
            <a:xfrm>
              <a:off x="4513" y="2609"/>
              <a:ext cx="1043" cy="24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kumimoji="0" lang="en-US" altLang="zh-CN" sz="2200"/>
                <a:t>~CCircle()</a:t>
              </a:r>
            </a:p>
          </p:txBody>
        </p:sp>
        <p:sp>
          <p:nvSpPr>
            <p:cNvPr id="10263" name="Rectangle 23"/>
            <p:cNvSpPr>
              <a:spLocks noChangeArrowheads="1"/>
            </p:cNvSpPr>
            <p:nvPr/>
          </p:nvSpPr>
          <p:spPr bwMode="auto">
            <a:xfrm>
              <a:off x="4513" y="2854"/>
              <a:ext cx="1043" cy="24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kumimoji="0" lang="en-US" altLang="zh-CN" sz="2000"/>
                <a:t>CalculateArea()</a:t>
              </a:r>
            </a:p>
          </p:txBody>
        </p:sp>
        <p:sp>
          <p:nvSpPr>
            <p:cNvPr id="10264" name="Rectangle 24"/>
            <p:cNvSpPr>
              <a:spLocks noChangeArrowheads="1"/>
            </p:cNvSpPr>
            <p:nvPr/>
          </p:nvSpPr>
          <p:spPr bwMode="auto">
            <a:xfrm>
              <a:off x="4513" y="3103"/>
              <a:ext cx="1043" cy="24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kumimoji="0" lang="en-US" altLang="zh-CN" sz="2200"/>
                <a:t>m_radius</a:t>
              </a:r>
            </a:p>
          </p:txBody>
        </p:sp>
        <p:sp>
          <p:nvSpPr>
            <p:cNvPr id="10265" name="Rectangle 25"/>
            <p:cNvSpPr>
              <a:spLocks noChangeArrowheads="1"/>
            </p:cNvSpPr>
            <p:nvPr/>
          </p:nvSpPr>
          <p:spPr bwMode="auto">
            <a:xfrm>
              <a:off x="4513" y="2110"/>
              <a:ext cx="1043" cy="24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kumimoji="0" lang="en-US" altLang="zh-CN" sz="2200"/>
                <a:t>CCircle()</a:t>
              </a:r>
            </a:p>
          </p:txBody>
        </p:sp>
        <p:sp>
          <p:nvSpPr>
            <p:cNvPr id="10266" name="Rectangle 26"/>
            <p:cNvSpPr>
              <a:spLocks noChangeArrowheads="1"/>
            </p:cNvSpPr>
            <p:nvPr/>
          </p:nvSpPr>
          <p:spPr bwMode="auto">
            <a:xfrm>
              <a:off x="4572" y="1822"/>
              <a:ext cx="8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kumimoji="0" lang="en-US" altLang="zh-CN" b="1">
                  <a:ea typeface="华文新魏" pitchFamily="2" charset="-122"/>
                </a:rPr>
                <a:t>MyCircle</a:t>
              </a:r>
            </a:p>
          </p:txBody>
        </p:sp>
        <p:sp>
          <p:nvSpPr>
            <p:cNvPr id="10267" name="Rectangle 31"/>
            <p:cNvSpPr>
              <a:spLocks noChangeArrowheads="1"/>
            </p:cNvSpPr>
            <p:nvPr/>
          </p:nvSpPr>
          <p:spPr bwMode="auto">
            <a:xfrm>
              <a:off x="4513" y="3355"/>
              <a:ext cx="1043" cy="249"/>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kumimoji="0" lang="en-US" altLang="zh-CN" sz="2200"/>
                <a:t>m_color</a:t>
              </a:r>
            </a:p>
          </p:txBody>
        </p:sp>
      </p:grpSp>
      <p:sp>
        <p:nvSpPr>
          <p:cNvPr id="93216" name="Rectangle 32"/>
          <p:cNvSpPr>
            <a:spLocks noChangeArrowheads="1"/>
          </p:cNvSpPr>
          <p:nvPr/>
        </p:nvSpPr>
        <p:spPr bwMode="auto">
          <a:xfrm>
            <a:off x="7164388" y="4540250"/>
            <a:ext cx="1655762" cy="118745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93217" name="Rectangle 33"/>
          <p:cNvSpPr>
            <a:spLocks noChangeArrowheads="1"/>
          </p:cNvSpPr>
          <p:nvPr/>
        </p:nvSpPr>
        <p:spPr bwMode="auto">
          <a:xfrm>
            <a:off x="7164388" y="3349625"/>
            <a:ext cx="1655762" cy="1181100"/>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93230" name="Rectangle 46"/>
          <p:cNvSpPr>
            <a:spLocks noChangeArrowheads="1"/>
          </p:cNvSpPr>
          <p:nvPr/>
        </p:nvSpPr>
        <p:spPr bwMode="auto">
          <a:xfrm>
            <a:off x="1504950" y="3525838"/>
            <a:ext cx="378777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6000" tIns="118800" bIns="82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70000"/>
              </a:lnSpc>
            </a:pPr>
            <a:r>
              <a:rPr lang="en-US" altLang="zh-CN" sz="2600" b="1"/>
              <a:t>MyCircle.m_radius=3;</a:t>
            </a:r>
          </a:p>
        </p:txBody>
      </p:sp>
      <p:sp>
        <p:nvSpPr>
          <p:cNvPr id="93231" name="Text Box 47"/>
          <p:cNvSpPr txBox="1">
            <a:spLocks noChangeArrowheads="1"/>
          </p:cNvSpPr>
          <p:nvPr/>
        </p:nvSpPr>
        <p:spPr bwMode="auto">
          <a:xfrm>
            <a:off x="3419475" y="3448050"/>
            <a:ext cx="863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4000" b="1">
                <a:solidFill>
                  <a:srgbClr val="FF0000"/>
                </a:solidFill>
                <a:effectLst>
                  <a:outerShdw blurRad="38100" dist="38100" dir="2700000" algn="tl">
                    <a:srgbClr val="C0C0C0"/>
                  </a:outerShdw>
                </a:effectLst>
                <a:sym typeface="Wingdings 2" pitchFamily="18" charset="2"/>
              </a:rPr>
              <a:t></a:t>
            </a:r>
            <a:endParaRPr lang="en-US" altLang="en-US" sz="4000" b="1">
              <a:solidFill>
                <a:srgbClr val="FF0000"/>
              </a:solidFill>
              <a:effectLst>
                <a:outerShdw blurRad="38100" dist="38100" dir="2700000" algn="tl">
                  <a:srgbClr val="C0C0C0"/>
                </a:outerShdw>
              </a:effectLst>
              <a:sym typeface="Wingdings 2" pitchFamily="18" charset="2"/>
            </a:endParaRPr>
          </a:p>
        </p:txBody>
      </p:sp>
      <p:sp>
        <p:nvSpPr>
          <p:cNvPr id="93232" name="Rectangle 48"/>
          <p:cNvSpPr>
            <a:spLocks noChangeArrowheads="1"/>
          </p:cNvSpPr>
          <p:nvPr/>
        </p:nvSpPr>
        <p:spPr bwMode="auto">
          <a:xfrm>
            <a:off x="1576388" y="6165850"/>
            <a:ext cx="3787775"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6000" tIns="118800" bIns="82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70000"/>
              </a:lnSpc>
            </a:pPr>
            <a:r>
              <a:rPr lang="en-US" altLang="zh-CN" sz="2800" b="1"/>
              <a:t>p-&gt;m_radius=3;</a:t>
            </a:r>
          </a:p>
        </p:txBody>
      </p:sp>
      <p:sp>
        <p:nvSpPr>
          <p:cNvPr id="93233" name="Text Box 49"/>
          <p:cNvSpPr txBox="1">
            <a:spLocks noChangeArrowheads="1"/>
          </p:cNvSpPr>
          <p:nvPr/>
        </p:nvSpPr>
        <p:spPr bwMode="auto">
          <a:xfrm>
            <a:off x="2627313" y="6092825"/>
            <a:ext cx="863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4000" b="1">
                <a:solidFill>
                  <a:srgbClr val="FF0000"/>
                </a:solidFill>
                <a:effectLst>
                  <a:outerShdw blurRad="38100" dist="38100" dir="2700000" algn="tl">
                    <a:srgbClr val="C0C0C0"/>
                  </a:outerShdw>
                </a:effectLst>
                <a:sym typeface="Wingdings 2" pitchFamily="18" charset="2"/>
              </a:rPr>
              <a:t></a:t>
            </a:r>
            <a:endParaRPr lang="en-US" altLang="en-US" sz="4000" b="1">
              <a:solidFill>
                <a:srgbClr val="FF0000"/>
              </a:solidFill>
              <a:effectLst>
                <a:outerShdw blurRad="38100" dist="38100" dir="2700000" algn="tl">
                  <a:srgbClr val="C0C0C0"/>
                </a:outerShdw>
              </a:effectLst>
              <a:sym typeface="Wingdings 2"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93188">
                                            <p:txEl>
                                              <p:pRg st="0" end="0"/>
                                            </p:txEl>
                                          </p:spTgt>
                                        </p:tgtEl>
                                        <p:attrNameLst>
                                          <p:attrName>style.visibility</p:attrName>
                                        </p:attrNameLst>
                                      </p:cBhvr>
                                      <p:to>
                                        <p:strVal val="visible"/>
                                      </p:to>
                                    </p:set>
                                    <p:anim calcmode="lin" valueType="num">
                                      <p:cBhvr>
                                        <p:cTn id="7" dur="500" fill="hold"/>
                                        <p:tgtEl>
                                          <p:spTgt spid="93188">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93188">
                                            <p:txEl>
                                              <p:pRg st="0" end="0"/>
                                            </p:txEl>
                                          </p:spTgt>
                                        </p:tgtEl>
                                        <p:attrNameLst>
                                          <p:attrName>ppt_y</p:attrName>
                                        </p:attrNameLst>
                                      </p:cBhvr>
                                      <p:tavLst>
                                        <p:tav tm="0">
                                          <p:val>
                                            <p:strVal val="#ppt_y-#ppt_h/2"/>
                                          </p:val>
                                        </p:tav>
                                        <p:tav tm="100000">
                                          <p:val>
                                            <p:strVal val="#ppt_y"/>
                                          </p:val>
                                        </p:tav>
                                      </p:tavLst>
                                    </p:anim>
                                    <p:anim calcmode="lin" valueType="num">
                                      <p:cBhvr>
                                        <p:cTn id="9" dur="500" fill="hold"/>
                                        <p:tgtEl>
                                          <p:spTgt spid="93188">
                                            <p:txEl>
                                              <p:pRg st="0" end="0"/>
                                            </p:txEl>
                                          </p:spTgt>
                                        </p:tgtEl>
                                        <p:attrNameLst>
                                          <p:attrName>ppt_w</p:attrName>
                                        </p:attrNameLst>
                                      </p:cBhvr>
                                      <p:tavLst>
                                        <p:tav tm="0">
                                          <p:val>
                                            <p:strVal val="#ppt_w"/>
                                          </p:val>
                                        </p:tav>
                                        <p:tav tm="100000">
                                          <p:val>
                                            <p:strVal val="#ppt_w"/>
                                          </p:val>
                                        </p:tav>
                                      </p:tavLst>
                                    </p:anim>
                                    <p:anim calcmode="lin" valueType="num">
                                      <p:cBhvr>
                                        <p:cTn id="10" dur="500" fill="hold"/>
                                        <p:tgtEl>
                                          <p:spTgt spid="93188">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93190"/>
                                        </p:tgtEl>
                                        <p:attrNameLst>
                                          <p:attrName>style.visibility</p:attrName>
                                        </p:attrNameLst>
                                      </p:cBhvr>
                                      <p:to>
                                        <p:strVal val="visible"/>
                                      </p:to>
                                    </p:set>
                                    <p:animEffect transition="in" filter="checkerboard(across)">
                                      <p:cBhvr>
                                        <p:cTn id="15" dur="500"/>
                                        <p:tgtEl>
                                          <p:spTgt spid="9319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93197"/>
                                        </p:tgtEl>
                                        <p:attrNameLst>
                                          <p:attrName>style.visibility</p:attrName>
                                        </p:attrNameLst>
                                      </p:cBhvr>
                                      <p:to>
                                        <p:strVal val="visible"/>
                                      </p:to>
                                    </p:set>
                                    <p:animEffect transition="in" filter="checkerboard(across)">
                                      <p:cBhvr>
                                        <p:cTn id="20" dur="500"/>
                                        <p:tgtEl>
                                          <p:spTgt spid="9319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93198"/>
                                        </p:tgtEl>
                                        <p:attrNameLst>
                                          <p:attrName>style.visibility</p:attrName>
                                        </p:attrNameLst>
                                      </p:cBhvr>
                                      <p:to>
                                        <p:strVal val="visible"/>
                                      </p:to>
                                    </p:set>
                                    <p:animEffect transition="in" filter="checkerboard(across)">
                                      <p:cBhvr>
                                        <p:cTn id="25" dur="500"/>
                                        <p:tgtEl>
                                          <p:spTgt spid="9319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93229"/>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7" presetClass="entr" presetSubtype="10" fill="hold" grpId="0" nodeType="clickEffect">
                                  <p:stCondLst>
                                    <p:cond delay="0"/>
                                  </p:stCondLst>
                                  <p:childTnLst>
                                    <p:set>
                                      <p:cBhvr>
                                        <p:cTn id="33" dur="1" fill="hold">
                                          <p:stCondLst>
                                            <p:cond delay="0"/>
                                          </p:stCondLst>
                                        </p:cTn>
                                        <p:tgtEl>
                                          <p:spTgt spid="93217"/>
                                        </p:tgtEl>
                                        <p:attrNameLst>
                                          <p:attrName>style.visibility</p:attrName>
                                        </p:attrNameLst>
                                      </p:cBhvr>
                                      <p:to>
                                        <p:strVal val="visible"/>
                                      </p:to>
                                    </p:set>
                                    <p:anim calcmode="lin" valueType="num">
                                      <p:cBhvr>
                                        <p:cTn id="34" dur="500" fill="hold"/>
                                        <p:tgtEl>
                                          <p:spTgt spid="93217"/>
                                        </p:tgtEl>
                                        <p:attrNameLst>
                                          <p:attrName>ppt_w</p:attrName>
                                        </p:attrNameLst>
                                      </p:cBhvr>
                                      <p:tavLst>
                                        <p:tav tm="0">
                                          <p:val>
                                            <p:fltVal val="0"/>
                                          </p:val>
                                        </p:tav>
                                        <p:tav tm="100000">
                                          <p:val>
                                            <p:strVal val="#ppt_w"/>
                                          </p:val>
                                        </p:tav>
                                      </p:tavLst>
                                    </p:anim>
                                    <p:anim calcmode="lin" valueType="num">
                                      <p:cBhvr>
                                        <p:cTn id="35" dur="500" fill="hold"/>
                                        <p:tgtEl>
                                          <p:spTgt spid="93217"/>
                                        </p:tgtEl>
                                        <p:attrNameLst>
                                          <p:attrName>ppt_h</p:attrName>
                                        </p:attrNameLst>
                                      </p:cBhvr>
                                      <p:tavLst>
                                        <p:tav tm="0">
                                          <p:val>
                                            <p:strVal val="#ppt_h"/>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7" presetClass="entr" presetSubtype="10" fill="hold" grpId="0" nodeType="clickEffect">
                                  <p:stCondLst>
                                    <p:cond delay="0"/>
                                  </p:stCondLst>
                                  <p:childTnLst>
                                    <p:set>
                                      <p:cBhvr>
                                        <p:cTn id="39" dur="1" fill="hold">
                                          <p:stCondLst>
                                            <p:cond delay="0"/>
                                          </p:stCondLst>
                                        </p:cTn>
                                        <p:tgtEl>
                                          <p:spTgt spid="93216"/>
                                        </p:tgtEl>
                                        <p:attrNameLst>
                                          <p:attrName>style.visibility</p:attrName>
                                        </p:attrNameLst>
                                      </p:cBhvr>
                                      <p:to>
                                        <p:strVal val="visible"/>
                                      </p:to>
                                    </p:set>
                                    <p:anim calcmode="lin" valueType="num">
                                      <p:cBhvr>
                                        <p:cTn id="40" dur="500" fill="hold"/>
                                        <p:tgtEl>
                                          <p:spTgt spid="93216"/>
                                        </p:tgtEl>
                                        <p:attrNameLst>
                                          <p:attrName>ppt_w</p:attrName>
                                        </p:attrNameLst>
                                      </p:cBhvr>
                                      <p:tavLst>
                                        <p:tav tm="0">
                                          <p:val>
                                            <p:fltVal val="0"/>
                                          </p:val>
                                        </p:tav>
                                        <p:tav tm="100000">
                                          <p:val>
                                            <p:strVal val="#ppt_w"/>
                                          </p:val>
                                        </p:tav>
                                      </p:tavLst>
                                    </p:anim>
                                    <p:anim calcmode="lin" valueType="num">
                                      <p:cBhvr>
                                        <p:cTn id="41" dur="500" fill="hold"/>
                                        <p:tgtEl>
                                          <p:spTgt spid="93216"/>
                                        </p:tgtEl>
                                        <p:attrNameLst>
                                          <p:attrName>ppt_h</p:attrName>
                                        </p:attrNameLst>
                                      </p:cBhvr>
                                      <p:tavLst>
                                        <p:tav tm="0">
                                          <p:val>
                                            <p:strVal val="#ppt_h"/>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5" presetClass="entr" presetSubtype="10" fill="hold" nodeType="clickEffect">
                                  <p:stCondLst>
                                    <p:cond delay="0"/>
                                  </p:stCondLst>
                                  <p:childTnLst>
                                    <p:set>
                                      <p:cBhvr>
                                        <p:cTn id="45" dur="1" fill="hold">
                                          <p:stCondLst>
                                            <p:cond delay="0"/>
                                          </p:stCondLst>
                                        </p:cTn>
                                        <p:tgtEl>
                                          <p:spTgt spid="93199"/>
                                        </p:tgtEl>
                                        <p:attrNameLst>
                                          <p:attrName>style.visibility</p:attrName>
                                        </p:attrNameLst>
                                      </p:cBhvr>
                                      <p:to>
                                        <p:strVal val="visible"/>
                                      </p:to>
                                    </p:set>
                                    <p:animEffect transition="in" filter="checkerboard(across)">
                                      <p:cBhvr>
                                        <p:cTn id="46" dur="500"/>
                                        <p:tgtEl>
                                          <p:spTgt spid="9319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 presetClass="entr" presetSubtype="10" fill="hold" nodeType="clickEffect">
                                  <p:stCondLst>
                                    <p:cond delay="0"/>
                                  </p:stCondLst>
                                  <p:childTnLst>
                                    <p:set>
                                      <p:cBhvr>
                                        <p:cTn id="50" dur="1" fill="hold">
                                          <p:stCondLst>
                                            <p:cond delay="0"/>
                                          </p:stCondLst>
                                        </p:cTn>
                                        <p:tgtEl>
                                          <p:spTgt spid="93230"/>
                                        </p:tgtEl>
                                        <p:attrNameLst>
                                          <p:attrName>style.visibility</p:attrName>
                                        </p:attrNameLst>
                                      </p:cBhvr>
                                      <p:to>
                                        <p:strVal val="visible"/>
                                      </p:to>
                                    </p:set>
                                    <p:animEffect transition="in" filter="checkerboard(across)">
                                      <p:cBhvr>
                                        <p:cTn id="51" dur="500"/>
                                        <p:tgtEl>
                                          <p:spTgt spid="9323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3" presetClass="entr" presetSubtype="32" fill="hold" grpId="0" nodeType="clickEffect">
                                  <p:stCondLst>
                                    <p:cond delay="0"/>
                                  </p:stCondLst>
                                  <p:childTnLst>
                                    <p:set>
                                      <p:cBhvr>
                                        <p:cTn id="55" dur="1" fill="hold">
                                          <p:stCondLst>
                                            <p:cond delay="0"/>
                                          </p:stCondLst>
                                        </p:cTn>
                                        <p:tgtEl>
                                          <p:spTgt spid="93231"/>
                                        </p:tgtEl>
                                        <p:attrNameLst>
                                          <p:attrName>style.visibility</p:attrName>
                                        </p:attrNameLst>
                                      </p:cBhvr>
                                      <p:to>
                                        <p:strVal val="visible"/>
                                      </p:to>
                                    </p:set>
                                    <p:anim calcmode="lin" valueType="num">
                                      <p:cBhvr>
                                        <p:cTn id="56" dur="500" fill="hold"/>
                                        <p:tgtEl>
                                          <p:spTgt spid="93231"/>
                                        </p:tgtEl>
                                        <p:attrNameLst>
                                          <p:attrName>ppt_w</p:attrName>
                                        </p:attrNameLst>
                                      </p:cBhvr>
                                      <p:tavLst>
                                        <p:tav tm="0">
                                          <p:val>
                                            <p:strVal val="4*#ppt_w"/>
                                          </p:val>
                                        </p:tav>
                                        <p:tav tm="100000">
                                          <p:val>
                                            <p:strVal val="#ppt_w"/>
                                          </p:val>
                                        </p:tav>
                                      </p:tavLst>
                                    </p:anim>
                                    <p:anim calcmode="lin" valueType="num">
                                      <p:cBhvr>
                                        <p:cTn id="57" dur="500" fill="hold"/>
                                        <p:tgtEl>
                                          <p:spTgt spid="93231"/>
                                        </p:tgtEl>
                                        <p:attrNameLst>
                                          <p:attrName>ppt_h</p:attrName>
                                        </p:attrNameLst>
                                      </p:cBhvr>
                                      <p:tavLst>
                                        <p:tav tm="0">
                                          <p:val>
                                            <p:strVal val="4*#ppt_h"/>
                                          </p:val>
                                        </p:tav>
                                        <p:tav tm="100000">
                                          <p:val>
                                            <p:strVal val="#ppt_h"/>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93200"/>
                                        </p:tgtEl>
                                        <p:attrNameLst>
                                          <p:attrName>style.visibility</p:attrName>
                                        </p:attrNameLst>
                                      </p:cBhvr>
                                      <p:to>
                                        <p:strVal val="visible"/>
                                      </p:to>
                                    </p:set>
                                    <p:animEffect transition="in" filter="checkerboard(across)">
                                      <p:cBhvr>
                                        <p:cTn id="62" dur="500"/>
                                        <p:tgtEl>
                                          <p:spTgt spid="9320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5" presetClass="entr" presetSubtype="10" fill="hold" grpId="0" nodeType="clickEffect">
                                  <p:stCondLst>
                                    <p:cond delay="0"/>
                                  </p:stCondLst>
                                  <p:childTnLst>
                                    <p:set>
                                      <p:cBhvr>
                                        <p:cTn id="66" dur="1" fill="hold">
                                          <p:stCondLst>
                                            <p:cond delay="0"/>
                                          </p:stCondLst>
                                        </p:cTn>
                                        <p:tgtEl>
                                          <p:spTgt spid="93201">
                                            <p:txEl>
                                              <p:pRg st="0" end="0"/>
                                            </p:txEl>
                                          </p:spTgt>
                                        </p:tgtEl>
                                        <p:attrNameLst>
                                          <p:attrName>style.visibility</p:attrName>
                                        </p:attrNameLst>
                                      </p:cBhvr>
                                      <p:to>
                                        <p:strVal val="visible"/>
                                      </p:to>
                                    </p:set>
                                    <p:animEffect transition="in" filter="checkerboard(across)">
                                      <p:cBhvr>
                                        <p:cTn id="67" dur="500"/>
                                        <p:tgtEl>
                                          <p:spTgt spid="93201">
                                            <p:txEl>
                                              <p:pRg st="0" end="0"/>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93212"/>
                                        </p:tgtEl>
                                        <p:attrNameLst>
                                          <p:attrName>style.visibility</p:attrName>
                                        </p:attrNameLst>
                                      </p:cBhvr>
                                      <p:to>
                                        <p:strVal val="visible"/>
                                      </p:to>
                                    </p:set>
                                  </p:childTnLst>
                                </p:cTn>
                              </p:par>
                            </p:childTnLst>
                          </p:cTn>
                        </p:par>
                        <p:par>
                          <p:cTn id="72" fill="hold" nodeType="afterGroup">
                            <p:stCondLst>
                              <p:cond delay="0"/>
                            </p:stCondLst>
                            <p:childTnLst>
                              <p:par>
                                <p:cTn id="73" presetID="1" presetClass="entr" presetSubtype="0" fill="hold" grpId="0" nodeType="afterEffect">
                                  <p:stCondLst>
                                    <p:cond delay="0"/>
                                  </p:stCondLst>
                                  <p:childTnLst>
                                    <p:set>
                                      <p:cBhvr>
                                        <p:cTn id="74" dur="1" fill="hold">
                                          <p:stCondLst>
                                            <p:cond delay="0"/>
                                          </p:stCondLst>
                                        </p:cTn>
                                        <p:tgtEl>
                                          <p:spTgt spid="93211"/>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5" presetClass="entr" presetSubtype="10" fill="hold" grpId="0" nodeType="clickEffect">
                                  <p:stCondLst>
                                    <p:cond delay="0"/>
                                  </p:stCondLst>
                                  <p:childTnLst>
                                    <p:set>
                                      <p:cBhvr>
                                        <p:cTn id="78" dur="1" fill="hold">
                                          <p:stCondLst>
                                            <p:cond delay="0"/>
                                          </p:stCondLst>
                                        </p:cTn>
                                        <p:tgtEl>
                                          <p:spTgt spid="93201">
                                            <p:txEl>
                                              <p:pRg st="1" end="1"/>
                                            </p:txEl>
                                          </p:spTgt>
                                        </p:tgtEl>
                                        <p:attrNameLst>
                                          <p:attrName>style.visibility</p:attrName>
                                        </p:attrNameLst>
                                      </p:cBhvr>
                                      <p:to>
                                        <p:strVal val="visible"/>
                                      </p:to>
                                    </p:set>
                                    <p:animEffect transition="in" filter="checkerboard(across)">
                                      <p:cBhvr>
                                        <p:cTn id="79" dur="500"/>
                                        <p:tgtEl>
                                          <p:spTgt spid="93201">
                                            <p:txEl>
                                              <p:pRg st="1" end="1"/>
                                            </p:txEl>
                                          </p:spTgt>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93213"/>
                                        </p:tgtEl>
                                        <p:attrNameLst>
                                          <p:attrName>style.visibility</p:attrName>
                                        </p:attrNameLst>
                                      </p:cBhvr>
                                      <p:to>
                                        <p:strVal val="visible"/>
                                      </p:to>
                                    </p:set>
                                  </p:childTnLst>
                                </p:cTn>
                              </p:par>
                            </p:childTnLst>
                          </p:cTn>
                        </p:par>
                        <p:par>
                          <p:cTn id="84" fill="hold" nodeType="afterGroup">
                            <p:stCondLst>
                              <p:cond delay="0"/>
                            </p:stCondLst>
                            <p:childTnLst>
                              <p:par>
                                <p:cTn id="85" presetID="12" presetClass="entr" presetSubtype="8" fill="hold" grpId="0" nodeType="afterEffect">
                                  <p:stCondLst>
                                    <p:cond delay="0"/>
                                  </p:stCondLst>
                                  <p:childTnLst>
                                    <p:set>
                                      <p:cBhvr>
                                        <p:cTn id="86" dur="1" fill="hold">
                                          <p:stCondLst>
                                            <p:cond delay="0"/>
                                          </p:stCondLst>
                                        </p:cTn>
                                        <p:tgtEl>
                                          <p:spTgt spid="93214"/>
                                        </p:tgtEl>
                                        <p:attrNameLst>
                                          <p:attrName>style.visibility</p:attrName>
                                        </p:attrNameLst>
                                      </p:cBhvr>
                                      <p:to>
                                        <p:strVal val="visible"/>
                                      </p:to>
                                    </p:set>
                                    <p:animEffect transition="in" filter="slide(fromLeft)">
                                      <p:cBhvr>
                                        <p:cTn id="87" dur="500"/>
                                        <p:tgtEl>
                                          <p:spTgt spid="93214"/>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5" presetClass="entr" presetSubtype="10" fill="hold" grpId="0" nodeType="clickEffect">
                                  <p:stCondLst>
                                    <p:cond delay="0"/>
                                  </p:stCondLst>
                                  <p:childTnLst>
                                    <p:set>
                                      <p:cBhvr>
                                        <p:cTn id="91" dur="1" fill="hold">
                                          <p:stCondLst>
                                            <p:cond delay="0"/>
                                          </p:stCondLst>
                                        </p:cTn>
                                        <p:tgtEl>
                                          <p:spTgt spid="93201">
                                            <p:txEl>
                                              <p:pRg st="2" end="2"/>
                                            </p:txEl>
                                          </p:spTgt>
                                        </p:tgtEl>
                                        <p:attrNameLst>
                                          <p:attrName>style.visibility</p:attrName>
                                        </p:attrNameLst>
                                      </p:cBhvr>
                                      <p:to>
                                        <p:strVal val="visible"/>
                                      </p:to>
                                    </p:set>
                                    <p:animEffect transition="in" filter="checkerboard(across)">
                                      <p:cBhvr>
                                        <p:cTn id="92" dur="500"/>
                                        <p:tgtEl>
                                          <p:spTgt spid="93201">
                                            <p:txEl>
                                              <p:pRg st="2" end="2"/>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5" presetClass="entr" presetSubtype="10" fill="hold" nodeType="clickEffect">
                                  <p:stCondLst>
                                    <p:cond delay="0"/>
                                  </p:stCondLst>
                                  <p:childTnLst>
                                    <p:set>
                                      <p:cBhvr>
                                        <p:cTn id="96" dur="1" fill="hold">
                                          <p:stCondLst>
                                            <p:cond delay="0"/>
                                          </p:stCondLst>
                                        </p:cTn>
                                        <p:tgtEl>
                                          <p:spTgt spid="93232"/>
                                        </p:tgtEl>
                                        <p:attrNameLst>
                                          <p:attrName>style.visibility</p:attrName>
                                        </p:attrNameLst>
                                      </p:cBhvr>
                                      <p:to>
                                        <p:strVal val="visible"/>
                                      </p:to>
                                    </p:set>
                                    <p:animEffect transition="in" filter="checkerboard(across)">
                                      <p:cBhvr>
                                        <p:cTn id="97" dur="500"/>
                                        <p:tgtEl>
                                          <p:spTgt spid="93232"/>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3" presetClass="entr" presetSubtype="32" fill="hold" grpId="0" nodeType="clickEffect">
                                  <p:stCondLst>
                                    <p:cond delay="0"/>
                                  </p:stCondLst>
                                  <p:childTnLst>
                                    <p:set>
                                      <p:cBhvr>
                                        <p:cTn id="101" dur="1" fill="hold">
                                          <p:stCondLst>
                                            <p:cond delay="0"/>
                                          </p:stCondLst>
                                        </p:cTn>
                                        <p:tgtEl>
                                          <p:spTgt spid="93233"/>
                                        </p:tgtEl>
                                        <p:attrNameLst>
                                          <p:attrName>style.visibility</p:attrName>
                                        </p:attrNameLst>
                                      </p:cBhvr>
                                      <p:to>
                                        <p:strVal val="visible"/>
                                      </p:to>
                                    </p:set>
                                    <p:anim calcmode="lin" valueType="num">
                                      <p:cBhvr>
                                        <p:cTn id="102" dur="500" fill="hold"/>
                                        <p:tgtEl>
                                          <p:spTgt spid="93233"/>
                                        </p:tgtEl>
                                        <p:attrNameLst>
                                          <p:attrName>ppt_w</p:attrName>
                                        </p:attrNameLst>
                                      </p:cBhvr>
                                      <p:tavLst>
                                        <p:tav tm="0">
                                          <p:val>
                                            <p:strVal val="4*#ppt_w"/>
                                          </p:val>
                                        </p:tav>
                                        <p:tav tm="100000">
                                          <p:val>
                                            <p:strVal val="#ppt_w"/>
                                          </p:val>
                                        </p:tav>
                                      </p:tavLst>
                                    </p:anim>
                                    <p:anim calcmode="lin" valueType="num">
                                      <p:cBhvr>
                                        <p:cTn id="103" dur="500" fill="hold"/>
                                        <p:tgtEl>
                                          <p:spTgt spid="93233"/>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8" grpId="0" build="p" autoUpdateAnimBg="0" advAuto="0"/>
      <p:bldP spid="93190" grpId="0"/>
      <p:bldP spid="93197" grpId="0"/>
      <p:bldP spid="93198" grpId="0"/>
      <p:bldP spid="93200" grpId="0"/>
      <p:bldP spid="93201" grpId="0" build="allAtOnce"/>
      <p:bldP spid="93211" grpId="0" animBg="1"/>
      <p:bldP spid="93212" grpId="0"/>
      <p:bldP spid="93213" grpId="0"/>
      <p:bldP spid="93214" grpId="0" animBg="1"/>
      <p:bldP spid="93216" grpId="0" animBg="1"/>
      <p:bldP spid="93217" grpId="0" animBg="1"/>
      <p:bldP spid="93231" grpId="0"/>
      <p:bldP spid="932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75340798-4052-4A00-A4C0-FF9FE6DFDE01}" type="slidenum">
              <a:rPr lang="en-US" altLang="zh-CN" sz="1400" smtClean="0"/>
              <a:pPr eaLnBrk="1" hangingPunct="1"/>
              <a:t>11</a:t>
            </a:fld>
            <a:endParaRPr lang="en-US" altLang="zh-CN" sz="1400" smtClean="0"/>
          </a:p>
        </p:txBody>
      </p:sp>
      <p:sp>
        <p:nvSpPr>
          <p:cNvPr id="117762" name="Text Box 2"/>
          <p:cNvSpPr txBox="1">
            <a:spLocks noChangeArrowheads="1"/>
          </p:cNvSpPr>
          <p:nvPr/>
        </p:nvSpPr>
        <p:spPr bwMode="auto">
          <a:xfrm>
            <a:off x="990600" y="304800"/>
            <a:ext cx="59436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800" b="1">
                <a:ea typeface="文鼎CS舒同体" pitchFamily="49" charset="-122"/>
                <a:sym typeface="Monotype Sorts" pitchFamily="2" charset="2"/>
              </a:rPr>
              <a:t>构造函数</a:t>
            </a:r>
          </a:p>
        </p:txBody>
      </p:sp>
      <p:sp>
        <p:nvSpPr>
          <p:cNvPr id="11268" name="Text Box 3"/>
          <p:cNvSpPr txBox="1">
            <a:spLocks noChangeArrowheads="1"/>
          </p:cNvSpPr>
          <p:nvPr/>
        </p:nvSpPr>
        <p:spPr bwMode="auto">
          <a:xfrm>
            <a:off x="1042988" y="1484313"/>
            <a:ext cx="3673475" cy="4767262"/>
          </a:xfrm>
          <a:prstGeom prst="rect">
            <a:avLst/>
          </a:prstGeom>
          <a:noFill/>
          <a:ln w="38100">
            <a:solidFill>
              <a:srgbClr val="C0C0C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pPr>
            <a:r>
              <a:rPr lang="en-US" altLang="zh-CN" b="1">
                <a:ea typeface="文鼎CS舒同体" pitchFamily="49" charset="-122"/>
              </a:rPr>
              <a:t>class   CCircle</a:t>
            </a:r>
          </a:p>
          <a:p>
            <a:pPr eaLnBrk="1" hangingPunct="1">
              <a:lnSpc>
                <a:spcPct val="130000"/>
              </a:lnSpc>
            </a:pPr>
            <a:r>
              <a:rPr lang="en-US" altLang="zh-CN" b="1">
                <a:ea typeface="文鼎CS舒同体" pitchFamily="49" charset="-122"/>
              </a:rPr>
              <a:t>{</a:t>
            </a:r>
          </a:p>
          <a:p>
            <a:pPr eaLnBrk="1" hangingPunct="1">
              <a:lnSpc>
                <a:spcPct val="110000"/>
              </a:lnSpc>
            </a:pPr>
            <a:r>
              <a:rPr lang="en-US" altLang="zh-CN" b="1">
                <a:ea typeface="文鼎CS舒同体" pitchFamily="49" charset="-122"/>
              </a:rPr>
              <a:t>    public:</a:t>
            </a:r>
          </a:p>
          <a:p>
            <a:pPr eaLnBrk="1" hangingPunct="1">
              <a:lnSpc>
                <a:spcPct val="110000"/>
              </a:lnSpc>
            </a:pPr>
            <a:r>
              <a:rPr lang="en-US" altLang="zh-CN" b="1">
                <a:ea typeface="文鼎CS舒同体" pitchFamily="49" charset="-122"/>
              </a:rPr>
              <a:t>      </a:t>
            </a:r>
            <a:r>
              <a:rPr lang="en-US" altLang="zh-CN" b="1">
                <a:solidFill>
                  <a:srgbClr val="A50021"/>
                </a:solidFill>
                <a:ea typeface="文鼎CS舒同体" pitchFamily="49" charset="-122"/>
              </a:rPr>
              <a:t>CCircle( );</a:t>
            </a:r>
          </a:p>
          <a:p>
            <a:pPr eaLnBrk="1" hangingPunct="1">
              <a:lnSpc>
                <a:spcPct val="110000"/>
              </a:lnSpc>
            </a:pPr>
            <a:r>
              <a:rPr lang="en-US" altLang="zh-CN" b="1">
                <a:ea typeface="文鼎CS舒同体" pitchFamily="49" charset="-122"/>
              </a:rPr>
              <a:t>      void DisplayArea( );</a:t>
            </a:r>
          </a:p>
          <a:p>
            <a:pPr eaLnBrk="1" hangingPunct="1">
              <a:lnSpc>
                <a:spcPct val="110000"/>
              </a:lnSpc>
            </a:pPr>
            <a:r>
              <a:rPr lang="en-US" altLang="zh-CN" b="1">
                <a:ea typeface="文鼎CS舒同体" pitchFamily="49" charset="-122"/>
              </a:rPr>
              <a:t>       ~CCircle( );</a:t>
            </a:r>
          </a:p>
          <a:p>
            <a:pPr eaLnBrk="1" hangingPunct="1">
              <a:lnSpc>
                <a:spcPct val="110000"/>
              </a:lnSpc>
            </a:pPr>
            <a:r>
              <a:rPr lang="en-US" altLang="zh-CN" b="1">
                <a:ea typeface="文鼎CS舒同体" pitchFamily="49" charset="-122"/>
              </a:rPr>
              <a:t>   private:</a:t>
            </a:r>
          </a:p>
          <a:p>
            <a:pPr eaLnBrk="1" hangingPunct="1">
              <a:lnSpc>
                <a:spcPct val="110000"/>
              </a:lnSpc>
            </a:pPr>
            <a:r>
              <a:rPr lang="en-US" altLang="zh-CN" b="1">
                <a:ea typeface="文鼎CS舒同体" pitchFamily="49" charset="-122"/>
              </a:rPr>
              <a:t>      float CalculateArea( );</a:t>
            </a:r>
          </a:p>
          <a:p>
            <a:pPr eaLnBrk="1" hangingPunct="1">
              <a:lnSpc>
                <a:spcPct val="110000"/>
              </a:lnSpc>
            </a:pPr>
            <a:r>
              <a:rPr lang="en-US" altLang="zh-CN" b="1">
                <a:ea typeface="文鼎CS舒同体" pitchFamily="49" charset="-122"/>
              </a:rPr>
              <a:t>      int m_radius;</a:t>
            </a:r>
          </a:p>
          <a:p>
            <a:pPr eaLnBrk="1" hangingPunct="1">
              <a:lnSpc>
                <a:spcPct val="110000"/>
              </a:lnSpc>
            </a:pPr>
            <a:r>
              <a:rPr lang="en-US" altLang="zh-CN" b="1">
                <a:ea typeface="文鼎CS舒同体" pitchFamily="49" charset="-122"/>
              </a:rPr>
              <a:t>      int m_color;</a:t>
            </a:r>
          </a:p>
          <a:p>
            <a:pPr eaLnBrk="1" hangingPunct="1">
              <a:lnSpc>
                <a:spcPct val="130000"/>
              </a:lnSpc>
            </a:pPr>
            <a:r>
              <a:rPr lang="en-US" altLang="zh-CN" b="1">
                <a:ea typeface="文鼎CS舒同体" pitchFamily="49" charset="-122"/>
              </a:rPr>
              <a:t>}</a:t>
            </a:r>
            <a:r>
              <a:rPr lang="en-US" altLang="zh-CN" b="1">
                <a:solidFill>
                  <a:srgbClr val="CC0000"/>
                </a:solidFill>
                <a:ea typeface="文鼎CS舒同体" pitchFamily="49" charset="-122"/>
              </a:rPr>
              <a:t>;</a:t>
            </a:r>
          </a:p>
        </p:txBody>
      </p:sp>
      <p:sp>
        <p:nvSpPr>
          <p:cNvPr id="117764" name="Text Box 4"/>
          <p:cNvSpPr txBox="1">
            <a:spLocks noChangeArrowheads="1"/>
          </p:cNvSpPr>
          <p:nvPr/>
        </p:nvSpPr>
        <p:spPr bwMode="auto">
          <a:xfrm>
            <a:off x="4800600" y="1341438"/>
            <a:ext cx="43434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18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20000"/>
              </a:spcBef>
              <a:buClr>
                <a:schemeClr val="accent2"/>
              </a:buClr>
              <a:buFont typeface="Wingdings" pitchFamily="2" charset="2"/>
              <a:buChar char="l"/>
            </a:pPr>
            <a:r>
              <a:rPr lang="en-US" altLang="zh-CN" b="1"/>
              <a:t> </a:t>
            </a:r>
            <a:r>
              <a:rPr lang="zh-CN" altLang="en-US" b="1"/>
              <a:t>定义对象时，构造函数自动被执行。</a:t>
            </a:r>
          </a:p>
          <a:p>
            <a:pPr eaLnBrk="1" hangingPunct="1">
              <a:lnSpc>
                <a:spcPct val="120000"/>
              </a:lnSpc>
              <a:spcBef>
                <a:spcPct val="20000"/>
              </a:spcBef>
              <a:buClr>
                <a:schemeClr val="accent2"/>
              </a:buClr>
              <a:buFont typeface="Wingdings" pitchFamily="2" charset="2"/>
              <a:buChar char="l"/>
            </a:pPr>
            <a:r>
              <a:rPr lang="zh-CN" altLang="en-US" b="1"/>
              <a:t> 构造函数名必须和类名相同，并且不指定返回值类型。</a:t>
            </a:r>
          </a:p>
          <a:p>
            <a:pPr eaLnBrk="1" hangingPunct="1">
              <a:lnSpc>
                <a:spcPct val="120000"/>
              </a:lnSpc>
              <a:spcBef>
                <a:spcPct val="20000"/>
              </a:spcBef>
              <a:buClr>
                <a:schemeClr val="accent2"/>
              </a:buClr>
              <a:buFont typeface="Wingdings" pitchFamily="2" charset="2"/>
              <a:buChar char="l"/>
            </a:pPr>
            <a:r>
              <a:rPr lang="zh-CN" altLang="en-US" b="1"/>
              <a:t> 构造函数必须在</a:t>
            </a:r>
            <a:r>
              <a:rPr lang="en-US" altLang="zh-CN" b="1"/>
              <a:t>public</a:t>
            </a:r>
            <a:r>
              <a:rPr lang="zh-CN" altLang="en-US" b="1"/>
              <a:t>之下。</a:t>
            </a:r>
          </a:p>
          <a:p>
            <a:pPr eaLnBrk="1" hangingPunct="1">
              <a:lnSpc>
                <a:spcPct val="120000"/>
              </a:lnSpc>
              <a:spcBef>
                <a:spcPct val="20000"/>
              </a:spcBef>
              <a:buClr>
                <a:schemeClr val="accent2"/>
              </a:buClr>
              <a:buFont typeface="Wingdings" pitchFamily="2" charset="2"/>
              <a:buChar char="l"/>
            </a:pPr>
            <a:r>
              <a:rPr lang="zh-CN" altLang="en-US" b="1"/>
              <a:t> 构造函数可以有参数，也可以没有参数。</a:t>
            </a:r>
          </a:p>
          <a:p>
            <a:pPr eaLnBrk="1" hangingPunct="1">
              <a:lnSpc>
                <a:spcPct val="120000"/>
              </a:lnSpc>
              <a:spcBef>
                <a:spcPct val="20000"/>
              </a:spcBef>
              <a:buClr>
                <a:schemeClr val="accent2"/>
              </a:buClr>
              <a:buFont typeface="Wingdings" pitchFamily="2" charset="2"/>
              <a:buChar char="l"/>
            </a:pPr>
            <a:r>
              <a:rPr lang="zh-CN" altLang="en-US" b="1"/>
              <a:t> 每个类中都要有构造函数。如果没有定义，系统会自动提供一个默认的构造函数。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7762"/>
                                        </p:tgtEl>
                                        <p:attrNameLst>
                                          <p:attrName>style.visibility</p:attrName>
                                        </p:attrNameLst>
                                      </p:cBhvr>
                                      <p:to>
                                        <p:strVal val="visible"/>
                                      </p:to>
                                    </p:set>
                                    <p:anim calcmode="lin" valueType="num">
                                      <p:cBhvr additive="base">
                                        <p:cTn id="7" dur="500" fill="hold"/>
                                        <p:tgtEl>
                                          <p:spTgt spid="117762"/>
                                        </p:tgtEl>
                                        <p:attrNameLst>
                                          <p:attrName>ppt_x</p:attrName>
                                        </p:attrNameLst>
                                      </p:cBhvr>
                                      <p:tavLst>
                                        <p:tav tm="0">
                                          <p:val>
                                            <p:strVal val="0-#ppt_w/2"/>
                                          </p:val>
                                        </p:tav>
                                        <p:tav tm="100000">
                                          <p:val>
                                            <p:strVal val="#ppt_x"/>
                                          </p:val>
                                        </p:tav>
                                      </p:tavLst>
                                    </p:anim>
                                    <p:anim calcmode="lin" valueType="num">
                                      <p:cBhvr additive="base">
                                        <p:cTn id="8" dur="500" fill="hold"/>
                                        <p:tgtEl>
                                          <p:spTgt spid="1177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nodeType="clickEffect">
                                  <p:stCondLst>
                                    <p:cond delay="0"/>
                                  </p:stCondLst>
                                  <p:childTnLst>
                                    <p:set>
                                      <p:cBhvr>
                                        <p:cTn id="12" dur="1" fill="hold">
                                          <p:stCondLst>
                                            <p:cond delay="0"/>
                                          </p:stCondLst>
                                        </p:cTn>
                                        <p:tgtEl>
                                          <p:spTgt spid="117764">
                                            <p:txEl>
                                              <p:pRg st="0" end="0"/>
                                            </p:txEl>
                                          </p:spTgt>
                                        </p:tgtEl>
                                        <p:attrNameLst>
                                          <p:attrName>style.visibility</p:attrName>
                                        </p:attrNameLst>
                                      </p:cBhvr>
                                      <p:to>
                                        <p:strVal val="visible"/>
                                      </p:to>
                                    </p:set>
                                    <p:animEffect transition="in" filter="checkerboard(across)">
                                      <p:cBhvr>
                                        <p:cTn id="13" dur="500"/>
                                        <p:tgtEl>
                                          <p:spTgt spid="117764">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117764">
                                            <p:txEl>
                                              <p:pRg st="1" end="1"/>
                                            </p:txEl>
                                          </p:spTgt>
                                        </p:tgtEl>
                                        <p:attrNameLst>
                                          <p:attrName>style.visibility</p:attrName>
                                        </p:attrNameLst>
                                      </p:cBhvr>
                                      <p:to>
                                        <p:strVal val="visible"/>
                                      </p:to>
                                    </p:set>
                                    <p:animEffect transition="in" filter="checkerboard(across)">
                                      <p:cBhvr>
                                        <p:cTn id="18" dur="500"/>
                                        <p:tgtEl>
                                          <p:spTgt spid="117764">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117764">
                                            <p:txEl>
                                              <p:pRg st="2" end="2"/>
                                            </p:txEl>
                                          </p:spTgt>
                                        </p:tgtEl>
                                        <p:attrNameLst>
                                          <p:attrName>style.visibility</p:attrName>
                                        </p:attrNameLst>
                                      </p:cBhvr>
                                      <p:to>
                                        <p:strVal val="visible"/>
                                      </p:to>
                                    </p:set>
                                    <p:animEffect transition="in" filter="checkerboard(across)">
                                      <p:cBhvr>
                                        <p:cTn id="23" dur="500"/>
                                        <p:tgtEl>
                                          <p:spTgt spid="117764">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nodeType="clickEffect">
                                  <p:stCondLst>
                                    <p:cond delay="0"/>
                                  </p:stCondLst>
                                  <p:childTnLst>
                                    <p:set>
                                      <p:cBhvr>
                                        <p:cTn id="27" dur="1" fill="hold">
                                          <p:stCondLst>
                                            <p:cond delay="0"/>
                                          </p:stCondLst>
                                        </p:cTn>
                                        <p:tgtEl>
                                          <p:spTgt spid="117764">
                                            <p:txEl>
                                              <p:pRg st="3" end="3"/>
                                            </p:txEl>
                                          </p:spTgt>
                                        </p:tgtEl>
                                        <p:attrNameLst>
                                          <p:attrName>style.visibility</p:attrName>
                                        </p:attrNameLst>
                                      </p:cBhvr>
                                      <p:to>
                                        <p:strVal val="visible"/>
                                      </p:to>
                                    </p:set>
                                    <p:animEffect transition="in" filter="checkerboard(across)">
                                      <p:cBhvr>
                                        <p:cTn id="28" dur="500"/>
                                        <p:tgtEl>
                                          <p:spTgt spid="117764">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nodeType="clickEffect">
                                  <p:stCondLst>
                                    <p:cond delay="0"/>
                                  </p:stCondLst>
                                  <p:childTnLst>
                                    <p:set>
                                      <p:cBhvr>
                                        <p:cTn id="32" dur="1" fill="hold">
                                          <p:stCondLst>
                                            <p:cond delay="0"/>
                                          </p:stCondLst>
                                        </p:cTn>
                                        <p:tgtEl>
                                          <p:spTgt spid="117764">
                                            <p:txEl>
                                              <p:pRg st="4" end="4"/>
                                            </p:txEl>
                                          </p:spTgt>
                                        </p:tgtEl>
                                        <p:attrNameLst>
                                          <p:attrName>style.visibility</p:attrName>
                                        </p:attrNameLst>
                                      </p:cBhvr>
                                      <p:to>
                                        <p:strVal val="visible"/>
                                      </p:to>
                                    </p:set>
                                    <p:animEffect transition="in" filter="checkerboard(across)">
                                      <p:cBhvr>
                                        <p:cTn id="33" dur="500"/>
                                        <p:tgtEl>
                                          <p:spTgt spid="11776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2A1F5DD-31F5-4EBA-AD16-89E0CB22D7AA}" type="slidenum">
              <a:rPr lang="en-US" altLang="zh-CN" sz="1400" smtClean="0"/>
              <a:pPr eaLnBrk="1" hangingPunct="1"/>
              <a:t>12</a:t>
            </a:fld>
            <a:endParaRPr lang="en-US" altLang="zh-CN" sz="1400" smtClean="0"/>
          </a:p>
        </p:txBody>
      </p:sp>
      <p:sp>
        <p:nvSpPr>
          <p:cNvPr id="118786" name="Text Box 2"/>
          <p:cNvSpPr txBox="1">
            <a:spLocks noChangeArrowheads="1"/>
          </p:cNvSpPr>
          <p:nvPr/>
        </p:nvSpPr>
        <p:spPr bwMode="auto">
          <a:xfrm>
            <a:off x="990600" y="304800"/>
            <a:ext cx="59436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800" b="1">
                <a:ea typeface="文鼎CS舒同体" pitchFamily="49" charset="-122"/>
                <a:sym typeface="Monotype Sorts" pitchFamily="2" charset="2"/>
              </a:rPr>
              <a:t>析构函数</a:t>
            </a:r>
          </a:p>
        </p:txBody>
      </p:sp>
      <p:sp>
        <p:nvSpPr>
          <p:cNvPr id="12292" name="Text Box 3"/>
          <p:cNvSpPr txBox="1">
            <a:spLocks noChangeArrowheads="1"/>
          </p:cNvSpPr>
          <p:nvPr/>
        </p:nvSpPr>
        <p:spPr bwMode="auto">
          <a:xfrm>
            <a:off x="1258888" y="1484313"/>
            <a:ext cx="3600450" cy="4767262"/>
          </a:xfrm>
          <a:prstGeom prst="rect">
            <a:avLst/>
          </a:prstGeom>
          <a:noFill/>
          <a:ln w="38100">
            <a:solidFill>
              <a:srgbClr val="C0C0C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pPr>
            <a:r>
              <a:rPr lang="en-US" altLang="zh-CN" b="1">
                <a:ea typeface="文鼎CS舒同体" pitchFamily="49" charset="-122"/>
              </a:rPr>
              <a:t>class   CCircle</a:t>
            </a:r>
          </a:p>
          <a:p>
            <a:pPr eaLnBrk="1" hangingPunct="1">
              <a:lnSpc>
                <a:spcPct val="130000"/>
              </a:lnSpc>
            </a:pPr>
            <a:r>
              <a:rPr lang="en-US" altLang="zh-CN" b="1">
                <a:ea typeface="文鼎CS舒同体" pitchFamily="49" charset="-122"/>
              </a:rPr>
              <a:t>{</a:t>
            </a:r>
          </a:p>
          <a:p>
            <a:pPr eaLnBrk="1" hangingPunct="1">
              <a:lnSpc>
                <a:spcPct val="110000"/>
              </a:lnSpc>
            </a:pPr>
            <a:r>
              <a:rPr lang="en-US" altLang="zh-CN" b="1">
                <a:ea typeface="文鼎CS舒同体" pitchFamily="49" charset="-122"/>
              </a:rPr>
              <a:t>    public:</a:t>
            </a:r>
          </a:p>
          <a:p>
            <a:pPr eaLnBrk="1" hangingPunct="1">
              <a:lnSpc>
                <a:spcPct val="110000"/>
              </a:lnSpc>
            </a:pPr>
            <a:r>
              <a:rPr lang="en-US" altLang="zh-CN" b="1">
                <a:ea typeface="文鼎CS舒同体" pitchFamily="49" charset="-122"/>
              </a:rPr>
              <a:t>      CCircle( );</a:t>
            </a:r>
          </a:p>
          <a:p>
            <a:pPr eaLnBrk="1" hangingPunct="1">
              <a:lnSpc>
                <a:spcPct val="110000"/>
              </a:lnSpc>
            </a:pPr>
            <a:r>
              <a:rPr lang="en-US" altLang="zh-CN" b="1">
                <a:ea typeface="文鼎CS舒同体" pitchFamily="49" charset="-122"/>
              </a:rPr>
              <a:t>      void DisplayArea( );</a:t>
            </a:r>
          </a:p>
          <a:p>
            <a:pPr eaLnBrk="1" hangingPunct="1">
              <a:lnSpc>
                <a:spcPct val="110000"/>
              </a:lnSpc>
            </a:pPr>
            <a:r>
              <a:rPr lang="en-US" altLang="zh-CN" b="1">
                <a:solidFill>
                  <a:srgbClr val="A50021"/>
                </a:solidFill>
                <a:ea typeface="文鼎CS舒同体" pitchFamily="49" charset="-122"/>
              </a:rPr>
              <a:t>       ~CCircle( );</a:t>
            </a:r>
          </a:p>
          <a:p>
            <a:pPr eaLnBrk="1" hangingPunct="1">
              <a:lnSpc>
                <a:spcPct val="110000"/>
              </a:lnSpc>
            </a:pPr>
            <a:r>
              <a:rPr lang="en-US" altLang="zh-CN" b="1">
                <a:ea typeface="文鼎CS舒同体" pitchFamily="49" charset="-122"/>
              </a:rPr>
              <a:t>   private:</a:t>
            </a:r>
          </a:p>
          <a:p>
            <a:pPr eaLnBrk="1" hangingPunct="1">
              <a:lnSpc>
                <a:spcPct val="110000"/>
              </a:lnSpc>
            </a:pPr>
            <a:r>
              <a:rPr lang="en-US" altLang="zh-CN" b="1">
                <a:ea typeface="文鼎CS舒同体" pitchFamily="49" charset="-122"/>
              </a:rPr>
              <a:t>      float CalculateArea( );</a:t>
            </a:r>
          </a:p>
          <a:p>
            <a:pPr eaLnBrk="1" hangingPunct="1">
              <a:lnSpc>
                <a:spcPct val="110000"/>
              </a:lnSpc>
            </a:pPr>
            <a:r>
              <a:rPr lang="en-US" altLang="zh-CN" b="1">
                <a:ea typeface="文鼎CS舒同体" pitchFamily="49" charset="-122"/>
              </a:rPr>
              <a:t>      int m_radius;</a:t>
            </a:r>
          </a:p>
          <a:p>
            <a:pPr eaLnBrk="1" hangingPunct="1">
              <a:lnSpc>
                <a:spcPct val="110000"/>
              </a:lnSpc>
            </a:pPr>
            <a:r>
              <a:rPr lang="en-US" altLang="zh-CN" b="1">
                <a:ea typeface="文鼎CS舒同体" pitchFamily="49" charset="-122"/>
              </a:rPr>
              <a:t>      int m_color;</a:t>
            </a:r>
          </a:p>
          <a:p>
            <a:pPr eaLnBrk="1" hangingPunct="1">
              <a:lnSpc>
                <a:spcPct val="130000"/>
              </a:lnSpc>
            </a:pPr>
            <a:r>
              <a:rPr lang="en-US" altLang="zh-CN" b="1">
                <a:ea typeface="文鼎CS舒同体" pitchFamily="49" charset="-122"/>
              </a:rPr>
              <a:t>}</a:t>
            </a:r>
            <a:r>
              <a:rPr lang="en-US" altLang="zh-CN" b="1">
                <a:solidFill>
                  <a:srgbClr val="CC0000"/>
                </a:solidFill>
                <a:ea typeface="文鼎CS舒同体" pitchFamily="49" charset="-122"/>
              </a:rPr>
              <a:t>;</a:t>
            </a:r>
          </a:p>
        </p:txBody>
      </p:sp>
      <p:sp>
        <p:nvSpPr>
          <p:cNvPr id="118788" name="Text Box 4"/>
          <p:cNvSpPr txBox="1">
            <a:spLocks noChangeArrowheads="1"/>
          </p:cNvSpPr>
          <p:nvPr/>
        </p:nvSpPr>
        <p:spPr bwMode="auto">
          <a:xfrm>
            <a:off x="5148263" y="1400175"/>
            <a:ext cx="3887787" cy="476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18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20000"/>
              </a:spcBef>
              <a:buClr>
                <a:schemeClr val="accent2"/>
              </a:buClr>
              <a:buFont typeface="Wingdings" pitchFamily="2" charset="2"/>
              <a:buChar char="l"/>
            </a:pPr>
            <a:r>
              <a:rPr lang="en-US" altLang="zh-CN"/>
              <a:t> </a:t>
            </a:r>
            <a:r>
              <a:rPr lang="zh-CN" altLang="en-US" b="1"/>
              <a:t>撤销对象时，会自动调用析构函数。</a:t>
            </a:r>
          </a:p>
          <a:p>
            <a:pPr eaLnBrk="1" hangingPunct="1">
              <a:lnSpc>
                <a:spcPct val="120000"/>
              </a:lnSpc>
              <a:spcBef>
                <a:spcPct val="20000"/>
              </a:spcBef>
              <a:buClr>
                <a:schemeClr val="accent2"/>
              </a:buClr>
              <a:buFont typeface="Wingdings" pitchFamily="2" charset="2"/>
              <a:buChar char="l"/>
            </a:pPr>
            <a:r>
              <a:rPr lang="zh-CN" altLang="en-US" b="1"/>
              <a:t>  析构函数名必须是类名前面加波浪号（</a:t>
            </a:r>
            <a:r>
              <a:rPr lang="en-US" altLang="zh-CN" b="1"/>
              <a:t>~</a:t>
            </a:r>
            <a:r>
              <a:rPr lang="zh-CN" altLang="en-US" b="1"/>
              <a:t>）</a:t>
            </a:r>
            <a:r>
              <a:rPr lang="en-US" altLang="zh-CN" b="1"/>
              <a:t>, </a:t>
            </a:r>
            <a:r>
              <a:rPr lang="zh-CN" altLang="en-US" b="1"/>
              <a:t>不指定函数返回值类型，必须是公有成员。</a:t>
            </a:r>
          </a:p>
          <a:p>
            <a:pPr eaLnBrk="1" hangingPunct="1">
              <a:lnSpc>
                <a:spcPct val="120000"/>
              </a:lnSpc>
              <a:spcBef>
                <a:spcPct val="20000"/>
              </a:spcBef>
              <a:buClr>
                <a:schemeClr val="accent2"/>
              </a:buClr>
              <a:buFont typeface="Wingdings" pitchFamily="2" charset="2"/>
              <a:buChar char="l"/>
            </a:pPr>
            <a:r>
              <a:rPr lang="zh-CN" altLang="en-US" b="1"/>
              <a:t> 析构函数没有参数。</a:t>
            </a:r>
          </a:p>
          <a:p>
            <a:pPr eaLnBrk="1" hangingPunct="1">
              <a:lnSpc>
                <a:spcPct val="120000"/>
              </a:lnSpc>
              <a:spcBef>
                <a:spcPct val="20000"/>
              </a:spcBef>
              <a:buClr>
                <a:schemeClr val="accent2"/>
              </a:buClr>
              <a:buFont typeface="Wingdings" pitchFamily="2" charset="2"/>
              <a:buChar char="l"/>
            </a:pPr>
            <a:r>
              <a:rPr lang="zh-CN" altLang="en-US" b="1"/>
              <a:t> 每个类都要有一个析构函数，如果没有定义，系统将提供一个默认的析构函数。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8786"/>
                                        </p:tgtEl>
                                        <p:attrNameLst>
                                          <p:attrName>style.visibility</p:attrName>
                                        </p:attrNameLst>
                                      </p:cBhvr>
                                      <p:to>
                                        <p:strVal val="visible"/>
                                      </p:to>
                                    </p:set>
                                    <p:anim calcmode="lin" valueType="num">
                                      <p:cBhvr additive="base">
                                        <p:cTn id="7" dur="500" fill="hold"/>
                                        <p:tgtEl>
                                          <p:spTgt spid="118786"/>
                                        </p:tgtEl>
                                        <p:attrNameLst>
                                          <p:attrName>ppt_x</p:attrName>
                                        </p:attrNameLst>
                                      </p:cBhvr>
                                      <p:tavLst>
                                        <p:tav tm="0">
                                          <p:val>
                                            <p:strVal val="0-#ppt_w/2"/>
                                          </p:val>
                                        </p:tav>
                                        <p:tav tm="100000">
                                          <p:val>
                                            <p:strVal val="#ppt_x"/>
                                          </p:val>
                                        </p:tav>
                                      </p:tavLst>
                                    </p:anim>
                                    <p:anim calcmode="lin" valueType="num">
                                      <p:cBhvr additive="base">
                                        <p:cTn id="8" dur="500" fill="hold"/>
                                        <p:tgtEl>
                                          <p:spTgt spid="11878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nodeType="clickEffect">
                                  <p:stCondLst>
                                    <p:cond delay="0"/>
                                  </p:stCondLst>
                                  <p:childTnLst>
                                    <p:set>
                                      <p:cBhvr>
                                        <p:cTn id="12" dur="1" fill="hold">
                                          <p:stCondLst>
                                            <p:cond delay="0"/>
                                          </p:stCondLst>
                                        </p:cTn>
                                        <p:tgtEl>
                                          <p:spTgt spid="118788">
                                            <p:txEl>
                                              <p:pRg st="0" end="0"/>
                                            </p:txEl>
                                          </p:spTgt>
                                        </p:tgtEl>
                                        <p:attrNameLst>
                                          <p:attrName>style.visibility</p:attrName>
                                        </p:attrNameLst>
                                      </p:cBhvr>
                                      <p:to>
                                        <p:strVal val="visible"/>
                                      </p:to>
                                    </p:set>
                                    <p:animEffect transition="in" filter="checkerboard(across)">
                                      <p:cBhvr>
                                        <p:cTn id="13" dur="500"/>
                                        <p:tgtEl>
                                          <p:spTgt spid="118788">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118788">
                                            <p:txEl>
                                              <p:pRg st="1" end="1"/>
                                            </p:txEl>
                                          </p:spTgt>
                                        </p:tgtEl>
                                        <p:attrNameLst>
                                          <p:attrName>style.visibility</p:attrName>
                                        </p:attrNameLst>
                                      </p:cBhvr>
                                      <p:to>
                                        <p:strVal val="visible"/>
                                      </p:to>
                                    </p:set>
                                    <p:animEffect transition="in" filter="checkerboard(across)">
                                      <p:cBhvr>
                                        <p:cTn id="18" dur="500"/>
                                        <p:tgtEl>
                                          <p:spTgt spid="118788">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118788">
                                            <p:txEl>
                                              <p:pRg st="2" end="2"/>
                                            </p:txEl>
                                          </p:spTgt>
                                        </p:tgtEl>
                                        <p:attrNameLst>
                                          <p:attrName>style.visibility</p:attrName>
                                        </p:attrNameLst>
                                      </p:cBhvr>
                                      <p:to>
                                        <p:strVal val="visible"/>
                                      </p:to>
                                    </p:set>
                                    <p:animEffect transition="in" filter="checkerboard(across)">
                                      <p:cBhvr>
                                        <p:cTn id="23" dur="500"/>
                                        <p:tgtEl>
                                          <p:spTgt spid="118788">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nodeType="clickEffect">
                                  <p:stCondLst>
                                    <p:cond delay="0"/>
                                  </p:stCondLst>
                                  <p:childTnLst>
                                    <p:set>
                                      <p:cBhvr>
                                        <p:cTn id="27" dur="1" fill="hold">
                                          <p:stCondLst>
                                            <p:cond delay="0"/>
                                          </p:stCondLst>
                                        </p:cTn>
                                        <p:tgtEl>
                                          <p:spTgt spid="118788">
                                            <p:txEl>
                                              <p:pRg st="3" end="3"/>
                                            </p:txEl>
                                          </p:spTgt>
                                        </p:tgtEl>
                                        <p:attrNameLst>
                                          <p:attrName>style.visibility</p:attrName>
                                        </p:attrNameLst>
                                      </p:cBhvr>
                                      <p:to>
                                        <p:strVal val="visible"/>
                                      </p:to>
                                    </p:set>
                                    <p:animEffect transition="in" filter="checkerboard(across)">
                                      <p:cBhvr>
                                        <p:cTn id="28" dur="500"/>
                                        <p:tgtEl>
                                          <p:spTgt spid="11878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ext Box 2"/>
          <p:cNvSpPr txBox="1">
            <a:spLocks noChangeArrowheads="1"/>
          </p:cNvSpPr>
          <p:nvPr/>
        </p:nvSpPr>
        <p:spPr bwMode="auto">
          <a:xfrm>
            <a:off x="990600" y="304800"/>
            <a:ext cx="5715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800" b="1">
                <a:ea typeface="文鼎CS舒同体" pitchFamily="49" charset="-122"/>
                <a:sym typeface="Monotype Sorts" pitchFamily="2" charset="2"/>
              </a:rPr>
              <a:t>例题：</a:t>
            </a:r>
            <a:r>
              <a:rPr lang="en-US" altLang="zh-CN" sz="4800" b="1">
                <a:ea typeface="文鼎CS舒同体" pitchFamily="49" charset="-122"/>
                <a:sym typeface="Monotype Sorts" pitchFamily="2" charset="2"/>
              </a:rPr>
              <a:t>Circle1</a:t>
            </a:r>
            <a:r>
              <a:rPr lang="zh-CN" altLang="en-US" sz="4800" b="1">
                <a:ea typeface="文鼎CS舒同体" pitchFamily="49" charset="-122"/>
                <a:sym typeface="Monotype Sorts" pitchFamily="2" charset="2"/>
              </a:rPr>
              <a:t>程序</a:t>
            </a:r>
          </a:p>
        </p:txBody>
      </p:sp>
      <p:sp>
        <p:nvSpPr>
          <p:cNvPr id="186371" name="Rectangle 3"/>
          <p:cNvSpPr>
            <a:spLocks noChangeArrowheads="1"/>
          </p:cNvSpPr>
          <p:nvPr/>
        </p:nvSpPr>
        <p:spPr bwMode="auto">
          <a:xfrm>
            <a:off x="1219200" y="1252538"/>
            <a:ext cx="4505325" cy="534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0000"/>
              </a:lnSpc>
            </a:pPr>
            <a:r>
              <a:rPr lang="en-US" altLang="zh-CN" b="1">
                <a:solidFill>
                  <a:srgbClr val="FF0000"/>
                </a:solidFill>
              </a:rPr>
              <a:t>#include &lt;iostream&gt;</a:t>
            </a:r>
          </a:p>
          <a:p>
            <a:pPr eaLnBrk="1" hangingPunct="1">
              <a:lnSpc>
                <a:spcPct val="110000"/>
              </a:lnSpc>
            </a:pPr>
            <a:r>
              <a:rPr lang="en-US" altLang="zh-CN" b="1">
                <a:solidFill>
                  <a:srgbClr val="FF0000"/>
                </a:solidFill>
              </a:rPr>
              <a:t>using namespace std;</a:t>
            </a:r>
          </a:p>
          <a:p>
            <a:pPr eaLnBrk="1" hangingPunct="1">
              <a:lnSpc>
                <a:spcPct val="110000"/>
              </a:lnSpc>
            </a:pPr>
            <a:r>
              <a:rPr lang="en-US" altLang="zh-CN" b="1"/>
              <a:t>class CCircle</a:t>
            </a:r>
          </a:p>
          <a:p>
            <a:pPr eaLnBrk="1" hangingPunct="1">
              <a:lnSpc>
                <a:spcPct val="110000"/>
              </a:lnSpc>
            </a:pPr>
            <a:r>
              <a:rPr lang="en-US" altLang="zh-CN" b="1"/>
              <a:t>{</a:t>
            </a:r>
          </a:p>
          <a:p>
            <a:pPr eaLnBrk="1" hangingPunct="1">
              <a:lnSpc>
                <a:spcPct val="110000"/>
              </a:lnSpc>
            </a:pPr>
            <a:r>
              <a:rPr lang="en-US" altLang="zh-CN" b="1"/>
              <a:t>public:</a:t>
            </a:r>
          </a:p>
          <a:p>
            <a:pPr eaLnBrk="1" hangingPunct="1">
              <a:lnSpc>
                <a:spcPct val="110000"/>
              </a:lnSpc>
            </a:pPr>
            <a:r>
              <a:rPr lang="en-US" altLang="zh-CN" b="1"/>
              <a:t>       CCircle(</a:t>
            </a:r>
            <a:r>
              <a:rPr lang="en-US" altLang="zh-CN" b="1" i="1"/>
              <a:t>int r</a:t>
            </a:r>
            <a:r>
              <a:rPr lang="en-US" altLang="zh-CN" b="1"/>
              <a:t>);    </a:t>
            </a:r>
          </a:p>
          <a:p>
            <a:pPr eaLnBrk="1" hangingPunct="1">
              <a:lnSpc>
                <a:spcPct val="110000"/>
              </a:lnSpc>
            </a:pPr>
            <a:r>
              <a:rPr lang="en-US" altLang="zh-CN" b="1"/>
              <a:t>       void DisplayArea( );</a:t>
            </a:r>
          </a:p>
          <a:p>
            <a:pPr eaLnBrk="1" hangingPunct="1">
              <a:lnSpc>
                <a:spcPct val="110000"/>
              </a:lnSpc>
            </a:pPr>
            <a:r>
              <a:rPr lang="en-US" altLang="zh-CN" b="1"/>
              <a:t>       ~CCircle( );       </a:t>
            </a:r>
          </a:p>
          <a:p>
            <a:pPr eaLnBrk="1" hangingPunct="1">
              <a:lnSpc>
                <a:spcPct val="110000"/>
              </a:lnSpc>
            </a:pPr>
            <a:r>
              <a:rPr lang="en-US" altLang="zh-CN" b="1"/>
              <a:t>private:</a:t>
            </a:r>
          </a:p>
          <a:p>
            <a:pPr eaLnBrk="1" hangingPunct="1">
              <a:lnSpc>
                <a:spcPct val="110000"/>
              </a:lnSpc>
            </a:pPr>
            <a:r>
              <a:rPr lang="en-US" altLang="zh-CN" b="1"/>
              <a:t>       float CalculateArea( );</a:t>
            </a:r>
          </a:p>
          <a:p>
            <a:pPr eaLnBrk="1" hangingPunct="1">
              <a:lnSpc>
                <a:spcPct val="110000"/>
              </a:lnSpc>
            </a:pPr>
            <a:r>
              <a:rPr lang="en-US" altLang="zh-CN" b="1"/>
              <a:t>       int m_radius;</a:t>
            </a:r>
          </a:p>
          <a:p>
            <a:pPr eaLnBrk="1" hangingPunct="1">
              <a:lnSpc>
                <a:spcPct val="110000"/>
              </a:lnSpc>
            </a:pPr>
            <a:r>
              <a:rPr lang="en-US" altLang="zh-CN" b="1"/>
              <a:t>       int m_color;</a:t>
            </a:r>
          </a:p>
          <a:p>
            <a:pPr eaLnBrk="1" hangingPunct="1">
              <a:lnSpc>
                <a:spcPct val="110000"/>
              </a:lnSpc>
            </a:pPr>
            <a:r>
              <a:rPr lang="en-US" altLang="zh-CN" b="1"/>
              <a:t>}; </a:t>
            </a:r>
          </a:p>
        </p:txBody>
      </p:sp>
      <p:sp>
        <p:nvSpPr>
          <p:cNvPr id="186372" name="Rectangle 4"/>
          <p:cNvSpPr>
            <a:spLocks noChangeArrowheads="1"/>
          </p:cNvSpPr>
          <p:nvPr/>
        </p:nvSpPr>
        <p:spPr bwMode="auto">
          <a:xfrm>
            <a:off x="5105400" y="1268413"/>
            <a:ext cx="4038600" cy="168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0000"/>
              </a:lnSpc>
            </a:pPr>
            <a:r>
              <a:rPr lang="en-US" altLang="zh-CN" b="1">
                <a:solidFill>
                  <a:srgbClr val="006600"/>
                </a:solidFill>
              </a:rPr>
              <a:t>//</a:t>
            </a:r>
            <a:r>
              <a:rPr lang="zh-CN" altLang="en-US" b="1">
                <a:solidFill>
                  <a:srgbClr val="006600"/>
                </a:solidFill>
              </a:rPr>
              <a:t>包含头文件</a:t>
            </a:r>
            <a:endParaRPr lang="en-US" altLang="zh-CN" b="1">
              <a:solidFill>
                <a:srgbClr val="006600"/>
              </a:solidFill>
            </a:endParaRPr>
          </a:p>
          <a:p>
            <a:pPr eaLnBrk="1" hangingPunct="1">
              <a:lnSpc>
                <a:spcPct val="110000"/>
              </a:lnSpc>
            </a:pPr>
            <a:endParaRPr lang="zh-CN" altLang="en-US" b="1">
              <a:solidFill>
                <a:srgbClr val="006600"/>
              </a:solidFill>
            </a:endParaRPr>
          </a:p>
          <a:p>
            <a:pPr eaLnBrk="1" hangingPunct="1">
              <a:lnSpc>
                <a:spcPct val="110000"/>
              </a:lnSpc>
            </a:pPr>
            <a:r>
              <a:rPr lang="en-US" altLang="zh-CN" b="1">
                <a:solidFill>
                  <a:srgbClr val="006600"/>
                </a:solidFill>
              </a:rPr>
              <a:t>//</a:t>
            </a:r>
            <a:r>
              <a:rPr lang="zh-CN" altLang="en-US" b="1">
                <a:solidFill>
                  <a:srgbClr val="006600"/>
                </a:solidFill>
              </a:rPr>
              <a:t>定义一个类</a:t>
            </a:r>
            <a:r>
              <a:rPr lang="en-US" altLang="zh-CN" b="1">
                <a:solidFill>
                  <a:srgbClr val="006600"/>
                </a:solidFill>
              </a:rPr>
              <a:t>, </a:t>
            </a:r>
            <a:r>
              <a:rPr lang="zh-CN" altLang="en-US" b="1">
                <a:solidFill>
                  <a:srgbClr val="006600"/>
                </a:solidFill>
              </a:rPr>
              <a:t>类名是</a:t>
            </a:r>
            <a:r>
              <a:rPr lang="en-US" altLang="zh-CN" b="1">
                <a:solidFill>
                  <a:srgbClr val="006600"/>
                </a:solidFill>
              </a:rPr>
              <a:t>CCircle 	</a:t>
            </a:r>
          </a:p>
        </p:txBody>
      </p:sp>
      <p:sp>
        <p:nvSpPr>
          <p:cNvPr id="186373" name="Rectangle 5"/>
          <p:cNvSpPr>
            <a:spLocks noChangeArrowheads="1"/>
          </p:cNvSpPr>
          <p:nvPr/>
        </p:nvSpPr>
        <p:spPr bwMode="auto">
          <a:xfrm>
            <a:off x="5181600" y="32591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6600"/>
                </a:solidFill>
              </a:rPr>
              <a:t>//</a:t>
            </a:r>
            <a:r>
              <a:rPr lang="zh-CN" altLang="en-US" b="1">
                <a:solidFill>
                  <a:srgbClr val="006600"/>
                </a:solidFill>
              </a:rPr>
              <a:t>构造函数	</a:t>
            </a:r>
            <a:endParaRPr lang="zh-CN" altLang="zh-CN" b="1">
              <a:solidFill>
                <a:srgbClr val="006600"/>
              </a:solidFill>
            </a:endParaRPr>
          </a:p>
        </p:txBody>
      </p:sp>
      <p:sp>
        <p:nvSpPr>
          <p:cNvPr id="186374" name="Rectangle 6"/>
          <p:cNvSpPr>
            <a:spLocks noChangeArrowheads="1"/>
          </p:cNvSpPr>
          <p:nvPr/>
        </p:nvSpPr>
        <p:spPr bwMode="auto">
          <a:xfrm>
            <a:off x="5181600" y="4005263"/>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6600"/>
                </a:solidFill>
              </a:rPr>
              <a:t>//</a:t>
            </a:r>
            <a:r>
              <a:rPr lang="zh-CN" altLang="en-US" b="1">
                <a:solidFill>
                  <a:srgbClr val="006600"/>
                </a:solidFill>
              </a:rPr>
              <a:t>析构函数	</a:t>
            </a:r>
            <a:endParaRPr lang="zh-CN" altLang="zh-CN" b="1">
              <a:solidFill>
                <a:srgbClr val="0066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86370">
                                            <p:txEl>
                                              <p:pRg st="0" end="0"/>
                                            </p:txEl>
                                          </p:spTgt>
                                        </p:tgtEl>
                                        <p:attrNameLst>
                                          <p:attrName>style.visibility</p:attrName>
                                        </p:attrNameLst>
                                      </p:cBhvr>
                                      <p:to>
                                        <p:strVal val="visible"/>
                                      </p:to>
                                    </p:set>
                                    <p:anim calcmode="lin" valueType="num">
                                      <p:cBhvr>
                                        <p:cTn id="7" dur="500" fill="hold"/>
                                        <p:tgtEl>
                                          <p:spTgt spid="186370">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186370">
                                            <p:txEl>
                                              <p:pRg st="0" end="0"/>
                                            </p:txEl>
                                          </p:spTgt>
                                        </p:tgtEl>
                                        <p:attrNameLst>
                                          <p:attrName>ppt_y</p:attrName>
                                        </p:attrNameLst>
                                      </p:cBhvr>
                                      <p:tavLst>
                                        <p:tav tm="0">
                                          <p:val>
                                            <p:strVal val="#ppt_y-#ppt_h/2"/>
                                          </p:val>
                                        </p:tav>
                                        <p:tav tm="100000">
                                          <p:val>
                                            <p:strVal val="#ppt_y"/>
                                          </p:val>
                                        </p:tav>
                                      </p:tavLst>
                                    </p:anim>
                                    <p:anim calcmode="lin" valueType="num">
                                      <p:cBhvr>
                                        <p:cTn id="9" dur="500" fill="hold"/>
                                        <p:tgtEl>
                                          <p:spTgt spid="186370">
                                            <p:txEl>
                                              <p:pRg st="0" end="0"/>
                                            </p:txEl>
                                          </p:spTgt>
                                        </p:tgtEl>
                                        <p:attrNameLst>
                                          <p:attrName>ppt_w</p:attrName>
                                        </p:attrNameLst>
                                      </p:cBhvr>
                                      <p:tavLst>
                                        <p:tav tm="0">
                                          <p:val>
                                            <p:strVal val="#ppt_w"/>
                                          </p:val>
                                        </p:tav>
                                        <p:tav tm="100000">
                                          <p:val>
                                            <p:strVal val="#ppt_w"/>
                                          </p:val>
                                        </p:tav>
                                      </p:tavLst>
                                    </p:anim>
                                    <p:anim calcmode="lin" valueType="num">
                                      <p:cBhvr>
                                        <p:cTn id="10" dur="500" fill="hold"/>
                                        <p:tgtEl>
                                          <p:spTgt spid="186370">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86371">
                                            <p:txEl>
                                              <p:pRg st="0" end="0"/>
                                            </p:txEl>
                                          </p:spTgt>
                                        </p:tgtEl>
                                        <p:attrNameLst>
                                          <p:attrName>style.visibility</p:attrName>
                                        </p:attrNameLst>
                                      </p:cBhvr>
                                      <p:to>
                                        <p:strVal val="visible"/>
                                      </p:to>
                                    </p:set>
                                    <p:anim calcmode="lin" valueType="num">
                                      <p:cBhvr additive="base">
                                        <p:cTn id="15" dur="500" fill="hold"/>
                                        <p:tgtEl>
                                          <p:spTgt spid="186371">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86371">
                                            <p:txEl>
                                              <p:pRg st="0" end="0"/>
                                            </p:txEl>
                                          </p:spTgt>
                                        </p:tgtEl>
                                        <p:attrNameLst>
                                          <p:attrName>ppt_y</p:attrName>
                                        </p:attrNameLst>
                                      </p:cBhvr>
                                      <p:tavLst>
                                        <p:tav tm="0">
                                          <p:val>
                                            <p:strVal val="#ppt_y"/>
                                          </p:val>
                                        </p:tav>
                                        <p:tav tm="100000">
                                          <p:val>
                                            <p:strVal val="#ppt_y"/>
                                          </p:val>
                                        </p:tav>
                                      </p:tavLst>
                                    </p:anim>
                                  </p:childTnLst>
                                </p:cTn>
                              </p:par>
                            </p:childTnLst>
                          </p:cTn>
                        </p:par>
                        <p:par>
                          <p:cTn id="17" fill="hold" nodeType="afterGroup">
                            <p:stCondLst>
                              <p:cond delay="500"/>
                            </p:stCondLst>
                            <p:childTnLst>
                              <p:par>
                                <p:cTn id="18" presetID="2" presetClass="entr" presetSubtype="8" fill="hold" grpId="0" nodeType="afterEffect">
                                  <p:stCondLst>
                                    <p:cond delay="4000"/>
                                  </p:stCondLst>
                                  <p:childTnLst>
                                    <p:set>
                                      <p:cBhvr>
                                        <p:cTn id="19" dur="1" fill="hold">
                                          <p:stCondLst>
                                            <p:cond delay="0"/>
                                          </p:stCondLst>
                                        </p:cTn>
                                        <p:tgtEl>
                                          <p:spTgt spid="186371">
                                            <p:txEl>
                                              <p:pRg st="1" end="1"/>
                                            </p:txEl>
                                          </p:spTgt>
                                        </p:tgtEl>
                                        <p:attrNameLst>
                                          <p:attrName>style.visibility</p:attrName>
                                        </p:attrNameLst>
                                      </p:cBhvr>
                                      <p:to>
                                        <p:strVal val="visible"/>
                                      </p:to>
                                    </p:set>
                                    <p:anim calcmode="lin" valueType="num">
                                      <p:cBhvr additive="base">
                                        <p:cTn id="20" dur="500" fill="hold"/>
                                        <p:tgtEl>
                                          <p:spTgt spid="186371">
                                            <p:txEl>
                                              <p:pRg st="1" end="1"/>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86371">
                                            <p:txEl>
                                              <p:pRg st="1" end="1"/>
                                            </p:txEl>
                                          </p:spTgt>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186371">
                                            <p:txEl>
                                              <p:pRg st="2" end="2"/>
                                            </p:txEl>
                                          </p:spTgt>
                                        </p:tgtEl>
                                        <p:attrNameLst>
                                          <p:attrName>style.visibility</p:attrName>
                                        </p:attrNameLst>
                                      </p:cBhvr>
                                      <p:to>
                                        <p:strVal val="visible"/>
                                      </p:to>
                                    </p:set>
                                    <p:anim calcmode="lin" valueType="num">
                                      <p:cBhvr additive="base">
                                        <p:cTn id="24" dur="500" fill="hold"/>
                                        <p:tgtEl>
                                          <p:spTgt spid="186371">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86371">
                                            <p:txEl>
                                              <p:pRg st="2" end="2"/>
                                            </p:txEl>
                                          </p:spTgt>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186371">
                                            <p:txEl>
                                              <p:pRg st="3" end="3"/>
                                            </p:txEl>
                                          </p:spTgt>
                                        </p:tgtEl>
                                        <p:attrNameLst>
                                          <p:attrName>style.visibility</p:attrName>
                                        </p:attrNameLst>
                                      </p:cBhvr>
                                      <p:to>
                                        <p:strVal val="visible"/>
                                      </p:to>
                                    </p:set>
                                    <p:anim calcmode="lin" valueType="num">
                                      <p:cBhvr additive="base">
                                        <p:cTn id="28" dur="500" fill="hold"/>
                                        <p:tgtEl>
                                          <p:spTgt spid="186371">
                                            <p:txEl>
                                              <p:pRg st="3" end="3"/>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86371">
                                            <p:txEl>
                                              <p:pRg st="3" end="3"/>
                                            </p:txEl>
                                          </p:spTgt>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186371">
                                            <p:txEl>
                                              <p:pRg st="4" end="4"/>
                                            </p:txEl>
                                          </p:spTgt>
                                        </p:tgtEl>
                                        <p:attrNameLst>
                                          <p:attrName>style.visibility</p:attrName>
                                        </p:attrNameLst>
                                      </p:cBhvr>
                                      <p:to>
                                        <p:strVal val="visible"/>
                                      </p:to>
                                    </p:set>
                                    <p:anim calcmode="lin" valueType="num">
                                      <p:cBhvr additive="base">
                                        <p:cTn id="32" dur="500" fill="hold"/>
                                        <p:tgtEl>
                                          <p:spTgt spid="186371">
                                            <p:txEl>
                                              <p:pRg st="4" end="4"/>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86371">
                                            <p:txEl>
                                              <p:pRg st="4" end="4"/>
                                            </p:txEl>
                                          </p:spTgt>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186371">
                                            <p:txEl>
                                              <p:pRg st="5" end="5"/>
                                            </p:txEl>
                                          </p:spTgt>
                                        </p:tgtEl>
                                        <p:attrNameLst>
                                          <p:attrName>style.visibility</p:attrName>
                                        </p:attrNameLst>
                                      </p:cBhvr>
                                      <p:to>
                                        <p:strVal val="visible"/>
                                      </p:to>
                                    </p:set>
                                    <p:anim calcmode="lin" valueType="num">
                                      <p:cBhvr additive="base">
                                        <p:cTn id="36" dur="500" fill="hold"/>
                                        <p:tgtEl>
                                          <p:spTgt spid="186371">
                                            <p:txEl>
                                              <p:pRg st="5" end="5"/>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186371">
                                            <p:txEl>
                                              <p:pRg st="5" end="5"/>
                                            </p:txEl>
                                          </p:spTgt>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186371">
                                            <p:txEl>
                                              <p:pRg st="6" end="6"/>
                                            </p:txEl>
                                          </p:spTgt>
                                        </p:tgtEl>
                                        <p:attrNameLst>
                                          <p:attrName>style.visibility</p:attrName>
                                        </p:attrNameLst>
                                      </p:cBhvr>
                                      <p:to>
                                        <p:strVal val="visible"/>
                                      </p:to>
                                    </p:set>
                                    <p:anim calcmode="lin" valueType="num">
                                      <p:cBhvr additive="base">
                                        <p:cTn id="40" dur="500" fill="hold"/>
                                        <p:tgtEl>
                                          <p:spTgt spid="186371">
                                            <p:txEl>
                                              <p:pRg st="6" end="6"/>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186371">
                                            <p:txEl>
                                              <p:pRg st="6" end="6"/>
                                            </p:txEl>
                                          </p:spTgt>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186371">
                                            <p:txEl>
                                              <p:pRg st="7" end="7"/>
                                            </p:txEl>
                                          </p:spTgt>
                                        </p:tgtEl>
                                        <p:attrNameLst>
                                          <p:attrName>style.visibility</p:attrName>
                                        </p:attrNameLst>
                                      </p:cBhvr>
                                      <p:to>
                                        <p:strVal val="visible"/>
                                      </p:to>
                                    </p:set>
                                    <p:anim calcmode="lin" valueType="num">
                                      <p:cBhvr additive="base">
                                        <p:cTn id="44" dur="500" fill="hold"/>
                                        <p:tgtEl>
                                          <p:spTgt spid="186371">
                                            <p:txEl>
                                              <p:pRg st="7" end="7"/>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186371">
                                            <p:txEl>
                                              <p:pRg st="7" end="7"/>
                                            </p:txEl>
                                          </p:spTgt>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186371">
                                            <p:txEl>
                                              <p:pRg st="8" end="8"/>
                                            </p:txEl>
                                          </p:spTgt>
                                        </p:tgtEl>
                                        <p:attrNameLst>
                                          <p:attrName>style.visibility</p:attrName>
                                        </p:attrNameLst>
                                      </p:cBhvr>
                                      <p:to>
                                        <p:strVal val="visible"/>
                                      </p:to>
                                    </p:set>
                                    <p:anim calcmode="lin" valueType="num">
                                      <p:cBhvr additive="base">
                                        <p:cTn id="48" dur="500" fill="hold"/>
                                        <p:tgtEl>
                                          <p:spTgt spid="186371">
                                            <p:txEl>
                                              <p:pRg st="8" end="8"/>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186371">
                                            <p:txEl>
                                              <p:pRg st="8" end="8"/>
                                            </p:txEl>
                                          </p:spTgt>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stCondLst>
                                    <p:cond delay="0"/>
                                  </p:stCondLst>
                                  <p:childTnLst>
                                    <p:set>
                                      <p:cBhvr>
                                        <p:cTn id="51" dur="1" fill="hold">
                                          <p:stCondLst>
                                            <p:cond delay="0"/>
                                          </p:stCondLst>
                                        </p:cTn>
                                        <p:tgtEl>
                                          <p:spTgt spid="186371">
                                            <p:txEl>
                                              <p:pRg st="9" end="9"/>
                                            </p:txEl>
                                          </p:spTgt>
                                        </p:tgtEl>
                                        <p:attrNameLst>
                                          <p:attrName>style.visibility</p:attrName>
                                        </p:attrNameLst>
                                      </p:cBhvr>
                                      <p:to>
                                        <p:strVal val="visible"/>
                                      </p:to>
                                    </p:set>
                                    <p:anim calcmode="lin" valueType="num">
                                      <p:cBhvr additive="base">
                                        <p:cTn id="52" dur="500" fill="hold"/>
                                        <p:tgtEl>
                                          <p:spTgt spid="186371">
                                            <p:txEl>
                                              <p:pRg st="9" end="9"/>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186371">
                                            <p:txEl>
                                              <p:pRg st="9" end="9"/>
                                            </p:txEl>
                                          </p:spTgt>
                                        </p:tgtEl>
                                        <p:attrNameLst>
                                          <p:attrName>ppt_y</p:attrName>
                                        </p:attrNameLst>
                                      </p:cBhvr>
                                      <p:tavLst>
                                        <p:tav tm="0">
                                          <p:val>
                                            <p:strVal val="#ppt_y"/>
                                          </p:val>
                                        </p:tav>
                                        <p:tav tm="100000">
                                          <p:val>
                                            <p:strVal val="#ppt_y"/>
                                          </p:val>
                                        </p:tav>
                                      </p:tavLst>
                                    </p:anim>
                                  </p:childTnLst>
                                </p:cTn>
                              </p:par>
                              <p:par>
                                <p:cTn id="54" presetID="2" presetClass="entr" presetSubtype="8" fill="hold" grpId="0" nodeType="withEffect">
                                  <p:stCondLst>
                                    <p:cond delay="0"/>
                                  </p:stCondLst>
                                  <p:childTnLst>
                                    <p:set>
                                      <p:cBhvr>
                                        <p:cTn id="55" dur="1" fill="hold">
                                          <p:stCondLst>
                                            <p:cond delay="0"/>
                                          </p:stCondLst>
                                        </p:cTn>
                                        <p:tgtEl>
                                          <p:spTgt spid="186371">
                                            <p:txEl>
                                              <p:pRg st="10" end="10"/>
                                            </p:txEl>
                                          </p:spTgt>
                                        </p:tgtEl>
                                        <p:attrNameLst>
                                          <p:attrName>style.visibility</p:attrName>
                                        </p:attrNameLst>
                                      </p:cBhvr>
                                      <p:to>
                                        <p:strVal val="visible"/>
                                      </p:to>
                                    </p:set>
                                    <p:anim calcmode="lin" valueType="num">
                                      <p:cBhvr additive="base">
                                        <p:cTn id="56" dur="500" fill="hold"/>
                                        <p:tgtEl>
                                          <p:spTgt spid="186371">
                                            <p:txEl>
                                              <p:pRg st="10" end="1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186371">
                                            <p:txEl>
                                              <p:pRg st="10" end="10"/>
                                            </p:txEl>
                                          </p:spTgt>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0"/>
                                  </p:stCondLst>
                                  <p:childTnLst>
                                    <p:set>
                                      <p:cBhvr>
                                        <p:cTn id="59" dur="1" fill="hold">
                                          <p:stCondLst>
                                            <p:cond delay="0"/>
                                          </p:stCondLst>
                                        </p:cTn>
                                        <p:tgtEl>
                                          <p:spTgt spid="186371">
                                            <p:txEl>
                                              <p:pRg st="11" end="11"/>
                                            </p:txEl>
                                          </p:spTgt>
                                        </p:tgtEl>
                                        <p:attrNameLst>
                                          <p:attrName>style.visibility</p:attrName>
                                        </p:attrNameLst>
                                      </p:cBhvr>
                                      <p:to>
                                        <p:strVal val="visible"/>
                                      </p:to>
                                    </p:set>
                                    <p:anim calcmode="lin" valueType="num">
                                      <p:cBhvr additive="base">
                                        <p:cTn id="60" dur="500" fill="hold"/>
                                        <p:tgtEl>
                                          <p:spTgt spid="186371">
                                            <p:txEl>
                                              <p:pRg st="11" end="11"/>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186371">
                                            <p:txEl>
                                              <p:pRg st="11" end="11"/>
                                            </p:txEl>
                                          </p:spTgt>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186371">
                                            <p:txEl>
                                              <p:pRg st="12" end="12"/>
                                            </p:txEl>
                                          </p:spTgt>
                                        </p:tgtEl>
                                        <p:attrNameLst>
                                          <p:attrName>style.visibility</p:attrName>
                                        </p:attrNameLst>
                                      </p:cBhvr>
                                      <p:to>
                                        <p:strVal val="visible"/>
                                      </p:to>
                                    </p:set>
                                    <p:anim calcmode="lin" valueType="num">
                                      <p:cBhvr additive="base">
                                        <p:cTn id="64" dur="500" fill="hold"/>
                                        <p:tgtEl>
                                          <p:spTgt spid="186371">
                                            <p:txEl>
                                              <p:pRg st="12" end="12"/>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186371">
                                            <p:txEl>
                                              <p:pRg st="12" end="12"/>
                                            </p:txEl>
                                          </p:spTgt>
                                        </p:tgtEl>
                                        <p:attrNameLst>
                                          <p:attrName>ppt_y</p:attrName>
                                        </p:attrNameLst>
                                      </p:cBhvr>
                                      <p:tavLst>
                                        <p:tav tm="0">
                                          <p:val>
                                            <p:strVal val="#ppt_y"/>
                                          </p:val>
                                        </p:tav>
                                        <p:tav tm="100000">
                                          <p:val>
                                            <p:strVal val="#ppt_y"/>
                                          </p:val>
                                        </p:tav>
                                      </p:tavLst>
                                    </p:anim>
                                  </p:childTnLst>
                                </p:cTn>
                              </p:par>
                              <p:par>
                                <p:cTn id="66" presetID="24" presetClass="entr" presetSubtype="0" fill="hold" grpId="0" nodeType="withEffect">
                                  <p:stCondLst>
                                    <p:cond delay="0"/>
                                  </p:stCondLst>
                                  <p:childTnLst>
                                    <p:set>
                                      <p:cBhvr>
                                        <p:cTn id="67" dur="1" fill="hold">
                                          <p:stCondLst>
                                            <p:cond delay="499"/>
                                          </p:stCondLst>
                                        </p:cTn>
                                        <p:tgtEl>
                                          <p:spTgt spid="186372"/>
                                        </p:tgtEl>
                                        <p:attrNameLst>
                                          <p:attrName>style.visibility</p:attrName>
                                        </p:attrNameLst>
                                      </p:cBhvr>
                                      <p:to>
                                        <p:strVal val="visible"/>
                                      </p:to>
                                    </p:set>
                                    <p:anim to="" calcmode="lin" valueType="num">
                                      <p:cBhvr>
                                        <p:cTn id="68" dur="1" fill="hold"/>
                                        <p:tgtEl>
                                          <p:spTgt spid="186372"/>
                                        </p:tgtEl>
                                        <p:attrNameLst>
                                          <p:attrName/>
                                        </p:attrNameLst>
                                      </p:cBhvr>
                                    </p:anim>
                                  </p:childTnLst>
                                </p:cTn>
                              </p:par>
                              <p:par>
                                <p:cTn id="69" presetID="24" presetClass="entr" presetSubtype="0" fill="hold" grpId="0" nodeType="withEffect">
                                  <p:stCondLst>
                                    <p:cond delay="0"/>
                                  </p:stCondLst>
                                  <p:childTnLst>
                                    <p:set>
                                      <p:cBhvr>
                                        <p:cTn id="70" dur="1" fill="hold">
                                          <p:stCondLst>
                                            <p:cond delay="499"/>
                                          </p:stCondLst>
                                        </p:cTn>
                                        <p:tgtEl>
                                          <p:spTgt spid="186373"/>
                                        </p:tgtEl>
                                        <p:attrNameLst>
                                          <p:attrName>style.visibility</p:attrName>
                                        </p:attrNameLst>
                                      </p:cBhvr>
                                      <p:to>
                                        <p:strVal val="visible"/>
                                      </p:to>
                                    </p:set>
                                    <p:anim to="" calcmode="lin" valueType="num">
                                      <p:cBhvr>
                                        <p:cTn id="71" dur="1" fill="hold"/>
                                        <p:tgtEl>
                                          <p:spTgt spid="186373"/>
                                        </p:tgtEl>
                                        <p:attrNameLst>
                                          <p:attrName/>
                                        </p:attrNameLst>
                                      </p:cBhvr>
                                    </p:anim>
                                  </p:childTnLst>
                                </p:cTn>
                              </p:par>
                              <p:par>
                                <p:cTn id="72" presetID="24" presetClass="entr" presetSubtype="0" fill="hold" grpId="0" nodeType="withEffect">
                                  <p:stCondLst>
                                    <p:cond delay="0"/>
                                  </p:stCondLst>
                                  <p:childTnLst>
                                    <p:set>
                                      <p:cBhvr>
                                        <p:cTn id="73" dur="1" fill="hold">
                                          <p:stCondLst>
                                            <p:cond delay="499"/>
                                          </p:stCondLst>
                                        </p:cTn>
                                        <p:tgtEl>
                                          <p:spTgt spid="186374"/>
                                        </p:tgtEl>
                                        <p:attrNameLst>
                                          <p:attrName>style.visibility</p:attrName>
                                        </p:attrNameLst>
                                      </p:cBhvr>
                                      <p:to>
                                        <p:strVal val="visible"/>
                                      </p:to>
                                    </p:set>
                                    <p:anim to="" calcmode="lin" valueType="num">
                                      <p:cBhvr>
                                        <p:cTn id="74" dur="1" fill="hold"/>
                                        <p:tgtEl>
                                          <p:spTgt spid="18637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0" grpId="0" build="p" autoUpdateAnimBg="0" advAuto="0"/>
      <p:bldP spid="186371" grpId="0" build="p" autoUpdateAnimBg="0" advAuto="4000"/>
      <p:bldP spid="186372" grpId="0" autoUpdateAnimBg="0"/>
      <p:bldP spid="186373" grpId="0" autoUpdateAnimBg="0"/>
      <p:bldP spid="18637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2"/>
          <p:cNvSpPr txBox="1">
            <a:spLocks noChangeArrowheads="1"/>
          </p:cNvSpPr>
          <p:nvPr/>
        </p:nvSpPr>
        <p:spPr bwMode="auto">
          <a:xfrm>
            <a:off x="971550" y="1219200"/>
            <a:ext cx="34290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00CC"/>
                </a:solidFill>
              </a:rPr>
              <a:t>CCircle::</a:t>
            </a:r>
            <a:r>
              <a:rPr lang="en-US" altLang="zh-CN" b="1"/>
              <a:t>CCircle(int r)</a:t>
            </a:r>
          </a:p>
          <a:p>
            <a:pPr eaLnBrk="1" hangingPunct="1"/>
            <a:r>
              <a:rPr lang="en-US" altLang="zh-CN" b="1"/>
              <a:t>{   </a:t>
            </a:r>
          </a:p>
          <a:p>
            <a:pPr eaLnBrk="1" hangingPunct="1"/>
            <a:r>
              <a:rPr lang="en-US" altLang="zh-CN" b="1"/>
              <a:t>         m_radius=r;</a:t>
            </a:r>
          </a:p>
          <a:p>
            <a:pPr eaLnBrk="1" hangingPunct="1"/>
            <a:r>
              <a:rPr lang="en-US" altLang="zh-CN" b="1"/>
              <a:t>}</a:t>
            </a:r>
          </a:p>
          <a:p>
            <a:pPr eaLnBrk="1" hangingPunct="1"/>
            <a:r>
              <a:rPr lang="en-US" altLang="zh-CN" b="1">
                <a:solidFill>
                  <a:srgbClr val="0000CC"/>
                </a:solidFill>
              </a:rPr>
              <a:t>CCircle::</a:t>
            </a:r>
            <a:r>
              <a:rPr lang="en-US" altLang="zh-CN" b="1"/>
              <a:t>~CCircle( )</a:t>
            </a:r>
          </a:p>
          <a:p>
            <a:pPr eaLnBrk="1" hangingPunct="1"/>
            <a:r>
              <a:rPr lang="en-US" altLang="zh-CN" b="1"/>
              <a:t>{</a:t>
            </a:r>
          </a:p>
          <a:p>
            <a:pPr eaLnBrk="1" hangingPunct="1"/>
            <a:r>
              <a:rPr lang="en-US" altLang="zh-CN" b="1"/>
              <a:t> } </a:t>
            </a:r>
          </a:p>
        </p:txBody>
      </p:sp>
      <p:sp>
        <p:nvSpPr>
          <p:cNvPr id="187395" name="Text Box 3"/>
          <p:cNvSpPr txBox="1">
            <a:spLocks noChangeArrowheads="1"/>
          </p:cNvSpPr>
          <p:nvPr/>
        </p:nvSpPr>
        <p:spPr bwMode="auto">
          <a:xfrm>
            <a:off x="1042988" y="3949700"/>
            <a:ext cx="4900612"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void </a:t>
            </a:r>
            <a:r>
              <a:rPr lang="en-US" altLang="zh-CN" b="1">
                <a:solidFill>
                  <a:srgbClr val="0000CC"/>
                </a:solidFill>
              </a:rPr>
              <a:t>CCircle::</a:t>
            </a:r>
            <a:r>
              <a:rPr lang="en-US" altLang="zh-CN" b="1"/>
              <a:t>DisplayArea( )</a:t>
            </a:r>
          </a:p>
          <a:p>
            <a:pPr eaLnBrk="1" hangingPunct="1"/>
            <a:r>
              <a:rPr lang="en-US" altLang="zh-CN" b="1"/>
              <a:t>{ </a:t>
            </a:r>
          </a:p>
          <a:p>
            <a:pPr eaLnBrk="1" hangingPunct="1"/>
            <a:r>
              <a:rPr lang="en-US" altLang="zh-CN" b="1"/>
              <a:t>    float fArea;</a:t>
            </a:r>
          </a:p>
          <a:p>
            <a:pPr eaLnBrk="1" hangingPunct="1"/>
            <a:r>
              <a:rPr lang="en-US" altLang="zh-CN" b="1"/>
              <a:t>    fArea=CalculateArea( );</a:t>
            </a:r>
          </a:p>
          <a:p>
            <a:pPr eaLnBrk="1" hangingPunct="1"/>
            <a:r>
              <a:rPr lang="en-US" altLang="zh-CN" b="1"/>
              <a:t>    cout&lt;&lt;"The area is: "    </a:t>
            </a:r>
          </a:p>
          <a:p>
            <a:pPr eaLnBrk="1" hangingPunct="1"/>
            <a:r>
              <a:rPr lang="en-US" altLang="zh-CN" b="1"/>
              <a:t>          &lt;&lt;fArea&lt;&lt;endl;</a:t>
            </a:r>
          </a:p>
          <a:p>
            <a:pPr eaLnBrk="1" hangingPunct="1"/>
            <a:r>
              <a:rPr lang="en-US" altLang="zh-CN" b="1"/>
              <a:t>}</a:t>
            </a:r>
          </a:p>
        </p:txBody>
      </p:sp>
      <p:sp>
        <p:nvSpPr>
          <p:cNvPr id="187396" name="Text Box 4"/>
          <p:cNvSpPr txBox="1">
            <a:spLocks noChangeArrowheads="1"/>
          </p:cNvSpPr>
          <p:nvPr/>
        </p:nvSpPr>
        <p:spPr bwMode="auto">
          <a:xfrm>
            <a:off x="4964113" y="1268413"/>
            <a:ext cx="46482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float </a:t>
            </a:r>
            <a:r>
              <a:rPr lang="en-US" altLang="zh-CN" b="1">
                <a:solidFill>
                  <a:srgbClr val="0000CC"/>
                </a:solidFill>
              </a:rPr>
              <a:t>CCircle::</a:t>
            </a:r>
            <a:r>
              <a:rPr lang="en-US" altLang="zh-CN" b="1"/>
              <a:t>CalculateArea( )</a:t>
            </a:r>
          </a:p>
          <a:p>
            <a:pPr eaLnBrk="1" hangingPunct="1"/>
            <a:r>
              <a:rPr lang="en-US" altLang="zh-CN" b="1"/>
              <a:t>{</a:t>
            </a:r>
          </a:p>
          <a:p>
            <a:pPr eaLnBrk="1" hangingPunct="1"/>
            <a:r>
              <a:rPr lang="en-US" altLang="zh-CN" b="1"/>
              <a:t>    float f;</a:t>
            </a:r>
          </a:p>
          <a:p>
            <a:pPr eaLnBrk="1" hangingPunct="1"/>
            <a:r>
              <a:rPr lang="en-US" altLang="zh-CN" b="1"/>
              <a:t>    f=3.14*m_radius*m_radius;</a:t>
            </a:r>
          </a:p>
          <a:p>
            <a:pPr eaLnBrk="1" hangingPunct="1"/>
            <a:r>
              <a:rPr lang="en-US" altLang="zh-CN" b="1"/>
              <a:t>    return f;</a:t>
            </a:r>
          </a:p>
          <a:p>
            <a:pPr eaLnBrk="1" hangingPunct="1"/>
            <a:r>
              <a:rPr lang="en-US" altLang="zh-CN" b="1"/>
              <a:t>}</a:t>
            </a:r>
          </a:p>
        </p:txBody>
      </p:sp>
      <p:sp>
        <p:nvSpPr>
          <p:cNvPr id="187397" name="Rectangle 5"/>
          <p:cNvSpPr>
            <a:spLocks noChangeArrowheads="1"/>
          </p:cNvSpPr>
          <p:nvPr/>
        </p:nvSpPr>
        <p:spPr bwMode="auto">
          <a:xfrm>
            <a:off x="4946650" y="3517900"/>
            <a:ext cx="3657600" cy="243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int main( )</a:t>
            </a:r>
          </a:p>
          <a:p>
            <a:pPr eaLnBrk="1" hangingPunct="1"/>
            <a:r>
              <a:rPr lang="en-US" altLang="zh-CN" b="1"/>
              <a:t>{ </a:t>
            </a:r>
          </a:p>
          <a:p>
            <a:pPr eaLnBrk="1" hangingPunct="1"/>
            <a:r>
              <a:rPr lang="en-US" altLang="zh-CN" b="1"/>
              <a:t>  CCircle</a:t>
            </a:r>
            <a:r>
              <a:rPr lang="en-US" altLang="zh-CN" sz="2800" b="1"/>
              <a:t> </a:t>
            </a:r>
            <a:r>
              <a:rPr lang="en-US" altLang="zh-CN" b="1"/>
              <a:t>MyCircle</a:t>
            </a:r>
            <a:r>
              <a:rPr lang="en-US" altLang="zh-CN" b="1">
                <a:solidFill>
                  <a:srgbClr val="0000CC"/>
                </a:solidFill>
              </a:rPr>
              <a:t>(10)</a:t>
            </a:r>
            <a:r>
              <a:rPr lang="en-US" altLang="zh-CN" b="1"/>
              <a:t>;</a:t>
            </a:r>
          </a:p>
          <a:p>
            <a:pPr eaLnBrk="1" hangingPunct="1"/>
            <a:r>
              <a:rPr lang="en-US" altLang="zh-CN" b="1"/>
              <a:t>  MyCircle</a:t>
            </a:r>
            <a:r>
              <a:rPr lang="en-US" altLang="zh-CN" sz="2800" b="1"/>
              <a:t>.</a:t>
            </a:r>
            <a:r>
              <a:rPr lang="en-US" altLang="zh-CN" b="1"/>
              <a:t>DisplayArea( );</a:t>
            </a:r>
          </a:p>
          <a:p>
            <a:pPr eaLnBrk="1" hangingPunct="1"/>
            <a:r>
              <a:rPr lang="en-US" altLang="zh-CN" b="1"/>
              <a:t>  return 0;</a:t>
            </a:r>
          </a:p>
          <a:p>
            <a:pPr eaLnBrk="1" hangingPunct="1"/>
            <a:r>
              <a:rPr lang="en-US" altLang="zh-CN" b="1"/>
              <a:t>}</a:t>
            </a:r>
          </a:p>
        </p:txBody>
      </p:sp>
      <p:sp>
        <p:nvSpPr>
          <p:cNvPr id="14342" name="Text Box 6"/>
          <p:cNvSpPr txBox="1">
            <a:spLocks noChangeArrowheads="1"/>
          </p:cNvSpPr>
          <p:nvPr/>
        </p:nvSpPr>
        <p:spPr bwMode="auto">
          <a:xfrm>
            <a:off x="838200" y="304800"/>
            <a:ext cx="5334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800" b="1">
                <a:ea typeface="文鼎CS舒同体" pitchFamily="49" charset="-122"/>
                <a:sym typeface="Monotype Sorts" pitchFamily="2" charset="2"/>
              </a:rPr>
              <a:t>例题：</a:t>
            </a:r>
            <a:r>
              <a:rPr lang="en-US" altLang="zh-CN" sz="4800" b="1">
                <a:ea typeface="文鼎CS舒同体" pitchFamily="49" charset="-122"/>
                <a:sym typeface="Monotype Sorts" pitchFamily="2" charset="2"/>
              </a:rPr>
              <a:t>Circle1</a:t>
            </a:r>
            <a:r>
              <a:rPr lang="zh-CN" altLang="en-US" sz="4800" b="1">
                <a:ea typeface="文鼎CS舒同体" pitchFamily="49" charset="-122"/>
                <a:sym typeface="Monotype Sorts" pitchFamily="2" charset="2"/>
              </a:rPr>
              <a:t>程序</a:t>
            </a:r>
          </a:p>
        </p:txBody>
      </p:sp>
      <p:sp>
        <p:nvSpPr>
          <p:cNvPr id="187399" name="Rectangle 7"/>
          <p:cNvSpPr>
            <a:spLocks noChangeArrowheads="1"/>
          </p:cNvSpPr>
          <p:nvPr/>
        </p:nvSpPr>
        <p:spPr bwMode="auto">
          <a:xfrm>
            <a:off x="5867400" y="595313"/>
            <a:ext cx="3124200" cy="5302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90000"/>
              </a:lnSpc>
            </a:pPr>
            <a:r>
              <a:rPr lang="zh-CN" altLang="en-US" sz="3200" b="1">
                <a:solidFill>
                  <a:srgbClr val="FF0000"/>
                </a:solidFill>
                <a:ea typeface="楷体" pitchFamily="49" charset="-122"/>
              </a:rPr>
              <a:t>类的定义及使用</a:t>
            </a:r>
          </a:p>
        </p:txBody>
      </p:sp>
      <p:sp>
        <p:nvSpPr>
          <p:cNvPr id="187400" name="Rectangle 8"/>
          <p:cNvSpPr>
            <a:spLocks noChangeArrowheads="1"/>
          </p:cNvSpPr>
          <p:nvPr/>
        </p:nvSpPr>
        <p:spPr bwMode="auto">
          <a:xfrm>
            <a:off x="5076825" y="5881688"/>
            <a:ext cx="3816350" cy="8604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90000"/>
              </a:lnSpc>
            </a:pPr>
            <a:r>
              <a:rPr lang="zh-CN" altLang="en-US" sz="2800" b="1">
                <a:solidFill>
                  <a:srgbClr val="0000CC"/>
                </a:solidFill>
                <a:latin typeface="楷体" pitchFamily="49" charset="-122"/>
                <a:ea typeface="楷体" pitchFamily="49" charset="-122"/>
              </a:rPr>
              <a:t>类外定义成员函数时，函数名前加“类名</a:t>
            </a:r>
            <a:r>
              <a:rPr lang="en-US" altLang="zh-CN" sz="2800" b="1">
                <a:solidFill>
                  <a:srgbClr val="0000CC"/>
                </a:solidFill>
                <a:latin typeface="楷体" pitchFamily="49" charset="-122"/>
                <a:ea typeface="楷体" pitchFamily="49" charset="-122"/>
              </a:rPr>
              <a:t>::”</a:t>
            </a:r>
          </a:p>
        </p:txBody>
      </p:sp>
      <p:sp>
        <p:nvSpPr>
          <p:cNvPr id="187401" name="Line 9"/>
          <p:cNvSpPr>
            <a:spLocks noChangeShapeType="1"/>
          </p:cNvSpPr>
          <p:nvPr/>
        </p:nvSpPr>
        <p:spPr bwMode="auto">
          <a:xfrm>
            <a:off x="4887913" y="1154113"/>
            <a:ext cx="0" cy="573246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87402" name="Picture 10" descr="2015-5-6 15-46-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2349500"/>
            <a:ext cx="5826125" cy="313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87401"/>
                                        </p:tgtEl>
                                        <p:attrNameLst>
                                          <p:attrName>style.visibility</p:attrName>
                                        </p:attrNameLst>
                                      </p:cBhvr>
                                      <p:to>
                                        <p:strVal val="visible"/>
                                      </p:to>
                                    </p:set>
                                    <p:animEffect transition="in" filter="wipe(up)">
                                      <p:cBhvr>
                                        <p:cTn id="7" dur="500"/>
                                        <p:tgtEl>
                                          <p:spTgt spid="1874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87400">
                                            <p:txEl>
                                              <p:pRg st="0" end="0"/>
                                            </p:txEl>
                                          </p:spTgt>
                                        </p:tgtEl>
                                        <p:attrNameLst>
                                          <p:attrName>style.visibility</p:attrName>
                                        </p:attrNameLst>
                                      </p:cBhvr>
                                      <p:to>
                                        <p:strVal val="visible"/>
                                      </p:to>
                                    </p:set>
                                    <p:anim calcmode="lin" valueType="num">
                                      <p:cBhvr additive="base">
                                        <p:cTn id="12" dur="500" fill="hold"/>
                                        <p:tgtEl>
                                          <p:spTgt spid="187400">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8740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87394">
                                            <p:txEl>
                                              <p:pRg st="0" end="0"/>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87394">
                                            <p:txEl>
                                              <p:pRg st="1" end="1"/>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87394">
                                            <p:txEl>
                                              <p:pRg st="3" end="3"/>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87394">
                                            <p:txEl>
                                              <p:pRg st="2" end="2"/>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87394">
                                            <p:txEl>
                                              <p:pRg st="4" end="4"/>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87394">
                                            <p:txEl>
                                              <p:pRg st="5" end="5"/>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87394">
                                            <p:txEl>
                                              <p:pRg st="6" end="6"/>
                                            </p:txEl>
                                          </p:spTgt>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4" presetClass="entr" presetSubtype="0" fill="hold" grpId="0" nodeType="clickEffect">
                                  <p:stCondLst>
                                    <p:cond delay="0"/>
                                  </p:stCondLst>
                                  <p:childTnLst>
                                    <p:set>
                                      <p:cBhvr>
                                        <p:cTn id="41" dur="1" fill="hold">
                                          <p:stCondLst>
                                            <p:cond delay="499"/>
                                          </p:stCondLst>
                                        </p:cTn>
                                        <p:tgtEl>
                                          <p:spTgt spid="187395"/>
                                        </p:tgtEl>
                                        <p:attrNameLst>
                                          <p:attrName>style.visibility</p:attrName>
                                        </p:attrNameLst>
                                      </p:cBhvr>
                                      <p:to>
                                        <p:strVal val="visible"/>
                                      </p:to>
                                    </p:set>
                                    <p:anim to="" calcmode="lin" valueType="num">
                                      <p:cBhvr>
                                        <p:cTn id="42" dur="1" fill="hold"/>
                                        <p:tgtEl>
                                          <p:spTgt spid="187395"/>
                                        </p:tgtEl>
                                        <p:attrNameLst>
                                          <p:attrName/>
                                        </p:attrNameLst>
                                      </p:cBhvr>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4" presetClass="entr" presetSubtype="0" fill="hold" grpId="0" nodeType="clickEffect">
                                  <p:stCondLst>
                                    <p:cond delay="0"/>
                                  </p:stCondLst>
                                  <p:childTnLst>
                                    <p:set>
                                      <p:cBhvr>
                                        <p:cTn id="46" dur="1" fill="hold">
                                          <p:stCondLst>
                                            <p:cond delay="499"/>
                                          </p:stCondLst>
                                        </p:cTn>
                                        <p:tgtEl>
                                          <p:spTgt spid="187396"/>
                                        </p:tgtEl>
                                        <p:attrNameLst>
                                          <p:attrName>style.visibility</p:attrName>
                                        </p:attrNameLst>
                                      </p:cBhvr>
                                      <p:to>
                                        <p:strVal val="visible"/>
                                      </p:to>
                                    </p:set>
                                    <p:anim to="" calcmode="lin" valueType="num">
                                      <p:cBhvr>
                                        <p:cTn id="47" dur="1" fill="hold"/>
                                        <p:tgtEl>
                                          <p:spTgt spid="187396"/>
                                        </p:tgtEl>
                                        <p:attrNameLst>
                                          <p:attrName/>
                                        </p:attrNameLst>
                                      </p:cBhvr>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87397">
                                            <p:txEl>
                                              <p:pRg st="0" end="0"/>
                                            </p:txEl>
                                          </p:spTgt>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87397">
                                            <p:txEl>
                                              <p:pRg st="1" end="1"/>
                                            </p:txEl>
                                          </p:spTgt>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87397">
                                            <p:txEl>
                                              <p:pRg st="4" end="4"/>
                                            </p:txEl>
                                          </p:spTgt>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87397">
                                            <p:txEl>
                                              <p:pRg st="5" end="5"/>
                                            </p:txEl>
                                          </p:spTgt>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87397">
                                            <p:txEl>
                                              <p:pRg st="2" end="2"/>
                                            </p:txEl>
                                          </p:spTgt>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87397">
                                            <p:txEl>
                                              <p:pRg st="3" end="3"/>
                                            </p:txEl>
                                          </p:spTgt>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8" fill="hold" grpId="0" nodeType="clickEffect">
                                  <p:stCondLst>
                                    <p:cond delay="0"/>
                                  </p:stCondLst>
                                  <p:childTnLst>
                                    <p:set>
                                      <p:cBhvr>
                                        <p:cTn id="71" dur="1" fill="hold">
                                          <p:stCondLst>
                                            <p:cond delay="0"/>
                                          </p:stCondLst>
                                        </p:cTn>
                                        <p:tgtEl>
                                          <p:spTgt spid="187399">
                                            <p:txEl>
                                              <p:pRg st="0" end="0"/>
                                            </p:txEl>
                                          </p:spTgt>
                                        </p:tgtEl>
                                        <p:attrNameLst>
                                          <p:attrName>style.visibility</p:attrName>
                                        </p:attrNameLst>
                                      </p:cBhvr>
                                      <p:to>
                                        <p:strVal val="visible"/>
                                      </p:to>
                                    </p:set>
                                    <p:anim calcmode="lin" valueType="num">
                                      <p:cBhvr additive="base">
                                        <p:cTn id="72" dur="500" fill="hold"/>
                                        <p:tgtEl>
                                          <p:spTgt spid="187399">
                                            <p:txEl>
                                              <p:pRg st="0" end="0"/>
                                            </p:txEl>
                                          </p:spTgt>
                                        </p:tgtEl>
                                        <p:attrNameLst>
                                          <p:attrName>ppt_x</p:attrName>
                                        </p:attrNameLst>
                                      </p:cBhvr>
                                      <p:tavLst>
                                        <p:tav tm="0">
                                          <p:val>
                                            <p:strVal val="0-#ppt_w/2"/>
                                          </p:val>
                                        </p:tav>
                                        <p:tav tm="100000">
                                          <p:val>
                                            <p:strVal val="#ppt_x"/>
                                          </p:val>
                                        </p:tav>
                                      </p:tavLst>
                                    </p:anim>
                                    <p:anim calcmode="lin" valueType="num">
                                      <p:cBhvr additive="base">
                                        <p:cTn id="73" dur="500" fill="hold"/>
                                        <p:tgtEl>
                                          <p:spTgt spid="1873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2" presetClass="entr" presetSubtype="4" fill="hold" nodeType="clickEffect">
                                  <p:stCondLst>
                                    <p:cond delay="0"/>
                                  </p:stCondLst>
                                  <p:childTnLst>
                                    <p:set>
                                      <p:cBhvr>
                                        <p:cTn id="77" dur="1" fill="hold">
                                          <p:stCondLst>
                                            <p:cond delay="0"/>
                                          </p:stCondLst>
                                        </p:cTn>
                                        <p:tgtEl>
                                          <p:spTgt spid="187402"/>
                                        </p:tgtEl>
                                        <p:attrNameLst>
                                          <p:attrName>style.visibility</p:attrName>
                                        </p:attrNameLst>
                                      </p:cBhvr>
                                      <p:to>
                                        <p:strVal val="visible"/>
                                      </p:to>
                                    </p:set>
                                    <p:anim calcmode="lin" valueType="num">
                                      <p:cBhvr additive="base">
                                        <p:cTn id="78" dur="500" fill="hold"/>
                                        <p:tgtEl>
                                          <p:spTgt spid="187402"/>
                                        </p:tgtEl>
                                        <p:attrNameLst>
                                          <p:attrName>ppt_x</p:attrName>
                                        </p:attrNameLst>
                                      </p:cBhvr>
                                      <p:tavLst>
                                        <p:tav tm="0">
                                          <p:val>
                                            <p:strVal val="#ppt_x"/>
                                          </p:val>
                                        </p:tav>
                                        <p:tav tm="100000">
                                          <p:val>
                                            <p:strVal val="#ppt_x"/>
                                          </p:val>
                                        </p:tav>
                                      </p:tavLst>
                                    </p:anim>
                                    <p:anim calcmode="lin" valueType="num">
                                      <p:cBhvr additive="base">
                                        <p:cTn id="79" dur="500" fill="hold"/>
                                        <p:tgtEl>
                                          <p:spTgt spid="1874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4" grpId="0" build="allAtOnce" autoUpdateAnimBg="0"/>
      <p:bldP spid="187395" grpId="0" autoUpdateAnimBg="0"/>
      <p:bldP spid="187396" grpId="0" autoUpdateAnimBg="0"/>
      <p:bldP spid="187397" grpId="0" build="allAtOnce" autoUpdateAnimBg="0"/>
      <p:bldP spid="187399" grpId="0" build="p"/>
      <p:bldP spid="187400" grpId="0" build="p"/>
      <p:bldP spid="18740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2"/>
          <p:cNvSpPr txBox="1">
            <a:spLocks noChangeArrowheads="1"/>
          </p:cNvSpPr>
          <p:nvPr/>
        </p:nvSpPr>
        <p:spPr bwMode="auto">
          <a:xfrm>
            <a:off x="893763" y="304800"/>
            <a:ext cx="5334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800" b="1">
                <a:ea typeface="文鼎CS舒同体" pitchFamily="49" charset="-122"/>
                <a:sym typeface="Monotype Sorts" pitchFamily="2" charset="2"/>
              </a:rPr>
              <a:t>例题：</a:t>
            </a:r>
            <a:r>
              <a:rPr lang="en-US" altLang="zh-CN" sz="4800" b="1">
                <a:ea typeface="文鼎CS舒同体" pitchFamily="49" charset="-122"/>
                <a:sym typeface="Monotype Sorts" pitchFamily="2" charset="2"/>
              </a:rPr>
              <a:t>Circle2</a:t>
            </a:r>
            <a:r>
              <a:rPr lang="zh-CN" altLang="en-US" sz="4800" b="1">
                <a:ea typeface="文鼎CS舒同体" pitchFamily="49" charset="-122"/>
                <a:sym typeface="Monotype Sorts" pitchFamily="2" charset="2"/>
              </a:rPr>
              <a:t>程序</a:t>
            </a:r>
          </a:p>
        </p:txBody>
      </p:sp>
      <p:sp>
        <p:nvSpPr>
          <p:cNvPr id="190469" name="Rectangle 5"/>
          <p:cNvSpPr>
            <a:spLocks noChangeArrowheads="1"/>
          </p:cNvSpPr>
          <p:nvPr/>
        </p:nvSpPr>
        <p:spPr bwMode="auto">
          <a:xfrm>
            <a:off x="6048375" y="188913"/>
            <a:ext cx="3095625" cy="8604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90000"/>
              </a:lnSpc>
            </a:pPr>
            <a:r>
              <a:rPr lang="zh-CN" altLang="en-US" sz="2800" b="1">
                <a:solidFill>
                  <a:srgbClr val="FF0000"/>
                </a:solidFill>
                <a:ea typeface="楷体" pitchFamily="49" charset="-122"/>
              </a:rPr>
              <a:t>面向对象程序设计的特点</a:t>
            </a:r>
            <a:r>
              <a:rPr lang="en-US" altLang="zh-CN" sz="2800" b="1">
                <a:solidFill>
                  <a:srgbClr val="FF0000"/>
                </a:solidFill>
                <a:latin typeface="楷体" pitchFamily="49" charset="-122"/>
                <a:ea typeface="楷体" pitchFamily="49" charset="-122"/>
              </a:rPr>
              <a:t>——</a:t>
            </a:r>
            <a:r>
              <a:rPr lang="zh-CN" altLang="en-US" sz="2800" b="1">
                <a:solidFill>
                  <a:srgbClr val="FF0000"/>
                </a:solidFill>
                <a:ea typeface="楷体" pitchFamily="49" charset="-122"/>
              </a:rPr>
              <a:t>封装性</a:t>
            </a:r>
          </a:p>
        </p:txBody>
      </p:sp>
      <p:sp>
        <p:nvSpPr>
          <p:cNvPr id="190471" name="Rectangle 7"/>
          <p:cNvSpPr>
            <a:spLocks noChangeArrowheads="1"/>
          </p:cNvSpPr>
          <p:nvPr/>
        </p:nvSpPr>
        <p:spPr bwMode="auto">
          <a:xfrm>
            <a:off x="1908175" y="1431925"/>
            <a:ext cx="6048375" cy="5092700"/>
          </a:xfrm>
          <a:prstGeom prst="rect">
            <a:avLst/>
          </a:prstGeom>
          <a:solidFill>
            <a:schemeClr val="bg1"/>
          </a:solidFill>
          <a:ln w="57150">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5000"/>
              </a:lnSpc>
            </a:pPr>
            <a:r>
              <a:rPr lang="en-US" altLang="zh-CN" sz="2600" b="1"/>
              <a:t>int main( )</a:t>
            </a:r>
          </a:p>
          <a:p>
            <a:pPr eaLnBrk="1" hangingPunct="1">
              <a:lnSpc>
                <a:spcPct val="125000"/>
              </a:lnSpc>
            </a:pPr>
            <a:r>
              <a:rPr lang="en-US" altLang="zh-CN" sz="2600" b="1"/>
              <a:t>{ </a:t>
            </a:r>
          </a:p>
          <a:p>
            <a:pPr eaLnBrk="1" hangingPunct="1">
              <a:lnSpc>
                <a:spcPct val="125000"/>
              </a:lnSpc>
            </a:pPr>
            <a:r>
              <a:rPr lang="en-US" altLang="zh-CN" sz="2600" b="1"/>
              <a:t>	CCircle </a:t>
            </a:r>
            <a:r>
              <a:rPr lang="en-US" altLang="zh-CN" sz="2600" b="1">
                <a:solidFill>
                  <a:srgbClr val="0000CC"/>
                </a:solidFill>
              </a:rPr>
              <a:t>MyCircle</a:t>
            </a:r>
            <a:r>
              <a:rPr lang="en-US" altLang="zh-CN" sz="2600" b="1"/>
              <a:t>(10); </a:t>
            </a:r>
            <a:r>
              <a:rPr lang="en-US" altLang="zh-CN" sz="2600" b="1">
                <a:solidFill>
                  <a:srgbClr val="0000CC"/>
                </a:solidFill>
              </a:rPr>
              <a:t>	MyCircle</a:t>
            </a:r>
            <a:r>
              <a:rPr lang="en-US" altLang="zh-CN" sz="2600" b="1"/>
              <a:t>.DisplayArea( );</a:t>
            </a:r>
          </a:p>
          <a:p>
            <a:pPr eaLnBrk="1" hangingPunct="1">
              <a:lnSpc>
                <a:spcPct val="125000"/>
              </a:lnSpc>
            </a:pPr>
            <a:r>
              <a:rPr lang="en-US" altLang="zh-CN" sz="2600" b="1"/>
              <a:t>	CCircle </a:t>
            </a:r>
            <a:r>
              <a:rPr lang="en-US" altLang="zh-CN" sz="2600" b="1">
                <a:solidFill>
                  <a:srgbClr val="990033"/>
                </a:solidFill>
              </a:rPr>
              <a:t>HerCircle</a:t>
            </a:r>
            <a:r>
              <a:rPr lang="en-US" altLang="zh-CN" sz="2600" b="1"/>
              <a:t>(20); </a:t>
            </a:r>
          </a:p>
          <a:p>
            <a:pPr eaLnBrk="1" hangingPunct="1">
              <a:lnSpc>
                <a:spcPct val="125000"/>
              </a:lnSpc>
            </a:pPr>
            <a:r>
              <a:rPr lang="en-US" altLang="zh-CN" sz="2600" b="1">
                <a:solidFill>
                  <a:srgbClr val="990033"/>
                </a:solidFill>
              </a:rPr>
              <a:t>	HerCircle</a:t>
            </a:r>
            <a:r>
              <a:rPr lang="en-US" altLang="zh-CN" sz="2600" b="1"/>
              <a:t>.DisplayArea( );</a:t>
            </a:r>
          </a:p>
          <a:p>
            <a:pPr eaLnBrk="1" hangingPunct="1">
              <a:lnSpc>
                <a:spcPct val="125000"/>
              </a:lnSpc>
            </a:pPr>
            <a:r>
              <a:rPr lang="en-US" altLang="zh-CN" sz="2600" b="1"/>
              <a:t>	CCircle </a:t>
            </a:r>
            <a:r>
              <a:rPr lang="en-US" altLang="zh-CN" sz="2600" b="1">
                <a:solidFill>
                  <a:srgbClr val="006600"/>
                </a:solidFill>
              </a:rPr>
              <a:t>HisCircle</a:t>
            </a:r>
            <a:r>
              <a:rPr lang="en-US" altLang="zh-CN" sz="2600" b="1"/>
              <a:t>(30);</a:t>
            </a:r>
          </a:p>
          <a:p>
            <a:pPr eaLnBrk="1" hangingPunct="1">
              <a:lnSpc>
                <a:spcPct val="125000"/>
              </a:lnSpc>
            </a:pPr>
            <a:r>
              <a:rPr lang="en-US" altLang="zh-CN" sz="2600" b="1">
                <a:solidFill>
                  <a:srgbClr val="006600"/>
                </a:solidFill>
              </a:rPr>
              <a:t>	HisCircle</a:t>
            </a:r>
            <a:r>
              <a:rPr lang="en-US" altLang="zh-CN" sz="2600" b="1"/>
              <a:t>.DisplayArea( );</a:t>
            </a:r>
          </a:p>
          <a:p>
            <a:pPr eaLnBrk="1" hangingPunct="1">
              <a:lnSpc>
                <a:spcPct val="125000"/>
              </a:lnSpc>
            </a:pPr>
            <a:r>
              <a:rPr lang="en-US" altLang="zh-CN" sz="2600" b="1"/>
              <a:t>	return 0;</a:t>
            </a:r>
          </a:p>
          <a:p>
            <a:pPr eaLnBrk="1" hangingPunct="1">
              <a:lnSpc>
                <a:spcPct val="125000"/>
              </a:lnSpc>
            </a:pPr>
            <a:r>
              <a:rPr lang="en-US" altLang="zh-CN" sz="2600" b="1"/>
              <a:t>}</a:t>
            </a:r>
          </a:p>
        </p:txBody>
      </p:sp>
      <p:pic>
        <p:nvPicPr>
          <p:cNvPr id="190474" name="Picture 10" descr="2015-5-6 15-47-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2700338"/>
            <a:ext cx="5903912" cy="317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190466">
                                            <p:txEl>
                                              <p:pRg st="0" end="0"/>
                                            </p:txEl>
                                          </p:spTgt>
                                        </p:tgtEl>
                                        <p:attrNameLst>
                                          <p:attrName>style.visibility</p:attrName>
                                        </p:attrNameLst>
                                      </p:cBhvr>
                                      <p:to>
                                        <p:strVal val="visible"/>
                                      </p:to>
                                    </p:set>
                                    <p:anim calcmode="lin" valueType="num">
                                      <p:cBhvr>
                                        <p:cTn id="7" dur="500" fill="hold"/>
                                        <p:tgtEl>
                                          <p:spTgt spid="190466">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190466">
                                            <p:txEl>
                                              <p:pRg st="0" end="0"/>
                                            </p:txEl>
                                          </p:spTgt>
                                        </p:tgtEl>
                                        <p:attrNameLst>
                                          <p:attrName>ppt_y</p:attrName>
                                        </p:attrNameLst>
                                      </p:cBhvr>
                                      <p:tavLst>
                                        <p:tav tm="0">
                                          <p:val>
                                            <p:strVal val="#ppt_y-#ppt_h/2"/>
                                          </p:val>
                                        </p:tav>
                                        <p:tav tm="100000">
                                          <p:val>
                                            <p:strVal val="#ppt_y"/>
                                          </p:val>
                                        </p:tav>
                                      </p:tavLst>
                                    </p:anim>
                                    <p:anim calcmode="lin" valueType="num">
                                      <p:cBhvr>
                                        <p:cTn id="9" dur="500" fill="hold"/>
                                        <p:tgtEl>
                                          <p:spTgt spid="190466">
                                            <p:txEl>
                                              <p:pRg st="0" end="0"/>
                                            </p:txEl>
                                          </p:spTgt>
                                        </p:tgtEl>
                                        <p:attrNameLst>
                                          <p:attrName>ppt_w</p:attrName>
                                        </p:attrNameLst>
                                      </p:cBhvr>
                                      <p:tavLst>
                                        <p:tav tm="0">
                                          <p:val>
                                            <p:strVal val="#ppt_w"/>
                                          </p:val>
                                        </p:tav>
                                        <p:tav tm="100000">
                                          <p:val>
                                            <p:strVal val="#ppt_w"/>
                                          </p:val>
                                        </p:tav>
                                      </p:tavLst>
                                    </p:anim>
                                    <p:anim calcmode="lin" valueType="num">
                                      <p:cBhvr>
                                        <p:cTn id="10" dur="500" fill="hold"/>
                                        <p:tgtEl>
                                          <p:spTgt spid="190466">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0471">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90471">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90471">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9047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90471">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0471">
                                            <p:txEl>
                                              <p:pRg st="2" end="2"/>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90471">
                                            <p:txEl>
                                              <p:pRg st="3" end="3"/>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90471">
                                            <p:txEl>
                                              <p:pRg st="4" end="4"/>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90471">
                                            <p:txEl>
                                              <p:pRg st="5" end="5"/>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90471">
                                            <p:txEl>
                                              <p:pRg st="6" end="6"/>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190474"/>
                                        </p:tgtEl>
                                        <p:attrNameLst>
                                          <p:attrName>style.visibility</p:attrName>
                                        </p:attrNameLst>
                                      </p:cBhvr>
                                      <p:to>
                                        <p:strVal val="visible"/>
                                      </p:to>
                                    </p:set>
                                    <p:anim calcmode="lin" valueType="num">
                                      <p:cBhvr additive="base">
                                        <p:cTn id="47" dur="500" fill="hold"/>
                                        <p:tgtEl>
                                          <p:spTgt spid="190474"/>
                                        </p:tgtEl>
                                        <p:attrNameLst>
                                          <p:attrName>ppt_x</p:attrName>
                                        </p:attrNameLst>
                                      </p:cBhvr>
                                      <p:tavLst>
                                        <p:tav tm="0">
                                          <p:val>
                                            <p:strVal val="#ppt_x"/>
                                          </p:val>
                                        </p:tav>
                                        <p:tav tm="100000">
                                          <p:val>
                                            <p:strVal val="#ppt_x"/>
                                          </p:val>
                                        </p:tav>
                                      </p:tavLst>
                                    </p:anim>
                                    <p:anim calcmode="lin" valueType="num">
                                      <p:cBhvr additive="base">
                                        <p:cTn id="48" dur="500" fill="hold"/>
                                        <p:tgtEl>
                                          <p:spTgt spid="190474"/>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190469">
                                            <p:txEl>
                                              <p:pRg st="0" end="0"/>
                                            </p:txEl>
                                          </p:spTgt>
                                        </p:tgtEl>
                                        <p:attrNameLst>
                                          <p:attrName>style.visibility</p:attrName>
                                        </p:attrNameLst>
                                      </p:cBhvr>
                                      <p:to>
                                        <p:strVal val="visible"/>
                                      </p:to>
                                    </p:set>
                                    <p:anim calcmode="lin" valueType="num">
                                      <p:cBhvr additive="base">
                                        <p:cTn id="53" dur="500" fill="hold"/>
                                        <p:tgtEl>
                                          <p:spTgt spid="190469">
                                            <p:txEl>
                                              <p:pRg st="0" end="0"/>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19046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6" grpId="0" build="p" autoUpdateAnimBg="0" advAuto="0"/>
      <p:bldP spid="190469" grpId="0" build="p"/>
      <p:bldP spid="190471" grpId="0" build="allAtOnce"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ext Box 2"/>
          <p:cNvSpPr txBox="1">
            <a:spLocks noChangeArrowheads="1"/>
          </p:cNvSpPr>
          <p:nvPr/>
        </p:nvSpPr>
        <p:spPr bwMode="auto">
          <a:xfrm>
            <a:off x="1187450" y="1628775"/>
            <a:ext cx="7777163"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60363"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pPr>
            <a:r>
              <a:rPr kumimoji="0" lang="zh-CN" altLang="en-US" sz="2800" b="1">
                <a:latin typeface="楷体" pitchFamily="49" charset="-122"/>
                <a:ea typeface="楷体" pitchFamily="49" charset="-122"/>
              </a:rPr>
              <a:t>将数据和操作它们的函数封装成一个整体，外部不需知道内部细节，只需通过外部接口访问。</a:t>
            </a:r>
          </a:p>
        </p:txBody>
      </p:sp>
      <p:sp>
        <p:nvSpPr>
          <p:cNvPr id="16387" name="Rectangle 3"/>
          <p:cNvSpPr>
            <a:spLocks noGrp="1" noChangeArrowheads="1"/>
          </p:cNvSpPr>
          <p:nvPr>
            <p:ph type="title"/>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r>
              <a:rPr lang="zh-CN" altLang="en-US" sz="4800" b="1" smtClean="0"/>
              <a:t>封装性</a:t>
            </a:r>
          </a:p>
        </p:txBody>
      </p:sp>
      <p:sp>
        <p:nvSpPr>
          <p:cNvPr id="191493" name="Text Box 5"/>
          <p:cNvSpPr txBox="1">
            <a:spLocks noChangeArrowheads="1"/>
          </p:cNvSpPr>
          <p:nvPr/>
        </p:nvSpPr>
        <p:spPr bwMode="auto">
          <a:xfrm>
            <a:off x="1258888" y="3429000"/>
            <a:ext cx="7777162"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60363"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pPr>
            <a:r>
              <a:rPr kumimoji="0" lang="zh-CN" altLang="en-US" sz="2800" b="1">
                <a:latin typeface="楷体" pitchFamily="49" charset="-122"/>
                <a:ea typeface="楷体" pitchFamily="49" charset="-122"/>
              </a:rPr>
              <a:t>作用：简化编程；</a:t>
            </a:r>
          </a:p>
          <a:p>
            <a:pPr eaLnBrk="1" hangingPunct="1">
              <a:lnSpc>
                <a:spcPct val="120000"/>
              </a:lnSpc>
            </a:pPr>
            <a:r>
              <a:rPr kumimoji="0" lang="zh-CN" altLang="en-US" sz="2800" b="1">
                <a:latin typeface="楷体" pitchFamily="49" charset="-122"/>
                <a:ea typeface="楷体" pitchFamily="49" charset="-122"/>
              </a:rPr>
              <a:t>	   增强安全性。</a:t>
            </a:r>
          </a:p>
          <a:p>
            <a:pPr eaLnBrk="1" hangingPunct="1">
              <a:lnSpc>
                <a:spcPct val="120000"/>
              </a:lnSpc>
            </a:pPr>
            <a:r>
              <a:rPr kumimoji="0" lang="zh-CN" altLang="en-US" sz="2800" b="1">
                <a:latin typeface="楷体" pitchFamily="49" charset="-122"/>
                <a:ea typeface="楷体" pitchFamily="49" charset="-122"/>
              </a:rPr>
              <a:t>	</a:t>
            </a:r>
          </a:p>
        </p:txBody>
      </p:sp>
      <p:sp>
        <p:nvSpPr>
          <p:cNvPr id="191494" name="Rectangle 6"/>
          <p:cNvSpPr>
            <a:spLocks noChangeArrowheads="1"/>
          </p:cNvSpPr>
          <p:nvPr/>
        </p:nvSpPr>
        <p:spPr bwMode="auto">
          <a:xfrm>
            <a:off x="5364163" y="3573463"/>
            <a:ext cx="1657350" cy="10810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b="1"/>
              <a:t>数据</a:t>
            </a:r>
            <a:r>
              <a:rPr lang="en-US" altLang="zh-CN" b="1"/>
              <a:t>+</a:t>
            </a:r>
            <a:r>
              <a:rPr lang="zh-CN" altLang="en-US" b="1"/>
              <a:t>函数</a:t>
            </a:r>
          </a:p>
        </p:txBody>
      </p:sp>
      <p:sp>
        <p:nvSpPr>
          <p:cNvPr id="191495" name="Line 7"/>
          <p:cNvSpPr>
            <a:spLocks noChangeShapeType="1"/>
          </p:cNvSpPr>
          <p:nvPr/>
        </p:nvSpPr>
        <p:spPr bwMode="auto">
          <a:xfrm flipH="1">
            <a:off x="7092950" y="4098925"/>
            <a:ext cx="11525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1496" name="Rectangle 8"/>
          <p:cNvSpPr>
            <a:spLocks noChangeArrowheads="1"/>
          </p:cNvSpPr>
          <p:nvPr/>
        </p:nvSpPr>
        <p:spPr bwMode="auto">
          <a:xfrm>
            <a:off x="6948488" y="4005263"/>
            <a:ext cx="144462" cy="2159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14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149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1496"/>
                                        </p:tgtEl>
                                        <p:attrNameLst>
                                          <p:attrName>style.visibility</p:attrName>
                                        </p:attrNameLst>
                                      </p:cBhvr>
                                      <p:to>
                                        <p:strVal val="visible"/>
                                      </p:to>
                                    </p:set>
                                  </p:childTnLst>
                                </p:cTn>
                              </p:par>
                            </p:childTnLst>
                          </p:cTn>
                        </p:par>
                        <p:par>
                          <p:cTn id="15" fill="hold" nodeType="afterGroup">
                            <p:stCondLst>
                              <p:cond delay="0"/>
                            </p:stCondLst>
                            <p:childTnLst>
                              <p:par>
                                <p:cTn id="16" presetID="22" presetClass="entr" presetSubtype="2" fill="hold" grpId="0" nodeType="afterEffect">
                                  <p:stCondLst>
                                    <p:cond delay="0"/>
                                  </p:stCondLst>
                                  <p:childTnLst>
                                    <p:set>
                                      <p:cBhvr>
                                        <p:cTn id="17" dur="1" fill="hold">
                                          <p:stCondLst>
                                            <p:cond delay="0"/>
                                          </p:stCondLst>
                                        </p:cTn>
                                        <p:tgtEl>
                                          <p:spTgt spid="191495"/>
                                        </p:tgtEl>
                                        <p:attrNameLst>
                                          <p:attrName>style.visibility</p:attrName>
                                        </p:attrNameLst>
                                      </p:cBhvr>
                                      <p:to>
                                        <p:strVal val="visible"/>
                                      </p:to>
                                    </p:set>
                                    <p:animEffect transition="in" filter="wipe(right)">
                                      <p:cBhvr>
                                        <p:cTn id="18" dur="500"/>
                                        <p:tgtEl>
                                          <p:spTgt spid="19149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1493">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1493">
                                            <p:txEl>
                                              <p:pRg st="1" end="1"/>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9149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0" grpId="0" autoUpdateAnimBg="0"/>
      <p:bldP spid="191493" grpId="0" build="allAtOnce" autoUpdateAnimBg="0"/>
      <p:bldP spid="191494" grpId="0" animBg="1"/>
      <p:bldP spid="191495" grpId="0" animBg="1"/>
      <p:bldP spid="19149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ChangeArrowheads="1"/>
          </p:cNvSpPr>
          <p:nvPr/>
        </p:nvSpPr>
        <p:spPr bwMode="auto">
          <a:xfrm>
            <a:off x="1046163" y="1268413"/>
            <a:ext cx="3886200" cy="48942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#include &lt;iostream&gt;</a:t>
            </a:r>
          </a:p>
          <a:p>
            <a:pPr eaLnBrk="1" hangingPunct="1"/>
            <a:r>
              <a:rPr lang="en-US" altLang="zh-CN" b="1"/>
              <a:t>using namespace std;</a:t>
            </a:r>
          </a:p>
          <a:p>
            <a:pPr eaLnBrk="1" hangingPunct="1"/>
            <a:r>
              <a:rPr lang="en-US" altLang="zh-CN" b="1"/>
              <a:t>class CCircle</a:t>
            </a:r>
          </a:p>
          <a:p>
            <a:pPr eaLnBrk="1" hangingPunct="1"/>
            <a:r>
              <a:rPr lang="en-US" altLang="zh-CN" b="1"/>
              <a:t>{</a:t>
            </a:r>
          </a:p>
          <a:p>
            <a:pPr eaLnBrk="1" hangingPunct="1"/>
            <a:r>
              <a:rPr lang="en-US" altLang="zh-CN" b="1"/>
              <a:t>public:</a:t>
            </a:r>
          </a:p>
          <a:p>
            <a:pPr eaLnBrk="1" hangingPunct="1"/>
            <a:r>
              <a:rPr lang="en-US" altLang="zh-CN" b="1"/>
              <a:t>        CCircle(int r );    </a:t>
            </a:r>
          </a:p>
          <a:p>
            <a:pPr eaLnBrk="1" hangingPunct="1"/>
            <a:r>
              <a:rPr lang="en-US" altLang="zh-CN" b="1"/>
              <a:t>        void DisplayArea( );</a:t>
            </a:r>
          </a:p>
          <a:p>
            <a:pPr eaLnBrk="1" hangingPunct="1"/>
            <a:r>
              <a:rPr lang="en-US" altLang="zh-CN" b="1"/>
              <a:t>        ~CCircle( );   </a:t>
            </a:r>
          </a:p>
          <a:p>
            <a:pPr eaLnBrk="1" hangingPunct="1"/>
            <a:r>
              <a:rPr lang="en-US" altLang="zh-CN" b="1"/>
              <a:t>private:</a:t>
            </a:r>
          </a:p>
          <a:p>
            <a:pPr eaLnBrk="1" hangingPunct="1"/>
            <a:r>
              <a:rPr lang="en-US" altLang="zh-CN" b="1"/>
              <a:t>        float CalculateArea( );</a:t>
            </a:r>
            <a:r>
              <a:rPr lang="en-US" altLang="zh-CN"/>
              <a:t>     </a:t>
            </a:r>
          </a:p>
          <a:p>
            <a:pPr eaLnBrk="1" hangingPunct="1"/>
            <a:r>
              <a:rPr lang="en-US" altLang="zh-CN"/>
              <a:t>        </a:t>
            </a:r>
            <a:r>
              <a:rPr lang="en-US" altLang="zh-CN" b="1"/>
              <a:t>int m_radius; </a:t>
            </a:r>
          </a:p>
          <a:p>
            <a:pPr eaLnBrk="1" hangingPunct="1"/>
            <a:r>
              <a:rPr lang="en-US" altLang="zh-CN" b="1"/>
              <a:t>        int m_color;</a:t>
            </a:r>
          </a:p>
          <a:p>
            <a:pPr eaLnBrk="1" hangingPunct="1"/>
            <a:r>
              <a:rPr lang="en-US" altLang="zh-CN" b="1"/>
              <a:t>}; </a:t>
            </a:r>
          </a:p>
        </p:txBody>
      </p:sp>
      <p:sp>
        <p:nvSpPr>
          <p:cNvPr id="192515" name="Rectangle 3"/>
          <p:cNvSpPr>
            <a:spLocks noChangeArrowheads="1"/>
          </p:cNvSpPr>
          <p:nvPr/>
        </p:nvSpPr>
        <p:spPr bwMode="auto">
          <a:xfrm>
            <a:off x="4787900" y="1989138"/>
            <a:ext cx="4356100" cy="3638550"/>
          </a:xfrm>
          <a:prstGeom prst="rect">
            <a:avLst/>
          </a:prstGeom>
          <a:solidFill>
            <a:srgbClr val="FFFFFF"/>
          </a:solidFill>
          <a:ln w="38100">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pPr>
            <a:r>
              <a:rPr lang="en-US" altLang="zh-CN" b="1"/>
              <a:t>int main( )</a:t>
            </a:r>
          </a:p>
          <a:p>
            <a:pPr eaLnBrk="1" hangingPunct="1">
              <a:lnSpc>
                <a:spcPct val="120000"/>
              </a:lnSpc>
            </a:pPr>
            <a:r>
              <a:rPr lang="en-US" altLang="zh-CN" b="1"/>
              <a:t>{ </a:t>
            </a:r>
          </a:p>
          <a:p>
            <a:pPr eaLnBrk="1" hangingPunct="1">
              <a:lnSpc>
                <a:spcPct val="120000"/>
              </a:lnSpc>
            </a:pPr>
            <a:r>
              <a:rPr lang="en-US" altLang="zh-CN" b="1"/>
              <a:t>    CCircle MyCircle(10);</a:t>
            </a:r>
          </a:p>
          <a:p>
            <a:pPr eaLnBrk="1" hangingPunct="1">
              <a:lnSpc>
                <a:spcPct val="120000"/>
              </a:lnSpc>
            </a:pPr>
            <a:r>
              <a:rPr lang="en-US" altLang="zh-CN" b="1"/>
              <a:t>    MyCircle.DisplayArea( );</a:t>
            </a:r>
          </a:p>
          <a:p>
            <a:pPr eaLnBrk="1" hangingPunct="1">
              <a:lnSpc>
                <a:spcPct val="120000"/>
              </a:lnSpc>
            </a:pPr>
            <a:r>
              <a:rPr lang="en-US" altLang="zh-CN" b="1"/>
              <a:t>    </a:t>
            </a:r>
            <a:r>
              <a:rPr lang="en-US" altLang="zh-CN" b="1" i="1"/>
              <a:t>MyCircle. m_radius</a:t>
            </a:r>
            <a:r>
              <a:rPr lang="en-US" altLang="zh-CN" b="1" i="1">
                <a:ea typeface="文鼎CS舒同体" pitchFamily="49" charset="-122"/>
              </a:rPr>
              <a:t>=</a:t>
            </a:r>
            <a:r>
              <a:rPr lang="en-US" altLang="zh-CN" b="1" i="1"/>
              <a:t>20;</a:t>
            </a:r>
          </a:p>
          <a:p>
            <a:pPr eaLnBrk="1" hangingPunct="1">
              <a:lnSpc>
                <a:spcPct val="120000"/>
              </a:lnSpc>
            </a:pPr>
            <a:r>
              <a:rPr lang="en-US" altLang="zh-CN" i="1"/>
              <a:t>    </a:t>
            </a:r>
            <a:r>
              <a:rPr lang="en-US" altLang="zh-CN" b="1" i="1"/>
              <a:t>……</a:t>
            </a:r>
          </a:p>
          <a:p>
            <a:pPr eaLnBrk="1" hangingPunct="1">
              <a:lnSpc>
                <a:spcPct val="120000"/>
              </a:lnSpc>
            </a:pPr>
            <a:r>
              <a:rPr lang="en-US" altLang="zh-CN" b="1" i="1"/>
              <a:t>    </a:t>
            </a:r>
            <a:r>
              <a:rPr lang="en-US" altLang="zh-CN" b="1"/>
              <a:t>return 0;</a:t>
            </a:r>
          </a:p>
          <a:p>
            <a:pPr eaLnBrk="1" hangingPunct="1">
              <a:lnSpc>
                <a:spcPct val="120000"/>
              </a:lnSpc>
            </a:pPr>
            <a:r>
              <a:rPr lang="en-US" altLang="zh-CN" b="1"/>
              <a:t>}</a:t>
            </a:r>
          </a:p>
        </p:txBody>
      </p:sp>
      <p:sp>
        <p:nvSpPr>
          <p:cNvPr id="192516" name="Text Box 4"/>
          <p:cNvSpPr txBox="1">
            <a:spLocks noChangeArrowheads="1"/>
          </p:cNvSpPr>
          <p:nvPr/>
        </p:nvSpPr>
        <p:spPr bwMode="auto">
          <a:xfrm>
            <a:off x="990600" y="304800"/>
            <a:ext cx="57912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800" b="1">
                <a:ea typeface="文鼎CS舒同体" pitchFamily="49" charset="-122"/>
                <a:sym typeface="Monotype Sorts" pitchFamily="2" charset="2"/>
              </a:rPr>
              <a:t>例题：</a:t>
            </a:r>
            <a:r>
              <a:rPr lang="en-US" altLang="zh-CN" sz="4800" b="1">
                <a:ea typeface="文鼎CS舒同体" pitchFamily="49" charset="-122"/>
                <a:sym typeface="Monotype Sorts" pitchFamily="2" charset="2"/>
              </a:rPr>
              <a:t>Circle3</a:t>
            </a:r>
            <a:r>
              <a:rPr lang="zh-CN" altLang="en-US" sz="4800" b="1">
                <a:ea typeface="文鼎CS舒同体" pitchFamily="49" charset="-122"/>
                <a:sym typeface="Monotype Sorts" pitchFamily="2" charset="2"/>
              </a:rPr>
              <a:t>程序</a:t>
            </a:r>
          </a:p>
        </p:txBody>
      </p:sp>
      <p:sp>
        <p:nvSpPr>
          <p:cNvPr id="192517" name="Rectangle 5"/>
          <p:cNvSpPr>
            <a:spLocks noChangeArrowheads="1"/>
          </p:cNvSpPr>
          <p:nvPr/>
        </p:nvSpPr>
        <p:spPr bwMode="auto">
          <a:xfrm>
            <a:off x="8186738" y="3644900"/>
            <a:ext cx="7445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400" b="1">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192516">
                                            <p:txEl>
                                              <p:pRg st="0" end="0"/>
                                            </p:txEl>
                                          </p:spTgt>
                                        </p:tgtEl>
                                        <p:attrNameLst>
                                          <p:attrName>style.visibility</p:attrName>
                                        </p:attrNameLst>
                                      </p:cBhvr>
                                      <p:to>
                                        <p:strVal val="visible"/>
                                      </p:to>
                                    </p:set>
                                    <p:anim calcmode="lin" valueType="num">
                                      <p:cBhvr>
                                        <p:cTn id="7" dur="500" fill="hold"/>
                                        <p:tgtEl>
                                          <p:spTgt spid="192516">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192516">
                                            <p:txEl>
                                              <p:pRg st="0" end="0"/>
                                            </p:txEl>
                                          </p:spTgt>
                                        </p:tgtEl>
                                        <p:attrNameLst>
                                          <p:attrName>ppt_y</p:attrName>
                                        </p:attrNameLst>
                                      </p:cBhvr>
                                      <p:tavLst>
                                        <p:tav tm="0">
                                          <p:val>
                                            <p:strVal val="#ppt_y-#ppt_h/2"/>
                                          </p:val>
                                        </p:tav>
                                        <p:tav tm="100000">
                                          <p:val>
                                            <p:strVal val="#ppt_y"/>
                                          </p:val>
                                        </p:tav>
                                      </p:tavLst>
                                    </p:anim>
                                    <p:anim calcmode="lin" valueType="num">
                                      <p:cBhvr>
                                        <p:cTn id="9" dur="500" fill="hold"/>
                                        <p:tgtEl>
                                          <p:spTgt spid="192516">
                                            <p:txEl>
                                              <p:pRg st="0" end="0"/>
                                            </p:txEl>
                                          </p:spTgt>
                                        </p:tgtEl>
                                        <p:attrNameLst>
                                          <p:attrName>ppt_w</p:attrName>
                                        </p:attrNameLst>
                                      </p:cBhvr>
                                      <p:tavLst>
                                        <p:tav tm="0">
                                          <p:val>
                                            <p:strVal val="#ppt_w"/>
                                          </p:val>
                                        </p:tav>
                                        <p:tav tm="100000">
                                          <p:val>
                                            <p:strVal val="#ppt_w"/>
                                          </p:val>
                                        </p:tav>
                                      </p:tavLst>
                                    </p:anim>
                                    <p:anim calcmode="lin" valueType="num">
                                      <p:cBhvr>
                                        <p:cTn id="10" dur="500" fill="hold"/>
                                        <p:tgtEl>
                                          <p:spTgt spid="192516">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92514">
                                            <p:txEl>
                                              <p:pRg st="0" end="0"/>
                                            </p:txEl>
                                          </p:spTgt>
                                        </p:tgtEl>
                                        <p:attrNameLst>
                                          <p:attrName>style.visibility</p:attrName>
                                        </p:attrNameLst>
                                      </p:cBhvr>
                                      <p:to>
                                        <p:strVal val="visible"/>
                                      </p:to>
                                    </p:set>
                                    <p:anim calcmode="lin" valueType="num">
                                      <p:cBhvr additive="base">
                                        <p:cTn id="15" dur="500" fill="hold"/>
                                        <p:tgtEl>
                                          <p:spTgt spid="192514">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2514">
                                            <p:txEl>
                                              <p:pRg st="0" end="0"/>
                                            </p:txEl>
                                          </p:spTgt>
                                        </p:tgtEl>
                                        <p:attrNameLst>
                                          <p:attrName>ppt_y</p:attrName>
                                        </p:attrNameLst>
                                      </p:cBhvr>
                                      <p:tavLst>
                                        <p:tav tm="0">
                                          <p:val>
                                            <p:strVal val="#ppt_y"/>
                                          </p:val>
                                        </p:tav>
                                        <p:tav tm="100000">
                                          <p:val>
                                            <p:strVal val="#ppt_y"/>
                                          </p:val>
                                        </p:tav>
                                      </p:tavLst>
                                    </p:anim>
                                  </p:childTnLst>
                                </p:cTn>
                              </p:par>
                            </p:childTnLst>
                          </p:cTn>
                        </p:par>
                        <p:par>
                          <p:cTn id="17" fill="hold" nodeType="afterGroup">
                            <p:stCondLst>
                              <p:cond delay="500"/>
                            </p:stCondLst>
                            <p:childTnLst>
                              <p:par>
                                <p:cTn id="18" presetID="2" presetClass="entr" presetSubtype="8" fill="hold" grpId="0" nodeType="afterEffect">
                                  <p:stCondLst>
                                    <p:cond delay="4000"/>
                                  </p:stCondLst>
                                  <p:childTnLst>
                                    <p:set>
                                      <p:cBhvr>
                                        <p:cTn id="19" dur="1" fill="hold">
                                          <p:stCondLst>
                                            <p:cond delay="0"/>
                                          </p:stCondLst>
                                        </p:cTn>
                                        <p:tgtEl>
                                          <p:spTgt spid="192514">
                                            <p:txEl>
                                              <p:pRg st="1" end="1"/>
                                            </p:txEl>
                                          </p:spTgt>
                                        </p:tgtEl>
                                        <p:attrNameLst>
                                          <p:attrName>style.visibility</p:attrName>
                                        </p:attrNameLst>
                                      </p:cBhvr>
                                      <p:to>
                                        <p:strVal val="visible"/>
                                      </p:to>
                                    </p:set>
                                    <p:anim calcmode="lin" valueType="num">
                                      <p:cBhvr additive="base">
                                        <p:cTn id="20" dur="500" fill="hold"/>
                                        <p:tgtEl>
                                          <p:spTgt spid="192514">
                                            <p:txEl>
                                              <p:pRg st="1" end="1"/>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92514">
                                            <p:txEl>
                                              <p:pRg st="1" end="1"/>
                                            </p:txEl>
                                          </p:spTgt>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192514">
                                            <p:txEl>
                                              <p:pRg st="2" end="2"/>
                                            </p:txEl>
                                          </p:spTgt>
                                        </p:tgtEl>
                                        <p:attrNameLst>
                                          <p:attrName>style.visibility</p:attrName>
                                        </p:attrNameLst>
                                      </p:cBhvr>
                                      <p:to>
                                        <p:strVal val="visible"/>
                                      </p:to>
                                    </p:set>
                                    <p:anim calcmode="lin" valueType="num">
                                      <p:cBhvr additive="base">
                                        <p:cTn id="24" dur="500" fill="hold"/>
                                        <p:tgtEl>
                                          <p:spTgt spid="192514">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92514">
                                            <p:txEl>
                                              <p:pRg st="2" end="2"/>
                                            </p:txEl>
                                          </p:spTgt>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192514">
                                            <p:txEl>
                                              <p:pRg st="3" end="3"/>
                                            </p:txEl>
                                          </p:spTgt>
                                        </p:tgtEl>
                                        <p:attrNameLst>
                                          <p:attrName>style.visibility</p:attrName>
                                        </p:attrNameLst>
                                      </p:cBhvr>
                                      <p:to>
                                        <p:strVal val="visible"/>
                                      </p:to>
                                    </p:set>
                                    <p:anim calcmode="lin" valueType="num">
                                      <p:cBhvr additive="base">
                                        <p:cTn id="28" dur="500" fill="hold"/>
                                        <p:tgtEl>
                                          <p:spTgt spid="192514">
                                            <p:txEl>
                                              <p:pRg st="3" end="3"/>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92514">
                                            <p:txEl>
                                              <p:pRg st="3" end="3"/>
                                            </p:txEl>
                                          </p:spTgt>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192514">
                                            <p:txEl>
                                              <p:pRg st="4" end="4"/>
                                            </p:txEl>
                                          </p:spTgt>
                                        </p:tgtEl>
                                        <p:attrNameLst>
                                          <p:attrName>style.visibility</p:attrName>
                                        </p:attrNameLst>
                                      </p:cBhvr>
                                      <p:to>
                                        <p:strVal val="visible"/>
                                      </p:to>
                                    </p:set>
                                    <p:anim calcmode="lin" valueType="num">
                                      <p:cBhvr additive="base">
                                        <p:cTn id="32" dur="500" fill="hold"/>
                                        <p:tgtEl>
                                          <p:spTgt spid="192514">
                                            <p:txEl>
                                              <p:pRg st="4" end="4"/>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92514">
                                            <p:txEl>
                                              <p:pRg st="4" end="4"/>
                                            </p:txEl>
                                          </p:spTgt>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192514">
                                            <p:txEl>
                                              <p:pRg st="5" end="5"/>
                                            </p:txEl>
                                          </p:spTgt>
                                        </p:tgtEl>
                                        <p:attrNameLst>
                                          <p:attrName>style.visibility</p:attrName>
                                        </p:attrNameLst>
                                      </p:cBhvr>
                                      <p:to>
                                        <p:strVal val="visible"/>
                                      </p:to>
                                    </p:set>
                                    <p:anim calcmode="lin" valueType="num">
                                      <p:cBhvr additive="base">
                                        <p:cTn id="36" dur="500" fill="hold"/>
                                        <p:tgtEl>
                                          <p:spTgt spid="192514">
                                            <p:txEl>
                                              <p:pRg st="5" end="5"/>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192514">
                                            <p:txEl>
                                              <p:pRg st="5" end="5"/>
                                            </p:txEl>
                                          </p:spTgt>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192514">
                                            <p:txEl>
                                              <p:pRg st="6" end="6"/>
                                            </p:txEl>
                                          </p:spTgt>
                                        </p:tgtEl>
                                        <p:attrNameLst>
                                          <p:attrName>style.visibility</p:attrName>
                                        </p:attrNameLst>
                                      </p:cBhvr>
                                      <p:to>
                                        <p:strVal val="visible"/>
                                      </p:to>
                                    </p:set>
                                    <p:anim calcmode="lin" valueType="num">
                                      <p:cBhvr additive="base">
                                        <p:cTn id="40" dur="500" fill="hold"/>
                                        <p:tgtEl>
                                          <p:spTgt spid="192514">
                                            <p:txEl>
                                              <p:pRg st="6" end="6"/>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192514">
                                            <p:txEl>
                                              <p:pRg st="6" end="6"/>
                                            </p:txEl>
                                          </p:spTgt>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192514">
                                            <p:txEl>
                                              <p:pRg st="7" end="7"/>
                                            </p:txEl>
                                          </p:spTgt>
                                        </p:tgtEl>
                                        <p:attrNameLst>
                                          <p:attrName>style.visibility</p:attrName>
                                        </p:attrNameLst>
                                      </p:cBhvr>
                                      <p:to>
                                        <p:strVal val="visible"/>
                                      </p:to>
                                    </p:set>
                                    <p:anim calcmode="lin" valueType="num">
                                      <p:cBhvr additive="base">
                                        <p:cTn id="44" dur="500" fill="hold"/>
                                        <p:tgtEl>
                                          <p:spTgt spid="192514">
                                            <p:txEl>
                                              <p:pRg st="7" end="7"/>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192514">
                                            <p:txEl>
                                              <p:pRg st="7" end="7"/>
                                            </p:txEl>
                                          </p:spTgt>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192514">
                                            <p:txEl>
                                              <p:pRg st="8" end="8"/>
                                            </p:txEl>
                                          </p:spTgt>
                                        </p:tgtEl>
                                        <p:attrNameLst>
                                          <p:attrName>style.visibility</p:attrName>
                                        </p:attrNameLst>
                                      </p:cBhvr>
                                      <p:to>
                                        <p:strVal val="visible"/>
                                      </p:to>
                                    </p:set>
                                    <p:anim calcmode="lin" valueType="num">
                                      <p:cBhvr additive="base">
                                        <p:cTn id="48" dur="500" fill="hold"/>
                                        <p:tgtEl>
                                          <p:spTgt spid="192514">
                                            <p:txEl>
                                              <p:pRg st="8" end="8"/>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192514">
                                            <p:txEl>
                                              <p:pRg st="8" end="8"/>
                                            </p:txEl>
                                          </p:spTgt>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stCondLst>
                                    <p:cond delay="0"/>
                                  </p:stCondLst>
                                  <p:childTnLst>
                                    <p:set>
                                      <p:cBhvr>
                                        <p:cTn id="51" dur="1" fill="hold">
                                          <p:stCondLst>
                                            <p:cond delay="0"/>
                                          </p:stCondLst>
                                        </p:cTn>
                                        <p:tgtEl>
                                          <p:spTgt spid="192514">
                                            <p:txEl>
                                              <p:pRg st="9" end="9"/>
                                            </p:txEl>
                                          </p:spTgt>
                                        </p:tgtEl>
                                        <p:attrNameLst>
                                          <p:attrName>style.visibility</p:attrName>
                                        </p:attrNameLst>
                                      </p:cBhvr>
                                      <p:to>
                                        <p:strVal val="visible"/>
                                      </p:to>
                                    </p:set>
                                    <p:anim calcmode="lin" valueType="num">
                                      <p:cBhvr additive="base">
                                        <p:cTn id="52" dur="500" fill="hold"/>
                                        <p:tgtEl>
                                          <p:spTgt spid="192514">
                                            <p:txEl>
                                              <p:pRg st="9" end="9"/>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192514">
                                            <p:txEl>
                                              <p:pRg st="9" end="9"/>
                                            </p:txEl>
                                          </p:spTgt>
                                        </p:tgtEl>
                                        <p:attrNameLst>
                                          <p:attrName>ppt_y</p:attrName>
                                        </p:attrNameLst>
                                      </p:cBhvr>
                                      <p:tavLst>
                                        <p:tav tm="0">
                                          <p:val>
                                            <p:strVal val="#ppt_y"/>
                                          </p:val>
                                        </p:tav>
                                        <p:tav tm="100000">
                                          <p:val>
                                            <p:strVal val="#ppt_y"/>
                                          </p:val>
                                        </p:tav>
                                      </p:tavLst>
                                    </p:anim>
                                  </p:childTnLst>
                                </p:cTn>
                              </p:par>
                              <p:par>
                                <p:cTn id="54" presetID="2" presetClass="entr" presetSubtype="8" fill="hold" grpId="0" nodeType="withEffect">
                                  <p:stCondLst>
                                    <p:cond delay="0"/>
                                  </p:stCondLst>
                                  <p:childTnLst>
                                    <p:set>
                                      <p:cBhvr>
                                        <p:cTn id="55" dur="1" fill="hold">
                                          <p:stCondLst>
                                            <p:cond delay="0"/>
                                          </p:stCondLst>
                                        </p:cTn>
                                        <p:tgtEl>
                                          <p:spTgt spid="192514">
                                            <p:txEl>
                                              <p:pRg st="10" end="10"/>
                                            </p:txEl>
                                          </p:spTgt>
                                        </p:tgtEl>
                                        <p:attrNameLst>
                                          <p:attrName>style.visibility</p:attrName>
                                        </p:attrNameLst>
                                      </p:cBhvr>
                                      <p:to>
                                        <p:strVal val="visible"/>
                                      </p:to>
                                    </p:set>
                                    <p:anim calcmode="lin" valueType="num">
                                      <p:cBhvr additive="base">
                                        <p:cTn id="56" dur="500" fill="hold"/>
                                        <p:tgtEl>
                                          <p:spTgt spid="192514">
                                            <p:txEl>
                                              <p:pRg st="10" end="1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192514">
                                            <p:txEl>
                                              <p:pRg st="10" end="10"/>
                                            </p:txEl>
                                          </p:spTgt>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0"/>
                                  </p:stCondLst>
                                  <p:childTnLst>
                                    <p:set>
                                      <p:cBhvr>
                                        <p:cTn id="59" dur="1" fill="hold">
                                          <p:stCondLst>
                                            <p:cond delay="0"/>
                                          </p:stCondLst>
                                        </p:cTn>
                                        <p:tgtEl>
                                          <p:spTgt spid="192514">
                                            <p:txEl>
                                              <p:pRg st="11" end="11"/>
                                            </p:txEl>
                                          </p:spTgt>
                                        </p:tgtEl>
                                        <p:attrNameLst>
                                          <p:attrName>style.visibility</p:attrName>
                                        </p:attrNameLst>
                                      </p:cBhvr>
                                      <p:to>
                                        <p:strVal val="visible"/>
                                      </p:to>
                                    </p:set>
                                    <p:anim calcmode="lin" valueType="num">
                                      <p:cBhvr additive="base">
                                        <p:cTn id="60" dur="500" fill="hold"/>
                                        <p:tgtEl>
                                          <p:spTgt spid="192514">
                                            <p:txEl>
                                              <p:pRg st="11" end="11"/>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192514">
                                            <p:txEl>
                                              <p:pRg st="11" end="11"/>
                                            </p:txEl>
                                          </p:spTgt>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192514">
                                            <p:txEl>
                                              <p:pRg st="12" end="12"/>
                                            </p:txEl>
                                          </p:spTgt>
                                        </p:tgtEl>
                                        <p:attrNameLst>
                                          <p:attrName>style.visibility</p:attrName>
                                        </p:attrNameLst>
                                      </p:cBhvr>
                                      <p:to>
                                        <p:strVal val="visible"/>
                                      </p:to>
                                    </p:set>
                                    <p:anim calcmode="lin" valueType="num">
                                      <p:cBhvr additive="base">
                                        <p:cTn id="64" dur="500" fill="hold"/>
                                        <p:tgtEl>
                                          <p:spTgt spid="192514">
                                            <p:txEl>
                                              <p:pRg st="12" end="12"/>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192514">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grpId="0" nodeType="clickEffect">
                                  <p:stCondLst>
                                    <p:cond delay="0"/>
                                  </p:stCondLst>
                                  <p:childTnLst>
                                    <p:set>
                                      <p:cBhvr>
                                        <p:cTn id="69" dur="1" fill="hold">
                                          <p:stCondLst>
                                            <p:cond delay="499"/>
                                          </p:stCondLst>
                                        </p:cTn>
                                        <p:tgtEl>
                                          <p:spTgt spid="192515">
                                            <p:bg/>
                                          </p:spTgt>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499"/>
                                          </p:stCondLst>
                                        </p:cTn>
                                        <p:tgtEl>
                                          <p:spTgt spid="192515">
                                            <p:txEl>
                                              <p:pRg st="0" end="0"/>
                                            </p:txEl>
                                          </p:spTgt>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499"/>
                                          </p:stCondLst>
                                        </p:cTn>
                                        <p:tgtEl>
                                          <p:spTgt spid="192515">
                                            <p:txEl>
                                              <p:pRg st="1" end="1"/>
                                            </p:txEl>
                                          </p:spTgt>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499"/>
                                          </p:stCondLst>
                                        </p:cTn>
                                        <p:tgtEl>
                                          <p:spTgt spid="192515">
                                            <p:txEl>
                                              <p:pRg st="2" end="2"/>
                                            </p:txEl>
                                          </p:spTgt>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499"/>
                                          </p:stCondLst>
                                        </p:cTn>
                                        <p:tgtEl>
                                          <p:spTgt spid="192515">
                                            <p:txEl>
                                              <p:pRg st="3" end="3"/>
                                            </p:txEl>
                                          </p:spTgt>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192515">
                                            <p:txEl>
                                              <p:pRg st="4" end="4"/>
                                            </p:txEl>
                                          </p:spTgt>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499"/>
                                          </p:stCondLst>
                                        </p:cTn>
                                        <p:tgtEl>
                                          <p:spTgt spid="192515">
                                            <p:txEl>
                                              <p:pRg st="5" end="5"/>
                                            </p:txEl>
                                          </p:spTgt>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499"/>
                                          </p:stCondLst>
                                        </p:cTn>
                                        <p:tgtEl>
                                          <p:spTgt spid="192515">
                                            <p:txEl>
                                              <p:pRg st="6" end="6"/>
                                            </p:txEl>
                                          </p:spTgt>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499"/>
                                          </p:stCondLst>
                                        </p:cTn>
                                        <p:tgtEl>
                                          <p:spTgt spid="192515">
                                            <p:txEl>
                                              <p:pRg st="7" end="7"/>
                                            </p:txEl>
                                          </p:spTgt>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2" presetClass="entr" presetSubtype="2" fill="hold" grpId="0" nodeType="clickEffect">
                                  <p:stCondLst>
                                    <p:cond delay="0"/>
                                  </p:stCondLst>
                                  <p:childTnLst>
                                    <p:set>
                                      <p:cBhvr>
                                        <p:cTn id="91" dur="1" fill="hold">
                                          <p:stCondLst>
                                            <p:cond delay="0"/>
                                          </p:stCondLst>
                                        </p:cTn>
                                        <p:tgtEl>
                                          <p:spTgt spid="192517"/>
                                        </p:tgtEl>
                                        <p:attrNameLst>
                                          <p:attrName>style.visibility</p:attrName>
                                        </p:attrNameLst>
                                      </p:cBhvr>
                                      <p:to>
                                        <p:strVal val="visible"/>
                                      </p:to>
                                    </p:set>
                                    <p:anim calcmode="lin" valueType="num">
                                      <p:cBhvr additive="base">
                                        <p:cTn id="92" dur="500" fill="hold"/>
                                        <p:tgtEl>
                                          <p:spTgt spid="192517"/>
                                        </p:tgtEl>
                                        <p:attrNameLst>
                                          <p:attrName>ppt_x</p:attrName>
                                        </p:attrNameLst>
                                      </p:cBhvr>
                                      <p:tavLst>
                                        <p:tav tm="0">
                                          <p:val>
                                            <p:strVal val="1+#ppt_w/2"/>
                                          </p:val>
                                        </p:tav>
                                        <p:tav tm="100000">
                                          <p:val>
                                            <p:strVal val="#ppt_x"/>
                                          </p:val>
                                        </p:tav>
                                      </p:tavLst>
                                    </p:anim>
                                    <p:anim calcmode="lin" valueType="num">
                                      <p:cBhvr additive="base">
                                        <p:cTn id="93" dur="500" fill="hold"/>
                                        <p:tgtEl>
                                          <p:spTgt spid="1925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4" grpId="0" build="p" autoUpdateAnimBg="0" advAuto="4000"/>
      <p:bldP spid="192515" grpId="0" build="allAtOnce" animBg="1" autoUpdateAnimBg="0"/>
      <p:bldP spid="192516" grpId="0" build="p" autoUpdateAnimBg="0" advAuto="0"/>
      <p:bldP spid="1925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990600" y="304800"/>
            <a:ext cx="57912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800" b="1">
                <a:ea typeface="文鼎CS舒同体" pitchFamily="49" charset="-122"/>
                <a:sym typeface="Monotype Sorts" pitchFamily="2" charset="2"/>
              </a:rPr>
              <a:t>例题：</a:t>
            </a:r>
            <a:r>
              <a:rPr lang="en-US" altLang="zh-CN" sz="4800" b="1">
                <a:ea typeface="文鼎CS舒同体" pitchFamily="49" charset="-122"/>
                <a:sym typeface="Monotype Sorts" pitchFamily="2" charset="2"/>
              </a:rPr>
              <a:t>Circle3</a:t>
            </a:r>
            <a:r>
              <a:rPr lang="zh-CN" altLang="en-US" sz="4800" b="1">
                <a:ea typeface="文鼎CS舒同体" pitchFamily="49" charset="-122"/>
                <a:sym typeface="Monotype Sorts" pitchFamily="2" charset="2"/>
              </a:rPr>
              <a:t>程序</a:t>
            </a:r>
          </a:p>
        </p:txBody>
      </p:sp>
      <p:sp>
        <p:nvSpPr>
          <p:cNvPr id="193539" name="Rectangle 3"/>
          <p:cNvSpPr>
            <a:spLocks noChangeArrowheads="1"/>
          </p:cNvSpPr>
          <p:nvPr/>
        </p:nvSpPr>
        <p:spPr bwMode="auto">
          <a:xfrm>
            <a:off x="2414588" y="1271588"/>
            <a:ext cx="3886200" cy="547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05000"/>
              </a:lnSpc>
            </a:pPr>
            <a:r>
              <a:rPr lang="en-US" altLang="zh-CN" b="1"/>
              <a:t>#include &lt;iostream.h&gt;</a:t>
            </a:r>
          </a:p>
          <a:p>
            <a:pPr eaLnBrk="1" hangingPunct="1">
              <a:lnSpc>
                <a:spcPct val="105000"/>
              </a:lnSpc>
            </a:pPr>
            <a:r>
              <a:rPr lang="en-US" altLang="zh-CN" b="1"/>
              <a:t>class CCircle</a:t>
            </a:r>
          </a:p>
          <a:p>
            <a:pPr eaLnBrk="1" hangingPunct="1">
              <a:lnSpc>
                <a:spcPct val="105000"/>
              </a:lnSpc>
            </a:pPr>
            <a:r>
              <a:rPr lang="en-US" altLang="zh-CN" b="1"/>
              <a:t>{</a:t>
            </a:r>
          </a:p>
          <a:p>
            <a:pPr eaLnBrk="1" hangingPunct="1">
              <a:lnSpc>
                <a:spcPct val="105000"/>
              </a:lnSpc>
            </a:pPr>
            <a:r>
              <a:rPr lang="en-US" altLang="zh-CN" b="1"/>
              <a:t>public:</a:t>
            </a:r>
          </a:p>
          <a:p>
            <a:pPr eaLnBrk="1" hangingPunct="1">
              <a:lnSpc>
                <a:spcPct val="105000"/>
              </a:lnSpc>
            </a:pPr>
            <a:r>
              <a:rPr lang="en-US" altLang="zh-CN" b="1"/>
              <a:t>     CCircle(int r );    </a:t>
            </a:r>
          </a:p>
          <a:p>
            <a:pPr eaLnBrk="1" hangingPunct="1">
              <a:lnSpc>
                <a:spcPct val="105000"/>
              </a:lnSpc>
            </a:pPr>
            <a:r>
              <a:rPr lang="en-US" altLang="zh-CN" b="1">
                <a:solidFill>
                  <a:srgbClr val="000099"/>
                </a:solidFill>
              </a:rPr>
              <a:t>     </a:t>
            </a:r>
            <a:r>
              <a:rPr lang="en-US" altLang="zh-CN" b="1">
                <a:solidFill>
                  <a:srgbClr val="0000CC"/>
                </a:solidFill>
              </a:rPr>
              <a:t>void SetRadius (int r );</a:t>
            </a:r>
          </a:p>
          <a:p>
            <a:pPr eaLnBrk="1" hangingPunct="1">
              <a:lnSpc>
                <a:spcPct val="105000"/>
              </a:lnSpc>
            </a:pPr>
            <a:r>
              <a:rPr lang="en-US" altLang="zh-CN" b="1">
                <a:solidFill>
                  <a:srgbClr val="0000CC"/>
                </a:solidFill>
              </a:rPr>
              <a:t>     int GetRadius( );</a:t>
            </a:r>
          </a:p>
          <a:p>
            <a:pPr eaLnBrk="1" hangingPunct="1">
              <a:lnSpc>
                <a:spcPct val="105000"/>
              </a:lnSpc>
            </a:pPr>
            <a:r>
              <a:rPr lang="en-US" altLang="zh-CN" b="1"/>
              <a:t>     void DisplayArea( );</a:t>
            </a:r>
          </a:p>
          <a:p>
            <a:pPr eaLnBrk="1" hangingPunct="1">
              <a:lnSpc>
                <a:spcPct val="105000"/>
              </a:lnSpc>
            </a:pPr>
            <a:r>
              <a:rPr lang="en-US" altLang="zh-CN" b="1"/>
              <a:t>     ~CCircle( );       </a:t>
            </a:r>
          </a:p>
          <a:p>
            <a:pPr eaLnBrk="1" hangingPunct="1">
              <a:lnSpc>
                <a:spcPct val="105000"/>
              </a:lnSpc>
            </a:pPr>
            <a:r>
              <a:rPr lang="en-US" altLang="zh-CN" b="1"/>
              <a:t>private:</a:t>
            </a:r>
          </a:p>
          <a:p>
            <a:pPr eaLnBrk="1" hangingPunct="1">
              <a:lnSpc>
                <a:spcPct val="105000"/>
              </a:lnSpc>
            </a:pPr>
            <a:r>
              <a:rPr lang="en-US" altLang="zh-CN" b="1"/>
              <a:t>     float CalculateArea( );</a:t>
            </a:r>
          </a:p>
          <a:p>
            <a:pPr eaLnBrk="1" hangingPunct="1">
              <a:lnSpc>
                <a:spcPct val="105000"/>
              </a:lnSpc>
            </a:pPr>
            <a:r>
              <a:rPr lang="en-US" altLang="zh-CN" b="1"/>
              <a:t>     int m_radius;</a:t>
            </a:r>
          </a:p>
          <a:p>
            <a:pPr eaLnBrk="1" hangingPunct="1">
              <a:lnSpc>
                <a:spcPct val="105000"/>
              </a:lnSpc>
            </a:pPr>
            <a:r>
              <a:rPr lang="en-US" altLang="zh-CN" b="1"/>
              <a:t>     int m_color;</a:t>
            </a:r>
          </a:p>
          <a:p>
            <a:pPr eaLnBrk="1" hangingPunct="1">
              <a:lnSpc>
                <a:spcPct val="105000"/>
              </a:lnSpc>
            </a:pPr>
            <a:r>
              <a:rPr lang="en-US" altLang="zh-CN" b="1"/>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3539">
                                            <p:txEl>
                                              <p:pRg st="0" end="0"/>
                                            </p:txEl>
                                          </p:spTgt>
                                        </p:tgtEl>
                                        <p:attrNameLst>
                                          <p:attrName>style.visibility</p:attrName>
                                        </p:attrNameLst>
                                      </p:cBhvr>
                                      <p:to>
                                        <p:strVal val="visible"/>
                                      </p:to>
                                    </p:set>
                                    <p:anim calcmode="lin" valueType="num">
                                      <p:cBhvr additive="base">
                                        <p:cTn id="7" dur="500" fill="hold"/>
                                        <p:tgtEl>
                                          <p:spTgt spid="1935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353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3539">
                                            <p:txEl>
                                              <p:pRg st="1" end="1"/>
                                            </p:txEl>
                                          </p:spTgt>
                                        </p:tgtEl>
                                        <p:attrNameLst>
                                          <p:attrName>style.visibility</p:attrName>
                                        </p:attrNameLst>
                                      </p:cBhvr>
                                      <p:to>
                                        <p:strVal val="visible"/>
                                      </p:to>
                                    </p:set>
                                    <p:anim calcmode="lin" valueType="num">
                                      <p:cBhvr additive="base">
                                        <p:cTn id="11" dur="500" fill="hold"/>
                                        <p:tgtEl>
                                          <p:spTgt spid="19353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9353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93539">
                                            <p:txEl>
                                              <p:pRg st="2" end="2"/>
                                            </p:txEl>
                                          </p:spTgt>
                                        </p:tgtEl>
                                        <p:attrNameLst>
                                          <p:attrName>style.visibility</p:attrName>
                                        </p:attrNameLst>
                                      </p:cBhvr>
                                      <p:to>
                                        <p:strVal val="visible"/>
                                      </p:to>
                                    </p:set>
                                    <p:anim calcmode="lin" valueType="num">
                                      <p:cBhvr additive="base">
                                        <p:cTn id="15" dur="500" fill="hold"/>
                                        <p:tgtEl>
                                          <p:spTgt spid="19353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353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93539">
                                            <p:txEl>
                                              <p:pRg st="3" end="3"/>
                                            </p:txEl>
                                          </p:spTgt>
                                        </p:tgtEl>
                                        <p:attrNameLst>
                                          <p:attrName>style.visibility</p:attrName>
                                        </p:attrNameLst>
                                      </p:cBhvr>
                                      <p:to>
                                        <p:strVal val="visible"/>
                                      </p:to>
                                    </p:set>
                                    <p:anim calcmode="lin" valueType="num">
                                      <p:cBhvr additive="base">
                                        <p:cTn id="19" dur="500" fill="hold"/>
                                        <p:tgtEl>
                                          <p:spTgt spid="19353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3539">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93539">
                                            <p:txEl>
                                              <p:pRg st="4" end="4"/>
                                            </p:txEl>
                                          </p:spTgt>
                                        </p:tgtEl>
                                        <p:attrNameLst>
                                          <p:attrName>style.visibility</p:attrName>
                                        </p:attrNameLst>
                                      </p:cBhvr>
                                      <p:to>
                                        <p:strVal val="visible"/>
                                      </p:to>
                                    </p:set>
                                    <p:anim calcmode="lin" valueType="num">
                                      <p:cBhvr additive="base">
                                        <p:cTn id="23" dur="500" fill="hold"/>
                                        <p:tgtEl>
                                          <p:spTgt spid="193539">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93539">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93539">
                                            <p:txEl>
                                              <p:pRg st="7" end="7"/>
                                            </p:txEl>
                                          </p:spTgt>
                                        </p:tgtEl>
                                        <p:attrNameLst>
                                          <p:attrName>style.visibility</p:attrName>
                                        </p:attrNameLst>
                                      </p:cBhvr>
                                      <p:to>
                                        <p:strVal val="visible"/>
                                      </p:to>
                                    </p:set>
                                    <p:anim calcmode="lin" valueType="num">
                                      <p:cBhvr additive="base">
                                        <p:cTn id="27" dur="500" fill="hold"/>
                                        <p:tgtEl>
                                          <p:spTgt spid="193539">
                                            <p:txEl>
                                              <p:pRg st="7" end="7"/>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93539">
                                            <p:txEl>
                                              <p:pRg st="7" end="7"/>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93539">
                                            <p:txEl>
                                              <p:pRg st="8" end="8"/>
                                            </p:txEl>
                                          </p:spTgt>
                                        </p:tgtEl>
                                        <p:attrNameLst>
                                          <p:attrName>style.visibility</p:attrName>
                                        </p:attrNameLst>
                                      </p:cBhvr>
                                      <p:to>
                                        <p:strVal val="visible"/>
                                      </p:to>
                                    </p:set>
                                    <p:anim calcmode="lin" valueType="num">
                                      <p:cBhvr additive="base">
                                        <p:cTn id="31" dur="500" fill="hold"/>
                                        <p:tgtEl>
                                          <p:spTgt spid="193539">
                                            <p:txEl>
                                              <p:pRg st="8" end="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93539">
                                            <p:txEl>
                                              <p:pRg st="8" end="8"/>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93539">
                                            <p:txEl>
                                              <p:pRg st="9" end="9"/>
                                            </p:txEl>
                                          </p:spTgt>
                                        </p:tgtEl>
                                        <p:attrNameLst>
                                          <p:attrName>style.visibility</p:attrName>
                                        </p:attrNameLst>
                                      </p:cBhvr>
                                      <p:to>
                                        <p:strVal val="visible"/>
                                      </p:to>
                                    </p:set>
                                    <p:anim calcmode="lin" valueType="num">
                                      <p:cBhvr additive="base">
                                        <p:cTn id="35" dur="500" fill="hold"/>
                                        <p:tgtEl>
                                          <p:spTgt spid="193539">
                                            <p:txEl>
                                              <p:pRg st="9" end="9"/>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93539">
                                            <p:txEl>
                                              <p:pRg st="9" end="9"/>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93539">
                                            <p:txEl>
                                              <p:pRg st="10" end="10"/>
                                            </p:txEl>
                                          </p:spTgt>
                                        </p:tgtEl>
                                        <p:attrNameLst>
                                          <p:attrName>style.visibility</p:attrName>
                                        </p:attrNameLst>
                                      </p:cBhvr>
                                      <p:to>
                                        <p:strVal val="visible"/>
                                      </p:to>
                                    </p:set>
                                    <p:anim calcmode="lin" valueType="num">
                                      <p:cBhvr additive="base">
                                        <p:cTn id="39" dur="500" fill="hold"/>
                                        <p:tgtEl>
                                          <p:spTgt spid="193539">
                                            <p:txEl>
                                              <p:pRg st="10" end="10"/>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93539">
                                            <p:txEl>
                                              <p:pRg st="10" end="10"/>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93539">
                                            <p:txEl>
                                              <p:pRg st="11" end="11"/>
                                            </p:txEl>
                                          </p:spTgt>
                                        </p:tgtEl>
                                        <p:attrNameLst>
                                          <p:attrName>style.visibility</p:attrName>
                                        </p:attrNameLst>
                                      </p:cBhvr>
                                      <p:to>
                                        <p:strVal val="visible"/>
                                      </p:to>
                                    </p:set>
                                    <p:anim calcmode="lin" valueType="num">
                                      <p:cBhvr additive="base">
                                        <p:cTn id="43" dur="500" fill="hold"/>
                                        <p:tgtEl>
                                          <p:spTgt spid="193539">
                                            <p:txEl>
                                              <p:pRg st="11" end="1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93539">
                                            <p:txEl>
                                              <p:pRg st="11" end="11"/>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93539">
                                            <p:txEl>
                                              <p:pRg st="12" end="12"/>
                                            </p:txEl>
                                          </p:spTgt>
                                        </p:tgtEl>
                                        <p:attrNameLst>
                                          <p:attrName>style.visibility</p:attrName>
                                        </p:attrNameLst>
                                      </p:cBhvr>
                                      <p:to>
                                        <p:strVal val="visible"/>
                                      </p:to>
                                    </p:set>
                                    <p:anim calcmode="lin" valueType="num">
                                      <p:cBhvr additive="base">
                                        <p:cTn id="47" dur="500" fill="hold"/>
                                        <p:tgtEl>
                                          <p:spTgt spid="193539">
                                            <p:txEl>
                                              <p:pRg st="12" end="12"/>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93539">
                                            <p:txEl>
                                              <p:pRg st="12" end="12"/>
                                            </p:txEl>
                                          </p:spTgt>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93539">
                                            <p:txEl>
                                              <p:pRg st="13" end="13"/>
                                            </p:txEl>
                                          </p:spTgt>
                                        </p:tgtEl>
                                        <p:attrNameLst>
                                          <p:attrName>style.visibility</p:attrName>
                                        </p:attrNameLst>
                                      </p:cBhvr>
                                      <p:to>
                                        <p:strVal val="visible"/>
                                      </p:to>
                                    </p:set>
                                    <p:anim calcmode="lin" valueType="num">
                                      <p:cBhvr additive="base">
                                        <p:cTn id="51" dur="500" fill="hold"/>
                                        <p:tgtEl>
                                          <p:spTgt spid="193539">
                                            <p:txEl>
                                              <p:pRg st="13" end="13"/>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193539">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193539">
                                            <p:txEl>
                                              <p:pRg st="5" end="5"/>
                                            </p:txEl>
                                          </p:spTgt>
                                        </p:tgtEl>
                                        <p:attrNameLst>
                                          <p:attrName>style.visibility</p:attrName>
                                        </p:attrNameLst>
                                      </p:cBhvr>
                                      <p:to>
                                        <p:strVal val="visible"/>
                                      </p:to>
                                    </p:set>
                                    <p:anim calcmode="lin" valueType="num">
                                      <p:cBhvr additive="base">
                                        <p:cTn id="57" dur="500" fill="hold"/>
                                        <p:tgtEl>
                                          <p:spTgt spid="193539">
                                            <p:txEl>
                                              <p:pRg st="5" end="5"/>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19353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193539">
                                            <p:txEl>
                                              <p:pRg st="6" end="6"/>
                                            </p:txEl>
                                          </p:spTgt>
                                        </p:tgtEl>
                                        <p:attrNameLst>
                                          <p:attrName>style.visibility</p:attrName>
                                        </p:attrNameLst>
                                      </p:cBhvr>
                                      <p:to>
                                        <p:strVal val="visible"/>
                                      </p:to>
                                    </p:set>
                                    <p:anim calcmode="lin" valueType="num">
                                      <p:cBhvr additive="base">
                                        <p:cTn id="63" dur="500" fill="hold"/>
                                        <p:tgtEl>
                                          <p:spTgt spid="193539">
                                            <p:txEl>
                                              <p:pRg st="6" end="6"/>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19353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build="p" autoUpdateAnimBg="0" advAuto="400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990600" y="304800"/>
            <a:ext cx="57912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800" b="1">
                <a:ea typeface="文鼎CS舒同体" pitchFamily="49" charset="-122"/>
                <a:sym typeface="Monotype Sorts" pitchFamily="2" charset="2"/>
              </a:rPr>
              <a:t>例题：</a:t>
            </a:r>
            <a:r>
              <a:rPr lang="en-US" altLang="zh-CN" sz="4800" b="1">
                <a:ea typeface="文鼎CS舒同体" pitchFamily="49" charset="-122"/>
                <a:sym typeface="Monotype Sorts" pitchFamily="2" charset="2"/>
              </a:rPr>
              <a:t>Circle3</a:t>
            </a:r>
            <a:r>
              <a:rPr lang="zh-CN" altLang="en-US" sz="4800" b="1">
                <a:ea typeface="文鼎CS舒同体" pitchFamily="49" charset="-122"/>
                <a:sym typeface="Monotype Sorts" pitchFamily="2" charset="2"/>
              </a:rPr>
              <a:t>程序</a:t>
            </a:r>
          </a:p>
        </p:txBody>
      </p:sp>
      <p:sp>
        <p:nvSpPr>
          <p:cNvPr id="194563" name="Rectangle 3"/>
          <p:cNvSpPr>
            <a:spLocks noChangeArrowheads="1"/>
          </p:cNvSpPr>
          <p:nvPr/>
        </p:nvSpPr>
        <p:spPr bwMode="auto">
          <a:xfrm>
            <a:off x="992188" y="1757363"/>
            <a:ext cx="4079875"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90000"/>
              </a:lnSpc>
            </a:pPr>
            <a:r>
              <a:rPr lang="en-US" altLang="zh-CN" b="1"/>
              <a:t>void CCircle::</a:t>
            </a:r>
            <a:r>
              <a:rPr lang="en-US" altLang="zh-CN" b="1">
                <a:solidFill>
                  <a:srgbClr val="0000CC"/>
                </a:solidFill>
              </a:rPr>
              <a:t>SetRadius</a:t>
            </a:r>
            <a:r>
              <a:rPr lang="en-US" altLang="zh-CN" b="1"/>
              <a:t>(int r)</a:t>
            </a:r>
          </a:p>
          <a:p>
            <a:pPr eaLnBrk="1" hangingPunct="1">
              <a:lnSpc>
                <a:spcPct val="90000"/>
              </a:lnSpc>
            </a:pPr>
            <a:r>
              <a:rPr lang="en-US" altLang="zh-CN" b="1"/>
              <a:t>{</a:t>
            </a:r>
          </a:p>
          <a:p>
            <a:pPr eaLnBrk="1" hangingPunct="1">
              <a:lnSpc>
                <a:spcPct val="90000"/>
              </a:lnSpc>
            </a:pPr>
            <a:r>
              <a:rPr lang="en-US" altLang="zh-CN" b="1"/>
              <a:t>    m_radius = r;</a:t>
            </a:r>
          </a:p>
          <a:p>
            <a:pPr eaLnBrk="1" hangingPunct="1">
              <a:lnSpc>
                <a:spcPct val="90000"/>
              </a:lnSpc>
            </a:pPr>
            <a:r>
              <a:rPr lang="en-US" altLang="zh-CN" b="1"/>
              <a:t>}</a:t>
            </a:r>
          </a:p>
          <a:p>
            <a:pPr eaLnBrk="1" hangingPunct="1">
              <a:lnSpc>
                <a:spcPct val="90000"/>
              </a:lnSpc>
            </a:pPr>
            <a:endParaRPr lang="en-US" altLang="zh-CN" b="1"/>
          </a:p>
          <a:p>
            <a:pPr eaLnBrk="1" hangingPunct="1">
              <a:lnSpc>
                <a:spcPct val="90000"/>
              </a:lnSpc>
            </a:pPr>
            <a:endParaRPr lang="en-US" altLang="zh-CN" b="1"/>
          </a:p>
          <a:p>
            <a:pPr eaLnBrk="1" hangingPunct="1">
              <a:lnSpc>
                <a:spcPct val="90000"/>
              </a:lnSpc>
            </a:pPr>
            <a:r>
              <a:rPr lang="en-US" altLang="zh-CN" b="1"/>
              <a:t>int CCircle::</a:t>
            </a:r>
            <a:r>
              <a:rPr lang="en-US" altLang="zh-CN" b="1">
                <a:solidFill>
                  <a:srgbClr val="0000CC"/>
                </a:solidFill>
                <a:ea typeface="文鼎CS舒同体" pitchFamily="49" charset="-122"/>
              </a:rPr>
              <a:t>GetRadius</a:t>
            </a:r>
            <a:r>
              <a:rPr lang="en-US" altLang="zh-CN" b="1">
                <a:ea typeface="文鼎CS舒同体" pitchFamily="49" charset="-122"/>
              </a:rPr>
              <a:t> </a:t>
            </a:r>
            <a:r>
              <a:rPr lang="en-US" altLang="zh-CN" b="1"/>
              <a:t>( )</a:t>
            </a:r>
          </a:p>
          <a:p>
            <a:pPr eaLnBrk="1" hangingPunct="1">
              <a:lnSpc>
                <a:spcPct val="90000"/>
              </a:lnSpc>
            </a:pPr>
            <a:r>
              <a:rPr lang="en-US" altLang="zh-CN" b="1"/>
              <a:t>{</a:t>
            </a:r>
          </a:p>
          <a:p>
            <a:pPr eaLnBrk="1" hangingPunct="1">
              <a:lnSpc>
                <a:spcPct val="90000"/>
              </a:lnSpc>
            </a:pPr>
            <a:r>
              <a:rPr lang="en-US" altLang="zh-CN" b="1"/>
              <a:t>   return m_radius;</a:t>
            </a:r>
          </a:p>
          <a:p>
            <a:pPr eaLnBrk="1" hangingPunct="1">
              <a:lnSpc>
                <a:spcPct val="90000"/>
              </a:lnSpc>
            </a:pPr>
            <a:r>
              <a:rPr lang="en-US" altLang="zh-CN" b="1"/>
              <a:t>}</a:t>
            </a:r>
          </a:p>
        </p:txBody>
      </p:sp>
      <p:sp>
        <p:nvSpPr>
          <p:cNvPr id="194564" name="Rectangle 4"/>
          <p:cNvSpPr>
            <a:spLocks noChangeArrowheads="1"/>
          </p:cNvSpPr>
          <p:nvPr/>
        </p:nvSpPr>
        <p:spPr bwMode="auto">
          <a:xfrm>
            <a:off x="971550" y="1341438"/>
            <a:ext cx="3956050" cy="42068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90000"/>
              </a:lnSpc>
            </a:pPr>
            <a:r>
              <a:rPr lang="en-US" altLang="zh-CN" b="1">
                <a:solidFill>
                  <a:srgbClr val="006600"/>
                </a:solidFill>
              </a:rPr>
              <a:t>//</a:t>
            </a:r>
            <a:r>
              <a:rPr lang="zh-CN" altLang="en-US" b="1">
                <a:solidFill>
                  <a:srgbClr val="006600"/>
                </a:solidFill>
              </a:rPr>
              <a:t>设置</a:t>
            </a:r>
            <a:r>
              <a:rPr lang="en-US" altLang="zh-CN" b="1">
                <a:solidFill>
                  <a:srgbClr val="006600"/>
                </a:solidFill>
              </a:rPr>
              <a:t>m_radius</a:t>
            </a:r>
            <a:r>
              <a:rPr lang="zh-CN" altLang="en-US" b="1">
                <a:solidFill>
                  <a:srgbClr val="006600"/>
                </a:solidFill>
              </a:rPr>
              <a:t>值</a:t>
            </a:r>
          </a:p>
        </p:txBody>
      </p:sp>
      <p:sp>
        <p:nvSpPr>
          <p:cNvPr id="194565" name="Rectangle 5"/>
          <p:cNvSpPr>
            <a:spLocks noChangeArrowheads="1"/>
          </p:cNvSpPr>
          <p:nvPr/>
        </p:nvSpPr>
        <p:spPr bwMode="auto">
          <a:xfrm>
            <a:off x="900113" y="3297238"/>
            <a:ext cx="4318000" cy="42068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90000"/>
              </a:lnSpc>
            </a:pPr>
            <a:r>
              <a:rPr lang="en-US" altLang="zh-CN" b="1">
                <a:solidFill>
                  <a:srgbClr val="006600"/>
                </a:solidFill>
              </a:rPr>
              <a:t> //</a:t>
            </a:r>
            <a:r>
              <a:rPr lang="zh-CN" altLang="en-US" b="1">
                <a:solidFill>
                  <a:srgbClr val="006600"/>
                </a:solidFill>
              </a:rPr>
              <a:t>获取</a:t>
            </a:r>
            <a:r>
              <a:rPr lang="en-US" altLang="zh-CN" b="1">
                <a:solidFill>
                  <a:srgbClr val="006600"/>
                </a:solidFill>
              </a:rPr>
              <a:t>m_radius</a:t>
            </a:r>
            <a:r>
              <a:rPr lang="zh-CN" altLang="en-US" b="1">
                <a:solidFill>
                  <a:srgbClr val="006600"/>
                </a:solidFill>
              </a:rPr>
              <a:t>值</a:t>
            </a:r>
          </a:p>
        </p:txBody>
      </p:sp>
      <p:sp>
        <p:nvSpPr>
          <p:cNvPr id="194566" name="Rectangle 6"/>
          <p:cNvSpPr>
            <a:spLocks noChangeArrowheads="1"/>
          </p:cNvSpPr>
          <p:nvPr/>
        </p:nvSpPr>
        <p:spPr bwMode="auto">
          <a:xfrm>
            <a:off x="1116013" y="5295900"/>
            <a:ext cx="3168650" cy="13731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t>SetRadius</a:t>
            </a:r>
            <a:r>
              <a:rPr lang="zh-CN" altLang="en-US" sz="2800" b="1"/>
              <a:t>函数和</a:t>
            </a:r>
            <a:r>
              <a:rPr lang="en-US" altLang="zh-CN" sz="2800" b="1"/>
              <a:t>GetRadius</a:t>
            </a:r>
            <a:r>
              <a:rPr lang="zh-CN" altLang="en-US" sz="2800" b="1"/>
              <a:t>函数被称为</a:t>
            </a:r>
            <a:r>
              <a:rPr lang="zh-CN" altLang="en-US" sz="2800" b="1">
                <a:solidFill>
                  <a:srgbClr val="0000CC"/>
                </a:solidFill>
              </a:rPr>
              <a:t>存取函数</a:t>
            </a:r>
            <a:r>
              <a:rPr lang="zh-CN" altLang="en-US" sz="2800" b="1"/>
              <a:t>。</a:t>
            </a:r>
          </a:p>
        </p:txBody>
      </p:sp>
      <p:sp>
        <p:nvSpPr>
          <p:cNvPr id="194567" name="Rectangle 7"/>
          <p:cNvSpPr>
            <a:spLocks noChangeArrowheads="1"/>
          </p:cNvSpPr>
          <p:nvPr/>
        </p:nvSpPr>
        <p:spPr bwMode="auto">
          <a:xfrm>
            <a:off x="4805363" y="1955800"/>
            <a:ext cx="4338637" cy="4929188"/>
          </a:xfrm>
          <a:prstGeom prst="rect">
            <a:avLst/>
          </a:prstGeom>
          <a:solidFill>
            <a:srgbClr val="FFFFFF"/>
          </a:solidFill>
          <a:ln w="38100">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pPr>
            <a:r>
              <a:rPr lang="en-US" altLang="zh-CN" b="1"/>
              <a:t>int main( )</a:t>
            </a:r>
          </a:p>
          <a:p>
            <a:pPr eaLnBrk="1" hangingPunct="1">
              <a:lnSpc>
                <a:spcPct val="120000"/>
              </a:lnSpc>
            </a:pPr>
            <a:r>
              <a:rPr lang="en-US" altLang="zh-CN" b="1"/>
              <a:t>{ </a:t>
            </a:r>
          </a:p>
          <a:p>
            <a:pPr eaLnBrk="1" hangingPunct="1">
              <a:lnSpc>
                <a:spcPct val="120000"/>
              </a:lnSpc>
            </a:pPr>
            <a:r>
              <a:rPr lang="en-US" altLang="zh-CN" b="1"/>
              <a:t>   CCircle MyCircle(10);</a:t>
            </a:r>
          </a:p>
          <a:p>
            <a:pPr eaLnBrk="1" hangingPunct="1">
              <a:lnSpc>
                <a:spcPct val="120000"/>
              </a:lnSpc>
            </a:pPr>
            <a:r>
              <a:rPr lang="en-US" altLang="zh-CN" b="1"/>
              <a:t>   MyCircle.DisplayArea( );</a:t>
            </a:r>
          </a:p>
          <a:p>
            <a:pPr eaLnBrk="1" hangingPunct="1">
              <a:lnSpc>
                <a:spcPct val="120000"/>
              </a:lnSpc>
            </a:pPr>
            <a:r>
              <a:rPr lang="en-US" altLang="zh-CN" b="1"/>
              <a:t>   MyCircle.</a:t>
            </a:r>
            <a:r>
              <a:rPr lang="en-US" altLang="zh-CN" b="1">
                <a:solidFill>
                  <a:srgbClr val="0000CC"/>
                </a:solidFill>
              </a:rPr>
              <a:t>SetRadius</a:t>
            </a:r>
            <a:r>
              <a:rPr lang="en-US" altLang="zh-CN" b="1"/>
              <a:t>(20);</a:t>
            </a:r>
          </a:p>
          <a:p>
            <a:pPr eaLnBrk="1" hangingPunct="1">
              <a:lnSpc>
                <a:spcPct val="120000"/>
              </a:lnSpc>
            </a:pPr>
            <a:r>
              <a:rPr lang="en-US" altLang="zh-CN" b="1"/>
              <a:t>   cout&lt;&lt;"The radius is:";</a:t>
            </a:r>
          </a:p>
          <a:p>
            <a:pPr eaLnBrk="1" hangingPunct="1">
              <a:lnSpc>
                <a:spcPct val="120000"/>
              </a:lnSpc>
            </a:pPr>
            <a:r>
              <a:rPr lang="en-US" altLang="zh-CN" b="1"/>
              <a:t>   cout&lt;&lt;MyCircle.</a:t>
            </a:r>
            <a:r>
              <a:rPr lang="en-US" altLang="zh-CN" b="1">
                <a:solidFill>
                  <a:srgbClr val="0000CC"/>
                </a:solidFill>
                <a:ea typeface="文鼎CS舒同体" pitchFamily="49" charset="-122"/>
              </a:rPr>
              <a:t>GetRadius</a:t>
            </a:r>
            <a:r>
              <a:rPr lang="en-US" altLang="zh-CN" b="1"/>
              <a:t>( );</a:t>
            </a:r>
          </a:p>
          <a:p>
            <a:pPr eaLnBrk="1" hangingPunct="1">
              <a:lnSpc>
                <a:spcPct val="120000"/>
              </a:lnSpc>
            </a:pPr>
            <a:r>
              <a:rPr lang="en-US" altLang="zh-CN" b="1"/>
              <a:t>   cout&lt;&lt;endl;</a:t>
            </a:r>
          </a:p>
          <a:p>
            <a:pPr eaLnBrk="1" hangingPunct="1">
              <a:lnSpc>
                <a:spcPct val="120000"/>
              </a:lnSpc>
            </a:pPr>
            <a:r>
              <a:rPr lang="en-US" altLang="zh-CN" b="1"/>
              <a:t>   MyCircle.DisplayArea( );</a:t>
            </a:r>
          </a:p>
          <a:p>
            <a:pPr eaLnBrk="1" hangingPunct="1">
              <a:lnSpc>
                <a:spcPct val="120000"/>
              </a:lnSpc>
            </a:pPr>
            <a:r>
              <a:rPr lang="en-US" altLang="zh-CN" b="1"/>
              <a:t>    return 0;</a:t>
            </a:r>
          </a:p>
          <a:p>
            <a:pPr eaLnBrk="1" hangingPunct="1">
              <a:lnSpc>
                <a:spcPct val="120000"/>
              </a:lnSpc>
            </a:pPr>
            <a:r>
              <a:rPr lang="en-US" altLang="zh-CN" b="1"/>
              <a:t>}</a:t>
            </a:r>
          </a:p>
        </p:txBody>
      </p:sp>
      <p:sp>
        <p:nvSpPr>
          <p:cNvPr id="194568" name="Rectangle 8"/>
          <p:cNvSpPr>
            <a:spLocks noChangeArrowheads="1"/>
          </p:cNvSpPr>
          <p:nvPr/>
        </p:nvSpPr>
        <p:spPr bwMode="auto">
          <a:xfrm>
            <a:off x="6477000" y="98425"/>
            <a:ext cx="1905000" cy="9683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90000"/>
              </a:lnSpc>
            </a:pPr>
            <a:r>
              <a:rPr lang="zh-CN" altLang="en-US" sz="3200" b="1">
                <a:solidFill>
                  <a:srgbClr val="FF0000"/>
                </a:solidFill>
                <a:ea typeface="楷体" pitchFamily="49" charset="-122"/>
              </a:rPr>
              <a:t>存取函数</a:t>
            </a:r>
          </a:p>
          <a:p>
            <a:pPr eaLnBrk="1" hangingPunct="1">
              <a:lnSpc>
                <a:spcPct val="90000"/>
              </a:lnSpc>
            </a:pPr>
            <a:r>
              <a:rPr lang="zh-CN" altLang="en-US" sz="3200" b="1">
                <a:solidFill>
                  <a:srgbClr val="FF0000"/>
                </a:solidFill>
                <a:ea typeface="楷体" pitchFamily="49" charset="-122"/>
              </a:rPr>
              <a:t>的使用</a:t>
            </a:r>
          </a:p>
        </p:txBody>
      </p:sp>
      <p:pic>
        <p:nvPicPr>
          <p:cNvPr id="194569" name="Picture 9" descr="2015-5-6 15-47-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2924175"/>
            <a:ext cx="5545138" cy="298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6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56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45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456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4563">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4565">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456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456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4563">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4563">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194566">
                                            <p:txEl>
                                              <p:pRg st="0" end="0"/>
                                            </p:txEl>
                                          </p:spTgt>
                                        </p:tgtEl>
                                        <p:attrNameLst>
                                          <p:attrName>style.visibility</p:attrName>
                                        </p:attrNameLst>
                                      </p:cBhvr>
                                      <p:to>
                                        <p:strVal val="visible"/>
                                      </p:to>
                                    </p:set>
                                    <p:anim calcmode="lin" valueType="num">
                                      <p:cBhvr additive="base">
                                        <p:cTn id="35" dur="500" fill="hold"/>
                                        <p:tgtEl>
                                          <p:spTgt spid="194566">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9456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94567">
                                            <p:bg/>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499"/>
                                          </p:stCondLst>
                                        </p:cTn>
                                        <p:tgtEl>
                                          <p:spTgt spid="194567">
                                            <p:txEl>
                                              <p:pRg st="0" end="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499"/>
                                          </p:stCondLst>
                                        </p:cTn>
                                        <p:tgtEl>
                                          <p:spTgt spid="194567">
                                            <p:txEl>
                                              <p:pRg st="1" end="1"/>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194567">
                                            <p:txEl>
                                              <p:pRg st="9" end="9"/>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499"/>
                                          </p:stCondLst>
                                        </p:cTn>
                                        <p:tgtEl>
                                          <p:spTgt spid="194567">
                                            <p:txEl>
                                              <p:pRg st="10" end="10"/>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499"/>
                                          </p:stCondLst>
                                        </p:cTn>
                                        <p:tgtEl>
                                          <p:spTgt spid="194567">
                                            <p:txEl>
                                              <p:pRg st="2" end="2"/>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499"/>
                                          </p:stCondLst>
                                        </p:cTn>
                                        <p:tgtEl>
                                          <p:spTgt spid="194567">
                                            <p:txEl>
                                              <p:pRg st="3" end="3"/>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194567">
                                            <p:txEl>
                                              <p:pRg st="4" end="4"/>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194567">
                                            <p:txEl>
                                              <p:pRg st="5" end="5"/>
                                            </p:txEl>
                                          </p:spTgt>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194567">
                                            <p:txEl>
                                              <p:pRg st="6" end="6"/>
                                            </p:txEl>
                                          </p:spTgt>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194567">
                                            <p:txEl>
                                              <p:pRg st="7" end="7"/>
                                            </p:txEl>
                                          </p:spTgt>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499"/>
                                          </p:stCondLst>
                                        </p:cTn>
                                        <p:tgtEl>
                                          <p:spTgt spid="194567">
                                            <p:txEl>
                                              <p:pRg st="8" end="8"/>
                                            </p:txEl>
                                          </p:spTgt>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194568"/>
                                        </p:tgtEl>
                                        <p:attrNameLst>
                                          <p:attrName>style.visibility</p:attrName>
                                        </p:attrNameLst>
                                      </p:cBhvr>
                                      <p:to>
                                        <p:strVal val="visible"/>
                                      </p:to>
                                    </p:set>
                                    <p:anim calcmode="lin" valueType="num">
                                      <p:cBhvr additive="base">
                                        <p:cTn id="77" dur="500" fill="hold"/>
                                        <p:tgtEl>
                                          <p:spTgt spid="194568"/>
                                        </p:tgtEl>
                                        <p:attrNameLst>
                                          <p:attrName>ppt_x</p:attrName>
                                        </p:attrNameLst>
                                      </p:cBhvr>
                                      <p:tavLst>
                                        <p:tav tm="0">
                                          <p:val>
                                            <p:strVal val="1+#ppt_w/2"/>
                                          </p:val>
                                        </p:tav>
                                        <p:tav tm="100000">
                                          <p:val>
                                            <p:strVal val="#ppt_x"/>
                                          </p:val>
                                        </p:tav>
                                      </p:tavLst>
                                    </p:anim>
                                    <p:anim calcmode="lin" valueType="num">
                                      <p:cBhvr additive="base">
                                        <p:cTn id="78" dur="500" fill="hold"/>
                                        <p:tgtEl>
                                          <p:spTgt spid="194568"/>
                                        </p:tgtEl>
                                        <p:attrNameLst>
                                          <p:attrName>ppt_y</p:attrName>
                                        </p:attrNameLst>
                                      </p:cBhvr>
                                      <p:tavLst>
                                        <p:tav tm="0">
                                          <p:val>
                                            <p:strVal val="#ppt_y"/>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4" fill="hold" nodeType="clickEffect">
                                  <p:stCondLst>
                                    <p:cond delay="0"/>
                                  </p:stCondLst>
                                  <p:childTnLst>
                                    <p:set>
                                      <p:cBhvr>
                                        <p:cTn id="82" dur="1" fill="hold">
                                          <p:stCondLst>
                                            <p:cond delay="0"/>
                                          </p:stCondLst>
                                        </p:cTn>
                                        <p:tgtEl>
                                          <p:spTgt spid="194569"/>
                                        </p:tgtEl>
                                        <p:attrNameLst>
                                          <p:attrName>style.visibility</p:attrName>
                                        </p:attrNameLst>
                                      </p:cBhvr>
                                      <p:to>
                                        <p:strVal val="visible"/>
                                      </p:to>
                                    </p:set>
                                    <p:anim calcmode="lin" valueType="num">
                                      <p:cBhvr additive="base">
                                        <p:cTn id="83" dur="500" fill="hold"/>
                                        <p:tgtEl>
                                          <p:spTgt spid="194569"/>
                                        </p:tgtEl>
                                        <p:attrNameLst>
                                          <p:attrName>ppt_x</p:attrName>
                                        </p:attrNameLst>
                                      </p:cBhvr>
                                      <p:tavLst>
                                        <p:tav tm="0">
                                          <p:val>
                                            <p:strVal val="#ppt_x"/>
                                          </p:val>
                                        </p:tav>
                                        <p:tav tm="100000">
                                          <p:val>
                                            <p:strVal val="#ppt_x"/>
                                          </p:val>
                                        </p:tav>
                                      </p:tavLst>
                                    </p:anim>
                                    <p:anim calcmode="lin" valueType="num">
                                      <p:cBhvr additive="base">
                                        <p:cTn id="84" dur="500" fill="hold"/>
                                        <p:tgtEl>
                                          <p:spTgt spid="1945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build="p" autoUpdateAnimBg="0" advAuto="4000"/>
      <p:bldP spid="194564" grpId="0" build="p" advAuto="4000"/>
      <p:bldP spid="194565" grpId="0" build="p" advAuto="4000"/>
      <p:bldP spid="194566" grpId="0" build="p" advAuto="4000"/>
      <p:bldP spid="194567" grpId="0" build="allAtOnce" animBg="1"/>
      <p:bldP spid="194568" grpId="0"/>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395536" y="0"/>
            <a:ext cx="8568952" cy="11910953"/>
          </a:xfrm>
          <a:prstGeom prst="rect">
            <a:avLst/>
          </a:prstGeom>
        </p:spPr>
        <p:txBody>
          <a:bodyPr wrap="square">
            <a:spAutoFit/>
          </a:bodyPr>
          <a:lstStyle/>
          <a:p>
            <a:r>
              <a:rPr lang="en-US" altLang="zh-CN" dirty="0"/>
              <a:t>#include &lt;</a:t>
            </a:r>
            <a:r>
              <a:rPr lang="en-US" altLang="zh-CN" dirty="0" err="1"/>
              <a:t>iostream</a:t>
            </a:r>
            <a:r>
              <a:rPr lang="en-US" altLang="zh-CN" dirty="0"/>
              <a:t>&gt;</a:t>
            </a:r>
          </a:p>
          <a:p>
            <a:r>
              <a:rPr lang="en-US" altLang="zh-CN" dirty="0"/>
              <a:t>using namespace </a:t>
            </a:r>
            <a:r>
              <a:rPr lang="en-US" altLang="zh-CN" dirty="0" err="1"/>
              <a:t>std</a:t>
            </a:r>
            <a:r>
              <a:rPr lang="en-US" altLang="zh-CN" dirty="0"/>
              <a:t>;</a:t>
            </a:r>
          </a:p>
          <a:p>
            <a:r>
              <a:rPr lang="en-US" altLang="zh-CN" dirty="0" err="1"/>
              <a:t>struct</a:t>
            </a:r>
            <a:r>
              <a:rPr lang="en-US" altLang="zh-CN" dirty="0"/>
              <a:t>  RECT</a:t>
            </a:r>
          </a:p>
          <a:p>
            <a:r>
              <a:rPr lang="en-US" altLang="zh-CN" dirty="0"/>
              <a:t>{</a:t>
            </a:r>
          </a:p>
          <a:p>
            <a:r>
              <a:rPr lang="en-US" altLang="zh-CN" dirty="0"/>
              <a:t>	</a:t>
            </a:r>
            <a:r>
              <a:rPr lang="en-US" altLang="zh-CN" dirty="0" err="1"/>
              <a:t>int</a:t>
            </a:r>
            <a:r>
              <a:rPr lang="en-US" altLang="zh-CN" dirty="0"/>
              <a:t> left;</a:t>
            </a:r>
          </a:p>
          <a:p>
            <a:r>
              <a:rPr lang="en-US" altLang="zh-CN" dirty="0"/>
              <a:t>	</a:t>
            </a:r>
            <a:r>
              <a:rPr lang="en-US" altLang="zh-CN" dirty="0" err="1"/>
              <a:t>int</a:t>
            </a:r>
            <a:r>
              <a:rPr lang="en-US" altLang="zh-CN" dirty="0"/>
              <a:t> top;</a:t>
            </a:r>
          </a:p>
          <a:p>
            <a:r>
              <a:rPr lang="en-US" altLang="zh-CN" dirty="0"/>
              <a:t>	</a:t>
            </a:r>
            <a:r>
              <a:rPr lang="en-US" altLang="zh-CN" dirty="0" err="1"/>
              <a:t>int</a:t>
            </a:r>
            <a:r>
              <a:rPr lang="en-US" altLang="zh-CN" dirty="0"/>
              <a:t> right;</a:t>
            </a:r>
          </a:p>
          <a:p>
            <a:r>
              <a:rPr lang="en-US" altLang="zh-CN" dirty="0"/>
              <a:t>	</a:t>
            </a:r>
            <a:r>
              <a:rPr lang="en-US" altLang="zh-CN" dirty="0" err="1"/>
              <a:t>int</a:t>
            </a:r>
            <a:r>
              <a:rPr lang="en-US" altLang="zh-CN" dirty="0"/>
              <a:t> bottom;</a:t>
            </a:r>
          </a:p>
          <a:p>
            <a:r>
              <a:rPr lang="en-US" altLang="zh-CN" dirty="0"/>
              <a:t>};</a:t>
            </a:r>
          </a:p>
          <a:p>
            <a:r>
              <a:rPr lang="en-US" altLang="zh-CN" dirty="0" err="1"/>
              <a:t>int</a:t>
            </a:r>
            <a:r>
              <a:rPr lang="en-US" altLang="zh-CN" dirty="0"/>
              <a:t> Area(RECT a)</a:t>
            </a:r>
          </a:p>
          <a:p>
            <a:r>
              <a:rPr lang="en-US" altLang="zh-CN" dirty="0"/>
              <a:t>{</a:t>
            </a:r>
          </a:p>
          <a:p>
            <a:r>
              <a:rPr lang="en-US" altLang="zh-CN" dirty="0"/>
              <a:t>	return (</a:t>
            </a:r>
            <a:r>
              <a:rPr lang="en-US" altLang="zh-CN" dirty="0" err="1"/>
              <a:t>a.right-a.left</a:t>
            </a:r>
            <a:r>
              <a:rPr lang="en-US" altLang="zh-CN" dirty="0"/>
              <a:t>)*(</a:t>
            </a:r>
            <a:r>
              <a:rPr lang="en-US" altLang="zh-CN" dirty="0" err="1"/>
              <a:t>a.bottom-a.top</a:t>
            </a:r>
            <a:r>
              <a:rPr lang="en-US" altLang="zh-CN" dirty="0"/>
              <a:t>);</a:t>
            </a:r>
          </a:p>
          <a:p>
            <a:r>
              <a:rPr lang="en-US" altLang="zh-CN" dirty="0"/>
              <a:t>}</a:t>
            </a:r>
          </a:p>
          <a:p>
            <a:r>
              <a:rPr lang="en-US" altLang="zh-CN" dirty="0" err="1"/>
              <a:t>int</a:t>
            </a:r>
            <a:r>
              <a:rPr lang="en-US" altLang="zh-CN" dirty="0"/>
              <a:t> main( )</a:t>
            </a:r>
          </a:p>
          <a:p>
            <a:r>
              <a:rPr lang="en-US" altLang="zh-CN" dirty="0"/>
              <a:t>{</a:t>
            </a:r>
          </a:p>
          <a:p>
            <a:r>
              <a:rPr lang="en-US" altLang="zh-CN" dirty="0"/>
              <a:t>	RECT  yard={0,0,100,120};</a:t>
            </a:r>
          </a:p>
          <a:p>
            <a:r>
              <a:rPr lang="en-US" altLang="zh-CN" dirty="0"/>
              <a:t>	RECT  pool={30,40,70,80};</a:t>
            </a:r>
          </a:p>
          <a:p>
            <a:r>
              <a:rPr lang="en-US" altLang="zh-CN" dirty="0"/>
              <a:t>	RECT  hut1, hut2;</a:t>
            </a:r>
          </a:p>
          <a:p>
            <a:r>
              <a:rPr lang="en-US" altLang="zh-CN" dirty="0"/>
              <a:t>	hut1.left=70;</a:t>
            </a:r>
          </a:p>
          <a:p>
            <a:r>
              <a:rPr lang="en-US" altLang="zh-CN" dirty="0"/>
              <a:t>	hut1.top=10;</a:t>
            </a:r>
          </a:p>
          <a:p>
            <a:r>
              <a:rPr lang="en-US" altLang="zh-CN" dirty="0"/>
              <a:t>	hut1.right=hut1.left+25;</a:t>
            </a:r>
          </a:p>
          <a:p>
            <a:r>
              <a:rPr lang="en-US" altLang="zh-CN" dirty="0"/>
              <a:t>	hut1.bottom=30; </a:t>
            </a:r>
          </a:p>
          <a:p>
            <a:r>
              <a:rPr lang="en-US" altLang="zh-CN" dirty="0"/>
              <a:t>	hut2.left=10;</a:t>
            </a:r>
          </a:p>
          <a:p>
            <a:r>
              <a:rPr lang="en-US" altLang="zh-CN" dirty="0"/>
              <a:t>	hut2.top=90;</a:t>
            </a:r>
          </a:p>
          <a:p>
            <a:r>
              <a:rPr lang="en-US" altLang="zh-CN" dirty="0"/>
              <a:t>	hut2.right=hut2.left+25;</a:t>
            </a:r>
          </a:p>
          <a:p>
            <a:r>
              <a:rPr lang="en-US" altLang="zh-CN" dirty="0"/>
              <a:t>	hut2.bottom=110; </a:t>
            </a:r>
          </a:p>
          <a:p>
            <a:r>
              <a:rPr lang="en-US" altLang="zh-CN" dirty="0"/>
              <a:t>	</a:t>
            </a:r>
            <a:r>
              <a:rPr lang="en-US" altLang="zh-CN" dirty="0" err="1"/>
              <a:t>cout</a:t>
            </a:r>
            <a:r>
              <a:rPr lang="en-US" altLang="zh-CN" dirty="0"/>
              <a:t>&lt;&lt;</a:t>
            </a:r>
            <a:r>
              <a:rPr lang="en-US" altLang="zh-CN" dirty="0" err="1"/>
              <a:t>endl</a:t>
            </a:r>
            <a:r>
              <a:rPr lang="en-US" altLang="zh-CN" dirty="0"/>
              <a:t>&lt;&lt;"</a:t>
            </a:r>
            <a:r>
              <a:rPr lang="zh-CN" altLang="en-US" dirty="0"/>
              <a:t>庭院面积</a:t>
            </a:r>
            <a:r>
              <a:rPr lang="en-US" altLang="zh-CN" dirty="0"/>
              <a:t>"&lt;&lt;Area(yard);</a:t>
            </a:r>
          </a:p>
          <a:p>
            <a:r>
              <a:rPr lang="en-US" altLang="zh-CN" dirty="0"/>
              <a:t>	</a:t>
            </a:r>
            <a:r>
              <a:rPr lang="en-US" altLang="zh-CN" dirty="0" err="1"/>
              <a:t>cout</a:t>
            </a:r>
            <a:r>
              <a:rPr lang="en-US" altLang="zh-CN" dirty="0"/>
              <a:t>&lt;&lt;</a:t>
            </a:r>
            <a:r>
              <a:rPr lang="en-US" altLang="zh-CN" dirty="0" err="1"/>
              <a:t>endl</a:t>
            </a:r>
            <a:r>
              <a:rPr lang="en-US" altLang="zh-CN" dirty="0"/>
              <a:t>&lt;&lt;"</a:t>
            </a:r>
            <a:r>
              <a:rPr lang="zh-CN" altLang="en-US" dirty="0"/>
              <a:t>水池面积</a:t>
            </a:r>
            <a:r>
              <a:rPr lang="en-US" altLang="zh-CN" dirty="0"/>
              <a:t>"&lt;&lt;Area(pool);</a:t>
            </a:r>
          </a:p>
          <a:p>
            <a:r>
              <a:rPr lang="en-US" altLang="zh-CN" dirty="0"/>
              <a:t>	return 0;</a:t>
            </a:r>
          </a:p>
          <a:p>
            <a:r>
              <a:rPr lang="en-US" altLang="zh-CN" dirty="0"/>
              <a:t>}</a:t>
            </a:r>
          </a:p>
          <a:p>
            <a:endParaRPr lang="en-US" altLang="zh-CN" dirty="0"/>
          </a:p>
          <a:p>
            <a:endParaRPr lang="zh-CN" altLang="en-US" dirty="0"/>
          </a:p>
        </p:txBody>
      </p:sp>
    </p:spTree>
    <p:extLst>
      <p:ext uri="{BB962C8B-B14F-4D97-AF65-F5344CB8AC3E}">
        <p14:creationId xmlns:p14="http://schemas.microsoft.com/office/powerpoint/2010/main" val="4147181879"/>
      </p:ext>
    </p:extLst>
  </p:cSld>
  <p:clrMapOvr>
    <a:masterClrMapping/>
  </p:clrMapOvr>
  <p:transition spd="med">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ChangeArrowheads="1"/>
          </p:cNvSpPr>
          <p:nvPr/>
        </p:nvSpPr>
        <p:spPr bwMode="auto">
          <a:xfrm>
            <a:off x="1116013" y="981075"/>
            <a:ext cx="4648200" cy="60007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t>#include &lt;iostream&gt;</a:t>
            </a:r>
          </a:p>
          <a:p>
            <a:pPr eaLnBrk="1" hangingPunct="1"/>
            <a:r>
              <a:rPr lang="en-US" altLang="zh-CN" sz="2000" b="1"/>
              <a:t>using namespace std;</a:t>
            </a:r>
          </a:p>
          <a:p>
            <a:pPr eaLnBrk="1" hangingPunct="1"/>
            <a:r>
              <a:rPr lang="en-US" altLang="zh-CN" b="1"/>
              <a:t>class CCircle</a:t>
            </a:r>
          </a:p>
          <a:p>
            <a:pPr eaLnBrk="1" hangingPunct="1"/>
            <a:r>
              <a:rPr lang="en-US" altLang="zh-CN" b="1"/>
              <a:t>{</a:t>
            </a:r>
          </a:p>
          <a:p>
            <a:pPr eaLnBrk="1" hangingPunct="1"/>
            <a:r>
              <a:rPr lang="en-US" altLang="zh-CN" b="1"/>
              <a:t>public:</a:t>
            </a:r>
          </a:p>
          <a:p>
            <a:pPr eaLnBrk="1" hangingPunct="1"/>
            <a:r>
              <a:rPr lang="en-US" altLang="zh-CN" b="1"/>
              <a:t>     CCircle(int r);    </a:t>
            </a:r>
          </a:p>
          <a:p>
            <a:pPr eaLnBrk="1" hangingPunct="1"/>
            <a:r>
              <a:rPr lang="en-US" altLang="zh-CN" b="1"/>
              <a:t>     void SetRadius(int r);</a:t>
            </a:r>
          </a:p>
          <a:p>
            <a:pPr eaLnBrk="1" hangingPunct="1"/>
            <a:r>
              <a:rPr lang="en-US" altLang="zh-CN" b="1"/>
              <a:t>     </a:t>
            </a:r>
            <a:r>
              <a:rPr lang="en-US" altLang="zh-CN" b="1" i="1"/>
              <a:t>void SetRadius(int r, int c);</a:t>
            </a:r>
          </a:p>
          <a:p>
            <a:pPr eaLnBrk="1" hangingPunct="1"/>
            <a:r>
              <a:rPr lang="en-US" altLang="zh-CN" b="1"/>
              <a:t>     int GetRadius( );</a:t>
            </a:r>
          </a:p>
          <a:p>
            <a:pPr eaLnBrk="1" hangingPunct="1"/>
            <a:r>
              <a:rPr lang="en-US" altLang="zh-CN" b="1"/>
              <a:t>     void DisplayArea( );</a:t>
            </a:r>
          </a:p>
          <a:p>
            <a:pPr eaLnBrk="1" hangingPunct="1"/>
            <a:r>
              <a:rPr lang="en-US" altLang="zh-CN" b="1"/>
              <a:t>     ~CCircle( );    </a:t>
            </a:r>
          </a:p>
          <a:p>
            <a:pPr eaLnBrk="1" hangingPunct="1"/>
            <a:r>
              <a:rPr lang="en-US" altLang="zh-CN" b="1" i="1"/>
              <a:t>     int m_color;</a:t>
            </a:r>
          </a:p>
          <a:p>
            <a:pPr eaLnBrk="1" hangingPunct="1"/>
            <a:r>
              <a:rPr lang="en-US" altLang="zh-CN" b="1"/>
              <a:t>private:</a:t>
            </a:r>
          </a:p>
          <a:p>
            <a:pPr eaLnBrk="1" hangingPunct="1"/>
            <a:r>
              <a:rPr lang="en-US" altLang="zh-CN" b="1"/>
              <a:t>     float CalculateArea( );</a:t>
            </a:r>
          </a:p>
          <a:p>
            <a:pPr eaLnBrk="1" hangingPunct="1"/>
            <a:r>
              <a:rPr lang="en-US" altLang="zh-CN" b="1"/>
              <a:t>     int m_radius;</a:t>
            </a:r>
          </a:p>
          <a:p>
            <a:pPr eaLnBrk="1" hangingPunct="1"/>
            <a:r>
              <a:rPr lang="en-US" altLang="zh-CN" b="1"/>
              <a:t>};   </a:t>
            </a:r>
          </a:p>
        </p:txBody>
      </p:sp>
      <p:sp>
        <p:nvSpPr>
          <p:cNvPr id="195587" name="Text Box 3"/>
          <p:cNvSpPr txBox="1">
            <a:spLocks noChangeArrowheads="1"/>
          </p:cNvSpPr>
          <p:nvPr/>
        </p:nvSpPr>
        <p:spPr bwMode="auto">
          <a:xfrm>
            <a:off x="984250" y="304800"/>
            <a:ext cx="541655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800" b="1">
                <a:ea typeface="文鼎CS舒同体" pitchFamily="49" charset="-122"/>
                <a:sym typeface="Monotype Sorts" pitchFamily="2" charset="2"/>
              </a:rPr>
              <a:t>例题：</a:t>
            </a:r>
            <a:r>
              <a:rPr lang="en-US" altLang="zh-CN" sz="4800" b="1">
                <a:ea typeface="文鼎CS舒同体" pitchFamily="49" charset="-122"/>
                <a:sym typeface="Monotype Sorts" pitchFamily="2" charset="2"/>
              </a:rPr>
              <a:t>Circle4</a:t>
            </a:r>
            <a:r>
              <a:rPr lang="zh-CN" altLang="en-US" sz="4800" b="1">
                <a:ea typeface="文鼎CS舒同体" pitchFamily="49" charset="-122"/>
                <a:sym typeface="Monotype Sorts" pitchFamily="2" charset="2"/>
              </a:rPr>
              <a:t>程序</a:t>
            </a:r>
          </a:p>
        </p:txBody>
      </p:sp>
      <p:sp>
        <p:nvSpPr>
          <p:cNvPr id="195588" name="Text Box 4"/>
          <p:cNvSpPr txBox="1">
            <a:spLocks noChangeArrowheads="1"/>
          </p:cNvSpPr>
          <p:nvPr/>
        </p:nvSpPr>
        <p:spPr bwMode="auto">
          <a:xfrm>
            <a:off x="5219700" y="1773238"/>
            <a:ext cx="38163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kumimoji="0" lang="zh-CN" altLang="en-US" sz="2800" b="1">
                <a:solidFill>
                  <a:srgbClr val="000099"/>
                </a:solidFill>
                <a:latin typeface="Tahoma" pitchFamily="34" charset="0"/>
                <a:ea typeface="楷体" pitchFamily="49" charset="-122"/>
              </a:rPr>
              <a:t>函数重载就是多个函数共用一个函数名。</a:t>
            </a:r>
          </a:p>
        </p:txBody>
      </p:sp>
      <p:sp>
        <p:nvSpPr>
          <p:cNvPr id="195589" name="Text Box 5"/>
          <p:cNvSpPr txBox="1">
            <a:spLocks noChangeArrowheads="1"/>
          </p:cNvSpPr>
          <p:nvPr/>
        </p:nvSpPr>
        <p:spPr bwMode="auto">
          <a:xfrm>
            <a:off x="5256213" y="2925763"/>
            <a:ext cx="3779837"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kumimoji="0" lang="zh-CN" altLang="en-US" sz="2800" b="1">
                <a:solidFill>
                  <a:srgbClr val="000099"/>
                </a:solidFill>
                <a:latin typeface="Tahoma" pitchFamily="34" charset="0"/>
                <a:ea typeface="楷体" pitchFamily="49" charset="-122"/>
              </a:rPr>
              <a:t>重载函数必须保证参数是不同的（个数或类型不同）。</a:t>
            </a:r>
          </a:p>
        </p:txBody>
      </p:sp>
      <p:sp>
        <p:nvSpPr>
          <p:cNvPr id="195590" name="Line 6"/>
          <p:cNvSpPr>
            <a:spLocks noChangeShapeType="1"/>
          </p:cNvSpPr>
          <p:nvPr/>
        </p:nvSpPr>
        <p:spPr bwMode="auto">
          <a:xfrm>
            <a:off x="2195513" y="3457575"/>
            <a:ext cx="129698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591" name="Line 7"/>
          <p:cNvSpPr>
            <a:spLocks noChangeShapeType="1"/>
          </p:cNvSpPr>
          <p:nvPr/>
        </p:nvSpPr>
        <p:spPr bwMode="auto">
          <a:xfrm>
            <a:off x="2195513" y="3817938"/>
            <a:ext cx="129698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anim calcmode="lin" valueType="num">
                                      <p:cBhvr>
                                        <p:cTn id="7" dur="500" fill="hold"/>
                                        <p:tgtEl>
                                          <p:spTgt spid="195587">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195587">
                                            <p:txEl>
                                              <p:pRg st="0" end="0"/>
                                            </p:txEl>
                                          </p:spTgt>
                                        </p:tgtEl>
                                        <p:attrNameLst>
                                          <p:attrName>ppt_y</p:attrName>
                                        </p:attrNameLst>
                                      </p:cBhvr>
                                      <p:tavLst>
                                        <p:tav tm="0">
                                          <p:val>
                                            <p:strVal val="#ppt_y-#ppt_h/2"/>
                                          </p:val>
                                        </p:tav>
                                        <p:tav tm="100000">
                                          <p:val>
                                            <p:strVal val="#ppt_y"/>
                                          </p:val>
                                        </p:tav>
                                      </p:tavLst>
                                    </p:anim>
                                    <p:anim calcmode="lin" valueType="num">
                                      <p:cBhvr>
                                        <p:cTn id="9" dur="500" fill="hold"/>
                                        <p:tgtEl>
                                          <p:spTgt spid="195587">
                                            <p:txEl>
                                              <p:pRg st="0" end="0"/>
                                            </p:txEl>
                                          </p:spTgt>
                                        </p:tgtEl>
                                        <p:attrNameLst>
                                          <p:attrName>ppt_w</p:attrName>
                                        </p:attrNameLst>
                                      </p:cBhvr>
                                      <p:tavLst>
                                        <p:tav tm="0">
                                          <p:val>
                                            <p:strVal val="#ppt_w"/>
                                          </p:val>
                                        </p:tav>
                                        <p:tav tm="100000">
                                          <p:val>
                                            <p:strVal val="#ppt_w"/>
                                          </p:val>
                                        </p:tav>
                                      </p:tavLst>
                                    </p:anim>
                                    <p:anim calcmode="lin" valueType="num">
                                      <p:cBhvr>
                                        <p:cTn id="10" dur="500" fill="hold"/>
                                        <p:tgtEl>
                                          <p:spTgt spid="195587">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558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5590"/>
                                        </p:tgtEl>
                                        <p:attrNameLst>
                                          <p:attrName>style.visibility</p:attrName>
                                        </p:attrNameLst>
                                      </p:cBhvr>
                                      <p:to>
                                        <p:strVal val="visible"/>
                                      </p:to>
                                    </p:set>
                                    <p:animEffect transition="in" filter="wipe(left)">
                                      <p:cBhvr>
                                        <p:cTn id="19" dur="500"/>
                                        <p:tgtEl>
                                          <p:spTgt spid="19559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95591"/>
                                        </p:tgtEl>
                                        <p:attrNameLst>
                                          <p:attrName>style.visibility</p:attrName>
                                        </p:attrNameLst>
                                      </p:cBhvr>
                                      <p:to>
                                        <p:strVal val="visible"/>
                                      </p:to>
                                    </p:set>
                                    <p:animEffect transition="in" filter="wipe(left)">
                                      <p:cBhvr>
                                        <p:cTn id="24" dur="500"/>
                                        <p:tgtEl>
                                          <p:spTgt spid="19559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9558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955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animBg="1" autoUpdateAnimBg="0"/>
      <p:bldP spid="195587" grpId="0" build="p" autoUpdateAnimBg="0" advAuto="0"/>
      <p:bldP spid="195588" grpId="0" autoUpdateAnimBg="0"/>
      <p:bldP spid="195589" grpId="0" autoUpdateAnimBg="0"/>
      <p:bldP spid="195590" grpId="0" animBg="1"/>
      <p:bldP spid="19559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
          <p:cNvSpPr txBox="1">
            <a:spLocks noChangeArrowheads="1"/>
          </p:cNvSpPr>
          <p:nvPr/>
        </p:nvSpPr>
        <p:spPr bwMode="auto">
          <a:xfrm>
            <a:off x="984250" y="304800"/>
            <a:ext cx="541655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800" b="1">
                <a:ea typeface="文鼎CS舒同体" pitchFamily="49" charset="-122"/>
                <a:sym typeface="Monotype Sorts" pitchFamily="2" charset="2"/>
              </a:rPr>
              <a:t>例题：</a:t>
            </a:r>
            <a:r>
              <a:rPr lang="en-US" altLang="zh-CN" sz="4800" b="1">
                <a:ea typeface="文鼎CS舒同体" pitchFamily="49" charset="-122"/>
                <a:sym typeface="Monotype Sorts" pitchFamily="2" charset="2"/>
              </a:rPr>
              <a:t>Circle4</a:t>
            </a:r>
            <a:r>
              <a:rPr lang="zh-CN" altLang="en-US" sz="4800" b="1">
                <a:ea typeface="文鼎CS舒同体" pitchFamily="49" charset="-122"/>
                <a:sym typeface="Monotype Sorts" pitchFamily="2" charset="2"/>
              </a:rPr>
              <a:t>程序</a:t>
            </a:r>
          </a:p>
        </p:txBody>
      </p:sp>
      <p:sp>
        <p:nvSpPr>
          <p:cNvPr id="196615" name="Text Box 7"/>
          <p:cNvSpPr txBox="1">
            <a:spLocks noChangeArrowheads="1"/>
          </p:cNvSpPr>
          <p:nvPr/>
        </p:nvSpPr>
        <p:spPr bwMode="auto">
          <a:xfrm>
            <a:off x="1042988" y="1625600"/>
            <a:ext cx="3429000" cy="223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90000"/>
              </a:lnSpc>
            </a:pPr>
            <a:r>
              <a:rPr lang="en-US" altLang="zh-CN" sz="2600" b="1"/>
              <a:t>CCircle::CCircle(int r)</a:t>
            </a:r>
          </a:p>
          <a:p>
            <a:pPr eaLnBrk="1" hangingPunct="1">
              <a:lnSpc>
                <a:spcPct val="90000"/>
              </a:lnSpc>
            </a:pPr>
            <a:r>
              <a:rPr lang="en-US" altLang="zh-CN" sz="2600" b="1"/>
              <a:t>{   </a:t>
            </a:r>
          </a:p>
          <a:p>
            <a:pPr eaLnBrk="1" hangingPunct="1">
              <a:lnSpc>
                <a:spcPct val="90000"/>
              </a:lnSpc>
            </a:pPr>
            <a:r>
              <a:rPr lang="en-US" altLang="zh-CN" sz="2600" b="1"/>
              <a:t>         m_radius=r;</a:t>
            </a:r>
          </a:p>
          <a:p>
            <a:pPr eaLnBrk="1" hangingPunct="1">
              <a:lnSpc>
                <a:spcPct val="90000"/>
              </a:lnSpc>
            </a:pPr>
            <a:r>
              <a:rPr lang="en-US" altLang="zh-CN" sz="2600" b="1" i="1"/>
              <a:t>         m_color=0;</a:t>
            </a:r>
          </a:p>
          <a:p>
            <a:pPr eaLnBrk="1" hangingPunct="1">
              <a:lnSpc>
                <a:spcPct val="90000"/>
              </a:lnSpc>
            </a:pPr>
            <a:r>
              <a:rPr lang="en-US" altLang="zh-CN" sz="2600" b="1"/>
              <a:t>}</a:t>
            </a:r>
          </a:p>
          <a:p>
            <a:pPr eaLnBrk="1" hangingPunct="1">
              <a:lnSpc>
                <a:spcPct val="90000"/>
              </a:lnSpc>
            </a:pPr>
            <a:endParaRPr lang="en-US" altLang="zh-CN" sz="2600" b="1"/>
          </a:p>
        </p:txBody>
      </p:sp>
      <p:sp>
        <p:nvSpPr>
          <p:cNvPr id="196616" name="Rectangle 8"/>
          <p:cNvSpPr>
            <a:spLocks noChangeArrowheads="1"/>
          </p:cNvSpPr>
          <p:nvPr/>
        </p:nvSpPr>
        <p:spPr bwMode="auto">
          <a:xfrm>
            <a:off x="4643438" y="1625600"/>
            <a:ext cx="4392612" cy="223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90000"/>
              </a:lnSpc>
            </a:pPr>
            <a:r>
              <a:rPr lang="en-US" altLang="zh-CN" sz="2600" b="1">
                <a:solidFill>
                  <a:srgbClr val="000099"/>
                </a:solidFill>
              </a:rPr>
              <a:t>void CCircle::SetRadius(int r)</a:t>
            </a:r>
          </a:p>
          <a:p>
            <a:pPr eaLnBrk="1" hangingPunct="1">
              <a:lnSpc>
                <a:spcPct val="90000"/>
              </a:lnSpc>
            </a:pPr>
            <a:r>
              <a:rPr lang="en-US" altLang="zh-CN" sz="2600" b="1">
                <a:solidFill>
                  <a:srgbClr val="000099"/>
                </a:solidFill>
              </a:rPr>
              <a:t>{</a:t>
            </a:r>
          </a:p>
          <a:p>
            <a:pPr eaLnBrk="1" hangingPunct="1">
              <a:lnSpc>
                <a:spcPct val="90000"/>
              </a:lnSpc>
            </a:pPr>
            <a:r>
              <a:rPr lang="en-US" altLang="zh-CN" sz="2600" b="1">
                <a:solidFill>
                  <a:srgbClr val="000099"/>
                </a:solidFill>
              </a:rPr>
              <a:t>    m_radius=r;</a:t>
            </a:r>
          </a:p>
          <a:p>
            <a:pPr eaLnBrk="1" hangingPunct="1">
              <a:lnSpc>
                <a:spcPct val="90000"/>
              </a:lnSpc>
            </a:pPr>
            <a:r>
              <a:rPr lang="en-US" altLang="zh-CN" sz="2600" b="1">
                <a:solidFill>
                  <a:srgbClr val="000099"/>
                </a:solidFill>
              </a:rPr>
              <a:t>    m_color=255;</a:t>
            </a:r>
          </a:p>
          <a:p>
            <a:pPr eaLnBrk="1" hangingPunct="1">
              <a:lnSpc>
                <a:spcPct val="90000"/>
              </a:lnSpc>
            </a:pPr>
            <a:r>
              <a:rPr lang="en-US" altLang="zh-CN" sz="2600" b="1">
                <a:solidFill>
                  <a:srgbClr val="000099"/>
                </a:solidFill>
              </a:rPr>
              <a:t>}</a:t>
            </a:r>
          </a:p>
          <a:p>
            <a:pPr eaLnBrk="1" hangingPunct="1">
              <a:lnSpc>
                <a:spcPct val="90000"/>
              </a:lnSpc>
            </a:pPr>
            <a:endParaRPr lang="en-US" altLang="zh-CN" sz="2600" b="1">
              <a:solidFill>
                <a:srgbClr val="000099"/>
              </a:solidFill>
            </a:endParaRPr>
          </a:p>
        </p:txBody>
      </p:sp>
      <p:sp>
        <p:nvSpPr>
          <p:cNvPr id="196617" name="Rectangle 9"/>
          <p:cNvSpPr>
            <a:spLocks noChangeArrowheads="1"/>
          </p:cNvSpPr>
          <p:nvPr/>
        </p:nvSpPr>
        <p:spPr bwMode="auto">
          <a:xfrm>
            <a:off x="1116013" y="4149725"/>
            <a:ext cx="5329237"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600" b="1">
                <a:solidFill>
                  <a:srgbClr val="000099"/>
                </a:solidFill>
              </a:rPr>
              <a:t>void CCircle::SetRadius(int r, int c)</a:t>
            </a:r>
          </a:p>
          <a:p>
            <a:pPr eaLnBrk="1" hangingPunct="1"/>
            <a:r>
              <a:rPr lang="en-US" altLang="zh-CN" sz="2600" b="1">
                <a:solidFill>
                  <a:srgbClr val="000099"/>
                </a:solidFill>
              </a:rPr>
              <a:t>{</a:t>
            </a:r>
          </a:p>
          <a:p>
            <a:pPr eaLnBrk="1" hangingPunct="1"/>
            <a:r>
              <a:rPr lang="en-US" altLang="zh-CN" sz="2600" b="1">
                <a:solidFill>
                  <a:srgbClr val="000099"/>
                </a:solidFill>
              </a:rPr>
              <a:t>    m_radius=r;</a:t>
            </a:r>
          </a:p>
          <a:p>
            <a:pPr eaLnBrk="1" hangingPunct="1"/>
            <a:r>
              <a:rPr lang="en-US" altLang="zh-CN" sz="2600" b="1">
                <a:solidFill>
                  <a:srgbClr val="000099"/>
                </a:solidFill>
              </a:rPr>
              <a:t>    m_color=c;</a:t>
            </a:r>
          </a:p>
          <a:p>
            <a:pPr eaLnBrk="1" hangingPunct="1"/>
            <a:r>
              <a:rPr lang="en-US" altLang="zh-CN" sz="2600" b="1">
                <a:solidFill>
                  <a:srgbClr val="000099"/>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66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66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66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5" grpId="0" autoUpdateAnimBg="0"/>
      <p:bldP spid="196616" grpId="0"/>
      <p:bldP spid="1966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1008063" y="1141413"/>
            <a:ext cx="8243887" cy="581660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pPr>
            <a:r>
              <a:rPr lang="en-US" altLang="zh-CN" b="1"/>
              <a:t>int main( )</a:t>
            </a:r>
          </a:p>
          <a:p>
            <a:pPr eaLnBrk="1" hangingPunct="1">
              <a:lnSpc>
                <a:spcPct val="120000"/>
              </a:lnSpc>
            </a:pPr>
            <a:r>
              <a:rPr lang="en-US" altLang="zh-CN" b="1"/>
              <a:t>{ </a:t>
            </a:r>
          </a:p>
          <a:p>
            <a:pPr eaLnBrk="1" hangingPunct="1">
              <a:lnSpc>
                <a:spcPct val="120000"/>
              </a:lnSpc>
            </a:pPr>
            <a:r>
              <a:rPr lang="en-US" altLang="zh-CN" b="1"/>
              <a:t>    CCircle MyCircle(10);</a:t>
            </a:r>
          </a:p>
          <a:p>
            <a:pPr eaLnBrk="1" hangingPunct="1">
              <a:lnSpc>
                <a:spcPct val="120000"/>
              </a:lnSpc>
            </a:pPr>
            <a:r>
              <a:rPr lang="en-US" altLang="zh-CN" b="1"/>
              <a:t>    cout&lt;&lt;"</a:t>
            </a:r>
            <a:r>
              <a:rPr lang="zh-CN" altLang="en-US" b="1"/>
              <a:t>半径：</a:t>
            </a:r>
            <a:r>
              <a:rPr lang="en-US" altLang="zh-CN" b="1"/>
              <a:t>"&lt;&lt;MyCircle.GetRadius( )&lt;&lt;endl;</a:t>
            </a:r>
          </a:p>
          <a:p>
            <a:pPr eaLnBrk="1" hangingPunct="1">
              <a:lnSpc>
                <a:spcPct val="120000"/>
              </a:lnSpc>
            </a:pPr>
            <a:r>
              <a:rPr lang="en-US" altLang="zh-CN" b="1"/>
              <a:t>    cout&lt;&lt;"</a:t>
            </a:r>
            <a:r>
              <a:rPr lang="zh-CN" altLang="en-US" b="1"/>
              <a:t>颜色：</a:t>
            </a:r>
            <a:r>
              <a:rPr lang="en-US" altLang="zh-CN" b="1"/>
              <a:t>"&lt;&lt;MyCircle.m_color&lt;&lt;endl;</a:t>
            </a:r>
          </a:p>
          <a:p>
            <a:pPr eaLnBrk="1" hangingPunct="1">
              <a:lnSpc>
                <a:spcPct val="120000"/>
              </a:lnSpc>
            </a:pPr>
            <a:r>
              <a:rPr lang="en-US" altLang="zh-CN" b="1"/>
              <a:t>    </a:t>
            </a:r>
            <a:r>
              <a:rPr lang="en-US" altLang="zh-CN" b="1">
                <a:solidFill>
                  <a:srgbClr val="0000CC"/>
                </a:solidFill>
              </a:rPr>
              <a:t>MyCircle.SetRadius(20);</a:t>
            </a:r>
          </a:p>
          <a:p>
            <a:pPr eaLnBrk="1" hangingPunct="1">
              <a:lnSpc>
                <a:spcPct val="120000"/>
              </a:lnSpc>
            </a:pPr>
            <a:r>
              <a:rPr lang="en-US" altLang="zh-CN" b="1"/>
              <a:t>    cout&lt;&lt;"</a:t>
            </a:r>
            <a:r>
              <a:rPr lang="zh-CN" altLang="en-US" b="1"/>
              <a:t>半径：</a:t>
            </a:r>
            <a:r>
              <a:rPr lang="en-US" altLang="zh-CN" b="1"/>
              <a:t>"&lt;&lt;MyCircle.GetRadius( )&lt;&lt; endl;</a:t>
            </a:r>
          </a:p>
          <a:p>
            <a:pPr eaLnBrk="1" hangingPunct="1">
              <a:lnSpc>
                <a:spcPct val="120000"/>
              </a:lnSpc>
            </a:pPr>
            <a:r>
              <a:rPr lang="en-US" altLang="zh-CN" b="1"/>
              <a:t>    cout&lt;&lt;"</a:t>
            </a:r>
            <a:r>
              <a:rPr lang="zh-CN" altLang="en-US" b="1"/>
              <a:t>颜色：</a:t>
            </a:r>
            <a:r>
              <a:rPr lang="en-US" altLang="zh-CN" b="1"/>
              <a:t>"&lt;&lt;MyCircle.m_color&lt;&lt; endl;</a:t>
            </a:r>
          </a:p>
          <a:p>
            <a:pPr eaLnBrk="1" hangingPunct="1">
              <a:lnSpc>
                <a:spcPct val="120000"/>
              </a:lnSpc>
            </a:pPr>
            <a:r>
              <a:rPr lang="en-US" altLang="zh-CN" b="1"/>
              <a:t>    </a:t>
            </a:r>
            <a:r>
              <a:rPr lang="en-US" altLang="zh-CN" b="1">
                <a:solidFill>
                  <a:srgbClr val="0000CC"/>
                </a:solidFill>
              </a:rPr>
              <a:t>MyCircle.SetRadius(40, 100);</a:t>
            </a:r>
          </a:p>
          <a:p>
            <a:pPr eaLnBrk="1" hangingPunct="1">
              <a:lnSpc>
                <a:spcPct val="120000"/>
              </a:lnSpc>
            </a:pPr>
            <a:r>
              <a:rPr lang="en-US" altLang="zh-CN" b="1"/>
              <a:t>    cout&lt;&lt;"</a:t>
            </a:r>
            <a:r>
              <a:rPr lang="zh-CN" altLang="en-US" b="1"/>
              <a:t>半径：</a:t>
            </a:r>
            <a:r>
              <a:rPr lang="en-US" altLang="zh-CN" b="1"/>
              <a:t>"&lt;&lt;MyCircle.GetRadius( )&lt;&lt; endl;</a:t>
            </a:r>
          </a:p>
          <a:p>
            <a:pPr eaLnBrk="1" hangingPunct="1">
              <a:lnSpc>
                <a:spcPct val="120000"/>
              </a:lnSpc>
            </a:pPr>
            <a:r>
              <a:rPr lang="en-US" altLang="zh-CN" b="1"/>
              <a:t>    cout&lt;&lt;"</a:t>
            </a:r>
            <a:r>
              <a:rPr lang="zh-CN" altLang="en-US" b="1"/>
              <a:t>颜色：</a:t>
            </a:r>
            <a:r>
              <a:rPr lang="en-US" altLang="zh-CN" b="1"/>
              <a:t>"&lt;&lt;MyCircle.m_color&lt;&lt; endl;</a:t>
            </a:r>
          </a:p>
          <a:p>
            <a:pPr eaLnBrk="1" hangingPunct="1">
              <a:lnSpc>
                <a:spcPct val="120000"/>
              </a:lnSpc>
            </a:pPr>
            <a:r>
              <a:rPr lang="en-US" altLang="zh-CN" b="1"/>
              <a:t>    return 0;</a:t>
            </a:r>
          </a:p>
          <a:p>
            <a:pPr eaLnBrk="1" hangingPunct="1">
              <a:lnSpc>
                <a:spcPct val="120000"/>
              </a:lnSpc>
            </a:pPr>
            <a:r>
              <a:rPr lang="en-US" altLang="zh-CN" b="1"/>
              <a:t>}</a:t>
            </a:r>
          </a:p>
        </p:txBody>
      </p:sp>
      <p:sp>
        <p:nvSpPr>
          <p:cNvPr id="22531" name="Text Box 3"/>
          <p:cNvSpPr txBox="1">
            <a:spLocks noChangeArrowheads="1"/>
          </p:cNvSpPr>
          <p:nvPr/>
        </p:nvSpPr>
        <p:spPr bwMode="auto">
          <a:xfrm>
            <a:off x="984250" y="304800"/>
            <a:ext cx="541655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800" b="1">
                <a:ea typeface="文鼎CS舒同体" pitchFamily="49" charset="-122"/>
                <a:sym typeface="Monotype Sorts" pitchFamily="2" charset="2"/>
              </a:rPr>
              <a:t>例题：</a:t>
            </a:r>
            <a:r>
              <a:rPr lang="en-US" altLang="zh-CN" sz="4800" b="1">
                <a:ea typeface="文鼎CS舒同体" pitchFamily="49" charset="-122"/>
                <a:sym typeface="Monotype Sorts" pitchFamily="2" charset="2"/>
              </a:rPr>
              <a:t>Circle4</a:t>
            </a:r>
            <a:r>
              <a:rPr lang="zh-CN" altLang="en-US" sz="4800" b="1">
                <a:ea typeface="文鼎CS舒同体" pitchFamily="49" charset="-122"/>
                <a:sym typeface="Monotype Sorts" pitchFamily="2" charset="2"/>
              </a:rPr>
              <a:t>程序</a:t>
            </a:r>
          </a:p>
        </p:txBody>
      </p:sp>
      <p:sp>
        <p:nvSpPr>
          <p:cNvPr id="22532" name="Rectangle 4"/>
          <p:cNvSpPr>
            <a:spLocks noChangeArrowheads="1"/>
          </p:cNvSpPr>
          <p:nvPr/>
        </p:nvSpPr>
        <p:spPr bwMode="auto">
          <a:xfrm>
            <a:off x="6248400" y="457200"/>
            <a:ext cx="2590800" cy="5302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90000"/>
              </a:lnSpc>
            </a:pPr>
            <a:r>
              <a:rPr lang="zh-CN" altLang="en-US" sz="3200" b="1">
                <a:solidFill>
                  <a:srgbClr val="FF0000"/>
                </a:solidFill>
                <a:ea typeface="楷体" pitchFamily="49" charset="-122"/>
              </a:rPr>
              <a:t>函数的重载</a:t>
            </a:r>
          </a:p>
        </p:txBody>
      </p:sp>
      <p:pic>
        <p:nvPicPr>
          <p:cNvPr id="198661" name="Picture 5" descr="2015-5-6 10-55-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2349500"/>
            <a:ext cx="6696075" cy="360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8661"/>
                                        </p:tgtEl>
                                        <p:attrNameLst>
                                          <p:attrName>style.visibility</p:attrName>
                                        </p:attrNameLst>
                                      </p:cBhvr>
                                      <p:to>
                                        <p:strVal val="visible"/>
                                      </p:to>
                                    </p:set>
                                    <p:anim calcmode="lin" valueType="num">
                                      <p:cBhvr additive="base">
                                        <p:cTn id="7" dur="500" fill="hold"/>
                                        <p:tgtEl>
                                          <p:spTgt spid="198661"/>
                                        </p:tgtEl>
                                        <p:attrNameLst>
                                          <p:attrName>ppt_x</p:attrName>
                                        </p:attrNameLst>
                                      </p:cBhvr>
                                      <p:tavLst>
                                        <p:tav tm="0">
                                          <p:val>
                                            <p:strVal val="#ppt_x"/>
                                          </p:val>
                                        </p:tav>
                                        <p:tav tm="100000">
                                          <p:val>
                                            <p:strVal val="#ppt_x"/>
                                          </p:val>
                                        </p:tav>
                                      </p:tavLst>
                                    </p:anim>
                                    <p:anim calcmode="lin" valueType="num">
                                      <p:cBhvr additive="base">
                                        <p:cTn id="8" dur="500" fill="hold"/>
                                        <p:tgtEl>
                                          <p:spTgt spid="1986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984250" y="304800"/>
            <a:ext cx="541655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800" b="1">
                <a:ea typeface="文鼎CS舒同体" pitchFamily="49" charset="-122"/>
                <a:sym typeface="Monotype Sorts" pitchFamily="2" charset="2"/>
              </a:rPr>
              <a:t>例题：</a:t>
            </a:r>
            <a:r>
              <a:rPr lang="en-US" altLang="zh-CN" sz="4800" b="1">
                <a:ea typeface="文鼎CS舒同体" pitchFamily="49" charset="-122"/>
                <a:sym typeface="Monotype Sorts" pitchFamily="2" charset="2"/>
              </a:rPr>
              <a:t>Circle4</a:t>
            </a:r>
            <a:r>
              <a:rPr lang="zh-CN" altLang="en-US" sz="4800" b="1">
                <a:ea typeface="文鼎CS舒同体" pitchFamily="49" charset="-122"/>
                <a:sym typeface="Monotype Sorts" pitchFamily="2" charset="2"/>
              </a:rPr>
              <a:t>程序</a:t>
            </a:r>
          </a:p>
        </p:txBody>
      </p:sp>
      <p:sp>
        <p:nvSpPr>
          <p:cNvPr id="23555" name="Rectangle 3"/>
          <p:cNvSpPr>
            <a:spLocks noChangeArrowheads="1"/>
          </p:cNvSpPr>
          <p:nvPr/>
        </p:nvSpPr>
        <p:spPr bwMode="auto">
          <a:xfrm>
            <a:off x="6248400" y="457200"/>
            <a:ext cx="2590800" cy="5302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90000"/>
              </a:lnSpc>
            </a:pPr>
            <a:r>
              <a:rPr lang="zh-CN" altLang="en-US" sz="3200" b="1">
                <a:solidFill>
                  <a:srgbClr val="FF0000"/>
                </a:solidFill>
                <a:ea typeface="楷体" pitchFamily="49" charset="-122"/>
              </a:rPr>
              <a:t>函数的重载</a:t>
            </a:r>
          </a:p>
        </p:txBody>
      </p:sp>
      <p:sp>
        <p:nvSpPr>
          <p:cNvPr id="199684" name="Text Box 4"/>
          <p:cNvSpPr txBox="1">
            <a:spLocks noChangeArrowheads="1"/>
          </p:cNvSpPr>
          <p:nvPr/>
        </p:nvSpPr>
        <p:spPr bwMode="auto">
          <a:xfrm>
            <a:off x="5184775" y="1298575"/>
            <a:ext cx="3995738" cy="421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90000"/>
              </a:lnSpc>
            </a:pPr>
            <a:r>
              <a:rPr lang="en-US" altLang="zh-CN" b="1"/>
              <a:t>CCircle::CCircle(int r)</a:t>
            </a:r>
          </a:p>
          <a:p>
            <a:pPr eaLnBrk="1" hangingPunct="1">
              <a:lnSpc>
                <a:spcPct val="90000"/>
              </a:lnSpc>
            </a:pPr>
            <a:r>
              <a:rPr lang="en-US" altLang="zh-CN" b="1"/>
              <a:t>{   </a:t>
            </a:r>
          </a:p>
          <a:p>
            <a:pPr eaLnBrk="1" hangingPunct="1">
              <a:lnSpc>
                <a:spcPct val="90000"/>
              </a:lnSpc>
            </a:pPr>
            <a:r>
              <a:rPr lang="en-US" altLang="zh-CN" b="1"/>
              <a:t>         m_radius=r;</a:t>
            </a:r>
          </a:p>
          <a:p>
            <a:pPr eaLnBrk="1" hangingPunct="1">
              <a:lnSpc>
                <a:spcPct val="90000"/>
              </a:lnSpc>
            </a:pPr>
            <a:r>
              <a:rPr lang="en-US" altLang="zh-CN" b="1"/>
              <a:t>         </a:t>
            </a:r>
            <a:r>
              <a:rPr lang="en-US" altLang="zh-CN" b="1" i="1"/>
              <a:t>m_color=0;</a:t>
            </a:r>
          </a:p>
          <a:p>
            <a:pPr eaLnBrk="1" hangingPunct="1">
              <a:lnSpc>
                <a:spcPct val="90000"/>
              </a:lnSpc>
            </a:pPr>
            <a:r>
              <a:rPr lang="en-US" altLang="zh-CN" b="1"/>
              <a:t>}</a:t>
            </a:r>
          </a:p>
          <a:p>
            <a:pPr eaLnBrk="1" hangingPunct="1">
              <a:lnSpc>
                <a:spcPct val="90000"/>
              </a:lnSpc>
            </a:pPr>
            <a:endParaRPr lang="en-US" altLang="zh-CN" b="1"/>
          </a:p>
          <a:p>
            <a:pPr eaLnBrk="1" hangingPunct="1"/>
            <a:r>
              <a:rPr lang="en-US" altLang="zh-CN" b="1"/>
              <a:t>CCircle::CCircle(int r, int c)</a:t>
            </a:r>
          </a:p>
          <a:p>
            <a:pPr eaLnBrk="1" hangingPunct="1"/>
            <a:r>
              <a:rPr lang="en-US" altLang="zh-CN" b="1"/>
              <a:t>{   </a:t>
            </a:r>
          </a:p>
          <a:p>
            <a:pPr eaLnBrk="1" hangingPunct="1"/>
            <a:r>
              <a:rPr lang="en-US" altLang="zh-CN" b="1"/>
              <a:t>         m_radius=r;</a:t>
            </a:r>
          </a:p>
          <a:p>
            <a:pPr eaLnBrk="1" hangingPunct="1"/>
            <a:r>
              <a:rPr lang="en-US" altLang="zh-CN" b="1"/>
              <a:t>         </a:t>
            </a:r>
            <a:r>
              <a:rPr lang="en-US" altLang="zh-CN" b="1" i="1"/>
              <a:t>m_color=c;</a:t>
            </a:r>
          </a:p>
          <a:p>
            <a:pPr eaLnBrk="1" hangingPunct="1"/>
            <a:r>
              <a:rPr lang="en-US" altLang="zh-CN" b="1"/>
              <a:t>}</a:t>
            </a:r>
          </a:p>
          <a:p>
            <a:pPr eaLnBrk="1" hangingPunct="1">
              <a:lnSpc>
                <a:spcPct val="90000"/>
              </a:lnSpc>
            </a:pPr>
            <a:endParaRPr lang="en-US" altLang="zh-CN" b="1"/>
          </a:p>
        </p:txBody>
      </p:sp>
      <p:sp>
        <p:nvSpPr>
          <p:cNvPr id="199685" name="Rectangle 5"/>
          <p:cNvSpPr>
            <a:spLocks noChangeArrowheads="1"/>
          </p:cNvSpPr>
          <p:nvPr/>
        </p:nvSpPr>
        <p:spPr bwMode="auto">
          <a:xfrm>
            <a:off x="1042988" y="1196975"/>
            <a:ext cx="4648200" cy="5891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90000"/>
              </a:lnSpc>
            </a:pPr>
            <a:r>
              <a:rPr lang="en-US" altLang="zh-CN" sz="2000" b="1"/>
              <a:t>#include &lt;iostream&gt;</a:t>
            </a:r>
          </a:p>
          <a:p>
            <a:pPr eaLnBrk="1" hangingPunct="1">
              <a:lnSpc>
                <a:spcPct val="90000"/>
              </a:lnSpc>
            </a:pPr>
            <a:r>
              <a:rPr lang="en-US" altLang="zh-CN" sz="2000" b="1"/>
              <a:t>using namespace std;</a:t>
            </a:r>
          </a:p>
          <a:p>
            <a:pPr eaLnBrk="1" hangingPunct="1">
              <a:lnSpc>
                <a:spcPct val="90000"/>
              </a:lnSpc>
            </a:pPr>
            <a:r>
              <a:rPr lang="en-US" altLang="zh-CN" b="1"/>
              <a:t>class CCircle</a:t>
            </a:r>
          </a:p>
          <a:p>
            <a:pPr eaLnBrk="1" hangingPunct="1">
              <a:lnSpc>
                <a:spcPct val="90000"/>
              </a:lnSpc>
            </a:pPr>
            <a:r>
              <a:rPr lang="en-US" altLang="zh-CN" b="1"/>
              <a:t>{</a:t>
            </a:r>
          </a:p>
          <a:p>
            <a:pPr eaLnBrk="1" hangingPunct="1">
              <a:lnSpc>
                <a:spcPct val="90000"/>
              </a:lnSpc>
            </a:pPr>
            <a:r>
              <a:rPr lang="en-US" altLang="zh-CN" b="1"/>
              <a:t>public:</a:t>
            </a:r>
          </a:p>
          <a:p>
            <a:pPr eaLnBrk="1" hangingPunct="1">
              <a:lnSpc>
                <a:spcPct val="90000"/>
              </a:lnSpc>
            </a:pPr>
            <a:r>
              <a:rPr lang="en-US" altLang="zh-CN" b="1"/>
              <a:t>     CCircle(int r);    </a:t>
            </a:r>
          </a:p>
          <a:p>
            <a:pPr eaLnBrk="1" hangingPunct="1">
              <a:lnSpc>
                <a:spcPct val="90000"/>
              </a:lnSpc>
            </a:pPr>
            <a:r>
              <a:rPr lang="en-US" altLang="zh-CN" b="1"/>
              <a:t>     </a:t>
            </a:r>
            <a:r>
              <a:rPr lang="en-US" altLang="zh-CN" b="1" i="1"/>
              <a:t>CCircle(int r, int c);</a:t>
            </a:r>
          </a:p>
          <a:p>
            <a:pPr eaLnBrk="1" hangingPunct="1">
              <a:lnSpc>
                <a:spcPct val="90000"/>
              </a:lnSpc>
            </a:pPr>
            <a:r>
              <a:rPr lang="en-US" altLang="zh-CN" b="1"/>
              <a:t>     void SetRadius(int r);</a:t>
            </a:r>
          </a:p>
          <a:p>
            <a:pPr eaLnBrk="1" hangingPunct="1">
              <a:lnSpc>
                <a:spcPct val="90000"/>
              </a:lnSpc>
            </a:pPr>
            <a:r>
              <a:rPr lang="en-US" altLang="zh-CN" b="1"/>
              <a:t>     void SetRadius(int r, int c);</a:t>
            </a:r>
          </a:p>
          <a:p>
            <a:pPr eaLnBrk="1" hangingPunct="1">
              <a:lnSpc>
                <a:spcPct val="90000"/>
              </a:lnSpc>
            </a:pPr>
            <a:r>
              <a:rPr lang="en-US" altLang="zh-CN" b="1"/>
              <a:t>     int GetRadius( );</a:t>
            </a:r>
          </a:p>
          <a:p>
            <a:pPr eaLnBrk="1" hangingPunct="1">
              <a:lnSpc>
                <a:spcPct val="90000"/>
              </a:lnSpc>
            </a:pPr>
            <a:r>
              <a:rPr lang="en-US" altLang="zh-CN" b="1"/>
              <a:t>     void DisplayArea( );</a:t>
            </a:r>
          </a:p>
          <a:p>
            <a:pPr eaLnBrk="1" hangingPunct="1">
              <a:lnSpc>
                <a:spcPct val="90000"/>
              </a:lnSpc>
            </a:pPr>
            <a:r>
              <a:rPr lang="en-US" altLang="zh-CN" b="1"/>
              <a:t>     ~CCircle( );    </a:t>
            </a:r>
          </a:p>
          <a:p>
            <a:pPr eaLnBrk="1" hangingPunct="1">
              <a:lnSpc>
                <a:spcPct val="90000"/>
              </a:lnSpc>
            </a:pPr>
            <a:r>
              <a:rPr lang="en-US" altLang="zh-CN" b="1"/>
              <a:t>     int m_color;</a:t>
            </a:r>
          </a:p>
          <a:p>
            <a:pPr eaLnBrk="1" hangingPunct="1"/>
            <a:r>
              <a:rPr lang="en-US" altLang="zh-CN" b="1"/>
              <a:t>private:</a:t>
            </a:r>
          </a:p>
          <a:p>
            <a:pPr eaLnBrk="1" hangingPunct="1"/>
            <a:r>
              <a:rPr lang="en-US" altLang="zh-CN" b="1"/>
              <a:t>     float CalculateArea( );</a:t>
            </a:r>
          </a:p>
          <a:p>
            <a:pPr eaLnBrk="1" hangingPunct="1"/>
            <a:r>
              <a:rPr lang="en-US" altLang="zh-CN" b="1"/>
              <a:t>     int m_radius;</a:t>
            </a:r>
          </a:p>
          <a:p>
            <a:pPr eaLnBrk="1" hangingPunct="1"/>
            <a:r>
              <a:rPr lang="en-US" altLang="zh-CN" b="1"/>
              <a:t>}; </a:t>
            </a:r>
          </a:p>
        </p:txBody>
      </p:sp>
      <p:sp>
        <p:nvSpPr>
          <p:cNvPr id="199686" name="AutoShape 6"/>
          <p:cNvSpPr>
            <a:spLocks noChangeArrowheads="1"/>
          </p:cNvSpPr>
          <p:nvPr/>
        </p:nvSpPr>
        <p:spPr bwMode="auto">
          <a:xfrm>
            <a:off x="2124075" y="1196975"/>
            <a:ext cx="3060700" cy="1066800"/>
          </a:xfrm>
          <a:prstGeom prst="cloudCallout">
            <a:avLst>
              <a:gd name="adj1" fmla="val 9583"/>
              <a:gd name="adj2" fmla="val 113394"/>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Ins="0"/>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kumimoji="0" lang="zh-CN" altLang="en-US" sz="1800" b="1">
                <a:latin typeface="Tahoma" pitchFamily="34" charset="0"/>
              </a:rPr>
              <a:t>构造函数可以重载</a:t>
            </a:r>
          </a:p>
          <a:p>
            <a:pPr eaLnBrk="1" hangingPunct="1"/>
            <a:r>
              <a:rPr kumimoji="0" lang="zh-CN" altLang="en-US" sz="1800" b="1">
                <a:latin typeface="Tahoma" pitchFamily="34" charset="0"/>
              </a:rPr>
              <a:t>析构函数不可重载</a:t>
            </a:r>
          </a:p>
          <a:p>
            <a:pPr algn="ctr" eaLnBrk="1" hangingPunct="1"/>
            <a:endParaRPr lang="en-US" altLang="zh-CN" b="1"/>
          </a:p>
        </p:txBody>
      </p:sp>
      <p:sp>
        <p:nvSpPr>
          <p:cNvPr id="199687" name="Rectangle 7"/>
          <p:cNvSpPr>
            <a:spLocks noChangeArrowheads="1"/>
          </p:cNvSpPr>
          <p:nvPr/>
        </p:nvSpPr>
        <p:spPr bwMode="auto">
          <a:xfrm>
            <a:off x="5148263" y="5300663"/>
            <a:ext cx="381635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pPr>
            <a:r>
              <a:rPr lang="en-US" altLang="zh-CN" b="1">
                <a:solidFill>
                  <a:srgbClr val="000099"/>
                </a:solidFill>
              </a:rPr>
              <a:t>CCircle MyCircle(10);</a:t>
            </a:r>
          </a:p>
          <a:p>
            <a:pPr eaLnBrk="1" hangingPunct="1">
              <a:lnSpc>
                <a:spcPct val="120000"/>
              </a:lnSpc>
            </a:pPr>
            <a:r>
              <a:rPr lang="en-US" altLang="zh-CN" b="1">
                <a:solidFill>
                  <a:srgbClr val="000099"/>
                </a:solidFill>
              </a:rPr>
              <a:t>CCircle HisCircle(10, 20);</a:t>
            </a:r>
            <a:endParaRPr lang="en-US" altLang="zh-CN">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968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4" presetClass="entr" presetSubtype="0" fill="hold" grpId="0" nodeType="clickEffect">
                                  <p:stCondLst>
                                    <p:cond delay="0"/>
                                  </p:stCondLst>
                                  <p:childTnLst>
                                    <p:set>
                                      <p:cBhvr>
                                        <p:cTn id="10" dur="1" fill="hold">
                                          <p:stCondLst>
                                            <p:cond delay="499"/>
                                          </p:stCondLst>
                                        </p:cTn>
                                        <p:tgtEl>
                                          <p:spTgt spid="199684"/>
                                        </p:tgtEl>
                                        <p:attrNameLst>
                                          <p:attrName>style.visibility</p:attrName>
                                        </p:attrNameLst>
                                      </p:cBhvr>
                                      <p:to>
                                        <p:strVal val="visible"/>
                                      </p:to>
                                    </p:set>
                                    <p:anim to="" calcmode="lin" valueType="num">
                                      <p:cBhvr>
                                        <p:cTn id="11" dur="1" fill="hold"/>
                                        <p:tgtEl>
                                          <p:spTgt spid="199684"/>
                                        </p:tgtEl>
                                        <p:attrNameLst>
                                          <p:attrName/>
                                        </p:attrNameLst>
                                      </p:cBhvr>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99687">
                                            <p:txEl>
                                              <p:pRg st="0" end="0"/>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199687">
                                            <p:txEl>
                                              <p:pRg st="1" end="1"/>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99686"/>
                                        </p:tgtEl>
                                        <p:attrNameLst>
                                          <p:attrName>style.visibility</p:attrName>
                                        </p:attrNameLst>
                                      </p:cBhvr>
                                      <p:to>
                                        <p:strVal val="visible"/>
                                      </p:to>
                                    </p:set>
                                    <p:animEffect transition="in" filter="blinds(horizontal)">
                                      <p:cBhvr>
                                        <p:cTn id="24" dur="500"/>
                                        <p:tgtEl>
                                          <p:spTgt spid="199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4" grpId="0" autoUpdateAnimBg="0"/>
      <p:bldP spid="199685" grpId="0"/>
      <p:bldP spid="199686"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900113" y="1844675"/>
            <a:ext cx="8280400"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pPr>
            <a:r>
              <a:rPr lang="en-US" altLang="zh-CN" sz="3200"/>
              <a:t>1</a:t>
            </a:r>
            <a:r>
              <a:rPr lang="zh-CN" altLang="en-US" sz="3200"/>
              <a:t>、关于类和对象，以下叙述正确的是</a:t>
            </a:r>
            <a:r>
              <a:rPr lang="zh-CN" altLang="en-US" sz="3200" u="sng"/>
              <a:t>           </a:t>
            </a:r>
            <a:r>
              <a:rPr lang="zh-CN" altLang="en-US" sz="3200"/>
              <a:t>。</a:t>
            </a:r>
          </a:p>
          <a:p>
            <a:pPr eaLnBrk="1" hangingPunct="1">
              <a:lnSpc>
                <a:spcPct val="120000"/>
              </a:lnSpc>
            </a:pPr>
            <a:r>
              <a:rPr lang="zh-CN" altLang="en-US" sz="3200"/>
              <a:t>      </a:t>
            </a:r>
            <a:r>
              <a:rPr lang="en-US" altLang="zh-CN" sz="3200"/>
              <a:t>A. </a:t>
            </a:r>
            <a:r>
              <a:rPr lang="zh-CN" altLang="en-US" sz="3200"/>
              <a:t>一个类的成员函数可以任意调用</a:t>
            </a:r>
          </a:p>
          <a:p>
            <a:pPr eaLnBrk="1" hangingPunct="1">
              <a:lnSpc>
                <a:spcPct val="120000"/>
              </a:lnSpc>
            </a:pPr>
            <a:r>
              <a:rPr lang="zh-CN" altLang="en-US" sz="3200"/>
              <a:t>      </a:t>
            </a:r>
            <a:r>
              <a:rPr lang="en-US" altLang="zh-CN" sz="3200"/>
              <a:t>B. </a:t>
            </a:r>
            <a:r>
              <a:rPr lang="zh-CN" altLang="en-US" sz="3200"/>
              <a:t>通常，只有通过具体的对象，才能访问类的成员函数</a:t>
            </a:r>
          </a:p>
          <a:p>
            <a:pPr eaLnBrk="1" hangingPunct="1">
              <a:lnSpc>
                <a:spcPct val="120000"/>
              </a:lnSpc>
            </a:pPr>
            <a:r>
              <a:rPr lang="zh-CN" altLang="en-US" sz="3200"/>
              <a:t>      </a:t>
            </a:r>
            <a:r>
              <a:rPr lang="en-US" altLang="zh-CN" sz="3200"/>
              <a:t>C. </a:t>
            </a:r>
            <a:r>
              <a:rPr lang="zh-CN" altLang="en-US" sz="3200"/>
              <a:t>对象是模板，类是实例</a:t>
            </a:r>
          </a:p>
          <a:p>
            <a:pPr eaLnBrk="1" hangingPunct="1">
              <a:lnSpc>
                <a:spcPct val="120000"/>
              </a:lnSpc>
            </a:pPr>
            <a:r>
              <a:rPr lang="zh-CN" altLang="en-US" sz="3200"/>
              <a:t>      </a:t>
            </a:r>
            <a:r>
              <a:rPr lang="en-US" altLang="zh-CN" sz="3200"/>
              <a:t>D. </a:t>
            </a:r>
            <a:r>
              <a:rPr lang="zh-CN" altLang="en-US" sz="3200"/>
              <a:t>类和对象间没有任何联系</a:t>
            </a:r>
          </a:p>
        </p:txBody>
      </p:sp>
      <p:sp>
        <p:nvSpPr>
          <p:cNvPr id="200707" name="Rectangle 3"/>
          <p:cNvSpPr>
            <a:spLocks noChangeArrowheads="1"/>
          </p:cNvSpPr>
          <p:nvPr/>
        </p:nvSpPr>
        <p:spPr bwMode="auto">
          <a:xfrm>
            <a:off x="7956550" y="1844675"/>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a:solidFill>
                  <a:schemeClr val="accent2"/>
                </a:solidFill>
              </a:rPr>
              <a:t>B</a:t>
            </a:r>
          </a:p>
        </p:txBody>
      </p:sp>
      <p:sp>
        <p:nvSpPr>
          <p:cNvPr id="24580" name="Rectangle 4"/>
          <p:cNvSpPr>
            <a:spLocks noGrp="1" noChangeArrowheads="1"/>
          </p:cNvSpPr>
          <p:nvPr>
            <p:ph type="title"/>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r>
              <a:rPr lang="zh-CN" altLang="en-US" smtClean="0"/>
              <a:t>习     题</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07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971550" y="1557338"/>
            <a:ext cx="8066088" cy="470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pPr>
            <a:r>
              <a:rPr lang="en-US" altLang="zh-CN" sz="2800"/>
              <a:t>2</a:t>
            </a:r>
            <a:r>
              <a:rPr lang="zh-CN" altLang="en-US" sz="2800"/>
              <a:t>、以下各组重载的函数中，不合法的是</a:t>
            </a:r>
            <a:r>
              <a:rPr lang="zh-CN" altLang="en-US" sz="2800" u="sng"/>
              <a:t>            </a:t>
            </a:r>
            <a:r>
              <a:rPr lang="zh-CN" altLang="en-US" sz="2800"/>
              <a:t>。</a:t>
            </a:r>
          </a:p>
          <a:p>
            <a:pPr eaLnBrk="1" hangingPunct="1">
              <a:lnSpc>
                <a:spcPct val="120000"/>
              </a:lnSpc>
            </a:pPr>
            <a:r>
              <a:rPr lang="zh-CN" altLang="en-US" sz="2800"/>
              <a:t>        </a:t>
            </a:r>
            <a:r>
              <a:rPr lang="en-US" altLang="zh-CN" sz="2800"/>
              <a:t>A. void GetInput(char* pBuffer); </a:t>
            </a:r>
          </a:p>
          <a:p>
            <a:pPr eaLnBrk="1" hangingPunct="1">
              <a:lnSpc>
                <a:spcPct val="120000"/>
              </a:lnSpc>
            </a:pPr>
            <a:r>
              <a:rPr lang="en-US" altLang="zh-CN" sz="2800"/>
              <a:t>            </a:t>
            </a:r>
            <a:r>
              <a:rPr lang="zh-CN" altLang="en-US" sz="2800"/>
              <a:t>和</a:t>
            </a:r>
            <a:r>
              <a:rPr lang="en-US" altLang="zh-CN" sz="2800"/>
              <a:t>void GetInput(int* pInteger);</a:t>
            </a:r>
          </a:p>
          <a:p>
            <a:pPr eaLnBrk="1" hangingPunct="1">
              <a:lnSpc>
                <a:spcPct val="120000"/>
              </a:lnSpc>
            </a:pPr>
            <a:r>
              <a:rPr lang="en-US" altLang="zh-CN" sz="2800"/>
              <a:t>        B. int Function(int nA, int nB); </a:t>
            </a:r>
          </a:p>
          <a:p>
            <a:pPr eaLnBrk="1" hangingPunct="1">
              <a:lnSpc>
                <a:spcPct val="120000"/>
              </a:lnSpc>
            </a:pPr>
            <a:r>
              <a:rPr lang="en-US" altLang="zh-CN" sz="2800"/>
              <a:t>            </a:t>
            </a:r>
            <a:r>
              <a:rPr lang="zh-CN" altLang="en-US" sz="2800"/>
              <a:t>和 </a:t>
            </a:r>
            <a:r>
              <a:rPr lang="en-US" altLang="zh-CN" sz="2800"/>
              <a:t>void Function(int nA);</a:t>
            </a:r>
          </a:p>
          <a:p>
            <a:pPr eaLnBrk="1" hangingPunct="1">
              <a:lnSpc>
                <a:spcPct val="120000"/>
              </a:lnSpc>
            </a:pPr>
            <a:r>
              <a:rPr lang="en-US" altLang="zh-CN" sz="2800"/>
              <a:t>        C. int Function(int nA, int nB); </a:t>
            </a:r>
          </a:p>
          <a:p>
            <a:pPr eaLnBrk="1" hangingPunct="1">
              <a:lnSpc>
                <a:spcPct val="120000"/>
              </a:lnSpc>
            </a:pPr>
            <a:r>
              <a:rPr lang="en-US" altLang="zh-CN" sz="2800"/>
              <a:t>            </a:t>
            </a:r>
            <a:r>
              <a:rPr lang="zh-CN" altLang="en-US" sz="2800"/>
              <a:t>和 </a:t>
            </a:r>
            <a:r>
              <a:rPr lang="en-US" altLang="zh-CN" sz="2800"/>
              <a:t>int Function(int nA);</a:t>
            </a:r>
          </a:p>
          <a:p>
            <a:pPr eaLnBrk="1" hangingPunct="1">
              <a:lnSpc>
                <a:spcPct val="120000"/>
              </a:lnSpc>
            </a:pPr>
            <a:r>
              <a:rPr lang="en-US" altLang="zh-CN" sz="2800"/>
              <a:t>        D. int Function(int nA); </a:t>
            </a:r>
          </a:p>
          <a:p>
            <a:pPr eaLnBrk="1" hangingPunct="1">
              <a:lnSpc>
                <a:spcPct val="120000"/>
              </a:lnSpc>
            </a:pPr>
            <a:r>
              <a:rPr lang="en-US" altLang="zh-CN" sz="2800"/>
              <a:t>            </a:t>
            </a:r>
            <a:r>
              <a:rPr lang="zh-CN" altLang="en-US" sz="2800"/>
              <a:t>和 </a:t>
            </a:r>
            <a:r>
              <a:rPr lang="en-US" altLang="zh-CN" sz="2800"/>
              <a:t>void Function(int nB);</a:t>
            </a:r>
          </a:p>
        </p:txBody>
      </p:sp>
      <p:sp>
        <p:nvSpPr>
          <p:cNvPr id="201731" name="Rectangle 3"/>
          <p:cNvSpPr>
            <a:spLocks noChangeArrowheads="1"/>
          </p:cNvSpPr>
          <p:nvPr/>
        </p:nvSpPr>
        <p:spPr bwMode="auto">
          <a:xfrm>
            <a:off x="7524750" y="1557338"/>
            <a:ext cx="4778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a:solidFill>
                  <a:schemeClr val="accent2"/>
                </a:solidFill>
              </a:rPr>
              <a:t>D</a:t>
            </a:r>
          </a:p>
        </p:txBody>
      </p:sp>
      <p:sp>
        <p:nvSpPr>
          <p:cNvPr id="25604" name="Rectangle 4"/>
          <p:cNvSpPr>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4400">
                <a:solidFill>
                  <a:schemeClr val="tx2"/>
                </a:solidFill>
              </a:rPr>
              <a:t>习     题</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17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827088" y="1196975"/>
            <a:ext cx="8458200" cy="534987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pPr>
            <a:r>
              <a:rPr lang="en-US" altLang="zh-CN"/>
              <a:t>3</a:t>
            </a:r>
            <a:r>
              <a:rPr lang="zh-CN" altLang="en-US"/>
              <a:t>、下面程序的运行结果是</a:t>
            </a:r>
            <a:r>
              <a:rPr lang="zh-CN" altLang="en-US" u="sng"/>
              <a:t>         </a:t>
            </a:r>
            <a:r>
              <a:rPr lang="zh-CN" altLang="en-US"/>
              <a:t>。</a:t>
            </a:r>
          </a:p>
          <a:p>
            <a:pPr eaLnBrk="1" hangingPunct="1">
              <a:lnSpc>
                <a:spcPct val="120000"/>
              </a:lnSpc>
            </a:pPr>
            <a:r>
              <a:rPr lang="zh-CN" altLang="en-US"/>
              <a:t>	</a:t>
            </a:r>
            <a:r>
              <a:rPr lang="en-US" altLang="zh-CN"/>
              <a:t>#include &lt;iostream.h&gt;</a:t>
            </a:r>
          </a:p>
          <a:p>
            <a:pPr eaLnBrk="1" hangingPunct="1">
              <a:lnSpc>
                <a:spcPct val="120000"/>
              </a:lnSpc>
            </a:pPr>
            <a:r>
              <a:rPr lang="en-US" altLang="zh-CN"/>
              <a:t>	class A{</a:t>
            </a:r>
          </a:p>
          <a:p>
            <a:pPr eaLnBrk="1" hangingPunct="1">
              <a:lnSpc>
                <a:spcPct val="120000"/>
              </a:lnSpc>
            </a:pPr>
            <a:r>
              <a:rPr lang="en-US" altLang="zh-CN"/>
              <a:t>	public:	A( ){}</a:t>
            </a:r>
          </a:p>
          <a:p>
            <a:pPr eaLnBrk="1" hangingPunct="1">
              <a:lnSpc>
                <a:spcPct val="120000"/>
              </a:lnSpc>
            </a:pPr>
            <a:r>
              <a:rPr lang="en-US" altLang="zh-CN"/>
              <a:t>		int Min(int a, int b){return a&lt;b?a:b;}</a:t>
            </a:r>
          </a:p>
          <a:p>
            <a:pPr eaLnBrk="1" hangingPunct="1">
              <a:lnSpc>
                <a:spcPct val="120000"/>
              </a:lnSpc>
            </a:pPr>
            <a:r>
              <a:rPr lang="en-US" altLang="zh-CN"/>
              <a:t>		int Min(int a, int b, int c)</a:t>
            </a:r>
          </a:p>
          <a:p>
            <a:pPr eaLnBrk="1" hangingPunct="1">
              <a:lnSpc>
                <a:spcPct val="120000"/>
              </a:lnSpc>
            </a:pPr>
            <a:r>
              <a:rPr lang="en-US" altLang="zh-CN"/>
              <a:t>		{	if(a&lt;b) return a&lt;c?a:c;</a:t>
            </a:r>
          </a:p>
          <a:p>
            <a:pPr eaLnBrk="1" hangingPunct="1">
              <a:lnSpc>
                <a:spcPct val="120000"/>
              </a:lnSpc>
            </a:pPr>
            <a:r>
              <a:rPr lang="en-US" altLang="zh-CN"/>
              <a:t>			else return b&lt;c?b:c;  }</a:t>
            </a:r>
          </a:p>
          <a:p>
            <a:pPr eaLnBrk="1" hangingPunct="1">
              <a:lnSpc>
                <a:spcPct val="120000"/>
              </a:lnSpc>
            </a:pPr>
            <a:r>
              <a:rPr lang="en-US" altLang="zh-CN"/>
              <a:t>		~A( ){}	</a:t>
            </a:r>
          </a:p>
          <a:p>
            <a:pPr eaLnBrk="1" hangingPunct="1">
              <a:lnSpc>
                <a:spcPct val="120000"/>
              </a:lnSpc>
            </a:pPr>
            <a:r>
              <a:rPr lang="en-US" altLang="zh-CN"/>
              <a:t>	};</a:t>
            </a:r>
          </a:p>
          <a:p>
            <a:pPr eaLnBrk="1" hangingPunct="1">
              <a:lnSpc>
                <a:spcPct val="120000"/>
              </a:lnSpc>
            </a:pPr>
            <a:r>
              <a:rPr lang="en-US" altLang="zh-CN"/>
              <a:t>	void main( )  {A a;	cout&lt;&lt;a.Min(1,2,3)&lt;&lt;a.Min(2,0);  }</a:t>
            </a:r>
          </a:p>
          <a:p>
            <a:pPr eaLnBrk="1" hangingPunct="1">
              <a:lnSpc>
                <a:spcPct val="120000"/>
              </a:lnSpc>
            </a:pPr>
            <a:r>
              <a:rPr lang="en-US" altLang="zh-CN"/>
              <a:t>	A. 10 		B. 12		C. 30 		D. 32</a:t>
            </a:r>
          </a:p>
        </p:txBody>
      </p:sp>
      <p:sp>
        <p:nvSpPr>
          <p:cNvPr id="202755" name="Rectangle 3"/>
          <p:cNvSpPr>
            <a:spLocks noChangeArrowheads="1"/>
          </p:cNvSpPr>
          <p:nvPr/>
        </p:nvSpPr>
        <p:spPr bwMode="auto">
          <a:xfrm>
            <a:off x="4500563" y="1125538"/>
            <a:ext cx="441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a:solidFill>
                  <a:schemeClr val="accent2"/>
                </a:solidFill>
              </a:rPr>
              <a:t>A</a:t>
            </a:r>
          </a:p>
        </p:txBody>
      </p:sp>
      <p:sp>
        <p:nvSpPr>
          <p:cNvPr id="26628" name="Rectangle 4"/>
          <p:cNvSpPr>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4400">
                <a:solidFill>
                  <a:schemeClr val="tx2"/>
                </a:solidFill>
              </a:rPr>
              <a:t>习     题</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7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ChangeArrowheads="1"/>
          </p:cNvSpPr>
          <p:nvPr/>
        </p:nvSpPr>
        <p:spPr bwMode="auto">
          <a:xfrm>
            <a:off x="1066800" y="1295400"/>
            <a:ext cx="7696200" cy="187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lnSpc>
                <a:spcPct val="110000"/>
              </a:lnSpc>
              <a:spcAft>
                <a:spcPct val="20000"/>
              </a:spcAft>
            </a:pPr>
            <a:r>
              <a:rPr lang="en-US" altLang="zh-CN" sz="2600" b="1">
                <a:solidFill>
                  <a:srgbClr val="000000"/>
                </a:solidFill>
              </a:rPr>
              <a:t>        </a:t>
            </a:r>
            <a:r>
              <a:rPr lang="zh-CN" altLang="en-US" sz="2600" b="1">
                <a:solidFill>
                  <a:srgbClr val="000000"/>
                </a:solidFill>
              </a:rPr>
              <a:t>以一个类为基础定义另一个类，后者称为</a:t>
            </a:r>
            <a:r>
              <a:rPr lang="zh-CN" altLang="en-US" sz="2600" b="1">
                <a:solidFill>
                  <a:srgbClr val="FF0000"/>
                </a:solidFill>
              </a:rPr>
              <a:t>派生类（子类）</a:t>
            </a:r>
            <a:r>
              <a:rPr lang="zh-CN" altLang="en-US" sz="2600" b="1">
                <a:solidFill>
                  <a:srgbClr val="000000"/>
                </a:solidFill>
              </a:rPr>
              <a:t>，前者称为</a:t>
            </a:r>
            <a:r>
              <a:rPr lang="zh-CN" altLang="en-US" sz="2600" b="1">
                <a:solidFill>
                  <a:srgbClr val="FF0000"/>
                </a:solidFill>
              </a:rPr>
              <a:t>基类（父类）</a:t>
            </a:r>
            <a:r>
              <a:rPr lang="zh-CN" altLang="en-US" sz="2600" b="1">
                <a:solidFill>
                  <a:srgbClr val="000000"/>
                </a:solidFill>
              </a:rPr>
              <a:t>。</a:t>
            </a:r>
          </a:p>
          <a:p>
            <a:pPr eaLnBrk="1" hangingPunct="1">
              <a:lnSpc>
                <a:spcPct val="110000"/>
              </a:lnSpc>
              <a:spcAft>
                <a:spcPct val="20000"/>
              </a:spcAft>
            </a:pPr>
            <a:r>
              <a:rPr lang="zh-CN" altLang="en-US" sz="2600" b="1">
                <a:solidFill>
                  <a:srgbClr val="000000"/>
                </a:solidFill>
              </a:rPr>
              <a:t>        派生类继承了基类的</a:t>
            </a:r>
            <a:r>
              <a:rPr lang="zh-CN" altLang="en-US" sz="2600" b="1">
                <a:solidFill>
                  <a:srgbClr val="0000CC"/>
                </a:solidFill>
              </a:rPr>
              <a:t>数据成员和成员函数</a:t>
            </a:r>
            <a:r>
              <a:rPr lang="zh-CN" altLang="en-US" sz="2600" b="1">
                <a:solidFill>
                  <a:srgbClr val="000000"/>
                </a:solidFill>
              </a:rPr>
              <a:t>，并且还可以</a:t>
            </a:r>
            <a:r>
              <a:rPr lang="zh-CN" altLang="en-US" sz="2600" b="1">
                <a:solidFill>
                  <a:srgbClr val="0000CC"/>
                </a:solidFill>
              </a:rPr>
              <a:t>加入</a:t>
            </a:r>
            <a:r>
              <a:rPr lang="zh-CN" altLang="en-US" sz="2600" b="1">
                <a:solidFill>
                  <a:srgbClr val="000000"/>
                </a:solidFill>
              </a:rPr>
              <a:t>或</a:t>
            </a:r>
            <a:r>
              <a:rPr lang="zh-CN" altLang="en-US" sz="2600" b="1">
                <a:solidFill>
                  <a:srgbClr val="0000CC"/>
                </a:solidFill>
              </a:rPr>
              <a:t>重新定义</a:t>
            </a:r>
            <a:r>
              <a:rPr lang="zh-CN" altLang="en-US" sz="2600" b="1">
                <a:solidFill>
                  <a:srgbClr val="000000"/>
                </a:solidFill>
              </a:rPr>
              <a:t>新的数据成员和成员函数。</a:t>
            </a:r>
          </a:p>
        </p:txBody>
      </p:sp>
      <p:sp>
        <p:nvSpPr>
          <p:cNvPr id="205827" name="Rectangle 3"/>
          <p:cNvSpPr>
            <a:spLocks noChangeArrowheads="1"/>
          </p:cNvSpPr>
          <p:nvPr/>
        </p:nvSpPr>
        <p:spPr bwMode="auto">
          <a:xfrm>
            <a:off x="1084263" y="333375"/>
            <a:ext cx="38481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838200" indent="-838200" eaLnBrk="0" hangingPunct="0">
              <a:defRPr kumimoji="1" sz="2400">
                <a:solidFill>
                  <a:schemeClr val="tx1"/>
                </a:solidFill>
                <a:latin typeface="Times New Roman" pitchFamily="18" charset="0"/>
                <a:ea typeface="宋体" charset="-122"/>
              </a:defRPr>
            </a:lvl1pPr>
            <a:lvl2pPr marL="838200" indent="-838200" eaLnBrk="0" hangingPunct="0">
              <a:defRPr kumimoji="1" sz="2400">
                <a:solidFill>
                  <a:schemeClr val="tx1"/>
                </a:solidFill>
                <a:latin typeface="Times New Roman" pitchFamily="18" charset="0"/>
                <a:ea typeface="宋体" charset="-122"/>
              </a:defRPr>
            </a:lvl2pPr>
            <a:lvl3pPr marL="838200" indent="-838200" eaLnBrk="0" hangingPunct="0">
              <a:defRPr kumimoji="1" sz="2400">
                <a:solidFill>
                  <a:schemeClr val="tx1"/>
                </a:solidFill>
                <a:latin typeface="Times New Roman" pitchFamily="18" charset="0"/>
                <a:ea typeface="宋体" charset="-122"/>
              </a:defRPr>
            </a:lvl3pPr>
            <a:lvl4pPr marL="838200" indent="-838200" eaLnBrk="0" hangingPunct="0">
              <a:defRPr kumimoji="1" sz="2400">
                <a:solidFill>
                  <a:schemeClr val="tx1"/>
                </a:solidFill>
                <a:latin typeface="Times New Roman" pitchFamily="18" charset="0"/>
                <a:ea typeface="宋体" charset="-122"/>
              </a:defRPr>
            </a:lvl4pPr>
            <a:lvl5pPr marL="838200" indent="-838200" eaLnBrk="0" hangingPunct="0">
              <a:defRPr kumimoji="1" sz="2400">
                <a:solidFill>
                  <a:schemeClr val="tx1"/>
                </a:solidFill>
                <a:latin typeface="Times New Roman" pitchFamily="18" charset="0"/>
                <a:ea typeface="宋体" charset="-122"/>
              </a:defRPr>
            </a:lvl5pPr>
            <a:lvl6pPr marL="1295400" indent="-838200" eaLnBrk="0" fontAlgn="base" hangingPunct="0">
              <a:spcBef>
                <a:spcPct val="0"/>
              </a:spcBef>
              <a:spcAft>
                <a:spcPct val="0"/>
              </a:spcAft>
              <a:defRPr kumimoji="1" sz="2400">
                <a:solidFill>
                  <a:schemeClr val="tx1"/>
                </a:solidFill>
                <a:latin typeface="Times New Roman" pitchFamily="18" charset="0"/>
                <a:ea typeface="宋体" charset="-122"/>
              </a:defRPr>
            </a:lvl6pPr>
            <a:lvl7pPr marL="1752600" indent="-838200" eaLnBrk="0" fontAlgn="base" hangingPunct="0">
              <a:spcBef>
                <a:spcPct val="0"/>
              </a:spcBef>
              <a:spcAft>
                <a:spcPct val="0"/>
              </a:spcAft>
              <a:defRPr kumimoji="1" sz="2400">
                <a:solidFill>
                  <a:schemeClr val="tx1"/>
                </a:solidFill>
                <a:latin typeface="Times New Roman" pitchFamily="18" charset="0"/>
                <a:ea typeface="宋体" charset="-122"/>
              </a:defRPr>
            </a:lvl7pPr>
            <a:lvl8pPr marL="2209800" indent="-838200" eaLnBrk="0" fontAlgn="base" hangingPunct="0">
              <a:spcBef>
                <a:spcPct val="0"/>
              </a:spcBef>
              <a:spcAft>
                <a:spcPct val="0"/>
              </a:spcAft>
              <a:defRPr kumimoji="1" sz="2400">
                <a:solidFill>
                  <a:schemeClr val="tx1"/>
                </a:solidFill>
                <a:latin typeface="Times New Roman" pitchFamily="18" charset="0"/>
                <a:ea typeface="宋体" charset="-122"/>
              </a:defRPr>
            </a:lvl8pPr>
            <a:lvl9pPr marL="2667000" indent="-8382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sz="4800" b="1">
                <a:solidFill>
                  <a:srgbClr val="000000"/>
                </a:solidFill>
              </a:rPr>
              <a:t>继承与派生</a:t>
            </a:r>
          </a:p>
        </p:txBody>
      </p:sp>
      <p:sp>
        <p:nvSpPr>
          <p:cNvPr id="6" name="Rectangle 2"/>
          <p:cNvSpPr>
            <a:spLocks noChangeArrowheads="1"/>
          </p:cNvSpPr>
          <p:nvPr/>
        </p:nvSpPr>
        <p:spPr bwMode="auto">
          <a:xfrm>
            <a:off x="3722688" y="3562350"/>
            <a:ext cx="1905000" cy="4429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r>
              <a:rPr lang="en-US" altLang="zh-CN" sz="2800" dirty="0" err="1">
                <a:solidFill>
                  <a:srgbClr val="000000"/>
                </a:solidFill>
              </a:rPr>
              <a:t>CCircle</a:t>
            </a:r>
            <a:endParaRPr lang="en-US" altLang="zh-CN" sz="2800" dirty="0">
              <a:solidFill>
                <a:srgbClr val="000000"/>
              </a:solidFill>
            </a:endParaRPr>
          </a:p>
        </p:txBody>
      </p:sp>
      <p:sp>
        <p:nvSpPr>
          <p:cNvPr id="9" name="Rectangle 2"/>
          <p:cNvSpPr>
            <a:spLocks noChangeArrowheads="1"/>
          </p:cNvSpPr>
          <p:nvPr/>
        </p:nvSpPr>
        <p:spPr bwMode="auto">
          <a:xfrm>
            <a:off x="1371600" y="5002213"/>
            <a:ext cx="1905000" cy="4429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r>
              <a:rPr lang="en-US" altLang="zh-CN" sz="2800" dirty="0" err="1">
                <a:solidFill>
                  <a:srgbClr val="000000"/>
                </a:solidFill>
              </a:rPr>
              <a:t>CSphere</a:t>
            </a:r>
            <a:endParaRPr lang="en-US" altLang="zh-CN" sz="2800" dirty="0">
              <a:solidFill>
                <a:srgbClr val="000000"/>
              </a:solidFill>
            </a:endParaRPr>
          </a:p>
        </p:txBody>
      </p:sp>
      <p:sp>
        <p:nvSpPr>
          <p:cNvPr id="10" name="Rectangle 2"/>
          <p:cNvSpPr>
            <a:spLocks noChangeArrowheads="1"/>
          </p:cNvSpPr>
          <p:nvPr/>
        </p:nvSpPr>
        <p:spPr bwMode="auto">
          <a:xfrm>
            <a:off x="3713163" y="5002213"/>
            <a:ext cx="1905000" cy="4429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r>
              <a:rPr lang="en-US" altLang="zh-CN" sz="2800" dirty="0" err="1">
                <a:solidFill>
                  <a:srgbClr val="000000"/>
                </a:solidFill>
              </a:rPr>
              <a:t>CCylinder</a:t>
            </a:r>
            <a:endParaRPr lang="en-US" altLang="zh-CN" sz="2800" dirty="0">
              <a:solidFill>
                <a:srgbClr val="000000"/>
              </a:solidFill>
            </a:endParaRPr>
          </a:p>
        </p:txBody>
      </p:sp>
      <p:sp>
        <p:nvSpPr>
          <p:cNvPr id="11" name="Rectangle 2"/>
          <p:cNvSpPr>
            <a:spLocks noChangeArrowheads="1"/>
          </p:cNvSpPr>
          <p:nvPr/>
        </p:nvSpPr>
        <p:spPr bwMode="auto">
          <a:xfrm>
            <a:off x="5762625" y="5002213"/>
            <a:ext cx="1905000" cy="4429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r>
              <a:rPr lang="en-US" altLang="zh-CN" sz="2800">
                <a:solidFill>
                  <a:srgbClr val="000000"/>
                </a:solidFill>
              </a:rPr>
              <a:t>CCone</a:t>
            </a:r>
          </a:p>
        </p:txBody>
      </p:sp>
      <p:cxnSp>
        <p:nvCxnSpPr>
          <p:cNvPr id="3" name="直接连接符 2"/>
          <p:cNvCxnSpPr>
            <a:cxnSpLocks noChangeShapeType="1"/>
            <a:stCxn id="6" idx="2"/>
            <a:endCxn id="9" idx="0"/>
          </p:cNvCxnSpPr>
          <p:nvPr/>
        </p:nvCxnSpPr>
        <p:spPr bwMode="auto">
          <a:xfrm flipH="1">
            <a:off x="2324100" y="4005263"/>
            <a:ext cx="2351088" cy="99695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直接连接符 4"/>
          <p:cNvCxnSpPr>
            <a:cxnSpLocks noChangeShapeType="1"/>
            <a:stCxn id="6" idx="2"/>
            <a:endCxn id="10" idx="0"/>
          </p:cNvCxnSpPr>
          <p:nvPr/>
        </p:nvCxnSpPr>
        <p:spPr bwMode="auto">
          <a:xfrm flipH="1">
            <a:off x="4665663" y="4005263"/>
            <a:ext cx="9525" cy="99695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p:cNvCxnSpPr>
            <a:cxnSpLocks noChangeShapeType="1"/>
            <a:stCxn id="6" idx="2"/>
            <a:endCxn id="11" idx="0"/>
          </p:cNvCxnSpPr>
          <p:nvPr/>
        </p:nvCxnSpPr>
        <p:spPr bwMode="auto">
          <a:xfrm>
            <a:off x="4675188" y="4005263"/>
            <a:ext cx="2039937" cy="99695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828" name="Rectangle 4"/>
          <p:cNvSpPr>
            <a:spLocks noChangeArrowheads="1"/>
          </p:cNvSpPr>
          <p:nvPr/>
        </p:nvSpPr>
        <p:spPr bwMode="auto">
          <a:xfrm>
            <a:off x="1763713" y="3284538"/>
            <a:ext cx="6818312" cy="6477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40000"/>
              </a:lnSpc>
            </a:pPr>
            <a:r>
              <a:rPr lang="zh-CN" altLang="en-US" sz="2600" b="1" dirty="0">
                <a:solidFill>
                  <a:srgbClr val="000000"/>
                </a:solidFill>
              </a:rPr>
              <a:t>定义派生类的一般格式：</a:t>
            </a:r>
          </a:p>
        </p:txBody>
      </p:sp>
      <p:sp>
        <p:nvSpPr>
          <p:cNvPr id="205829" name="Rectangle 5"/>
          <p:cNvSpPr>
            <a:spLocks noChangeArrowheads="1"/>
          </p:cNvSpPr>
          <p:nvPr/>
        </p:nvSpPr>
        <p:spPr bwMode="auto">
          <a:xfrm>
            <a:off x="1785938" y="3967163"/>
            <a:ext cx="6818312" cy="1838325"/>
          </a:xfrm>
          <a:prstGeom prst="rect">
            <a:avLst/>
          </a:prstGeom>
          <a:solidFill>
            <a:schemeClr val="accent3"/>
          </a:solidFill>
          <a:ln>
            <a:noFill/>
          </a:ln>
          <a:effec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0000"/>
              </a:lnSpc>
              <a:defRPr/>
            </a:pPr>
            <a:r>
              <a:rPr lang="en-US" altLang="zh-CN" sz="2600" b="1" dirty="0" smtClean="0">
                <a:solidFill>
                  <a:srgbClr val="000000"/>
                </a:solidFill>
              </a:rPr>
              <a:t>class </a:t>
            </a:r>
            <a:r>
              <a:rPr lang="zh-CN" altLang="en-US" sz="2600" b="1" dirty="0" smtClean="0">
                <a:solidFill>
                  <a:srgbClr val="000000"/>
                </a:solidFill>
              </a:rPr>
              <a:t>派生类名</a:t>
            </a:r>
            <a:r>
              <a:rPr lang="zh-CN" altLang="en-US" sz="2600" b="1" dirty="0" smtClean="0">
                <a:solidFill>
                  <a:srgbClr val="FF0000"/>
                </a:solidFill>
              </a:rPr>
              <a:t>：继承方式    基类名</a:t>
            </a:r>
          </a:p>
          <a:p>
            <a:pPr eaLnBrk="1" hangingPunct="1">
              <a:lnSpc>
                <a:spcPct val="110000"/>
              </a:lnSpc>
              <a:defRPr/>
            </a:pPr>
            <a:r>
              <a:rPr lang="en-US" altLang="zh-CN" sz="2600" b="1" dirty="0" smtClean="0">
                <a:solidFill>
                  <a:srgbClr val="000000"/>
                </a:solidFill>
              </a:rPr>
              <a:t>{    </a:t>
            </a:r>
          </a:p>
          <a:p>
            <a:pPr eaLnBrk="1" hangingPunct="1">
              <a:lnSpc>
                <a:spcPct val="110000"/>
              </a:lnSpc>
              <a:defRPr/>
            </a:pPr>
            <a:r>
              <a:rPr lang="en-US" altLang="zh-CN" sz="2600" b="1" dirty="0" smtClean="0">
                <a:solidFill>
                  <a:srgbClr val="000000"/>
                </a:solidFill>
              </a:rPr>
              <a:t>      </a:t>
            </a:r>
            <a:r>
              <a:rPr lang="zh-CN" altLang="en-US" sz="2600" b="1" dirty="0" smtClean="0">
                <a:solidFill>
                  <a:srgbClr val="000000"/>
                </a:solidFill>
              </a:rPr>
              <a:t>新加入或重新定义的数据成员和成员函数</a:t>
            </a:r>
          </a:p>
          <a:p>
            <a:pPr eaLnBrk="1" hangingPunct="1">
              <a:lnSpc>
                <a:spcPct val="110000"/>
              </a:lnSpc>
              <a:defRPr/>
            </a:pPr>
            <a:r>
              <a:rPr lang="en-US" altLang="zh-CN" sz="2600" b="1" dirty="0" smtClean="0">
                <a:solidFill>
                  <a:srgbClr val="000000"/>
                </a:solidFill>
              </a:rPr>
              <a:t>};</a:t>
            </a:r>
          </a:p>
        </p:txBody>
      </p:sp>
    </p:spTree>
    <p:extLst>
      <p:ext uri="{BB962C8B-B14F-4D97-AF65-F5344CB8AC3E}">
        <p14:creationId xmlns:p14="http://schemas.microsoft.com/office/powerpoint/2010/main" val="2387106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up)">
                                      <p:cBhvr>
                                        <p:cTn id="25" dur="500"/>
                                        <p:tgtEl>
                                          <p:spTgt spid="3"/>
                                        </p:tgtEl>
                                      </p:cBhvr>
                                    </p:animEffect>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up)">
                                      <p:cBhvr>
                                        <p:cTn id="29" dur="500"/>
                                        <p:tgtEl>
                                          <p:spTgt spid="5"/>
                                        </p:tgtEl>
                                      </p:cBhvr>
                                    </p:animEffect>
                                  </p:childTnLst>
                                </p:cTn>
                              </p:par>
                            </p:childTnLst>
                          </p:cTn>
                        </p:par>
                        <p:par>
                          <p:cTn id="30" fill="hold">
                            <p:stCondLst>
                              <p:cond delay="1000"/>
                            </p:stCondLst>
                            <p:childTnLst>
                              <p:par>
                                <p:cTn id="31" presetID="22" presetClass="entr" presetSubtype="1"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up)">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205827">
                                            <p:txEl>
                                              <p:pRg st="0" end="0"/>
                                            </p:txEl>
                                          </p:spTgt>
                                        </p:tgtEl>
                                        <p:attrNameLst>
                                          <p:attrName>style.visibility</p:attrName>
                                        </p:attrNameLst>
                                      </p:cBhvr>
                                      <p:to>
                                        <p:strVal val="visible"/>
                                      </p:to>
                                    </p:set>
                                    <p:anim calcmode="lin" valueType="num">
                                      <p:cBhvr additive="base">
                                        <p:cTn id="38" dur="500" fill="hold"/>
                                        <p:tgtEl>
                                          <p:spTgt spid="205827">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058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205826">
                                            <p:txEl>
                                              <p:pRg st="0" end="0"/>
                                            </p:txEl>
                                          </p:spTgt>
                                        </p:tgtEl>
                                        <p:attrNameLst>
                                          <p:attrName>style.visibility</p:attrName>
                                        </p:attrNameLst>
                                      </p:cBhvr>
                                      <p:to>
                                        <p:strVal val="visible"/>
                                      </p:to>
                                    </p:set>
                                    <p:anim calcmode="lin" valueType="num">
                                      <p:cBhvr additive="base">
                                        <p:cTn id="44" dur="500" fill="hold"/>
                                        <p:tgtEl>
                                          <p:spTgt spid="205826">
                                            <p:txEl>
                                              <p:pRg st="0" end="0"/>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2058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205826">
                                            <p:txEl>
                                              <p:pRg st="1" end="1"/>
                                            </p:txEl>
                                          </p:spTgt>
                                        </p:tgtEl>
                                        <p:attrNameLst>
                                          <p:attrName>style.visibility</p:attrName>
                                        </p:attrNameLst>
                                      </p:cBhvr>
                                      <p:to>
                                        <p:strVal val="visible"/>
                                      </p:to>
                                    </p:set>
                                    <p:anim calcmode="lin" valueType="num">
                                      <p:cBhvr additive="base">
                                        <p:cTn id="50" dur="500" fill="hold"/>
                                        <p:tgtEl>
                                          <p:spTgt spid="205826">
                                            <p:txEl>
                                              <p:pRg st="1" end="1"/>
                                            </p:txEl>
                                          </p:spTgt>
                                        </p:tgtEl>
                                        <p:attrNameLst>
                                          <p:attrName>ppt_x</p:attrName>
                                        </p:attrNameLst>
                                      </p:cBhvr>
                                      <p:tavLst>
                                        <p:tav tm="0">
                                          <p:val>
                                            <p:strVal val="0-#ppt_w/2"/>
                                          </p:val>
                                        </p:tav>
                                        <p:tav tm="100000">
                                          <p:val>
                                            <p:strVal val="#ppt_x"/>
                                          </p:val>
                                        </p:tav>
                                      </p:tavLst>
                                    </p:anim>
                                    <p:anim calcmode="lin" valueType="num">
                                      <p:cBhvr additive="base">
                                        <p:cTn id="51" dur="500" fill="hold"/>
                                        <p:tgtEl>
                                          <p:spTgt spid="20582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6"/>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3"/>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9"/>
                                        </p:tgtEl>
                                        <p:attrNameLst>
                                          <p:attrName>style.visibility</p:attrName>
                                        </p:attrNameLst>
                                      </p:cBhvr>
                                      <p:to>
                                        <p:strVal val="hidden"/>
                                      </p:to>
                                    </p:set>
                                  </p:childTnLst>
                                </p:cTn>
                              </p:par>
                              <p:par>
                                <p:cTn id="60" presetID="1" presetClass="exit" presetSubtype="0" fill="hold" nodeType="withEffect">
                                  <p:stCondLst>
                                    <p:cond delay="0"/>
                                  </p:stCondLst>
                                  <p:childTnLst>
                                    <p:set>
                                      <p:cBhvr>
                                        <p:cTn id="61" dur="1" fill="hold">
                                          <p:stCondLst>
                                            <p:cond delay="0"/>
                                          </p:stCondLst>
                                        </p:cTn>
                                        <p:tgtEl>
                                          <p:spTgt spid="5"/>
                                        </p:tgtEl>
                                        <p:attrNameLst>
                                          <p:attrName>style.visibility</p:attrName>
                                        </p:attrNameLst>
                                      </p:cBhvr>
                                      <p:to>
                                        <p:strVal val="hidden"/>
                                      </p:to>
                                    </p:set>
                                  </p:childTnLst>
                                </p:cTn>
                              </p:par>
                              <p:par>
                                <p:cTn id="62" presetID="1" presetClass="exit" presetSubtype="0" fill="hold" grpId="1" nodeType="withEffect">
                                  <p:stCondLst>
                                    <p:cond delay="0"/>
                                  </p:stCondLst>
                                  <p:childTnLst>
                                    <p:set>
                                      <p:cBhvr>
                                        <p:cTn id="63" dur="1" fill="hold">
                                          <p:stCondLst>
                                            <p:cond delay="0"/>
                                          </p:stCondLst>
                                        </p:cTn>
                                        <p:tgtEl>
                                          <p:spTgt spid="10"/>
                                        </p:tgtEl>
                                        <p:attrNameLst>
                                          <p:attrName>style.visibility</p:attrName>
                                        </p:attrNameLst>
                                      </p:cBhvr>
                                      <p:to>
                                        <p:strVal val="hidden"/>
                                      </p:to>
                                    </p:set>
                                  </p:childTnLst>
                                </p:cTn>
                              </p:par>
                              <p:par>
                                <p:cTn id="64" presetID="1" presetClass="exit" presetSubtype="0" fill="hold" nodeType="withEffect">
                                  <p:stCondLst>
                                    <p:cond delay="0"/>
                                  </p:stCondLst>
                                  <p:childTnLst>
                                    <p:set>
                                      <p:cBhvr>
                                        <p:cTn id="65" dur="1" fill="hold">
                                          <p:stCondLst>
                                            <p:cond delay="0"/>
                                          </p:stCondLst>
                                        </p:cTn>
                                        <p:tgtEl>
                                          <p:spTgt spid="13"/>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11"/>
                                        </p:tgtEl>
                                        <p:attrNameLst>
                                          <p:attrName>style.visibility</p:attrName>
                                        </p:attrNameLst>
                                      </p:cBhvr>
                                      <p:to>
                                        <p:strVal val="hidden"/>
                                      </p:to>
                                    </p:set>
                                  </p:childTnLst>
                                </p:cTn>
                              </p:par>
                            </p:childTnLst>
                          </p:cTn>
                        </p:par>
                        <p:par>
                          <p:cTn id="68" fill="hold" nodeType="afterGroup">
                            <p:stCondLst>
                              <p:cond delay="0"/>
                            </p:stCondLst>
                            <p:childTnLst>
                              <p:par>
                                <p:cTn id="69" presetID="1" presetClass="entr" presetSubtype="0" fill="hold" grpId="0" nodeType="afterEffect">
                                  <p:stCondLst>
                                    <p:cond delay="0"/>
                                  </p:stCondLst>
                                  <p:childTnLst>
                                    <p:set>
                                      <p:cBhvr>
                                        <p:cTn id="70" dur="1" fill="hold">
                                          <p:stCondLst>
                                            <p:cond delay="0"/>
                                          </p:stCondLst>
                                        </p:cTn>
                                        <p:tgtEl>
                                          <p:spTgt spid="205828"/>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058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6" grpId="0" build="p" autoUpdateAnimBg="0" advAuto="7000"/>
      <p:bldP spid="205827" grpId="0" build="p"/>
      <p:bldP spid="6" grpId="0" animBg="1"/>
      <p:bldP spid="6" grpId="1" animBg="1"/>
      <p:bldP spid="9" grpId="0" animBg="1"/>
      <p:bldP spid="9" grpId="1" animBg="1"/>
      <p:bldP spid="10" grpId="0" animBg="1"/>
      <p:bldP spid="10" grpId="1" animBg="1"/>
      <p:bldP spid="11" grpId="0" animBg="1"/>
      <p:bldP spid="11" grpId="1" animBg="1"/>
      <p:bldP spid="205828" grpId="0" animBg="1"/>
      <p:bldP spid="20582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CFB6461-E288-4040-8F22-1B334BD38AA3}" type="slidenum">
              <a:rPr lang="en-US" altLang="zh-CN" sz="1400" smtClean="0"/>
              <a:pPr eaLnBrk="1" hangingPunct="1"/>
              <a:t>28</a:t>
            </a:fld>
            <a:endParaRPr lang="en-US" altLang="zh-CN" sz="1400" smtClean="0"/>
          </a:p>
        </p:txBody>
      </p:sp>
      <p:sp>
        <p:nvSpPr>
          <p:cNvPr id="227330" name="Rectangle 2"/>
          <p:cNvSpPr>
            <a:spLocks noChangeArrowheads="1"/>
          </p:cNvSpPr>
          <p:nvPr/>
        </p:nvSpPr>
        <p:spPr bwMode="auto">
          <a:xfrm>
            <a:off x="900113" y="-80963"/>
            <a:ext cx="8170862" cy="7110413"/>
          </a:xfrm>
          <a:prstGeom prst="rect">
            <a:avLst/>
          </a:prstGeom>
          <a:solidFill>
            <a:schemeClr val="bg1"/>
          </a:solidFill>
          <a:ln>
            <a:noFill/>
          </a:ln>
          <a:effectLst/>
          <a:extLst>
            <a:ext uri="{91240B29-F687-4F45-9708-019B960494DF}">
              <a14:hiddenLine xmlns:a14="http://schemas.microsoft.com/office/drawing/2010/main" w="57150">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340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t>#include &lt;iostream&gt;</a:t>
            </a:r>
          </a:p>
          <a:p>
            <a:pPr eaLnBrk="1" hangingPunct="1"/>
            <a:r>
              <a:rPr lang="en-US" altLang="zh-CN" sz="2000" b="1"/>
              <a:t>using namespace std;</a:t>
            </a:r>
          </a:p>
          <a:p>
            <a:pPr eaLnBrk="1" hangingPunct="1"/>
            <a:r>
              <a:rPr lang="en-US" altLang="zh-CN" b="1"/>
              <a:t>class </a:t>
            </a:r>
            <a:r>
              <a:rPr lang="en-US" altLang="zh-CN" b="1">
                <a:solidFill>
                  <a:schemeClr val="accent2"/>
                </a:solidFill>
              </a:rPr>
              <a:t>animal</a:t>
            </a:r>
          </a:p>
          <a:p>
            <a:pPr eaLnBrk="1" hangingPunct="1"/>
            <a:r>
              <a:rPr lang="en-US" altLang="zh-CN" b="1"/>
              <a:t>{</a:t>
            </a:r>
          </a:p>
          <a:p>
            <a:pPr eaLnBrk="1" hangingPunct="1"/>
            <a:r>
              <a:rPr lang="en-US" altLang="zh-CN" b="1"/>
              <a:t>public:</a:t>
            </a:r>
          </a:p>
          <a:p>
            <a:pPr eaLnBrk="1" hangingPunct="1"/>
            <a:r>
              <a:rPr lang="en-US" altLang="zh-CN" b="1"/>
              <a:t>    void eat( )</a:t>
            </a:r>
          </a:p>
          <a:p>
            <a:pPr eaLnBrk="1" hangingPunct="1"/>
            <a:r>
              <a:rPr lang="en-US" altLang="zh-CN" b="1"/>
              <a:t>   {      	cout&lt;&lt;"animal eat"&lt;&lt;endl;    }</a:t>
            </a:r>
          </a:p>
          <a:p>
            <a:pPr eaLnBrk="1" hangingPunct="1"/>
            <a:r>
              <a:rPr lang="en-US" altLang="zh-CN" b="1"/>
              <a:t>   void sleep( )</a:t>
            </a:r>
          </a:p>
          <a:p>
            <a:pPr eaLnBrk="1" hangingPunct="1"/>
            <a:r>
              <a:rPr lang="en-US" altLang="zh-CN" b="1"/>
              <a:t>   {       cout&lt;&lt;"animal sleep"&lt;&lt;endl;   }</a:t>
            </a:r>
          </a:p>
          <a:p>
            <a:pPr eaLnBrk="1" hangingPunct="1"/>
            <a:r>
              <a:rPr lang="en-US" altLang="zh-CN" b="1"/>
              <a:t>   void breathe( )</a:t>
            </a:r>
          </a:p>
          <a:p>
            <a:pPr eaLnBrk="1" hangingPunct="1"/>
            <a:r>
              <a:rPr lang="en-US" altLang="zh-CN" b="1"/>
              <a:t>   {       cout&lt;&lt;"animal breathe"&lt;&lt;endl; }</a:t>
            </a:r>
          </a:p>
          <a:p>
            <a:pPr eaLnBrk="1" hangingPunct="1"/>
            <a:r>
              <a:rPr lang="en-US" altLang="zh-CN" b="1"/>
              <a:t>};</a:t>
            </a:r>
          </a:p>
          <a:p>
            <a:pPr eaLnBrk="1" hangingPunct="1"/>
            <a:endParaRPr lang="en-US" altLang="zh-CN" b="1"/>
          </a:p>
          <a:p>
            <a:pPr eaLnBrk="1" hangingPunct="1"/>
            <a:r>
              <a:rPr lang="en-US" altLang="zh-CN" b="1"/>
              <a:t>class fish</a:t>
            </a:r>
            <a:r>
              <a:rPr lang="en-US" altLang="zh-CN" b="1">
                <a:solidFill>
                  <a:srgbClr val="000099"/>
                </a:solidFill>
              </a:rPr>
              <a:t>:public animal</a:t>
            </a:r>
          </a:p>
          <a:p>
            <a:pPr eaLnBrk="1" hangingPunct="1"/>
            <a:r>
              <a:rPr lang="en-US" altLang="zh-CN" b="1"/>
              <a:t>{</a:t>
            </a:r>
          </a:p>
          <a:p>
            <a:pPr eaLnBrk="1" hangingPunct="1"/>
            <a:r>
              <a:rPr lang="en-US" altLang="zh-CN" b="1"/>
              <a:t>public:</a:t>
            </a:r>
          </a:p>
          <a:p>
            <a:pPr eaLnBrk="1" hangingPunct="1"/>
            <a:r>
              <a:rPr lang="en-US" altLang="zh-CN" b="1"/>
              <a:t>    </a:t>
            </a:r>
            <a:r>
              <a:rPr lang="en-US" altLang="zh-CN" b="1">
                <a:solidFill>
                  <a:srgbClr val="FF0000"/>
                </a:solidFill>
              </a:rPr>
              <a:t>void swim( )</a:t>
            </a:r>
          </a:p>
          <a:p>
            <a:pPr eaLnBrk="1" hangingPunct="1"/>
            <a:r>
              <a:rPr lang="en-US" altLang="zh-CN" b="1"/>
              <a:t>    {	cout&lt;&lt;"fish swim"&lt;&lt;endl;	}</a:t>
            </a:r>
          </a:p>
          <a:p>
            <a:pPr eaLnBrk="1" hangingPunct="1"/>
            <a:r>
              <a:rPr lang="en-US" altLang="zh-CN" b="1"/>
              <a:t>};</a:t>
            </a:r>
          </a:p>
        </p:txBody>
      </p:sp>
      <p:sp>
        <p:nvSpPr>
          <p:cNvPr id="227331" name="Rectangle 3"/>
          <p:cNvSpPr>
            <a:spLocks noChangeArrowheads="1"/>
          </p:cNvSpPr>
          <p:nvPr/>
        </p:nvSpPr>
        <p:spPr bwMode="auto">
          <a:xfrm>
            <a:off x="6408738" y="981075"/>
            <a:ext cx="2700337" cy="2339975"/>
          </a:xfrm>
          <a:prstGeom prst="rect">
            <a:avLst/>
          </a:prstGeom>
          <a:noFill/>
          <a:ln w="57150">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void main( )</a:t>
            </a:r>
          </a:p>
          <a:p>
            <a:pPr eaLnBrk="1" hangingPunct="1"/>
            <a:r>
              <a:rPr lang="en-US" altLang="zh-CN" b="1"/>
              <a:t>{</a:t>
            </a:r>
          </a:p>
          <a:p>
            <a:pPr eaLnBrk="1" hangingPunct="1"/>
            <a:r>
              <a:rPr lang="en-US" altLang="zh-CN" b="1"/>
              <a:t>      fish f1;</a:t>
            </a:r>
          </a:p>
          <a:p>
            <a:pPr eaLnBrk="1" hangingPunct="1"/>
            <a:r>
              <a:rPr lang="en-US" altLang="zh-CN" b="1"/>
              <a:t>      f1.eat( );  </a:t>
            </a:r>
          </a:p>
          <a:p>
            <a:pPr eaLnBrk="1" hangingPunct="1"/>
            <a:r>
              <a:rPr lang="en-US" altLang="zh-CN" b="1"/>
              <a:t>      f1.swim( );</a:t>
            </a:r>
          </a:p>
          <a:p>
            <a:pPr eaLnBrk="1" hangingPunct="1"/>
            <a:r>
              <a:rPr lang="en-US" altLang="zh-CN" b="1"/>
              <a:t>}</a:t>
            </a:r>
          </a:p>
        </p:txBody>
      </p:sp>
      <p:sp>
        <p:nvSpPr>
          <p:cNvPr id="227332" name="Rectangle 4"/>
          <p:cNvSpPr>
            <a:spLocks noChangeArrowheads="1"/>
          </p:cNvSpPr>
          <p:nvPr/>
        </p:nvSpPr>
        <p:spPr bwMode="auto">
          <a:xfrm>
            <a:off x="6732588" y="4149725"/>
            <a:ext cx="1943100" cy="822325"/>
          </a:xfrm>
          <a:prstGeom prst="rect">
            <a:avLst/>
          </a:prstGeom>
          <a:solidFill>
            <a:srgbClr val="FFFF99"/>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animal eat</a:t>
            </a:r>
          </a:p>
          <a:p>
            <a:pPr eaLnBrk="1" hangingPunct="1"/>
            <a:r>
              <a:rPr lang="en-US" altLang="zh-CN" b="1"/>
              <a:t>fish swim</a:t>
            </a:r>
          </a:p>
        </p:txBody>
      </p:sp>
      <p:sp>
        <p:nvSpPr>
          <p:cNvPr id="227333" name="Rectangle 5"/>
          <p:cNvSpPr>
            <a:spLocks noChangeArrowheads="1"/>
          </p:cNvSpPr>
          <p:nvPr/>
        </p:nvSpPr>
        <p:spPr bwMode="auto">
          <a:xfrm>
            <a:off x="5270500" y="241300"/>
            <a:ext cx="3792538" cy="5238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800" b="1">
                <a:solidFill>
                  <a:schemeClr val="accent2"/>
                </a:solidFill>
                <a:ea typeface="楷体" pitchFamily="49" charset="-122"/>
              </a:rPr>
              <a:t>派生类扩充基类的功能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330">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7330">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733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733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733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733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733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7330">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7330">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7330">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7330">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7330">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7330">
                                            <p:txEl>
                                              <p:pRg st="11" end="1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7330">
                                            <p:txEl>
                                              <p:pRg st="13" end="13"/>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7330">
                                            <p:txEl>
                                              <p:pRg st="14" end="14"/>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7330">
                                            <p:txEl>
                                              <p:pRg st="15" end="15"/>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7330">
                                            <p:txEl>
                                              <p:pRg st="16" end="16"/>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7330">
                                            <p:txEl>
                                              <p:pRg st="17" end="17"/>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7330">
                                            <p:txEl>
                                              <p:pRg st="18" end="18"/>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7331">
                                            <p:bg/>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7331">
                                            <p:txEl>
                                              <p:pRg st="0" end="0"/>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7331">
                                            <p:txEl>
                                              <p:pRg st="1" end="1"/>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27331">
                                            <p:txEl>
                                              <p:pRg st="5" end="5"/>
                                            </p:txEl>
                                          </p:spTgt>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27331">
                                            <p:txEl>
                                              <p:pRg st="2" end="2"/>
                                            </p:txEl>
                                          </p:spTgt>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27331">
                                            <p:txEl>
                                              <p:pRg st="3" end="3"/>
                                            </p:txEl>
                                          </p:spTgt>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27331">
                                            <p:txEl>
                                              <p:pRg st="4" end="4"/>
                                            </p:txEl>
                                          </p:spTgt>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27332">
                                            <p:bg/>
                                          </p:spTgt>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27332">
                                            <p:txEl>
                                              <p:pRg st="0" end="0"/>
                                            </p:txEl>
                                          </p:spTgt>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27332">
                                            <p:txEl>
                                              <p:pRg st="1" end="1"/>
                                            </p:txEl>
                                          </p:spTgt>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2" fill="hold" grpId="0" nodeType="clickEffect">
                                  <p:stCondLst>
                                    <p:cond delay="0"/>
                                  </p:stCondLst>
                                  <p:childTnLst>
                                    <p:set>
                                      <p:cBhvr>
                                        <p:cTn id="92" dur="1" fill="hold">
                                          <p:stCondLst>
                                            <p:cond delay="0"/>
                                          </p:stCondLst>
                                        </p:cTn>
                                        <p:tgtEl>
                                          <p:spTgt spid="227333"/>
                                        </p:tgtEl>
                                        <p:attrNameLst>
                                          <p:attrName>style.visibility</p:attrName>
                                        </p:attrNameLst>
                                      </p:cBhvr>
                                      <p:to>
                                        <p:strVal val="visible"/>
                                      </p:to>
                                    </p:set>
                                    <p:anim calcmode="lin" valueType="num">
                                      <p:cBhvr additive="base">
                                        <p:cTn id="93" dur="500" fill="hold"/>
                                        <p:tgtEl>
                                          <p:spTgt spid="227333"/>
                                        </p:tgtEl>
                                        <p:attrNameLst>
                                          <p:attrName>ppt_x</p:attrName>
                                        </p:attrNameLst>
                                      </p:cBhvr>
                                      <p:tavLst>
                                        <p:tav tm="0">
                                          <p:val>
                                            <p:strVal val="1+#ppt_w/2"/>
                                          </p:val>
                                        </p:tav>
                                        <p:tav tm="100000">
                                          <p:val>
                                            <p:strVal val="#ppt_x"/>
                                          </p:val>
                                        </p:tav>
                                      </p:tavLst>
                                    </p:anim>
                                    <p:anim calcmode="lin" valueType="num">
                                      <p:cBhvr additive="base">
                                        <p:cTn id="94" dur="500" fill="hold"/>
                                        <p:tgtEl>
                                          <p:spTgt spid="2273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0" grpId="0" build="allAtOnce" animBg="1"/>
      <p:bldP spid="227331" grpId="0" build="allAtOnce" animBg="1"/>
      <p:bldP spid="227332" grpId="0" build="allAtOnce" animBg="1"/>
      <p:bldP spid="22733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E21E814-0694-42CA-B93A-233C43A748EF}" type="slidenum">
              <a:rPr lang="en-US" altLang="zh-CN" sz="1400" smtClean="0"/>
              <a:pPr eaLnBrk="1" hangingPunct="1"/>
              <a:t>29</a:t>
            </a:fld>
            <a:endParaRPr lang="en-US" altLang="zh-CN" sz="1400" smtClean="0"/>
          </a:p>
        </p:txBody>
      </p:sp>
      <p:sp>
        <p:nvSpPr>
          <p:cNvPr id="228354" name="Rectangle 2"/>
          <p:cNvSpPr>
            <a:spLocks noChangeArrowheads="1"/>
          </p:cNvSpPr>
          <p:nvPr/>
        </p:nvSpPr>
        <p:spPr bwMode="auto">
          <a:xfrm>
            <a:off x="900113" y="-26988"/>
            <a:ext cx="8170862" cy="6986588"/>
          </a:xfrm>
          <a:prstGeom prst="rect">
            <a:avLst/>
          </a:prstGeom>
          <a:solidFill>
            <a:schemeClr val="bg1"/>
          </a:solidFill>
          <a:ln>
            <a:noFill/>
          </a:ln>
          <a:effectLst/>
          <a:extLst>
            <a:ext uri="{91240B29-F687-4F45-9708-019B960494DF}">
              <a14:hiddenLine xmlns:a14="http://schemas.microsoft.com/office/drawing/2010/main" w="57150">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340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000000"/>
                </a:solidFill>
              </a:rPr>
              <a:t>#include &lt;iostream&gt;</a:t>
            </a:r>
          </a:p>
          <a:p>
            <a:pPr eaLnBrk="1" hangingPunct="1"/>
            <a:r>
              <a:rPr lang="en-US" altLang="zh-CN" sz="2000" b="1">
                <a:solidFill>
                  <a:srgbClr val="000000"/>
                </a:solidFill>
              </a:rPr>
              <a:t>using namespace std;</a:t>
            </a:r>
          </a:p>
          <a:p>
            <a:pPr eaLnBrk="1" hangingPunct="1"/>
            <a:r>
              <a:rPr lang="en-US" altLang="zh-CN" b="1"/>
              <a:t>class </a:t>
            </a:r>
            <a:r>
              <a:rPr lang="en-US" altLang="zh-CN" b="1">
                <a:solidFill>
                  <a:schemeClr val="accent2"/>
                </a:solidFill>
              </a:rPr>
              <a:t>animal</a:t>
            </a:r>
          </a:p>
          <a:p>
            <a:pPr eaLnBrk="1" hangingPunct="1"/>
            <a:r>
              <a:rPr lang="en-US" altLang="zh-CN" b="1"/>
              <a:t>{</a:t>
            </a:r>
          </a:p>
          <a:p>
            <a:pPr eaLnBrk="1" hangingPunct="1"/>
            <a:r>
              <a:rPr lang="en-US" altLang="zh-CN" b="1"/>
              <a:t>public:</a:t>
            </a:r>
          </a:p>
          <a:p>
            <a:pPr eaLnBrk="1" hangingPunct="1"/>
            <a:r>
              <a:rPr lang="en-US" altLang="zh-CN" b="1"/>
              <a:t>    void eat( )</a:t>
            </a:r>
          </a:p>
          <a:p>
            <a:pPr eaLnBrk="1" hangingPunct="1"/>
            <a:r>
              <a:rPr lang="en-US" altLang="zh-CN" b="1"/>
              <a:t>   {      	cout&lt;&lt;"animal eat"&lt;&lt;endl;    }</a:t>
            </a:r>
          </a:p>
          <a:p>
            <a:pPr eaLnBrk="1" hangingPunct="1"/>
            <a:r>
              <a:rPr lang="en-US" altLang="zh-CN" b="1"/>
              <a:t>   void sleep( )</a:t>
            </a:r>
          </a:p>
          <a:p>
            <a:pPr eaLnBrk="1" hangingPunct="1"/>
            <a:r>
              <a:rPr lang="en-US" altLang="zh-CN" b="1"/>
              <a:t>   {       cout&lt;&lt;"animal sleep"&lt;&lt;endl;   }</a:t>
            </a:r>
          </a:p>
          <a:p>
            <a:pPr eaLnBrk="1" hangingPunct="1"/>
            <a:r>
              <a:rPr lang="en-US" altLang="zh-CN" b="1"/>
              <a:t>   </a:t>
            </a:r>
            <a:r>
              <a:rPr lang="en-US" altLang="zh-CN" b="1">
                <a:solidFill>
                  <a:srgbClr val="FF0000"/>
                </a:solidFill>
              </a:rPr>
              <a:t>void breathe( )</a:t>
            </a:r>
          </a:p>
          <a:p>
            <a:pPr eaLnBrk="1" hangingPunct="1"/>
            <a:r>
              <a:rPr lang="en-US" altLang="zh-CN" b="1"/>
              <a:t>   {       cout&lt;&lt;"animal breathe"&lt;&lt;endl; }</a:t>
            </a:r>
          </a:p>
          <a:p>
            <a:pPr eaLnBrk="1" hangingPunct="1"/>
            <a:r>
              <a:rPr lang="en-US" altLang="zh-CN" b="1"/>
              <a:t>};</a:t>
            </a:r>
          </a:p>
          <a:p>
            <a:pPr eaLnBrk="1" hangingPunct="1"/>
            <a:endParaRPr lang="en-US" altLang="zh-CN" b="1"/>
          </a:p>
          <a:p>
            <a:pPr eaLnBrk="1" hangingPunct="1"/>
            <a:r>
              <a:rPr lang="en-US" altLang="zh-CN" b="1"/>
              <a:t>class fish</a:t>
            </a:r>
            <a:r>
              <a:rPr lang="en-US" altLang="zh-CN" b="1">
                <a:solidFill>
                  <a:schemeClr val="accent2"/>
                </a:solidFill>
              </a:rPr>
              <a:t>:public animal</a:t>
            </a:r>
          </a:p>
          <a:p>
            <a:pPr eaLnBrk="1" hangingPunct="1"/>
            <a:r>
              <a:rPr lang="en-US" altLang="zh-CN" b="1"/>
              <a:t>{</a:t>
            </a:r>
          </a:p>
          <a:p>
            <a:pPr eaLnBrk="1" hangingPunct="1"/>
            <a:r>
              <a:rPr lang="en-US" altLang="zh-CN" b="1"/>
              <a:t>public:</a:t>
            </a:r>
          </a:p>
          <a:p>
            <a:pPr eaLnBrk="1" hangingPunct="1"/>
            <a:r>
              <a:rPr lang="en-US" altLang="zh-CN" b="1"/>
              <a:t>    </a:t>
            </a:r>
            <a:r>
              <a:rPr lang="en-US" altLang="zh-CN" b="1">
                <a:solidFill>
                  <a:srgbClr val="FF0000"/>
                </a:solidFill>
              </a:rPr>
              <a:t>void breathe( )</a:t>
            </a:r>
          </a:p>
          <a:p>
            <a:pPr eaLnBrk="1" hangingPunct="1"/>
            <a:r>
              <a:rPr lang="en-US" altLang="zh-CN" b="1"/>
              <a:t>    {	cout&lt;&lt;"fish breathe"&lt;&lt;endl; }</a:t>
            </a:r>
          </a:p>
          <a:p>
            <a:pPr eaLnBrk="1" hangingPunct="1"/>
            <a:r>
              <a:rPr lang="en-US" altLang="zh-CN" b="1"/>
              <a:t>};</a:t>
            </a:r>
          </a:p>
        </p:txBody>
      </p:sp>
      <p:sp>
        <p:nvSpPr>
          <p:cNvPr id="228355" name="Rectangle 3"/>
          <p:cNvSpPr>
            <a:spLocks noChangeArrowheads="1"/>
          </p:cNvSpPr>
          <p:nvPr/>
        </p:nvSpPr>
        <p:spPr bwMode="auto">
          <a:xfrm>
            <a:off x="6408738" y="981075"/>
            <a:ext cx="2700337" cy="1974850"/>
          </a:xfrm>
          <a:prstGeom prst="rect">
            <a:avLst/>
          </a:prstGeom>
          <a:noFill/>
          <a:ln w="57150">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void main( )</a:t>
            </a:r>
          </a:p>
          <a:p>
            <a:pPr eaLnBrk="1" hangingPunct="1"/>
            <a:r>
              <a:rPr lang="en-US" altLang="zh-CN" b="1"/>
              <a:t>{</a:t>
            </a:r>
          </a:p>
          <a:p>
            <a:pPr eaLnBrk="1" hangingPunct="1"/>
            <a:r>
              <a:rPr lang="en-US" altLang="zh-CN" b="1"/>
              <a:t>      fish f1;</a:t>
            </a:r>
          </a:p>
          <a:p>
            <a:pPr eaLnBrk="1" hangingPunct="1"/>
            <a:r>
              <a:rPr lang="en-US" altLang="zh-CN" b="1"/>
              <a:t>      f1.breathe( );</a:t>
            </a:r>
          </a:p>
          <a:p>
            <a:pPr eaLnBrk="1" hangingPunct="1"/>
            <a:r>
              <a:rPr lang="en-US" altLang="zh-CN" b="1"/>
              <a:t>}</a:t>
            </a:r>
          </a:p>
        </p:txBody>
      </p:sp>
      <p:sp>
        <p:nvSpPr>
          <p:cNvPr id="228356" name="Rectangle 4"/>
          <p:cNvSpPr>
            <a:spLocks noChangeArrowheads="1"/>
          </p:cNvSpPr>
          <p:nvPr/>
        </p:nvSpPr>
        <p:spPr bwMode="auto">
          <a:xfrm>
            <a:off x="6732588" y="4149725"/>
            <a:ext cx="1943100" cy="457200"/>
          </a:xfrm>
          <a:prstGeom prst="rect">
            <a:avLst/>
          </a:prstGeom>
          <a:solidFill>
            <a:srgbClr val="FFFF99"/>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fish breathe</a:t>
            </a:r>
          </a:p>
        </p:txBody>
      </p:sp>
      <p:sp>
        <p:nvSpPr>
          <p:cNvPr id="228357" name="Rectangle 5"/>
          <p:cNvSpPr>
            <a:spLocks noChangeArrowheads="1"/>
          </p:cNvSpPr>
          <p:nvPr/>
        </p:nvSpPr>
        <p:spPr bwMode="auto">
          <a:xfrm>
            <a:off x="5316538" y="260350"/>
            <a:ext cx="3792537" cy="5238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800" b="1">
                <a:solidFill>
                  <a:schemeClr val="accent2"/>
                </a:solidFill>
                <a:ea typeface="楷体" pitchFamily="49" charset="-122"/>
              </a:rPr>
              <a:t>派生类重写基类的功能</a:t>
            </a:r>
          </a:p>
        </p:txBody>
      </p:sp>
      <p:sp>
        <p:nvSpPr>
          <p:cNvPr id="228358" name="AutoShape 6"/>
          <p:cNvSpPr>
            <a:spLocks noChangeArrowheads="1"/>
          </p:cNvSpPr>
          <p:nvPr/>
        </p:nvSpPr>
        <p:spPr bwMode="auto">
          <a:xfrm>
            <a:off x="6300788" y="5122863"/>
            <a:ext cx="2647950" cy="1114425"/>
          </a:xfrm>
          <a:prstGeom prst="roundRect">
            <a:avLst>
              <a:gd name="adj" fmla="val 16667"/>
            </a:avLst>
          </a:prstGeom>
          <a:solidFill>
            <a:srgbClr val="00008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62000" anchor="ctr"/>
          <a:lstStyle>
            <a:lvl1pPr marL="342900" indent="-3429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0000"/>
              </a:lnSpc>
              <a:buClr>
                <a:schemeClr val="folHlink"/>
              </a:buClr>
              <a:buSzPct val="60000"/>
              <a:buFont typeface="Wingdings" pitchFamily="2" charset="2"/>
              <a:buNone/>
            </a:pPr>
            <a:r>
              <a:rPr lang="zh-CN" altLang="en-US" b="1">
                <a:solidFill>
                  <a:schemeClr val="bg1"/>
                </a:solidFill>
              </a:rPr>
              <a:t>函数名相同，</a:t>
            </a:r>
          </a:p>
          <a:p>
            <a:pPr eaLnBrk="1" hangingPunct="1">
              <a:lnSpc>
                <a:spcPct val="110000"/>
              </a:lnSpc>
              <a:buClr>
                <a:schemeClr val="folHlink"/>
              </a:buClr>
              <a:buSzPct val="60000"/>
              <a:buFont typeface="Wingdings" pitchFamily="2" charset="2"/>
              <a:buNone/>
            </a:pPr>
            <a:r>
              <a:rPr lang="zh-CN" altLang="en-US" b="1">
                <a:solidFill>
                  <a:schemeClr val="bg1"/>
                </a:solidFill>
              </a:rPr>
              <a:t>形参列表也相同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835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835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835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835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835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835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835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835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835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8354">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8354">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8354">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8354">
                                            <p:txEl>
                                              <p:pRg st="11" end="1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8354">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8354">
                                            <p:txEl>
                                              <p:pRg st="14" end="14"/>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8354">
                                            <p:txEl>
                                              <p:pRg st="15" end="15"/>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8354">
                                            <p:txEl>
                                              <p:pRg st="16" end="16"/>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8354">
                                            <p:txEl>
                                              <p:pRg st="17" end="17"/>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354">
                                            <p:txEl>
                                              <p:pRg st="18" end="18"/>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835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835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228357"/>
                                        </p:tgtEl>
                                        <p:attrNameLst>
                                          <p:attrName>style.visibility</p:attrName>
                                        </p:attrNameLst>
                                      </p:cBhvr>
                                      <p:to>
                                        <p:strVal val="visible"/>
                                      </p:to>
                                    </p:set>
                                    <p:anim calcmode="lin" valueType="num">
                                      <p:cBhvr additive="base">
                                        <p:cTn id="63" dur="500" fill="hold"/>
                                        <p:tgtEl>
                                          <p:spTgt spid="228357"/>
                                        </p:tgtEl>
                                        <p:attrNameLst>
                                          <p:attrName>ppt_x</p:attrName>
                                        </p:attrNameLst>
                                      </p:cBhvr>
                                      <p:tavLst>
                                        <p:tav tm="0">
                                          <p:val>
                                            <p:strVal val="1+#ppt_w/2"/>
                                          </p:val>
                                        </p:tav>
                                        <p:tav tm="100000">
                                          <p:val>
                                            <p:strVal val="#ppt_x"/>
                                          </p:val>
                                        </p:tav>
                                      </p:tavLst>
                                    </p:anim>
                                    <p:anim calcmode="lin" valueType="num">
                                      <p:cBhvr additive="base">
                                        <p:cTn id="64" dur="500" fill="hold"/>
                                        <p:tgtEl>
                                          <p:spTgt spid="228357"/>
                                        </p:tgtEl>
                                        <p:attrNameLst>
                                          <p:attrName>ppt_y</p:attrName>
                                        </p:attrNameLst>
                                      </p:cBhvr>
                                      <p:tavLst>
                                        <p:tav tm="0">
                                          <p:val>
                                            <p:strVal val="#ppt_y"/>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6" presetClass="entr" presetSubtype="0" fill="hold" grpId="0" nodeType="clickEffect">
                                  <p:stCondLst>
                                    <p:cond delay="0"/>
                                  </p:stCondLst>
                                  <p:childTnLst>
                                    <p:set>
                                      <p:cBhvr>
                                        <p:cTn id="68" dur="1" fill="hold">
                                          <p:stCondLst>
                                            <p:cond delay="0"/>
                                          </p:stCondLst>
                                        </p:cTn>
                                        <p:tgtEl>
                                          <p:spTgt spid="228358"/>
                                        </p:tgtEl>
                                        <p:attrNameLst>
                                          <p:attrName>style.visibility</p:attrName>
                                        </p:attrNameLst>
                                      </p:cBhvr>
                                      <p:to>
                                        <p:strVal val="visible"/>
                                      </p:to>
                                    </p:set>
                                    <p:animEffect transition="in" filter="wipe(down)">
                                      <p:cBhvr>
                                        <p:cTn id="69" dur="580">
                                          <p:stCondLst>
                                            <p:cond delay="0"/>
                                          </p:stCondLst>
                                        </p:cTn>
                                        <p:tgtEl>
                                          <p:spTgt spid="228358"/>
                                        </p:tgtEl>
                                      </p:cBhvr>
                                    </p:animEffect>
                                    <p:anim calcmode="lin" valueType="num">
                                      <p:cBhvr>
                                        <p:cTn id="70" dur="1822" tmFilter="0,0; 0.14,0.36; 0.43,0.73; 0.71,0.91; 1.0,1.0">
                                          <p:stCondLst>
                                            <p:cond delay="0"/>
                                          </p:stCondLst>
                                        </p:cTn>
                                        <p:tgtEl>
                                          <p:spTgt spid="228358"/>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228358"/>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228358"/>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228358"/>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228358"/>
                                        </p:tgtEl>
                                        <p:attrNameLst>
                                          <p:attrName>ppt_y</p:attrName>
                                        </p:attrNameLst>
                                      </p:cBhvr>
                                      <p:tavLst>
                                        <p:tav tm="0" fmla="#ppt_y-sin(pi*$)/81">
                                          <p:val>
                                            <p:fltVal val="0"/>
                                          </p:val>
                                        </p:tav>
                                        <p:tav tm="100000">
                                          <p:val>
                                            <p:fltVal val="1"/>
                                          </p:val>
                                        </p:tav>
                                      </p:tavLst>
                                    </p:anim>
                                    <p:animScale>
                                      <p:cBhvr>
                                        <p:cTn id="75" dur="26">
                                          <p:stCondLst>
                                            <p:cond delay="650"/>
                                          </p:stCondLst>
                                        </p:cTn>
                                        <p:tgtEl>
                                          <p:spTgt spid="228358"/>
                                        </p:tgtEl>
                                      </p:cBhvr>
                                      <p:to x="100000" y="60000"/>
                                    </p:animScale>
                                    <p:animScale>
                                      <p:cBhvr>
                                        <p:cTn id="76" dur="166" decel="50000">
                                          <p:stCondLst>
                                            <p:cond delay="676"/>
                                          </p:stCondLst>
                                        </p:cTn>
                                        <p:tgtEl>
                                          <p:spTgt spid="228358"/>
                                        </p:tgtEl>
                                      </p:cBhvr>
                                      <p:to x="100000" y="100000"/>
                                    </p:animScale>
                                    <p:animScale>
                                      <p:cBhvr>
                                        <p:cTn id="77" dur="26">
                                          <p:stCondLst>
                                            <p:cond delay="1312"/>
                                          </p:stCondLst>
                                        </p:cTn>
                                        <p:tgtEl>
                                          <p:spTgt spid="228358"/>
                                        </p:tgtEl>
                                      </p:cBhvr>
                                      <p:to x="100000" y="80000"/>
                                    </p:animScale>
                                    <p:animScale>
                                      <p:cBhvr>
                                        <p:cTn id="78" dur="166" decel="50000">
                                          <p:stCondLst>
                                            <p:cond delay="1338"/>
                                          </p:stCondLst>
                                        </p:cTn>
                                        <p:tgtEl>
                                          <p:spTgt spid="228358"/>
                                        </p:tgtEl>
                                      </p:cBhvr>
                                      <p:to x="100000" y="100000"/>
                                    </p:animScale>
                                    <p:animScale>
                                      <p:cBhvr>
                                        <p:cTn id="79" dur="26">
                                          <p:stCondLst>
                                            <p:cond delay="1642"/>
                                          </p:stCondLst>
                                        </p:cTn>
                                        <p:tgtEl>
                                          <p:spTgt spid="228358"/>
                                        </p:tgtEl>
                                      </p:cBhvr>
                                      <p:to x="100000" y="90000"/>
                                    </p:animScale>
                                    <p:animScale>
                                      <p:cBhvr>
                                        <p:cTn id="80" dur="166" decel="50000">
                                          <p:stCondLst>
                                            <p:cond delay="1668"/>
                                          </p:stCondLst>
                                        </p:cTn>
                                        <p:tgtEl>
                                          <p:spTgt spid="228358"/>
                                        </p:tgtEl>
                                      </p:cBhvr>
                                      <p:to x="100000" y="100000"/>
                                    </p:animScale>
                                    <p:animScale>
                                      <p:cBhvr>
                                        <p:cTn id="81" dur="26">
                                          <p:stCondLst>
                                            <p:cond delay="1808"/>
                                          </p:stCondLst>
                                        </p:cTn>
                                        <p:tgtEl>
                                          <p:spTgt spid="228358"/>
                                        </p:tgtEl>
                                      </p:cBhvr>
                                      <p:to x="100000" y="95000"/>
                                    </p:animScale>
                                    <p:animScale>
                                      <p:cBhvr>
                                        <p:cTn id="82" dur="166" decel="50000">
                                          <p:stCondLst>
                                            <p:cond delay="1834"/>
                                          </p:stCondLst>
                                        </p:cTn>
                                        <p:tgtEl>
                                          <p:spTgt spid="22835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4" grpId="0" build="allAtOnce" animBg="1"/>
      <p:bldP spid="228355" grpId="0" animBg="1"/>
      <p:bldP spid="228356" grpId="0" animBg="1"/>
      <p:bldP spid="228357" grpId="0"/>
      <p:bldP spid="22835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835696" y="548680"/>
            <a:ext cx="4537075" cy="2123658"/>
          </a:xfrm>
          <a:prstGeom prst="rect">
            <a:avLst/>
          </a:prstGeom>
          <a:solidFill>
            <a:srgbClr val="FFFFFF"/>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spcBef>
                <a:spcPct val="20000"/>
              </a:spcBef>
              <a:buChar char="•"/>
              <a:defRPr sz="3200">
                <a:solidFill>
                  <a:schemeClr val="tx1"/>
                </a:solidFill>
                <a:latin typeface="Arial" charset="0"/>
                <a:ea typeface="宋体" pitchFamily="2" charset="-122"/>
              </a:defRPr>
            </a:lvl1pPr>
            <a:lvl2pPr marL="914400" indent="-457200" eaLnBrk="0" hangingPunct="0">
              <a:spcBef>
                <a:spcPct val="20000"/>
              </a:spcBef>
              <a:buChar char="–"/>
              <a:defRPr sz="2800">
                <a:solidFill>
                  <a:schemeClr val="tx1"/>
                </a:solidFill>
                <a:latin typeface="Arial" charset="0"/>
                <a:ea typeface="宋体" pitchFamily="2" charset="-122"/>
              </a:defRPr>
            </a:lvl2pPr>
            <a:lvl3pPr marL="1371600" indent="-457200" eaLnBrk="0" hangingPunct="0">
              <a:spcBef>
                <a:spcPct val="20000"/>
              </a:spcBef>
              <a:buChar char="•"/>
              <a:defRPr sz="2400">
                <a:solidFill>
                  <a:schemeClr val="tx1"/>
                </a:solidFill>
                <a:latin typeface="Arial" charset="0"/>
                <a:ea typeface="宋体" pitchFamily="2" charset="-122"/>
              </a:defRPr>
            </a:lvl3pPr>
            <a:lvl4pPr marL="1828800" indent="-457200" eaLnBrk="0" hangingPunct="0">
              <a:spcBef>
                <a:spcPct val="20000"/>
              </a:spcBef>
              <a:buChar char="–"/>
              <a:defRPr sz="2000">
                <a:solidFill>
                  <a:schemeClr val="tx1"/>
                </a:solidFill>
                <a:latin typeface="Arial" charset="0"/>
                <a:ea typeface="宋体" pitchFamily="2" charset="-122"/>
              </a:defRPr>
            </a:lvl4pPr>
            <a:lvl5pPr marL="2286000" indent="-457200" eaLnBrk="0" hangingPunct="0">
              <a:spcBef>
                <a:spcPct val="20000"/>
              </a:spcBef>
              <a:buChar char="»"/>
              <a:defRPr sz="2000">
                <a:solidFill>
                  <a:schemeClr val="tx1"/>
                </a:solidFill>
                <a:latin typeface="Arial" charset="0"/>
                <a:ea typeface="宋体" pitchFamily="2" charset="-122"/>
              </a:defRPr>
            </a:lvl5pPr>
            <a:lvl6pPr marL="2743200" indent="-457200" eaLnBrk="0" fontAlgn="base" hangingPunct="0">
              <a:spcBef>
                <a:spcPct val="20000"/>
              </a:spcBef>
              <a:spcAft>
                <a:spcPct val="0"/>
              </a:spcAft>
              <a:buChar char="»"/>
              <a:defRPr sz="2000">
                <a:solidFill>
                  <a:schemeClr val="tx1"/>
                </a:solidFill>
                <a:latin typeface="Arial" charset="0"/>
                <a:ea typeface="宋体" pitchFamily="2" charset="-122"/>
              </a:defRPr>
            </a:lvl6pPr>
            <a:lvl7pPr marL="3200400" indent="-457200" eaLnBrk="0" fontAlgn="base" hangingPunct="0">
              <a:spcBef>
                <a:spcPct val="20000"/>
              </a:spcBef>
              <a:spcAft>
                <a:spcPct val="0"/>
              </a:spcAft>
              <a:buChar char="»"/>
              <a:defRPr sz="2000">
                <a:solidFill>
                  <a:schemeClr val="tx1"/>
                </a:solidFill>
                <a:latin typeface="Arial" charset="0"/>
                <a:ea typeface="宋体" pitchFamily="2" charset="-122"/>
              </a:defRPr>
            </a:lvl7pPr>
            <a:lvl8pPr marL="3657600" indent="-457200" eaLnBrk="0" fontAlgn="base" hangingPunct="0">
              <a:spcBef>
                <a:spcPct val="20000"/>
              </a:spcBef>
              <a:spcAft>
                <a:spcPct val="0"/>
              </a:spcAft>
              <a:buChar char="»"/>
              <a:defRPr sz="2000">
                <a:solidFill>
                  <a:schemeClr val="tx1"/>
                </a:solidFill>
                <a:latin typeface="Arial" charset="0"/>
                <a:ea typeface="宋体" pitchFamily="2" charset="-122"/>
              </a:defRPr>
            </a:lvl8pPr>
            <a:lvl9pPr marL="4114800" indent="-457200" eaLnBrk="0" fontAlgn="base" hangingPunct="0">
              <a:spcBef>
                <a:spcPct val="20000"/>
              </a:spcBef>
              <a:spcAft>
                <a:spcPct val="0"/>
              </a:spcAft>
              <a:buChar char="»"/>
              <a:defRPr sz="2000">
                <a:solidFill>
                  <a:schemeClr val="tx1"/>
                </a:solidFill>
                <a:latin typeface="Arial" charset="0"/>
                <a:ea typeface="宋体" pitchFamily="2" charset="-122"/>
              </a:defRPr>
            </a:lvl9pPr>
          </a:lstStyle>
          <a:p>
            <a:pPr>
              <a:lnSpc>
                <a:spcPct val="110000"/>
              </a:lnSpc>
              <a:spcBef>
                <a:spcPct val="0"/>
              </a:spcBef>
              <a:buFontTx/>
              <a:buNone/>
            </a:pPr>
            <a:r>
              <a:rPr kumimoji="1" lang="en-US" altLang="zh-CN" sz="2400" b="1" dirty="0" err="1">
                <a:latin typeface="华文新魏" pitchFamily="2" charset="-122"/>
                <a:ea typeface="华文新魏" pitchFamily="2" charset="-122"/>
              </a:rPr>
              <a:t>struct</a:t>
            </a:r>
            <a:r>
              <a:rPr kumimoji="1" lang="en-US" altLang="zh-CN" sz="2400" b="1" dirty="0">
                <a:latin typeface="华文新魏" pitchFamily="2" charset="-122"/>
                <a:ea typeface="华文新魏" pitchFamily="2" charset="-122"/>
              </a:rPr>
              <a:t> monkey</a:t>
            </a:r>
          </a:p>
          <a:p>
            <a:pPr>
              <a:lnSpc>
                <a:spcPct val="110000"/>
              </a:lnSpc>
              <a:spcBef>
                <a:spcPct val="0"/>
              </a:spcBef>
              <a:buFontTx/>
              <a:buNone/>
            </a:pPr>
            <a:r>
              <a:rPr kumimoji="1" lang="en-US" altLang="zh-CN" sz="2400" b="1" dirty="0">
                <a:latin typeface="华文新魏" pitchFamily="2" charset="-122"/>
                <a:ea typeface="华文新魏" pitchFamily="2" charset="-122"/>
              </a:rPr>
              <a:t>{</a:t>
            </a:r>
          </a:p>
          <a:p>
            <a:pPr>
              <a:lnSpc>
                <a:spcPct val="110000"/>
              </a:lnSpc>
              <a:spcBef>
                <a:spcPct val="0"/>
              </a:spcBef>
              <a:buFontTx/>
              <a:buNone/>
            </a:pPr>
            <a:r>
              <a:rPr kumimoji="1" lang="en-US" altLang="zh-CN" sz="2400" b="1" dirty="0">
                <a:latin typeface="华文新魏" pitchFamily="2" charset="-122"/>
                <a:ea typeface="华文新魏" pitchFamily="2" charset="-122"/>
              </a:rPr>
              <a:t>	</a:t>
            </a:r>
            <a:r>
              <a:rPr kumimoji="1" lang="en-US" altLang="zh-CN" sz="2400" b="1" dirty="0" err="1">
                <a:latin typeface="华文新魏" pitchFamily="2" charset="-122"/>
                <a:ea typeface="华文新魏" pitchFamily="2" charset="-122"/>
              </a:rPr>
              <a:t>int</a:t>
            </a:r>
            <a:r>
              <a:rPr kumimoji="1" lang="en-US" altLang="zh-CN" sz="2400" b="1" dirty="0">
                <a:latin typeface="华文新魏" pitchFamily="2" charset="-122"/>
                <a:ea typeface="华文新魏" pitchFamily="2" charset="-122"/>
              </a:rPr>
              <a:t> </a:t>
            </a:r>
            <a:r>
              <a:rPr kumimoji="1" lang="en-US" altLang="zh-CN" sz="2400" b="1" dirty="0" err="1">
                <a:latin typeface="华文新魏" pitchFamily="2" charset="-122"/>
                <a:ea typeface="华文新魏" pitchFamily="2" charset="-122"/>
              </a:rPr>
              <a:t>num</a:t>
            </a:r>
            <a:r>
              <a:rPr kumimoji="1" lang="en-US" altLang="zh-CN" sz="2400" b="1" dirty="0">
                <a:latin typeface="华文新魏" pitchFamily="2" charset="-122"/>
                <a:ea typeface="华文新魏" pitchFamily="2" charset="-122"/>
              </a:rPr>
              <a:t>;</a:t>
            </a:r>
          </a:p>
          <a:p>
            <a:pPr>
              <a:lnSpc>
                <a:spcPct val="110000"/>
              </a:lnSpc>
              <a:spcBef>
                <a:spcPct val="0"/>
              </a:spcBef>
              <a:buFontTx/>
              <a:buNone/>
            </a:pPr>
            <a:r>
              <a:rPr kumimoji="1" lang="en-US" altLang="zh-CN" sz="2400" b="1" dirty="0">
                <a:latin typeface="华文新魏" pitchFamily="2" charset="-122"/>
                <a:ea typeface="华文新魏" pitchFamily="2" charset="-122"/>
              </a:rPr>
              <a:t>	</a:t>
            </a:r>
            <a:r>
              <a:rPr kumimoji="1" lang="en-US" altLang="zh-CN" sz="2400" b="1" dirty="0" smtClean="0">
                <a:latin typeface="华文新魏" pitchFamily="2" charset="-122"/>
                <a:ea typeface="华文新魏" pitchFamily="2" charset="-122"/>
              </a:rPr>
              <a:t>monkey  *next</a:t>
            </a:r>
            <a:r>
              <a:rPr kumimoji="1" lang="en-US" altLang="zh-CN" sz="2400" b="1" dirty="0">
                <a:latin typeface="华文新魏" pitchFamily="2" charset="-122"/>
                <a:ea typeface="华文新魏" pitchFamily="2" charset="-122"/>
              </a:rPr>
              <a:t>;</a:t>
            </a:r>
          </a:p>
          <a:p>
            <a:pPr>
              <a:lnSpc>
                <a:spcPct val="110000"/>
              </a:lnSpc>
              <a:spcBef>
                <a:spcPct val="0"/>
              </a:spcBef>
              <a:buFontTx/>
              <a:buNone/>
            </a:pPr>
            <a:r>
              <a:rPr kumimoji="1" lang="en-US" altLang="zh-CN" sz="2400" b="1" dirty="0" smtClean="0">
                <a:latin typeface="华文新魏" pitchFamily="2" charset="-122"/>
                <a:ea typeface="华文新魏" pitchFamily="2" charset="-122"/>
              </a:rPr>
              <a:t>};</a:t>
            </a:r>
            <a:endParaRPr kumimoji="1" lang="en-US" altLang="zh-CN" sz="2400" b="1" dirty="0">
              <a:latin typeface="华文新魏" pitchFamily="2" charset="-122"/>
              <a:ea typeface="华文新魏" pitchFamily="2" charset="-122"/>
            </a:endParaRPr>
          </a:p>
        </p:txBody>
      </p:sp>
      <p:grpSp>
        <p:nvGrpSpPr>
          <p:cNvPr id="3" name="组合 2"/>
          <p:cNvGrpSpPr>
            <a:grpSpLocks/>
          </p:cNvGrpSpPr>
          <p:nvPr/>
        </p:nvGrpSpPr>
        <p:grpSpPr bwMode="auto">
          <a:xfrm>
            <a:off x="615530" y="3428999"/>
            <a:ext cx="1220166" cy="1029598"/>
            <a:chOff x="631280" y="3326584"/>
            <a:chExt cx="1945729" cy="1420256"/>
          </a:xfrm>
        </p:grpSpPr>
        <p:sp>
          <p:nvSpPr>
            <p:cNvPr id="4" name="Rectangle 9"/>
            <p:cNvSpPr>
              <a:spLocks noChangeArrowheads="1"/>
            </p:cNvSpPr>
            <p:nvPr/>
          </p:nvSpPr>
          <p:spPr bwMode="auto">
            <a:xfrm>
              <a:off x="631280" y="3802204"/>
              <a:ext cx="1945729" cy="944636"/>
            </a:xfrm>
            <a:prstGeom prst="rect">
              <a:avLst/>
            </a:prstGeom>
            <a:solidFill>
              <a:srgbClr val="FFFF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ts val="300"/>
                </a:spcBef>
                <a:buFontTx/>
                <a:buNone/>
                <a:defRPr/>
              </a:pPr>
              <a:r>
                <a:rPr lang="en-US" altLang="zh-CN" sz="1800" b="1" dirty="0" err="1" smtClean="0">
                  <a:latin typeface="华文新魏" panose="02010800040101010101" pitchFamily="2" charset="-122"/>
                  <a:ea typeface="华文新魏" panose="02010800040101010101" pitchFamily="2" charset="-122"/>
                </a:rPr>
                <a:t>num</a:t>
              </a:r>
              <a:endParaRPr lang="en-US" altLang="zh-CN" sz="1800" b="1" dirty="0" smtClean="0">
                <a:latin typeface="华文新魏" panose="02010800040101010101" pitchFamily="2" charset="-122"/>
                <a:ea typeface="华文新魏" panose="02010800040101010101" pitchFamily="2" charset="-122"/>
              </a:endParaRPr>
            </a:p>
            <a:p>
              <a:pPr>
                <a:spcBef>
                  <a:spcPts val="300"/>
                </a:spcBef>
                <a:buFontTx/>
                <a:buNone/>
                <a:defRPr/>
              </a:pPr>
              <a:r>
                <a:rPr lang="en-US" altLang="zh-CN" sz="1800" b="1" dirty="0" smtClean="0">
                  <a:latin typeface="华文新魏" pitchFamily="2" charset="-122"/>
                  <a:ea typeface="华文新魏" pitchFamily="2" charset="-122"/>
                </a:rPr>
                <a:t>next</a:t>
              </a:r>
              <a:endParaRPr lang="zh-CN" altLang="en-US" sz="1800" b="1" dirty="0" smtClean="0">
                <a:latin typeface="华文新魏" pitchFamily="2" charset="-122"/>
                <a:ea typeface="华文新魏" pitchFamily="2" charset="-122"/>
              </a:endParaRPr>
            </a:p>
          </p:txBody>
        </p:sp>
        <p:sp>
          <p:nvSpPr>
            <p:cNvPr id="5" name="矩形 8"/>
            <p:cNvSpPr>
              <a:spLocks noChangeArrowheads="1"/>
            </p:cNvSpPr>
            <p:nvPr/>
          </p:nvSpPr>
          <p:spPr bwMode="auto">
            <a:xfrm>
              <a:off x="757571" y="3326584"/>
              <a:ext cx="5020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ts val="300"/>
                </a:spcBef>
                <a:buFontTx/>
                <a:buNone/>
              </a:pPr>
              <a:r>
                <a:rPr lang="en-US" altLang="zh-CN" sz="1800" b="1" dirty="0">
                  <a:solidFill>
                    <a:srgbClr val="000000"/>
                  </a:solidFill>
                  <a:latin typeface="华文新魏" pitchFamily="2" charset="-122"/>
                  <a:ea typeface="华文新魏" pitchFamily="2" charset="-122"/>
                </a:rPr>
                <a:t>LE1</a:t>
              </a:r>
            </a:p>
          </p:txBody>
        </p:sp>
      </p:grpSp>
      <p:grpSp>
        <p:nvGrpSpPr>
          <p:cNvPr id="6" name="组合 5"/>
          <p:cNvGrpSpPr>
            <a:grpSpLocks/>
          </p:cNvGrpSpPr>
          <p:nvPr/>
        </p:nvGrpSpPr>
        <p:grpSpPr bwMode="auto">
          <a:xfrm>
            <a:off x="2339752" y="3428999"/>
            <a:ext cx="1084088" cy="1029598"/>
            <a:chOff x="619908" y="3326584"/>
            <a:chExt cx="1577723" cy="1420256"/>
          </a:xfrm>
        </p:grpSpPr>
        <p:sp>
          <p:nvSpPr>
            <p:cNvPr id="7" name="Rectangle 9"/>
            <p:cNvSpPr>
              <a:spLocks noChangeArrowheads="1"/>
            </p:cNvSpPr>
            <p:nvPr/>
          </p:nvSpPr>
          <p:spPr bwMode="auto">
            <a:xfrm>
              <a:off x="619908" y="3802204"/>
              <a:ext cx="1577723" cy="944636"/>
            </a:xfrm>
            <a:prstGeom prst="rect">
              <a:avLst/>
            </a:prstGeom>
            <a:solidFill>
              <a:srgbClr val="FFFF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ts val="300"/>
                </a:spcBef>
                <a:buFontTx/>
                <a:buNone/>
                <a:defRPr/>
              </a:pPr>
              <a:r>
                <a:rPr lang="en-US" altLang="zh-CN" sz="1800" b="1" dirty="0" err="1">
                  <a:latin typeface="华文新魏" panose="02010800040101010101" pitchFamily="2" charset="-122"/>
                  <a:ea typeface="华文新魏" panose="02010800040101010101" pitchFamily="2" charset="-122"/>
                </a:rPr>
                <a:t>num</a:t>
              </a:r>
              <a:endParaRPr lang="en-US" altLang="zh-CN" sz="1800" b="1" dirty="0">
                <a:latin typeface="华文新魏" panose="02010800040101010101" pitchFamily="2" charset="-122"/>
                <a:ea typeface="华文新魏" panose="02010800040101010101" pitchFamily="2" charset="-122"/>
              </a:endParaRPr>
            </a:p>
            <a:p>
              <a:pPr>
                <a:spcBef>
                  <a:spcPts val="300"/>
                </a:spcBef>
                <a:buFontTx/>
                <a:buNone/>
                <a:defRPr/>
              </a:pPr>
              <a:r>
                <a:rPr lang="en-US" altLang="zh-CN" sz="1800" b="1" dirty="0">
                  <a:latin typeface="华文新魏" panose="02010800040101010101" pitchFamily="2" charset="-122"/>
                  <a:ea typeface="华文新魏" panose="02010800040101010101" pitchFamily="2" charset="-122"/>
                </a:rPr>
                <a:t>next</a:t>
              </a:r>
              <a:endParaRPr lang="zh-CN" altLang="en-US" sz="1800" b="1" dirty="0">
                <a:latin typeface="华文新魏" pitchFamily="2" charset="-122"/>
                <a:ea typeface="华文新魏" pitchFamily="2" charset="-122"/>
              </a:endParaRPr>
            </a:p>
          </p:txBody>
        </p:sp>
        <p:sp>
          <p:nvSpPr>
            <p:cNvPr id="8" name="矩形 12"/>
            <p:cNvSpPr>
              <a:spLocks noChangeArrowheads="1"/>
            </p:cNvSpPr>
            <p:nvPr/>
          </p:nvSpPr>
          <p:spPr bwMode="auto">
            <a:xfrm>
              <a:off x="757571" y="3326584"/>
              <a:ext cx="5421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ts val="300"/>
                </a:spcBef>
                <a:buFontTx/>
                <a:buNone/>
              </a:pPr>
              <a:r>
                <a:rPr lang="en-US" altLang="zh-CN" sz="1800" b="1" dirty="0">
                  <a:solidFill>
                    <a:srgbClr val="000000"/>
                  </a:solidFill>
                  <a:latin typeface="华文新魏" pitchFamily="2" charset="-122"/>
                  <a:ea typeface="华文新魏" pitchFamily="2" charset="-122"/>
                </a:rPr>
                <a:t>LE2</a:t>
              </a:r>
            </a:p>
          </p:txBody>
        </p:sp>
      </p:grpSp>
      <p:grpSp>
        <p:nvGrpSpPr>
          <p:cNvPr id="9" name="组合 8"/>
          <p:cNvGrpSpPr>
            <a:grpSpLocks/>
          </p:cNvGrpSpPr>
          <p:nvPr/>
        </p:nvGrpSpPr>
        <p:grpSpPr bwMode="auto">
          <a:xfrm>
            <a:off x="4063975" y="3428999"/>
            <a:ext cx="1195305" cy="1029598"/>
            <a:chOff x="378936" y="3326584"/>
            <a:chExt cx="1897442" cy="1420256"/>
          </a:xfrm>
        </p:grpSpPr>
        <p:sp>
          <p:nvSpPr>
            <p:cNvPr id="10" name="Rectangle 9"/>
            <p:cNvSpPr>
              <a:spLocks noChangeArrowheads="1"/>
            </p:cNvSpPr>
            <p:nvPr/>
          </p:nvSpPr>
          <p:spPr bwMode="auto">
            <a:xfrm>
              <a:off x="378936" y="3802204"/>
              <a:ext cx="1897442" cy="944636"/>
            </a:xfrm>
            <a:prstGeom prst="rect">
              <a:avLst/>
            </a:prstGeom>
            <a:solidFill>
              <a:srgbClr val="FFFF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ts val="300"/>
                </a:spcBef>
                <a:buFontTx/>
                <a:buNone/>
                <a:defRPr/>
              </a:pPr>
              <a:r>
                <a:rPr lang="en-US" altLang="zh-CN" sz="1800" b="1" dirty="0" err="1">
                  <a:latin typeface="华文新魏" panose="02010800040101010101" pitchFamily="2" charset="-122"/>
                  <a:ea typeface="华文新魏" panose="02010800040101010101" pitchFamily="2" charset="-122"/>
                </a:rPr>
                <a:t>num</a:t>
              </a:r>
              <a:endParaRPr lang="en-US" altLang="zh-CN" sz="1800" b="1" dirty="0">
                <a:latin typeface="华文新魏" panose="02010800040101010101" pitchFamily="2" charset="-122"/>
                <a:ea typeface="华文新魏" panose="02010800040101010101" pitchFamily="2" charset="-122"/>
              </a:endParaRPr>
            </a:p>
            <a:p>
              <a:pPr>
                <a:spcBef>
                  <a:spcPts val="300"/>
                </a:spcBef>
                <a:buFontTx/>
                <a:buNone/>
                <a:defRPr/>
              </a:pPr>
              <a:r>
                <a:rPr lang="en-US" altLang="zh-CN" sz="1800" b="1" dirty="0">
                  <a:latin typeface="华文新魏" panose="02010800040101010101" pitchFamily="2" charset="-122"/>
                  <a:ea typeface="华文新魏" panose="02010800040101010101" pitchFamily="2" charset="-122"/>
                </a:rPr>
                <a:t>next</a:t>
              </a:r>
              <a:endParaRPr lang="zh-CN" altLang="en-US" sz="1800" b="1" dirty="0">
                <a:latin typeface="华文新魏" pitchFamily="2" charset="-122"/>
                <a:ea typeface="华文新魏" pitchFamily="2" charset="-122"/>
              </a:endParaRPr>
            </a:p>
          </p:txBody>
        </p:sp>
        <p:sp>
          <p:nvSpPr>
            <p:cNvPr id="11" name="矩形 15"/>
            <p:cNvSpPr>
              <a:spLocks noChangeArrowheads="1"/>
            </p:cNvSpPr>
            <p:nvPr/>
          </p:nvSpPr>
          <p:spPr bwMode="auto">
            <a:xfrm>
              <a:off x="757570" y="3326584"/>
              <a:ext cx="5421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ts val="300"/>
                </a:spcBef>
                <a:buFontTx/>
                <a:buNone/>
              </a:pPr>
              <a:r>
                <a:rPr lang="en-US" altLang="zh-CN" sz="1800" b="1" dirty="0">
                  <a:solidFill>
                    <a:srgbClr val="000000"/>
                  </a:solidFill>
                  <a:latin typeface="华文新魏" pitchFamily="2" charset="-122"/>
                  <a:ea typeface="华文新魏" pitchFamily="2" charset="-122"/>
                </a:rPr>
                <a:t>LE3</a:t>
              </a:r>
            </a:p>
          </p:txBody>
        </p:sp>
      </p:grpSp>
      <p:grpSp>
        <p:nvGrpSpPr>
          <p:cNvPr id="12" name="组合 11"/>
          <p:cNvGrpSpPr>
            <a:grpSpLocks/>
          </p:cNvGrpSpPr>
          <p:nvPr/>
        </p:nvGrpSpPr>
        <p:grpSpPr bwMode="auto">
          <a:xfrm>
            <a:off x="5878832" y="3454316"/>
            <a:ext cx="1137471" cy="1054805"/>
            <a:chOff x="721422" y="3361500"/>
            <a:chExt cx="1854648" cy="1455025"/>
          </a:xfrm>
        </p:grpSpPr>
        <p:sp>
          <p:nvSpPr>
            <p:cNvPr id="13" name="Rectangle 9"/>
            <p:cNvSpPr>
              <a:spLocks noChangeArrowheads="1"/>
            </p:cNvSpPr>
            <p:nvPr/>
          </p:nvSpPr>
          <p:spPr bwMode="auto">
            <a:xfrm>
              <a:off x="721422" y="3871889"/>
              <a:ext cx="1854648" cy="944636"/>
            </a:xfrm>
            <a:prstGeom prst="rect">
              <a:avLst/>
            </a:prstGeom>
            <a:solidFill>
              <a:srgbClr val="FFFF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ts val="300"/>
                </a:spcBef>
                <a:buFontTx/>
                <a:buNone/>
                <a:defRPr/>
              </a:pPr>
              <a:r>
                <a:rPr lang="en-US" altLang="zh-CN" sz="1800" b="1" dirty="0" err="1">
                  <a:latin typeface="华文新魏" panose="02010800040101010101" pitchFamily="2" charset="-122"/>
                  <a:ea typeface="华文新魏" panose="02010800040101010101" pitchFamily="2" charset="-122"/>
                </a:rPr>
                <a:t>num</a:t>
              </a:r>
              <a:endParaRPr lang="en-US" altLang="zh-CN" sz="1800" b="1" dirty="0">
                <a:latin typeface="华文新魏" panose="02010800040101010101" pitchFamily="2" charset="-122"/>
                <a:ea typeface="华文新魏" panose="02010800040101010101" pitchFamily="2" charset="-122"/>
              </a:endParaRPr>
            </a:p>
            <a:p>
              <a:pPr>
                <a:spcBef>
                  <a:spcPts val="300"/>
                </a:spcBef>
                <a:buFontTx/>
                <a:buNone/>
                <a:defRPr/>
              </a:pPr>
              <a:r>
                <a:rPr lang="en-US" altLang="zh-CN" sz="1800" b="1" dirty="0">
                  <a:latin typeface="华文新魏" panose="02010800040101010101" pitchFamily="2" charset="-122"/>
                  <a:ea typeface="华文新魏" panose="02010800040101010101" pitchFamily="2" charset="-122"/>
                </a:rPr>
                <a:t>next</a:t>
              </a:r>
              <a:endParaRPr lang="zh-CN" altLang="en-US" sz="1800" b="1" dirty="0">
                <a:latin typeface="华文新魏" pitchFamily="2" charset="-122"/>
                <a:ea typeface="华文新魏" pitchFamily="2" charset="-122"/>
              </a:endParaRPr>
            </a:p>
          </p:txBody>
        </p:sp>
        <p:sp>
          <p:nvSpPr>
            <p:cNvPr id="14" name="矩形 18"/>
            <p:cNvSpPr>
              <a:spLocks noChangeArrowheads="1"/>
            </p:cNvSpPr>
            <p:nvPr/>
          </p:nvSpPr>
          <p:spPr bwMode="auto">
            <a:xfrm>
              <a:off x="757572" y="3361500"/>
              <a:ext cx="5421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ts val="300"/>
                </a:spcBef>
                <a:buFontTx/>
                <a:buNone/>
              </a:pPr>
              <a:r>
                <a:rPr lang="en-US" altLang="zh-CN" sz="1800" b="1" dirty="0">
                  <a:solidFill>
                    <a:srgbClr val="000000"/>
                  </a:solidFill>
                  <a:latin typeface="华文新魏" pitchFamily="2" charset="-122"/>
                  <a:ea typeface="华文新魏" pitchFamily="2" charset="-122"/>
                </a:rPr>
                <a:t>LE4</a:t>
              </a:r>
            </a:p>
          </p:txBody>
        </p:sp>
      </p:grpSp>
      <p:grpSp>
        <p:nvGrpSpPr>
          <p:cNvPr id="15" name="组合 14"/>
          <p:cNvGrpSpPr>
            <a:grpSpLocks/>
          </p:cNvGrpSpPr>
          <p:nvPr/>
        </p:nvGrpSpPr>
        <p:grpSpPr bwMode="auto">
          <a:xfrm>
            <a:off x="7695573" y="3469302"/>
            <a:ext cx="980883" cy="1039818"/>
            <a:chOff x="7761052" y="2014229"/>
            <a:chExt cx="1819520" cy="1434353"/>
          </a:xfrm>
        </p:grpSpPr>
        <p:sp>
          <p:nvSpPr>
            <p:cNvPr id="16" name="Rectangle 9"/>
            <p:cNvSpPr>
              <a:spLocks noChangeArrowheads="1"/>
            </p:cNvSpPr>
            <p:nvPr/>
          </p:nvSpPr>
          <p:spPr bwMode="auto">
            <a:xfrm>
              <a:off x="7761052" y="2503946"/>
              <a:ext cx="1819520" cy="944636"/>
            </a:xfrm>
            <a:prstGeom prst="rect">
              <a:avLst/>
            </a:prstGeom>
            <a:solidFill>
              <a:srgbClr val="FFFF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ts val="300"/>
                </a:spcBef>
                <a:buFontTx/>
                <a:buNone/>
                <a:defRPr/>
              </a:pPr>
              <a:r>
                <a:rPr lang="en-US" altLang="zh-CN" sz="1800" b="1" dirty="0" err="1">
                  <a:latin typeface="华文新魏" panose="02010800040101010101" pitchFamily="2" charset="-122"/>
                  <a:ea typeface="华文新魏" panose="02010800040101010101" pitchFamily="2" charset="-122"/>
                </a:rPr>
                <a:t>num</a:t>
              </a:r>
              <a:endParaRPr lang="en-US" altLang="zh-CN" sz="1800" b="1" dirty="0">
                <a:latin typeface="华文新魏" panose="02010800040101010101" pitchFamily="2" charset="-122"/>
                <a:ea typeface="华文新魏" panose="02010800040101010101" pitchFamily="2" charset="-122"/>
              </a:endParaRPr>
            </a:p>
            <a:p>
              <a:pPr>
                <a:spcBef>
                  <a:spcPts val="300"/>
                </a:spcBef>
                <a:buFontTx/>
                <a:buNone/>
                <a:defRPr/>
              </a:pPr>
              <a:r>
                <a:rPr lang="en-US" altLang="zh-CN" sz="1800" b="1" dirty="0">
                  <a:latin typeface="华文新魏" panose="02010800040101010101" pitchFamily="2" charset="-122"/>
                  <a:ea typeface="华文新魏" panose="02010800040101010101" pitchFamily="2" charset="-122"/>
                </a:rPr>
                <a:t>next</a:t>
              </a:r>
              <a:endParaRPr lang="zh-CN" altLang="en-US" sz="1800" b="1" dirty="0">
                <a:latin typeface="华文新魏" pitchFamily="2" charset="-122"/>
                <a:ea typeface="华文新魏" pitchFamily="2" charset="-122"/>
              </a:endParaRPr>
            </a:p>
          </p:txBody>
        </p:sp>
        <p:sp>
          <p:nvSpPr>
            <p:cNvPr id="17" name="矩形 21"/>
            <p:cNvSpPr>
              <a:spLocks noChangeArrowheads="1"/>
            </p:cNvSpPr>
            <p:nvPr/>
          </p:nvSpPr>
          <p:spPr bwMode="auto">
            <a:xfrm>
              <a:off x="7878331" y="2014229"/>
              <a:ext cx="5421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ts val="300"/>
                </a:spcBef>
                <a:buFontTx/>
                <a:buNone/>
              </a:pPr>
              <a:r>
                <a:rPr lang="en-US" altLang="zh-CN" sz="1800" b="1" dirty="0">
                  <a:solidFill>
                    <a:srgbClr val="000000"/>
                  </a:solidFill>
                  <a:latin typeface="华文新魏" pitchFamily="2" charset="-122"/>
                  <a:ea typeface="华文新魏" pitchFamily="2" charset="-122"/>
                </a:rPr>
                <a:t>LE5</a:t>
              </a:r>
            </a:p>
          </p:txBody>
        </p:sp>
      </p:grpSp>
      <p:grpSp>
        <p:nvGrpSpPr>
          <p:cNvPr id="18" name="组合 17"/>
          <p:cNvGrpSpPr>
            <a:grpSpLocks/>
          </p:cNvGrpSpPr>
          <p:nvPr/>
        </p:nvGrpSpPr>
        <p:grpSpPr bwMode="auto">
          <a:xfrm>
            <a:off x="1836080" y="3984345"/>
            <a:ext cx="503672" cy="385783"/>
            <a:chOff x="2339752" y="3604374"/>
            <a:chExt cx="1152128" cy="976754"/>
          </a:xfrm>
        </p:grpSpPr>
        <p:cxnSp>
          <p:nvCxnSpPr>
            <p:cNvPr id="19" name="直接连接符 23"/>
            <p:cNvCxnSpPr>
              <a:cxnSpLocks noChangeShapeType="1"/>
            </p:cNvCxnSpPr>
            <p:nvPr/>
          </p:nvCxnSpPr>
          <p:spPr bwMode="auto">
            <a:xfrm>
              <a:off x="2339752" y="4581128"/>
              <a:ext cx="577528" cy="0"/>
            </a:xfrm>
            <a:prstGeom prst="line">
              <a:avLst/>
            </a:prstGeom>
            <a:noFill/>
            <a:ln w="2857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25"/>
            <p:cNvCxnSpPr>
              <a:cxnSpLocks noChangeShapeType="1"/>
            </p:cNvCxnSpPr>
            <p:nvPr/>
          </p:nvCxnSpPr>
          <p:spPr bwMode="auto">
            <a:xfrm flipV="1">
              <a:off x="2917280" y="3604374"/>
              <a:ext cx="0" cy="976754"/>
            </a:xfrm>
            <a:prstGeom prst="line">
              <a:avLst/>
            </a:prstGeom>
            <a:noFill/>
            <a:ln w="2857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7"/>
            <p:cNvCxnSpPr>
              <a:cxnSpLocks noChangeShapeType="1"/>
            </p:cNvCxnSpPr>
            <p:nvPr/>
          </p:nvCxnSpPr>
          <p:spPr bwMode="auto">
            <a:xfrm>
              <a:off x="2917280" y="3604374"/>
              <a:ext cx="574600" cy="0"/>
            </a:xfrm>
            <a:prstGeom prst="straightConnector1">
              <a:avLst/>
            </a:prstGeom>
            <a:noFill/>
            <a:ln w="2857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2" name="组合 21"/>
          <p:cNvGrpSpPr>
            <a:grpSpLocks/>
          </p:cNvGrpSpPr>
          <p:nvPr/>
        </p:nvGrpSpPr>
        <p:grpSpPr bwMode="auto">
          <a:xfrm>
            <a:off x="3430417" y="3984345"/>
            <a:ext cx="660859" cy="385784"/>
            <a:chOff x="2339752" y="3604374"/>
            <a:chExt cx="1152128" cy="976754"/>
          </a:xfrm>
        </p:grpSpPr>
        <p:cxnSp>
          <p:nvCxnSpPr>
            <p:cNvPr id="23" name="直接连接符 33"/>
            <p:cNvCxnSpPr>
              <a:cxnSpLocks noChangeShapeType="1"/>
            </p:cNvCxnSpPr>
            <p:nvPr/>
          </p:nvCxnSpPr>
          <p:spPr bwMode="auto">
            <a:xfrm>
              <a:off x="2339752" y="4581128"/>
              <a:ext cx="577528" cy="0"/>
            </a:xfrm>
            <a:prstGeom prst="line">
              <a:avLst/>
            </a:prstGeom>
            <a:noFill/>
            <a:ln w="2857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34"/>
            <p:cNvCxnSpPr>
              <a:cxnSpLocks noChangeShapeType="1"/>
            </p:cNvCxnSpPr>
            <p:nvPr/>
          </p:nvCxnSpPr>
          <p:spPr bwMode="auto">
            <a:xfrm flipV="1">
              <a:off x="2917280" y="3604374"/>
              <a:ext cx="0" cy="976754"/>
            </a:xfrm>
            <a:prstGeom prst="line">
              <a:avLst/>
            </a:prstGeom>
            <a:noFill/>
            <a:ln w="2857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箭头连接符 35"/>
            <p:cNvCxnSpPr>
              <a:cxnSpLocks noChangeShapeType="1"/>
            </p:cNvCxnSpPr>
            <p:nvPr/>
          </p:nvCxnSpPr>
          <p:spPr bwMode="auto">
            <a:xfrm>
              <a:off x="2917280" y="3604374"/>
              <a:ext cx="574600" cy="0"/>
            </a:xfrm>
            <a:prstGeom prst="straightConnector1">
              <a:avLst/>
            </a:prstGeom>
            <a:noFill/>
            <a:ln w="2857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6" name="组合 25"/>
          <p:cNvGrpSpPr>
            <a:grpSpLocks/>
          </p:cNvGrpSpPr>
          <p:nvPr/>
        </p:nvGrpSpPr>
        <p:grpSpPr bwMode="auto">
          <a:xfrm>
            <a:off x="251520" y="3998860"/>
            <a:ext cx="8660249" cy="942308"/>
            <a:chOff x="533454" y="4259509"/>
            <a:chExt cx="7926979" cy="838591"/>
          </a:xfrm>
        </p:grpSpPr>
        <p:cxnSp>
          <p:nvCxnSpPr>
            <p:cNvPr id="28" name="直接连接符 39"/>
            <p:cNvCxnSpPr>
              <a:cxnSpLocks noChangeShapeType="1"/>
            </p:cNvCxnSpPr>
            <p:nvPr/>
          </p:nvCxnSpPr>
          <p:spPr bwMode="auto">
            <a:xfrm>
              <a:off x="8460432" y="4581128"/>
              <a:ext cx="0" cy="504056"/>
            </a:xfrm>
            <a:prstGeom prst="line">
              <a:avLst/>
            </a:prstGeom>
            <a:noFill/>
            <a:ln w="2857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连接符 41"/>
            <p:cNvCxnSpPr>
              <a:cxnSpLocks noChangeShapeType="1"/>
            </p:cNvCxnSpPr>
            <p:nvPr/>
          </p:nvCxnSpPr>
          <p:spPr bwMode="auto">
            <a:xfrm flipH="1">
              <a:off x="537131" y="5085184"/>
              <a:ext cx="7923302" cy="12916"/>
            </a:xfrm>
            <a:prstGeom prst="line">
              <a:avLst/>
            </a:prstGeom>
            <a:noFill/>
            <a:ln w="2857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43"/>
            <p:cNvCxnSpPr>
              <a:cxnSpLocks noChangeShapeType="1"/>
            </p:cNvCxnSpPr>
            <p:nvPr/>
          </p:nvCxnSpPr>
          <p:spPr bwMode="auto">
            <a:xfrm flipV="1">
              <a:off x="533454" y="4259509"/>
              <a:ext cx="0" cy="838591"/>
            </a:xfrm>
            <a:prstGeom prst="line">
              <a:avLst/>
            </a:prstGeom>
            <a:noFill/>
            <a:ln w="2857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36" name="直接箭头连接符 35"/>
          <p:cNvCxnSpPr>
            <a:cxnSpLocks noChangeShapeType="1"/>
          </p:cNvCxnSpPr>
          <p:nvPr/>
        </p:nvCxnSpPr>
        <p:spPr bwMode="auto">
          <a:xfrm>
            <a:off x="255537" y="4016345"/>
            <a:ext cx="356023" cy="0"/>
          </a:xfrm>
          <a:prstGeom prst="straightConnector1">
            <a:avLst/>
          </a:prstGeom>
          <a:noFill/>
          <a:ln w="2857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9" name="组合 38"/>
          <p:cNvGrpSpPr>
            <a:grpSpLocks/>
          </p:cNvGrpSpPr>
          <p:nvPr/>
        </p:nvGrpSpPr>
        <p:grpSpPr bwMode="auto">
          <a:xfrm>
            <a:off x="5259280" y="3984345"/>
            <a:ext cx="660859" cy="385784"/>
            <a:chOff x="2339752" y="3604374"/>
            <a:chExt cx="1152128" cy="976754"/>
          </a:xfrm>
        </p:grpSpPr>
        <p:cxnSp>
          <p:nvCxnSpPr>
            <p:cNvPr id="40" name="直接连接符 33"/>
            <p:cNvCxnSpPr>
              <a:cxnSpLocks noChangeShapeType="1"/>
            </p:cNvCxnSpPr>
            <p:nvPr/>
          </p:nvCxnSpPr>
          <p:spPr bwMode="auto">
            <a:xfrm>
              <a:off x="2339752" y="4581128"/>
              <a:ext cx="577528" cy="0"/>
            </a:xfrm>
            <a:prstGeom prst="line">
              <a:avLst/>
            </a:prstGeom>
            <a:noFill/>
            <a:ln w="2857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连接符 34"/>
            <p:cNvCxnSpPr>
              <a:cxnSpLocks noChangeShapeType="1"/>
            </p:cNvCxnSpPr>
            <p:nvPr/>
          </p:nvCxnSpPr>
          <p:spPr bwMode="auto">
            <a:xfrm flipV="1">
              <a:off x="2917280" y="3604374"/>
              <a:ext cx="0" cy="976754"/>
            </a:xfrm>
            <a:prstGeom prst="line">
              <a:avLst/>
            </a:prstGeom>
            <a:noFill/>
            <a:ln w="2857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接箭头连接符 35"/>
            <p:cNvCxnSpPr>
              <a:cxnSpLocks noChangeShapeType="1"/>
            </p:cNvCxnSpPr>
            <p:nvPr/>
          </p:nvCxnSpPr>
          <p:spPr bwMode="auto">
            <a:xfrm>
              <a:off x="2917280" y="3604374"/>
              <a:ext cx="574600" cy="0"/>
            </a:xfrm>
            <a:prstGeom prst="straightConnector1">
              <a:avLst/>
            </a:prstGeom>
            <a:noFill/>
            <a:ln w="2857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3" name="组合 42"/>
          <p:cNvGrpSpPr>
            <a:grpSpLocks/>
          </p:cNvGrpSpPr>
          <p:nvPr/>
        </p:nvGrpSpPr>
        <p:grpSpPr bwMode="auto">
          <a:xfrm>
            <a:off x="7016303" y="3984345"/>
            <a:ext cx="660859" cy="385784"/>
            <a:chOff x="2339752" y="3604374"/>
            <a:chExt cx="1152128" cy="976754"/>
          </a:xfrm>
        </p:grpSpPr>
        <p:cxnSp>
          <p:nvCxnSpPr>
            <p:cNvPr id="44" name="直接连接符 33"/>
            <p:cNvCxnSpPr>
              <a:cxnSpLocks noChangeShapeType="1"/>
            </p:cNvCxnSpPr>
            <p:nvPr/>
          </p:nvCxnSpPr>
          <p:spPr bwMode="auto">
            <a:xfrm>
              <a:off x="2339752" y="4581128"/>
              <a:ext cx="577528" cy="0"/>
            </a:xfrm>
            <a:prstGeom prst="line">
              <a:avLst/>
            </a:prstGeom>
            <a:noFill/>
            <a:ln w="2857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接连接符 34"/>
            <p:cNvCxnSpPr>
              <a:cxnSpLocks noChangeShapeType="1"/>
            </p:cNvCxnSpPr>
            <p:nvPr/>
          </p:nvCxnSpPr>
          <p:spPr bwMode="auto">
            <a:xfrm flipV="1">
              <a:off x="2917280" y="3604374"/>
              <a:ext cx="0" cy="976754"/>
            </a:xfrm>
            <a:prstGeom prst="line">
              <a:avLst/>
            </a:prstGeom>
            <a:noFill/>
            <a:ln w="2857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直接箭头连接符 35"/>
            <p:cNvCxnSpPr>
              <a:cxnSpLocks noChangeShapeType="1"/>
            </p:cNvCxnSpPr>
            <p:nvPr/>
          </p:nvCxnSpPr>
          <p:spPr bwMode="auto">
            <a:xfrm>
              <a:off x="2917280" y="3604374"/>
              <a:ext cx="574600" cy="0"/>
            </a:xfrm>
            <a:prstGeom prst="straightConnector1">
              <a:avLst/>
            </a:prstGeom>
            <a:noFill/>
            <a:ln w="2857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54" name="直接连接符 33"/>
          <p:cNvCxnSpPr>
            <a:cxnSpLocks noChangeShapeType="1"/>
          </p:cNvCxnSpPr>
          <p:nvPr/>
        </p:nvCxnSpPr>
        <p:spPr bwMode="auto">
          <a:xfrm>
            <a:off x="8676456" y="4370129"/>
            <a:ext cx="235312" cy="0"/>
          </a:xfrm>
          <a:prstGeom prst="line">
            <a:avLst/>
          </a:prstGeom>
          <a:noFill/>
          <a:ln w="2857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矩形 8"/>
          <p:cNvSpPr>
            <a:spLocks noChangeArrowheads="1"/>
          </p:cNvSpPr>
          <p:nvPr/>
        </p:nvSpPr>
        <p:spPr bwMode="auto">
          <a:xfrm>
            <a:off x="683568" y="2924944"/>
            <a:ext cx="8370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ts val="300"/>
              </a:spcBef>
              <a:buFontTx/>
              <a:buNone/>
            </a:pPr>
            <a:r>
              <a:rPr lang="en-US" altLang="zh-CN" sz="2400" dirty="0" smtClean="0">
                <a:solidFill>
                  <a:srgbClr val="0000CC"/>
                </a:solidFill>
                <a:latin typeface="华文新魏" pitchFamily="2" charset="-122"/>
                <a:ea typeface="华文新魏" pitchFamily="2" charset="-122"/>
              </a:rPr>
              <a:t>head</a:t>
            </a:r>
            <a:endParaRPr lang="en-US" altLang="zh-CN" sz="2400" dirty="0">
              <a:solidFill>
                <a:srgbClr val="0000CC"/>
              </a:solidFill>
              <a:latin typeface="华文新魏" pitchFamily="2" charset="-122"/>
              <a:ea typeface="华文新魏" pitchFamily="2" charset="-122"/>
            </a:endParaRPr>
          </a:p>
        </p:txBody>
      </p:sp>
      <p:sp>
        <p:nvSpPr>
          <p:cNvPr id="58" name="矩形 57"/>
          <p:cNvSpPr/>
          <p:nvPr/>
        </p:nvSpPr>
        <p:spPr bwMode="auto">
          <a:xfrm>
            <a:off x="255537" y="3386020"/>
            <a:ext cx="8276903" cy="350436"/>
          </a:xfrm>
          <a:prstGeom prst="rect">
            <a:avLst/>
          </a:prstGeom>
          <a:solidFill>
            <a:schemeClr val="bg1"/>
          </a:solidFill>
          <a:ln w="2857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cxnSp>
        <p:nvCxnSpPr>
          <p:cNvPr id="60" name="直接箭头连接符 59"/>
          <p:cNvCxnSpPr/>
          <p:nvPr/>
        </p:nvCxnSpPr>
        <p:spPr bwMode="auto">
          <a:xfrm flipH="1">
            <a:off x="1102112" y="3357581"/>
            <a:ext cx="1" cy="437708"/>
          </a:xfrm>
          <a:prstGeom prst="straightConnector1">
            <a:avLst/>
          </a:prstGeom>
          <a:solidFill>
            <a:schemeClr val="accent1"/>
          </a:solidFill>
          <a:ln w="28575" cap="flat" cmpd="sng" algn="ctr">
            <a:solidFill>
              <a:srgbClr val="00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63069095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left)">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left)">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left)">
                                      <p:cBhvr>
                                        <p:cTn id="49" dur="5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ipe(left)">
                                      <p:cBhvr>
                                        <p:cTn id="54" dur="500"/>
                                        <p:tgtEl>
                                          <p:spTgt spid="1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left)">
                                      <p:cBhvr>
                                        <p:cTn id="59" dur="5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wipe(left)">
                                      <p:cBhvr>
                                        <p:cTn id="64" dur="500"/>
                                        <p:tgtEl>
                                          <p:spTgt spid="39"/>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left)">
                                      <p:cBhvr>
                                        <p:cTn id="69" dur="500"/>
                                        <p:tgtEl>
                                          <p:spTgt spid="4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wipe(left)">
                                      <p:cBhvr>
                                        <p:cTn id="74" dur="500"/>
                                        <p:tgtEl>
                                          <p:spTgt spid="36"/>
                                        </p:tgtEl>
                                      </p:cBhvr>
                                    </p:animEffect>
                                  </p:childTnLst>
                                </p:cTn>
                              </p:par>
                              <p:par>
                                <p:cTn id="75" presetID="22" presetClass="entr" presetSubtype="2" fill="hold" nodeType="with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wipe(right)">
                                      <p:cBhvr>
                                        <p:cTn id="77" dur="500"/>
                                        <p:tgtEl>
                                          <p:spTgt spid="26"/>
                                        </p:tgtEl>
                                      </p:cBhvr>
                                    </p:animEffect>
                                  </p:childTnLst>
                                </p:cTn>
                              </p:par>
                              <p:par>
                                <p:cTn id="78" presetID="22" presetClass="entr" presetSubtype="8" fill="hold" nodeType="withEffect">
                                  <p:stCondLst>
                                    <p:cond delay="0"/>
                                  </p:stCondLst>
                                  <p:childTnLst>
                                    <p:set>
                                      <p:cBhvr>
                                        <p:cTn id="79" dur="1" fill="hold">
                                          <p:stCondLst>
                                            <p:cond delay="0"/>
                                          </p:stCondLst>
                                        </p:cTn>
                                        <p:tgtEl>
                                          <p:spTgt spid="54"/>
                                        </p:tgtEl>
                                        <p:attrNameLst>
                                          <p:attrName>style.visibility</p:attrName>
                                        </p:attrNameLst>
                                      </p:cBhvr>
                                      <p:to>
                                        <p:strVal val="visible"/>
                                      </p:to>
                                    </p:set>
                                    <p:animEffect transition="in" filter="wipe(left)">
                                      <p:cBhvr>
                                        <p:cTn id="80" dur="500"/>
                                        <p:tgtEl>
                                          <p:spTgt spid="54"/>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58"/>
                                        </p:tgtEl>
                                        <p:attrNameLst>
                                          <p:attrName>style.visibility</p:attrName>
                                        </p:attrNameLst>
                                      </p:cBhvr>
                                      <p:to>
                                        <p:strVal val="visible"/>
                                      </p:to>
                                    </p:set>
                                    <p:animEffect transition="in" filter="wipe(left)">
                                      <p:cBhvr>
                                        <p:cTn id="85" dur="500"/>
                                        <p:tgtEl>
                                          <p:spTgt spid="58"/>
                                        </p:tgtEl>
                                      </p:cBhvr>
                                    </p:animEffect>
                                  </p:childTnLst>
                                </p:cTn>
                              </p:par>
                            </p:childTnLst>
                          </p:cTn>
                        </p:par>
                      </p:childTnLst>
                    </p:cTn>
                  </p:par>
                  <p:par>
                    <p:cTn id="86" fill="hold">
                      <p:stCondLst>
                        <p:cond delay="indefinite"/>
                      </p:stCondLst>
                      <p:childTnLst>
                        <p:par>
                          <p:cTn id="87" fill="hold">
                            <p:stCondLst>
                              <p:cond delay="0"/>
                            </p:stCondLst>
                            <p:childTnLst>
                              <p:par>
                                <p:cTn id="88" presetID="12" presetClass="entr" presetSubtype="1" fill="hold" grpId="0" nodeType="clickEffect">
                                  <p:stCondLst>
                                    <p:cond delay="0"/>
                                  </p:stCondLst>
                                  <p:childTnLst>
                                    <p:set>
                                      <p:cBhvr>
                                        <p:cTn id="89" dur="1" fill="hold">
                                          <p:stCondLst>
                                            <p:cond delay="0"/>
                                          </p:stCondLst>
                                        </p:cTn>
                                        <p:tgtEl>
                                          <p:spTgt spid="57"/>
                                        </p:tgtEl>
                                        <p:attrNameLst>
                                          <p:attrName>style.visibility</p:attrName>
                                        </p:attrNameLst>
                                      </p:cBhvr>
                                      <p:to>
                                        <p:strVal val="visible"/>
                                      </p:to>
                                    </p:set>
                                    <p:anim calcmode="lin" valueType="num">
                                      <p:cBhvr additive="base">
                                        <p:cTn id="90" dur="500"/>
                                        <p:tgtEl>
                                          <p:spTgt spid="57"/>
                                        </p:tgtEl>
                                        <p:attrNameLst>
                                          <p:attrName>ppt_y</p:attrName>
                                        </p:attrNameLst>
                                      </p:cBhvr>
                                      <p:tavLst>
                                        <p:tav tm="0">
                                          <p:val>
                                            <p:strVal val="#ppt_y-#ppt_h*1.125000"/>
                                          </p:val>
                                        </p:tav>
                                        <p:tav tm="100000">
                                          <p:val>
                                            <p:strVal val="#ppt_y"/>
                                          </p:val>
                                        </p:tav>
                                      </p:tavLst>
                                    </p:anim>
                                    <p:animEffect transition="in" filter="wipe(down)">
                                      <p:cBhvr>
                                        <p:cTn id="91" dur="500"/>
                                        <p:tgtEl>
                                          <p:spTgt spid="57"/>
                                        </p:tgtEl>
                                      </p:cBhvr>
                                    </p:animEffect>
                                  </p:childTnLst>
                                </p:cTn>
                              </p:par>
                              <p:par>
                                <p:cTn id="92" presetID="12" presetClass="entr" presetSubtype="1" fill="hold" nodeType="withEffect">
                                  <p:stCondLst>
                                    <p:cond delay="0"/>
                                  </p:stCondLst>
                                  <p:childTnLst>
                                    <p:set>
                                      <p:cBhvr>
                                        <p:cTn id="93" dur="1" fill="hold">
                                          <p:stCondLst>
                                            <p:cond delay="0"/>
                                          </p:stCondLst>
                                        </p:cTn>
                                        <p:tgtEl>
                                          <p:spTgt spid="60"/>
                                        </p:tgtEl>
                                        <p:attrNameLst>
                                          <p:attrName>style.visibility</p:attrName>
                                        </p:attrNameLst>
                                      </p:cBhvr>
                                      <p:to>
                                        <p:strVal val="visible"/>
                                      </p:to>
                                    </p:set>
                                    <p:anim calcmode="lin" valueType="num">
                                      <p:cBhvr additive="base">
                                        <p:cTn id="94" dur="500"/>
                                        <p:tgtEl>
                                          <p:spTgt spid="60"/>
                                        </p:tgtEl>
                                        <p:attrNameLst>
                                          <p:attrName>ppt_y</p:attrName>
                                        </p:attrNameLst>
                                      </p:cBhvr>
                                      <p:tavLst>
                                        <p:tav tm="0">
                                          <p:val>
                                            <p:strVal val="#ppt_y-#ppt_h*1.125000"/>
                                          </p:val>
                                        </p:tav>
                                        <p:tav tm="100000">
                                          <p:val>
                                            <p:strVal val="#ppt_y"/>
                                          </p:val>
                                        </p:tav>
                                      </p:tavLst>
                                    </p:anim>
                                    <p:animEffect transition="in" filter="wipe(down)">
                                      <p:cBhvr>
                                        <p:cTn id="9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allAtOnce" animBg="1"/>
      <p:bldP spid="57" grpId="0"/>
      <p:bldP spid="5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7398F6A9-FEE2-44F1-8BF4-60B39DD4D95B}" type="slidenum">
              <a:rPr lang="en-US" altLang="zh-CN" sz="1400" smtClean="0"/>
              <a:pPr eaLnBrk="1" hangingPunct="1"/>
              <a:t>30</a:t>
            </a:fld>
            <a:endParaRPr lang="en-US" altLang="zh-CN" sz="1400" smtClean="0"/>
          </a:p>
        </p:txBody>
      </p:sp>
      <p:sp>
        <p:nvSpPr>
          <p:cNvPr id="31747" name="Rectangle 2"/>
          <p:cNvSpPr>
            <a:spLocks noChangeArrowheads="1"/>
          </p:cNvSpPr>
          <p:nvPr/>
        </p:nvSpPr>
        <p:spPr bwMode="auto">
          <a:xfrm>
            <a:off x="1187450" y="44450"/>
            <a:ext cx="7345363" cy="68548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5000"/>
              </a:lnSpc>
            </a:pPr>
            <a:r>
              <a:rPr lang="en-US" altLang="zh-CN" b="1"/>
              <a:t>#include &lt;iostream&gt;</a:t>
            </a:r>
          </a:p>
          <a:p>
            <a:pPr eaLnBrk="1" hangingPunct="1">
              <a:lnSpc>
                <a:spcPct val="115000"/>
              </a:lnSpc>
            </a:pPr>
            <a:r>
              <a:rPr lang="en-US" altLang="zh-CN" b="1"/>
              <a:t>using namespace std;</a:t>
            </a:r>
          </a:p>
          <a:p>
            <a:pPr eaLnBrk="1" hangingPunct="1">
              <a:lnSpc>
                <a:spcPct val="115000"/>
              </a:lnSpc>
            </a:pPr>
            <a:r>
              <a:rPr lang="en-US" altLang="zh-CN" b="1"/>
              <a:t>class animal</a:t>
            </a:r>
          </a:p>
          <a:p>
            <a:pPr eaLnBrk="1" hangingPunct="1">
              <a:lnSpc>
                <a:spcPct val="115000"/>
              </a:lnSpc>
            </a:pPr>
            <a:r>
              <a:rPr lang="en-US" altLang="zh-CN" b="1"/>
              <a:t>{</a:t>
            </a:r>
          </a:p>
          <a:p>
            <a:pPr eaLnBrk="1" hangingPunct="1">
              <a:lnSpc>
                <a:spcPct val="115000"/>
              </a:lnSpc>
            </a:pPr>
            <a:r>
              <a:rPr lang="en-US" altLang="zh-CN" b="1"/>
              <a:t>public:</a:t>
            </a:r>
          </a:p>
          <a:p>
            <a:pPr eaLnBrk="1" hangingPunct="1">
              <a:lnSpc>
                <a:spcPct val="115000"/>
              </a:lnSpc>
            </a:pPr>
            <a:r>
              <a:rPr lang="en-US" altLang="zh-CN" b="1"/>
              <a:t>	</a:t>
            </a:r>
            <a:r>
              <a:rPr lang="en-US" altLang="zh-CN" b="1">
                <a:solidFill>
                  <a:srgbClr val="0000CC"/>
                </a:solidFill>
              </a:rPr>
              <a:t>animal( )</a:t>
            </a:r>
          </a:p>
          <a:p>
            <a:pPr eaLnBrk="1" hangingPunct="1">
              <a:lnSpc>
                <a:spcPct val="115000"/>
              </a:lnSpc>
            </a:pPr>
            <a:r>
              <a:rPr lang="en-US" altLang="zh-CN" b="1"/>
              <a:t>	{ 	cout&lt;&lt;"animal construct"&lt;&lt;endl; 	}</a:t>
            </a:r>
          </a:p>
          <a:p>
            <a:pPr eaLnBrk="1" hangingPunct="1">
              <a:lnSpc>
                <a:spcPct val="115000"/>
              </a:lnSpc>
            </a:pPr>
            <a:r>
              <a:rPr lang="en-US" altLang="zh-CN" b="1"/>
              <a:t>	</a:t>
            </a:r>
            <a:r>
              <a:rPr lang="en-US" altLang="zh-CN" b="1">
                <a:solidFill>
                  <a:srgbClr val="0000CC"/>
                </a:solidFill>
              </a:rPr>
              <a:t>~animal( )</a:t>
            </a:r>
          </a:p>
          <a:p>
            <a:pPr eaLnBrk="1" hangingPunct="1">
              <a:lnSpc>
                <a:spcPct val="115000"/>
              </a:lnSpc>
            </a:pPr>
            <a:r>
              <a:rPr lang="en-US" altLang="zh-CN" b="1"/>
              <a:t>	{	cout&lt;&lt;"animal destruct"&lt;&lt;endl;	}</a:t>
            </a:r>
          </a:p>
          <a:p>
            <a:pPr eaLnBrk="1" hangingPunct="1">
              <a:lnSpc>
                <a:spcPct val="115000"/>
              </a:lnSpc>
            </a:pPr>
            <a:r>
              <a:rPr lang="en-US" altLang="zh-CN" b="1"/>
              <a:t>	void eat( )</a:t>
            </a:r>
          </a:p>
          <a:p>
            <a:pPr eaLnBrk="1" hangingPunct="1">
              <a:lnSpc>
                <a:spcPct val="115000"/>
              </a:lnSpc>
            </a:pPr>
            <a:r>
              <a:rPr lang="en-US" altLang="zh-CN" b="1"/>
              <a:t>	{	cout&lt;&lt;"animal eat"&lt;&lt;endl;		}</a:t>
            </a:r>
          </a:p>
          <a:p>
            <a:pPr eaLnBrk="1" hangingPunct="1">
              <a:lnSpc>
                <a:spcPct val="115000"/>
              </a:lnSpc>
            </a:pPr>
            <a:r>
              <a:rPr lang="en-US" altLang="zh-CN" b="1"/>
              <a:t>	void sleep( )</a:t>
            </a:r>
          </a:p>
          <a:p>
            <a:pPr eaLnBrk="1" hangingPunct="1">
              <a:lnSpc>
                <a:spcPct val="115000"/>
              </a:lnSpc>
            </a:pPr>
            <a:r>
              <a:rPr lang="en-US" altLang="zh-CN" b="1"/>
              <a:t>	{	cout&lt;&lt;"animal sleep"&lt;&lt;endl;	}</a:t>
            </a:r>
          </a:p>
          <a:p>
            <a:pPr eaLnBrk="1" hangingPunct="1">
              <a:lnSpc>
                <a:spcPct val="115000"/>
              </a:lnSpc>
            </a:pPr>
            <a:r>
              <a:rPr lang="en-US" altLang="zh-CN" b="1"/>
              <a:t>	void breathe( )</a:t>
            </a:r>
          </a:p>
          <a:p>
            <a:pPr eaLnBrk="1" hangingPunct="1">
              <a:lnSpc>
                <a:spcPct val="115000"/>
              </a:lnSpc>
            </a:pPr>
            <a:r>
              <a:rPr lang="en-US" altLang="zh-CN" b="1"/>
              <a:t>	{	cout&lt;&lt;"animal breathe"&lt;&lt;endl;	}</a:t>
            </a:r>
          </a:p>
          <a:p>
            <a:pPr eaLnBrk="1" hangingPunct="1">
              <a:lnSpc>
                <a:spcPct val="115000"/>
              </a:lnSpc>
            </a:pPr>
            <a:r>
              <a:rPr lang="en-US" altLang="zh-CN" b="1"/>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98E10AA-1BF6-440E-A021-188D3CB73C58}" type="slidenum">
              <a:rPr lang="en-US" altLang="zh-CN" sz="1400" smtClean="0"/>
              <a:pPr eaLnBrk="1" hangingPunct="1"/>
              <a:t>31</a:t>
            </a:fld>
            <a:endParaRPr lang="en-US" altLang="zh-CN" sz="1400" smtClean="0"/>
          </a:p>
        </p:txBody>
      </p:sp>
      <p:sp>
        <p:nvSpPr>
          <p:cNvPr id="230402" name="Rectangle 2"/>
          <p:cNvSpPr>
            <a:spLocks noChangeArrowheads="1"/>
          </p:cNvSpPr>
          <p:nvPr/>
        </p:nvSpPr>
        <p:spPr bwMode="auto">
          <a:xfrm>
            <a:off x="1185863" y="333375"/>
            <a:ext cx="7273925" cy="65182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0000"/>
              </a:lnSpc>
            </a:pPr>
            <a:r>
              <a:rPr lang="en-US" altLang="zh-CN" b="1"/>
              <a:t>class fish</a:t>
            </a:r>
            <a:r>
              <a:rPr lang="en-US" altLang="zh-CN" b="1">
                <a:solidFill>
                  <a:schemeClr val="accent2"/>
                </a:solidFill>
              </a:rPr>
              <a:t>:public animal</a:t>
            </a:r>
          </a:p>
          <a:p>
            <a:pPr eaLnBrk="1" hangingPunct="1">
              <a:lnSpc>
                <a:spcPct val="110000"/>
              </a:lnSpc>
            </a:pPr>
            <a:r>
              <a:rPr lang="en-US" altLang="zh-CN" b="1"/>
              <a:t>{</a:t>
            </a:r>
          </a:p>
          <a:p>
            <a:pPr eaLnBrk="1" hangingPunct="1">
              <a:lnSpc>
                <a:spcPct val="110000"/>
              </a:lnSpc>
            </a:pPr>
            <a:r>
              <a:rPr lang="en-US" altLang="zh-CN" b="1"/>
              <a:t>public:</a:t>
            </a:r>
          </a:p>
          <a:p>
            <a:pPr eaLnBrk="1" hangingPunct="1">
              <a:lnSpc>
                <a:spcPct val="110000"/>
              </a:lnSpc>
            </a:pPr>
            <a:r>
              <a:rPr lang="en-US" altLang="zh-CN" b="1"/>
              <a:t>	</a:t>
            </a:r>
            <a:r>
              <a:rPr lang="en-US" altLang="zh-CN" b="1">
                <a:solidFill>
                  <a:srgbClr val="CC0000"/>
                </a:solidFill>
              </a:rPr>
              <a:t>fish</a:t>
            </a:r>
            <a:r>
              <a:rPr lang="en-US" altLang="zh-CN" b="1"/>
              <a:t>( )</a:t>
            </a:r>
          </a:p>
          <a:p>
            <a:pPr eaLnBrk="1" hangingPunct="1">
              <a:lnSpc>
                <a:spcPct val="110000"/>
              </a:lnSpc>
            </a:pPr>
            <a:r>
              <a:rPr lang="en-US" altLang="zh-CN" b="1"/>
              <a:t>	{	cout&lt;&lt;"fish construct"&lt;&lt;endl;	}</a:t>
            </a:r>
          </a:p>
          <a:p>
            <a:pPr eaLnBrk="1" hangingPunct="1">
              <a:lnSpc>
                <a:spcPct val="110000"/>
              </a:lnSpc>
            </a:pPr>
            <a:r>
              <a:rPr lang="en-US" altLang="zh-CN" b="1"/>
              <a:t>	void swim( )</a:t>
            </a:r>
          </a:p>
          <a:p>
            <a:pPr eaLnBrk="1" hangingPunct="1">
              <a:lnSpc>
                <a:spcPct val="110000"/>
              </a:lnSpc>
            </a:pPr>
            <a:r>
              <a:rPr lang="en-US" altLang="zh-CN" b="1"/>
              <a:t>	{	cout&lt;&lt;"fish swim"&lt;&lt;endl;		}</a:t>
            </a:r>
          </a:p>
          <a:p>
            <a:pPr eaLnBrk="1" hangingPunct="1">
              <a:lnSpc>
                <a:spcPct val="110000"/>
              </a:lnSpc>
            </a:pPr>
            <a:r>
              <a:rPr lang="en-US" altLang="zh-CN" b="1"/>
              <a:t>	</a:t>
            </a:r>
            <a:r>
              <a:rPr lang="en-US" altLang="zh-CN" b="1">
                <a:solidFill>
                  <a:srgbClr val="CC0000"/>
                </a:solidFill>
              </a:rPr>
              <a:t>~fish</a:t>
            </a:r>
            <a:r>
              <a:rPr lang="en-US" altLang="zh-CN" b="1"/>
              <a:t>( )</a:t>
            </a:r>
          </a:p>
          <a:p>
            <a:pPr eaLnBrk="1" hangingPunct="1">
              <a:lnSpc>
                <a:spcPct val="110000"/>
              </a:lnSpc>
            </a:pPr>
            <a:r>
              <a:rPr lang="en-US" altLang="zh-CN" b="1"/>
              <a:t>	{	cout&lt;&lt;"fish destruct"&lt;&lt;endl;	}</a:t>
            </a:r>
          </a:p>
          <a:p>
            <a:pPr eaLnBrk="1" hangingPunct="1">
              <a:lnSpc>
                <a:spcPct val="110000"/>
              </a:lnSpc>
            </a:pPr>
            <a:r>
              <a:rPr lang="en-US" altLang="zh-CN" b="1"/>
              <a:t>};</a:t>
            </a:r>
          </a:p>
          <a:p>
            <a:pPr eaLnBrk="1" hangingPunct="1">
              <a:lnSpc>
                <a:spcPct val="110000"/>
              </a:lnSpc>
            </a:pPr>
            <a:endParaRPr lang="en-US" altLang="zh-CN" b="1"/>
          </a:p>
          <a:p>
            <a:pPr eaLnBrk="1" hangingPunct="1">
              <a:lnSpc>
                <a:spcPct val="110000"/>
              </a:lnSpc>
            </a:pPr>
            <a:r>
              <a:rPr lang="en-US" altLang="zh-CN" b="1">
                <a:solidFill>
                  <a:srgbClr val="000099"/>
                </a:solidFill>
              </a:rPr>
              <a:t>void main( )</a:t>
            </a:r>
          </a:p>
          <a:p>
            <a:pPr eaLnBrk="1" hangingPunct="1">
              <a:lnSpc>
                <a:spcPct val="110000"/>
              </a:lnSpc>
            </a:pPr>
            <a:r>
              <a:rPr lang="en-US" altLang="zh-CN" b="1">
                <a:solidFill>
                  <a:srgbClr val="000099"/>
                </a:solidFill>
              </a:rPr>
              <a:t>{</a:t>
            </a:r>
          </a:p>
          <a:p>
            <a:pPr eaLnBrk="1" hangingPunct="1">
              <a:lnSpc>
                <a:spcPct val="110000"/>
              </a:lnSpc>
            </a:pPr>
            <a:r>
              <a:rPr lang="en-US" altLang="zh-CN" b="1">
                <a:solidFill>
                  <a:srgbClr val="000099"/>
                </a:solidFill>
              </a:rPr>
              <a:t>	fish f1;</a:t>
            </a:r>
          </a:p>
          <a:p>
            <a:pPr eaLnBrk="1" hangingPunct="1">
              <a:lnSpc>
                <a:spcPct val="110000"/>
              </a:lnSpc>
            </a:pPr>
            <a:r>
              <a:rPr lang="en-US" altLang="zh-CN" b="1">
                <a:solidFill>
                  <a:srgbClr val="000099"/>
                </a:solidFill>
              </a:rPr>
              <a:t>	f1.swim( );</a:t>
            </a:r>
          </a:p>
          <a:p>
            <a:pPr eaLnBrk="1" hangingPunct="1">
              <a:lnSpc>
                <a:spcPct val="110000"/>
              </a:lnSpc>
            </a:pPr>
            <a:r>
              <a:rPr lang="en-US" altLang="zh-CN" b="1">
                <a:solidFill>
                  <a:srgbClr val="000099"/>
                </a:solidFill>
              </a:rPr>
              <a:t>}</a:t>
            </a:r>
          </a:p>
        </p:txBody>
      </p:sp>
      <p:sp>
        <p:nvSpPr>
          <p:cNvPr id="230403" name="Rectangle 3"/>
          <p:cNvSpPr>
            <a:spLocks noChangeArrowheads="1"/>
          </p:cNvSpPr>
          <p:nvPr/>
        </p:nvSpPr>
        <p:spPr bwMode="auto">
          <a:xfrm>
            <a:off x="6732588" y="5229225"/>
            <a:ext cx="2016125" cy="936625"/>
          </a:xfrm>
          <a:prstGeom prst="rect">
            <a:avLst/>
          </a:prstGeom>
          <a:solidFill>
            <a:srgbClr val="CCFFFF"/>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lvl1pPr marL="342900" indent="-3429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buClr>
                <a:schemeClr val="folHlink"/>
              </a:buClr>
              <a:buSzPct val="60000"/>
              <a:buFont typeface="Wingdings" pitchFamily="2" charset="2"/>
              <a:buNone/>
            </a:pPr>
            <a:r>
              <a:rPr lang="zh-CN" altLang="en-US" b="1"/>
              <a:t>基类</a:t>
            </a:r>
          </a:p>
        </p:txBody>
      </p:sp>
      <p:sp>
        <p:nvSpPr>
          <p:cNvPr id="230405" name="Rectangle 5"/>
          <p:cNvSpPr>
            <a:spLocks noChangeArrowheads="1"/>
          </p:cNvSpPr>
          <p:nvPr/>
        </p:nvSpPr>
        <p:spPr bwMode="auto">
          <a:xfrm>
            <a:off x="7213600" y="6173788"/>
            <a:ext cx="1103313"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spcBef>
                <a:spcPct val="20000"/>
              </a:spcBef>
              <a:buClr>
                <a:schemeClr val="folHlink"/>
              </a:buClr>
              <a:buSzPct val="60000"/>
              <a:buFont typeface="Wingdings" pitchFamily="2" charset="2"/>
              <a:buNone/>
            </a:pPr>
            <a:r>
              <a:rPr lang="zh-CN" altLang="en-US" b="1">
                <a:solidFill>
                  <a:srgbClr val="000099"/>
                </a:solidFill>
              </a:rPr>
              <a:t>构造时</a:t>
            </a:r>
          </a:p>
        </p:txBody>
      </p:sp>
      <p:sp>
        <p:nvSpPr>
          <p:cNvPr id="230406" name="Rectangle 6"/>
          <p:cNvSpPr>
            <a:spLocks noChangeArrowheads="1"/>
          </p:cNvSpPr>
          <p:nvPr/>
        </p:nvSpPr>
        <p:spPr bwMode="auto">
          <a:xfrm>
            <a:off x="7213600" y="6176963"/>
            <a:ext cx="1103313" cy="566737"/>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spcBef>
                <a:spcPct val="20000"/>
              </a:spcBef>
              <a:buClr>
                <a:schemeClr val="folHlink"/>
              </a:buClr>
              <a:buSzPct val="60000"/>
              <a:buFont typeface="Wingdings" pitchFamily="2" charset="2"/>
              <a:buNone/>
            </a:pPr>
            <a:r>
              <a:rPr lang="zh-CN" altLang="en-US" b="1">
                <a:solidFill>
                  <a:srgbClr val="FF0000"/>
                </a:solidFill>
              </a:rPr>
              <a:t>析构时</a:t>
            </a:r>
          </a:p>
        </p:txBody>
      </p:sp>
      <p:sp>
        <p:nvSpPr>
          <p:cNvPr id="230404" name="Rectangle 4"/>
          <p:cNvSpPr>
            <a:spLocks noChangeArrowheads="1"/>
          </p:cNvSpPr>
          <p:nvPr/>
        </p:nvSpPr>
        <p:spPr bwMode="auto">
          <a:xfrm>
            <a:off x="6732588" y="4294188"/>
            <a:ext cx="2016125" cy="936625"/>
          </a:xfrm>
          <a:prstGeom prst="rect">
            <a:avLst/>
          </a:prstGeom>
          <a:solidFill>
            <a:srgbClr val="FF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lvl1pPr marL="342900" indent="-3429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buClr>
                <a:schemeClr val="folHlink"/>
              </a:buClr>
              <a:buSzPct val="60000"/>
              <a:buFont typeface="Wingdings" pitchFamily="2" charset="2"/>
              <a:buNone/>
            </a:pPr>
            <a:r>
              <a:rPr lang="zh-CN" altLang="en-US" b="1"/>
              <a:t>派生类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30402">
                                            <p:txEl>
                                              <p:pRg st="11" end="11"/>
                                            </p:txEl>
                                          </p:spTgt>
                                        </p:tgtEl>
                                        <p:attrNameLst>
                                          <p:attrName>style.visibility</p:attrName>
                                        </p:attrNameLst>
                                      </p:cBhvr>
                                      <p:to>
                                        <p:strVal val="visible"/>
                                      </p:to>
                                    </p:set>
                                    <p:animEffect transition="in" filter="checkerboard(across)">
                                      <p:cBhvr>
                                        <p:cTn id="7" dur="500"/>
                                        <p:tgtEl>
                                          <p:spTgt spid="230402">
                                            <p:txEl>
                                              <p:pRg st="11" end="1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30402">
                                            <p:txEl>
                                              <p:pRg st="12" end="12"/>
                                            </p:txEl>
                                          </p:spTgt>
                                        </p:tgtEl>
                                        <p:attrNameLst>
                                          <p:attrName>style.visibility</p:attrName>
                                        </p:attrNameLst>
                                      </p:cBhvr>
                                      <p:to>
                                        <p:strVal val="visible"/>
                                      </p:to>
                                    </p:set>
                                    <p:animEffect transition="in" filter="checkerboard(across)">
                                      <p:cBhvr>
                                        <p:cTn id="10" dur="500"/>
                                        <p:tgtEl>
                                          <p:spTgt spid="230402">
                                            <p:txEl>
                                              <p:pRg st="12" end="1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30402">
                                            <p:txEl>
                                              <p:pRg st="13" end="13"/>
                                            </p:txEl>
                                          </p:spTgt>
                                        </p:tgtEl>
                                        <p:attrNameLst>
                                          <p:attrName>style.visibility</p:attrName>
                                        </p:attrNameLst>
                                      </p:cBhvr>
                                      <p:to>
                                        <p:strVal val="visible"/>
                                      </p:to>
                                    </p:set>
                                    <p:animEffect transition="in" filter="checkerboard(across)">
                                      <p:cBhvr>
                                        <p:cTn id="13" dur="500"/>
                                        <p:tgtEl>
                                          <p:spTgt spid="230402">
                                            <p:txEl>
                                              <p:pRg st="13" end="1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230402">
                                            <p:txEl>
                                              <p:pRg st="14" end="14"/>
                                            </p:txEl>
                                          </p:spTgt>
                                        </p:tgtEl>
                                        <p:attrNameLst>
                                          <p:attrName>style.visibility</p:attrName>
                                        </p:attrNameLst>
                                      </p:cBhvr>
                                      <p:to>
                                        <p:strVal val="visible"/>
                                      </p:to>
                                    </p:set>
                                    <p:animEffect transition="in" filter="checkerboard(across)">
                                      <p:cBhvr>
                                        <p:cTn id="16" dur="500"/>
                                        <p:tgtEl>
                                          <p:spTgt spid="230402">
                                            <p:txEl>
                                              <p:pRg st="14" end="1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230402">
                                            <p:txEl>
                                              <p:pRg st="15" end="15"/>
                                            </p:txEl>
                                          </p:spTgt>
                                        </p:tgtEl>
                                        <p:attrNameLst>
                                          <p:attrName>style.visibility</p:attrName>
                                        </p:attrNameLst>
                                      </p:cBhvr>
                                      <p:to>
                                        <p:strVal val="visible"/>
                                      </p:to>
                                    </p:set>
                                    <p:animEffect transition="in" filter="checkerboard(across)">
                                      <p:cBhvr>
                                        <p:cTn id="19" dur="500"/>
                                        <p:tgtEl>
                                          <p:spTgt spid="230402">
                                            <p:txEl>
                                              <p:pRg st="15" end="1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30405"/>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1" fill="hold" grpId="0" nodeType="clickEffect">
                                  <p:stCondLst>
                                    <p:cond delay="0"/>
                                  </p:stCondLst>
                                  <p:childTnLst>
                                    <p:set>
                                      <p:cBhvr>
                                        <p:cTn id="27" dur="1" fill="hold">
                                          <p:stCondLst>
                                            <p:cond delay="0"/>
                                          </p:stCondLst>
                                        </p:cTn>
                                        <p:tgtEl>
                                          <p:spTgt spid="230403"/>
                                        </p:tgtEl>
                                        <p:attrNameLst>
                                          <p:attrName>style.visibility</p:attrName>
                                        </p:attrNameLst>
                                      </p:cBhvr>
                                      <p:to>
                                        <p:strVal val="visible"/>
                                      </p:to>
                                    </p:set>
                                    <p:anim calcmode="lin" valueType="num">
                                      <p:cBhvr additive="base">
                                        <p:cTn id="28" dur="1000" fill="hold"/>
                                        <p:tgtEl>
                                          <p:spTgt spid="230403"/>
                                        </p:tgtEl>
                                        <p:attrNameLst>
                                          <p:attrName>ppt_x</p:attrName>
                                        </p:attrNameLst>
                                      </p:cBhvr>
                                      <p:tavLst>
                                        <p:tav tm="0">
                                          <p:val>
                                            <p:strVal val="#ppt_x"/>
                                          </p:val>
                                        </p:tav>
                                        <p:tav tm="100000">
                                          <p:val>
                                            <p:strVal val="#ppt_x"/>
                                          </p:val>
                                        </p:tav>
                                      </p:tavLst>
                                    </p:anim>
                                    <p:anim calcmode="lin" valueType="num">
                                      <p:cBhvr additive="base">
                                        <p:cTn id="29" dur="1000" fill="hold"/>
                                        <p:tgtEl>
                                          <p:spTgt spid="230403"/>
                                        </p:tgtEl>
                                        <p:attrNameLst>
                                          <p:attrName>ppt_y</p:attrName>
                                        </p:attrNameLst>
                                      </p:cBhvr>
                                      <p:tavLst>
                                        <p:tav tm="0">
                                          <p:val>
                                            <p:strVal val="0-#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1" fill="hold" grpId="0" nodeType="clickEffect">
                                  <p:stCondLst>
                                    <p:cond delay="0"/>
                                  </p:stCondLst>
                                  <p:childTnLst>
                                    <p:set>
                                      <p:cBhvr>
                                        <p:cTn id="33" dur="1" fill="hold">
                                          <p:stCondLst>
                                            <p:cond delay="0"/>
                                          </p:stCondLst>
                                        </p:cTn>
                                        <p:tgtEl>
                                          <p:spTgt spid="230404"/>
                                        </p:tgtEl>
                                        <p:attrNameLst>
                                          <p:attrName>style.visibility</p:attrName>
                                        </p:attrNameLst>
                                      </p:cBhvr>
                                      <p:to>
                                        <p:strVal val="visible"/>
                                      </p:to>
                                    </p:set>
                                    <p:anim calcmode="lin" valueType="num">
                                      <p:cBhvr additive="base">
                                        <p:cTn id="34" dur="1000" fill="hold"/>
                                        <p:tgtEl>
                                          <p:spTgt spid="230404"/>
                                        </p:tgtEl>
                                        <p:attrNameLst>
                                          <p:attrName>ppt_x</p:attrName>
                                        </p:attrNameLst>
                                      </p:cBhvr>
                                      <p:tavLst>
                                        <p:tav tm="0">
                                          <p:val>
                                            <p:strVal val="#ppt_x"/>
                                          </p:val>
                                        </p:tav>
                                        <p:tav tm="100000">
                                          <p:val>
                                            <p:strVal val="#ppt_x"/>
                                          </p:val>
                                        </p:tav>
                                      </p:tavLst>
                                    </p:anim>
                                    <p:anim calcmode="lin" valueType="num">
                                      <p:cBhvr additive="base">
                                        <p:cTn id="35" dur="1000" fill="hold"/>
                                        <p:tgtEl>
                                          <p:spTgt spid="230404"/>
                                        </p:tgtEl>
                                        <p:attrNameLst>
                                          <p:attrName>ppt_y</p:attrName>
                                        </p:attrNameLst>
                                      </p:cBhvr>
                                      <p:tavLst>
                                        <p:tav tm="0">
                                          <p:val>
                                            <p:strVal val="0-#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30406"/>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xit" presetSubtype="1" fill="hold" grpId="1" nodeType="clickEffect">
                                  <p:stCondLst>
                                    <p:cond delay="0"/>
                                  </p:stCondLst>
                                  <p:childTnLst>
                                    <p:anim calcmode="lin" valueType="num">
                                      <p:cBhvr additive="base">
                                        <p:cTn id="43" dur="500"/>
                                        <p:tgtEl>
                                          <p:spTgt spid="230404"/>
                                        </p:tgtEl>
                                        <p:attrNameLst>
                                          <p:attrName>ppt_x</p:attrName>
                                        </p:attrNameLst>
                                      </p:cBhvr>
                                      <p:tavLst>
                                        <p:tav tm="0">
                                          <p:val>
                                            <p:strVal val="ppt_x"/>
                                          </p:val>
                                        </p:tav>
                                        <p:tav tm="100000">
                                          <p:val>
                                            <p:strVal val="ppt_x"/>
                                          </p:val>
                                        </p:tav>
                                      </p:tavLst>
                                    </p:anim>
                                    <p:anim calcmode="lin" valueType="num">
                                      <p:cBhvr additive="base">
                                        <p:cTn id="44" dur="500"/>
                                        <p:tgtEl>
                                          <p:spTgt spid="230404"/>
                                        </p:tgtEl>
                                        <p:attrNameLst>
                                          <p:attrName>ppt_y</p:attrName>
                                        </p:attrNameLst>
                                      </p:cBhvr>
                                      <p:tavLst>
                                        <p:tav tm="0">
                                          <p:val>
                                            <p:strVal val="ppt_y"/>
                                          </p:val>
                                        </p:tav>
                                        <p:tav tm="100000">
                                          <p:val>
                                            <p:strVal val="0-ppt_h/2"/>
                                          </p:val>
                                        </p:tav>
                                      </p:tavLst>
                                    </p:anim>
                                    <p:set>
                                      <p:cBhvr>
                                        <p:cTn id="45" dur="1" fill="hold">
                                          <p:stCondLst>
                                            <p:cond delay="499"/>
                                          </p:stCondLst>
                                        </p:cTn>
                                        <p:tgtEl>
                                          <p:spTgt spid="230404"/>
                                        </p:tgtEl>
                                        <p:attrNameLst>
                                          <p:attrName>style.visibility</p:attrName>
                                        </p:attrNameLst>
                                      </p:cBhvr>
                                      <p:to>
                                        <p:strVal val="hidden"/>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xit" presetSubtype="1" fill="hold" grpId="1" nodeType="clickEffect">
                                  <p:stCondLst>
                                    <p:cond delay="0"/>
                                  </p:stCondLst>
                                  <p:childTnLst>
                                    <p:anim calcmode="lin" valueType="num">
                                      <p:cBhvr additive="base">
                                        <p:cTn id="49" dur="500"/>
                                        <p:tgtEl>
                                          <p:spTgt spid="230403"/>
                                        </p:tgtEl>
                                        <p:attrNameLst>
                                          <p:attrName>ppt_x</p:attrName>
                                        </p:attrNameLst>
                                      </p:cBhvr>
                                      <p:tavLst>
                                        <p:tav tm="0">
                                          <p:val>
                                            <p:strVal val="ppt_x"/>
                                          </p:val>
                                        </p:tav>
                                        <p:tav tm="100000">
                                          <p:val>
                                            <p:strVal val="ppt_x"/>
                                          </p:val>
                                        </p:tav>
                                      </p:tavLst>
                                    </p:anim>
                                    <p:anim calcmode="lin" valueType="num">
                                      <p:cBhvr additive="base">
                                        <p:cTn id="50" dur="500"/>
                                        <p:tgtEl>
                                          <p:spTgt spid="230403"/>
                                        </p:tgtEl>
                                        <p:attrNameLst>
                                          <p:attrName>ppt_y</p:attrName>
                                        </p:attrNameLst>
                                      </p:cBhvr>
                                      <p:tavLst>
                                        <p:tav tm="0">
                                          <p:val>
                                            <p:strVal val="ppt_y"/>
                                          </p:val>
                                        </p:tav>
                                        <p:tav tm="100000">
                                          <p:val>
                                            <p:strVal val="0-ppt_h/2"/>
                                          </p:val>
                                        </p:tav>
                                      </p:tavLst>
                                    </p:anim>
                                    <p:set>
                                      <p:cBhvr>
                                        <p:cTn id="51" dur="1" fill="hold">
                                          <p:stCondLst>
                                            <p:cond delay="499"/>
                                          </p:stCondLst>
                                        </p:cTn>
                                        <p:tgtEl>
                                          <p:spTgt spid="23040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animBg="1"/>
      <p:bldP spid="230403" grpId="1" animBg="1"/>
      <p:bldP spid="230405" grpId="0"/>
      <p:bldP spid="230406" grpId="0" animBg="1"/>
      <p:bldP spid="230404" grpId="0" animBg="1"/>
      <p:bldP spid="230404"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2342D06-44D4-4C0D-AD6B-566B10F3691A}" type="slidenum">
              <a:rPr lang="en-US" altLang="zh-CN" sz="1400" smtClean="0"/>
              <a:pPr eaLnBrk="1" hangingPunct="1"/>
              <a:t>32</a:t>
            </a:fld>
            <a:endParaRPr lang="en-US" altLang="zh-CN" sz="1400" smtClean="0"/>
          </a:p>
        </p:txBody>
      </p:sp>
      <p:sp>
        <p:nvSpPr>
          <p:cNvPr id="233474" name="Rectangle 2"/>
          <p:cNvSpPr>
            <a:spLocks noChangeArrowheads="1"/>
          </p:cNvSpPr>
          <p:nvPr/>
        </p:nvSpPr>
        <p:spPr bwMode="auto">
          <a:xfrm>
            <a:off x="3581400" y="1341438"/>
            <a:ext cx="1905000" cy="4429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800"/>
              <a:t>animal</a:t>
            </a:r>
          </a:p>
        </p:txBody>
      </p:sp>
      <p:sp>
        <p:nvSpPr>
          <p:cNvPr id="233475" name="Rectangle 3"/>
          <p:cNvSpPr>
            <a:spLocks noChangeArrowheads="1"/>
          </p:cNvSpPr>
          <p:nvPr/>
        </p:nvSpPr>
        <p:spPr bwMode="auto">
          <a:xfrm>
            <a:off x="3203575" y="2133600"/>
            <a:ext cx="26035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800"/>
              <a:t>fish</a:t>
            </a:r>
          </a:p>
        </p:txBody>
      </p:sp>
      <p:sp>
        <p:nvSpPr>
          <p:cNvPr id="233476" name="Line 4"/>
          <p:cNvSpPr>
            <a:spLocks noChangeShapeType="1"/>
          </p:cNvSpPr>
          <p:nvPr/>
        </p:nvSpPr>
        <p:spPr bwMode="auto">
          <a:xfrm>
            <a:off x="4495800" y="1784350"/>
            <a:ext cx="4763" cy="349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3477" name="Text Box 5">
            <a:hlinkClick r:id="rId3" action="ppaction://hlinksldjump"/>
          </p:cNvPr>
          <p:cNvSpPr txBox="1">
            <a:spLocks noChangeArrowheads="1"/>
          </p:cNvSpPr>
          <p:nvPr/>
        </p:nvSpPr>
        <p:spPr bwMode="auto">
          <a:xfrm>
            <a:off x="990600" y="457200"/>
            <a:ext cx="5562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3200" b="1"/>
              <a:t>animal</a:t>
            </a:r>
            <a:r>
              <a:rPr lang="zh-CN" altLang="en-US" sz="3200" b="1"/>
              <a:t>和</a:t>
            </a:r>
            <a:r>
              <a:rPr lang="en-US" altLang="zh-CN" sz="3200" b="1"/>
              <a:t>fish</a:t>
            </a:r>
            <a:r>
              <a:rPr lang="zh-CN" altLang="en-US" sz="3200" b="1"/>
              <a:t>之间类层次</a:t>
            </a:r>
          </a:p>
        </p:txBody>
      </p:sp>
      <p:sp>
        <p:nvSpPr>
          <p:cNvPr id="233478" name="Text Box 6"/>
          <p:cNvSpPr txBox="1">
            <a:spLocks noChangeArrowheads="1"/>
          </p:cNvSpPr>
          <p:nvPr/>
        </p:nvSpPr>
        <p:spPr bwMode="auto">
          <a:xfrm>
            <a:off x="1600200" y="4002088"/>
            <a:ext cx="6859588" cy="94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30000"/>
              </a:spcBef>
            </a:pPr>
            <a:r>
              <a:rPr lang="zh-CN" altLang="en-US" b="1"/>
              <a:t>派生类只有一个基类</a:t>
            </a:r>
            <a:r>
              <a:rPr lang="en-US" altLang="zh-CN" b="1"/>
              <a:t>—— </a:t>
            </a:r>
            <a:r>
              <a:rPr lang="zh-CN" altLang="en-US" b="1">
                <a:solidFill>
                  <a:srgbClr val="CC0000"/>
                </a:solidFill>
              </a:rPr>
              <a:t>单继承</a:t>
            </a:r>
          </a:p>
          <a:p>
            <a:pPr eaLnBrk="1" hangingPunct="1">
              <a:spcBef>
                <a:spcPct val="30000"/>
              </a:spcBef>
            </a:pPr>
            <a:r>
              <a:rPr lang="zh-CN" altLang="en-US" b="1"/>
              <a:t>派生类有两个或多个基类 </a:t>
            </a:r>
            <a:r>
              <a:rPr lang="en-US" altLang="zh-CN" b="1"/>
              <a:t>—— </a:t>
            </a:r>
            <a:r>
              <a:rPr lang="zh-CN" altLang="en-US" b="1">
                <a:solidFill>
                  <a:srgbClr val="CC0000"/>
                </a:solidFill>
              </a:rPr>
              <a:t>多重继承</a:t>
            </a:r>
            <a:endParaRPr lang="zh-CN" altLang="en-US" b="1"/>
          </a:p>
        </p:txBody>
      </p:sp>
      <p:sp>
        <p:nvSpPr>
          <p:cNvPr id="233479" name="Text Box 7"/>
          <p:cNvSpPr txBox="1">
            <a:spLocks noChangeArrowheads="1"/>
          </p:cNvSpPr>
          <p:nvPr/>
        </p:nvSpPr>
        <p:spPr bwMode="auto">
          <a:xfrm>
            <a:off x="2051050" y="5006975"/>
            <a:ext cx="4752975" cy="166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10000"/>
              </a:spcBef>
            </a:pPr>
            <a:r>
              <a:rPr lang="en-US" altLang="zh-CN" b="1"/>
              <a:t>class B</a:t>
            </a:r>
            <a:r>
              <a:rPr lang="en-US" altLang="zh-CN" b="1">
                <a:solidFill>
                  <a:srgbClr val="000099"/>
                </a:solidFill>
              </a:rPr>
              <a:t>: public C, public D</a:t>
            </a:r>
          </a:p>
          <a:p>
            <a:pPr eaLnBrk="1" hangingPunct="1">
              <a:spcBef>
                <a:spcPct val="10000"/>
              </a:spcBef>
            </a:pPr>
            <a:r>
              <a:rPr lang="en-US" altLang="zh-CN" b="1"/>
              <a:t>{</a:t>
            </a:r>
          </a:p>
          <a:p>
            <a:pPr eaLnBrk="1" hangingPunct="1">
              <a:spcBef>
                <a:spcPct val="10000"/>
              </a:spcBef>
            </a:pPr>
            <a:r>
              <a:rPr lang="en-US" altLang="zh-CN" b="1"/>
              <a:t>        ……</a:t>
            </a:r>
          </a:p>
          <a:p>
            <a:pPr eaLnBrk="1" hangingPunct="1">
              <a:spcBef>
                <a:spcPct val="10000"/>
              </a:spcBef>
            </a:pPr>
            <a:r>
              <a:rPr lang="en-US" altLang="zh-CN" b="1"/>
              <a:t>}</a:t>
            </a:r>
          </a:p>
        </p:txBody>
      </p:sp>
      <p:sp>
        <p:nvSpPr>
          <p:cNvPr id="233480" name="Rectangle 8">
            <a:hlinkClick r:id="rId3" action="ppaction://hlinksldjump"/>
          </p:cNvPr>
          <p:cNvSpPr>
            <a:spLocks noChangeArrowheads="1"/>
          </p:cNvSpPr>
          <p:nvPr/>
        </p:nvSpPr>
        <p:spPr bwMode="auto">
          <a:xfrm>
            <a:off x="3203575" y="2971800"/>
            <a:ext cx="26035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800" dirty="0"/>
              <a:t>goldfish</a:t>
            </a:r>
          </a:p>
        </p:txBody>
      </p:sp>
      <p:sp>
        <p:nvSpPr>
          <p:cNvPr id="233481" name="Line 9"/>
          <p:cNvSpPr>
            <a:spLocks noChangeShapeType="1"/>
          </p:cNvSpPr>
          <p:nvPr/>
        </p:nvSpPr>
        <p:spPr bwMode="auto">
          <a:xfrm>
            <a:off x="4495800" y="2622550"/>
            <a:ext cx="4763" cy="349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3482" name="Text Box 10"/>
          <p:cNvSpPr txBox="1">
            <a:spLocks noChangeArrowheads="1"/>
          </p:cNvSpPr>
          <p:nvPr/>
        </p:nvSpPr>
        <p:spPr bwMode="auto">
          <a:xfrm>
            <a:off x="4356100" y="3573463"/>
            <a:ext cx="54927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t>…</a:t>
            </a:r>
          </a:p>
        </p:txBody>
      </p:sp>
      <p:cxnSp>
        <p:nvCxnSpPr>
          <p:cNvPr id="3" name="直接箭头连接符 2"/>
          <p:cNvCxnSpPr>
            <a:cxnSpLocks noChangeShapeType="1"/>
          </p:cNvCxnSpPr>
          <p:nvPr/>
        </p:nvCxnSpPr>
        <p:spPr bwMode="auto">
          <a:xfrm>
            <a:off x="6804025" y="1887538"/>
            <a:ext cx="0" cy="1012825"/>
          </a:xfrm>
          <a:prstGeom prst="straightConnector1">
            <a:avLst/>
          </a:prstGeom>
          <a:noFill/>
          <a:ln w="9525" algn="ctr">
            <a:solidFill>
              <a:schemeClr val="tx1"/>
            </a:solidFill>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矩形 3"/>
          <p:cNvSpPr>
            <a:spLocks noChangeArrowheads="1"/>
          </p:cNvSpPr>
          <p:nvPr/>
        </p:nvSpPr>
        <p:spPr bwMode="auto">
          <a:xfrm>
            <a:off x="6249988" y="1412875"/>
            <a:ext cx="1108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t>更一般</a:t>
            </a:r>
          </a:p>
        </p:txBody>
      </p:sp>
      <p:sp>
        <p:nvSpPr>
          <p:cNvPr id="15" name="矩形 14"/>
          <p:cNvSpPr>
            <a:spLocks noChangeArrowheads="1"/>
          </p:cNvSpPr>
          <p:nvPr/>
        </p:nvSpPr>
        <p:spPr bwMode="auto">
          <a:xfrm>
            <a:off x="6102350" y="2967038"/>
            <a:ext cx="1422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t>更特殊化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33477"/>
                                        </p:tgtEl>
                                        <p:attrNameLst>
                                          <p:attrName>style.visibility</p:attrName>
                                        </p:attrNameLst>
                                      </p:cBhvr>
                                      <p:to>
                                        <p:strVal val="visible"/>
                                      </p:to>
                                    </p:set>
                                    <p:animEffect transition="in" filter="blinds(horizontal)">
                                      <p:cBhvr>
                                        <p:cTn id="7" dur="500"/>
                                        <p:tgtEl>
                                          <p:spTgt spid="2334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3474"/>
                                        </p:tgtEl>
                                        <p:attrNameLst>
                                          <p:attrName>style.visibility</p:attrName>
                                        </p:attrNameLst>
                                      </p:cBhvr>
                                      <p:to>
                                        <p:strVal val="visible"/>
                                      </p:to>
                                    </p:set>
                                    <p:animEffect transition="in" filter="wipe(up)">
                                      <p:cBhvr>
                                        <p:cTn id="12" dur="500"/>
                                        <p:tgtEl>
                                          <p:spTgt spid="233474"/>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33476"/>
                                        </p:tgtEl>
                                        <p:attrNameLst>
                                          <p:attrName>style.visibility</p:attrName>
                                        </p:attrNameLst>
                                      </p:cBhvr>
                                      <p:to>
                                        <p:strVal val="visible"/>
                                      </p:to>
                                    </p:set>
                                    <p:animEffect transition="in" filter="wipe(up)">
                                      <p:cBhvr>
                                        <p:cTn id="16" dur="500"/>
                                        <p:tgtEl>
                                          <p:spTgt spid="233476"/>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233475"/>
                                        </p:tgtEl>
                                        <p:attrNameLst>
                                          <p:attrName>style.visibility</p:attrName>
                                        </p:attrNameLst>
                                      </p:cBhvr>
                                      <p:to>
                                        <p:strVal val="visible"/>
                                      </p:to>
                                    </p:set>
                                    <p:animEffect transition="in" filter="wipe(up)">
                                      <p:cBhvr>
                                        <p:cTn id="20" dur="500"/>
                                        <p:tgtEl>
                                          <p:spTgt spid="23347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33481"/>
                                        </p:tgtEl>
                                        <p:attrNameLst>
                                          <p:attrName>style.visibility</p:attrName>
                                        </p:attrNameLst>
                                      </p:cBhvr>
                                      <p:to>
                                        <p:strVal val="visible"/>
                                      </p:to>
                                    </p:set>
                                    <p:animEffect transition="in" filter="wipe(up)">
                                      <p:cBhvr>
                                        <p:cTn id="25" dur="500"/>
                                        <p:tgtEl>
                                          <p:spTgt spid="233481"/>
                                        </p:tgtEl>
                                      </p:cBhvr>
                                    </p:animEffect>
                                  </p:childTnLst>
                                </p:cTn>
                              </p:par>
                            </p:childTnLst>
                          </p:cTn>
                        </p:par>
                        <p:par>
                          <p:cTn id="26" fill="hold" nodeType="afterGroup">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233480"/>
                                        </p:tgtEl>
                                        <p:attrNameLst>
                                          <p:attrName>style.visibility</p:attrName>
                                        </p:attrNameLst>
                                      </p:cBhvr>
                                      <p:to>
                                        <p:strVal val="visible"/>
                                      </p:to>
                                    </p:set>
                                    <p:animEffect transition="in" filter="wipe(up)">
                                      <p:cBhvr>
                                        <p:cTn id="29" dur="500"/>
                                        <p:tgtEl>
                                          <p:spTgt spid="23348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33482"/>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233478">
                                            <p:txEl>
                                              <p:pRg st="0" end="0"/>
                                            </p:txEl>
                                          </p:spTgt>
                                        </p:tgtEl>
                                        <p:attrNameLst>
                                          <p:attrName>style.visibility</p:attrName>
                                        </p:attrNameLst>
                                      </p:cBhvr>
                                      <p:to>
                                        <p:strVal val="visible"/>
                                      </p:to>
                                    </p:set>
                                    <p:anim calcmode="lin" valueType="num">
                                      <p:cBhvr additive="base">
                                        <p:cTn id="46" dur="500" fill="hold"/>
                                        <p:tgtEl>
                                          <p:spTgt spid="233478">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23347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233478">
                                            <p:txEl>
                                              <p:pRg st="1" end="1"/>
                                            </p:txEl>
                                          </p:spTgt>
                                        </p:tgtEl>
                                        <p:attrNameLst>
                                          <p:attrName>style.visibility</p:attrName>
                                        </p:attrNameLst>
                                      </p:cBhvr>
                                      <p:to>
                                        <p:strVal val="visible"/>
                                      </p:to>
                                    </p:set>
                                    <p:anim calcmode="lin" valueType="num">
                                      <p:cBhvr additive="base">
                                        <p:cTn id="52" dur="500" fill="hold"/>
                                        <p:tgtEl>
                                          <p:spTgt spid="233478">
                                            <p:txEl>
                                              <p:pRg st="1" end="1"/>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23347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233479">
                                            <p:txEl>
                                              <p:pRg st="0" end="0"/>
                                            </p:txEl>
                                          </p:spTgt>
                                        </p:tgtEl>
                                        <p:attrNameLst>
                                          <p:attrName>style.visibility</p:attrName>
                                        </p:attrNameLst>
                                      </p:cBhvr>
                                      <p:to>
                                        <p:strVal val="visible"/>
                                      </p:to>
                                    </p:set>
                                    <p:anim calcmode="lin" valueType="num">
                                      <p:cBhvr additive="base">
                                        <p:cTn id="58" dur="500" fill="hold"/>
                                        <p:tgtEl>
                                          <p:spTgt spid="233479">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233479">
                                            <p:txEl>
                                              <p:pRg st="0" end="0"/>
                                            </p:txEl>
                                          </p:spTgt>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233479">
                                            <p:txEl>
                                              <p:pRg st="1" end="1"/>
                                            </p:txEl>
                                          </p:spTgt>
                                        </p:tgtEl>
                                        <p:attrNameLst>
                                          <p:attrName>style.visibility</p:attrName>
                                        </p:attrNameLst>
                                      </p:cBhvr>
                                      <p:to>
                                        <p:strVal val="visible"/>
                                      </p:to>
                                    </p:set>
                                    <p:anim calcmode="lin" valueType="num">
                                      <p:cBhvr additive="base">
                                        <p:cTn id="62" dur="500" fill="hold"/>
                                        <p:tgtEl>
                                          <p:spTgt spid="233479">
                                            <p:txEl>
                                              <p:pRg st="1" end="1"/>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233479">
                                            <p:txEl>
                                              <p:pRg st="1" end="1"/>
                                            </p:txEl>
                                          </p:spTgt>
                                        </p:tgtEl>
                                        <p:attrNameLst>
                                          <p:attrName>ppt_y</p:attrName>
                                        </p:attrNameLst>
                                      </p:cBhvr>
                                      <p:tavLst>
                                        <p:tav tm="0">
                                          <p:val>
                                            <p:strVal val="#ppt_y"/>
                                          </p:val>
                                        </p:tav>
                                        <p:tav tm="100000">
                                          <p:val>
                                            <p:strVal val="#ppt_y"/>
                                          </p:val>
                                        </p:tav>
                                      </p:tavLst>
                                    </p:anim>
                                  </p:childTnLst>
                                </p:cTn>
                              </p:par>
                              <p:par>
                                <p:cTn id="64" presetID="2" presetClass="entr" presetSubtype="8" fill="hold" grpId="0" nodeType="withEffect">
                                  <p:stCondLst>
                                    <p:cond delay="0"/>
                                  </p:stCondLst>
                                  <p:childTnLst>
                                    <p:set>
                                      <p:cBhvr>
                                        <p:cTn id="65" dur="1" fill="hold">
                                          <p:stCondLst>
                                            <p:cond delay="0"/>
                                          </p:stCondLst>
                                        </p:cTn>
                                        <p:tgtEl>
                                          <p:spTgt spid="233479">
                                            <p:txEl>
                                              <p:pRg st="2" end="2"/>
                                            </p:txEl>
                                          </p:spTgt>
                                        </p:tgtEl>
                                        <p:attrNameLst>
                                          <p:attrName>style.visibility</p:attrName>
                                        </p:attrNameLst>
                                      </p:cBhvr>
                                      <p:to>
                                        <p:strVal val="visible"/>
                                      </p:to>
                                    </p:set>
                                    <p:anim calcmode="lin" valueType="num">
                                      <p:cBhvr additive="base">
                                        <p:cTn id="66" dur="500" fill="hold"/>
                                        <p:tgtEl>
                                          <p:spTgt spid="233479">
                                            <p:txEl>
                                              <p:pRg st="2" end="2"/>
                                            </p:txEl>
                                          </p:spTgt>
                                        </p:tgtEl>
                                        <p:attrNameLst>
                                          <p:attrName>ppt_x</p:attrName>
                                        </p:attrNameLst>
                                      </p:cBhvr>
                                      <p:tavLst>
                                        <p:tav tm="0">
                                          <p:val>
                                            <p:strVal val="0-#ppt_w/2"/>
                                          </p:val>
                                        </p:tav>
                                        <p:tav tm="100000">
                                          <p:val>
                                            <p:strVal val="#ppt_x"/>
                                          </p:val>
                                        </p:tav>
                                      </p:tavLst>
                                    </p:anim>
                                    <p:anim calcmode="lin" valueType="num">
                                      <p:cBhvr additive="base">
                                        <p:cTn id="67" dur="500" fill="hold"/>
                                        <p:tgtEl>
                                          <p:spTgt spid="233479">
                                            <p:txEl>
                                              <p:pRg st="2" end="2"/>
                                            </p:txEl>
                                          </p:spTgt>
                                        </p:tgtEl>
                                        <p:attrNameLst>
                                          <p:attrName>ppt_y</p:attrName>
                                        </p:attrNameLst>
                                      </p:cBhvr>
                                      <p:tavLst>
                                        <p:tav tm="0">
                                          <p:val>
                                            <p:strVal val="#ppt_y"/>
                                          </p:val>
                                        </p:tav>
                                        <p:tav tm="100000">
                                          <p:val>
                                            <p:strVal val="#ppt_y"/>
                                          </p:val>
                                        </p:tav>
                                      </p:tavLst>
                                    </p:anim>
                                  </p:childTnLst>
                                </p:cTn>
                              </p:par>
                              <p:par>
                                <p:cTn id="68" presetID="2" presetClass="entr" presetSubtype="8" fill="hold" grpId="0" nodeType="withEffect">
                                  <p:stCondLst>
                                    <p:cond delay="0"/>
                                  </p:stCondLst>
                                  <p:childTnLst>
                                    <p:set>
                                      <p:cBhvr>
                                        <p:cTn id="69" dur="1" fill="hold">
                                          <p:stCondLst>
                                            <p:cond delay="0"/>
                                          </p:stCondLst>
                                        </p:cTn>
                                        <p:tgtEl>
                                          <p:spTgt spid="233479">
                                            <p:txEl>
                                              <p:pRg st="3" end="3"/>
                                            </p:txEl>
                                          </p:spTgt>
                                        </p:tgtEl>
                                        <p:attrNameLst>
                                          <p:attrName>style.visibility</p:attrName>
                                        </p:attrNameLst>
                                      </p:cBhvr>
                                      <p:to>
                                        <p:strVal val="visible"/>
                                      </p:to>
                                    </p:set>
                                    <p:anim calcmode="lin" valueType="num">
                                      <p:cBhvr additive="base">
                                        <p:cTn id="70" dur="500" fill="hold"/>
                                        <p:tgtEl>
                                          <p:spTgt spid="233479">
                                            <p:txEl>
                                              <p:pRg st="3" end="3"/>
                                            </p:txEl>
                                          </p:spTgt>
                                        </p:tgtEl>
                                        <p:attrNameLst>
                                          <p:attrName>ppt_x</p:attrName>
                                        </p:attrNameLst>
                                      </p:cBhvr>
                                      <p:tavLst>
                                        <p:tav tm="0">
                                          <p:val>
                                            <p:strVal val="0-#ppt_w/2"/>
                                          </p:val>
                                        </p:tav>
                                        <p:tav tm="100000">
                                          <p:val>
                                            <p:strVal val="#ppt_x"/>
                                          </p:val>
                                        </p:tav>
                                      </p:tavLst>
                                    </p:anim>
                                    <p:anim calcmode="lin" valueType="num">
                                      <p:cBhvr additive="base">
                                        <p:cTn id="71" dur="500" fill="hold"/>
                                        <p:tgtEl>
                                          <p:spTgt spid="23347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4" grpId="0" animBg="1"/>
      <p:bldP spid="233475" grpId="0" animBg="1"/>
      <p:bldP spid="233476" grpId="0" animBg="1"/>
      <p:bldP spid="233477" grpId="0" autoUpdateAnimBg="0"/>
      <p:bldP spid="233478" grpId="0" build="p" autoUpdateAnimBg="0"/>
      <p:bldP spid="233479" grpId="0" build="p" autoUpdateAnimBg="0"/>
      <p:bldP spid="233480" grpId="0" animBg="1"/>
      <p:bldP spid="233481" grpId="0" animBg="1"/>
      <p:bldP spid="233482" grpId="0"/>
      <p:bldP spid="4" grpId="0"/>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600450" y="549275"/>
            <a:ext cx="1873250"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t>CObject</a:t>
            </a:r>
          </a:p>
        </p:txBody>
      </p:sp>
      <p:sp>
        <p:nvSpPr>
          <p:cNvPr id="36867" name="Rectangle 3"/>
          <p:cNvSpPr>
            <a:spLocks noChangeArrowheads="1"/>
          </p:cNvSpPr>
          <p:nvPr/>
        </p:nvSpPr>
        <p:spPr bwMode="auto">
          <a:xfrm>
            <a:off x="4932363" y="4510088"/>
            <a:ext cx="2376487"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t>CCommonDialog</a:t>
            </a:r>
          </a:p>
        </p:txBody>
      </p:sp>
      <p:sp>
        <p:nvSpPr>
          <p:cNvPr id="36868" name="Rectangle 4"/>
          <p:cNvSpPr>
            <a:spLocks noChangeArrowheads="1"/>
          </p:cNvSpPr>
          <p:nvPr/>
        </p:nvSpPr>
        <p:spPr bwMode="auto">
          <a:xfrm>
            <a:off x="3600450" y="1485900"/>
            <a:ext cx="1873250"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t>CCmdTarget</a:t>
            </a:r>
          </a:p>
        </p:txBody>
      </p:sp>
      <p:sp>
        <p:nvSpPr>
          <p:cNvPr id="36869" name="Rectangle 5"/>
          <p:cNvSpPr>
            <a:spLocks noChangeArrowheads="1"/>
          </p:cNvSpPr>
          <p:nvPr/>
        </p:nvSpPr>
        <p:spPr bwMode="auto">
          <a:xfrm>
            <a:off x="323850" y="2422525"/>
            <a:ext cx="1873250"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t>CWinThread</a:t>
            </a:r>
          </a:p>
        </p:txBody>
      </p:sp>
      <p:sp>
        <p:nvSpPr>
          <p:cNvPr id="36870" name="Rectangle 6"/>
          <p:cNvSpPr>
            <a:spLocks noChangeArrowheads="1"/>
          </p:cNvSpPr>
          <p:nvPr/>
        </p:nvSpPr>
        <p:spPr bwMode="auto">
          <a:xfrm>
            <a:off x="3598863" y="2422525"/>
            <a:ext cx="1873250"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t>CWnd</a:t>
            </a:r>
          </a:p>
        </p:txBody>
      </p:sp>
      <p:sp>
        <p:nvSpPr>
          <p:cNvPr id="36871" name="Rectangle 7"/>
          <p:cNvSpPr>
            <a:spLocks noChangeArrowheads="1"/>
          </p:cNvSpPr>
          <p:nvPr/>
        </p:nvSpPr>
        <p:spPr bwMode="auto">
          <a:xfrm>
            <a:off x="5437188" y="3573463"/>
            <a:ext cx="1295400"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t>CDialog</a:t>
            </a:r>
          </a:p>
        </p:txBody>
      </p:sp>
      <p:sp>
        <p:nvSpPr>
          <p:cNvPr id="36872" name="Rectangle 8"/>
          <p:cNvSpPr>
            <a:spLocks noChangeArrowheads="1"/>
          </p:cNvSpPr>
          <p:nvPr/>
        </p:nvSpPr>
        <p:spPr bwMode="auto">
          <a:xfrm>
            <a:off x="6586538" y="2422525"/>
            <a:ext cx="1873250"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t>CDocument</a:t>
            </a:r>
          </a:p>
        </p:txBody>
      </p:sp>
      <p:sp>
        <p:nvSpPr>
          <p:cNvPr id="36873" name="Rectangle 9"/>
          <p:cNvSpPr>
            <a:spLocks noChangeArrowheads="1"/>
          </p:cNvSpPr>
          <p:nvPr/>
        </p:nvSpPr>
        <p:spPr bwMode="auto">
          <a:xfrm>
            <a:off x="466725" y="3573463"/>
            <a:ext cx="1512888"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t>CWinApp</a:t>
            </a:r>
          </a:p>
        </p:txBody>
      </p:sp>
      <p:sp>
        <p:nvSpPr>
          <p:cNvPr id="36874" name="Rectangle 10"/>
          <p:cNvSpPr>
            <a:spLocks noChangeArrowheads="1"/>
          </p:cNvSpPr>
          <p:nvPr/>
        </p:nvSpPr>
        <p:spPr bwMode="auto">
          <a:xfrm>
            <a:off x="2268538" y="3573463"/>
            <a:ext cx="1008062"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t>CView</a:t>
            </a:r>
          </a:p>
        </p:txBody>
      </p:sp>
      <p:sp>
        <p:nvSpPr>
          <p:cNvPr id="36875" name="Rectangle 11"/>
          <p:cNvSpPr>
            <a:spLocks noChangeArrowheads="1"/>
          </p:cNvSpPr>
          <p:nvPr/>
        </p:nvSpPr>
        <p:spPr bwMode="auto">
          <a:xfrm>
            <a:off x="3421063" y="3573463"/>
            <a:ext cx="1800225"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t>CFrameWnd</a:t>
            </a:r>
          </a:p>
        </p:txBody>
      </p:sp>
      <p:sp>
        <p:nvSpPr>
          <p:cNvPr id="36876" name="Rectangle 12"/>
          <p:cNvSpPr>
            <a:spLocks noChangeArrowheads="1"/>
          </p:cNvSpPr>
          <p:nvPr/>
        </p:nvSpPr>
        <p:spPr bwMode="auto">
          <a:xfrm>
            <a:off x="6950075" y="3573463"/>
            <a:ext cx="1152525"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b="1"/>
              <a:t>控件</a:t>
            </a:r>
          </a:p>
        </p:txBody>
      </p:sp>
      <p:sp>
        <p:nvSpPr>
          <p:cNvPr id="36877" name="Rectangle 13"/>
          <p:cNvSpPr>
            <a:spLocks noChangeArrowheads="1"/>
          </p:cNvSpPr>
          <p:nvPr/>
        </p:nvSpPr>
        <p:spPr bwMode="auto">
          <a:xfrm>
            <a:off x="2916238" y="5591175"/>
            <a:ext cx="1944687"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t>CColorDialog</a:t>
            </a:r>
          </a:p>
        </p:txBody>
      </p:sp>
      <p:sp>
        <p:nvSpPr>
          <p:cNvPr id="36878" name="Rectangle 14"/>
          <p:cNvSpPr>
            <a:spLocks noChangeArrowheads="1"/>
          </p:cNvSpPr>
          <p:nvPr/>
        </p:nvSpPr>
        <p:spPr bwMode="auto">
          <a:xfrm>
            <a:off x="5292725" y="5591175"/>
            <a:ext cx="1655763"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t>CFileDialog</a:t>
            </a:r>
          </a:p>
        </p:txBody>
      </p:sp>
      <p:sp>
        <p:nvSpPr>
          <p:cNvPr id="36879" name="Rectangle 15"/>
          <p:cNvSpPr>
            <a:spLocks noChangeArrowheads="1"/>
          </p:cNvSpPr>
          <p:nvPr/>
        </p:nvSpPr>
        <p:spPr bwMode="auto">
          <a:xfrm>
            <a:off x="7235825" y="5591175"/>
            <a:ext cx="1782763"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t>CFontDialog</a:t>
            </a:r>
          </a:p>
        </p:txBody>
      </p:sp>
      <p:sp>
        <p:nvSpPr>
          <p:cNvPr id="36880" name="Line 16"/>
          <p:cNvSpPr>
            <a:spLocks noChangeShapeType="1"/>
          </p:cNvSpPr>
          <p:nvPr/>
        </p:nvSpPr>
        <p:spPr bwMode="auto">
          <a:xfrm>
            <a:off x="4500563" y="1054100"/>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81" name="Line 17"/>
          <p:cNvSpPr>
            <a:spLocks noChangeShapeType="1"/>
          </p:cNvSpPr>
          <p:nvPr/>
        </p:nvSpPr>
        <p:spPr bwMode="auto">
          <a:xfrm>
            <a:off x="4500563" y="1990725"/>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82" name="Line 18"/>
          <p:cNvSpPr>
            <a:spLocks noChangeShapeType="1"/>
          </p:cNvSpPr>
          <p:nvPr/>
        </p:nvSpPr>
        <p:spPr bwMode="auto">
          <a:xfrm>
            <a:off x="4356100" y="2925763"/>
            <a:ext cx="0"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83" name="Line 19"/>
          <p:cNvSpPr>
            <a:spLocks noChangeShapeType="1"/>
          </p:cNvSpPr>
          <p:nvPr/>
        </p:nvSpPr>
        <p:spPr bwMode="auto">
          <a:xfrm flipH="1">
            <a:off x="2771775" y="2925763"/>
            <a:ext cx="1008063"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84" name="Line 20"/>
          <p:cNvSpPr>
            <a:spLocks noChangeShapeType="1"/>
          </p:cNvSpPr>
          <p:nvPr/>
        </p:nvSpPr>
        <p:spPr bwMode="auto">
          <a:xfrm>
            <a:off x="4716463" y="2925763"/>
            <a:ext cx="1368425"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85" name="Line 21"/>
          <p:cNvSpPr>
            <a:spLocks noChangeShapeType="1"/>
          </p:cNvSpPr>
          <p:nvPr/>
        </p:nvSpPr>
        <p:spPr bwMode="auto">
          <a:xfrm>
            <a:off x="5364163" y="2925763"/>
            <a:ext cx="2160587"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86" name="Line 22"/>
          <p:cNvSpPr>
            <a:spLocks noChangeShapeType="1"/>
          </p:cNvSpPr>
          <p:nvPr/>
        </p:nvSpPr>
        <p:spPr bwMode="auto">
          <a:xfrm>
            <a:off x="6084888" y="4078288"/>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87" name="Line 23"/>
          <p:cNvSpPr>
            <a:spLocks noChangeShapeType="1"/>
          </p:cNvSpPr>
          <p:nvPr/>
        </p:nvSpPr>
        <p:spPr bwMode="auto">
          <a:xfrm flipH="1">
            <a:off x="6084888" y="5014913"/>
            <a:ext cx="0"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88" name="Line 24"/>
          <p:cNvSpPr>
            <a:spLocks noChangeShapeType="1"/>
          </p:cNvSpPr>
          <p:nvPr/>
        </p:nvSpPr>
        <p:spPr bwMode="auto">
          <a:xfrm flipH="1">
            <a:off x="3851275" y="5014913"/>
            <a:ext cx="1296988"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89" name="Line 25"/>
          <p:cNvSpPr>
            <a:spLocks noChangeShapeType="1"/>
          </p:cNvSpPr>
          <p:nvPr/>
        </p:nvSpPr>
        <p:spPr bwMode="auto">
          <a:xfrm>
            <a:off x="6948488" y="5014913"/>
            <a:ext cx="1223962"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90" name="Line 26"/>
          <p:cNvSpPr>
            <a:spLocks noChangeShapeType="1"/>
          </p:cNvSpPr>
          <p:nvPr/>
        </p:nvSpPr>
        <p:spPr bwMode="auto">
          <a:xfrm flipH="1">
            <a:off x="1187450" y="1990725"/>
            <a:ext cx="2879725"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91" name="Line 27"/>
          <p:cNvSpPr>
            <a:spLocks noChangeShapeType="1"/>
          </p:cNvSpPr>
          <p:nvPr/>
        </p:nvSpPr>
        <p:spPr bwMode="auto">
          <a:xfrm>
            <a:off x="1187450" y="2925763"/>
            <a:ext cx="0"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92" name="Line 28"/>
          <p:cNvSpPr>
            <a:spLocks noChangeShapeType="1"/>
          </p:cNvSpPr>
          <p:nvPr/>
        </p:nvSpPr>
        <p:spPr bwMode="auto">
          <a:xfrm>
            <a:off x="5076825" y="1990725"/>
            <a:ext cx="259080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93" name="Text Box 29"/>
          <p:cNvSpPr txBox="1">
            <a:spLocks noChangeArrowheads="1"/>
          </p:cNvSpPr>
          <p:nvPr/>
        </p:nvSpPr>
        <p:spPr bwMode="auto">
          <a:xfrm>
            <a:off x="3419475" y="6308725"/>
            <a:ext cx="280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t>一些</a:t>
            </a:r>
            <a:r>
              <a:rPr lang="en-US" altLang="zh-CN" b="1"/>
              <a:t>MFC</a:t>
            </a:r>
            <a:r>
              <a:rPr lang="zh-CN" altLang="en-US" b="1"/>
              <a:t>类的层次</a:t>
            </a:r>
          </a:p>
        </p:txBody>
      </p:sp>
      <p:sp>
        <p:nvSpPr>
          <p:cNvPr id="248862" name="Text Box 30"/>
          <p:cNvSpPr txBox="1">
            <a:spLocks noChangeArrowheads="1"/>
          </p:cNvSpPr>
          <p:nvPr/>
        </p:nvSpPr>
        <p:spPr bwMode="auto">
          <a:xfrm>
            <a:off x="1187450" y="3840163"/>
            <a:ext cx="649288"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spcBef>
                <a:spcPct val="50000"/>
              </a:spcBef>
              <a:buClr>
                <a:schemeClr val="folHlink"/>
              </a:buClr>
              <a:buSzPct val="60000"/>
              <a:buFont typeface="Wingdings" pitchFamily="2" charset="2"/>
              <a:buNone/>
            </a:pPr>
            <a:r>
              <a:rPr lang="en-US" altLang="zh-CN" sz="4000" b="1">
                <a:solidFill>
                  <a:srgbClr val="FF0000"/>
                </a:solidFill>
                <a:sym typeface="Wingdings 2" pitchFamily="18" charset="2"/>
              </a:rPr>
              <a:t></a:t>
            </a:r>
          </a:p>
        </p:txBody>
      </p:sp>
      <p:sp>
        <p:nvSpPr>
          <p:cNvPr id="248863" name="Text Box 31"/>
          <p:cNvSpPr txBox="1">
            <a:spLocks noChangeArrowheads="1"/>
          </p:cNvSpPr>
          <p:nvPr/>
        </p:nvSpPr>
        <p:spPr bwMode="auto">
          <a:xfrm>
            <a:off x="6156325" y="3789363"/>
            <a:ext cx="649288"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spcBef>
                <a:spcPct val="50000"/>
              </a:spcBef>
              <a:buClr>
                <a:schemeClr val="folHlink"/>
              </a:buClr>
              <a:buSzPct val="60000"/>
              <a:buFont typeface="Wingdings" pitchFamily="2" charset="2"/>
              <a:buNone/>
            </a:pPr>
            <a:r>
              <a:rPr lang="en-US" altLang="zh-CN" sz="4000" b="1">
                <a:solidFill>
                  <a:srgbClr val="FF0000"/>
                </a:solidFill>
                <a:sym typeface="Wingdings 2" pitchFamily="18" charset="2"/>
              </a:rPr>
              <a:t></a:t>
            </a:r>
          </a:p>
        </p:txBody>
      </p:sp>
      <p:sp>
        <p:nvSpPr>
          <p:cNvPr id="248864" name="Text Box 32"/>
          <p:cNvSpPr txBox="1">
            <a:spLocks noChangeArrowheads="1"/>
          </p:cNvSpPr>
          <p:nvPr/>
        </p:nvSpPr>
        <p:spPr bwMode="auto">
          <a:xfrm>
            <a:off x="7524750" y="3789363"/>
            <a:ext cx="649288"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spcBef>
                <a:spcPct val="50000"/>
              </a:spcBef>
              <a:buClr>
                <a:schemeClr val="folHlink"/>
              </a:buClr>
              <a:buSzPct val="60000"/>
              <a:buFont typeface="Wingdings" pitchFamily="2" charset="2"/>
              <a:buNone/>
            </a:pPr>
            <a:r>
              <a:rPr lang="en-US" altLang="zh-CN" sz="4000" b="1">
                <a:solidFill>
                  <a:srgbClr val="FF0000"/>
                </a:solidFill>
                <a:sym typeface="Wingdings 2" pitchFamily="18" charset="2"/>
              </a:rPr>
              <a:t></a:t>
            </a:r>
          </a:p>
        </p:txBody>
      </p:sp>
      <p:sp>
        <p:nvSpPr>
          <p:cNvPr id="36897" name="AutoShape 33">
            <a:hlinkClick r:id="" action="ppaction://hlinkshowjump?jump=previousslide" highlightClick="1"/>
          </p:cNvPr>
          <p:cNvSpPr>
            <a:spLocks noChangeArrowheads="1"/>
          </p:cNvSpPr>
          <p:nvPr/>
        </p:nvSpPr>
        <p:spPr bwMode="auto">
          <a:xfrm>
            <a:off x="8675688" y="6381750"/>
            <a:ext cx="433387" cy="433388"/>
          </a:xfrm>
          <a:prstGeom prst="actionButtonBackPrevious">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88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886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88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62" grpId="0"/>
      <p:bldP spid="248863" grpId="0"/>
      <p:bldP spid="24886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1244F1A-54FF-4EEF-BB28-9E7B5C4A6F44}" type="slidenum">
              <a:rPr lang="en-US" altLang="zh-CN" sz="1400" smtClean="0"/>
              <a:pPr eaLnBrk="1" hangingPunct="1"/>
              <a:t>34</a:t>
            </a:fld>
            <a:endParaRPr lang="en-US" altLang="zh-CN" sz="1400" smtClean="0"/>
          </a:p>
        </p:txBody>
      </p:sp>
      <p:sp>
        <p:nvSpPr>
          <p:cNvPr id="37891" name="Rectangle 2"/>
          <p:cNvSpPr>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838200" indent="-838200" eaLnBrk="0" hangingPunct="0">
              <a:defRPr kumimoji="1" sz="2400">
                <a:solidFill>
                  <a:schemeClr val="tx1"/>
                </a:solidFill>
                <a:latin typeface="Times New Roman" pitchFamily="18" charset="0"/>
                <a:ea typeface="宋体" pitchFamily="2" charset="-122"/>
              </a:defRPr>
            </a:lvl1pPr>
            <a:lvl2pPr marL="838200" indent="-838200" eaLnBrk="0" hangingPunct="0">
              <a:defRPr kumimoji="1" sz="2400">
                <a:solidFill>
                  <a:schemeClr val="tx1"/>
                </a:solidFill>
                <a:latin typeface="Times New Roman" pitchFamily="18" charset="0"/>
                <a:ea typeface="宋体" pitchFamily="2" charset="-122"/>
              </a:defRPr>
            </a:lvl2pPr>
            <a:lvl3pPr marL="838200" indent="-838200" eaLnBrk="0" hangingPunct="0">
              <a:defRPr kumimoji="1" sz="2400">
                <a:solidFill>
                  <a:schemeClr val="tx1"/>
                </a:solidFill>
                <a:latin typeface="Times New Roman" pitchFamily="18" charset="0"/>
                <a:ea typeface="宋体" pitchFamily="2" charset="-122"/>
              </a:defRPr>
            </a:lvl3pPr>
            <a:lvl4pPr marL="838200" indent="-838200" eaLnBrk="0" hangingPunct="0">
              <a:defRPr kumimoji="1" sz="2400">
                <a:solidFill>
                  <a:schemeClr val="tx1"/>
                </a:solidFill>
                <a:latin typeface="Times New Roman" pitchFamily="18" charset="0"/>
                <a:ea typeface="宋体" pitchFamily="2" charset="-122"/>
              </a:defRPr>
            </a:lvl4pPr>
            <a:lvl5pPr marL="838200" indent="-838200" eaLnBrk="0" hangingPunct="0">
              <a:defRPr kumimoji="1" sz="2400">
                <a:solidFill>
                  <a:schemeClr val="tx1"/>
                </a:solidFill>
                <a:latin typeface="Times New Roman" pitchFamily="18" charset="0"/>
                <a:ea typeface="宋体" pitchFamily="2" charset="-122"/>
              </a:defRPr>
            </a:lvl5pPr>
            <a:lvl6pPr marL="1295400" indent="-8382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1752600" indent="-8382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2209800" indent="-8382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2667000" indent="-8382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4000" b="1">
                <a:solidFill>
                  <a:schemeClr val="tx2"/>
                </a:solidFill>
              </a:rPr>
              <a:t>C++</a:t>
            </a:r>
            <a:r>
              <a:rPr lang="zh-CN" altLang="en-US" sz="4000" b="1">
                <a:solidFill>
                  <a:schemeClr val="tx2"/>
                </a:solidFill>
              </a:rPr>
              <a:t>的三种成员访问级别</a:t>
            </a:r>
          </a:p>
        </p:txBody>
      </p:sp>
      <p:sp>
        <p:nvSpPr>
          <p:cNvPr id="235523" name="Text Box 3"/>
          <p:cNvSpPr txBox="1">
            <a:spLocks noChangeArrowheads="1"/>
          </p:cNvSpPr>
          <p:nvPr/>
        </p:nvSpPr>
        <p:spPr bwMode="auto">
          <a:xfrm>
            <a:off x="3492500" y="2570163"/>
            <a:ext cx="53292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宋体" pitchFamily="2" charset="-122"/>
              </a:rPr>
              <a:t>公有成员允许任何函数访问，不管它们是不是这个类的一部分。</a:t>
            </a:r>
          </a:p>
        </p:txBody>
      </p:sp>
      <p:sp>
        <p:nvSpPr>
          <p:cNvPr id="235524" name="Text Box 4"/>
          <p:cNvSpPr txBox="1">
            <a:spLocks noChangeArrowheads="1"/>
          </p:cNvSpPr>
          <p:nvPr/>
        </p:nvSpPr>
        <p:spPr bwMode="auto">
          <a:xfrm>
            <a:off x="1620838" y="2565400"/>
            <a:ext cx="172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public</a:t>
            </a:r>
          </a:p>
        </p:txBody>
      </p:sp>
      <p:sp>
        <p:nvSpPr>
          <p:cNvPr id="235525" name="Text Box 5"/>
          <p:cNvSpPr txBox="1">
            <a:spLocks noChangeArrowheads="1"/>
          </p:cNvSpPr>
          <p:nvPr/>
        </p:nvSpPr>
        <p:spPr bwMode="auto">
          <a:xfrm>
            <a:off x="1403350" y="1917700"/>
            <a:ext cx="23764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t>访问级别</a:t>
            </a:r>
          </a:p>
        </p:txBody>
      </p:sp>
      <p:sp>
        <p:nvSpPr>
          <p:cNvPr id="235526" name="Text Box 6"/>
          <p:cNvSpPr txBox="1">
            <a:spLocks noChangeArrowheads="1"/>
          </p:cNvSpPr>
          <p:nvPr/>
        </p:nvSpPr>
        <p:spPr bwMode="auto">
          <a:xfrm>
            <a:off x="5219700" y="1901825"/>
            <a:ext cx="172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t>说   明</a:t>
            </a:r>
          </a:p>
        </p:txBody>
      </p:sp>
      <p:sp>
        <p:nvSpPr>
          <p:cNvPr id="235527" name="Line 7"/>
          <p:cNvSpPr>
            <a:spLocks noChangeShapeType="1"/>
          </p:cNvSpPr>
          <p:nvPr/>
        </p:nvSpPr>
        <p:spPr bwMode="auto">
          <a:xfrm>
            <a:off x="1042988" y="2501900"/>
            <a:ext cx="76327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28" name="Line 8"/>
          <p:cNvSpPr>
            <a:spLocks noChangeShapeType="1"/>
          </p:cNvSpPr>
          <p:nvPr/>
        </p:nvSpPr>
        <p:spPr bwMode="auto">
          <a:xfrm>
            <a:off x="1042988" y="1854200"/>
            <a:ext cx="76327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29" name="Line 9"/>
          <p:cNvSpPr>
            <a:spLocks noChangeShapeType="1"/>
          </p:cNvSpPr>
          <p:nvPr/>
        </p:nvSpPr>
        <p:spPr bwMode="auto">
          <a:xfrm>
            <a:off x="1042988" y="5661025"/>
            <a:ext cx="76327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30" name="Text Box 10"/>
          <p:cNvSpPr txBox="1">
            <a:spLocks noChangeArrowheads="1"/>
          </p:cNvSpPr>
          <p:nvPr/>
        </p:nvSpPr>
        <p:spPr bwMode="auto">
          <a:xfrm>
            <a:off x="3492500" y="3578225"/>
            <a:ext cx="53292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宋体" pitchFamily="2" charset="-122"/>
              </a:rPr>
              <a:t>保护成员只允许这个类本身及其子类的成员函数访问。</a:t>
            </a:r>
          </a:p>
        </p:txBody>
      </p:sp>
      <p:sp>
        <p:nvSpPr>
          <p:cNvPr id="235531" name="Text Box 11"/>
          <p:cNvSpPr txBox="1">
            <a:spLocks noChangeArrowheads="1"/>
          </p:cNvSpPr>
          <p:nvPr/>
        </p:nvSpPr>
        <p:spPr bwMode="auto">
          <a:xfrm>
            <a:off x="1403350" y="3573463"/>
            <a:ext cx="1727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protected</a:t>
            </a:r>
          </a:p>
        </p:txBody>
      </p:sp>
      <p:sp>
        <p:nvSpPr>
          <p:cNvPr id="235532" name="Text Box 12"/>
          <p:cNvSpPr txBox="1">
            <a:spLocks noChangeArrowheads="1"/>
          </p:cNvSpPr>
          <p:nvPr/>
        </p:nvSpPr>
        <p:spPr bwMode="auto">
          <a:xfrm>
            <a:off x="3492500" y="4652963"/>
            <a:ext cx="53292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宋体" pitchFamily="2" charset="-122"/>
              </a:rPr>
              <a:t>私有成员只允许这个类本身的成员函数访问。</a:t>
            </a:r>
          </a:p>
        </p:txBody>
      </p:sp>
      <p:sp>
        <p:nvSpPr>
          <p:cNvPr id="235533" name="Text Box 13"/>
          <p:cNvSpPr txBox="1">
            <a:spLocks noChangeArrowheads="1"/>
          </p:cNvSpPr>
          <p:nvPr/>
        </p:nvSpPr>
        <p:spPr bwMode="auto">
          <a:xfrm>
            <a:off x="1620838" y="4638675"/>
            <a:ext cx="172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private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28"/>
                                        </p:tgtEl>
                                        <p:attrNameLst>
                                          <p:attrName>style.visibility</p:attrName>
                                        </p:attrNameLst>
                                      </p:cBhvr>
                                      <p:to>
                                        <p:strVal val="visible"/>
                                      </p:to>
                                    </p:set>
                                  </p:childTnLst>
                                </p:cTn>
                              </p:par>
                              <p:par>
                                <p:cTn id="7" presetID="5" presetClass="entr" presetSubtype="10" fill="hold" grpId="0" nodeType="withEffect">
                                  <p:stCondLst>
                                    <p:cond delay="0"/>
                                  </p:stCondLst>
                                  <p:childTnLst>
                                    <p:set>
                                      <p:cBhvr>
                                        <p:cTn id="8" dur="1" fill="hold">
                                          <p:stCondLst>
                                            <p:cond delay="0"/>
                                          </p:stCondLst>
                                        </p:cTn>
                                        <p:tgtEl>
                                          <p:spTgt spid="235525">
                                            <p:txEl>
                                              <p:pRg st="0" end="0"/>
                                            </p:txEl>
                                          </p:spTgt>
                                        </p:tgtEl>
                                        <p:attrNameLst>
                                          <p:attrName>style.visibility</p:attrName>
                                        </p:attrNameLst>
                                      </p:cBhvr>
                                      <p:to>
                                        <p:strVal val="visible"/>
                                      </p:to>
                                    </p:set>
                                    <p:animEffect transition="in" filter="checkerboard(across)">
                                      <p:cBhvr>
                                        <p:cTn id="9" dur="500"/>
                                        <p:tgtEl>
                                          <p:spTgt spid="235525">
                                            <p:txEl>
                                              <p:pRg st="0" end="0"/>
                                            </p:txEl>
                                          </p:spTgt>
                                        </p:tgtEl>
                                      </p:cBhvr>
                                    </p:animEffect>
                                  </p:childTnLst>
                                </p:cTn>
                              </p:par>
                              <p:par>
                                <p:cTn id="10" presetID="5" presetClass="entr" presetSubtype="10" fill="hold" grpId="0" nodeType="withEffect">
                                  <p:stCondLst>
                                    <p:cond delay="0"/>
                                  </p:stCondLst>
                                  <p:childTnLst>
                                    <p:set>
                                      <p:cBhvr>
                                        <p:cTn id="11" dur="1" fill="hold">
                                          <p:stCondLst>
                                            <p:cond delay="0"/>
                                          </p:stCondLst>
                                        </p:cTn>
                                        <p:tgtEl>
                                          <p:spTgt spid="235526">
                                            <p:txEl>
                                              <p:pRg st="0" end="0"/>
                                            </p:txEl>
                                          </p:spTgt>
                                        </p:tgtEl>
                                        <p:attrNameLst>
                                          <p:attrName>style.visibility</p:attrName>
                                        </p:attrNameLst>
                                      </p:cBhvr>
                                      <p:to>
                                        <p:strVal val="visible"/>
                                      </p:to>
                                    </p:set>
                                    <p:animEffect transition="in" filter="checkerboard(across)">
                                      <p:cBhvr>
                                        <p:cTn id="12" dur="500"/>
                                        <p:tgtEl>
                                          <p:spTgt spid="235526">
                                            <p:txEl>
                                              <p:pRg st="0" end="0"/>
                                            </p:txEl>
                                          </p:spTgt>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2355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552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235524">
                                            <p:txEl>
                                              <p:pRg st="0" end="0"/>
                                            </p:txEl>
                                          </p:spTgt>
                                        </p:tgtEl>
                                        <p:attrNameLst>
                                          <p:attrName>style.visibility</p:attrName>
                                        </p:attrNameLst>
                                      </p:cBhvr>
                                      <p:to>
                                        <p:strVal val="visible"/>
                                      </p:to>
                                    </p:set>
                                    <p:animEffect transition="in" filter="checkerboard(across)">
                                      <p:cBhvr>
                                        <p:cTn id="21" dur="500"/>
                                        <p:tgtEl>
                                          <p:spTgt spid="235524">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235523">
                                            <p:txEl>
                                              <p:pRg st="0" end="0"/>
                                            </p:txEl>
                                          </p:spTgt>
                                        </p:tgtEl>
                                        <p:attrNameLst>
                                          <p:attrName>style.visibility</p:attrName>
                                        </p:attrNameLst>
                                      </p:cBhvr>
                                      <p:to>
                                        <p:strVal val="visible"/>
                                      </p:to>
                                    </p:set>
                                    <p:animEffect transition="in" filter="checkerboard(across)">
                                      <p:cBhvr>
                                        <p:cTn id="26" dur="500"/>
                                        <p:tgtEl>
                                          <p:spTgt spid="235523">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235531">
                                            <p:txEl>
                                              <p:pRg st="0" end="0"/>
                                            </p:txEl>
                                          </p:spTgt>
                                        </p:tgtEl>
                                        <p:attrNameLst>
                                          <p:attrName>style.visibility</p:attrName>
                                        </p:attrNameLst>
                                      </p:cBhvr>
                                      <p:to>
                                        <p:strVal val="visible"/>
                                      </p:to>
                                    </p:set>
                                    <p:animEffect transition="in" filter="checkerboard(across)">
                                      <p:cBhvr>
                                        <p:cTn id="31" dur="500"/>
                                        <p:tgtEl>
                                          <p:spTgt spid="235531">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235530">
                                            <p:txEl>
                                              <p:pRg st="0" end="0"/>
                                            </p:txEl>
                                          </p:spTgt>
                                        </p:tgtEl>
                                        <p:attrNameLst>
                                          <p:attrName>style.visibility</p:attrName>
                                        </p:attrNameLst>
                                      </p:cBhvr>
                                      <p:to>
                                        <p:strVal val="visible"/>
                                      </p:to>
                                    </p:set>
                                    <p:animEffect transition="in" filter="checkerboard(across)">
                                      <p:cBhvr>
                                        <p:cTn id="36" dur="500"/>
                                        <p:tgtEl>
                                          <p:spTgt spid="235530">
                                            <p:txEl>
                                              <p:pRg st="0" end="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235533">
                                            <p:txEl>
                                              <p:pRg st="0" end="0"/>
                                            </p:txEl>
                                          </p:spTgt>
                                        </p:tgtEl>
                                        <p:attrNameLst>
                                          <p:attrName>style.visibility</p:attrName>
                                        </p:attrNameLst>
                                      </p:cBhvr>
                                      <p:to>
                                        <p:strVal val="visible"/>
                                      </p:to>
                                    </p:set>
                                    <p:animEffect transition="in" filter="checkerboard(across)">
                                      <p:cBhvr>
                                        <p:cTn id="41" dur="500"/>
                                        <p:tgtEl>
                                          <p:spTgt spid="235533">
                                            <p:txEl>
                                              <p:pRg st="0" end="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235532">
                                            <p:txEl>
                                              <p:pRg st="0" end="0"/>
                                            </p:txEl>
                                          </p:spTgt>
                                        </p:tgtEl>
                                        <p:attrNameLst>
                                          <p:attrName>style.visibility</p:attrName>
                                        </p:attrNameLst>
                                      </p:cBhvr>
                                      <p:to>
                                        <p:strVal val="visible"/>
                                      </p:to>
                                    </p:set>
                                    <p:animEffect transition="in" filter="checkerboard(across)">
                                      <p:cBhvr>
                                        <p:cTn id="46" dur="500"/>
                                        <p:tgtEl>
                                          <p:spTgt spid="2355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3" grpId="0" build="p" autoUpdateAnimBg="0"/>
      <p:bldP spid="235524" grpId="0" build="p" autoUpdateAnimBg="0"/>
      <p:bldP spid="235525" grpId="0" build="p" autoUpdateAnimBg="0"/>
      <p:bldP spid="235526" grpId="0" build="p" autoUpdateAnimBg="0"/>
      <p:bldP spid="235527" grpId="0" animBg="1"/>
      <p:bldP spid="235528" grpId="0" animBg="1"/>
      <p:bldP spid="235529" grpId="0" animBg="1"/>
      <p:bldP spid="235530" grpId="0" build="p" autoUpdateAnimBg="0"/>
      <p:bldP spid="235531" grpId="0" build="p" autoUpdateAnimBg="0"/>
      <p:bldP spid="235532" grpId="0" build="p" autoUpdateAnimBg="0"/>
      <p:bldP spid="235533"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DAC6015-7C26-4982-A725-59FD2843AF95}" type="slidenum">
              <a:rPr lang="en-US" altLang="zh-CN" sz="1400" smtClean="0"/>
              <a:pPr eaLnBrk="1" hangingPunct="1"/>
              <a:t>35</a:t>
            </a:fld>
            <a:endParaRPr lang="en-US" altLang="zh-CN" sz="1400" smtClean="0"/>
          </a:p>
        </p:txBody>
      </p:sp>
      <p:sp>
        <p:nvSpPr>
          <p:cNvPr id="38915" name="Rectangle 2"/>
          <p:cNvSpPr>
            <a:spLocks noGrp="1" noChangeArrowheads="1"/>
          </p:cNvSpPr>
          <p:nvPr>
            <p:ph type="title"/>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838200" indent="-838200" eaLnBrk="1" hangingPunct="1"/>
            <a:r>
              <a:rPr lang="zh-CN" altLang="en-US" sz="4000" b="1" smtClean="0"/>
              <a:t>派生类的继承方式</a:t>
            </a:r>
            <a:br>
              <a:rPr lang="zh-CN" altLang="en-US" sz="4000" b="1" smtClean="0"/>
            </a:br>
            <a:endParaRPr lang="zh-CN" altLang="en-US" sz="4000" b="1" smtClean="0"/>
          </a:p>
        </p:txBody>
      </p:sp>
      <p:graphicFrame>
        <p:nvGraphicFramePr>
          <p:cNvPr id="249859" name="Group 3"/>
          <p:cNvGraphicFramePr>
            <a:graphicFrameLocks noGrp="1"/>
          </p:cNvGraphicFramePr>
          <p:nvPr/>
        </p:nvGraphicFramePr>
        <p:xfrm>
          <a:off x="1187450" y="1406525"/>
          <a:ext cx="7416800" cy="5203830"/>
        </p:xfrm>
        <a:graphic>
          <a:graphicData uri="http://schemas.openxmlformats.org/drawingml/2006/table">
            <a:tbl>
              <a:tblPr/>
              <a:tblGrid>
                <a:gridCol w="2376488"/>
                <a:gridCol w="2160587"/>
                <a:gridCol w="2879725"/>
              </a:tblGrid>
              <a:tr h="520383">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基类访问特性</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继承方式</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派生类访问特性</a:t>
                      </a: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0383">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public</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66">
                        <a:alpha val="50000"/>
                      </a:srgbClr>
                    </a:solidFill>
                  </a:tcPr>
                </a:tc>
                <a:tc rowSpan="3">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public</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public</a:t>
                      </a: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0383">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protected</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66">
                        <a:alpha val="50000"/>
                      </a:srgbClr>
                    </a:solidFill>
                  </a:tcPr>
                </a:tc>
                <a:tc vMerge="1">
                  <a:txBody>
                    <a:bodyPr/>
                    <a:lstStyle/>
                    <a:p>
                      <a:endParaRPr lang="zh-CN" altLang="en-US"/>
                    </a:p>
                  </a:txBody>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protected</a:t>
                      </a: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0383">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private</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66">
                        <a:alpha val="50000"/>
                      </a:srgbClr>
                    </a:solidFill>
                  </a:tcPr>
                </a:tc>
                <a:tc vMerge="1">
                  <a:txBody>
                    <a:bodyPr/>
                    <a:lstStyle/>
                    <a:p>
                      <a:endParaRPr lang="zh-CN" altLang="en-US"/>
                    </a:p>
                  </a:txBody>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0000"/>
                          </a:solidFill>
                          <a:effectLst/>
                          <a:latin typeface="Times New Roman" pitchFamily="18" charset="0"/>
                          <a:ea typeface="宋体" pitchFamily="2" charset="-122"/>
                        </a:rPr>
                        <a:t>No Access</a:t>
                      </a: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0383">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public</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alpha val="50000"/>
                      </a:srgbClr>
                    </a:solidFill>
                  </a:tcPr>
                </a:tc>
                <a:tc rowSpan="3">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protected</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protected</a:t>
                      </a: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0383">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protected</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alpha val="50000"/>
                      </a:srgbClr>
                    </a:solidFill>
                  </a:tcPr>
                </a:tc>
                <a:tc vMerge="1">
                  <a:txBody>
                    <a:bodyPr/>
                    <a:lstStyle/>
                    <a:p>
                      <a:endParaRPr lang="zh-CN" altLang="en-US"/>
                    </a:p>
                  </a:txBody>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protected</a:t>
                      </a: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0383">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private</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alpha val="50000"/>
                      </a:srgbClr>
                    </a:solidFill>
                  </a:tcPr>
                </a:tc>
                <a:tc vMerge="1">
                  <a:txBody>
                    <a:bodyPr/>
                    <a:lstStyle/>
                    <a:p>
                      <a:endParaRPr lang="zh-CN" altLang="en-US"/>
                    </a:p>
                  </a:txBody>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0000"/>
                          </a:solidFill>
                          <a:effectLst/>
                          <a:latin typeface="Times New Roman" pitchFamily="18" charset="0"/>
                          <a:ea typeface="宋体" pitchFamily="2" charset="-122"/>
                        </a:rPr>
                        <a:t>No Access</a:t>
                      </a: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0383">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public</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000"/>
                      </a:srgbClr>
                    </a:solidFill>
                  </a:tcPr>
                </a:tc>
                <a:tc rowSpan="3">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private</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private</a:t>
                      </a: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0383">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protected</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000"/>
                      </a:srgbClr>
                    </a:solidFill>
                  </a:tcPr>
                </a:tc>
                <a:tc vMerge="1">
                  <a:txBody>
                    <a:bodyPr/>
                    <a:lstStyle/>
                    <a:p>
                      <a:endParaRPr lang="zh-CN" altLang="en-US"/>
                    </a:p>
                  </a:txBody>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private</a:t>
                      </a: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0383">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private</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alpha val="50000"/>
                      </a:srgbClr>
                    </a:solidFill>
                  </a:tcPr>
                </a:tc>
                <a:tc vMerge="1">
                  <a:txBody>
                    <a:bodyPr/>
                    <a:lstStyle/>
                    <a:p>
                      <a:endParaRPr lang="zh-CN" altLang="en-US"/>
                    </a:p>
                  </a:txBody>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0000"/>
                          </a:solidFill>
                          <a:effectLst/>
                          <a:latin typeface="Times New Roman" pitchFamily="18" charset="0"/>
                          <a:ea typeface="宋体" pitchFamily="2" charset="-122"/>
                        </a:rPr>
                        <a:t>No Access</a:t>
                      </a: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灯片编号占位符 3"/>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7462D9D-133F-49BA-8E8B-5AFFFCAE0C86}" type="slidenum">
              <a:rPr lang="en-US" altLang="zh-CN" sz="1400" smtClean="0"/>
              <a:pPr eaLnBrk="1" hangingPunct="1"/>
              <a:t>36</a:t>
            </a:fld>
            <a:endParaRPr lang="en-US" altLang="zh-CN" sz="1400" smtClean="0"/>
          </a:p>
        </p:txBody>
      </p:sp>
      <p:sp>
        <p:nvSpPr>
          <p:cNvPr id="236546" name="Text Box 2"/>
          <p:cNvSpPr txBox="1">
            <a:spLocks noChangeArrowheads="1"/>
          </p:cNvSpPr>
          <p:nvPr/>
        </p:nvSpPr>
        <p:spPr bwMode="auto">
          <a:xfrm>
            <a:off x="1331913" y="1282700"/>
            <a:ext cx="69850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3200" b="1"/>
              <a:t>   </a:t>
            </a:r>
            <a:r>
              <a:rPr lang="zh-CN" altLang="en-US" sz="3200" b="1"/>
              <a:t>在设计一个类的时候，通常是将类的定义放到头文件</a:t>
            </a:r>
            <a:r>
              <a:rPr lang="en-US" altLang="zh-CN" sz="3200" b="1"/>
              <a:t>(*.h)</a:t>
            </a:r>
            <a:r>
              <a:rPr lang="zh-CN" altLang="en-US" sz="3200" b="1"/>
              <a:t>中，把类中成员函数的实现放到源文件</a:t>
            </a:r>
            <a:r>
              <a:rPr lang="en-US" altLang="zh-CN" sz="3200" b="1"/>
              <a:t>(*.cpp)</a:t>
            </a:r>
            <a:r>
              <a:rPr lang="zh-CN" altLang="en-US" sz="3200" b="1"/>
              <a:t>中。</a:t>
            </a:r>
          </a:p>
        </p:txBody>
      </p:sp>
      <p:sp>
        <p:nvSpPr>
          <p:cNvPr id="236547" name="Rectangle 3"/>
          <p:cNvSpPr>
            <a:spLocks noChangeArrowheads="1"/>
          </p:cNvSpPr>
          <p:nvPr/>
        </p:nvSpPr>
        <p:spPr bwMode="auto">
          <a:xfrm>
            <a:off x="2195513" y="3500438"/>
            <a:ext cx="5543550" cy="15160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pPr>
            <a:r>
              <a:rPr lang="en-US" altLang="zh-CN" b="1"/>
              <a:t>animal</a:t>
            </a:r>
            <a:r>
              <a:rPr lang="zh-CN" altLang="en-US" b="1"/>
              <a:t>类：</a:t>
            </a:r>
            <a:r>
              <a:rPr lang="en-US" altLang="zh-CN" b="1"/>
              <a:t>animal.h</a:t>
            </a:r>
            <a:r>
              <a:rPr lang="zh-CN" altLang="en-US" b="1"/>
              <a:t>、</a:t>
            </a:r>
            <a:r>
              <a:rPr lang="en-US" altLang="zh-CN" b="1"/>
              <a:t>animal.cpp</a:t>
            </a:r>
          </a:p>
          <a:p>
            <a:pPr eaLnBrk="1" hangingPunct="1">
              <a:lnSpc>
                <a:spcPct val="130000"/>
              </a:lnSpc>
            </a:pPr>
            <a:r>
              <a:rPr lang="en-US" altLang="zh-CN" b="1"/>
              <a:t>fish</a:t>
            </a:r>
            <a:r>
              <a:rPr lang="zh-CN" altLang="en-US" b="1"/>
              <a:t>类：      </a:t>
            </a:r>
            <a:r>
              <a:rPr lang="en-US" altLang="zh-CN" b="1"/>
              <a:t>fish.h</a:t>
            </a:r>
            <a:r>
              <a:rPr lang="zh-CN" altLang="en-US" b="1"/>
              <a:t>、</a:t>
            </a:r>
            <a:r>
              <a:rPr lang="en-US" altLang="zh-CN" b="1"/>
              <a:t>fish.cpp</a:t>
            </a:r>
          </a:p>
          <a:p>
            <a:pPr eaLnBrk="1" hangingPunct="1">
              <a:lnSpc>
                <a:spcPct val="130000"/>
              </a:lnSpc>
            </a:pPr>
            <a:r>
              <a:rPr lang="en-US" altLang="zh-CN" b="1"/>
              <a:t>main</a:t>
            </a:r>
            <a:r>
              <a:rPr lang="zh-CN" altLang="en-US" b="1"/>
              <a:t>函数：</a:t>
            </a:r>
            <a:r>
              <a:rPr lang="en-US" altLang="zh-CN" b="1"/>
              <a:t>example.cpp</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6546">
                                            <p:txEl>
                                              <p:pRg st="0" end="0"/>
                                            </p:txEl>
                                          </p:spTgt>
                                        </p:tgtEl>
                                        <p:attrNameLst>
                                          <p:attrName>style.visibility</p:attrName>
                                        </p:attrNameLst>
                                      </p:cBhvr>
                                      <p:to>
                                        <p:strVal val="visible"/>
                                      </p:to>
                                    </p:set>
                                    <p:anim calcmode="lin" valueType="num">
                                      <p:cBhvr additive="base">
                                        <p:cTn id="7" dur="500" fill="hold"/>
                                        <p:tgtEl>
                                          <p:spTgt spid="23654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654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nodeType="clickEffect">
                                  <p:stCondLst>
                                    <p:cond delay="0"/>
                                  </p:stCondLst>
                                  <p:childTnLst>
                                    <p:set>
                                      <p:cBhvr>
                                        <p:cTn id="12" dur="1" fill="hold">
                                          <p:stCondLst>
                                            <p:cond delay="0"/>
                                          </p:stCondLst>
                                        </p:cTn>
                                        <p:tgtEl>
                                          <p:spTgt spid="236547">
                                            <p:txEl>
                                              <p:pRg st="0" end="0"/>
                                            </p:txEl>
                                          </p:spTgt>
                                        </p:tgtEl>
                                        <p:attrNameLst>
                                          <p:attrName>style.visibility</p:attrName>
                                        </p:attrNameLst>
                                      </p:cBhvr>
                                      <p:to>
                                        <p:strVal val="visible"/>
                                      </p:to>
                                    </p:set>
                                    <p:animEffect transition="in" filter="checkerboard(across)">
                                      <p:cBhvr>
                                        <p:cTn id="13" dur="500"/>
                                        <p:tgtEl>
                                          <p:spTgt spid="236547">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236547">
                                            <p:txEl>
                                              <p:pRg st="1" end="1"/>
                                            </p:txEl>
                                          </p:spTgt>
                                        </p:tgtEl>
                                        <p:attrNameLst>
                                          <p:attrName>style.visibility</p:attrName>
                                        </p:attrNameLst>
                                      </p:cBhvr>
                                      <p:to>
                                        <p:strVal val="visible"/>
                                      </p:to>
                                    </p:set>
                                    <p:animEffect transition="in" filter="checkerboard(across)">
                                      <p:cBhvr>
                                        <p:cTn id="18" dur="500"/>
                                        <p:tgtEl>
                                          <p:spTgt spid="236547">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236547">
                                            <p:txEl>
                                              <p:pRg st="2" end="2"/>
                                            </p:txEl>
                                          </p:spTgt>
                                        </p:tgtEl>
                                        <p:attrNameLst>
                                          <p:attrName>style.visibility</p:attrName>
                                        </p:attrNameLst>
                                      </p:cBhvr>
                                      <p:to>
                                        <p:strVal val="visible"/>
                                      </p:to>
                                    </p:set>
                                    <p:animEffect transition="in" filter="checkerboard(across)">
                                      <p:cBhvr>
                                        <p:cTn id="23" dur="500"/>
                                        <p:tgtEl>
                                          <p:spTgt spid="2365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6"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灯片编号占位符 3"/>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BE31494-C117-4FD4-B3B0-B0CF5333487F}" type="slidenum">
              <a:rPr lang="en-US" altLang="zh-CN" sz="1400" smtClean="0"/>
              <a:pPr eaLnBrk="1" hangingPunct="1"/>
              <a:t>37</a:t>
            </a:fld>
            <a:endParaRPr lang="en-US" altLang="zh-CN" sz="1400" smtClean="0"/>
          </a:p>
        </p:txBody>
      </p:sp>
      <p:sp>
        <p:nvSpPr>
          <p:cNvPr id="40963" name="Rectangle 2"/>
          <p:cNvSpPr>
            <a:spLocks noChangeArrowheads="1"/>
          </p:cNvSpPr>
          <p:nvPr/>
        </p:nvSpPr>
        <p:spPr bwMode="auto">
          <a:xfrm>
            <a:off x="1979613" y="981075"/>
            <a:ext cx="5400675" cy="4968875"/>
          </a:xfrm>
          <a:prstGeom prst="rect">
            <a:avLst/>
          </a:prstGeom>
          <a:solidFill>
            <a:schemeClr val="bg1"/>
          </a:solidFill>
          <a:ln w="57150"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pPr>
            <a:r>
              <a:rPr lang="en-US" altLang="zh-CN" b="1">
                <a:solidFill>
                  <a:srgbClr val="006600"/>
                </a:solidFill>
              </a:rPr>
              <a:t>//animal.h</a:t>
            </a:r>
            <a:r>
              <a:rPr lang="zh-CN" altLang="en-US" b="1">
                <a:solidFill>
                  <a:srgbClr val="006600"/>
                </a:solidFill>
              </a:rPr>
              <a:t>文件</a:t>
            </a:r>
          </a:p>
          <a:p>
            <a:pPr eaLnBrk="1" hangingPunct="1">
              <a:lnSpc>
                <a:spcPct val="120000"/>
              </a:lnSpc>
            </a:pPr>
            <a:r>
              <a:rPr lang="en-US" altLang="zh-CN" b="1">
                <a:solidFill>
                  <a:srgbClr val="0000CC"/>
                </a:solidFill>
              </a:rPr>
              <a:t>#ifndef _ANIMAL_H_</a:t>
            </a:r>
          </a:p>
          <a:p>
            <a:pPr eaLnBrk="1" hangingPunct="1">
              <a:lnSpc>
                <a:spcPct val="120000"/>
              </a:lnSpc>
            </a:pPr>
            <a:r>
              <a:rPr lang="en-US" altLang="zh-CN" b="1">
                <a:solidFill>
                  <a:srgbClr val="0000CC"/>
                </a:solidFill>
              </a:rPr>
              <a:t>#define _ANIMAL_H_</a:t>
            </a:r>
          </a:p>
          <a:p>
            <a:pPr eaLnBrk="1" hangingPunct="1">
              <a:lnSpc>
                <a:spcPct val="120000"/>
              </a:lnSpc>
            </a:pPr>
            <a:r>
              <a:rPr lang="en-US" altLang="zh-CN" b="1"/>
              <a:t>class animal</a:t>
            </a:r>
          </a:p>
          <a:p>
            <a:pPr eaLnBrk="1" hangingPunct="1">
              <a:lnSpc>
                <a:spcPct val="120000"/>
              </a:lnSpc>
            </a:pPr>
            <a:r>
              <a:rPr lang="en-US" altLang="zh-CN" b="1"/>
              <a:t>{</a:t>
            </a:r>
          </a:p>
          <a:p>
            <a:pPr eaLnBrk="1" hangingPunct="1">
              <a:lnSpc>
                <a:spcPct val="120000"/>
              </a:lnSpc>
            </a:pPr>
            <a:r>
              <a:rPr lang="en-US" altLang="zh-CN" b="1"/>
              <a:t>public:</a:t>
            </a:r>
          </a:p>
          <a:p>
            <a:pPr eaLnBrk="1" hangingPunct="1">
              <a:lnSpc>
                <a:spcPct val="120000"/>
              </a:lnSpc>
            </a:pPr>
            <a:r>
              <a:rPr lang="en-US" altLang="zh-CN" b="1"/>
              <a:t>	void eat( );</a:t>
            </a:r>
          </a:p>
          <a:p>
            <a:pPr eaLnBrk="1" hangingPunct="1">
              <a:lnSpc>
                <a:spcPct val="120000"/>
              </a:lnSpc>
            </a:pPr>
            <a:r>
              <a:rPr lang="en-US" altLang="zh-CN" b="1"/>
              <a:t>	void sleep( );</a:t>
            </a:r>
          </a:p>
          <a:p>
            <a:pPr eaLnBrk="1" hangingPunct="1">
              <a:lnSpc>
                <a:spcPct val="120000"/>
              </a:lnSpc>
            </a:pPr>
            <a:r>
              <a:rPr lang="en-US" altLang="zh-CN" b="1"/>
              <a:t>	void breathe( );</a:t>
            </a:r>
          </a:p>
          <a:p>
            <a:pPr eaLnBrk="1" hangingPunct="1">
              <a:lnSpc>
                <a:spcPct val="120000"/>
              </a:lnSpc>
            </a:pPr>
            <a:r>
              <a:rPr lang="en-US" altLang="zh-CN" b="1"/>
              <a:t>};</a:t>
            </a:r>
          </a:p>
          <a:p>
            <a:pPr eaLnBrk="1" hangingPunct="1">
              <a:lnSpc>
                <a:spcPct val="120000"/>
              </a:lnSpc>
            </a:pPr>
            <a:r>
              <a:rPr lang="en-US" altLang="zh-CN" b="1">
                <a:solidFill>
                  <a:srgbClr val="0000CC"/>
                </a:solidFill>
              </a:rPr>
              <a:t>#endif</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灯片编号占位符 3"/>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2FDF7B8-8736-4400-A9CA-31044EA2C751}" type="slidenum">
              <a:rPr lang="en-US" altLang="zh-CN" sz="1400" smtClean="0"/>
              <a:pPr eaLnBrk="1" hangingPunct="1"/>
              <a:t>38</a:t>
            </a:fld>
            <a:endParaRPr lang="en-US" altLang="zh-CN" sz="1400" smtClean="0"/>
          </a:p>
        </p:txBody>
      </p:sp>
      <p:sp>
        <p:nvSpPr>
          <p:cNvPr id="41987" name="Rectangle 2"/>
          <p:cNvSpPr>
            <a:spLocks noChangeArrowheads="1"/>
          </p:cNvSpPr>
          <p:nvPr/>
        </p:nvSpPr>
        <p:spPr bwMode="auto">
          <a:xfrm>
            <a:off x="1979613" y="333375"/>
            <a:ext cx="5832475" cy="6591300"/>
          </a:xfrm>
          <a:prstGeom prst="rect">
            <a:avLst/>
          </a:prstGeom>
          <a:solidFill>
            <a:schemeClr val="bg1"/>
          </a:solidFill>
          <a:ln w="57150">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0000"/>
              </a:lnSpc>
            </a:pPr>
            <a:r>
              <a:rPr lang="en-US" altLang="zh-CN" b="1">
                <a:solidFill>
                  <a:srgbClr val="006600"/>
                </a:solidFill>
              </a:rPr>
              <a:t>//animal.cpp</a:t>
            </a:r>
            <a:r>
              <a:rPr lang="zh-CN" altLang="en-US" b="1">
                <a:solidFill>
                  <a:srgbClr val="006600"/>
                </a:solidFill>
              </a:rPr>
              <a:t>文件</a:t>
            </a:r>
          </a:p>
          <a:p>
            <a:pPr eaLnBrk="1" hangingPunct="1">
              <a:lnSpc>
                <a:spcPct val="110000"/>
              </a:lnSpc>
            </a:pPr>
            <a:r>
              <a:rPr lang="en-US" altLang="zh-CN" b="1"/>
              <a:t>#include &lt;iostream &gt;</a:t>
            </a:r>
            <a:endParaRPr lang="en-US" altLang="zh-CN" b="1">
              <a:solidFill>
                <a:srgbClr val="FF0000"/>
              </a:solidFill>
            </a:endParaRPr>
          </a:p>
          <a:p>
            <a:pPr eaLnBrk="1" hangingPunct="1">
              <a:lnSpc>
                <a:spcPct val="110000"/>
              </a:lnSpc>
            </a:pPr>
            <a:r>
              <a:rPr lang="en-US" altLang="zh-CN" b="1"/>
              <a:t>using namespace std;</a:t>
            </a:r>
          </a:p>
          <a:p>
            <a:pPr eaLnBrk="1" hangingPunct="1">
              <a:lnSpc>
                <a:spcPct val="110000"/>
              </a:lnSpc>
            </a:pPr>
            <a:r>
              <a:rPr lang="en-US" altLang="zh-CN" b="1">
                <a:solidFill>
                  <a:srgbClr val="FF0000"/>
                </a:solidFill>
              </a:rPr>
              <a:t>#include "animal.h"</a:t>
            </a:r>
          </a:p>
          <a:p>
            <a:pPr eaLnBrk="1" hangingPunct="1">
              <a:lnSpc>
                <a:spcPct val="110000"/>
              </a:lnSpc>
            </a:pPr>
            <a:r>
              <a:rPr lang="en-US" altLang="zh-CN" b="1"/>
              <a:t>void animal::eat( )</a:t>
            </a:r>
          </a:p>
          <a:p>
            <a:pPr eaLnBrk="1" hangingPunct="1">
              <a:lnSpc>
                <a:spcPct val="110000"/>
              </a:lnSpc>
            </a:pPr>
            <a:r>
              <a:rPr lang="en-US" altLang="zh-CN" b="1"/>
              <a:t>{</a:t>
            </a:r>
          </a:p>
          <a:p>
            <a:pPr eaLnBrk="1" hangingPunct="1">
              <a:lnSpc>
                <a:spcPct val="110000"/>
              </a:lnSpc>
            </a:pPr>
            <a:r>
              <a:rPr lang="en-US" altLang="zh-CN" b="1"/>
              <a:t>   cout&lt;&lt;"animal eat"&lt;&lt;endl;	</a:t>
            </a:r>
          </a:p>
          <a:p>
            <a:pPr eaLnBrk="1" hangingPunct="1">
              <a:lnSpc>
                <a:spcPct val="110000"/>
              </a:lnSpc>
            </a:pPr>
            <a:r>
              <a:rPr lang="en-US" altLang="zh-CN" b="1"/>
              <a:t>}</a:t>
            </a:r>
          </a:p>
          <a:p>
            <a:pPr eaLnBrk="1" hangingPunct="1">
              <a:lnSpc>
                <a:spcPct val="110000"/>
              </a:lnSpc>
            </a:pPr>
            <a:r>
              <a:rPr lang="en-US" altLang="zh-CN" b="1"/>
              <a:t>void animal::sleep( )</a:t>
            </a:r>
          </a:p>
          <a:p>
            <a:pPr eaLnBrk="1" hangingPunct="1">
              <a:lnSpc>
                <a:spcPct val="110000"/>
              </a:lnSpc>
            </a:pPr>
            <a:r>
              <a:rPr lang="en-US" altLang="zh-CN" b="1"/>
              <a:t>{</a:t>
            </a:r>
          </a:p>
          <a:p>
            <a:pPr eaLnBrk="1" hangingPunct="1">
              <a:lnSpc>
                <a:spcPct val="110000"/>
              </a:lnSpc>
            </a:pPr>
            <a:r>
              <a:rPr lang="en-US" altLang="zh-CN" b="1"/>
              <a:t>   cout&lt;&lt;"animal sleep"&lt;&lt;endl;	</a:t>
            </a:r>
          </a:p>
          <a:p>
            <a:pPr eaLnBrk="1" hangingPunct="1">
              <a:lnSpc>
                <a:spcPct val="110000"/>
              </a:lnSpc>
            </a:pPr>
            <a:r>
              <a:rPr lang="en-US" altLang="zh-CN" b="1"/>
              <a:t>}</a:t>
            </a:r>
          </a:p>
          <a:p>
            <a:pPr eaLnBrk="1" hangingPunct="1">
              <a:lnSpc>
                <a:spcPct val="110000"/>
              </a:lnSpc>
            </a:pPr>
            <a:r>
              <a:rPr lang="en-US" altLang="zh-CN" b="1"/>
              <a:t>void animal::breathe( )</a:t>
            </a:r>
          </a:p>
          <a:p>
            <a:pPr eaLnBrk="1" hangingPunct="1">
              <a:lnSpc>
                <a:spcPct val="110000"/>
              </a:lnSpc>
            </a:pPr>
            <a:r>
              <a:rPr lang="en-US" altLang="zh-CN" b="1"/>
              <a:t>{</a:t>
            </a:r>
          </a:p>
          <a:p>
            <a:pPr eaLnBrk="1" hangingPunct="1">
              <a:lnSpc>
                <a:spcPct val="110000"/>
              </a:lnSpc>
            </a:pPr>
            <a:r>
              <a:rPr lang="en-US" altLang="zh-CN" b="1"/>
              <a:t>   cout&lt;&lt;"animal breathe"&lt;&lt;endl;</a:t>
            </a:r>
          </a:p>
          <a:p>
            <a:pPr eaLnBrk="1" hangingPunct="1">
              <a:lnSpc>
                <a:spcPct val="110000"/>
              </a:lnSpc>
            </a:pPr>
            <a:r>
              <a:rPr lang="en-US" altLang="zh-CN" b="1"/>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灯片编号占位符 3"/>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3A7C408-7553-4C50-929F-30E62A4942DB}" type="slidenum">
              <a:rPr lang="en-US" altLang="zh-CN" sz="1400" smtClean="0"/>
              <a:pPr eaLnBrk="1" hangingPunct="1"/>
              <a:t>39</a:t>
            </a:fld>
            <a:endParaRPr lang="en-US" altLang="zh-CN" sz="1400" smtClean="0"/>
          </a:p>
        </p:txBody>
      </p:sp>
      <p:sp>
        <p:nvSpPr>
          <p:cNvPr id="43011" name="Rectangle 2"/>
          <p:cNvSpPr>
            <a:spLocks noChangeArrowheads="1"/>
          </p:cNvSpPr>
          <p:nvPr/>
        </p:nvSpPr>
        <p:spPr bwMode="auto">
          <a:xfrm>
            <a:off x="2286000" y="1341438"/>
            <a:ext cx="4572000" cy="4530725"/>
          </a:xfrm>
          <a:prstGeom prst="rect">
            <a:avLst/>
          </a:prstGeom>
          <a:solidFill>
            <a:schemeClr val="bg1"/>
          </a:solidFill>
          <a:ln w="57150"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pPr>
            <a:r>
              <a:rPr lang="en-US" altLang="zh-CN" b="1">
                <a:solidFill>
                  <a:srgbClr val="006600"/>
                </a:solidFill>
              </a:rPr>
              <a:t>//fish.h</a:t>
            </a:r>
            <a:r>
              <a:rPr lang="zh-CN" altLang="en-US" b="1">
                <a:solidFill>
                  <a:srgbClr val="006600"/>
                </a:solidFill>
              </a:rPr>
              <a:t>文件</a:t>
            </a:r>
          </a:p>
          <a:p>
            <a:pPr eaLnBrk="1" hangingPunct="1">
              <a:lnSpc>
                <a:spcPct val="120000"/>
              </a:lnSpc>
            </a:pPr>
            <a:r>
              <a:rPr lang="en-US" altLang="zh-CN" b="1">
                <a:solidFill>
                  <a:srgbClr val="0000CC"/>
                </a:solidFill>
              </a:rPr>
              <a:t>#ifndef _FISH_H_</a:t>
            </a:r>
          </a:p>
          <a:p>
            <a:pPr eaLnBrk="1" hangingPunct="1">
              <a:lnSpc>
                <a:spcPct val="120000"/>
              </a:lnSpc>
            </a:pPr>
            <a:r>
              <a:rPr lang="en-US" altLang="zh-CN" b="1">
                <a:solidFill>
                  <a:srgbClr val="0000CC"/>
                </a:solidFill>
              </a:rPr>
              <a:t>#define _FISH_H_</a:t>
            </a:r>
          </a:p>
          <a:p>
            <a:pPr eaLnBrk="1" hangingPunct="1">
              <a:lnSpc>
                <a:spcPct val="120000"/>
              </a:lnSpc>
            </a:pPr>
            <a:r>
              <a:rPr lang="en-US" altLang="zh-CN" b="1">
                <a:solidFill>
                  <a:srgbClr val="FF0000"/>
                </a:solidFill>
              </a:rPr>
              <a:t>#include "animal.h"</a:t>
            </a:r>
          </a:p>
          <a:p>
            <a:pPr eaLnBrk="1" hangingPunct="1">
              <a:lnSpc>
                <a:spcPct val="120000"/>
              </a:lnSpc>
            </a:pPr>
            <a:r>
              <a:rPr lang="en-US" altLang="zh-CN" b="1"/>
              <a:t>class fish:public animal</a:t>
            </a:r>
          </a:p>
          <a:p>
            <a:pPr eaLnBrk="1" hangingPunct="1">
              <a:lnSpc>
                <a:spcPct val="120000"/>
              </a:lnSpc>
            </a:pPr>
            <a:r>
              <a:rPr lang="en-US" altLang="zh-CN" b="1"/>
              <a:t>{</a:t>
            </a:r>
          </a:p>
          <a:p>
            <a:pPr eaLnBrk="1" hangingPunct="1">
              <a:lnSpc>
                <a:spcPct val="120000"/>
              </a:lnSpc>
            </a:pPr>
            <a:r>
              <a:rPr lang="en-US" altLang="zh-CN" b="1"/>
              <a:t>public:</a:t>
            </a:r>
          </a:p>
          <a:p>
            <a:pPr eaLnBrk="1" hangingPunct="1">
              <a:lnSpc>
                <a:spcPct val="120000"/>
              </a:lnSpc>
            </a:pPr>
            <a:r>
              <a:rPr lang="en-US" altLang="zh-CN" b="1"/>
              <a:t>	void swim( );</a:t>
            </a:r>
          </a:p>
          <a:p>
            <a:pPr eaLnBrk="1" hangingPunct="1">
              <a:lnSpc>
                <a:spcPct val="120000"/>
              </a:lnSpc>
            </a:pPr>
            <a:r>
              <a:rPr lang="en-US" altLang="zh-CN" b="1"/>
              <a:t>};</a:t>
            </a:r>
          </a:p>
          <a:p>
            <a:pPr eaLnBrk="1" hangingPunct="1">
              <a:lnSpc>
                <a:spcPct val="120000"/>
              </a:lnSpc>
            </a:pPr>
            <a:r>
              <a:rPr lang="en-US" altLang="zh-CN" b="1">
                <a:solidFill>
                  <a:srgbClr val="0000CC"/>
                </a:solidFill>
              </a:rPr>
              <a:t>#endif</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66825" y="0"/>
            <a:ext cx="66103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3120019"/>
      </p:ext>
    </p:extLst>
  </p:cSld>
  <p:clrMapOvr>
    <a:masterClrMapping/>
  </p:clrMapOvr>
  <p:transition spd="med">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灯片编号占位符 3"/>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C04A71A-58FC-4916-B160-A16EB6907ADA}" type="slidenum">
              <a:rPr lang="en-US" altLang="zh-CN" sz="1400" smtClean="0"/>
              <a:pPr eaLnBrk="1" hangingPunct="1"/>
              <a:t>40</a:t>
            </a:fld>
            <a:endParaRPr lang="en-US" altLang="zh-CN" sz="1400" smtClean="0"/>
          </a:p>
        </p:txBody>
      </p:sp>
      <p:sp>
        <p:nvSpPr>
          <p:cNvPr id="44035" name="Rectangle 2"/>
          <p:cNvSpPr>
            <a:spLocks noChangeArrowheads="1"/>
          </p:cNvSpPr>
          <p:nvPr/>
        </p:nvSpPr>
        <p:spPr bwMode="auto">
          <a:xfrm>
            <a:off x="1763713" y="1628775"/>
            <a:ext cx="5741987" cy="3638550"/>
          </a:xfrm>
          <a:prstGeom prst="rect">
            <a:avLst/>
          </a:prstGeom>
          <a:solidFill>
            <a:schemeClr val="bg1"/>
          </a:solidFill>
          <a:ln w="57150"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pPr>
            <a:r>
              <a:rPr lang="en-US" altLang="zh-CN" b="1">
                <a:solidFill>
                  <a:srgbClr val="006600"/>
                </a:solidFill>
              </a:rPr>
              <a:t>//fish.cpp</a:t>
            </a:r>
            <a:r>
              <a:rPr lang="zh-CN" altLang="en-US" b="1">
                <a:solidFill>
                  <a:srgbClr val="006600"/>
                </a:solidFill>
              </a:rPr>
              <a:t>文件</a:t>
            </a:r>
          </a:p>
          <a:p>
            <a:pPr eaLnBrk="1" hangingPunct="1">
              <a:lnSpc>
                <a:spcPct val="120000"/>
              </a:lnSpc>
            </a:pPr>
            <a:r>
              <a:rPr lang="en-US" altLang="zh-CN" b="1"/>
              <a:t>#include &lt;iostream&gt;</a:t>
            </a:r>
          </a:p>
          <a:p>
            <a:pPr eaLnBrk="1" hangingPunct="1">
              <a:lnSpc>
                <a:spcPct val="120000"/>
              </a:lnSpc>
            </a:pPr>
            <a:r>
              <a:rPr lang="en-US" altLang="zh-CN" b="1"/>
              <a:t>using namespace std;</a:t>
            </a:r>
          </a:p>
          <a:p>
            <a:pPr eaLnBrk="1" hangingPunct="1">
              <a:lnSpc>
                <a:spcPct val="120000"/>
              </a:lnSpc>
            </a:pPr>
            <a:r>
              <a:rPr lang="en-US" altLang="zh-CN" b="1">
                <a:solidFill>
                  <a:srgbClr val="FF0000"/>
                </a:solidFill>
              </a:rPr>
              <a:t>#include "fish.h"</a:t>
            </a:r>
          </a:p>
          <a:p>
            <a:pPr eaLnBrk="1" hangingPunct="1">
              <a:lnSpc>
                <a:spcPct val="120000"/>
              </a:lnSpc>
            </a:pPr>
            <a:r>
              <a:rPr lang="en-US" altLang="zh-CN" b="1"/>
              <a:t>void fish::swim( )</a:t>
            </a:r>
          </a:p>
          <a:p>
            <a:pPr eaLnBrk="1" hangingPunct="1">
              <a:lnSpc>
                <a:spcPct val="120000"/>
              </a:lnSpc>
            </a:pPr>
            <a:r>
              <a:rPr lang="en-US" altLang="zh-CN" b="1"/>
              <a:t>{ </a:t>
            </a:r>
          </a:p>
          <a:p>
            <a:pPr eaLnBrk="1" hangingPunct="1">
              <a:lnSpc>
                <a:spcPct val="120000"/>
              </a:lnSpc>
            </a:pPr>
            <a:r>
              <a:rPr lang="en-US" altLang="zh-CN" b="1"/>
              <a:t>  cout&lt;&lt;"fish swim"&lt;&lt;endl;</a:t>
            </a:r>
          </a:p>
          <a:p>
            <a:pPr eaLnBrk="1" hangingPunct="1">
              <a:lnSpc>
                <a:spcPct val="120000"/>
              </a:lnSpc>
            </a:pPr>
            <a:r>
              <a:rPr lang="en-US" altLang="zh-CN" b="1"/>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灯片编号占位符 3"/>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61B40C3-B3CD-41A7-99D3-BC1357E8B891}" type="slidenum">
              <a:rPr lang="en-US" altLang="zh-CN" sz="1400" smtClean="0"/>
              <a:pPr eaLnBrk="1" hangingPunct="1"/>
              <a:t>41</a:t>
            </a:fld>
            <a:endParaRPr lang="en-US" altLang="zh-CN" sz="1400" smtClean="0"/>
          </a:p>
        </p:txBody>
      </p:sp>
      <p:sp>
        <p:nvSpPr>
          <p:cNvPr id="45059" name="Rectangle 2"/>
          <p:cNvSpPr>
            <a:spLocks noChangeArrowheads="1"/>
          </p:cNvSpPr>
          <p:nvPr/>
        </p:nvSpPr>
        <p:spPr bwMode="auto">
          <a:xfrm>
            <a:off x="2520950" y="1773238"/>
            <a:ext cx="4572000" cy="4530725"/>
          </a:xfrm>
          <a:prstGeom prst="rect">
            <a:avLst/>
          </a:prstGeom>
          <a:solidFill>
            <a:schemeClr val="bg1"/>
          </a:solidFill>
          <a:ln w="57150"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pPr>
            <a:r>
              <a:rPr lang="en-US" altLang="zh-CN" b="1">
                <a:solidFill>
                  <a:srgbClr val="006600"/>
                </a:solidFill>
              </a:rPr>
              <a:t>//example.cpp</a:t>
            </a:r>
            <a:r>
              <a:rPr lang="zh-CN" altLang="en-US" b="1">
                <a:solidFill>
                  <a:srgbClr val="006600"/>
                </a:solidFill>
              </a:rPr>
              <a:t>文件</a:t>
            </a:r>
          </a:p>
          <a:p>
            <a:pPr eaLnBrk="1" hangingPunct="1">
              <a:lnSpc>
                <a:spcPct val="120000"/>
              </a:lnSpc>
            </a:pPr>
            <a:r>
              <a:rPr lang="en-US" altLang="zh-CN" b="1">
                <a:solidFill>
                  <a:srgbClr val="FF0000"/>
                </a:solidFill>
              </a:rPr>
              <a:t>#include "animal.h"</a:t>
            </a:r>
          </a:p>
          <a:p>
            <a:pPr eaLnBrk="1" hangingPunct="1">
              <a:lnSpc>
                <a:spcPct val="120000"/>
              </a:lnSpc>
            </a:pPr>
            <a:r>
              <a:rPr lang="en-US" altLang="zh-CN" b="1">
                <a:solidFill>
                  <a:srgbClr val="FF0000"/>
                </a:solidFill>
              </a:rPr>
              <a:t>#include "fish.h"</a:t>
            </a:r>
          </a:p>
          <a:p>
            <a:pPr eaLnBrk="1" hangingPunct="1">
              <a:lnSpc>
                <a:spcPct val="120000"/>
              </a:lnSpc>
            </a:pPr>
            <a:r>
              <a:rPr lang="en-US" altLang="zh-CN" b="1"/>
              <a:t>void main( )</a:t>
            </a:r>
          </a:p>
          <a:p>
            <a:pPr eaLnBrk="1" hangingPunct="1">
              <a:lnSpc>
                <a:spcPct val="120000"/>
              </a:lnSpc>
            </a:pPr>
            <a:r>
              <a:rPr lang="en-US" altLang="zh-CN" b="1"/>
              <a:t>{</a:t>
            </a:r>
          </a:p>
          <a:p>
            <a:pPr eaLnBrk="1" hangingPunct="1">
              <a:lnSpc>
                <a:spcPct val="120000"/>
              </a:lnSpc>
            </a:pPr>
            <a:r>
              <a:rPr lang="en-US" altLang="zh-CN" b="1"/>
              <a:t>      animal a1;</a:t>
            </a:r>
          </a:p>
          <a:p>
            <a:pPr eaLnBrk="1" hangingPunct="1">
              <a:lnSpc>
                <a:spcPct val="120000"/>
              </a:lnSpc>
            </a:pPr>
            <a:r>
              <a:rPr lang="en-US" altLang="zh-CN" b="1"/>
              <a:t>      a1.breathe( );</a:t>
            </a:r>
          </a:p>
          <a:p>
            <a:pPr eaLnBrk="1" hangingPunct="1">
              <a:lnSpc>
                <a:spcPct val="120000"/>
              </a:lnSpc>
            </a:pPr>
            <a:r>
              <a:rPr lang="en-US" altLang="zh-CN" b="1"/>
              <a:t>      fish f1;</a:t>
            </a:r>
          </a:p>
          <a:p>
            <a:pPr eaLnBrk="1" hangingPunct="1">
              <a:lnSpc>
                <a:spcPct val="120000"/>
              </a:lnSpc>
            </a:pPr>
            <a:r>
              <a:rPr lang="en-US" altLang="zh-CN" b="1"/>
              <a:t>      f1.swim( );</a:t>
            </a:r>
          </a:p>
          <a:p>
            <a:pPr eaLnBrk="1" hangingPunct="1">
              <a:lnSpc>
                <a:spcPct val="120000"/>
              </a:lnSpc>
            </a:pPr>
            <a:r>
              <a:rPr lang="en-US" altLang="zh-CN" b="1"/>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42690" name="Rectangle 2"/>
          <p:cNvSpPr>
            <a:spLocks noChangeArrowheads="1"/>
          </p:cNvSpPr>
          <p:nvPr/>
        </p:nvSpPr>
        <p:spPr bwMode="auto">
          <a:xfrm>
            <a:off x="2266950" y="1341438"/>
            <a:ext cx="1225550" cy="503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kumimoji="0" lang="en-US" altLang="zh-CN" sz="1800" b="1">
                <a:latin typeface="Arial" charset="0"/>
              </a:rPr>
              <a:t>animal.cpp</a:t>
            </a:r>
          </a:p>
        </p:txBody>
      </p:sp>
      <p:sp>
        <p:nvSpPr>
          <p:cNvPr id="242691" name="Rectangle 3"/>
          <p:cNvSpPr>
            <a:spLocks noChangeArrowheads="1"/>
          </p:cNvSpPr>
          <p:nvPr/>
        </p:nvSpPr>
        <p:spPr bwMode="auto">
          <a:xfrm>
            <a:off x="3851275" y="1341438"/>
            <a:ext cx="1296988" cy="503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kumimoji="0" lang="en-US" altLang="zh-CN" sz="1800" b="1">
                <a:latin typeface="Arial" charset="0"/>
              </a:rPr>
              <a:t>fish.cpp</a:t>
            </a:r>
          </a:p>
        </p:txBody>
      </p:sp>
      <p:sp>
        <p:nvSpPr>
          <p:cNvPr id="242692" name="Rectangle 4"/>
          <p:cNvSpPr>
            <a:spLocks noChangeArrowheads="1"/>
          </p:cNvSpPr>
          <p:nvPr/>
        </p:nvSpPr>
        <p:spPr bwMode="auto">
          <a:xfrm>
            <a:off x="5435600" y="1341438"/>
            <a:ext cx="1439863" cy="503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kumimoji="0" lang="en-US" altLang="zh-CN" sz="1800" b="1">
                <a:latin typeface="Arial" charset="0"/>
              </a:rPr>
              <a:t>example.cpp</a:t>
            </a:r>
          </a:p>
        </p:txBody>
      </p:sp>
      <p:sp>
        <p:nvSpPr>
          <p:cNvPr id="242693" name="Rectangle 5"/>
          <p:cNvSpPr>
            <a:spLocks noChangeArrowheads="1"/>
          </p:cNvSpPr>
          <p:nvPr/>
        </p:nvSpPr>
        <p:spPr bwMode="auto">
          <a:xfrm>
            <a:off x="1763713" y="692150"/>
            <a:ext cx="1008062"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kumimoji="0" lang="en-US" altLang="zh-CN" sz="1800" b="1">
                <a:latin typeface="Arial" charset="0"/>
              </a:rPr>
              <a:t>animal.h</a:t>
            </a:r>
          </a:p>
        </p:txBody>
      </p:sp>
      <p:sp>
        <p:nvSpPr>
          <p:cNvPr id="242694" name="Rectangle 6"/>
          <p:cNvSpPr>
            <a:spLocks noChangeArrowheads="1"/>
          </p:cNvSpPr>
          <p:nvPr/>
        </p:nvSpPr>
        <p:spPr bwMode="auto">
          <a:xfrm>
            <a:off x="3706813" y="692150"/>
            <a:ext cx="115252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kumimoji="0" lang="en-US" altLang="zh-CN" sz="1800" b="1">
                <a:latin typeface="Arial" charset="0"/>
              </a:rPr>
              <a:t>fish.h</a:t>
            </a:r>
          </a:p>
        </p:txBody>
      </p:sp>
      <p:sp>
        <p:nvSpPr>
          <p:cNvPr id="242695" name="Rectangle 7"/>
          <p:cNvSpPr>
            <a:spLocks noChangeArrowheads="1"/>
          </p:cNvSpPr>
          <p:nvPr/>
        </p:nvSpPr>
        <p:spPr bwMode="auto">
          <a:xfrm>
            <a:off x="2268538" y="2565400"/>
            <a:ext cx="1152525" cy="503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kumimoji="0" lang="zh-CN" altLang="en-US" sz="1800" b="1">
                <a:latin typeface="Arial" charset="0"/>
              </a:rPr>
              <a:t>翻译单元</a:t>
            </a:r>
            <a:r>
              <a:rPr kumimoji="0" lang="en-US" altLang="zh-CN" sz="1800" b="1">
                <a:latin typeface="Arial" charset="0"/>
              </a:rPr>
              <a:t>1</a:t>
            </a:r>
          </a:p>
        </p:txBody>
      </p:sp>
      <p:sp>
        <p:nvSpPr>
          <p:cNvPr id="242696" name="Rectangle 8"/>
          <p:cNvSpPr>
            <a:spLocks noChangeArrowheads="1"/>
          </p:cNvSpPr>
          <p:nvPr/>
        </p:nvSpPr>
        <p:spPr bwMode="auto">
          <a:xfrm>
            <a:off x="3924300" y="2565400"/>
            <a:ext cx="1152525" cy="503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kumimoji="0" lang="zh-CN" altLang="en-US" sz="1800" b="1">
                <a:latin typeface="Arial" charset="0"/>
              </a:rPr>
              <a:t>翻译单元</a:t>
            </a:r>
            <a:r>
              <a:rPr kumimoji="0" lang="en-US" altLang="zh-CN" sz="1800" b="1">
                <a:latin typeface="Arial" charset="0"/>
              </a:rPr>
              <a:t>2</a:t>
            </a:r>
          </a:p>
        </p:txBody>
      </p:sp>
      <p:sp>
        <p:nvSpPr>
          <p:cNvPr id="242697" name="Rectangle 9"/>
          <p:cNvSpPr>
            <a:spLocks noChangeArrowheads="1"/>
          </p:cNvSpPr>
          <p:nvPr/>
        </p:nvSpPr>
        <p:spPr bwMode="auto">
          <a:xfrm>
            <a:off x="5580063" y="2565400"/>
            <a:ext cx="1152525" cy="503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kumimoji="0" lang="zh-CN" altLang="en-US" sz="1800" b="1">
                <a:latin typeface="Arial" charset="0"/>
              </a:rPr>
              <a:t>翻译单元</a:t>
            </a:r>
            <a:r>
              <a:rPr kumimoji="0" lang="en-US" altLang="zh-CN" sz="1800" b="1">
                <a:latin typeface="Arial" charset="0"/>
              </a:rPr>
              <a:t>3</a:t>
            </a:r>
          </a:p>
        </p:txBody>
      </p:sp>
      <p:sp>
        <p:nvSpPr>
          <p:cNvPr id="242698" name="Rectangle 10"/>
          <p:cNvSpPr>
            <a:spLocks noChangeArrowheads="1"/>
          </p:cNvSpPr>
          <p:nvPr/>
        </p:nvSpPr>
        <p:spPr bwMode="auto">
          <a:xfrm>
            <a:off x="2195513" y="3717925"/>
            <a:ext cx="1225550" cy="503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kumimoji="0" lang="en-US" altLang="zh-CN" sz="1800" b="1">
                <a:latin typeface="Arial" charset="0"/>
              </a:rPr>
              <a:t>animal.obj</a:t>
            </a:r>
          </a:p>
        </p:txBody>
      </p:sp>
      <p:sp>
        <p:nvSpPr>
          <p:cNvPr id="242699" name="Rectangle 11"/>
          <p:cNvSpPr>
            <a:spLocks noChangeArrowheads="1"/>
          </p:cNvSpPr>
          <p:nvPr/>
        </p:nvSpPr>
        <p:spPr bwMode="auto">
          <a:xfrm>
            <a:off x="3895725" y="3716338"/>
            <a:ext cx="1225550" cy="503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kumimoji="0" lang="en-US" altLang="zh-CN" sz="1800" b="1">
                <a:latin typeface="Arial" charset="0"/>
              </a:rPr>
              <a:t>fish.obj</a:t>
            </a:r>
          </a:p>
        </p:txBody>
      </p:sp>
      <p:sp>
        <p:nvSpPr>
          <p:cNvPr id="242700" name="Rectangle 12"/>
          <p:cNvSpPr>
            <a:spLocks noChangeArrowheads="1"/>
          </p:cNvSpPr>
          <p:nvPr/>
        </p:nvSpPr>
        <p:spPr bwMode="auto">
          <a:xfrm>
            <a:off x="5410200" y="3644900"/>
            <a:ext cx="1368425" cy="503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kumimoji="0" lang="en-US" altLang="zh-CN" sz="1800" b="1">
                <a:latin typeface="Arial" charset="0"/>
              </a:rPr>
              <a:t>example.obj</a:t>
            </a:r>
          </a:p>
        </p:txBody>
      </p:sp>
      <p:sp>
        <p:nvSpPr>
          <p:cNvPr id="242701" name="Rectangle 13"/>
          <p:cNvSpPr>
            <a:spLocks noChangeArrowheads="1"/>
          </p:cNvSpPr>
          <p:nvPr/>
        </p:nvSpPr>
        <p:spPr bwMode="auto">
          <a:xfrm>
            <a:off x="6804025" y="4508500"/>
            <a:ext cx="1944688" cy="9366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kumimoji="0" lang="zh-CN" altLang="en-US" sz="1800" b="1">
                <a:latin typeface="Arial" charset="0"/>
              </a:rPr>
              <a:t>资源文件</a:t>
            </a:r>
          </a:p>
          <a:p>
            <a:pPr algn="ctr" eaLnBrk="1" hangingPunct="1"/>
            <a:r>
              <a:rPr kumimoji="0" lang="zh-CN" altLang="en-US" sz="1800" b="1">
                <a:latin typeface="Arial" charset="0"/>
              </a:rPr>
              <a:t>类库文件</a:t>
            </a:r>
          </a:p>
        </p:txBody>
      </p:sp>
      <p:sp>
        <p:nvSpPr>
          <p:cNvPr id="242702" name="Line 14"/>
          <p:cNvSpPr>
            <a:spLocks noChangeShapeType="1"/>
          </p:cNvSpPr>
          <p:nvPr/>
        </p:nvSpPr>
        <p:spPr bwMode="auto">
          <a:xfrm>
            <a:off x="2843213" y="1844675"/>
            <a:ext cx="0"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03" name="Line 15"/>
          <p:cNvSpPr>
            <a:spLocks noChangeShapeType="1"/>
          </p:cNvSpPr>
          <p:nvPr/>
        </p:nvSpPr>
        <p:spPr bwMode="auto">
          <a:xfrm>
            <a:off x="4500563" y="1844675"/>
            <a:ext cx="0"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04" name="Line 16"/>
          <p:cNvSpPr>
            <a:spLocks noChangeShapeType="1"/>
          </p:cNvSpPr>
          <p:nvPr/>
        </p:nvSpPr>
        <p:spPr bwMode="auto">
          <a:xfrm>
            <a:off x="6084888" y="1844675"/>
            <a:ext cx="0"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05" name="Line 17"/>
          <p:cNvSpPr>
            <a:spLocks noChangeShapeType="1"/>
          </p:cNvSpPr>
          <p:nvPr/>
        </p:nvSpPr>
        <p:spPr bwMode="auto">
          <a:xfrm>
            <a:off x="2843213" y="3068638"/>
            <a:ext cx="0" cy="6492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06" name="Line 18"/>
          <p:cNvSpPr>
            <a:spLocks noChangeShapeType="1"/>
          </p:cNvSpPr>
          <p:nvPr/>
        </p:nvSpPr>
        <p:spPr bwMode="auto">
          <a:xfrm>
            <a:off x="4500563" y="3068638"/>
            <a:ext cx="0" cy="6492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07" name="Line 19"/>
          <p:cNvSpPr>
            <a:spLocks noChangeShapeType="1"/>
          </p:cNvSpPr>
          <p:nvPr/>
        </p:nvSpPr>
        <p:spPr bwMode="auto">
          <a:xfrm>
            <a:off x="6084888" y="3068638"/>
            <a:ext cx="0"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08" name="Rectangle 20"/>
          <p:cNvSpPr>
            <a:spLocks noChangeArrowheads="1"/>
          </p:cNvSpPr>
          <p:nvPr/>
        </p:nvSpPr>
        <p:spPr bwMode="auto">
          <a:xfrm>
            <a:off x="3708400" y="5445125"/>
            <a:ext cx="1871663" cy="7921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kumimoji="0" lang="en-US" altLang="zh-CN" sz="1800" b="1">
                <a:latin typeface="Arial" charset="0"/>
              </a:rPr>
              <a:t>.exe</a:t>
            </a:r>
          </a:p>
          <a:p>
            <a:pPr algn="ctr" eaLnBrk="1" hangingPunct="1"/>
            <a:r>
              <a:rPr kumimoji="0" lang="zh-CN" altLang="en-US" sz="1800" b="1">
                <a:latin typeface="Arial" charset="0"/>
              </a:rPr>
              <a:t>可执行文件</a:t>
            </a:r>
          </a:p>
        </p:txBody>
      </p:sp>
      <p:sp>
        <p:nvSpPr>
          <p:cNvPr id="242709" name="Line 21"/>
          <p:cNvSpPr>
            <a:spLocks noChangeShapeType="1"/>
          </p:cNvSpPr>
          <p:nvPr/>
        </p:nvSpPr>
        <p:spPr bwMode="auto">
          <a:xfrm>
            <a:off x="2843213" y="4221163"/>
            <a:ext cx="1223962" cy="12239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10" name="Line 22"/>
          <p:cNvSpPr>
            <a:spLocks noChangeShapeType="1"/>
          </p:cNvSpPr>
          <p:nvPr/>
        </p:nvSpPr>
        <p:spPr bwMode="auto">
          <a:xfrm>
            <a:off x="4500563" y="4221163"/>
            <a:ext cx="0" cy="12239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11" name="Line 23"/>
          <p:cNvSpPr>
            <a:spLocks noChangeShapeType="1"/>
          </p:cNvSpPr>
          <p:nvPr/>
        </p:nvSpPr>
        <p:spPr bwMode="auto">
          <a:xfrm flipH="1">
            <a:off x="4859338" y="4149725"/>
            <a:ext cx="1152525"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12" name="Line 24"/>
          <p:cNvSpPr>
            <a:spLocks noChangeShapeType="1"/>
          </p:cNvSpPr>
          <p:nvPr/>
        </p:nvSpPr>
        <p:spPr bwMode="auto">
          <a:xfrm flipH="1">
            <a:off x="5364163" y="4868863"/>
            <a:ext cx="1368425"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13" name="Line 25"/>
          <p:cNvSpPr>
            <a:spLocks noChangeShapeType="1"/>
          </p:cNvSpPr>
          <p:nvPr/>
        </p:nvSpPr>
        <p:spPr bwMode="auto">
          <a:xfrm>
            <a:off x="1979613" y="3357563"/>
            <a:ext cx="41052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14" name="Oval 26"/>
          <p:cNvSpPr>
            <a:spLocks noChangeArrowheads="1"/>
          </p:cNvSpPr>
          <p:nvPr/>
        </p:nvSpPr>
        <p:spPr bwMode="auto">
          <a:xfrm>
            <a:off x="395288" y="2997200"/>
            <a:ext cx="1439862" cy="7207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kumimoji="0" lang="zh-CN" altLang="en-US" sz="1800" b="1">
                <a:latin typeface="Arial" charset="0"/>
              </a:rPr>
              <a:t>编译</a:t>
            </a:r>
          </a:p>
          <a:p>
            <a:pPr algn="ctr" eaLnBrk="1" hangingPunct="1"/>
            <a:r>
              <a:rPr kumimoji="0" lang="zh-CN" altLang="en-US" sz="1800" b="1">
                <a:latin typeface="Arial" charset="0"/>
              </a:rPr>
              <a:t>（</a:t>
            </a:r>
            <a:r>
              <a:rPr kumimoji="0" lang="en-US" altLang="zh-CN" sz="1800" b="1">
                <a:latin typeface="Arial" charset="0"/>
              </a:rPr>
              <a:t>Compile</a:t>
            </a:r>
            <a:r>
              <a:rPr kumimoji="0" lang="zh-CN" altLang="en-US" sz="1800" b="1">
                <a:latin typeface="Arial" charset="0"/>
              </a:rPr>
              <a:t>）</a:t>
            </a:r>
          </a:p>
        </p:txBody>
      </p:sp>
      <p:sp>
        <p:nvSpPr>
          <p:cNvPr id="242715" name="Line 27"/>
          <p:cNvSpPr>
            <a:spLocks noChangeShapeType="1"/>
          </p:cNvSpPr>
          <p:nvPr/>
        </p:nvSpPr>
        <p:spPr bwMode="auto">
          <a:xfrm>
            <a:off x="1979613" y="2133600"/>
            <a:ext cx="41052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16" name="Oval 28"/>
          <p:cNvSpPr>
            <a:spLocks noChangeArrowheads="1"/>
          </p:cNvSpPr>
          <p:nvPr/>
        </p:nvSpPr>
        <p:spPr bwMode="auto">
          <a:xfrm>
            <a:off x="1042988" y="1844675"/>
            <a:ext cx="792162" cy="5762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kumimoji="0" lang="zh-CN" altLang="en-US" sz="1800" b="1">
                <a:latin typeface="Arial" charset="0"/>
              </a:rPr>
              <a:t>预处理</a:t>
            </a:r>
          </a:p>
        </p:txBody>
      </p:sp>
      <p:sp>
        <p:nvSpPr>
          <p:cNvPr id="242717" name="Freeform 29"/>
          <p:cNvSpPr>
            <a:spLocks/>
          </p:cNvSpPr>
          <p:nvPr/>
        </p:nvSpPr>
        <p:spPr bwMode="auto">
          <a:xfrm>
            <a:off x="1908175" y="4724400"/>
            <a:ext cx="4103688" cy="433388"/>
          </a:xfrm>
          <a:custGeom>
            <a:avLst/>
            <a:gdLst>
              <a:gd name="T0" fmla="*/ 0 w 2767"/>
              <a:gd name="T1" fmla="*/ 345262598 h 273"/>
              <a:gd name="T2" fmla="*/ 2147483647 w 2767"/>
              <a:gd name="T3" fmla="*/ 115927321 h 273"/>
              <a:gd name="T4" fmla="*/ 2147483647 w 2767"/>
              <a:gd name="T5" fmla="*/ 0 h 273"/>
              <a:gd name="T6" fmla="*/ 2147483647 w 2767"/>
              <a:gd name="T7" fmla="*/ 115927321 h 273"/>
              <a:gd name="T8" fmla="*/ 2147483647 w 2767"/>
              <a:gd name="T9" fmla="*/ 688004244 h 2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7" h="273">
                <a:moveTo>
                  <a:pt x="0" y="137"/>
                </a:moveTo>
                <a:cubicBezTo>
                  <a:pt x="416" y="103"/>
                  <a:pt x="832" y="69"/>
                  <a:pt x="1134" y="46"/>
                </a:cubicBezTo>
                <a:cubicBezTo>
                  <a:pt x="1436" y="23"/>
                  <a:pt x="1611" y="0"/>
                  <a:pt x="1815" y="0"/>
                </a:cubicBezTo>
                <a:cubicBezTo>
                  <a:pt x="2019" y="0"/>
                  <a:pt x="2200" y="1"/>
                  <a:pt x="2359" y="46"/>
                </a:cubicBezTo>
                <a:cubicBezTo>
                  <a:pt x="2518" y="91"/>
                  <a:pt x="2707" y="235"/>
                  <a:pt x="2767" y="27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18" name="Oval 30"/>
          <p:cNvSpPr>
            <a:spLocks noChangeArrowheads="1"/>
          </p:cNvSpPr>
          <p:nvPr/>
        </p:nvSpPr>
        <p:spPr bwMode="auto">
          <a:xfrm>
            <a:off x="395288" y="4581525"/>
            <a:ext cx="1439862" cy="7207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kumimoji="0" lang="zh-CN" altLang="en-US" sz="1800" b="1">
                <a:latin typeface="Arial" charset="0"/>
              </a:rPr>
              <a:t>连接</a:t>
            </a:r>
          </a:p>
          <a:p>
            <a:pPr algn="ctr" eaLnBrk="1" hangingPunct="1"/>
            <a:r>
              <a:rPr kumimoji="0" lang="zh-CN" altLang="en-US" sz="1800" b="1">
                <a:latin typeface="Arial" charset="0"/>
              </a:rPr>
              <a:t>（</a:t>
            </a:r>
            <a:r>
              <a:rPr kumimoji="0" lang="en-US" altLang="zh-CN" sz="1800" b="1">
                <a:latin typeface="Arial" charset="0"/>
              </a:rPr>
              <a:t>Link</a:t>
            </a:r>
            <a:r>
              <a:rPr kumimoji="0" lang="zh-CN" altLang="en-US" sz="1800" b="1">
                <a:latin typeface="Arial" charset="0"/>
              </a:rPr>
              <a:t>）</a:t>
            </a:r>
          </a:p>
        </p:txBody>
      </p:sp>
      <p:sp>
        <p:nvSpPr>
          <p:cNvPr id="242719" name="Text Box 31"/>
          <p:cNvSpPr txBox="1">
            <a:spLocks noChangeArrowheads="1"/>
          </p:cNvSpPr>
          <p:nvPr/>
        </p:nvSpPr>
        <p:spPr bwMode="auto">
          <a:xfrm>
            <a:off x="1979613" y="981075"/>
            <a:ext cx="1152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en-US" altLang="zh-CN" sz="1800" b="1">
                <a:latin typeface="Arial" charset="0"/>
              </a:rPr>
              <a:t>#include</a:t>
            </a:r>
          </a:p>
        </p:txBody>
      </p:sp>
      <p:sp>
        <p:nvSpPr>
          <p:cNvPr id="242720" name="Text Box 32"/>
          <p:cNvSpPr txBox="1">
            <a:spLocks noChangeArrowheads="1"/>
          </p:cNvSpPr>
          <p:nvPr/>
        </p:nvSpPr>
        <p:spPr bwMode="auto">
          <a:xfrm>
            <a:off x="3995738" y="981075"/>
            <a:ext cx="1152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en-US" altLang="zh-CN" sz="1800" b="1">
                <a:latin typeface="Arial" charset="0"/>
              </a:rPr>
              <a:t>#include</a:t>
            </a:r>
          </a:p>
        </p:txBody>
      </p:sp>
      <p:sp>
        <p:nvSpPr>
          <p:cNvPr id="46113" name="Rectangle 33"/>
          <p:cNvSpPr>
            <a:spLocks noRot="1" noChangeArrowheads="1"/>
          </p:cNvSpPr>
          <p:nvPr/>
        </p:nvSpPr>
        <p:spPr bwMode="auto">
          <a:xfrm>
            <a:off x="6877050" y="2276475"/>
            <a:ext cx="2376488" cy="108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4000" b="1">
                <a:solidFill>
                  <a:schemeClr val="accent2"/>
                </a:solidFill>
              </a:rPr>
              <a:t>VC</a:t>
            </a:r>
            <a:r>
              <a:rPr lang="zh-CN" altLang="en-US" sz="4000" b="1">
                <a:solidFill>
                  <a:schemeClr val="accent2"/>
                </a:solidFill>
              </a:rPr>
              <a:t>编译 连接过程 </a:t>
            </a:r>
          </a:p>
        </p:txBody>
      </p:sp>
      <p:sp>
        <p:nvSpPr>
          <p:cNvPr id="242722" name="Rectangle 34"/>
          <p:cNvSpPr>
            <a:spLocks noChangeArrowheads="1"/>
          </p:cNvSpPr>
          <p:nvPr/>
        </p:nvSpPr>
        <p:spPr bwMode="auto">
          <a:xfrm>
            <a:off x="5508625" y="692150"/>
            <a:ext cx="1008063"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kumimoji="0" lang="en-US" altLang="zh-CN" sz="1800" b="1">
                <a:latin typeface="Arial" charset="0"/>
              </a:rPr>
              <a:t>animal.h</a:t>
            </a:r>
          </a:p>
        </p:txBody>
      </p:sp>
      <p:sp>
        <p:nvSpPr>
          <p:cNvPr id="242723" name="Rectangle 35"/>
          <p:cNvSpPr>
            <a:spLocks noChangeArrowheads="1"/>
          </p:cNvSpPr>
          <p:nvPr/>
        </p:nvSpPr>
        <p:spPr bwMode="auto">
          <a:xfrm>
            <a:off x="6516688" y="692150"/>
            <a:ext cx="115252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kumimoji="0" lang="en-US" altLang="zh-CN" sz="1800" b="1">
                <a:latin typeface="Arial" charset="0"/>
              </a:rPr>
              <a:t>fish.h</a:t>
            </a:r>
          </a:p>
        </p:txBody>
      </p:sp>
      <p:sp>
        <p:nvSpPr>
          <p:cNvPr id="242724" name="Text Box 36"/>
          <p:cNvSpPr txBox="1">
            <a:spLocks noChangeArrowheads="1"/>
          </p:cNvSpPr>
          <p:nvPr/>
        </p:nvSpPr>
        <p:spPr bwMode="auto">
          <a:xfrm>
            <a:off x="5724525" y="981075"/>
            <a:ext cx="1152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en-US" altLang="zh-CN" sz="1800" b="1">
                <a:latin typeface="Arial" charset="0"/>
              </a:rPr>
              <a:t>#include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26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269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27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269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269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272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269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27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27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272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42715"/>
                                        </p:tgtEl>
                                        <p:attrNameLst>
                                          <p:attrName>style.visibility</p:attrName>
                                        </p:attrNameLst>
                                      </p:cBhvr>
                                      <p:to>
                                        <p:strVal val="visible"/>
                                      </p:to>
                                    </p:set>
                                    <p:animEffect transition="in" filter="wipe(left)">
                                      <p:cBhvr>
                                        <p:cTn id="33" dur="500"/>
                                        <p:tgtEl>
                                          <p:spTgt spid="242715"/>
                                        </p:tgtEl>
                                      </p:cBhvr>
                                    </p:animEffect>
                                  </p:childTnLst>
                                </p:cTn>
                              </p:par>
                            </p:childTnLst>
                          </p:cTn>
                        </p:par>
                        <p:par>
                          <p:cTn id="34" fill="hold" nodeType="afterGroup">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242716"/>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242702"/>
                                        </p:tgtEl>
                                        <p:attrNameLst>
                                          <p:attrName>style.visibility</p:attrName>
                                        </p:attrNameLst>
                                      </p:cBhvr>
                                      <p:to>
                                        <p:strVal val="visible"/>
                                      </p:to>
                                    </p:set>
                                    <p:animEffect transition="in" filter="wipe(up)">
                                      <p:cBhvr>
                                        <p:cTn id="41" dur="500"/>
                                        <p:tgtEl>
                                          <p:spTgt spid="242702"/>
                                        </p:tgtEl>
                                      </p:cBhvr>
                                    </p:animEffect>
                                  </p:childTnLst>
                                </p:cTn>
                              </p:par>
                            </p:childTnLst>
                          </p:cTn>
                        </p:par>
                        <p:par>
                          <p:cTn id="42" fill="hold" nodeType="afterGroup">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242695"/>
                                        </p:tgtEl>
                                        <p:attrNameLst>
                                          <p:attrName>style.visibility</p:attrName>
                                        </p:attrNameLst>
                                      </p:cBhvr>
                                      <p:to>
                                        <p:strVal val="visible"/>
                                      </p:to>
                                    </p:set>
                                  </p:childTnLst>
                                </p:cTn>
                              </p:par>
                            </p:childTnLst>
                          </p:cTn>
                        </p:par>
                        <p:par>
                          <p:cTn id="45" fill="hold" nodeType="afterGroup">
                            <p:stCondLst>
                              <p:cond delay="500"/>
                            </p:stCondLst>
                            <p:childTnLst>
                              <p:par>
                                <p:cTn id="46" presetID="22" presetClass="entr" presetSubtype="1" fill="hold" grpId="0" nodeType="afterEffect">
                                  <p:stCondLst>
                                    <p:cond delay="0"/>
                                  </p:stCondLst>
                                  <p:childTnLst>
                                    <p:set>
                                      <p:cBhvr>
                                        <p:cTn id="47" dur="1" fill="hold">
                                          <p:stCondLst>
                                            <p:cond delay="0"/>
                                          </p:stCondLst>
                                        </p:cTn>
                                        <p:tgtEl>
                                          <p:spTgt spid="242703"/>
                                        </p:tgtEl>
                                        <p:attrNameLst>
                                          <p:attrName>style.visibility</p:attrName>
                                        </p:attrNameLst>
                                      </p:cBhvr>
                                      <p:to>
                                        <p:strVal val="visible"/>
                                      </p:to>
                                    </p:set>
                                    <p:animEffect transition="in" filter="wipe(up)">
                                      <p:cBhvr>
                                        <p:cTn id="48" dur="500"/>
                                        <p:tgtEl>
                                          <p:spTgt spid="242703"/>
                                        </p:tgtEl>
                                      </p:cBhvr>
                                    </p:animEffect>
                                  </p:childTnLst>
                                </p:cTn>
                              </p:par>
                            </p:childTnLst>
                          </p:cTn>
                        </p:par>
                        <p:par>
                          <p:cTn id="49" fill="hold" nodeType="afterGroup">
                            <p:stCondLst>
                              <p:cond delay="1000"/>
                            </p:stCondLst>
                            <p:childTnLst>
                              <p:par>
                                <p:cTn id="50" presetID="1" presetClass="entr" presetSubtype="0" fill="hold" grpId="0" nodeType="afterEffect">
                                  <p:stCondLst>
                                    <p:cond delay="0"/>
                                  </p:stCondLst>
                                  <p:childTnLst>
                                    <p:set>
                                      <p:cBhvr>
                                        <p:cTn id="51" dur="1" fill="hold">
                                          <p:stCondLst>
                                            <p:cond delay="0"/>
                                          </p:stCondLst>
                                        </p:cTn>
                                        <p:tgtEl>
                                          <p:spTgt spid="242696"/>
                                        </p:tgtEl>
                                        <p:attrNameLst>
                                          <p:attrName>style.visibility</p:attrName>
                                        </p:attrNameLst>
                                      </p:cBhvr>
                                      <p:to>
                                        <p:strVal val="visible"/>
                                      </p:to>
                                    </p:set>
                                  </p:childTnLst>
                                </p:cTn>
                              </p:par>
                            </p:childTnLst>
                          </p:cTn>
                        </p:par>
                        <p:par>
                          <p:cTn id="52" fill="hold" nodeType="afterGroup">
                            <p:stCondLst>
                              <p:cond delay="1000"/>
                            </p:stCondLst>
                            <p:childTnLst>
                              <p:par>
                                <p:cTn id="53" presetID="22" presetClass="entr" presetSubtype="1" fill="hold" grpId="0" nodeType="afterEffect">
                                  <p:stCondLst>
                                    <p:cond delay="0"/>
                                  </p:stCondLst>
                                  <p:childTnLst>
                                    <p:set>
                                      <p:cBhvr>
                                        <p:cTn id="54" dur="1" fill="hold">
                                          <p:stCondLst>
                                            <p:cond delay="0"/>
                                          </p:stCondLst>
                                        </p:cTn>
                                        <p:tgtEl>
                                          <p:spTgt spid="242704"/>
                                        </p:tgtEl>
                                        <p:attrNameLst>
                                          <p:attrName>style.visibility</p:attrName>
                                        </p:attrNameLst>
                                      </p:cBhvr>
                                      <p:to>
                                        <p:strVal val="visible"/>
                                      </p:to>
                                    </p:set>
                                    <p:animEffect transition="in" filter="wipe(up)">
                                      <p:cBhvr>
                                        <p:cTn id="55" dur="500"/>
                                        <p:tgtEl>
                                          <p:spTgt spid="242704"/>
                                        </p:tgtEl>
                                      </p:cBhvr>
                                    </p:animEffect>
                                  </p:childTnLst>
                                </p:cTn>
                              </p:par>
                            </p:childTnLst>
                          </p:cTn>
                        </p:par>
                        <p:par>
                          <p:cTn id="56" fill="hold" nodeType="afterGroup">
                            <p:stCondLst>
                              <p:cond delay="1500"/>
                            </p:stCondLst>
                            <p:childTnLst>
                              <p:par>
                                <p:cTn id="57" presetID="1" presetClass="entr" presetSubtype="0" fill="hold" grpId="0" nodeType="afterEffect">
                                  <p:stCondLst>
                                    <p:cond delay="0"/>
                                  </p:stCondLst>
                                  <p:childTnLst>
                                    <p:set>
                                      <p:cBhvr>
                                        <p:cTn id="58" dur="1" fill="hold">
                                          <p:stCondLst>
                                            <p:cond delay="0"/>
                                          </p:stCondLst>
                                        </p:cTn>
                                        <p:tgtEl>
                                          <p:spTgt spid="242697"/>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42713"/>
                                        </p:tgtEl>
                                        <p:attrNameLst>
                                          <p:attrName>style.visibility</p:attrName>
                                        </p:attrNameLst>
                                      </p:cBhvr>
                                      <p:to>
                                        <p:strVal val="visible"/>
                                      </p:to>
                                    </p:set>
                                    <p:animEffect transition="in" filter="wipe(left)">
                                      <p:cBhvr>
                                        <p:cTn id="63" dur="500"/>
                                        <p:tgtEl>
                                          <p:spTgt spid="242713"/>
                                        </p:tgtEl>
                                      </p:cBhvr>
                                    </p:animEffect>
                                  </p:childTnLst>
                                </p:cTn>
                              </p:par>
                            </p:childTnLst>
                          </p:cTn>
                        </p:par>
                        <p:par>
                          <p:cTn id="64" fill="hold" nodeType="afterGroup">
                            <p:stCondLst>
                              <p:cond delay="500"/>
                            </p:stCondLst>
                            <p:childTnLst>
                              <p:par>
                                <p:cTn id="65" presetID="1" presetClass="entr" presetSubtype="0" fill="hold" grpId="0" nodeType="afterEffect">
                                  <p:stCondLst>
                                    <p:cond delay="0"/>
                                  </p:stCondLst>
                                  <p:childTnLst>
                                    <p:set>
                                      <p:cBhvr>
                                        <p:cTn id="66" dur="1" fill="hold">
                                          <p:stCondLst>
                                            <p:cond delay="0"/>
                                          </p:stCondLst>
                                        </p:cTn>
                                        <p:tgtEl>
                                          <p:spTgt spid="242714"/>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242705"/>
                                        </p:tgtEl>
                                        <p:attrNameLst>
                                          <p:attrName>style.visibility</p:attrName>
                                        </p:attrNameLst>
                                      </p:cBhvr>
                                      <p:to>
                                        <p:strVal val="visible"/>
                                      </p:to>
                                    </p:set>
                                    <p:animEffect transition="in" filter="wipe(up)">
                                      <p:cBhvr>
                                        <p:cTn id="71" dur="500"/>
                                        <p:tgtEl>
                                          <p:spTgt spid="242705"/>
                                        </p:tgtEl>
                                      </p:cBhvr>
                                    </p:animEffect>
                                  </p:childTnLst>
                                </p:cTn>
                              </p:par>
                            </p:childTnLst>
                          </p:cTn>
                        </p:par>
                        <p:par>
                          <p:cTn id="72" fill="hold" nodeType="afterGroup">
                            <p:stCondLst>
                              <p:cond delay="500"/>
                            </p:stCondLst>
                            <p:childTnLst>
                              <p:par>
                                <p:cTn id="73" presetID="1" presetClass="entr" presetSubtype="0" fill="hold" grpId="0" nodeType="afterEffect">
                                  <p:stCondLst>
                                    <p:cond delay="0"/>
                                  </p:stCondLst>
                                  <p:childTnLst>
                                    <p:set>
                                      <p:cBhvr>
                                        <p:cTn id="74" dur="1" fill="hold">
                                          <p:stCondLst>
                                            <p:cond delay="0"/>
                                          </p:stCondLst>
                                        </p:cTn>
                                        <p:tgtEl>
                                          <p:spTgt spid="242698"/>
                                        </p:tgtEl>
                                        <p:attrNameLst>
                                          <p:attrName>style.visibility</p:attrName>
                                        </p:attrNameLst>
                                      </p:cBhvr>
                                      <p:to>
                                        <p:strVal val="visible"/>
                                      </p:to>
                                    </p:set>
                                  </p:childTnLst>
                                </p:cTn>
                              </p:par>
                            </p:childTnLst>
                          </p:cTn>
                        </p:par>
                        <p:par>
                          <p:cTn id="75" fill="hold" nodeType="afterGroup">
                            <p:stCondLst>
                              <p:cond delay="500"/>
                            </p:stCondLst>
                            <p:childTnLst>
                              <p:par>
                                <p:cTn id="76" presetID="22" presetClass="entr" presetSubtype="1" fill="hold" grpId="0" nodeType="afterEffect">
                                  <p:stCondLst>
                                    <p:cond delay="0"/>
                                  </p:stCondLst>
                                  <p:childTnLst>
                                    <p:set>
                                      <p:cBhvr>
                                        <p:cTn id="77" dur="1" fill="hold">
                                          <p:stCondLst>
                                            <p:cond delay="0"/>
                                          </p:stCondLst>
                                        </p:cTn>
                                        <p:tgtEl>
                                          <p:spTgt spid="242706"/>
                                        </p:tgtEl>
                                        <p:attrNameLst>
                                          <p:attrName>style.visibility</p:attrName>
                                        </p:attrNameLst>
                                      </p:cBhvr>
                                      <p:to>
                                        <p:strVal val="visible"/>
                                      </p:to>
                                    </p:set>
                                    <p:animEffect transition="in" filter="wipe(up)">
                                      <p:cBhvr>
                                        <p:cTn id="78" dur="500"/>
                                        <p:tgtEl>
                                          <p:spTgt spid="242706"/>
                                        </p:tgtEl>
                                      </p:cBhvr>
                                    </p:animEffect>
                                  </p:childTnLst>
                                </p:cTn>
                              </p:par>
                            </p:childTnLst>
                          </p:cTn>
                        </p:par>
                        <p:par>
                          <p:cTn id="79" fill="hold" nodeType="afterGroup">
                            <p:stCondLst>
                              <p:cond delay="1000"/>
                            </p:stCondLst>
                            <p:childTnLst>
                              <p:par>
                                <p:cTn id="80" presetID="1" presetClass="entr" presetSubtype="0" fill="hold" grpId="0" nodeType="afterEffect">
                                  <p:stCondLst>
                                    <p:cond delay="0"/>
                                  </p:stCondLst>
                                  <p:childTnLst>
                                    <p:set>
                                      <p:cBhvr>
                                        <p:cTn id="81" dur="1" fill="hold">
                                          <p:stCondLst>
                                            <p:cond delay="0"/>
                                          </p:stCondLst>
                                        </p:cTn>
                                        <p:tgtEl>
                                          <p:spTgt spid="242699"/>
                                        </p:tgtEl>
                                        <p:attrNameLst>
                                          <p:attrName>style.visibility</p:attrName>
                                        </p:attrNameLst>
                                      </p:cBhvr>
                                      <p:to>
                                        <p:strVal val="visible"/>
                                      </p:to>
                                    </p:set>
                                  </p:childTnLst>
                                </p:cTn>
                              </p:par>
                            </p:childTnLst>
                          </p:cTn>
                        </p:par>
                        <p:par>
                          <p:cTn id="82" fill="hold" nodeType="afterGroup">
                            <p:stCondLst>
                              <p:cond delay="1000"/>
                            </p:stCondLst>
                            <p:childTnLst>
                              <p:par>
                                <p:cTn id="83" presetID="22" presetClass="entr" presetSubtype="1" fill="hold" grpId="0" nodeType="afterEffect">
                                  <p:stCondLst>
                                    <p:cond delay="0"/>
                                  </p:stCondLst>
                                  <p:childTnLst>
                                    <p:set>
                                      <p:cBhvr>
                                        <p:cTn id="84" dur="1" fill="hold">
                                          <p:stCondLst>
                                            <p:cond delay="0"/>
                                          </p:stCondLst>
                                        </p:cTn>
                                        <p:tgtEl>
                                          <p:spTgt spid="242707"/>
                                        </p:tgtEl>
                                        <p:attrNameLst>
                                          <p:attrName>style.visibility</p:attrName>
                                        </p:attrNameLst>
                                      </p:cBhvr>
                                      <p:to>
                                        <p:strVal val="visible"/>
                                      </p:to>
                                    </p:set>
                                    <p:animEffect transition="in" filter="wipe(up)">
                                      <p:cBhvr>
                                        <p:cTn id="85" dur="500"/>
                                        <p:tgtEl>
                                          <p:spTgt spid="242707"/>
                                        </p:tgtEl>
                                      </p:cBhvr>
                                    </p:animEffect>
                                  </p:childTnLst>
                                </p:cTn>
                              </p:par>
                            </p:childTnLst>
                          </p:cTn>
                        </p:par>
                        <p:par>
                          <p:cTn id="86" fill="hold" nodeType="afterGroup">
                            <p:stCondLst>
                              <p:cond delay="1500"/>
                            </p:stCondLst>
                            <p:childTnLst>
                              <p:par>
                                <p:cTn id="87" presetID="1" presetClass="entr" presetSubtype="0" fill="hold" grpId="0" nodeType="afterEffect">
                                  <p:stCondLst>
                                    <p:cond delay="0"/>
                                  </p:stCondLst>
                                  <p:childTnLst>
                                    <p:set>
                                      <p:cBhvr>
                                        <p:cTn id="88" dur="1" fill="hold">
                                          <p:stCondLst>
                                            <p:cond delay="0"/>
                                          </p:stCondLst>
                                        </p:cTn>
                                        <p:tgtEl>
                                          <p:spTgt spid="242700"/>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242717"/>
                                        </p:tgtEl>
                                        <p:attrNameLst>
                                          <p:attrName>style.visibility</p:attrName>
                                        </p:attrNameLst>
                                      </p:cBhvr>
                                      <p:to>
                                        <p:strVal val="visible"/>
                                      </p:to>
                                    </p:set>
                                    <p:animEffect transition="in" filter="wipe(left)">
                                      <p:cBhvr>
                                        <p:cTn id="93" dur="500"/>
                                        <p:tgtEl>
                                          <p:spTgt spid="242717"/>
                                        </p:tgtEl>
                                      </p:cBhvr>
                                    </p:animEffect>
                                  </p:childTnLst>
                                </p:cTn>
                              </p:par>
                            </p:childTnLst>
                          </p:cTn>
                        </p:par>
                        <p:par>
                          <p:cTn id="94" fill="hold" nodeType="afterGroup">
                            <p:stCondLst>
                              <p:cond delay="500"/>
                            </p:stCondLst>
                            <p:childTnLst>
                              <p:par>
                                <p:cTn id="95" presetID="1" presetClass="entr" presetSubtype="0" fill="hold" nodeType="afterEffect">
                                  <p:stCondLst>
                                    <p:cond delay="0"/>
                                  </p:stCondLst>
                                  <p:childTnLst>
                                    <p:set>
                                      <p:cBhvr>
                                        <p:cTn id="96" dur="1" fill="hold">
                                          <p:stCondLst>
                                            <p:cond delay="0"/>
                                          </p:stCondLst>
                                        </p:cTn>
                                        <p:tgtEl>
                                          <p:spTgt spid="242718"/>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1" fill="hold" grpId="0" nodeType="clickEffect">
                                  <p:stCondLst>
                                    <p:cond delay="0"/>
                                  </p:stCondLst>
                                  <p:childTnLst>
                                    <p:set>
                                      <p:cBhvr>
                                        <p:cTn id="100" dur="1" fill="hold">
                                          <p:stCondLst>
                                            <p:cond delay="0"/>
                                          </p:stCondLst>
                                        </p:cTn>
                                        <p:tgtEl>
                                          <p:spTgt spid="242709"/>
                                        </p:tgtEl>
                                        <p:attrNameLst>
                                          <p:attrName>style.visibility</p:attrName>
                                        </p:attrNameLst>
                                      </p:cBhvr>
                                      <p:to>
                                        <p:strVal val="visible"/>
                                      </p:to>
                                    </p:set>
                                    <p:animEffect transition="in" filter="wipe(up)">
                                      <p:cBhvr>
                                        <p:cTn id="101" dur="500"/>
                                        <p:tgtEl>
                                          <p:spTgt spid="242709"/>
                                        </p:tgtEl>
                                      </p:cBhvr>
                                    </p:animEffect>
                                  </p:childTnLst>
                                </p:cTn>
                              </p:par>
                            </p:childTnLst>
                          </p:cTn>
                        </p:par>
                        <p:par>
                          <p:cTn id="102" fill="hold" nodeType="afterGroup">
                            <p:stCondLst>
                              <p:cond delay="500"/>
                            </p:stCondLst>
                            <p:childTnLst>
                              <p:par>
                                <p:cTn id="103" presetID="22" presetClass="entr" presetSubtype="1" fill="hold" grpId="0" nodeType="afterEffect">
                                  <p:stCondLst>
                                    <p:cond delay="0"/>
                                  </p:stCondLst>
                                  <p:childTnLst>
                                    <p:set>
                                      <p:cBhvr>
                                        <p:cTn id="104" dur="1" fill="hold">
                                          <p:stCondLst>
                                            <p:cond delay="0"/>
                                          </p:stCondLst>
                                        </p:cTn>
                                        <p:tgtEl>
                                          <p:spTgt spid="242710"/>
                                        </p:tgtEl>
                                        <p:attrNameLst>
                                          <p:attrName>style.visibility</p:attrName>
                                        </p:attrNameLst>
                                      </p:cBhvr>
                                      <p:to>
                                        <p:strVal val="visible"/>
                                      </p:to>
                                    </p:set>
                                    <p:animEffect transition="in" filter="wipe(up)">
                                      <p:cBhvr>
                                        <p:cTn id="105" dur="500"/>
                                        <p:tgtEl>
                                          <p:spTgt spid="242710"/>
                                        </p:tgtEl>
                                      </p:cBhvr>
                                    </p:animEffect>
                                  </p:childTnLst>
                                </p:cTn>
                              </p:par>
                            </p:childTnLst>
                          </p:cTn>
                        </p:par>
                        <p:par>
                          <p:cTn id="106" fill="hold" nodeType="afterGroup">
                            <p:stCondLst>
                              <p:cond delay="1000"/>
                            </p:stCondLst>
                            <p:childTnLst>
                              <p:par>
                                <p:cTn id="107" presetID="22" presetClass="entr" presetSubtype="1" fill="hold" grpId="0" nodeType="afterEffect">
                                  <p:stCondLst>
                                    <p:cond delay="0"/>
                                  </p:stCondLst>
                                  <p:childTnLst>
                                    <p:set>
                                      <p:cBhvr>
                                        <p:cTn id="108" dur="1" fill="hold">
                                          <p:stCondLst>
                                            <p:cond delay="0"/>
                                          </p:stCondLst>
                                        </p:cTn>
                                        <p:tgtEl>
                                          <p:spTgt spid="242711"/>
                                        </p:tgtEl>
                                        <p:attrNameLst>
                                          <p:attrName>style.visibility</p:attrName>
                                        </p:attrNameLst>
                                      </p:cBhvr>
                                      <p:to>
                                        <p:strVal val="visible"/>
                                      </p:to>
                                    </p:set>
                                    <p:animEffect transition="in" filter="wipe(up)">
                                      <p:cBhvr>
                                        <p:cTn id="109" dur="500"/>
                                        <p:tgtEl>
                                          <p:spTgt spid="242711"/>
                                        </p:tgtEl>
                                      </p:cBhvr>
                                    </p:animEffect>
                                  </p:childTnLst>
                                </p:cTn>
                              </p:par>
                            </p:childTnLst>
                          </p:cTn>
                        </p:par>
                        <p:par>
                          <p:cTn id="110" fill="hold" nodeType="afterGroup">
                            <p:stCondLst>
                              <p:cond delay="1500"/>
                            </p:stCondLst>
                            <p:childTnLst>
                              <p:par>
                                <p:cTn id="111" presetID="1" presetClass="entr" presetSubtype="0" fill="hold" grpId="0" nodeType="afterEffect">
                                  <p:stCondLst>
                                    <p:cond delay="0"/>
                                  </p:stCondLst>
                                  <p:childTnLst>
                                    <p:set>
                                      <p:cBhvr>
                                        <p:cTn id="112" dur="1" fill="hold">
                                          <p:stCondLst>
                                            <p:cond delay="0"/>
                                          </p:stCondLst>
                                        </p:cTn>
                                        <p:tgtEl>
                                          <p:spTgt spid="242701"/>
                                        </p:tgtEl>
                                        <p:attrNameLst>
                                          <p:attrName>style.visibility</p:attrName>
                                        </p:attrNameLst>
                                      </p:cBhvr>
                                      <p:to>
                                        <p:strVal val="visible"/>
                                      </p:to>
                                    </p:set>
                                  </p:childTnLst>
                                </p:cTn>
                              </p:par>
                            </p:childTnLst>
                          </p:cTn>
                        </p:par>
                        <p:par>
                          <p:cTn id="113" fill="hold" nodeType="afterGroup">
                            <p:stCondLst>
                              <p:cond delay="1500"/>
                            </p:stCondLst>
                            <p:childTnLst>
                              <p:par>
                                <p:cTn id="114" presetID="22" presetClass="entr" presetSubtype="1" fill="hold" grpId="0" nodeType="afterEffect">
                                  <p:stCondLst>
                                    <p:cond delay="0"/>
                                  </p:stCondLst>
                                  <p:childTnLst>
                                    <p:set>
                                      <p:cBhvr>
                                        <p:cTn id="115" dur="1" fill="hold">
                                          <p:stCondLst>
                                            <p:cond delay="0"/>
                                          </p:stCondLst>
                                        </p:cTn>
                                        <p:tgtEl>
                                          <p:spTgt spid="242712"/>
                                        </p:tgtEl>
                                        <p:attrNameLst>
                                          <p:attrName>style.visibility</p:attrName>
                                        </p:attrNameLst>
                                      </p:cBhvr>
                                      <p:to>
                                        <p:strVal val="visible"/>
                                      </p:to>
                                    </p:set>
                                    <p:animEffect transition="in" filter="wipe(up)">
                                      <p:cBhvr>
                                        <p:cTn id="116" dur="500"/>
                                        <p:tgtEl>
                                          <p:spTgt spid="242712"/>
                                        </p:tgtEl>
                                      </p:cBhvr>
                                    </p:animEffect>
                                  </p:childTnLst>
                                </p:cTn>
                              </p:par>
                            </p:childTnLst>
                          </p:cTn>
                        </p:par>
                        <p:par>
                          <p:cTn id="117" fill="hold" nodeType="afterGroup">
                            <p:stCondLst>
                              <p:cond delay="2000"/>
                            </p:stCondLst>
                            <p:childTnLst>
                              <p:par>
                                <p:cTn id="118" presetID="1" presetClass="entr" presetSubtype="0" fill="hold" grpId="0" nodeType="afterEffect">
                                  <p:stCondLst>
                                    <p:cond delay="0"/>
                                  </p:stCondLst>
                                  <p:childTnLst>
                                    <p:set>
                                      <p:cBhvr>
                                        <p:cTn id="119" dur="1" fill="hold">
                                          <p:stCondLst>
                                            <p:cond delay="0"/>
                                          </p:stCondLst>
                                        </p:cTn>
                                        <p:tgtEl>
                                          <p:spTgt spid="2427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0" grpId="0" animBg="1"/>
      <p:bldP spid="242691" grpId="0" animBg="1"/>
      <p:bldP spid="242692" grpId="0" animBg="1"/>
      <p:bldP spid="242693" grpId="0" animBg="1"/>
      <p:bldP spid="242694" grpId="0" animBg="1"/>
      <p:bldP spid="242695" grpId="0" animBg="1"/>
      <p:bldP spid="242696" grpId="0" animBg="1"/>
      <p:bldP spid="242697" grpId="0" animBg="1"/>
      <p:bldP spid="242698" grpId="0" animBg="1"/>
      <p:bldP spid="242699" grpId="0" animBg="1"/>
      <p:bldP spid="242700" grpId="0" animBg="1"/>
      <p:bldP spid="242701" grpId="0" animBg="1"/>
      <p:bldP spid="242702" grpId="0" animBg="1"/>
      <p:bldP spid="242703" grpId="0" animBg="1"/>
      <p:bldP spid="242704" grpId="0" animBg="1"/>
      <p:bldP spid="242705" grpId="0" animBg="1"/>
      <p:bldP spid="242706" grpId="0" animBg="1"/>
      <p:bldP spid="242707" grpId="0" animBg="1"/>
      <p:bldP spid="242708" grpId="0" animBg="1"/>
      <p:bldP spid="242709" grpId="0" animBg="1"/>
      <p:bldP spid="242710" grpId="0" animBg="1"/>
      <p:bldP spid="242711" grpId="0" animBg="1"/>
      <p:bldP spid="242712" grpId="0" animBg="1"/>
      <p:bldP spid="242713" grpId="0" animBg="1"/>
      <p:bldP spid="242714" grpId="0" animBg="1"/>
      <p:bldP spid="242715" grpId="0" animBg="1"/>
      <p:bldP spid="242716" grpId="0" animBg="1"/>
      <p:bldP spid="242717" grpId="0" animBg="1"/>
      <p:bldP spid="242719" grpId="0"/>
      <p:bldP spid="24272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BCE3A68-B5A9-496E-904F-D8763709DA97}" type="slidenum">
              <a:rPr lang="en-US" altLang="zh-CN" sz="1400" smtClean="0"/>
              <a:pPr eaLnBrk="1" hangingPunct="1"/>
              <a:t>43</a:t>
            </a:fld>
            <a:endParaRPr lang="en-US" altLang="zh-CN" sz="1400" smtClean="0"/>
          </a:p>
        </p:txBody>
      </p:sp>
      <p:sp>
        <p:nvSpPr>
          <p:cNvPr id="244739" name="Text Box 3"/>
          <p:cNvSpPr txBox="1">
            <a:spLocks noChangeArrowheads="1"/>
          </p:cNvSpPr>
          <p:nvPr/>
        </p:nvSpPr>
        <p:spPr bwMode="auto">
          <a:xfrm>
            <a:off x="1143000" y="304800"/>
            <a:ext cx="168275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800" b="1">
                <a:ea typeface="文鼎CS舒同体" pitchFamily="49" charset="-122"/>
                <a:sym typeface="Monotype Sorts" pitchFamily="2" charset="2"/>
              </a:rPr>
              <a:t>小结</a:t>
            </a:r>
          </a:p>
        </p:txBody>
      </p:sp>
      <p:sp>
        <p:nvSpPr>
          <p:cNvPr id="244740" name="Rectangle 4"/>
          <p:cNvSpPr>
            <a:spLocks noChangeArrowheads="1"/>
          </p:cNvSpPr>
          <p:nvPr/>
        </p:nvSpPr>
        <p:spPr bwMode="auto">
          <a:xfrm>
            <a:off x="1295400" y="1295400"/>
            <a:ext cx="4191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imes New Roman" pitchFamily="18" charset="0"/>
                <a:ea typeface="宋体" pitchFamily="2" charset="-122"/>
              </a:defRPr>
            </a:lvl1pPr>
            <a:lvl2pPr marL="914400" indent="-457200" eaLnBrk="0" hangingPunct="0">
              <a:defRPr kumimoji="1" sz="2400">
                <a:solidFill>
                  <a:schemeClr val="tx1"/>
                </a:solidFill>
                <a:latin typeface="Times New Roman" pitchFamily="18" charset="0"/>
                <a:ea typeface="宋体" pitchFamily="2" charset="-122"/>
              </a:defRPr>
            </a:lvl2pPr>
            <a:lvl3pPr marL="1371600" indent="-457200" eaLnBrk="0" hangingPunct="0">
              <a:defRPr kumimoji="1" sz="2400">
                <a:solidFill>
                  <a:schemeClr val="tx1"/>
                </a:solidFill>
                <a:latin typeface="Times New Roman" pitchFamily="18" charset="0"/>
                <a:ea typeface="宋体" pitchFamily="2" charset="-122"/>
              </a:defRPr>
            </a:lvl3pPr>
            <a:lvl4pPr marL="1828800" indent="-457200" eaLnBrk="0" hangingPunct="0">
              <a:defRPr kumimoji="1" sz="2400">
                <a:solidFill>
                  <a:schemeClr val="tx1"/>
                </a:solidFill>
                <a:latin typeface="Times New Roman" pitchFamily="18" charset="0"/>
                <a:ea typeface="宋体" pitchFamily="2" charset="-122"/>
              </a:defRPr>
            </a:lvl4pPr>
            <a:lvl5pPr marL="2286000" indent="-457200" eaLnBrk="0" hangingPunct="0">
              <a:defRPr kumimoji="1"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50000"/>
              </a:lnSpc>
              <a:buFontTx/>
              <a:buAutoNum type="arabicPeriod"/>
            </a:pPr>
            <a:r>
              <a:rPr lang="zh-CN" altLang="en-US" sz="3200" b="1" dirty="0" smtClean="0"/>
              <a:t>类的定义和使用</a:t>
            </a:r>
            <a:endParaRPr lang="en-US" altLang="zh-CN" sz="3200" b="1" dirty="0" smtClean="0"/>
          </a:p>
          <a:p>
            <a:pPr eaLnBrk="1" hangingPunct="1">
              <a:lnSpc>
                <a:spcPct val="150000"/>
              </a:lnSpc>
              <a:buFontTx/>
              <a:buAutoNum type="arabicPeriod"/>
            </a:pPr>
            <a:r>
              <a:rPr lang="zh-CN" altLang="en-US" sz="3200" b="1" dirty="0" smtClean="0"/>
              <a:t>封装性</a:t>
            </a:r>
            <a:endParaRPr lang="zh-CN" altLang="en-US" sz="3200" b="1" dirty="0"/>
          </a:p>
          <a:p>
            <a:pPr eaLnBrk="1" hangingPunct="1">
              <a:lnSpc>
                <a:spcPct val="150000"/>
              </a:lnSpc>
              <a:buFontTx/>
              <a:buAutoNum type="arabicPeriod"/>
            </a:pPr>
            <a:r>
              <a:rPr lang="zh-CN" altLang="en-US" sz="3200" b="1" dirty="0" smtClean="0"/>
              <a:t>存取函数</a:t>
            </a:r>
            <a:endParaRPr lang="en-US" altLang="zh-CN" sz="3200" b="1" dirty="0" smtClean="0"/>
          </a:p>
          <a:p>
            <a:pPr eaLnBrk="1" hangingPunct="1">
              <a:lnSpc>
                <a:spcPct val="150000"/>
              </a:lnSpc>
              <a:buFontTx/>
              <a:buAutoNum type="arabicPeriod"/>
            </a:pPr>
            <a:r>
              <a:rPr lang="zh-CN" altLang="en-US" sz="3200" b="1" dirty="0" smtClean="0"/>
              <a:t>重载函数</a:t>
            </a:r>
            <a:endParaRPr lang="zh-CN" altLang="en-US" sz="3200" b="1" dirty="0"/>
          </a:p>
          <a:p>
            <a:pPr eaLnBrk="1" hangingPunct="1">
              <a:lnSpc>
                <a:spcPct val="150000"/>
              </a:lnSpc>
              <a:buFontTx/>
              <a:buAutoNum type="arabicPeriod"/>
            </a:pPr>
            <a:r>
              <a:rPr lang="zh-CN" altLang="en-US" sz="3200" b="1" dirty="0" smtClean="0"/>
              <a:t>派生类扩充基类</a:t>
            </a:r>
            <a:endParaRPr lang="en-US" altLang="zh-CN" sz="3200" b="1" dirty="0"/>
          </a:p>
          <a:p>
            <a:pPr eaLnBrk="1" hangingPunct="1">
              <a:lnSpc>
                <a:spcPct val="150000"/>
              </a:lnSpc>
              <a:buFontTx/>
              <a:buAutoNum type="arabicPeriod"/>
            </a:pPr>
            <a:r>
              <a:rPr lang="zh-CN" altLang="en-US" sz="3200" b="1" dirty="0"/>
              <a:t>派生</a:t>
            </a:r>
            <a:r>
              <a:rPr lang="zh-CN" altLang="en-US" sz="3200" b="1" dirty="0" smtClean="0"/>
              <a:t>类改进基类</a:t>
            </a:r>
            <a:endParaRPr lang="zh-CN" altLang="en-US" sz="3200" b="1" dirty="0"/>
          </a:p>
        </p:txBody>
      </p:sp>
      <p:pic>
        <p:nvPicPr>
          <p:cNvPr id="244741" name="Picture 5" descr="BD05299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6400" y="3048000"/>
            <a:ext cx="3444875" cy="323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4742" name="Text Box 6"/>
          <p:cNvSpPr txBox="1">
            <a:spLocks noChangeArrowheads="1"/>
          </p:cNvSpPr>
          <p:nvPr/>
        </p:nvSpPr>
        <p:spPr bwMode="auto">
          <a:xfrm>
            <a:off x="5943600" y="1752600"/>
            <a:ext cx="2895600" cy="94615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800" b="1">
                <a:solidFill>
                  <a:schemeClr val="accent2"/>
                </a:solidFill>
                <a:ea typeface="文鼎CS舒同体" pitchFamily="49" charset="-122"/>
                <a:sym typeface="Monotype Sorts" pitchFamily="2" charset="2"/>
              </a:rPr>
              <a:t>面向对象程序设计的概念和特点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244739">
                                            <p:txEl>
                                              <p:pRg st="0" end="0"/>
                                            </p:txEl>
                                          </p:spTgt>
                                        </p:tgtEl>
                                        <p:attrNameLst>
                                          <p:attrName>style.visibility</p:attrName>
                                        </p:attrNameLst>
                                      </p:cBhvr>
                                      <p:to>
                                        <p:strVal val="visible"/>
                                      </p:to>
                                    </p:set>
                                    <p:anim calcmode="lin" valueType="num">
                                      <p:cBhvr>
                                        <p:cTn id="7" dur="500" fill="hold"/>
                                        <p:tgtEl>
                                          <p:spTgt spid="244739">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244739">
                                            <p:txEl>
                                              <p:pRg st="0" end="0"/>
                                            </p:txEl>
                                          </p:spTgt>
                                        </p:tgtEl>
                                        <p:attrNameLst>
                                          <p:attrName>ppt_y</p:attrName>
                                        </p:attrNameLst>
                                      </p:cBhvr>
                                      <p:tavLst>
                                        <p:tav tm="0">
                                          <p:val>
                                            <p:strVal val="#ppt_y-#ppt_h/2"/>
                                          </p:val>
                                        </p:tav>
                                        <p:tav tm="100000">
                                          <p:val>
                                            <p:strVal val="#ppt_y"/>
                                          </p:val>
                                        </p:tav>
                                      </p:tavLst>
                                    </p:anim>
                                    <p:anim calcmode="lin" valueType="num">
                                      <p:cBhvr>
                                        <p:cTn id="9" dur="500" fill="hold"/>
                                        <p:tgtEl>
                                          <p:spTgt spid="244739">
                                            <p:txEl>
                                              <p:pRg st="0" end="0"/>
                                            </p:txEl>
                                          </p:spTgt>
                                        </p:tgtEl>
                                        <p:attrNameLst>
                                          <p:attrName>ppt_w</p:attrName>
                                        </p:attrNameLst>
                                      </p:cBhvr>
                                      <p:tavLst>
                                        <p:tav tm="0">
                                          <p:val>
                                            <p:strVal val="#ppt_w"/>
                                          </p:val>
                                        </p:tav>
                                        <p:tav tm="100000">
                                          <p:val>
                                            <p:strVal val="#ppt_w"/>
                                          </p:val>
                                        </p:tav>
                                      </p:tavLst>
                                    </p:anim>
                                    <p:anim calcmode="lin" valueType="num">
                                      <p:cBhvr>
                                        <p:cTn id="10" dur="500" fill="hold"/>
                                        <p:tgtEl>
                                          <p:spTgt spid="244739">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nodeType="after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244740">
                                            <p:txEl>
                                              <p:pRg st="0" end="0"/>
                                            </p:txEl>
                                          </p:spTgt>
                                        </p:tgtEl>
                                        <p:attrNameLst>
                                          <p:attrName>style.visibility</p:attrName>
                                        </p:attrNameLst>
                                      </p:cBhvr>
                                      <p:to>
                                        <p:strVal val="visible"/>
                                      </p:to>
                                    </p:set>
                                    <p:anim calcmode="lin" valueType="num">
                                      <p:cBhvr additive="base">
                                        <p:cTn id="15" dur="500" fill="hold"/>
                                        <p:tgtEl>
                                          <p:spTgt spid="244740">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4474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44740">
                                            <p:txEl>
                                              <p:pRg st="1" end="1"/>
                                            </p:txEl>
                                          </p:spTgt>
                                        </p:tgtEl>
                                        <p:attrNameLst>
                                          <p:attrName>style.visibility</p:attrName>
                                        </p:attrNameLst>
                                      </p:cBhvr>
                                      <p:to>
                                        <p:strVal val="visible"/>
                                      </p:to>
                                    </p:set>
                                    <p:anim calcmode="lin" valueType="num">
                                      <p:cBhvr additive="base">
                                        <p:cTn id="21" dur="500" fill="hold"/>
                                        <p:tgtEl>
                                          <p:spTgt spid="244740">
                                            <p:txEl>
                                              <p:pRg st="1" end="1"/>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4474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nodeType="after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44740">
                                            <p:txEl>
                                              <p:pRg st="2" end="2"/>
                                            </p:txEl>
                                          </p:spTgt>
                                        </p:tgtEl>
                                        <p:attrNameLst>
                                          <p:attrName>style.visibility</p:attrName>
                                        </p:attrNameLst>
                                      </p:cBhvr>
                                      <p:to>
                                        <p:strVal val="visible"/>
                                      </p:to>
                                    </p:set>
                                    <p:anim calcmode="lin" valueType="num">
                                      <p:cBhvr additive="base">
                                        <p:cTn id="27" dur="500" fill="hold"/>
                                        <p:tgtEl>
                                          <p:spTgt spid="244740">
                                            <p:txEl>
                                              <p:pRg st="2" end="2"/>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4474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44740">
                                            <p:txEl>
                                              <p:pRg st="3" end="3"/>
                                            </p:txEl>
                                          </p:spTgt>
                                        </p:tgtEl>
                                        <p:attrNameLst>
                                          <p:attrName>style.visibility</p:attrName>
                                        </p:attrNameLst>
                                      </p:cBhvr>
                                      <p:to>
                                        <p:strVal val="visible"/>
                                      </p:to>
                                    </p:set>
                                    <p:anim calcmode="lin" valueType="num">
                                      <p:cBhvr additive="base">
                                        <p:cTn id="33" dur="500" fill="hold"/>
                                        <p:tgtEl>
                                          <p:spTgt spid="244740">
                                            <p:txEl>
                                              <p:pRg st="3" end="3"/>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4474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244740">
                                            <p:txEl>
                                              <p:pRg st="4" end="4"/>
                                            </p:txEl>
                                          </p:spTgt>
                                        </p:tgtEl>
                                        <p:attrNameLst>
                                          <p:attrName>style.visibility</p:attrName>
                                        </p:attrNameLst>
                                      </p:cBhvr>
                                      <p:to>
                                        <p:strVal val="visible"/>
                                      </p:to>
                                    </p:set>
                                    <p:anim calcmode="lin" valueType="num">
                                      <p:cBhvr additive="base">
                                        <p:cTn id="39" dur="500" fill="hold"/>
                                        <p:tgtEl>
                                          <p:spTgt spid="244740">
                                            <p:txEl>
                                              <p:pRg st="4" end="4"/>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4474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244740">
                                            <p:txEl>
                                              <p:pRg st="5" end="5"/>
                                            </p:txEl>
                                          </p:spTgt>
                                        </p:tgtEl>
                                        <p:attrNameLst>
                                          <p:attrName>style.visibility</p:attrName>
                                        </p:attrNameLst>
                                      </p:cBhvr>
                                      <p:to>
                                        <p:strVal val="visible"/>
                                      </p:to>
                                    </p:set>
                                    <p:anim calcmode="lin" valueType="num">
                                      <p:cBhvr additive="base">
                                        <p:cTn id="45" dur="500" fill="hold"/>
                                        <p:tgtEl>
                                          <p:spTgt spid="244740">
                                            <p:txEl>
                                              <p:pRg st="5" end="5"/>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244740">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build="p" autoUpdateAnimBg="0" advAuto="0"/>
      <p:bldP spid="244740" grpId="0" uiExpand="1" build="p" autoUpdateAnimBg="0" advAuto="400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1114425" y="1196975"/>
            <a:ext cx="7705725" cy="534987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pPr>
            <a:r>
              <a:rPr lang="en-US" altLang="zh-CN" sz="2800" b="1" dirty="0"/>
              <a:t> </a:t>
            </a:r>
            <a:r>
              <a:rPr lang="en-US" altLang="zh-CN" sz="2800" b="1" dirty="0" smtClean="0"/>
              <a:t>     </a:t>
            </a:r>
            <a:r>
              <a:rPr lang="zh-CN" altLang="en-US" sz="2800" b="1" dirty="0" smtClean="0"/>
              <a:t>设计</a:t>
            </a:r>
            <a:r>
              <a:rPr lang="zh-CN" altLang="en-US" sz="2800" b="1" dirty="0"/>
              <a:t>一个学生类</a:t>
            </a:r>
            <a:r>
              <a:rPr lang="en-US" altLang="zh-CN" sz="2800" b="1" dirty="0"/>
              <a:t>student</a:t>
            </a:r>
            <a:r>
              <a:rPr lang="zh-CN" altLang="en-US" sz="2800" b="1" dirty="0"/>
              <a:t>，它具有的私有数据成员是：学号、姓名、语文成绩和数学成绩；具有的公有成员函数是：计算两门课总成绩的函数</a:t>
            </a:r>
            <a:r>
              <a:rPr lang="en-US" altLang="zh-CN" sz="2800" b="1" dirty="0"/>
              <a:t>sum( )</a:t>
            </a:r>
            <a:r>
              <a:rPr lang="zh-CN" altLang="en-US" sz="2800" b="1" dirty="0"/>
              <a:t>、显示学生数据信息的函数</a:t>
            </a:r>
            <a:r>
              <a:rPr lang="en-US" altLang="zh-CN" sz="2800" b="1" dirty="0" err="1"/>
              <a:t>display_info</a:t>
            </a:r>
            <a:r>
              <a:rPr lang="en-US" altLang="zh-CN" sz="2800" b="1" dirty="0"/>
              <a:t>( )</a:t>
            </a:r>
            <a:r>
              <a:rPr lang="zh-CN" altLang="en-US" sz="2800" b="1" dirty="0"/>
              <a:t>和设置学生数据信息的函数</a:t>
            </a:r>
            <a:r>
              <a:rPr lang="en-US" altLang="zh-CN" sz="2800" b="1" dirty="0" err="1"/>
              <a:t>set_info</a:t>
            </a:r>
            <a:r>
              <a:rPr lang="en-US" altLang="zh-CN" sz="2800" b="1" dirty="0"/>
              <a:t>( )</a:t>
            </a:r>
            <a:r>
              <a:rPr lang="zh-CN" altLang="en-US" sz="2800" b="1" dirty="0"/>
              <a:t>。</a:t>
            </a:r>
          </a:p>
          <a:p>
            <a:pPr eaLnBrk="1" hangingPunct="1">
              <a:lnSpc>
                <a:spcPct val="120000"/>
              </a:lnSpc>
            </a:pPr>
            <a:r>
              <a:rPr lang="zh-CN" altLang="en-US" sz="2800" b="1" dirty="0"/>
              <a:t>      编写主函数，定义一个</a:t>
            </a:r>
            <a:r>
              <a:rPr lang="en-US" altLang="zh-CN" sz="2800" b="1" dirty="0"/>
              <a:t>student</a:t>
            </a:r>
            <a:r>
              <a:rPr lang="zh-CN" altLang="en-US" sz="2800" b="1" dirty="0"/>
              <a:t>类的数组并进行全班学生信息的输入与设置，输出总成绩最高的那名学生的数据信息。</a:t>
            </a:r>
          </a:p>
          <a:p>
            <a:pPr eaLnBrk="1" hangingPunct="1">
              <a:lnSpc>
                <a:spcPct val="120000"/>
              </a:lnSpc>
            </a:pPr>
            <a:endParaRPr lang="zh-CN" altLang="en-US" sz="2800" b="1" dirty="0"/>
          </a:p>
          <a:p>
            <a:pPr eaLnBrk="1" hangingPunct="1">
              <a:lnSpc>
                <a:spcPct val="120000"/>
              </a:lnSpc>
            </a:pPr>
            <a:endParaRPr lang="en-US" altLang="zh-CN" sz="2800" b="1" dirty="0"/>
          </a:p>
        </p:txBody>
      </p:sp>
      <p:sp>
        <p:nvSpPr>
          <p:cNvPr id="49155" name="Rectangle 3"/>
          <p:cNvSpPr>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4400" b="1" dirty="0" smtClean="0">
                <a:solidFill>
                  <a:schemeClr val="tx2"/>
                </a:solidFill>
              </a:rPr>
              <a:t>练习题</a:t>
            </a:r>
            <a:endParaRPr lang="zh-CN" altLang="en-US" sz="4400" b="1" dirty="0">
              <a:solidFill>
                <a:schemeClr val="tx2"/>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79388" y="420688"/>
            <a:ext cx="3168650" cy="2936875"/>
          </a:xfrm>
          <a:prstGeom prst="rect">
            <a:avLst/>
          </a:prstGeom>
          <a:solidFill>
            <a:srgbClr val="FFFFFF"/>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spcBef>
                <a:spcPct val="20000"/>
              </a:spcBef>
              <a:buChar char="•"/>
              <a:defRPr sz="3200">
                <a:solidFill>
                  <a:schemeClr val="tx1"/>
                </a:solidFill>
                <a:latin typeface="Arial" charset="0"/>
                <a:ea typeface="宋体" pitchFamily="2" charset="-122"/>
              </a:defRPr>
            </a:lvl1pPr>
            <a:lvl2pPr marL="914400" indent="-457200" eaLnBrk="0" hangingPunct="0">
              <a:spcBef>
                <a:spcPct val="20000"/>
              </a:spcBef>
              <a:buChar char="–"/>
              <a:defRPr sz="2800">
                <a:solidFill>
                  <a:schemeClr val="tx1"/>
                </a:solidFill>
                <a:latin typeface="Arial" charset="0"/>
                <a:ea typeface="宋体" pitchFamily="2" charset="-122"/>
              </a:defRPr>
            </a:lvl2pPr>
            <a:lvl3pPr marL="1371600" indent="-457200" eaLnBrk="0" hangingPunct="0">
              <a:spcBef>
                <a:spcPct val="20000"/>
              </a:spcBef>
              <a:buChar char="•"/>
              <a:defRPr sz="2400">
                <a:solidFill>
                  <a:schemeClr val="tx1"/>
                </a:solidFill>
                <a:latin typeface="Arial" charset="0"/>
                <a:ea typeface="宋体" pitchFamily="2" charset="-122"/>
              </a:defRPr>
            </a:lvl3pPr>
            <a:lvl4pPr marL="1828800" indent="-457200" eaLnBrk="0" hangingPunct="0">
              <a:spcBef>
                <a:spcPct val="20000"/>
              </a:spcBef>
              <a:buChar char="–"/>
              <a:defRPr sz="2000">
                <a:solidFill>
                  <a:schemeClr val="tx1"/>
                </a:solidFill>
                <a:latin typeface="Arial" charset="0"/>
                <a:ea typeface="宋体" pitchFamily="2" charset="-122"/>
              </a:defRPr>
            </a:lvl4pPr>
            <a:lvl5pPr marL="2286000" indent="-457200" eaLnBrk="0" hangingPunct="0">
              <a:spcBef>
                <a:spcPct val="20000"/>
              </a:spcBef>
              <a:buChar char="»"/>
              <a:defRPr sz="2000">
                <a:solidFill>
                  <a:schemeClr val="tx1"/>
                </a:solidFill>
                <a:latin typeface="Arial" charset="0"/>
                <a:ea typeface="宋体" pitchFamily="2" charset="-122"/>
              </a:defRPr>
            </a:lvl5pPr>
            <a:lvl6pPr marL="2743200" indent="-457200" eaLnBrk="0" fontAlgn="base" hangingPunct="0">
              <a:spcBef>
                <a:spcPct val="20000"/>
              </a:spcBef>
              <a:spcAft>
                <a:spcPct val="0"/>
              </a:spcAft>
              <a:buChar char="»"/>
              <a:defRPr sz="2000">
                <a:solidFill>
                  <a:schemeClr val="tx1"/>
                </a:solidFill>
                <a:latin typeface="Arial" charset="0"/>
                <a:ea typeface="宋体" pitchFamily="2" charset="-122"/>
              </a:defRPr>
            </a:lvl6pPr>
            <a:lvl7pPr marL="3200400" indent="-457200" eaLnBrk="0" fontAlgn="base" hangingPunct="0">
              <a:spcBef>
                <a:spcPct val="20000"/>
              </a:spcBef>
              <a:spcAft>
                <a:spcPct val="0"/>
              </a:spcAft>
              <a:buChar char="»"/>
              <a:defRPr sz="2000">
                <a:solidFill>
                  <a:schemeClr val="tx1"/>
                </a:solidFill>
                <a:latin typeface="Arial" charset="0"/>
                <a:ea typeface="宋体" pitchFamily="2" charset="-122"/>
              </a:defRPr>
            </a:lvl7pPr>
            <a:lvl8pPr marL="3657600" indent="-457200" eaLnBrk="0" fontAlgn="base" hangingPunct="0">
              <a:spcBef>
                <a:spcPct val="20000"/>
              </a:spcBef>
              <a:spcAft>
                <a:spcPct val="0"/>
              </a:spcAft>
              <a:buChar char="»"/>
              <a:defRPr sz="2000">
                <a:solidFill>
                  <a:schemeClr val="tx1"/>
                </a:solidFill>
                <a:latin typeface="Arial" charset="0"/>
                <a:ea typeface="宋体" pitchFamily="2" charset="-122"/>
              </a:defRPr>
            </a:lvl8pPr>
            <a:lvl9pPr marL="4114800" indent="-457200" eaLnBrk="0" fontAlgn="base" hangingPunct="0">
              <a:spcBef>
                <a:spcPct val="20000"/>
              </a:spcBef>
              <a:spcAft>
                <a:spcPct val="0"/>
              </a:spcAft>
              <a:buChar char="»"/>
              <a:defRPr sz="2000">
                <a:solidFill>
                  <a:schemeClr val="tx1"/>
                </a:solidFill>
                <a:latin typeface="Arial" charset="0"/>
                <a:ea typeface="宋体" pitchFamily="2" charset="-122"/>
              </a:defRPr>
            </a:lvl9pPr>
          </a:lstStyle>
          <a:p>
            <a:pPr>
              <a:lnSpc>
                <a:spcPct val="110000"/>
              </a:lnSpc>
              <a:spcBef>
                <a:spcPct val="0"/>
              </a:spcBef>
              <a:buFontTx/>
              <a:buNone/>
            </a:pPr>
            <a:r>
              <a:rPr lang="en-US" altLang="zh-CN" sz="2400" b="1" dirty="0" err="1">
                <a:solidFill>
                  <a:srgbClr val="000000"/>
                </a:solidFill>
                <a:latin typeface="华文新魏" pitchFamily="2" charset="-122"/>
                <a:ea typeface="华文新魏" pitchFamily="2" charset="-122"/>
              </a:rPr>
              <a:t>struct</a:t>
            </a:r>
            <a:r>
              <a:rPr lang="en-US" altLang="zh-CN" sz="2400" b="1" dirty="0">
                <a:solidFill>
                  <a:srgbClr val="000000"/>
                </a:solidFill>
                <a:latin typeface="华文新魏" pitchFamily="2" charset="-122"/>
                <a:ea typeface="华文新魏" pitchFamily="2" charset="-122"/>
              </a:rPr>
              <a:t>  RECT</a:t>
            </a:r>
          </a:p>
          <a:p>
            <a:pPr>
              <a:lnSpc>
                <a:spcPct val="110000"/>
              </a:lnSpc>
              <a:spcBef>
                <a:spcPct val="0"/>
              </a:spcBef>
              <a:buFontTx/>
              <a:buNone/>
            </a:pPr>
            <a:r>
              <a:rPr lang="en-US" altLang="zh-CN" sz="2400" b="1" dirty="0">
                <a:solidFill>
                  <a:srgbClr val="000000"/>
                </a:solidFill>
                <a:latin typeface="华文新魏" pitchFamily="2" charset="-122"/>
                <a:ea typeface="华文新魏" pitchFamily="2" charset="-122"/>
              </a:rPr>
              <a:t>{</a:t>
            </a:r>
          </a:p>
          <a:p>
            <a:pPr>
              <a:lnSpc>
                <a:spcPct val="110000"/>
              </a:lnSpc>
              <a:spcBef>
                <a:spcPct val="0"/>
              </a:spcBef>
              <a:buFontTx/>
              <a:buNone/>
            </a:pPr>
            <a:r>
              <a:rPr lang="en-US" altLang="zh-CN" sz="2400" b="1" dirty="0">
                <a:solidFill>
                  <a:srgbClr val="000000"/>
                </a:solidFill>
                <a:latin typeface="华文新魏" pitchFamily="2" charset="-122"/>
                <a:ea typeface="华文新魏" pitchFamily="2" charset="-122"/>
              </a:rPr>
              <a:t>	</a:t>
            </a:r>
            <a:r>
              <a:rPr lang="en-US" altLang="zh-CN" sz="2400" b="1" dirty="0" err="1">
                <a:solidFill>
                  <a:srgbClr val="000000"/>
                </a:solidFill>
                <a:latin typeface="华文新魏" pitchFamily="2" charset="-122"/>
                <a:ea typeface="华文新魏" pitchFamily="2" charset="-122"/>
              </a:rPr>
              <a:t>int</a:t>
            </a:r>
            <a:r>
              <a:rPr lang="en-US" altLang="zh-CN" sz="2400" b="1" dirty="0">
                <a:solidFill>
                  <a:srgbClr val="000000"/>
                </a:solidFill>
                <a:latin typeface="华文新魏" pitchFamily="2" charset="-122"/>
                <a:ea typeface="华文新魏" pitchFamily="2" charset="-122"/>
              </a:rPr>
              <a:t> left;</a:t>
            </a:r>
          </a:p>
          <a:p>
            <a:pPr>
              <a:lnSpc>
                <a:spcPct val="110000"/>
              </a:lnSpc>
              <a:spcBef>
                <a:spcPct val="0"/>
              </a:spcBef>
              <a:buFontTx/>
              <a:buNone/>
            </a:pPr>
            <a:r>
              <a:rPr lang="en-US" altLang="zh-CN" sz="2400" b="1" dirty="0">
                <a:solidFill>
                  <a:srgbClr val="000000"/>
                </a:solidFill>
                <a:latin typeface="华文新魏" pitchFamily="2" charset="-122"/>
                <a:ea typeface="华文新魏" pitchFamily="2" charset="-122"/>
              </a:rPr>
              <a:t>	</a:t>
            </a:r>
            <a:r>
              <a:rPr lang="en-US" altLang="zh-CN" sz="2400" b="1" dirty="0" err="1">
                <a:solidFill>
                  <a:srgbClr val="000000"/>
                </a:solidFill>
                <a:latin typeface="华文新魏" pitchFamily="2" charset="-122"/>
                <a:ea typeface="华文新魏" pitchFamily="2" charset="-122"/>
              </a:rPr>
              <a:t>int</a:t>
            </a:r>
            <a:r>
              <a:rPr lang="en-US" altLang="zh-CN" sz="2400" b="1" dirty="0">
                <a:solidFill>
                  <a:srgbClr val="000000"/>
                </a:solidFill>
                <a:latin typeface="华文新魏" pitchFamily="2" charset="-122"/>
                <a:ea typeface="华文新魏" pitchFamily="2" charset="-122"/>
              </a:rPr>
              <a:t>	top;</a:t>
            </a:r>
          </a:p>
          <a:p>
            <a:pPr>
              <a:lnSpc>
                <a:spcPct val="110000"/>
              </a:lnSpc>
              <a:spcBef>
                <a:spcPct val="0"/>
              </a:spcBef>
              <a:buFontTx/>
              <a:buNone/>
            </a:pPr>
            <a:r>
              <a:rPr lang="en-US" altLang="zh-CN" sz="2400" b="1" dirty="0">
                <a:solidFill>
                  <a:srgbClr val="000000"/>
                </a:solidFill>
                <a:latin typeface="华文新魏" pitchFamily="2" charset="-122"/>
                <a:ea typeface="华文新魏" pitchFamily="2" charset="-122"/>
              </a:rPr>
              <a:t>	</a:t>
            </a:r>
            <a:r>
              <a:rPr lang="en-US" altLang="zh-CN" sz="2400" b="1" dirty="0" err="1">
                <a:solidFill>
                  <a:srgbClr val="000000"/>
                </a:solidFill>
                <a:latin typeface="华文新魏" pitchFamily="2" charset="-122"/>
                <a:ea typeface="华文新魏" pitchFamily="2" charset="-122"/>
              </a:rPr>
              <a:t>int</a:t>
            </a:r>
            <a:r>
              <a:rPr lang="en-US" altLang="zh-CN" sz="2400" b="1" dirty="0">
                <a:solidFill>
                  <a:srgbClr val="000000"/>
                </a:solidFill>
                <a:latin typeface="华文新魏" pitchFamily="2" charset="-122"/>
                <a:ea typeface="华文新魏" pitchFamily="2" charset="-122"/>
              </a:rPr>
              <a:t>	right;</a:t>
            </a:r>
          </a:p>
          <a:p>
            <a:pPr>
              <a:lnSpc>
                <a:spcPct val="110000"/>
              </a:lnSpc>
              <a:spcBef>
                <a:spcPct val="0"/>
              </a:spcBef>
              <a:buFontTx/>
              <a:buNone/>
            </a:pPr>
            <a:r>
              <a:rPr lang="en-US" altLang="zh-CN" sz="2400" b="1" dirty="0">
                <a:solidFill>
                  <a:srgbClr val="000000"/>
                </a:solidFill>
                <a:latin typeface="华文新魏" pitchFamily="2" charset="-122"/>
                <a:ea typeface="华文新魏" pitchFamily="2" charset="-122"/>
              </a:rPr>
              <a:t>	</a:t>
            </a:r>
            <a:r>
              <a:rPr lang="en-US" altLang="zh-CN" sz="2400" b="1" dirty="0" err="1">
                <a:solidFill>
                  <a:srgbClr val="000000"/>
                </a:solidFill>
                <a:latin typeface="华文新魏" pitchFamily="2" charset="-122"/>
                <a:ea typeface="华文新魏" pitchFamily="2" charset="-122"/>
              </a:rPr>
              <a:t>int</a:t>
            </a:r>
            <a:r>
              <a:rPr lang="en-US" altLang="zh-CN" sz="2400" b="1" dirty="0">
                <a:solidFill>
                  <a:srgbClr val="000000"/>
                </a:solidFill>
                <a:latin typeface="华文新魏" pitchFamily="2" charset="-122"/>
                <a:ea typeface="华文新魏" pitchFamily="2" charset="-122"/>
              </a:rPr>
              <a:t> bottom;</a:t>
            </a:r>
          </a:p>
          <a:p>
            <a:pPr>
              <a:lnSpc>
                <a:spcPct val="110000"/>
              </a:lnSpc>
              <a:spcBef>
                <a:spcPct val="0"/>
              </a:spcBef>
              <a:buFontTx/>
              <a:buNone/>
            </a:pPr>
            <a:r>
              <a:rPr lang="en-US" altLang="zh-CN" sz="2400" b="1" dirty="0">
                <a:solidFill>
                  <a:srgbClr val="000000"/>
                </a:solidFill>
                <a:latin typeface="华文新魏" pitchFamily="2" charset="-122"/>
                <a:ea typeface="华文新魏" pitchFamily="2" charset="-122"/>
              </a:rPr>
              <a:t>};</a:t>
            </a:r>
          </a:p>
        </p:txBody>
      </p:sp>
      <p:sp>
        <p:nvSpPr>
          <p:cNvPr id="3" name="Rectangle 2"/>
          <p:cNvSpPr>
            <a:spLocks noChangeArrowheads="1"/>
          </p:cNvSpPr>
          <p:nvPr/>
        </p:nvSpPr>
        <p:spPr bwMode="auto">
          <a:xfrm>
            <a:off x="3492500" y="14288"/>
            <a:ext cx="5472113" cy="3343275"/>
          </a:xfrm>
          <a:prstGeom prst="rect">
            <a:avLst/>
          </a:prstGeom>
          <a:solidFill>
            <a:srgbClr val="FFFFFF"/>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spcBef>
                <a:spcPct val="20000"/>
              </a:spcBef>
              <a:buChar char="•"/>
              <a:defRPr sz="3200">
                <a:solidFill>
                  <a:schemeClr val="tx1"/>
                </a:solidFill>
                <a:latin typeface="Arial" charset="0"/>
                <a:ea typeface="宋体" pitchFamily="2" charset="-122"/>
              </a:defRPr>
            </a:lvl1pPr>
            <a:lvl2pPr marL="914400" indent="-457200" eaLnBrk="0" hangingPunct="0">
              <a:spcBef>
                <a:spcPct val="20000"/>
              </a:spcBef>
              <a:buChar char="–"/>
              <a:defRPr sz="2800">
                <a:solidFill>
                  <a:schemeClr val="tx1"/>
                </a:solidFill>
                <a:latin typeface="Arial" charset="0"/>
                <a:ea typeface="宋体" pitchFamily="2" charset="-122"/>
              </a:defRPr>
            </a:lvl2pPr>
            <a:lvl3pPr marL="1371600" indent="-457200" eaLnBrk="0" hangingPunct="0">
              <a:spcBef>
                <a:spcPct val="20000"/>
              </a:spcBef>
              <a:buChar char="•"/>
              <a:defRPr sz="2400">
                <a:solidFill>
                  <a:schemeClr val="tx1"/>
                </a:solidFill>
                <a:latin typeface="Arial" charset="0"/>
                <a:ea typeface="宋体" pitchFamily="2" charset="-122"/>
              </a:defRPr>
            </a:lvl3pPr>
            <a:lvl4pPr marL="1828800" indent="-457200" eaLnBrk="0" hangingPunct="0">
              <a:spcBef>
                <a:spcPct val="20000"/>
              </a:spcBef>
              <a:buChar char="–"/>
              <a:defRPr sz="2000">
                <a:solidFill>
                  <a:schemeClr val="tx1"/>
                </a:solidFill>
                <a:latin typeface="Arial" charset="0"/>
                <a:ea typeface="宋体" pitchFamily="2" charset="-122"/>
              </a:defRPr>
            </a:lvl4pPr>
            <a:lvl5pPr marL="2286000" indent="-457200" eaLnBrk="0" hangingPunct="0">
              <a:spcBef>
                <a:spcPct val="20000"/>
              </a:spcBef>
              <a:buChar char="»"/>
              <a:defRPr sz="2000">
                <a:solidFill>
                  <a:schemeClr val="tx1"/>
                </a:solidFill>
                <a:latin typeface="Arial" charset="0"/>
                <a:ea typeface="宋体" pitchFamily="2" charset="-122"/>
              </a:defRPr>
            </a:lvl5pPr>
            <a:lvl6pPr marL="2743200" indent="-457200" eaLnBrk="0" fontAlgn="base" hangingPunct="0">
              <a:spcBef>
                <a:spcPct val="20000"/>
              </a:spcBef>
              <a:spcAft>
                <a:spcPct val="0"/>
              </a:spcAft>
              <a:buChar char="»"/>
              <a:defRPr sz="2000">
                <a:solidFill>
                  <a:schemeClr val="tx1"/>
                </a:solidFill>
                <a:latin typeface="Arial" charset="0"/>
                <a:ea typeface="宋体" pitchFamily="2" charset="-122"/>
              </a:defRPr>
            </a:lvl6pPr>
            <a:lvl7pPr marL="3200400" indent="-457200" eaLnBrk="0" fontAlgn="base" hangingPunct="0">
              <a:spcBef>
                <a:spcPct val="20000"/>
              </a:spcBef>
              <a:spcAft>
                <a:spcPct val="0"/>
              </a:spcAft>
              <a:buChar char="»"/>
              <a:defRPr sz="2000">
                <a:solidFill>
                  <a:schemeClr val="tx1"/>
                </a:solidFill>
                <a:latin typeface="Arial" charset="0"/>
                <a:ea typeface="宋体" pitchFamily="2" charset="-122"/>
              </a:defRPr>
            </a:lvl7pPr>
            <a:lvl8pPr marL="3657600" indent="-457200" eaLnBrk="0" fontAlgn="base" hangingPunct="0">
              <a:spcBef>
                <a:spcPct val="20000"/>
              </a:spcBef>
              <a:spcAft>
                <a:spcPct val="0"/>
              </a:spcAft>
              <a:buChar char="»"/>
              <a:defRPr sz="2000">
                <a:solidFill>
                  <a:schemeClr val="tx1"/>
                </a:solidFill>
                <a:latin typeface="Arial" charset="0"/>
                <a:ea typeface="宋体" pitchFamily="2" charset="-122"/>
              </a:defRPr>
            </a:lvl8pPr>
            <a:lvl9pPr marL="4114800" indent="-457200" eaLnBrk="0" fontAlgn="base" hangingPunct="0">
              <a:spcBef>
                <a:spcPct val="20000"/>
              </a:spcBef>
              <a:spcAft>
                <a:spcPct val="0"/>
              </a:spcAft>
              <a:buChar char="»"/>
              <a:defRPr sz="2000">
                <a:solidFill>
                  <a:schemeClr val="tx1"/>
                </a:solidFill>
                <a:latin typeface="Arial" charset="0"/>
                <a:ea typeface="宋体" pitchFamily="2" charset="-122"/>
              </a:defRPr>
            </a:lvl9pPr>
          </a:lstStyle>
          <a:p>
            <a:pPr>
              <a:lnSpc>
                <a:spcPct val="110000"/>
              </a:lnSpc>
              <a:spcBef>
                <a:spcPct val="0"/>
              </a:spcBef>
              <a:buFontTx/>
              <a:buNone/>
            </a:pPr>
            <a:r>
              <a:rPr lang="en-US" altLang="zh-CN" sz="2400" b="1" dirty="0" err="1">
                <a:solidFill>
                  <a:srgbClr val="000000"/>
                </a:solidFill>
                <a:latin typeface="华文新魏" pitchFamily="2" charset="-122"/>
                <a:ea typeface="华文新魏" pitchFamily="2" charset="-122"/>
              </a:rPr>
              <a:t>int</a:t>
            </a:r>
            <a:r>
              <a:rPr lang="en-US" altLang="zh-CN" sz="2400" b="1" dirty="0">
                <a:solidFill>
                  <a:srgbClr val="000000"/>
                </a:solidFill>
                <a:latin typeface="华文新魏" pitchFamily="2" charset="-122"/>
                <a:ea typeface="华文新魏" pitchFamily="2" charset="-122"/>
              </a:rPr>
              <a:t> main( )</a:t>
            </a:r>
          </a:p>
          <a:p>
            <a:pPr>
              <a:lnSpc>
                <a:spcPct val="110000"/>
              </a:lnSpc>
              <a:spcBef>
                <a:spcPct val="0"/>
              </a:spcBef>
              <a:buFontTx/>
              <a:buNone/>
            </a:pPr>
            <a:r>
              <a:rPr lang="en-US" altLang="zh-CN" sz="2400" b="1" dirty="0">
                <a:solidFill>
                  <a:srgbClr val="000000"/>
                </a:solidFill>
                <a:latin typeface="华文新魏" pitchFamily="2" charset="-122"/>
                <a:ea typeface="华文新魏" pitchFamily="2" charset="-122"/>
              </a:rPr>
              <a:t>{	RECT  </a:t>
            </a:r>
            <a:r>
              <a:rPr lang="en-US" altLang="zh-CN" sz="2400" b="1" dirty="0" smtClean="0">
                <a:solidFill>
                  <a:srgbClr val="000000"/>
                </a:solidFill>
                <a:latin typeface="华文新魏" pitchFamily="2" charset="-122"/>
                <a:ea typeface="华文新魏" pitchFamily="2" charset="-122"/>
              </a:rPr>
              <a:t>yard</a:t>
            </a:r>
            <a:r>
              <a:rPr lang="en-US" altLang="zh-CN" sz="2400" b="1" dirty="0">
                <a:solidFill>
                  <a:srgbClr val="000000"/>
                </a:solidFill>
                <a:latin typeface="华文新魏" pitchFamily="2" charset="-122"/>
                <a:ea typeface="华文新魏" pitchFamily="2" charset="-122"/>
              </a:rPr>
              <a:t>={0,0,100,120};</a:t>
            </a:r>
          </a:p>
          <a:p>
            <a:pPr>
              <a:lnSpc>
                <a:spcPct val="110000"/>
              </a:lnSpc>
              <a:spcBef>
                <a:spcPct val="0"/>
              </a:spcBef>
              <a:buFontTx/>
              <a:buNone/>
            </a:pPr>
            <a:r>
              <a:rPr lang="en-US" altLang="zh-CN" sz="2400" b="1" dirty="0">
                <a:solidFill>
                  <a:srgbClr val="000000"/>
                </a:solidFill>
                <a:latin typeface="华文新魏" pitchFamily="2" charset="-122"/>
                <a:ea typeface="华文新魏" pitchFamily="2" charset="-122"/>
              </a:rPr>
              <a:t>	RECT  </a:t>
            </a:r>
            <a:r>
              <a:rPr lang="en-US" altLang="zh-CN" sz="2400" b="1" dirty="0" smtClean="0">
                <a:solidFill>
                  <a:srgbClr val="000000"/>
                </a:solidFill>
                <a:latin typeface="华文新魏" pitchFamily="2" charset="-122"/>
                <a:ea typeface="华文新魏" pitchFamily="2" charset="-122"/>
              </a:rPr>
              <a:t>pool</a:t>
            </a:r>
            <a:r>
              <a:rPr lang="en-US" altLang="zh-CN" sz="2400" b="1" dirty="0">
                <a:solidFill>
                  <a:srgbClr val="000000"/>
                </a:solidFill>
                <a:latin typeface="华文新魏" pitchFamily="2" charset="-122"/>
                <a:ea typeface="华文新魏" pitchFamily="2" charset="-122"/>
              </a:rPr>
              <a:t>={30,40,70,80};</a:t>
            </a:r>
          </a:p>
          <a:p>
            <a:pPr>
              <a:lnSpc>
                <a:spcPct val="110000"/>
              </a:lnSpc>
              <a:spcBef>
                <a:spcPct val="0"/>
              </a:spcBef>
              <a:buFontTx/>
              <a:buNone/>
            </a:pPr>
            <a:r>
              <a:rPr lang="en-US" altLang="zh-CN" sz="2400" b="1" dirty="0">
                <a:solidFill>
                  <a:srgbClr val="000000"/>
                </a:solidFill>
                <a:latin typeface="华文新魏" pitchFamily="2" charset="-122"/>
                <a:ea typeface="华文新魏" pitchFamily="2" charset="-122"/>
              </a:rPr>
              <a:t>	RECT  </a:t>
            </a:r>
            <a:r>
              <a:rPr lang="en-US" altLang="zh-CN" sz="2400" b="1" dirty="0" smtClean="0">
                <a:solidFill>
                  <a:srgbClr val="000000"/>
                </a:solidFill>
                <a:latin typeface="华文新魏" pitchFamily="2" charset="-122"/>
                <a:ea typeface="华文新魏" pitchFamily="2" charset="-122"/>
              </a:rPr>
              <a:t>hut1</a:t>
            </a:r>
            <a:r>
              <a:rPr lang="en-US" altLang="zh-CN" sz="2400" b="1" dirty="0">
                <a:solidFill>
                  <a:srgbClr val="000000"/>
                </a:solidFill>
                <a:latin typeface="华文新魏" pitchFamily="2" charset="-122"/>
                <a:ea typeface="华文新魏" pitchFamily="2" charset="-122"/>
              </a:rPr>
              <a:t>, </a:t>
            </a:r>
            <a:r>
              <a:rPr lang="en-US" altLang="zh-CN" sz="2400" b="1" dirty="0" smtClean="0">
                <a:solidFill>
                  <a:srgbClr val="000000"/>
                </a:solidFill>
                <a:latin typeface="华文新魏" pitchFamily="2" charset="-122"/>
                <a:ea typeface="华文新魏" pitchFamily="2" charset="-122"/>
              </a:rPr>
              <a:t>hut2</a:t>
            </a:r>
            <a:r>
              <a:rPr lang="en-US" altLang="zh-CN" sz="2400" b="1" dirty="0">
                <a:solidFill>
                  <a:srgbClr val="000000"/>
                </a:solidFill>
                <a:latin typeface="华文新魏" pitchFamily="2" charset="-122"/>
                <a:ea typeface="华文新魏" pitchFamily="2" charset="-122"/>
              </a:rPr>
              <a:t>;</a:t>
            </a:r>
          </a:p>
          <a:p>
            <a:pPr>
              <a:lnSpc>
                <a:spcPct val="110000"/>
              </a:lnSpc>
              <a:spcBef>
                <a:spcPct val="0"/>
              </a:spcBef>
              <a:buFontTx/>
              <a:buNone/>
            </a:pPr>
            <a:r>
              <a:rPr lang="en-US" altLang="zh-CN" sz="2400" b="1" dirty="0">
                <a:solidFill>
                  <a:srgbClr val="000000"/>
                </a:solidFill>
                <a:latin typeface="华文新魏" pitchFamily="2" charset="-122"/>
                <a:ea typeface="华文新魏" pitchFamily="2" charset="-122"/>
              </a:rPr>
              <a:t>	</a:t>
            </a:r>
            <a:r>
              <a:rPr lang="en-US" altLang="zh-CN" sz="2400" b="1" dirty="0" smtClean="0">
                <a:solidFill>
                  <a:srgbClr val="000000"/>
                </a:solidFill>
                <a:latin typeface="华文新魏" pitchFamily="2" charset="-122"/>
                <a:ea typeface="华文新魏" pitchFamily="2" charset="-122"/>
              </a:rPr>
              <a:t>hut1.left=70</a:t>
            </a:r>
            <a:r>
              <a:rPr lang="en-US" altLang="zh-CN" sz="2400" b="1" dirty="0">
                <a:solidFill>
                  <a:srgbClr val="000000"/>
                </a:solidFill>
                <a:latin typeface="华文新魏" pitchFamily="2" charset="-122"/>
                <a:ea typeface="华文新魏" pitchFamily="2" charset="-122"/>
              </a:rPr>
              <a:t>;</a:t>
            </a:r>
          </a:p>
          <a:p>
            <a:pPr>
              <a:lnSpc>
                <a:spcPct val="110000"/>
              </a:lnSpc>
              <a:spcBef>
                <a:spcPct val="0"/>
              </a:spcBef>
              <a:buFontTx/>
              <a:buNone/>
            </a:pPr>
            <a:r>
              <a:rPr lang="en-US" altLang="zh-CN" sz="2400" b="1" dirty="0">
                <a:solidFill>
                  <a:srgbClr val="000000"/>
                </a:solidFill>
                <a:latin typeface="华文新魏" pitchFamily="2" charset="-122"/>
                <a:ea typeface="华文新魏" pitchFamily="2" charset="-122"/>
              </a:rPr>
              <a:t>	</a:t>
            </a:r>
            <a:r>
              <a:rPr lang="en-US" altLang="zh-CN" sz="2400" b="1" dirty="0" smtClean="0">
                <a:solidFill>
                  <a:srgbClr val="000000"/>
                </a:solidFill>
                <a:latin typeface="华文新魏" pitchFamily="2" charset="-122"/>
                <a:ea typeface="华文新魏" pitchFamily="2" charset="-122"/>
              </a:rPr>
              <a:t>hut1.top=10</a:t>
            </a:r>
            <a:r>
              <a:rPr lang="en-US" altLang="zh-CN" sz="2400" b="1" dirty="0">
                <a:solidFill>
                  <a:srgbClr val="000000"/>
                </a:solidFill>
                <a:latin typeface="华文新魏" pitchFamily="2" charset="-122"/>
                <a:ea typeface="华文新魏" pitchFamily="2" charset="-122"/>
              </a:rPr>
              <a:t>;</a:t>
            </a:r>
          </a:p>
          <a:p>
            <a:pPr>
              <a:lnSpc>
                <a:spcPct val="110000"/>
              </a:lnSpc>
              <a:spcBef>
                <a:spcPct val="0"/>
              </a:spcBef>
              <a:buFontTx/>
              <a:buNone/>
            </a:pPr>
            <a:r>
              <a:rPr lang="en-US" altLang="zh-CN" sz="2400" b="1" dirty="0">
                <a:solidFill>
                  <a:srgbClr val="000000"/>
                </a:solidFill>
                <a:latin typeface="华文新魏" pitchFamily="2" charset="-122"/>
                <a:ea typeface="华文新魏" pitchFamily="2" charset="-122"/>
              </a:rPr>
              <a:t>	</a:t>
            </a:r>
            <a:r>
              <a:rPr lang="en-US" altLang="zh-CN" sz="2400" b="1" dirty="0" smtClean="0">
                <a:solidFill>
                  <a:srgbClr val="000000"/>
                </a:solidFill>
                <a:latin typeface="华文新魏" pitchFamily="2" charset="-122"/>
                <a:ea typeface="华文新魏" pitchFamily="2" charset="-122"/>
              </a:rPr>
              <a:t>hut1.right=hut1.left+25</a:t>
            </a:r>
            <a:r>
              <a:rPr lang="en-US" altLang="zh-CN" sz="2400" b="1" dirty="0">
                <a:solidFill>
                  <a:srgbClr val="000000"/>
                </a:solidFill>
                <a:latin typeface="华文新魏" pitchFamily="2" charset="-122"/>
                <a:ea typeface="华文新魏" pitchFamily="2" charset="-122"/>
              </a:rPr>
              <a:t>;</a:t>
            </a:r>
          </a:p>
          <a:p>
            <a:pPr>
              <a:lnSpc>
                <a:spcPct val="110000"/>
              </a:lnSpc>
              <a:spcBef>
                <a:spcPct val="0"/>
              </a:spcBef>
              <a:buFontTx/>
              <a:buNone/>
            </a:pPr>
            <a:r>
              <a:rPr lang="en-US" altLang="zh-CN" sz="2400" b="1" dirty="0">
                <a:solidFill>
                  <a:srgbClr val="000000"/>
                </a:solidFill>
                <a:latin typeface="华文新魏" pitchFamily="2" charset="-122"/>
                <a:ea typeface="华文新魏" pitchFamily="2" charset="-122"/>
              </a:rPr>
              <a:t>	</a:t>
            </a:r>
            <a:r>
              <a:rPr lang="en-US" altLang="zh-CN" sz="2400" b="1" dirty="0" smtClean="0">
                <a:solidFill>
                  <a:srgbClr val="000000"/>
                </a:solidFill>
                <a:latin typeface="华文新魏" pitchFamily="2" charset="-122"/>
                <a:ea typeface="华文新魏" pitchFamily="2" charset="-122"/>
              </a:rPr>
              <a:t>hut1.bottom=30</a:t>
            </a:r>
            <a:r>
              <a:rPr lang="en-US" altLang="zh-CN" sz="2400" b="1" dirty="0">
                <a:solidFill>
                  <a:srgbClr val="000000"/>
                </a:solidFill>
                <a:latin typeface="华文新魏" pitchFamily="2" charset="-122"/>
                <a:ea typeface="华文新魏" pitchFamily="2" charset="-122"/>
              </a:rPr>
              <a:t>; </a:t>
            </a:r>
          </a:p>
        </p:txBody>
      </p:sp>
      <p:sp>
        <p:nvSpPr>
          <p:cNvPr id="4" name="Rectangle 2"/>
          <p:cNvSpPr>
            <a:spLocks noChangeArrowheads="1"/>
          </p:cNvSpPr>
          <p:nvPr/>
        </p:nvSpPr>
        <p:spPr bwMode="auto">
          <a:xfrm>
            <a:off x="179388" y="3470275"/>
            <a:ext cx="8785225" cy="2936875"/>
          </a:xfrm>
          <a:prstGeom prst="rect">
            <a:avLst/>
          </a:prstGeom>
          <a:solidFill>
            <a:srgbClr val="FFFFFF"/>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spcBef>
                <a:spcPct val="20000"/>
              </a:spcBef>
              <a:buChar char="•"/>
              <a:defRPr sz="3200">
                <a:solidFill>
                  <a:schemeClr val="tx1"/>
                </a:solidFill>
                <a:latin typeface="Arial" charset="0"/>
                <a:ea typeface="宋体" pitchFamily="2" charset="-122"/>
              </a:defRPr>
            </a:lvl1pPr>
            <a:lvl2pPr marL="914400" indent="-457200" eaLnBrk="0" hangingPunct="0">
              <a:spcBef>
                <a:spcPct val="20000"/>
              </a:spcBef>
              <a:buChar char="–"/>
              <a:defRPr sz="2800">
                <a:solidFill>
                  <a:schemeClr val="tx1"/>
                </a:solidFill>
                <a:latin typeface="Arial" charset="0"/>
                <a:ea typeface="宋体" pitchFamily="2" charset="-122"/>
              </a:defRPr>
            </a:lvl2pPr>
            <a:lvl3pPr marL="1371600" indent="-457200" eaLnBrk="0" hangingPunct="0">
              <a:spcBef>
                <a:spcPct val="20000"/>
              </a:spcBef>
              <a:buChar char="•"/>
              <a:defRPr sz="2400">
                <a:solidFill>
                  <a:schemeClr val="tx1"/>
                </a:solidFill>
                <a:latin typeface="Arial" charset="0"/>
                <a:ea typeface="宋体" pitchFamily="2" charset="-122"/>
              </a:defRPr>
            </a:lvl3pPr>
            <a:lvl4pPr marL="1828800" indent="-457200" eaLnBrk="0" hangingPunct="0">
              <a:spcBef>
                <a:spcPct val="20000"/>
              </a:spcBef>
              <a:buChar char="–"/>
              <a:defRPr sz="2000">
                <a:solidFill>
                  <a:schemeClr val="tx1"/>
                </a:solidFill>
                <a:latin typeface="Arial" charset="0"/>
                <a:ea typeface="宋体" pitchFamily="2" charset="-122"/>
              </a:defRPr>
            </a:lvl4pPr>
            <a:lvl5pPr marL="2286000" indent="-457200" eaLnBrk="0" hangingPunct="0">
              <a:spcBef>
                <a:spcPct val="20000"/>
              </a:spcBef>
              <a:buChar char="»"/>
              <a:defRPr sz="2000">
                <a:solidFill>
                  <a:schemeClr val="tx1"/>
                </a:solidFill>
                <a:latin typeface="Arial" charset="0"/>
                <a:ea typeface="宋体" pitchFamily="2" charset="-122"/>
              </a:defRPr>
            </a:lvl5pPr>
            <a:lvl6pPr marL="2743200" indent="-457200" eaLnBrk="0" fontAlgn="base" hangingPunct="0">
              <a:spcBef>
                <a:spcPct val="20000"/>
              </a:spcBef>
              <a:spcAft>
                <a:spcPct val="0"/>
              </a:spcAft>
              <a:buChar char="»"/>
              <a:defRPr sz="2000">
                <a:solidFill>
                  <a:schemeClr val="tx1"/>
                </a:solidFill>
                <a:latin typeface="Arial" charset="0"/>
                <a:ea typeface="宋体" pitchFamily="2" charset="-122"/>
              </a:defRPr>
            </a:lvl6pPr>
            <a:lvl7pPr marL="3200400" indent="-457200" eaLnBrk="0" fontAlgn="base" hangingPunct="0">
              <a:spcBef>
                <a:spcPct val="20000"/>
              </a:spcBef>
              <a:spcAft>
                <a:spcPct val="0"/>
              </a:spcAft>
              <a:buChar char="»"/>
              <a:defRPr sz="2000">
                <a:solidFill>
                  <a:schemeClr val="tx1"/>
                </a:solidFill>
                <a:latin typeface="Arial" charset="0"/>
                <a:ea typeface="宋体" pitchFamily="2" charset="-122"/>
              </a:defRPr>
            </a:lvl7pPr>
            <a:lvl8pPr marL="3657600" indent="-457200" eaLnBrk="0" fontAlgn="base" hangingPunct="0">
              <a:spcBef>
                <a:spcPct val="20000"/>
              </a:spcBef>
              <a:spcAft>
                <a:spcPct val="0"/>
              </a:spcAft>
              <a:buChar char="»"/>
              <a:defRPr sz="2000">
                <a:solidFill>
                  <a:schemeClr val="tx1"/>
                </a:solidFill>
                <a:latin typeface="Arial" charset="0"/>
                <a:ea typeface="宋体" pitchFamily="2" charset="-122"/>
              </a:defRPr>
            </a:lvl8pPr>
            <a:lvl9pPr marL="4114800" indent="-457200" eaLnBrk="0" fontAlgn="base" hangingPunct="0">
              <a:spcBef>
                <a:spcPct val="20000"/>
              </a:spcBef>
              <a:spcAft>
                <a:spcPct val="0"/>
              </a:spcAft>
              <a:buChar char="»"/>
              <a:defRPr sz="2000">
                <a:solidFill>
                  <a:schemeClr val="tx1"/>
                </a:solidFill>
                <a:latin typeface="Arial" charset="0"/>
                <a:ea typeface="宋体" pitchFamily="2" charset="-122"/>
              </a:defRPr>
            </a:lvl9pPr>
          </a:lstStyle>
          <a:p>
            <a:pPr>
              <a:lnSpc>
                <a:spcPct val="110000"/>
              </a:lnSpc>
              <a:spcBef>
                <a:spcPct val="0"/>
              </a:spcBef>
              <a:buFontTx/>
              <a:buNone/>
            </a:pPr>
            <a:r>
              <a:rPr lang="en-US" altLang="zh-CN" sz="2400" b="1" dirty="0">
                <a:solidFill>
                  <a:srgbClr val="000000"/>
                </a:solidFill>
                <a:latin typeface="华文新魏" pitchFamily="2" charset="-122"/>
                <a:ea typeface="华文新魏" pitchFamily="2" charset="-122"/>
              </a:rPr>
              <a:t>	</a:t>
            </a:r>
            <a:r>
              <a:rPr lang="en-US" altLang="zh-CN" sz="2400" b="1" dirty="0" smtClean="0">
                <a:solidFill>
                  <a:srgbClr val="000000"/>
                </a:solidFill>
                <a:latin typeface="华文新魏" pitchFamily="2" charset="-122"/>
                <a:ea typeface="华文新魏" pitchFamily="2" charset="-122"/>
              </a:rPr>
              <a:t>hut2.left=10</a:t>
            </a:r>
            <a:r>
              <a:rPr lang="en-US" altLang="zh-CN" sz="2400" b="1" dirty="0">
                <a:solidFill>
                  <a:srgbClr val="000000"/>
                </a:solidFill>
                <a:latin typeface="华文新魏" pitchFamily="2" charset="-122"/>
                <a:ea typeface="华文新魏" pitchFamily="2" charset="-122"/>
              </a:rPr>
              <a:t>;</a:t>
            </a:r>
          </a:p>
          <a:p>
            <a:pPr>
              <a:lnSpc>
                <a:spcPct val="110000"/>
              </a:lnSpc>
              <a:spcBef>
                <a:spcPct val="0"/>
              </a:spcBef>
              <a:buFontTx/>
              <a:buNone/>
            </a:pPr>
            <a:r>
              <a:rPr lang="en-US" altLang="zh-CN" sz="2400" b="1" dirty="0">
                <a:solidFill>
                  <a:srgbClr val="000000"/>
                </a:solidFill>
                <a:latin typeface="华文新魏" pitchFamily="2" charset="-122"/>
                <a:ea typeface="华文新魏" pitchFamily="2" charset="-122"/>
              </a:rPr>
              <a:t>	</a:t>
            </a:r>
            <a:r>
              <a:rPr lang="en-US" altLang="zh-CN" sz="2400" b="1" dirty="0" smtClean="0">
                <a:solidFill>
                  <a:srgbClr val="000000"/>
                </a:solidFill>
                <a:latin typeface="华文新魏" pitchFamily="2" charset="-122"/>
                <a:ea typeface="华文新魏" pitchFamily="2" charset="-122"/>
              </a:rPr>
              <a:t>hut2.top=90</a:t>
            </a:r>
            <a:r>
              <a:rPr lang="en-US" altLang="zh-CN" sz="2400" b="1" dirty="0">
                <a:solidFill>
                  <a:srgbClr val="000000"/>
                </a:solidFill>
                <a:latin typeface="华文新魏" pitchFamily="2" charset="-122"/>
                <a:ea typeface="华文新魏" pitchFamily="2" charset="-122"/>
              </a:rPr>
              <a:t>;</a:t>
            </a:r>
          </a:p>
          <a:p>
            <a:pPr>
              <a:lnSpc>
                <a:spcPct val="110000"/>
              </a:lnSpc>
              <a:spcBef>
                <a:spcPct val="0"/>
              </a:spcBef>
              <a:buFontTx/>
              <a:buNone/>
            </a:pPr>
            <a:r>
              <a:rPr lang="en-US" altLang="zh-CN" sz="2400" b="1" dirty="0">
                <a:solidFill>
                  <a:srgbClr val="000000"/>
                </a:solidFill>
                <a:latin typeface="华文新魏" pitchFamily="2" charset="-122"/>
                <a:ea typeface="华文新魏" pitchFamily="2" charset="-122"/>
              </a:rPr>
              <a:t>	</a:t>
            </a:r>
            <a:r>
              <a:rPr lang="en-US" altLang="zh-CN" sz="2400" b="1" dirty="0" smtClean="0">
                <a:solidFill>
                  <a:srgbClr val="000000"/>
                </a:solidFill>
                <a:latin typeface="华文新魏" pitchFamily="2" charset="-122"/>
                <a:ea typeface="华文新魏" pitchFamily="2" charset="-122"/>
              </a:rPr>
              <a:t>hut2.right=hut2.left+25</a:t>
            </a:r>
            <a:r>
              <a:rPr lang="en-US" altLang="zh-CN" sz="2400" b="1" dirty="0">
                <a:solidFill>
                  <a:srgbClr val="000000"/>
                </a:solidFill>
                <a:latin typeface="华文新魏" pitchFamily="2" charset="-122"/>
                <a:ea typeface="华文新魏" pitchFamily="2" charset="-122"/>
              </a:rPr>
              <a:t>;</a:t>
            </a:r>
          </a:p>
          <a:p>
            <a:pPr>
              <a:lnSpc>
                <a:spcPct val="110000"/>
              </a:lnSpc>
              <a:spcBef>
                <a:spcPct val="0"/>
              </a:spcBef>
              <a:buFontTx/>
              <a:buNone/>
            </a:pPr>
            <a:r>
              <a:rPr lang="en-US" altLang="zh-CN" sz="2400" b="1" dirty="0">
                <a:solidFill>
                  <a:srgbClr val="000000"/>
                </a:solidFill>
                <a:latin typeface="华文新魏" pitchFamily="2" charset="-122"/>
                <a:ea typeface="华文新魏" pitchFamily="2" charset="-122"/>
              </a:rPr>
              <a:t>	</a:t>
            </a:r>
            <a:r>
              <a:rPr lang="en-US" altLang="zh-CN" sz="2400" b="1" dirty="0" smtClean="0">
                <a:solidFill>
                  <a:srgbClr val="000000"/>
                </a:solidFill>
                <a:latin typeface="华文新魏" pitchFamily="2" charset="-122"/>
                <a:ea typeface="华文新魏" pitchFamily="2" charset="-122"/>
              </a:rPr>
              <a:t>hut2.bottom=110</a:t>
            </a:r>
            <a:r>
              <a:rPr lang="en-US" altLang="zh-CN" sz="2400" b="1" dirty="0">
                <a:solidFill>
                  <a:srgbClr val="000000"/>
                </a:solidFill>
                <a:latin typeface="华文新魏" pitchFamily="2" charset="-122"/>
                <a:ea typeface="华文新魏" pitchFamily="2" charset="-122"/>
              </a:rPr>
              <a:t>; </a:t>
            </a:r>
          </a:p>
          <a:p>
            <a:pPr>
              <a:lnSpc>
                <a:spcPct val="110000"/>
              </a:lnSpc>
              <a:spcBef>
                <a:spcPct val="0"/>
              </a:spcBef>
              <a:buFontTx/>
              <a:buNone/>
            </a:pPr>
            <a:r>
              <a:rPr lang="en-US" altLang="zh-CN" sz="2400" b="1" dirty="0">
                <a:solidFill>
                  <a:srgbClr val="000000"/>
                </a:solidFill>
                <a:latin typeface="华文新魏" pitchFamily="2" charset="-122"/>
                <a:ea typeface="华文新魏" pitchFamily="2" charset="-122"/>
              </a:rPr>
              <a:t>	</a:t>
            </a:r>
            <a:r>
              <a:rPr lang="en-US" altLang="zh-CN" sz="2400" b="1" dirty="0" err="1">
                <a:solidFill>
                  <a:srgbClr val="000000"/>
                </a:solidFill>
                <a:latin typeface="华文新魏" pitchFamily="2" charset="-122"/>
                <a:ea typeface="华文新魏" pitchFamily="2" charset="-122"/>
              </a:rPr>
              <a:t>cout</a:t>
            </a:r>
            <a:r>
              <a:rPr lang="en-US" altLang="zh-CN" sz="2400" b="1" dirty="0">
                <a:solidFill>
                  <a:srgbClr val="000000"/>
                </a:solidFill>
                <a:latin typeface="华文新魏" pitchFamily="2" charset="-122"/>
                <a:ea typeface="华文新魏" pitchFamily="2" charset="-122"/>
              </a:rPr>
              <a:t>&lt;&lt;</a:t>
            </a:r>
            <a:r>
              <a:rPr lang="en-US" altLang="zh-CN" sz="2400" b="1" dirty="0" err="1">
                <a:solidFill>
                  <a:srgbClr val="000000"/>
                </a:solidFill>
                <a:latin typeface="华文新魏" pitchFamily="2" charset="-122"/>
                <a:ea typeface="华文新魏" pitchFamily="2" charset="-122"/>
              </a:rPr>
              <a:t>endl</a:t>
            </a:r>
            <a:r>
              <a:rPr lang="en-US" altLang="zh-CN" sz="2400" b="1" dirty="0">
                <a:solidFill>
                  <a:srgbClr val="000000"/>
                </a:solidFill>
                <a:latin typeface="华文新魏" pitchFamily="2" charset="-122"/>
                <a:ea typeface="华文新魏" pitchFamily="2" charset="-122"/>
              </a:rPr>
              <a:t>&lt;&lt;"</a:t>
            </a:r>
            <a:r>
              <a:rPr lang="zh-CN" altLang="en-US" sz="2400" b="1" dirty="0">
                <a:solidFill>
                  <a:srgbClr val="000000"/>
                </a:solidFill>
                <a:latin typeface="华文新魏" pitchFamily="2" charset="-122"/>
                <a:ea typeface="华文新魏" pitchFamily="2" charset="-122"/>
              </a:rPr>
              <a:t>庭院面积</a:t>
            </a:r>
            <a:r>
              <a:rPr lang="en-US" altLang="zh-CN" sz="2400" b="1" dirty="0">
                <a:solidFill>
                  <a:srgbClr val="000000"/>
                </a:solidFill>
                <a:latin typeface="华文新魏" pitchFamily="2" charset="-122"/>
                <a:ea typeface="华文新魏" pitchFamily="2" charset="-122"/>
              </a:rPr>
              <a:t>"&lt;&lt;</a:t>
            </a:r>
            <a:r>
              <a:rPr lang="en-US" altLang="zh-CN" sz="2400" b="1" dirty="0" smtClean="0">
                <a:solidFill>
                  <a:srgbClr val="000000"/>
                </a:solidFill>
                <a:latin typeface="华文新魏" pitchFamily="2" charset="-122"/>
                <a:ea typeface="华文新魏" pitchFamily="2" charset="-122"/>
              </a:rPr>
              <a:t>Area(yard</a:t>
            </a:r>
            <a:r>
              <a:rPr lang="en-US" altLang="zh-CN" sz="2400" b="1" dirty="0">
                <a:solidFill>
                  <a:srgbClr val="000000"/>
                </a:solidFill>
                <a:latin typeface="华文新魏" pitchFamily="2" charset="-122"/>
                <a:ea typeface="华文新魏" pitchFamily="2" charset="-122"/>
              </a:rPr>
              <a:t>);</a:t>
            </a:r>
          </a:p>
          <a:p>
            <a:pPr>
              <a:lnSpc>
                <a:spcPct val="110000"/>
              </a:lnSpc>
              <a:spcBef>
                <a:spcPct val="0"/>
              </a:spcBef>
              <a:buFontTx/>
              <a:buNone/>
            </a:pPr>
            <a:r>
              <a:rPr lang="en-US" altLang="zh-CN" sz="2400" b="1" dirty="0">
                <a:solidFill>
                  <a:srgbClr val="000000"/>
                </a:solidFill>
                <a:latin typeface="华文新魏" pitchFamily="2" charset="-122"/>
                <a:ea typeface="华文新魏" pitchFamily="2" charset="-122"/>
              </a:rPr>
              <a:t>	</a:t>
            </a:r>
            <a:r>
              <a:rPr lang="en-US" altLang="zh-CN" sz="2400" b="1" dirty="0" err="1">
                <a:solidFill>
                  <a:srgbClr val="000000"/>
                </a:solidFill>
                <a:latin typeface="华文新魏" pitchFamily="2" charset="-122"/>
                <a:ea typeface="华文新魏" pitchFamily="2" charset="-122"/>
              </a:rPr>
              <a:t>cout</a:t>
            </a:r>
            <a:r>
              <a:rPr lang="en-US" altLang="zh-CN" sz="2400" b="1" dirty="0">
                <a:solidFill>
                  <a:srgbClr val="000000"/>
                </a:solidFill>
                <a:latin typeface="华文新魏" pitchFamily="2" charset="-122"/>
                <a:ea typeface="华文新魏" pitchFamily="2" charset="-122"/>
              </a:rPr>
              <a:t>&lt;&lt;</a:t>
            </a:r>
            <a:r>
              <a:rPr lang="en-US" altLang="zh-CN" sz="2400" b="1" dirty="0" err="1">
                <a:solidFill>
                  <a:srgbClr val="000000"/>
                </a:solidFill>
                <a:latin typeface="华文新魏" pitchFamily="2" charset="-122"/>
                <a:ea typeface="华文新魏" pitchFamily="2" charset="-122"/>
              </a:rPr>
              <a:t>endl</a:t>
            </a:r>
            <a:r>
              <a:rPr lang="en-US" altLang="zh-CN" sz="2400" b="1" dirty="0">
                <a:solidFill>
                  <a:srgbClr val="000000"/>
                </a:solidFill>
                <a:latin typeface="华文新魏" pitchFamily="2" charset="-122"/>
                <a:ea typeface="华文新魏" pitchFamily="2" charset="-122"/>
              </a:rPr>
              <a:t>&lt;&lt;"</a:t>
            </a:r>
            <a:r>
              <a:rPr lang="zh-CN" altLang="en-US" sz="2400" b="1" dirty="0">
                <a:solidFill>
                  <a:srgbClr val="000000"/>
                </a:solidFill>
                <a:latin typeface="华文新魏" pitchFamily="2" charset="-122"/>
                <a:ea typeface="华文新魏" pitchFamily="2" charset="-122"/>
              </a:rPr>
              <a:t>水池面积</a:t>
            </a:r>
            <a:r>
              <a:rPr lang="en-US" altLang="zh-CN" sz="2400" b="1" dirty="0">
                <a:solidFill>
                  <a:srgbClr val="000000"/>
                </a:solidFill>
                <a:latin typeface="华文新魏" pitchFamily="2" charset="-122"/>
                <a:ea typeface="华文新魏" pitchFamily="2" charset="-122"/>
              </a:rPr>
              <a:t>"&lt;&lt;</a:t>
            </a:r>
            <a:r>
              <a:rPr lang="en-US" altLang="zh-CN" sz="2400" b="1" dirty="0" smtClean="0">
                <a:solidFill>
                  <a:srgbClr val="000000"/>
                </a:solidFill>
                <a:latin typeface="华文新魏" pitchFamily="2" charset="-122"/>
                <a:ea typeface="华文新魏" pitchFamily="2" charset="-122"/>
              </a:rPr>
              <a:t>Area(pool</a:t>
            </a:r>
            <a:r>
              <a:rPr lang="en-US" altLang="zh-CN" sz="2400" b="1" dirty="0">
                <a:solidFill>
                  <a:srgbClr val="000000"/>
                </a:solidFill>
                <a:latin typeface="华文新魏" pitchFamily="2" charset="-122"/>
                <a:ea typeface="华文新魏" pitchFamily="2" charset="-122"/>
              </a:rPr>
              <a:t>);</a:t>
            </a:r>
          </a:p>
          <a:p>
            <a:pPr>
              <a:lnSpc>
                <a:spcPct val="110000"/>
              </a:lnSpc>
              <a:spcBef>
                <a:spcPct val="0"/>
              </a:spcBef>
              <a:buFontTx/>
              <a:buNone/>
            </a:pPr>
            <a:r>
              <a:rPr lang="en-US" altLang="zh-CN" sz="2400" b="1" dirty="0">
                <a:solidFill>
                  <a:srgbClr val="000000"/>
                </a:solidFill>
                <a:latin typeface="华文新魏" pitchFamily="2" charset="-122"/>
                <a:ea typeface="华文新魏" pitchFamily="2" charset="-122"/>
              </a:rPr>
              <a:t>	return 0;		}</a:t>
            </a:r>
          </a:p>
        </p:txBody>
      </p:sp>
      <p:sp>
        <p:nvSpPr>
          <p:cNvPr id="5" name="矩形 4"/>
          <p:cNvSpPr/>
          <p:nvPr/>
        </p:nvSpPr>
        <p:spPr>
          <a:xfrm>
            <a:off x="2988196" y="1681854"/>
            <a:ext cx="6155804" cy="1717393"/>
          </a:xfrm>
          <a:prstGeom prst="rect">
            <a:avLst/>
          </a:prstGeom>
          <a:solidFill>
            <a:srgbClr val="FFFFCC"/>
          </a:solidFill>
          <a:ln w="9525" algn="ctr">
            <a:solidFill>
              <a:schemeClr val="bg2"/>
            </a:solidFill>
            <a:miter lim="800000"/>
            <a:headEnd/>
            <a:tailEnd/>
          </a:ln>
          <a:effectLst>
            <a:outerShdw blurRad="50800" dist="38100" dir="2700000" algn="tl" rotWithShape="0">
              <a:prstClr val="black">
                <a:alpha val="40000"/>
              </a:prstClr>
            </a:outerShdw>
          </a:effectLst>
        </p:spPr>
        <p:txBody>
          <a:bodyPr wrap="square">
            <a:spAutoFit/>
          </a:bodyPr>
          <a:lstStyle/>
          <a:p>
            <a:pPr marL="457200" indent="-457200" eaLnBrk="0" hangingPunct="0">
              <a:lnSpc>
                <a:spcPct val="110000"/>
              </a:lnSpc>
            </a:pPr>
            <a:r>
              <a:rPr lang="en-US" altLang="zh-CN" b="1" dirty="0" err="1">
                <a:solidFill>
                  <a:srgbClr val="000000"/>
                </a:solidFill>
                <a:latin typeface="华文新魏" pitchFamily="2" charset="-122"/>
                <a:ea typeface="华文新魏" pitchFamily="2" charset="-122"/>
              </a:rPr>
              <a:t>int</a:t>
            </a:r>
            <a:r>
              <a:rPr lang="en-US" altLang="zh-CN" b="1" dirty="0">
                <a:solidFill>
                  <a:srgbClr val="000000"/>
                </a:solidFill>
                <a:latin typeface="华文新魏" pitchFamily="2" charset="-122"/>
                <a:ea typeface="华文新魏" pitchFamily="2" charset="-122"/>
              </a:rPr>
              <a:t> Area(RECT a)</a:t>
            </a:r>
          </a:p>
          <a:p>
            <a:pPr marL="457200" indent="-457200" eaLnBrk="0" hangingPunct="0">
              <a:lnSpc>
                <a:spcPct val="110000"/>
              </a:lnSpc>
            </a:pPr>
            <a:r>
              <a:rPr lang="en-US" altLang="zh-CN" b="1" dirty="0">
                <a:solidFill>
                  <a:srgbClr val="000000"/>
                </a:solidFill>
                <a:latin typeface="华文新魏" pitchFamily="2" charset="-122"/>
                <a:ea typeface="华文新魏" pitchFamily="2" charset="-122"/>
              </a:rPr>
              <a:t>{</a:t>
            </a:r>
          </a:p>
          <a:p>
            <a:pPr marL="457200" indent="-457200" eaLnBrk="0" hangingPunct="0">
              <a:lnSpc>
                <a:spcPct val="110000"/>
              </a:lnSpc>
            </a:pPr>
            <a:r>
              <a:rPr lang="en-US" altLang="zh-CN" b="1" dirty="0">
                <a:solidFill>
                  <a:srgbClr val="000000"/>
                </a:solidFill>
                <a:latin typeface="华文新魏" pitchFamily="2" charset="-122"/>
                <a:ea typeface="华文新魏" pitchFamily="2" charset="-122"/>
              </a:rPr>
              <a:t>	return (</a:t>
            </a:r>
            <a:r>
              <a:rPr lang="en-US" altLang="zh-CN" b="1" dirty="0" err="1">
                <a:solidFill>
                  <a:srgbClr val="000000"/>
                </a:solidFill>
                <a:latin typeface="华文新魏" pitchFamily="2" charset="-122"/>
                <a:ea typeface="华文新魏" pitchFamily="2" charset="-122"/>
              </a:rPr>
              <a:t>a.right-a.left</a:t>
            </a:r>
            <a:r>
              <a:rPr lang="en-US" altLang="zh-CN" b="1" dirty="0">
                <a:solidFill>
                  <a:srgbClr val="000000"/>
                </a:solidFill>
                <a:latin typeface="华文新魏" pitchFamily="2" charset="-122"/>
                <a:ea typeface="华文新魏" pitchFamily="2" charset="-122"/>
              </a:rPr>
              <a:t>)*(</a:t>
            </a:r>
            <a:r>
              <a:rPr lang="en-US" altLang="zh-CN" b="1" dirty="0" err="1">
                <a:solidFill>
                  <a:srgbClr val="000000"/>
                </a:solidFill>
                <a:latin typeface="华文新魏" pitchFamily="2" charset="-122"/>
                <a:ea typeface="华文新魏" pitchFamily="2" charset="-122"/>
              </a:rPr>
              <a:t>a.bottom-a.top</a:t>
            </a:r>
            <a:r>
              <a:rPr lang="en-US" altLang="zh-CN" b="1" dirty="0">
                <a:solidFill>
                  <a:srgbClr val="000000"/>
                </a:solidFill>
                <a:latin typeface="华文新魏" pitchFamily="2" charset="-122"/>
                <a:ea typeface="华文新魏" pitchFamily="2" charset="-122"/>
              </a:rPr>
              <a:t>);</a:t>
            </a:r>
          </a:p>
          <a:p>
            <a:pPr marL="457200" indent="-457200" eaLnBrk="0" hangingPunct="0">
              <a:lnSpc>
                <a:spcPct val="110000"/>
              </a:lnSpc>
            </a:pPr>
            <a:r>
              <a:rPr lang="en-US" altLang="zh-CN" b="1" dirty="0">
                <a:solidFill>
                  <a:srgbClr val="000000"/>
                </a:solidFill>
                <a:latin typeface="华文新魏" pitchFamily="2" charset="-122"/>
                <a:ea typeface="华文新魏" pitchFamily="2" charset="-122"/>
              </a:rPr>
              <a:t>}</a:t>
            </a:r>
            <a:endParaRPr lang="zh-CN" altLang="en-US" b="1" dirty="0">
              <a:solidFill>
                <a:srgbClr val="000000"/>
              </a:solidFill>
              <a:latin typeface="华文新魏" pitchFamily="2" charset="-122"/>
              <a:ea typeface="华文新魏" pitchFamily="2" charset="-122"/>
            </a:endParaRPr>
          </a:p>
        </p:txBody>
      </p:sp>
    </p:spTree>
    <p:extLst>
      <p:ext uri="{BB962C8B-B14F-4D97-AF65-F5344CB8AC3E}">
        <p14:creationId xmlns:p14="http://schemas.microsoft.com/office/powerpoint/2010/main" val="2250638726"/>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fld id="{2ABC0305-5110-4B58-AB98-314AB4CF3EF6}" type="slidenum">
              <a:rPr lang="en-US" altLang="zh-CN" sz="1400" smtClean="0">
                <a:solidFill>
                  <a:srgbClr val="000000"/>
                </a:solidFill>
              </a:rPr>
              <a:pPr eaLnBrk="1" hangingPunct="1"/>
              <a:t>6</a:t>
            </a:fld>
            <a:endParaRPr lang="en-US" altLang="zh-CN" sz="1400" smtClean="0">
              <a:solidFill>
                <a:srgbClr val="000000"/>
              </a:solidFill>
            </a:endParaRPr>
          </a:p>
        </p:txBody>
      </p:sp>
      <p:sp>
        <p:nvSpPr>
          <p:cNvPr id="8195" name="Text Box 2"/>
          <p:cNvSpPr txBox="1">
            <a:spLocks noChangeArrowheads="1"/>
          </p:cNvSpPr>
          <p:nvPr/>
        </p:nvSpPr>
        <p:spPr bwMode="auto">
          <a:xfrm>
            <a:off x="922338" y="115888"/>
            <a:ext cx="3505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sz="6000" b="1" dirty="0">
                <a:solidFill>
                  <a:srgbClr val="000000"/>
                </a:solidFill>
                <a:ea typeface="文鼎CS舒同体" pitchFamily="49" charset="-122"/>
                <a:sym typeface="Monotype Sorts" pitchFamily="2" charset="2"/>
              </a:rPr>
              <a:t>类与对象</a:t>
            </a:r>
            <a:endParaRPr lang="zh-CN" altLang="en-US" sz="6000" b="1" dirty="0">
              <a:solidFill>
                <a:srgbClr val="000000"/>
              </a:solidFill>
              <a:ea typeface="文鼎CS舒同体" pitchFamily="49" charset="-122"/>
            </a:endParaRPr>
          </a:p>
        </p:txBody>
      </p:sp>
      <p:sp>
        <p:nvSpPr>
          <p:cNvPr id="82953" name="AutoShape 9">
            <a:hlinkClick r:id="rId3" action="ppaction://hlinksldjump"/>
          </p:cNvPr>
          <p:cNvSpPr>
            <a:spLocks/>
          </p:cNvSpPr>
          <p:nvPr/>
        </p:nvSpPr>
        <p:spPr bwMode="auto">
          <a:xfrm>
            <a:off x="4643438" y="1384498"/>
            <a:ext cx="3962400" cy="1320800"/>
          </a:xfrm>
          <a:prstGeom prst="borderCallout1">
            <a:avLst>
              <a:gd name="adj1" fmla="val 105769"/>
              <a:gd name="adj2" fmla="val 97116"/>
              <a:gd name="adj3" fmla="val 105769"/>
              <a:gd name="adj4" fmla="val -46153"/>
            </a:avLst>
          </a:prstGeom>
          <a:noFill/>
          <a:ln w="952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sz="2000" dirty="0">
                <a:solidFill>
                  <a:srgbClr val="000000"/>
                </a:solidFill>
                <a:latin typeface="Tahoma" pitchFamily="34" charset="0"/>
                <a:ea typeface="黑体" pitchFamily="49" charset="-122"/>
              </a:rPr>
              <a:t>具有品牌、型号、排量、耗油量等</a:t>
            </a:r>
            <a:r>
              <a:rPr lang="zh-CN" altLang="en-US" sz="2000" b="1" dirty="0">
                <a:solidFill>
                  <a:srgbClr val="3333CC"/>
                </a:solidFill>
                <a:latin typeface="Tahoma" pitchFamily="34" charset="0"/>
                <a:ea typeface="黑体" pitchFamily="49" charset="-122"/>
              </a:rPr>
              <a:t>属性</a:t>
            </a:r>
            <a:r>
              <a:rPr lang="zh-CN" altLang="en-US" sz="2000" dirty="0">
                <a:solidFill>
                  <a:srgbClr val="000000"/>
                </a:solidFill>
                <a:latin typeface="Tahoma" pitchFamily="34" charset="0"/>
                <a:ea typeface="黑体" pitchFamily="49" charset="-122"/>
              </a:rPr>
              <a:t>。</a:t>
            </a:r>
          </a:p>
          <a:p>
            <a:pPr eaLnBrk="1" hangingPunct="1"/>
            <a:r>
              <a:rPr lang="zh-CN" altLang="en-US" sz="2000" dirty="0">
                <a:solidFill>
                  <a:srgbClr val="000000"/>
                </a:solidFill>
                <a:latin typeface="Tahoma" pitchFamily="34" charset="0"/>
                <a:ea typeface="黑体" pitchFamily="49" charset="-122"/>
              </a:rPr>
              <a:t>可以进行启动、行驶、加速、减速、刹车等</a:t>
            </a:r>
            <a:r>
              <a:rPr lang="zh-CN" altLang="en-US" sz="2000" b="1" dirty="0">
                <a:solidFill>
                  <a:srgbClr val="3333CC"/>
                </a:solidFill>
                <a:latin typeface="Tahoma" pitchFamily="34" charset="0"/>
                <a:ea typeface="黑体" pitchFamily="49" charset="-122"/>
              </a:rPr>
              <a:t>行为。</a:t>
            </a:r>
          </a:p>
        </p:txBody>
      </p:sp>
      <p:pic>
        <p:nvPicPr>
          <p:cNvPr id="82954" name="Picture 10" descr="MC900079084"/>
          <p:cNvPicPr preferRelativeResize="0">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17638" y="1600398"/>
            <a:ext cx="2001837" cy="125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8"/>
          <p:cNvSpPr txBox="1">
            <a:spLocks noChangeArrowheads="1"/>
          </p:cNvSpPr>
          <p:nvPr/>
        </p:nvSpPr>
        <p:spPr bwMode="auto">
          <a:xfrm>
            <a:off x="683568" y="3141663"/>
            <a:ext cx="8199437" cy="203132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65150"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50000"/>
              </a:lnSpc>
            </a:pPr>
            <a:r>
              <a:rPr lang="zh-CN" altLang="en-US" sz="2800" b="1" dirty="0">
                <a:solidFill>
                  <a:srgbClr val="000000"/>
                </a:solidFill>
                <a:latin typeface="宋体" charset="-122"/>
              </a:rPr>
              <a:t>类是对同类事物的属性和行为进行的统一描述。</a:t>
            </a:r>
          </a:p>
          <a:p>
            <a:pPr eaLnBrk="1" hangingPunct="1">
              <a:lnSpc>
                <a:spcPct val="150000"/>
              </a:lnSpc>
            </a:pPr>
            <a:r>
              <a:rPr lang="zh-CN" altLang="en-US" sz="2800" b="1" dirty="0" smtClean="0">
                <a:solidFill>
                  <a:srgbClr val="000000"/>
                </a:solidFill>
                <a:latin typeface="宋体" charset="-122"/>
              </a:rPr>
              <a:t>所有符合这种描述的事物都称为对象。</a:t>
            </a:r>
            <a:endParaRPr lang="en-US" altLang="zh-CN" sz="2800" b="1" dirty="0" smtClean="0">
              <a:solidFill>
                <a:srgbClr val="000000"/>
              </a:solidFill>
              <a:latin typeface="宋体" charset="-122"/>
            </a:endParaRPr>
          </a:p>
          <a:p>
            <a:pPr eaLnBrk="1" hangingPunct="1">
              <a:lnSpc>
                <a:spcPct val="150000"/>
              </a:lnSpc>
            </a:pPr>
            <a:r>
              <a:rPr lang="zh-CN" altLang="en-US" sz="2800" b="1" dirty="0" smtClean="0">
                <a:solidFill>
                  <a:srgbClr val="000000"/>
                </a:solidFill>
                <a:latin typeface="宋体" charset="-122"/>
              </a:rPr>
              <a:t>对象</a:t>
            </a:r>
            <a:r>
              <a:rPr lang="zh-CN" altLang="en-US" sz="2800" b="1" dirty="0">
                <a:solidFill>
                  <a:srgbClr val="000000"/>
                </a:solidFill>
                <a:latin typeface="宋体" charset="-122"/>
              </a:rPr>
              <a:t>是类的实例。</a:t>
            </a:r>
            <a:endParaRPr lang="zh-CN" altLang="zh-CN" sz="2800" b="1" dirty="0">
              <a:solidFill>
                <a:srgbClr val="FF0000"/>
              </a:solidFill>
              <a:latin typeface="宋体" charset="-122"/>
            </a:endParaRPr>
          </a:p>
        </p:txBody>
      </p:sp>
    </p:spTree>
    <p:extLst>
      <p:ext uri="{BB962C8B-B14F-4D97-AF65-F5344CB8AC3E}">
        <p14:creationId xmlns:p14="http://schemas.microsoft.com/office/powerpoint/2010/main" val="133102165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9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953">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295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295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8195"/>
                                        </p:tgtEl>
                                        <p:attrNameLst>
                                          <p:attrName>style.visibility</p:attrName>
                                        </p:attrNameLst>
                                      </p:cBhvr>
                                      <p:to>
                                        <p:strVal val="visible"/>
                                      </p:to>
                                    </p:set>
                                    <p:anim calcmode="lin" valueType="num">
                                      <p:cBhvr additive="base">
                                        <p:cTn id="21" dur="500" fill="hold"/>
                                        <p:tgtEl>
                                          <p:spTgt spid="8195"/>
                                        </p:tgtEl>
                                        <p:attrNameLst>
                                          <p:attrName>ppt_x</p:attrName>
                                        </p:attrNameLst>
                                      </p:cBhvr>
                                      <p:tavLst>
                                        <p:tav tm="0">
                                          <p:val>
                                            <p:strVal val="1+#ppt_w/2"/>
                                          </p:val>
                                        </p:tav>
                                        <p:tav tm="100000">
                                          <p:val>
                                            <p:strVal val="#ppt_x"/>
                                          </p:val>
                                        </p:tav>
                                      </p:tavLst>
                                    </p:anim>
                                    <p:anim calcmode="lin" valueType="num">
                                      <p:cBhvr additive="base">
                                        <p:cTn id="22" dur="500" fill="hold"/>
                                        <p:tgtEl>
                                          <p:spTgt spid="8195"/>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82953" grpId="0" uiExpand="1" build="allAtOnce" animBg="1"/>
      <p:bldP spid="12" grpId="0" uiExpand="1"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8B26EC2-C1D7-40FD-84DC-6FA57B0D3E1F}" type="slidenum">
              <a:rPr lang="en-US" altLang="zh-CN" sz="1400" smtClean="0"/>
              <a:pPr eaLnBrk="1" hangingPunct="1"/>
              <a:t>7</a:t>
            </a:fld>
            <a:endParaRPr lang="en-US" altLang="zh-CN" sz="1400" smtClean="0"/>
          </a:p>
        </p:txBody>
      </p:sp>
      <p:sp>
        <p:nvSpPr>
          <p:cNvPr id="4098" name="Text Box 2"/>
          <p:cNvSpPr txBox="1">
            <a:spLocks noChangeArrowheads="1"/>
          </p:cNvSpPr>
          <p:nvPr/>
        </p:nvSpPr>
        <p:spPr bwMode="auto">
          <a:xfrm>
            <a:off x="1033463" y="1470025"/>
            <a:ext cx="4114800" cy="4767263"/>
          </a:xfrm>
          <a:prstGeom prst="rect">
            <a:avLst/>
          </a:prstGeom>
          <a:noFill/>
          <a:ln w="38100">
            <a:solidFill>
              <a:srgbClr val="C0C0C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pPr>
            <a:r>
              <a:rPr lang="en-US" altLang="zh-CN" b="1">
                <a:solidFill>
                  <a:srgbClr val="CC0000"/>
                </a:solidFill>
                <a:ea typeface="文鼎CS舒同体" pitchFamily="49" charset="-122"/>
              </a:rPr>
              <a:t>class   </a:t>
            </a:r>
            <a:r>
              <a:rPr lang="en-US" altLang="zh-CN" b="1">
                <a:ea typeface="文鼎CS舒同体" pitchFamily="49" charset="-122"/>
              </a:rPr>
              <a:t>CCircle</a:t>
            </a:r>
          </a:p>
          <a:p>
            <a:pPr eaLnBrk="1" hangingPunct="1">
              <a:lnSpc>
                <a:spcPct val="130000"/>
              </a:lnSpc>
            </a:pPr>
            <a:r>
              <a:rPr lang="en-US" altLang="zh-CN" b="1">
                <a:ea typeface="文鼎CS舒同体" pitchFamily="49" charset="-122"/>
              </a:rPr>
              <a:t>{</a:t>
            </a:r>
          </a:p>
          <a:p>
            <a:pPr eaLnBrk="1" hangingPunct="1">
              <a:lnSpc>
                <a:spcPct val="110000"/>
              </a:lnSpc>
            </a:pPr>
            <a:r>
              <a:rPr lang="en-US" altLang="zh-CN" b="1">
                <a:ea typeface="文鼎CS舒同体" pitchFamily="49" charset="-122"/>
              </a:rPr>
              <a:t>    public:</a:t>
            </a:r>
          </a:p>
          <a:p>
            <a:pPr eaLnBrk="1" hangingPunct="1">
              <a:lnSpc>
                <a:spcPct val="110000"/>
              </a:lnSpc>
            </a:pPr>
            <a:r>
              <a:rPr lang="en-US" altLang="zh-CN" b="1">
                <a:ea typeface="文鼎CS舒同体" pitchFamily="49" charset="-122"/>
              </a:rPr>
              <a:t>      CCircle( );</a:t>
            </a:r>
          </a:p>
          <a:p>
            <a:pPr eaLnBrk="1" hangingPunct="1">
              <a:lnSpc>
                <a:spcPct val="110000"/>
              </a:lnSpc>
            </a:pPr>
            <a:r>
              <a:rPr lang="en-US" altLang="zh-CN" b="1">
                <a:ea typeface="文鼎CS舒同体" pitchFamily="49" charset="-122"/>
              </a:rPr>
              <a:t>      void DisplayArea( );</a:t>
            </a:r>
          </a:p>
          <a:p>
            <a:pPr eaLnBrk="1" hangingPunct="1">
              <a:lnSpc>
                <a:spcPct val="110000"/>
              </a:lnSpc>
            </a:pPr>
            <a:r>
              <a:rPr lang="en-US" altLang="zh-CN" b="1">
                <a:ea typeface="文鼎CS舒同体" pitchFamily="49" charset="-122"/>
              </a:rPr>
              <a:t>       ~CCircle( );</a:t>
            </a:r>
          </a:p>
          <a:p>
            <a:pPr eaLnBrk="1" hangingPunct="1">
              <a:lnSpc>
                <a:spcPct val="110000"/>
              </a:lnSpc>
            </a:pPr>
            <a:r>
              <a:rPr lang="en-US" altLang="zh-CN" b="1">
                <a:ea typeface="文鼎CS舒同体" pitchFamily="49" charset="-122"/>
              </a:rPr>
              <a:t>   private:</a:t>
            </a:r>
          </a:p>
          <a:p>
            <a:pPr eaLnBrk="1" hangingPunct="1">
              <a:lnSpc>
                <a:spcPct val="110000"/>
              </a:lnSpc>
            </a:pPr>
            <a:r>
              <a:rPr lang="en-US" altLang="zh-CN" b="1">
                <a:ea typeface="文鼎CS舒同体" pitchFamily="49" charset="-122"/>
              </a:rPr>
              <a:t>       float CalculateArea( );</a:t>
            </a:r>
          </a:p>
          <a:p>
            <a:pPr eaLnBrk="1" hangingPunct="1">
              <a:lnSpc>
                <a:spcPct val="110000"/>
              </a:lnSpc>
            </a:pPr>
            <a:r>
              <a:rPr lang="en-US" altLang="zh-CN" b="1">
                <a:ea typeface="文鼎CS舒同体" pitchFamily="49" charset="-122"/>
              </a:rPr>
              <a:t>       int m_radius;</a:t>
            </a:r>
          </a:p>
          <a:p>
            <a:pPr eaLnBrk="1" hangingPunct="1">
              <a:lnSpc>
                <a:spcPct val="110000"/>
              </a:lnSpc>
            </a:pPr>
            <a:r>
              <a:rPr lang="en-US" altLang="zh-CN" b="1">
                <a:ea typeface="文鼎CS舒同体" pitchFamily="49" charset="-122"/>
              </a:rPr>
              <a:t>       int m_color;</a:t>
            </a:r>
          </a:p>
          <a:p>
            <a:pPr eaLnBrk="1" hangingPunct="1">
              <a:lnSpc>
                <a:spcPct val="130000"/>
              </a:lnSpc>
            </a:pPr>
            <a:r>
              <a:rPr lang="en-US" altLang="zh-CN" b="1">
                <a:ea typeface="文鼎CS舒同体" pitchFamily="49" charset="-122"/>
              </a:rPr>
              <a:t>}</a:t>
            </a:r>
            <a:r>
              <a:rPr lang="en-US" altLang="zh-CN" b="1">
                <a:solidFill>
                  <a:srgbClr val="CC0000"/>
                </a:solidFill>
                <a:ea typeface="文鼎CS舒同体" pitchFamily="49" charset="-122"/>
              </a:rPr>
              <a:t>;</a:t>
            </a:r>
          </a:p>
        </p:txBody>
      </p:sp>
      <p:sp>
        <p:nvSpPr>
          <p:cNvPr id="4099" name="Text Box 3"/>
          <p:cNvSpPr txBox="1">
            <a:spLocks noChangeArrowheads="1"/>
          </p:cNvSpPr>
          <p:nvPr/>
        </p:nvSpPr>
        <p:spPr bwMode="auto">
          <a:xfrm>
            <a:off x="5486400" y="1524000"/>
            <a:ext cx="3657600" cy="43640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620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pPr>
            <a:r>
              <a:rPr lang="zh-CN" altLang="zh-CN" b="1">
                <a:solidFill>
                  <a:srgbClr val="CC0000"/>
                </a:solidFill>
                <a:ea typeface="文鼎CS舒同体" pitchFamily="49" charset="-122"/>
              </a:rPr>
              <a:t>类中定义了</a:t>
            </a:r>
          </a:p>
          <a:p>
            <a:pPr eaLnBrk="1" hangingPunct="1">
              <a:lnSpc>
                <a:spcPct val="130000"/>
              </a:lnSpc>
            </a:pPr>
            <a:r>
              <a:rPr lang="zh-CN" altLang="zh-CN" b="1">
                <a:ea typeface="文鼎CS舒同体" pitchFamily="49" charset="-122"/>
              </a:rPr>
              <a:t>两个数据成员：</a:t>
            </a:r>
            <a:endParaRPr lang="zh-CN" altLang="zh-CN" b="1">
              <a:solidFill>
                <a:srgbClr val="CC0000"/>
              </a:solidFill>
              <a:ea typeface="文鼎CS舒同体" pitchFamily="49" charset="-122"/>
            </a:endParaRPr>
          </a:p>
          <a:p>
            <a:pPr eaLnBrk="1" hangingPunct="1">
              <a:lnSpc>
                <a:spcPct val="130000"/>
              </a:lnSpc>
            </a:pPr>
            <a:r>
              <a:rPr lang="en-US" altLang="zh-CN" b="1">
                <a:solidFill>
                  <a:srgbClr val="CC0000"/>
                </a:solidFill>
                <a:ea typeface="文鼎CS舒同体" pitchFamily="49" charset="-122"/>
              </a:rPr>
              <a:t>int m_radius;</a:t>
            </a:r>
          </a:p>
          <a:p>
            <a:pPr eaLnBrk="1" hangingPunct="1">
              <a:lnSpc>
                <a:spcPct val="130000"/>
              </a:lnSpc>
            </a:pPr>
            <a:r>
              <a:rPr lang="en-US" altLang="zh-CN" b="1">
                <a:solidFill>
                  <a:srgbClr val="CC0000"/>
                </a:solidFill>
                <a:ea typeface="文鼎CS舒同体" pitchFamily="49" charset="-122"/>
              </a:rPr>
              <a:t>int m_color;</a:t>
            </a:r>
          </a:p>
          <a:p>
            <a:pPr eaLnBrk="1" hangingPunct="1">
              <a:lnSpc>
                <a:spcPct val="130000"/>
              </a:lnSpc>
            </a:pPr>
            <a:r>
              <a:rPr lang="zh-CN" altLang="en-US" b="1">
                <a:ea typeface="文鼎CS舒同体" pitchFamily="49" charset="-122"/>
              </a:rPr>
              <a:t>四个成员函数：</a:t>
            </a:r>
          </a:p>
          <a:p>
            <a:pPr eaLnBrk="1" hangingPunct="1">
              <a:lnSpc>
                <a:spcPct val="130000"/>
              </a:lnSpc>
            </a:pPr>
            <a:r>
              <a:rPr lang="en-US" altLang="zh-CN" b="1">
                <a:solidFill>
                  <a:srgbClr val="000099"/>
                </a:solidFill>
                <a:ea typeface="文鼎CS舒同体" pitchFamily="49" charset="-122"/>
              </a:rPr>
              <a:t>CCircle( );</a:t>
            </a:r>
          </a:p>
          <a:p>
            <a:pPr eaLnBrk="1" hangingPunct="1">
              <a:lnSpc>
                <a:spcPct val="130000"/>
              </a:lnSpc>
            </a:pPr>
            <a:r>
              <a:rPr lang="en-US" altLang="zh-CN" b="1">
                <a:solidFill>
                  <a:srgbClr val="000099"/>
                </a:solidFill>
                <a:ea typeface="文鼎CS舒同体" pitchFamily="49" charset="-122"/>
              </a:rPr>
              <a:t>void DisplayArea( );</a:t>
            </a:r>
          </a:p>
          <a:p>
            <a:pPr eaLnBrk="1" hangingPunct="1">
              <a:lnSpc>
                <a:spcPct val="130000"/>
              </a:lnSpc>
            </a:pPr>
            <a:r>
              <a:rPr lang="en-US" altLang="zh-CN" b="1">
                <a:solidFill>
                  <a:srgbClr val="000099"/>
                </a:solidFill>
                <a:ea typeface="文鼎CS舒同体" pitchFamily="49" charset="-122"/>
              </a:rPr>
              <a:t>~CCircle( );</a:t>
            </a:r>
          </a:p>
          <a:p>
            <a:pPr eaLnBrk="1" hangingPunct="1">
              <a:lnSpc>
                <a:spcPct val="130000"/>
              </a:lnSpc>
            </a:pPr>
            <a:r>
              <a:rPr lang="en-US" altLang="zh-CN" b="1">
                <a:solidFill>
                  <a:srgbClr val="000099"/>
                </a:solidFill>
                <a:ea typeface="文鼎CS舒同体" pitchFamily="49" charset="-122"/>
              </a:rPr>
              <a:t>float CalculateArea( );</a:t>
            </a:r>
          </a:p>
        </p:txBody>
      </p:sp>
      <p:graphicFrame>
        <p:nvGraphicFramePr>
          <p:cNvPr id="7173" name="Object 4"/>
          <p:cNvGraphicFramePr>
            <a:graphicFrameLocks noChangeAspect="1"/>
          </p:cNvGraphicFramePr>
          <p:nvPr/>
        </p:nvGraphicFramePr>
        <p:xfrm>
          <a:off x="7391400" y="0"/>
          <a:ext cx="1020763" cy="1084263"/>
        </p:xfrm>
        <a:graphic>
          <a:graphicData uri="http://schemas.openxmlformats.org/presentationml/2006/ole">
            <mc:AlternateContent xmlns:mc="http://schemas.openxmlformats.org/markup-compatibility/2006">
              <mc:Choice xmlns:v="urn:schemas-microsoft-com:vml" Requires="v">
                <p:oleObj spid="_x0000_s7185" name="剪辑" r:id="rId3" imgW="1022299" imgH="1085393" progId="MS_ClipArt_Gallery.2">
                  <p:embed/>
                </p:oleObj>
              </mc:Choice>
              <mc:Fallback>
                <p:oleObj name="剪辑" r:id="rId3" imgW="1022299" imgH="1085393" progId="MS_ClipArt_Gallery.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0"/>
                        <a:ext cx="1020763" cy="1084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1" name="Text Box 5"/>
          <p:cNvSpPr txBox="1">
            <a:spLocks noChangeArrowheads="1"/>
          </p:cNvSpPr>
          <p:nvPr/>
        </p:nvSpPr>
        <p:spPr bwMode="auto">
          <a:xfrm>
            <a:off x="914400" y="304800"/>
            <a:ext cx="5715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800" b="1">
                <a:ea typeface="文鼎CS舒同体" pitchFamily="49" charset="-122"/>
                <a:sym typeface="Monotype Sorts" pitchFamily="2" charset="2"/>
              </a:rPr>
              <a:t>定义类</a:t>
            </a:r>
            <a:r>
              <a:rPr lang="en-US" altLang="zh-CN" sz="4800" b="1">
                <a:ea typeface="文鼎CS舒同体" pitchFamily="49" charset="-122"/>
              </a:rPr>
              <a:t>Circle</a:t>
            </a:r>
            <a:r>
              <a:rPr lang="zh-CN" altLang="en-US" sz="4800" b="1">
                <a:ea typeface="文鼎CS舒同体" pitchFamily="49" charset="-122"/>
                <a:sym typeface="Monotype Sorts" pitchFamily="2" charset="2"/>
              </a:rPr>
              <a:t>的例程</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4101">
                                            <p:txEl>
                                              <p:pRg st="0" end="0"/>
                                            </p:txEl>
                                          </p:spTgt>
                                        </p:tgtEl>
                                        <p:attrNameLst>
                                          <p:attrName>style.visibility</p:attrName>
                                        </p:attrNameLst>
                                      </p:cBhvr>
                                      <p:to>
                                        <p:strVal val="visible"/>
                                      </p:to>
                                    </p:set>
                                    <p:anim calcmode="lin" valueType="num">
                                      <p:cBhvr>
                                        <p:cTn id="7" dur="500" fill="hold"/>
                                        <p:tgtEl>
                                          <p:spTgt spid="4101">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4101">
                                            <p:txEl>
                                              <p:pRg st="0" end="0"/>
                                            </p:txEl>
                                          </p:spTgt>
                                        </p:tgtEl>
                                        <p:attrNameLst>
                                          <p:attrName>ppt_y</p:attrName>
                                        </p:attrNameLst>
                                      </p:cBhvr>
                                      <p:tavLst>
                                        <p:tav tm="0">
                                          <p:val>
                                            <p:strVal val="#ppt_y-#ppt_h/2"/>
                                          </p:val>
                                        </p:tav>
                                        <p:tav tm="100000">
                                          <p:val>
                                            <p:strVal val="#ppt_y"/>
                                          </p:val>
                                        </p:tav>
                                      </p:tavLst>
                                    </p:anim>
                                    <p:anim calcmode="lin" valueType="num">
                                      <p:cBhvr>
                                        <p:cTn id="9" dur="500" fill="hold"/>
                                        <p:tgtEl>
                                          <p:spTgt spid="4101">
                                            <p:txEl>
                                              <p:pRg st="0" end="0"/>
                                            </p:txEl>
                                          </p:spTgt>
                                        </p:tgtEl>
                                        <p:attrNameLst>
                                          <p:attrName>ppt_w</p:attrName>
                                        </p:attrNameLst>
                                      </p:cBhvr>
                                      <p:tavLst>
                                        <p:tav tm="0">
                                          <p:val>
                                            <p:strVal val="#ppt_w"/>
                                          </p:val>
                                        </p:tav>
                                        <p:tav tm="100000">
                                          <p:val>
                                            <p:strVal val="#ppt_w"/>
                                          </p:val>
                                        </p:tav>
                                      </p:tavLst>
                                    </p:anim>
                                    <p:anim calcmode="lin" valueType="num">
                                      <p:cBhvr>
                                        <p:cTn id="10" dur="500" fill="hold"/>
                                        <p:tgtEl>
                                          <p:spTgt spid="4101">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8">
                                            <p:bg/>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8">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98">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98">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98">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98">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98">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98">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98">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98">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98">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98">
                                            <p:txEl>
                                              <p:pRg st="10" end="1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4099">
                                            <p:txEl>
                                              <p:pRg st="0" end="0"/>
                                            </p:txEl>
                                          </p:spTgt>
                                        </p:tgtEl>
                                        <p:attrNameLst>
                                          <p:attrName>style.visibility</p:attrName>
                                        </p:attrNameLst>
                                      </p:cBhvr>
                                      <p:to>
                                        <p:strVal val="visible"/>
                                      </p:to>
                                    </p:set>
                                    <p:animEffect transition="in" filter="checkerboard(across)">
                                      <p:cBhvr>
                                        <p:cTn id="43" dur="500"/>
                                        <p:tgtEl>
                                          <p:spTgt spid="4099">
                                            <p:txEl>
                                              <p:pRg st="0" end="0"/>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4099">
                                            <p:txEl>
                                              <p:pRg st="1" end="1"/>
                                            </p:txEl>
                                          </p:spTgt>
                                        </p:tgtEl>
                                        <p:attrNameLst>
                                          <p:attrName>style.visibility</p:attrName>
                                        </p:attrNameLst>
                                      </p:cBhvr>
                                      <p:to>
                                        <p:strVal val="visible"/>
                                      </p:to>
                                    </p:set>
                                    <p:animEffect transition="in" filter="checkerboard(across)">
                                      <p:cBhvr>
                                        <p:cTn id="48" dur="500"/>
                                        <p:tgtEl>
                                          <p:spTgt spid="4099">
                                            <p:txEl>
                                              <p:pRg st="1" end="1"/>
                                            </p:txEl>
                                          </p:spTgt>
                                        </p:tgtEl>
                                      </p:cBhvr>
                                    </p:animEffect>
                                  </p:childTnLst>
                                </p:cTn>
                              </p:par>
                              <p:par>
                                <p:cTn id="49" presetID="5" presetClass="entr" presetSubtype="10" fill="hold" grpId="0" nodeType="withEffect">
                                  <p:stCondLst>
                                    <p:cond delay="0"/>
                                  </p:stCondLst>
                                  <p:childTnLst>
                                    <p:set>
                                      <p:cBhvr>
                                        <p:cTn id="50" dur="1" fill="hold">
                                          <p:stCondLst>
                                            <p:cond delay="0"/>
                                          </p:stCondLst>
                                        </p:cTn>
                                        <p:tgtEl>
                                          <p:spTgt spid="4099">
                                            <p:txEl>
                                              <p:pRg st="2" end="2"/>
                                            </p:txEl>
                                          </p:spTgt>
                                        </p:tgtEl>
                                        <p:attrNameLst>
                                          <p:attrName>style.visibility</p:attrName>
                                        </p:attrNameLst>
                                      </p:cBhvr>
                                      <p:to>
                                        <p:strVal val="visible"/>
                                      </p:to>
                                    </p:set>
                                    <p:animEffect transition="in" filter="checkerboard(across)">
                                      <p:cBhvr>
                                        <p:cTn id="51" dur="500"/>
                                        <p:tgtEl>
                                          <p:spTgt spid="4099">
                                            <p:txEl>
                                              <p:pRg st="2" end="2"/>
                                            </p:txEl>
                                          </p:spTgt>
                                        </p:tgtEl>
                                      </p:cBhvr>
                                    </p:animEffect>
                                  </p:childTnLst>
                                </p:cTn>
                              </p:par>
                              <p:par>
                                <p:cTn id="52" presetID="5" presetClass="entr" presetSubtype="10" fill="hold" grpId="0" nodeType="withEffect">
                                  <p:stCondLst>
                                    <p:cond delay="0"/>
                                  </p:stCondLst>
                                  <p:childTnLst>
                                    <p:set>
                                      <p:cBhvr>
                                        <p:cTn id="53" dur="1" fill="hold">
                                          <p:stCondLst>
                                            <p:cond delay="0"/>
                                          </p:stCondLst>
                                        </p:cTn>
                                        <p:tgtEl>
                                          <p:spTgt spid="4099">
                                            <p:txEl>
                                              <p:pRg st="3" end="3"/>
                                            </p:txEl>
                                          </p:spTgt>
                                        </p:tgtEl>
                                        <p:attrNameLst>
                                          <p:attrName>style.visibility</p:attrName>
                                        </p:attrNameLst>
                                      </p:cBhvr>
                                      <p:to>
                                        <p:strVal val="visible"/>
                                      </p:to>
                                    </p:set>
                                    <p:animEffect transition="in" filter="checkerboard(across)">
                                      <p:cBhvr>
                                        <p:cTn id="54" dur="500"/>
                                        <p:tgtEl>
                                          <p:spTgt spid="4099">
                                            <p:txEl>
                                              <p:pRg st="3" end="3"/>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5" presetClass="entr" presetSubtype="10" fill="hold" grpId="0" nodeType="clickEffect">
                                  <p:stCondLst>
                                    <p:cond delay="0"/>
                                  </p:stCondLst>
                                  <p:childTnLst>
                                    <p:set>
                                      <p:cBhvr>
                                        <p:cTn id="58" dur="1" fill="hold">
                                          <p:stCondLst>
                                            <p:cond delay="0"/>
                                          </p:stCondLst>
                                        </p:cTn>
                                        <p:tgtEl>
                                          <p:spTgt spid="4099">
                                            <p:txEl>
                                              <p:pRg st="4" end="4"/>
                                            </p:txEl>
                                          </p:spTgt>
                                        </p:tgtEl>
                                        <p:attrNameLst>
                                          <p:attrName>style.visibility</p:attrName>
                                        </p:attrNameLst>
                                      </p:cBhvr>
                                      <p:to>
                                        <p:strVal val="visible"/>
                                      </p:to>
                                    </p:set>
                                    <p:animEffect transition="in" filter="checkerboard(across)">
                                      <p:cBhvr>
                                        <p:cTn id="59" dur="500"/>
                                        <p:tgtEl>
                                          <p:spTgt spid="4099">
                                            <p:txEl>
                                              <p:pRg st="4" end="4"/>
                                            </p:txEl>
                                          </p:spTgt>
                                        </p:tgtEl>
                                      </p:cBhvr>
                                    </p:animEffect>
                                  </p:childTnLst>
                                </p:cTn>
                              </p:par>
                              <p:par>
                                <p:cTn id="60" presetID="5" presetClass="entr" presetSubtype="10" fill="hold" grpId="0" nodeType="withEffect">
                                  <p:stCondLst>
                                    <p:cond delay="0"/>
                                  </p:stCondLst>
                                  <p:childTnLst>
                                    <p:set>
                                      <p:cBhvr>
                                        <p:cTn id="61" dur="1" fill="hold">
                                          <p:stCondLst>
                                            <p:cond delay="0"/>
                                          </p:stCondLst>
                                        </p:cTn>
                                        <p:tgtEl>
                                          <p:spTgt spid="4099">
                                            <p:txEl>
                                              <p:pRg st="5" end="5"/>
                                            </p:txEl>
                                          </p:spTgt>
                                        </p:tgtEl>
                                        <p:attrNameLst>
                                          <p:attrName>style.visibility</p:attrName>
                                        </p:attrNameLst>
                                      </p:cBhvr>
                                      <p:to>
                                        <p:strVal val="visible"/>
                                      </p:to>
                                    </p:set>
                                    <p:animEffect transition="in" filter="checkerboard(across)">
                                      <p:cBhvr>
                                        <p:cTn id="62" dur="500"/>
                                        <p:tgtEl>
                                          <p:spTgt spid="4099">
                                            <p:txEl>
                                              <p:pRg st="5" end="5"/>
                                            </p:txEl>
                                          </p:spTgt>
                                        </p:tgtEl>
                                      </p:cBhvr>
                                    </p:animEffect>
                                  </p:childTnLst>
                                </p:cTn>
                              </p:par>
                              <p:par>
                                <p:cTn id="63" presetID="5" presetClass="entr" presetSubtype="10" fill="hold" grpId="0" nodeType="withEffect">
                                  <p:stCondLst>
                                    <p:cond delay="0"/>
                                  </p:stCondLst>
                                  <p:childTnLst>
                                    <p:set>
                                      <p:cBhvr>
                                        <p:cTn id="64" dur="1" fill="hold">
                                          <p:stCondLst>
                                            <p:cond delay="0"/>
                                          </p:stCondLst>
                                        </p:cTn>
                                        <p:tgtEl>
                                          <p:spTgt spid="4099">
                                            <p:txEl>
                                              <p:pRg st="6" end="6"/>
                                            </p:txEl>
                                          </p:spTgt>
                                        </p:tgtEl>
                                        <p:attrNameLst>
                                          <p:attrName>style.visibility</p:attrName>
                                        </p:attrNameLst>
                                      </p:cBhvr>
                                      <p:to>
                                        <p:strVal val="visible"/>
                                      </p:to>
                                    </p:set>
                                    <p:animEffect transition="in" filter="checkerboard(across)">
                                      <p:cBhvr>
                                        <p:cTn id="65" dur="500"/>
                                        <p:tgtEl>
                                          <p:spTgt spid="4099">
                                            <p:txEl>
                                              <p:pRg st="6" end="6"/>
                                            </p:txEl>
                                          </p:spTgt>
                                        </p:tgtEl>
                                      </p:cBhvr>
                                    </p:animEffect>
                                  </p:childTnLst>
                                </p:cTn>
                              </p:par>
                              <p:par>
                                <p:cTn id="66" presetID="5" presetClass="entr" presetSubtype="10" fill="hold" grpId="0" nodeType="withEffect">
                                  <p:stCondLst>
                                    <p:cond delay="0"/>
                                  </p:stCondLst>
                                  <p:childTnLst>
                                    <p:set>
                                      <p:cBhvr>
                                        <p:cTn id="67" dur="1" fill="hold">
                                          <p:stCondLst>
                                            <p:cond delay="0"/>
                                          </p:stCondLst>
                                        </p:cTn>
                                        <p:tgtEl>
                                          <p:spTgt spid="4099">
                                            <p:txEl>
                                              <p:pRg st="7" end="7"/>
                                            </p:txEl>
                                          </p:spTgt>
                                        </p:tgtEl>
                                        <p:attrNameLst>
                                          <p:attrName>style.visibility</p:attrName>
                                        </p:attrNameLst>
                                      </p:cBhvr>
                                      <p:to>
                                        <p:strVal val="visible"/>
                                      </p:to>
                                    </p:set>
                                    <p:animEffect transition="in" filter="checkerboard(across)">
                                      <p:cBhvr>
                                        <p:cTn id="68" dur="500"/>
                                        <p:tgtEl>
                                          <p:spTgt spid="4099">
                                            <p:txEl>
                                              <p:pRg st="7" end="7"/>
                                            </p:txEl>
                                          </p:spTgt>
                                        </p:tgtEl>
                                      </p:cBhvr>
                                    </p:animEffect>
                                  </p:childTnLst>
                                </p:cTn>
                              </p:par>
                              <p:par>
                                <p:cTn id="69" presetID="5" presetClass="entr" presetSubtype="10" fill="hold" grpId="0" nodeType="withEffect">
                                  <p:stCondLst>
                                    <p:cond delay="0"/>
                                  </p:stCondLst>
                                  <p:childTnLst>
                                    <p:set>
                                      <p:cBhvr>
                                        <p:cTn id="70" dur="1" fill="hold">
                                          <p:stCondLst>
                                            <p:cond delay="0"/>
                                          </p:stCondLst>
                                        </p:cTn>
                                        <p:tgtEl>
                                          <p:spTgt spid="4099">
                                            <p:txEl>
                                              <p:pRg st="8" end="8"/>
                                            </p:txEl>
                                          </p:spTgt>
                                        </p:tgtEl>
                                        <p:attrNameLst>
                                          <p:attrName>style.visibility</p:attrName>
                                        </p:attrNameLst>
                                      </p:cBhvr>
                                      <p:to>
                                        <p:strVal val="visible"/>
                                      </p:to>
                                    </p:set>
                                    <p:animEffect transition="in" filter="checkerboard(across)">
                                      <p:cBhvr>
                                        <p:cTn id="71" dur="500"/>
                                        <p:tgtEl>
                                          <p:spTgt spid="40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animBg="1"/>
      <p:bldP spid="4099" grpId="0" build="p" autoUpdateAnimBg="0"/>
      <p:bldP spid="4101" grpId="0" build="p" autoUpdateAnimBg="0"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30FF49A-AFEE-4DDB-9842-C09306DF9569}" type="slidenum">
              <a:rPr lang="en-US" altLang="zh-CN" sz="1400" smtClean="0"/>
              <a:pPr eaLnBrk="1" hangingPunct="1"/>
              <a:t>8</a:t>
            </a:fld>
            <a:endParaRPr lang="en-US" altLang="zh-CN" sz="1400" smtClean="0"/>
          </a:p>
        </p:txBody>
      </p:sp>
      <p:sp>
        <p:nvSpPr>
          <p:cNvPr id="8195" name="Text Box 2"/>
          <p:cNvSpPr txBox="1">
            <a:spLocks noChangeArrowheads="1"/>
          </p:cNvSpPr>
          <p:nvPr/>
        </p:nvSpPr>
        <p:spPr bwMode="auto">
          <a:xfrm>
            <a:off x="1033463" y="1470025"/>
            <a:ext cx="3644900" cy="4767263"/>
          </a:xfrm>
          <a:prstGeom prst="rect">
            <a:avLst/>
          </a:prstGeom>
          <a:noFill/>
          <a:ln w="38100">
            <a:solidFill>
              <a:srgbClr val="C0C0C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pPr>
            <a:r>
              <a:rPr lang="en-US" altLang="zh-CN" b="1">
                <a:solidFill>
                  <a:srgbClr val="CC0000"/>
                </a:solidFill>
                <a:ea typeface="文鼎CS舒同体" pitchFamily="49" charset="-122"/>
              </a:rPr>
              <a:t>class   </a:t>
            </a:r>
            <a:r>
              <a:rPr lang="en-US" altLang="zh-CN" b="1">
                <a:ea typeface="文鼎CS舒同体" pitchFamily="49" charset="-122"/>
              </a:rPr>
              <a:t>CCircle</a:t>
            </a:r>
          </a:p>
          <a:p>
            <a:pPr eaLnBrk="1" hangingPunct="1">
              <a:lnSpc>
                <a:spcPct val="130000"/>
              </a:lnSpc>
            </a:pPr>
            <a:r>
              <a:rPr lang="en-US" altLang="zh-CN" b="1">
                <a:ea typeface="文鼎CS舒同体" pitchFamily="49" charset="-122"/>
              </a:rPr>
              <a:t>{</a:t>
            </a:r>
          </a:p>
          <a:p>
            <a:pPr eaLnBrk="1" hangingPunct="1">
              <a:lnSpc>
                <a:spcPct val="110000"/>
              </a:lnSpc>
            </a:pPr>
            <a:r>
              <a:rPr lang="en-US" altLang="zh-CN" b="1">
                <a:ea typeface="文鼎CS舒同体" pitchFamily="49" charset="-122"/>
              </a:rPr>
              <a:t>    public:</a:t>
            </a:r>
          </a:p>
          <a:p>
            <a:pPr eaLnBrk="1" hangingPunct="1">
              <a:lnSpc>
                <a:spcPct val="110000"/>
              </a:lnSpc>
            </a:pPr>
            <a:r>
              <a:rPr lang="en-US" altLang="zh-CN" b="1">
                <a:ea typeface="文鼎CS舒同体" pitchFamily="49" charset="-122"/>
              </a:rPr>
              <a:t>      CCircle( );</a:t>
            </a:r>
          </a:p>
          <a:p>
            <a:pPr eaLnBrk="1" hangingPunct="1">
              <a:lnSpc>
                <a:spcPct val="110000"/>
              </a:lnSpc>
            </a:pPr>
            <a:r>
              <a:rPr lang="en-US" altLang="zh-CN" b="1">
                <a:ea typeface="文鼎CS舒同体" pitchFamily="49" charset="-122"/>
              </a:rPr>
              <a:t>      void DisplayArea( );</a:t>
            </a:r>
          </a:p>
          <a:p>
            <a:pPr eaLnBrk="1" hangingPunct="1">
              <a:lnSpc>
                <a:spcPct val="110000"/>
              </a:lnSpc>
            </a:pPr>
            <a:r>
              <a:rPr lang="en-US" altLang="zh-CN" b="1">
                <a:ea typeface="文鼎CS舒同体" pitchFamily="49" charset="-122"/>
              </a:rPr>
              <a:t>       ~CCircle( );</a:t>
            </a:r>
          </a:p>
          <a:p>
            <a:pPr eaLnBrk="1" hangingPunct="1">
              <a:lnSpc>
                <a:spcPct val="110000"/>
              </a:lnSpc>
            </a:pPr>
            <a:r>
              <a:rPr lang="en-US" altLang="zh-CN" b="1">
                <a:ea typeface="文鼎CS舒同体" pitchFamily="49" charset="-122"/>
              </a:rPr>
              <a:t>   private:</a:t>
            </a:r>
          </a:p>
          <a:p>
            <a:pPr eaLnBrk="1" hangingPunct="1">
              <a:lnSpc>
                <a:spcPct val="110000"/>
              </a:lnSpc>
            </a:pPr>
            <a:r>
              <a:rPr lang="en-US" altLang="zh-CN" b="1">
                <a:ea typeface="文鼎CS舒同体" pitchFamily="49" charset="-122"/>
              </a:rPr>
              <a:t>       float CalculateArea( );</a:t>
            </a:r>
          </a:p>
          <a:p>
            <a:pPr eaLnBrk="1" hangingPunct="1">
              <a:lnSpc>
                <a:spcPct val="110000"/>
              </a:lnSpc>
            </a:pPr>
            <a:r>
              <a:rPr lang="en-US" altLang="zh-CN" b="1">
                <a:ea typeface="文鼎CS舒同体" pitchFamily="49" charset="-122"/>
              </a:rPr>
              <a:t>       int m_radius;</a:t>
            </a:r>
          </a:p>
          <a:p>
            <a:pPr eaLnBrk="1" hangingPunct="1">
              <a:lnSpc>
                <a:spcPct val="110000"/>
              </a:lnSpc>
            </a:pPr>
            <a:r>
              <a:rPr lang="en-US" altLang="zh-CN" b="1">
                <a:ea typeface="文鼎CS舒同体" pitchFamily="49" charset="-122"/>
              </a:rPr>
              <a:t>       int m_color;</a:t>
            </a:r>
          </a:p>
          <a:p>
            <a:pPr eaLnBrk="1" hangingPunct="1">
              <a:lnSpc>
                <a:spcPct val="130000"/>
              </a:lnSpc>
            </a:pPr>
            <a:r>
              <a:rPr lang="en-US" altLang="zh-CN" b="1">
                <a:ea typeface="文鼎CS舒同体" pitchFamily="49" charset="-122"/>
              </a:rPr>
              <a:t>}</a:t>
            </a:r>
            <a:r>
              <a:rPr lang="en-US" altLang="zh-CN" b="1">
                <a:solidFill>
                  <a:srgbClr val="CC0000"/>
                </a:solidFill>
                <a:ea typeface="文鼎CS舒同体" pitchFamily="49" charset="-122"/>
              </a:rPr>
              <a:t>;</a:t>
            </a:r>
          </a:p>
        </p:txBody>
      </p:sp>
      <p:sp>
        <p:nvSpPr>
          <p:cNvPr id="116739" name="Text Box 3"/>
          <p:cNvSpPr txBox="1">
            <a:spLocks noChangeArrowheads="1"/>
          </p:cNvSpPr>
          <p:nvPr/>
        </p:nvSpPr>
        <p:spPr bwMode="auto">
          <a:xfrm>
            <a:off x="971550" y="1412875"/>
            <a:ext cx="3744913" cy="48958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buFont typeface="Webdings" pitchFamily="18" charset="2"/>
              <a:buNone/>
            </a:pPr>
            <a:r>
              <a:rPr lang="zh-CN" altLang="zh-CN" sz="2800" b="1">
                <a:solidFill>
                  <a:srgbClr val="CC0000"/>
                </a:solidFill>
                <a:ea typeface="文鼎CS舒同体" pitchFamily="49" charset="-122"/>
              </a:rPr>
              <a:t> </a:t>
            </a:r>
            <a:r>
              <a:rPr lang="en-US" altLang="zh-CN" sz="2800" b="1">
                <a:solidFill>
                  <a:srgbClr val="CC0000"/>
                </a:solidFill>
                <a:ea typeface="文鼎CS舒同体" pitchFamily="49" charset="-122"/>
              </a:rPr>
              <a:t>class</a:t>
            </a:r>
            <a:r>
              <a:rPr lang="en-US" altLang="zh-CN" sz="2800" b="1">
                <a:ea typeface="文鼎CS舒同体" pitchFamily="49" charset="-122"/>
              </a:rPr>
              <a:t>  </a:t>
            </a:r>
            <a:r>
              <a:rPr lang="zh-CN" altLang="zh-CN" sz="2800" b="1">
                <a:ea typeface="文鼎CS舒同体" pitchFamily="49" charset="-122"/>
              </a:rPr>
              <a:t>类名</a:t>
            </a:r>
          </a:p>
          <a:p>
            <a:pPr eaLnBrk="1" hangingPunct="1">
              <a:lnSpc>
                <a:spcPct val="130000"/>
              </a:lnSpc>
            </a:pPr>
            <a:r>
              <a:rPr lang="zh-CN" altLang="zh-CN" sz="2800" b="1">
                <a:ea typeface="文鼎CS舒同体" pitchFamily="49" charset="-122"/>
              </a:rPr>
              <a:t>{</a:t>
            </a:r>
          </a:p>
          <a:p>
            <a:pPr eaLnBrk="1" hangingPunct="1">
              <a:lnSpc>
                <a:spcPct val="110000"/>
              </a:lnSpc>
            </a:pPr>
            <a:r>
              <a:rPr lang="zh-CN" altLang="zh-CN" sz="2800" b="1">
                <a:ea typeface="文鼎CS舒同体" pitchFamily="49" charset="-122"/>
              </a:rPr>
              <a:t>    </a:t>
            </a:r>
            <a:r>
              <a:rPr lang="en-US" altLang="zh-CN" sz="2800" b="1">
                <a:ea typeface="文鼎CS舒同体" pitchFamily="49" charset="-122"/>
              </a:rPr>
              <a:t> public:</a:t>
            </a:r>
          </a:p>
          <a:p>
            <a:pPr eaLnBrk="1" hangingPunct="1">
              <a:lnSpc>
                <a:spcPct val="110000"/>
              </a:lnSpc>
            </a:pPr>
            <a:r>
              <a:rPr lang="en-US" altLang="zh-CN" sz="2800" b="1">
                <a:ea typeface="文鼎CS舒同体" pitchFamily="49" charset="-122"/>
              </a:rPr>
              <a:t>        </a:t>
            </a:r>
            <a:r>
              <a:rPr lang="zh-CN" altLang="zh-CN" sz="2800" b="1">
                <a:ea typeface="文鼎CS舒同体" pitchFamily="49" charset="-122"/>
              </a:rPr>
              <a:t>公有成</a:t>
            </a:r>
            <a:r>
              <a:rPr lang="zh-CN" altLang="en-US" sz="2800" b="1">
                <a:ea typeface="文鼎CS舒同体" pitchFamily="49" charset="-122"/>
              </a:rPr>
              <a:t>员</a:t>
            </a:r>
          </a:p>
          <a:p>
            <a:pPr eaLnBrk="1" hangingPunct="1">
              <a:lnSpc>
                <a:spcPct val="110000"/>
              </a:lnSpc>
            </a:pPr>
            <a:r>
              <a:rPr lang="zh-CN" altLang="en-US" sz="2800" b="1">
                <a:ea typeface="文鼎CS舒同体" pitchFamily="49" charset="-122"/>
              </a:rPr>
              <a:t>     </a:t>
            </a:r>
            <a:r>
              <a:rPr lang="en-US" altLang="zh-CN" sz="2800" b="1">
                <a:ea typeface="文鼎CS舒同体" pitchFamily="49" charset="-122"/>
              </a:rPr>
              <a:t>private:</a:t>
            </a:r>
          </a:p>
          <a:p>
            <a:pPr eaLnBrk="1" hangingPunct="1">
              <a:lnSpc>
                <a:spcPct val="110000"/>
              </a:lnSpc>
            </a:pPr>
            <a:r>
              <a:rPr lang="en-US" altLang="zh-CN" sz="2800" b="1">
                <a:ea typeface="文鼎CS舒同体" pitchFamily="49" charset="-122"/>
              </a:rPr>
              <a:t>         </a:t>
            </a:r>
            <a:r>
              <a:rPr lang="zh-CN" altLang="zh-CN" sz="2800" b="1">
                <a:ea typeface="文鼎CS舒同体" pitchFamily="49" charset="-122"/>
              </a:rPr>
              <a:t>私有成员</a:t>
            </a:r>
          </a:p>
          <a:p>
            <a:pPr eaLnBrk="1" hangingPunct="1">
              <a:lnSpc>
                <a:spcPct val="110000"/>
              </a:lnSpc>
            </a:pPr>
            <a:r>
              <a:rPr lang="zh-CN" altLang="zh-CN" sz="2800" b="1">
                <a:ea typeface="文鼎CS舒同体" pitchFamily="49" charset="-122"/>
              </a:rPr>
              <a:t>     </a:t>
            </a:r>
            <a:r>
              <a:rPr lang="en-US" altLang="zh-CN" sz="2800" b="1">
                <a:ea typeface="文鼎CS舒同体" pitchFamily="49" charset="-122"/>
              </a:rPr>
              <a:t>protected:</a:t>
            </a:r>
          </a:p>
          <a:p>
            <a:pPr eaLnBrk="1" hangingPunct="1">
              <a:lnSpc>
                <a:spcPct val="110000"/>
              </a:lnSpc>
            </a:pPr>
            <a:r>
              <a:rPr lang="en-US" altLang="zh-CN" sz="2800" b="1">
                <a:ea typeface="文鼎CS舒同体" pitchFamily="49" charset="-122"/>
              </a:rPr>
              <a:t>        </a:t>
            </a:r>
            <a:r>
              <a:rPr lang="zh-CN" altLang="en-US" sz="2800" b="1">
                <a:ea typeface="文鼎CS舒同体" pitchFamily="49" charset="-122"/>
              </a:rPr>
              <a:t>保护成员</a:t>
            </a:r>
            <a:endParaRPr lang="zh-CN" altLang="zh-CN" sz="2800" b="1">
              <a:ea typeface="文鼎CS舒同体" pitchFamily="49" charset="-122"/>
            </a:endParaRPr>
          </a:p>
          <a:p>
            <a:pPr eaLnBrk="1" hangingPunct="1">
              <a:lnSpc>
                <a:spcPct val="130000"/>
              </a:lnSpc>
            </a:pPr>
            <a:r>
              <a:rPr lang="zh-CN" altLang="zh-CN" sz="2800" b="1">
                <a:ea typeface="文鼎CS舒同体" pitchFamily="49" charset="-122"/>
              </a:rPr>
              <a:t>}</a:t>
            </a:r>
            <a:r>
              <a:rPr lang="zh-CN" altLang="zh-CN" sz="2800" b="1">
                <a:solidFill>
                  <a:srgbClr val="CC0000"/>
                </a:solidFill>
                <a:ea typeface="文鼎CS舒同体" pitchFamily="49" charset="-122"/>
              </a:rPr>
              <a:t>;</a:t>
            </a:r>
          </a:p>
        </p:txBody>
      </p:sp>
      <p:sp>
        <p:nvSpPr>
          <p:cNvPr id="116740" name="Text Box 4"/>
          <p:cNvSpPr txBox="1">
            <a:spLocks noChangeArrowheads="1"/>
          </p:cNvSpPr>
          <p:nvPr/>
        </p:nvSpPr>
        <p:spPr bwMode="auto">
          <a:xfrm>
            <a:off x="4678363" y="1557338"/>
            <a:ext cx="4465637" cy="430212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49263"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20000"/>
              </a:spcBef>
              <a:buFont typeface="Webdings" pitchFamily="18" charset="2"/>
              <a:buNone/>
            </a:pPr>
            <a:r>
              <a:rPr lang="en-US" altLang="zh-CN" b="1">
                <a:ea typeface="文鼎CS舒同体" pitchFamily="49" charset="-122"/>
              </a:rPr>
              <a:t>public</a:t>
            </a:r>
            <a:r>
              <a:rPr lang="zh-CN" altLang="en-US" b="1">
                <a:ea typeface="文鼎CS舒同体" pitchFamily="49" charset="-122"/>
              </a:rPr>
              <a:t>、</a:t>
            </a:r>
            <a:r>
              <a:rPr lang="en-US" altLang="zh-CN" b="1">
                <a:ea typeface="文鼎CS舒同体" pitchFamily="49" charset="-122"/>
              </a:rPr>
              <a:t>private</a:t>
            </a:r>
            <a:r>
              <a:rPr lang="zh-CN" altLang="zh-CN" b="1">
                <a:ea typeface="文鼎CS舒同体" pitchFamily="49" charset="-122"/>
              </a:rPr>
              <a:t>和</a:t>
            </a:r>
            <a:r>
              <a:rPr lang="en-US" altLang="zh-CN" b="1">
                <a:ea typeface="文鼎CS舒同体" pitchFamily="49" charset="-122"/>
              </a:rPr>
              <a:t>protected</a:t>
            </a:r>
            <a:r>
              <a:rPr lang="zh-CN" altLang="en-US" b="1">
                <a:ea typeface="文鼎CS舒同体" pitchFamily="49" charset="-122"/>
              </a:rPr>
              <a:t>规定了成员的</a:t>
            </a:r>
            <a:r>
              <a:rPr lang="zh-CN" altLang="en-US" b="1">
                <a:solidFill>
                  <a:srgbClr val="FF0000"/>
                </a:solidFill>
                <a:ea typeface="文鼎CS舒同体" pitchFamily="49" charset="-122"/>
              </a:rPr>
              <a:t>可访问性</a:t>
            </a:r>
            <a:r>
              <a:rPr lang="zh-CN" altLang="en-US" b="1">
                <a:ea typeface="文鼎CS舒同体" pitchFamily="49" charset="-122"/>
              </a:rPr>
              <a:t>。</a:t>
            </a:r>
          </a:p>
          <a:p>
            <a:pPr eaLnBrk="1" hangingPunct="1">
              <a:lnSpc>
                <a:spcPct val="120000"/>
              </a:lnSpc>
              <a:spcBef>
                <a:spcPct val="20000"/>
              </a:spcBef>
              <a:buFont typeface="Webdings" pitchFamily="18" charset="2"/>
              <a:buNone/>
            </a:pPr>
            <a:r>
              <a:rPr lang="zh-CN" altLang="en-US" b="1">
                <a:ea typeface="文鼎CS舒同体" pitchFamily="49" charset="-122"/>
              </a:rPr>
              <a:t>在一个类的外部，只能访问它的公有成员，访问不了私有成员。    </a:t>
            </a:r>
          </a:p>
          <a:p>
            <a:pPr eaLnBrk="1" hangingPunct="1">
              <a:lnSpc>
                <a:spcPct val="120000"/>
              </a:lnSpc>
              <a:spcBef>
                <a:spcPct val="20000"/>
              </a:spcBef>
              <a:buFont typeface="Webdings" pitchFamily="18" charset="2"/>
              <a:buNone/>
            </a:pPr>
            <a:r>
              <a:rPr lang="zh-CN" altLang="en-US" b="1">
                <a:ea typeface="文鼎CS舒同体" pitchFamily="49" charset="-122"/>
              </a:rPr>
              <a:t>保护成员和私有成员类似，差别在于继承过程中在派生类中的访问性。</a:t>
            </a:r>
          </a:p>
          <a:p>
            <a:pPr eaLnBrk="1" hangingPunct="1">
              <a:lnSpc>
                <a:spcPct val="120000"/>
              </a:lnSpc>
              <a:spcBef>
                <a:spcPct val="20000"/>
              </a:spcBef>
              <a:buFont typeface="Webdings" pitchFamily="18" charset="2"/>
              <a:buNone/>
            </a:pPr>
            <a:r>
              <a:rPr lang="zh-CN" altLang="en-US" b="1">
                <a:ea typeface="文鼎CS舒同体" pitchFamily="49" charset="-122"/>
              </a:rPr>
              <a:t>类成员默认情况下是私有的。</a:t>
            </a:r>
            <a:endParaRPr lang="zh-CN" altLang="zh-CN" b="1">
              <a:ea typeface="文鼎CS舒同体" pitchFamily="49" charset="-122"/>
            </a:endParaRPr>
          </a:p>
        </p:txBody>
      </p:sp>
      <p:sp>
        <p:nvSpPr>
          <p:cNvPr id="8198" name="Text Box 5"/>
          <p:cNvSpPr txBox="1">
            <a:spLocks noChangeArrowheads="1"/>
          </p:cNvSpPr>
          <p:nvPr/>
        </p:nvSpPr>
        <p:spPr bwMode="auto">
          <a:xfrm>
            <a:off x="914400" y="304800"/>
            <a:ext cx="5715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800" b="1">
                <a:ea typeface="文鼎CS舒同体" pitchFamily="49" charset="-122"/>
                <a:sym typeface="Monotype Sorts" pitchFamily="2" charset="2"/>
              </a:rPr>
              <a:t>定义类</a:t>
            </a:r>
            <a:r>
              <a:rPr lang="en-US" altLang="zh-CN" sz="4800" b="1">
                <a:ea typeface="文鼎CS舒同体" pitchFamily="49" charset="-122"/>
              </a:rPr>
              <a:t>Circle</a:t>
            </a:r>
            <a:r>
              <a:rPr lang="zh-CN" altLang="en-US" sz="4800" b="1">
                <a:ea typeface="文鼎CS舒同体" pitchFamily="49" charset="-122"/>
                <a:sym typeface="Monotype Sorts" pitchFamily="2" charset="2"/>
              </a:rPr>
              <a:t>的例程</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iterate type="wd">
                                    <p:tmAbs val="300"/>
                                  </p:iterate>
                                  <p:childTnLst>
                                    <p:set>
                                      <p:cBhvr>
                                        <p:cTn id="6" dur="1" fill="hold">
                                          <p:stCondLst>
                                            <p:cond delay="299"/>
                                          </p:stCondLst>
                                        </p:cTn>
                                        <p:tgtEl>
                                          <p:spTgt spid="116740">
                                            <p:txEl>
                                              <p:pRg st="0" end="0"/>
                                            </p:txEl>
                                          </p:spTgt>
                                        </p:tgtEl>
                                        <p:attrNameLst>
                                          <p:attrName>style.visibility</p:attrName>
                                        </p:attrNameLst>
                                      </p:cBhvr>
                                      <p:to>
                                        <p:strVal val="visible"/>
                                      </p:to>
                                    </p:set>
                                    <p:anim to="" calcmode="lin" valueType="num">
                                      <p:cBhvr>
                                        <p:cTn id="7" dur="1" fill="hold"/>
                                        <p:tgtEl>
                                          <p:spTgt spid="116740">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6739"/>
                                        </p:tgtEl>
                                        <p:attrNameLst>
                                          <p:attrName>style.visibility</p:attrName>
                                        </p:attrNameLst>
                                      </p:cBhvr>
                                      <p:to>
                                        <p:strVal val="visible"/>
                                      </p:to>
                                    </p:set>
                                    <p:anim calcmode="lin" valueType="num">
                                      <p:cBhvr additive="base">
                                        <p:cTn id="12" dur="500" fill="hold"/>
                                        <p:tgtEl>
                                          <p:spTgt spid="116739"/>
                                        </p:tgtEl>
                                        <p:attrNameLst>
                                          <p:attrName>ppt_x</p:attrName>
                                        </p:attrNameLst>
                                      </p:cBhvr>
                                      <p:tavLst>
                                        <p:tav tm="0">
                                          <p:val>
                                            <p:strVal val="#ppt_x"/>
                                          </p:val>
                                        </p:tav>
                                        <p:tav tm="100000">
                                          <p:val>
                                            <p:strVal val="#ppt_x"/>
                                          </p:val>
                                        </p:tav>
                                      </p:tavLst>
                                    </p:anim>
                                    <p:anim calcmode="lin" valueType="num">
                                      <p:cBhvr additive="base">
                                        <p:cTn id="13" dur="500" fill="hold"/>
                                        <p:tgtEl>
                                          <p:spTgt spid="116739"/>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4" presetClass="entr" presetSubtype="0" fill="hold" grpId="0" nodeType="clickEffect">
                                  <p:stCondLst>
                                    <p:cond delay="0"/>
                                  </p:stCondLst>
                                  <p:iterate type="wd">
                                    <p:tmAbs val="300"/>
                                  </p:iterate>
                                  <p:childTnLst>
                                    <p:set>
                                      <p:cBhvr>
                                        <p:cTn id="17" dur="1" fill="hold">
                                          <p:stCondLst>
                                            <p:cond delay="299"/>
                                          </p:stCondLst>
                                        </p:cTn>
                                        <p:tgtEl>
                                          <p:spTgt spid="116740">
                                            <p:txEl>
                                              <p:pRg st="1" end="1"/>
                                            </p:txEl>
                                          </p:spTgt>
                                        </p:tgtEl>
                                        <p:attrNameLst>
                                          <p:attrName>style.visibility</p:attrName>
                                        </p:attrNameLst>
                                      </p:cBhvr>
                                      <p:to>
                                        <p:strVal val="visible"/>
                                      </p:to>
                                    </p:set>
                                    <p:anim to="" calcmode="lin" valueType="num">
                                      <p:cBhvr>
                                        <p:cTn id="18" dur="1" fill="hold"/>
                                        <p:tgtEl>
                                          <p:spTgt spid="116740">
                                            <p:txEl>
                                              <p:pRg st="1" end="1"/>
                                            </p:txEl>
                                          </p:spTgt>
                                        </p:tgtEl>
                                        <p:attrNameLst>
                                          <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4" presetClass="entr" presetSubtype="0" fill="hold" grpId="0" nodeType="clickEffect">
                                  <p:stCondLst>
                                    <p:cond delay="0"/>
                                  </p:stCondLst>
                                  <p:iterate type="wd">
                                    <p:tmAbs val="300"/>
                                  </p:iterate>
                                  <p:childTnLst>
                                    <p:set>
                                      <p:cBhvr>
                                        <p:cTn id="22" dur="1" fill="hold">
                                          <p:stCondLst>
                                            <p:cond delay="299"/>
                                          </p:stCondLst>
                                        </p:cTn>
                                        <p:tgtEl>
                                          <p:spTgt spid="116740">
                                            <p:txEl>
                                              <p:pRg st="2" end="2"/>
                                            </p:txEl>
                                          </p:spTgt>
                                        </p:tgtEl>
                                        <p:attrNameLst>
                                          <p:attrName>style.visibility</p:attrName>
                                        </p:attrNameLst>
                                      </p:cBhvr>
                                      <p:to>
                                        <p:strVal val="visible"/>
                                      </p:to>
                                    </p:set>
                                    <p:anim to="" calcmode="lin" valueType="num">
                                      <p:cBhvr>
                                        <p:cTn id="23" dur="1" fill="hold"/>
                                        <p:tgtEl>
                                          <p:spTgt spid="116740">
                                            <p:txEl>
                                              <p:pRg st="2" end="2"/>
                                            </p:txEl>
                                          </p:spTgt>
                                        </p:tgtEl>
                                        <p:attrNameLst>
                                          <p:attrName/>
                                        </p:attrNameLst>
                                      </p:cBhvr>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116740">
                                            <p:txEl>
                                              <p:pRg st="3" end="3"/>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1167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animBg="1"/>
      <p:bldP spid="116739" grpId="1" animBg="1"/>
      <p:bldP spid="116740"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F6799A5-E5BD-444C-97C0-BF30698D9639}" type="slidenum">
              <a:rPr lang="en-US" altLang="zh-CN" sz="1400" smtClean="0"/>
              <a:pPr eaLnBrk="1" hangingPunct="1"/>
              <a:t>9</a:t>
            </a:fld>
            <a:endParaRPr lang="en-US" altLang="zh-CN" sz="1400" smtClean="0"/>
          </a:p>
        </p:txBody>
      </p:sp>
      <p:sp>
        <p:nvSpPr>
          <p:cNvPr id="92162" name="Text Box 2"/>
          <p:cNvSpPr txBox="1">
            <a:spLocks noChangeArrowheads="1"/>
          </p:cNvSpPr>
          <p:nvPr/>
        </p:nvSpPr>
        <p:spPr bwMode="auto">
          <a:xfrm>
            <a:off x="5003800" y="2349500"/>
            <a:ext cx="4114800" cy="4478338"/>
          </a:xfrm>
          <a:prstGeom prst="rect">
            <a:avLst/>
          </a:prstGeom>
          <a:solidFill>
            <a:schemeClr val="bg1"/>
          </a:solidFill>
          <a:ln w="38100">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bIns="10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CC0000"/>
                </a:solidFill>
                <a:ea typeface="文鼎CS舒同体" pitchFamily="49" charset="-122"/>
              </a:rPr>
              <a:t>class   C</a:t>
            </a:r>
            <a:r>
              <a:rPr lang="en-US" altLang="zh-CN" b="1">
                <a:ea typeface="文鼎CS舒同体" pitchFamily="49" charset="-122"/>
              </a:rPr>
              <a:t>Circle</a:t>
            </a:r>
          </a:p>
          <a:p>
            <a:pPr eaLnBrk="1" hangingPunct="1"/>
            <a:r>
              <a:rPr lang="en-US" altLang="zh-CN" b="1">
                <a:ea typeface="文鼎CS舒同体" pitchFamily="49" charset="-122"/>
              </a:rPr>
              <a:t>{</a:t>
            </a:r>
          </a:p>
          <a:p>
            <a:pPr eaLnBrk="1" hangingPunct="1"/>
            <a:r>
              <a:rPr lang="en-US" altLang="zh-CN" b="1">
                <a:ea typeface="文鼎CS舒同体" pitchFamily="49" charset="-122"/>
              </a:rPr>
              <a:t>    public:</a:t>
            </a:r>
          </a:p>
          <a:p>
            <a:pPr eaLnBrk="1" hangingPunct="1"/>
            <a:r>
              <a:rPr lang="en-US" altLang="zh-CN" b="1">
                <a:ea typeface="文鼎CS舒同体" pitchFamily="49" charset="-122"/>
              </a:rPr>
              <a:t>      </a:t>
            </a:r>
            <a:r>
              <a:rPr lang="en-US" altLang="zh-CN" b="1"/>
              <a:t>CCircle( );</a:t>
            </a:r>
          </a:p>
          <a:p>
            <a:pPr eaLnBrk="1" hangingPunct="1"/>
            <a:r>
              <a:rPr lang="en-US" altLang="zh-CN" b="1"/>
              <a:t>      void DisplayArea( );</a:t>
            </a:r>
          </a:p>
          <a:p>
            <a:pPr eaLnBrk="1" hangingPunct="1"/>
            <a:r>
              <a:rPr lang="en-US" altLang="zh-CN" b="1"/>
              <a:t>       ~CCircle( );</a:t>
            </a:r>
          </a:p>
          <a:p>
            <a:pPr eaLnBrk="1" hangingPunct="1">
              <a:lnSpc>
                <a:spcPct val="110000"/>
              </a:lnSpc>
            </a:pPr>
            <a:r>
              <a:rPr lang="en-US" altLang="zh-CN" b="1">
                <a:ea typeface="文鼎CS舒同体" pitchFamily="49" charset="-122"/>
              </a:rPr>
              <a:t>    private:</a:t>
            </a:r>
          </a:p>
          <a:p>
            <a:pPr eaLnBrk="1" hangingPunct="1"/>
            <a:r>
              <a:rPr lang="en-US" altLang="zh-CN" b="1">
                <a:ea typeface="文鼎CS舒同体" pitchFamily="49" charset="-122"/>
              </a:rPr>
              <a:t>      void CalculateArea( );</a:t>
            </a:r>
          </a:p>
          <a:p>
            <a:pPr eaLnBrk="1" hangingPunct="1"/>
            <a:r>
              <a:rPr lang="en-US" altLang="zh-CN" b="1">
                <a:ea typeface="文鼎CS舒同体" pitchFamily="49" charset="-122"/>
              </a:rPr>
              <a:t>       int m_radius;</a:t>
            </a:r>
          </a:p>
          <a:p>
            <a:pPr eaLnBrk="1" hangingPunct="1"/>
            <a:r>
              <a:rPr lang="en-US" altLang="zh-CN" b="1">
                <a:ea typeface="文鼎CS舒同体" pitchFamily="49" charset="-122"/>
              </a:rPr>
              <a:t>       int m_color;</a:t>
            </a:r>
          </a:p>
          <a:p>
            <a:pPr eaLnBrk="1" hangingPunct="1"/>
            <a:r>
              <a:rPr lang="en-US" altLang="zh-CN" b="1">
                <a:ea typeface="文鼎CS舒同体" pitchFamily="49" charset="-122"/>
              </a:rPr>
              <a:t>}</a:t>
            </a:r>
            <a:r>
              <a:rPr lang="en-US" altLang="zh-CN" b="1">
                <a:solidFill>
                  <a:srgbClr val="CC0000"/>
                </a:solidFill>
                <a:ea typeface="文鼎CS舒同体" pitchFamily="49" charset="-122"/>
              </a:rPr>
              <a:t>;</a:t>
            </a:r>
          </a:p>
          <a:p>
            <a:pPr eaLnBrk="1" hangingPunct="1"/>
            <a:r>
              <a:rPr lang="en-US" altLang="zh-CN" b="1">
                <a:solidFill>
                  <a:srgbClr val="CC0000"/>
                </a:solidFill>
                <a:ea typeface="文鼎CS舒同体" pitchFamily="49" charset="-122"/>
              </a:rPr>
              <a:t>CCircle </a:t>
            </a:r>
            <a:r>
              <a:rPr lang="en-US" altLang="zh-CN" b="1">
                <a:solidFill>
                  <a:srgbClr val="800080"/>
                </a:solidFill>
                <a:ea typeface="文鼎CS舒同体" pitchFamily="49" charset="-122"/>
              </a:rPr>
              <a:t>MyCircle</a:t>
            </a:r>
            <a:r>
              <a:rPr lang="zh-CN" altLang="en-US" b="1">
                <a:solidFill>
                  <a:srgbClr val="800080"/>
                </a:solidFill>
                <a:ea typeface="文鼎CS舒同体" pitchFamily="49" charset="-122"/>
              </a:rPr>
              <a:t>；</a:t>
            </a:r>
          </a:p>
        </p:txBody>
      </p:sp>
      <p:sp>
        <p:nvSpPr>
          <p:cNvPr id="92167" name="Text Box 7"/>
          <p:cNvSpPr txBox="1">
            <a:spLocks noChangeArrowheads="1"/>
          </p:cNvSpPr>
          <p:nvPr/>
        </p:nvSpPr>
        <p:spPr bwMode="auto">
          <a:xfrm>
            <a:off x="5029200" y="2379663"/>
            <a:ext cx="4114800" cy="4478337"/>
          </a:xfrm>
          <a:prstGeom prst="rect">
            <a:avLst/>
          </a:prstGeom>
          <a:solidFill>
            <a:schemeClr val="bg1"/>
          </a:solidFill>
          <a:ln w="38100">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bIns="10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0000"/>
              </a:lnSpc>
            </a:pPr>
            <a:r>
              <a:rPr lang="en-US" altLang="zh-CN" b="1">
                <a:solidFill>
                  <a:srgbClr val="CC0000"/>
                </a:solidFill>
                <a:ea typeface="文鼎CS舒同体" pitchFamily="49" charset="-122"/>
              </a:rPr>
              <a:t>class   C</a:t>
            </a:r>
            <a:r>
              <a:rPr lang="en-US" altLang="zh-CN" b="1">
                <a:ea typeface="文鼎CS舒同体" pitchFamily="49" charset="-122"/>
              </a:rPr>
              <a:t>Circle</a:t>
            </a:r>
          </a:p>
          <a:p>
            <a:pPr eaLnBrk="1" hangingPunct="1">
              <a:lnSpc>
                <a:spcPct val="110000"/>
              </a:lnSpc>
            </a:pPr>
            <a:r>
              <a:rPr lang="en-US" altLang="zh-CN" b="1">
                <a:ea typeface="文鼎CS舒同体" pitchFamily="49" charset="-122"/>
              </a:rPr>
              <a:t>{</a:t>
            </a:r>
          </a:p>
          <a:p>
            <a:pPr eaLnBrk="1" hangingPunct="1">
              <a:lnSpc>
                <a:spcPct val="110000"/>
              </a:lnSpc>
            </a:pPr>
            <a:r>
              <a:rPr lang="en-US" altLang="zh-CN" b="1">
                <a:ea typeface="文鼎CS舒同体" pitchFamily="49" charset="-122"/>
              </a:rPr>
              <a:t>    public:</a:t>
            </a:r>
          </a:p>
          <a:p>
            <a:pPr eaLnBrk="1" hangingPunct="1">
              <a:lnSpc>
                <a:spcPct val="110000"/>
              </a:lnSpc>
            </a:pPr>
            <a:r>
              <a:rPr lang="en-US" altLang="zh-CN" b="1">
                <a:ea typeface="文鼎CS舒同体" pitchFamily="49" charset="-122"/>
              </a:rPr>
              <a:t>      </a:t>
            </a:r>
            <a:r>
              <a:rPr lang="en-US" altLang="zh-CN" b="1"/>
              <a:t>CCircle( );</a:t>
            </a:r>
          </a:p>
          <a:p>
            <a:pPr eaLnBrk="1" hangingPunct="1">
              <a:lnSpc>
                <a:spcPct val="110000"/>
              </a:lnSpc>
            </a:pPr>
            <a:r>
              <a:rPr lang="en-US" altLang="zh-CN" b="1"/>
              <a:t>      void DisplayArea( );</a:t>
            </a:r>
          </a:p>
          <a:p>
            <a:pPr eaLnBrk="1" hangingPunct="1">
              <a:lnSpc>
                <a:spcPct val="110000"/>
              </a:lnSpc>
            </a:pPr>
            <a:r>
              <a:rPr lang="en-US" altLang="zh-CN" b="1"/>
              <a:t>       ~CCircle( );</a:t>
            </a:r>
          </a:p>
          <a:p>
            <a:pPr eaLnBrk="1" hangingPunct="1">
              <a:lnSpc>
                <a:spcPct val="110000"/>
              </a:lnSpc>
            </a:pPr>
            <a:r>
              <a:rPr lang="en-US" altLang="zh-CN" b="1">
                <a:ea typeface="文鼎CS舒同体" pitchFamily="49" charset="-122"/>
              </a:rPr>
              <a:t>    private:</a:t>
            </a:r>
          </a:p>
          <a:p>
            <a:pPr eaLnBrk="1" hangingPunct="1">
              <a:lnSpc>
                <a:spcPct val="110000"/>
              </a:lnSpc>
            </a:pPr>
            <a:r>
              <a:rPr lang="en-US" altLang="zh-CN" b="1">
                <a:ea typeface="文鼎CS舒同体" pitchFamily="49" charset="-122"/>
              </a:rPr>
              <a:t>      void CalculateArea( );</a:t>
            </a:r>
          </a:p>
          <a:p>
            <a:pPr eaLnBrk="1" hangingPunct="1">
              <a:lnSpc>
                <a:spcPct val="110000"/>
              </a:lnSpc>
            </a:pPr>
            <a:r>
              <a:rPr lang="en-US" altLang="zh-CN" b="1">
                <a:ea typeface="文鼎CS舒同体" pitchFamily="49" charset="-122"/>
              </a:rPr>
              <a:t>       int m_radius;</a:t>
            </a:r>
          </a:p>
          <a:p>
            <a:pPr eaLnBrk="1" hangingPunct="1">
              <a:lnSpc>
                <a:spcPct val="110000"/>
              </a:lnSpc>
            </a:pPr>
            <a:r>
              <a:rPr lang="en-US" altLang="zh-CN" b="1">
                <a:ea typeface="文鼎CS舒同体" pitchFamily="49" charset="-122"/>
              </a:rPr>
              <a:t>       int m_color;</a:t>
            </a:r>
          </a:p>
          <a:p>
            <a:pPr eaLnBrk="1" hangingPunct="1">
              <a:lnSpc>
                <a:spcPct val="110000"/>
              </a:lnSpc>
            </a:pPr>
            <a:r>
              <a:rPr lang="en-US" altLang="zh-CN" b="1">
                <a:ea typeface="文鼎CS舒同体" pitchFamily="49" charset="-122"/>
              </a:rPr>
              <a:t>}</a:t>
            </a:r>
            <a:r>
              <a:rPr lang="en-US" altLang="zh-CN" b="1">
                <a:solidFill>
                  <a:srgbClr val="800080"/>
                </a:solidFill>
                <a:ea typeface="文鼎CS舒同体" pitchFamily="49" charset="-122"/>
              </a:rPr>
              <a:t>MyCircle</a:t>
            </a:r>
            <a:r>
              <a:rPr lang="en-US" altLang="zh-CN" b="1">
                <a:solidFill>
                  <a:srgbClr val="CC0000"/>
                </a:solidFill>
                <a:ea typeface="文鼎CS舒同体" pitchFamily="49" charset="-122"/>
              </a:rPr>
              <a:t>;</a:t>
            </a:r>
          </a:p>
        </p:txBody>
      </p:sp>
      <p:sp>
        <p:nvSpPr>
          <p:cNvPr id="92163" name="Text Box 3"/>
          <p:cNvSpPr txBox="1">
            <a:spLocks noChangeArrowheads="1"/>
          </p:cNvSpPr>
          <p:nvPr/>
        </p:nvSpPr>
        <p:spPr bwMode="auto">
          <a:xfrm>
            <a:off x="990600" y="304800"/>
            <a:ext cx="44958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800" b="1">
                <a:ea typeface="文鼎CS舒同体" pitchFamily="49" charset="-122"/>
                <a:sym typeface="Monotype Sorts" pitchFamily="2" charset="2"/>
              </a:rPr>
              <a:t>定义类的对象</a:t>
            </a:r>
          </a:p>
        </p:txBody>
      </p:sp>
      <p:sp>
        <p:nvSpPr>
          <p:cNvPr id="92164" name="Text Box 4"/>
          <p:cNvSpPr txBox="1">
            <a:spLocks noChangeArrowheads="1"/>
          </p:cNvSpPr>
          <p:nvPr/>
        </p:nvSpPr>
        <p:spPr bwMode="auto">
          <a:xfrm>
            <a:off x="1331913" y="1341438"/>
            <a:ext cx="7377112" cy="10414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buFont typeface="Webdings" pitchFamily="18" charset="2"/>
              <a:buNone/>
            </a:pPr>
            <a:r>
              <a:rPr lang="en-US" altLang="zh-CN" b="1">
                <a:latin typeface="Tahoma" pitchFamily="34" charset="0"/>
                <a:ea typeface="黑体" pitchFamily="49" charset="-122"/>
              </a:rPr>
              <a:t>    </a:t>
            </a:r>
            <a:r>
              <a:rPr lang="zh-CN" altLang="en-US" b="1">
                <a:latin typeface="Tahoma" pitchFamily="34" charset="0"/>
                <a:ea typeface="黑体" pitchFamily="49" charset="-122"/>
              </a:rPr>
              <a:t>定义类只是</a:t>
            </a:r>
            <a:r>
              <a:rPr lang="zh-CN" altLang="en-US" b="1">
                <a:solidFill>
                  <a:srgbClr val="CC0000"/>
                </a:solidFill>
                <a:latin typeface="Tahoma" pitchFamily="34" charset="0"/>
                <a:ea typeface="黑体" pitchFamily="49" charset="-122"/>
              </a:rPr>
              <a:t>相当于</a:t>
            </a:r>
            <a:r>
              <a:rPr lang="zh-CN" altLang="en-US" b="1">
                <a:latin typeface="Tahoma" pitchFamily="34" charset="0"/>
                <a:ea typeface="黑体" pitchFamily="49" charset="-122"/>
              </a:rPr>
              <a:t>定义了一种数据类型，要使用它，必须定义该类型的变量，也就是该类的</a:t>
            </a:r>
            <a:r>
              <a:rPr lang="zh-CN" altLang="en-US" b="1">
                <a:solidFill>
                  <a:srgbClr val="800080"/>
                </a:solidFill>
                <a:latin typeface="Tahoma" pitchFamily="34" charset="0"/>
                <a:ea typeface="黑体" pitchFamily="49" charset="-122"/>
              </a:rPr>
              <a:t>对象</a:t>
            </a:r>
            <a:r>
              <a:rPr lang="zh-CN" altLang="en-US" b="1">
                <a:latin typeface="Tahoma" pitchFamily="34" charset="0"/>
                <a:ea typeface="黑体" pitchFamily="49" charset="-122"/>
              </a:rPr>
              <a:t>。  </a:t>
            </a:r>
            <a:endParaRPr lang="zh-CN" altLang="zh-CN" b="1">
              <a:latin typeface="Tahoma" pitchFamily="34" charset="0"/>
              <a:ea typeface="黑体" pitchFamily="49" charset="-122"/>
            </a:endParaRPr>
          </a:p>
        </p:txBody>
      </p:sp>
      <p:sp>
        <p:nvSpPr>
          <p:cNvPr id="92165" name="Text Box 5"/>
          <p:cNvSpPr txBox="1">
            <a:spLocks noChangeArrowheads="1"/>
          </p:cNvSpPr>
          <p:nvPr/>
        </p:nvSpPr>
        <p:spPr bwMode="auto">
          <a:xfrm>
            <a:off x="1116013" y="3911600"/>
            <a:ext cx="3886200" cy="253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800080"/>
                </a:solidFill>
                <a:sym typeface="Webdings" pitchFamily="18" charset="2"/>
              </a:rPr>
              <a:t></a:t>
            </a:r>
            <a:r>
              <a:rPr lang="zh-CN" altLang="en-US" b="1">
                <a:solidFill>
                  <a:srgbClr val="800080"/>
                </a:solidFill>
              </a:rPr>
              <a:t>在定义类的同时定义对象</a:t>
            </a:r>
            <a:endParaRPr lang="zh-CN" altLang="en-US" b="1"/>
          </a:p>
          <a:p>
            <a:pPr eaLnBrk="1" hangingPunct="1"/>
            <a:endParaRPr lang="zh-CN" altLang="en-US" b="1"/>
          </a:p>
          <a:p>
            <a:pPr eaLnBrk="1" hangingPunct="1">
              <a:lnSpc>
                <a:spcPct val="70000"/>
              </a:lnSpc>
            </a:pPr>
            <a:r>
              <a:rPr lang="en-US" altLang="zh-CN" b="1"/>
              <a:t>class </a:t>
            </a:r>
            <a:r>
              <a:rPr lang="zh-CN" altLang="en-US" b="1"/>
              <a:t>类名</a:t>
            </a:r>
          </a:p>
          <a:p>
            <a:pPr eaLnBrk="1" hangingPunct="1"/>
            <a:r>
              <a:rPr lang="zh-CN" altLang="zh-CN" b="1"/>
              <a:t>{ </a:t>
            </a:r>
          </a:p>
          <a:p>
            <a:pPr eaLnBrk="1" hangingPunct="1"/>
            <a:r>
              <a:rPr lang="en-US" altLang="zh-CN" b="1"/>
              <a:t>   </a:t>
            </a:r>
            <a:r>
              <a:rPr lang="zh-CN" altLang="en-US" b="1"/>
              <a:t>成员变量；</a:t>
            </a:r>
          </a:p>
          <a:p>
            <a:pPr eaLnBrk="1" hangingPunct="1"/>
            <a:r>
              <a:rPr lang="zh-CN" altLang="en-US" b="1"/>
              <a:t>   成员函数；</a:t>
            </a:r>
          </a:p>
          <a:p>
            <a:pPr eaLnBrk="1" hangingPunct="1"/>
            <a:r>
              <a:rPr lang="zh-CN" altLang="zh-CN" b="1"/>
              <a:t>}</a:t>
            </a:r>
            <a:r>
              <a:rPr lang="zh-CN" altLang="en-US" b="1"/>
              <a:t>对象名表列；</a:t>
            </a:r>
          </a:p>
        </p:txBody>
      </p:sp>
      <p:sp>
        <p:nvSpPr>
          <p:cNvPr id="92166" name="Text Box 6"/>
          <p:cNvSpPr txBox="1">
            <a:spLocks noChangeArrowheads="1"/>
          </p:cNvSpPr>
          <p:nvPr/>
        </p:nvSpPr>
        <p:spPr bwMode="auto">
          <a:xfrm>
            <a:off x="1066800" y="2530475"/>
            <a:ext cx="358140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40000"/>
              </a:lnSpc>
            </a:pPr>
            <a:r>
              <a:rPr lang="en-US" altLang="zh-CN" b="1">
                <a:solidFill>
                  <a:srgbClr val="800080"/>
                </a:solidFill>
                <a:latin typeface="宋体" pitchFamily="2" charset="-122"/>
                <a:sym typeface="Webdings" pitchFamily="18" charset="2"/>
              </a:rPr>
              <a:t></a:t>
            </a:r>
            <a:r>
              <a:rPr lang="zh-CN" altLang="en-US" b="1">
                <a:solidFill>
                  <a:srgbClr val="800080"/>
                </a:solidFill>
                <a:latin typeface="宋体" pitchFamily="2" charset="-122"/>
              </a:rPr>
              <a:t>在定义类之后定义对象</a:t>
            </a:r>
          </a:p>
          <a:p>
            <a:pPr eaLnBrk="1" hangingPunct="1">
              <a:lnSpc>
                <a:spcPct val="140000"/>
              </a:lnSpc>
            </a:pPr>
            <a:r>
              <a:rPr lang="zh-CN" altLang="en-US" b="1">
                <a:latin typeface="宋体" pitchFamily="2" charset="-122"/>
              </a:rPr>
              <a:t>类名 对象名表列；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 calcmode="lin" valueType="num">
                                      <p:cBhvr>
                                        <p:cTn id="7" dur="500" fill="hold"/>
                                        <p:tgtEl>
                                          <p:spTgt spid="92163">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92163">
                                            <p:txEl>
                                              <p:pRg st="0" end="0"/>
                                            </p:txEl>
                                          </p:spTgt>
                                        </p:tgtEl>
                                        <p:attrNameLst>
                                          <p:attrName>ppt_y</p:attrName>
                                        </p:attrNameLst>
                                      </p:cBhvr>
                                      <p:tavLst>
                                        <p:tav tm="0">
                                          <p:val>
                                            <p:strVal val="#ppt_y-#ppt_h/2"/>
                                          </p:val>
                                        </p:tav>
                                        <p:tav tm="100000">
                                          <p:val>
                                            <p:strVal val="#ppt_y"/>
                                          </p:val>
                                        </p:tav>
                                      </p:tavLst>
                                    </p:anim>
                                    <p:anim calcmode="lin" valueType="num">
                                      <p:cBhvr>
                                        <p:cTn id="9" dur="500" fill="hold"/>
                                        <p:tgtEl>
                                          <p:spTgt spid="92163">
                                            <p:txEl>
                                              <p:pRg st="0" end="0"/>
                                            </p:txEl>
                                          </p:spTgt>
                                        </p:tgtEl>
                                        <p:attrNameLst>
                                          <p:attrName>ppt_w</p:attrName>
                                        </p:attrNameLst>
                                      </p:cBhvr>
                                      <p:tavLst>
                                        <p:tav tm="0">
                                          <p:val>
                                            <p:strVal val="#ppt_w"/>
                                          </p:val>
                                        </p:tav>
                                        <p:tav tm="100000">
                                          <p:val>
                                            <p:strVal val="#ppt_w"/>
                                          </p:val>
                                        </p:tav>
                                      </p:tavLst>
                                    </p:anim>
                                    <p:anim calcmode="lin" valueType="num">
                                      <p:cBhvr>
                                        <p:cTn id="10" dur="500" fill="hold"/>
                                        <p:tgtEl>
                                          <p:spTgt spid="9216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64">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66">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166">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162">
                                            <p:bg/>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2162">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162">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162">
                                            <p:txEl>
                                              <p:pRg st="2" end="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2162">
                                            <p:txEl>
                                              <p:pRg st="3" end="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2162">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2162">
                                            <p:txEl>
                                              <p:pRg st="5" end="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2162">
                                            <p:txEl>
                                              <p:pRg st="6" end="6"/>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2162">
                                            <p:txEl>
                                              <p:pRg st="7" end="7"/>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2162">
                                            <p:txEl>
                                              <p:pRg st="8" end="8"/>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2162">
                                            <p:txEl>
                                              <p:pRg st="9" end="9"/>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2162">
                                            <p:txEl>
                                              <p:pRg st="10" end="10"/>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2162">
                                            <p:txEl>
                                              <p:pRg st="11" end="11"/>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4" presetClass="entr" presetSubtype="0" fill="hold" grpId="0" nodeType="clickEffect">
                                  <p:stCondLst>
                                    <p:cond delay="0"/>
                                  </p:stCondLst>
                                  <p:childTnLst>
                                    <p:set>
                                      <p:cBhvr>
                                        <p:cTn id="56" dur="1" fill="hold">
                                          <p:stCondLst>
                                            <p:cond delay="499"/>
                                          </p:stCondLst>
                                        </p:cTn>
                                        <p:tgtEl>
                                          <p:spTgt spid="92165">
                                            <p:txEl>
                                              <p:pRg st="0" end="0"/>
                                            </p:txEl>
                                          </p:spTgt>
                                        </p:tgtEl>
                                        <p:attrNameLst>
                                          <p:attrName>style.visibility</p:attrName>
                                        </p:attrNameLst>
                                      </p:cBhvr>
                                      <p:to>
                                        <p:strVal val="visible"/>
                                      </p:to>
                                    </p:set>
                                    <p:anim to="" calcmode="lin" valueType="num">
                                      <p:cBhvr>
                                        <p:cTn id="57" dur="1" fill="hold"/>
                                        <p:tgtEl>
                                          <p:spTgt spid="92165">
                                            <p:txEl>
                                              <p:pRg st="0" end="0"/>
                                            </p:txEl>
                                          </p:spTgt>
                                        </p:tgtEl>
                                        <p:attrNameLst>
                                          <p:attrName/>
                                        </p:attrNameLst>
                                      </p:cBhvr>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4" presetClass="entr" presetSubtype="0" fill="hold" grpId="0" nodeType="clickEffect">
                                  <p:stCondLst>
                                    <p:cond delay="0"/>
                                  </p:stCondLst>
                                  <p:childTnLst>
                                    <p:set>
                                      <p:cBhvr>
                                        <p:cTn id="61" dur="1" fill="hold">
                                          <p:stCondLst>
                                            <p:cond delay="499"/>
                                          </p:stCondLst>
                                        </p:cTn>
                                        <p:tgtEl>
                                          <p:spTgt spid="92165">
                                            <p:txEl>
                                              <p:pRg st="2" end="2"/>
                                            </p:txEl>
                                          </p:spTgt>
                                        </p:tgtEl>
                                        <p:attrNameLst>
                                          <p:attrName>style.visibility</p:attrName>
                                        </p:attrNameLst>
                                      </p:cBhvr>
                                      <p:to>
                                        <p:strVal val="visible"/>
                                      </p:to>
                                    </p:set>
                                    <p:anim to="" calcmode="lin" valueType="num">
                                      <p:cBhvr>
                                        <p:cTn id="62" dur="1" fill="hold"/>
                                        <p:tgtEl>
                                          <p:spTgt spid="92165">
                                            <p:txEl>
                                              <p:pRg st="2" end="2"/>
                                            </p:txEl>
                                          </p:spTgt>
                                        </p:tgtEl>
                                        <p:attrNameLst>
                                          <p:attrName/>
                                        </p:attrNameLst>
                                      </p:cBhvr>
                                    </p:anim>
                                  </p:childTnLst>
                                </p:cTn>
                              </p:par>
                              <p:par>
                                <p:cTn id="63" presetID="24" presetClass="entr" presetSubtype="0" fill="hold" grpId="0" nodeType="withEffect">
                                  <p:stCondLst>
                                    <p:cond delay="0"/>
                                  </p:stCondLst>
                                  <p:childTnLst>
                                    <p:set>
                                      <p:cBhvr>
                                        <p:cTn id="64" dur="1" fill="hold">
                                          <p:stCondLst>
                                            <p:cond delay="499"/>
                                          </p:stCondLst>
                                        </p:cTn>
                                        <p:tgtEl>
                                          <p:spTgt spid="92165">
                                            <p:txEl>
                                              <p:pRg st="3" end="3"/>
                                            </p:txEl>
                                          </p:spTgt>
                                        </p:tgtEl>
                                        <p:attrNameLst>
                                          <p:attrName>style.visibility</p:attrName>
                                        </p:attrNameLst>
                                      </p:cBhvr>
                                      <p:to>
                                        <p:strVal val="visible"/>
                                      </p:to>
                                    </p:set>
                                    <p:anim to="" calcmode="lin" valueType="num">
                                      <p:cBhvr>
                                        <p:cTn id="65" dur="1" fill="hold"/>
                                        <p:tgtEl>
                                          <p:spTgt spid="92165">
                                            <p:txEl>
                                              <p:pRg st="3" end="3"/>
                                            </p:txEl>
                                          </p:spTgt>
                                        </p:tgtEl>
                                        <p:attrNameLst>
                                          <p:attrName/>
                                        </p:attrNameLst>
                                      </p:cBhvr>
                                    </p:anim>
                                  </p:childTnLst>
                                </p:cTn>
                              </p:par>
                              <p:par>
                                <p:cTn id="66" presetID="24" presetClass="entr" presetSubtype="0" fill="hold" grpId="0" nodeType="withEffect">
                                  <p:stCondLst>
                                    <p:cond delay="0"/>
                                  </p:stCondLst>
                                  <p:childTnLst>
                                    <p:set>
                                      <p:cBhvr>
                                        <p:cTn id="67" dur="1" fill="hold">
                                          <p:stCondLst>
                                            <p:cond delay="499"/>
                                          </p:stCondLst>
                                        </p:cTn>
                                        <p:tgtEl>
                                          <p:spTgt spid="92165">
                                            <p:txEl>
                                              <p:pRg st="4" end="4"/>
                                            </p:txEl>
                                          </p:spTgt>
                                        </p:tgtEl>
                                        <p:attrNameLst>
                                          <p:attrName>style.visibility</p:attrName>
                                        </p:attrNameLst>
                                      </p:cBhvr>
                                      <p:to>
                                        <p:strVal val="visible"/>
                                      </p:to>
                                    </p:set>
                                    <p:anim to="" calcmode="lin" valueType="num">
                                      <p:cBhvr>
                                        <p:cTn id="68" dur="1" fill="hold"/>
                                        <p:tgtEl>
                                          <p:spTgt spid="92165">
                                            <p:txEl>
                                              <p:pRg st="4" end="4"/>
                                            </p:txEl>
                                          </p:spTgt>
                                        </p:tgtEl>
                                        <p:attrNameLst>
                                          <p:attrName/>
                                        </p:attrNameLst>
                                      </p:cBhvr>
                                    </p:anim>
                                  </p:childTnLst>
                                </p:cTn>
                              </p:par>
                              <p:par>
                                <p:cTn id="69" presetID="24" presetClass="entr" presetSubtype="0" fill="hold" grpId="0" nodeType="withEffect">
                                  <p:stCondLst>
                                    <p:cond delay="0"/>
                                  </p:stCondLst>
                                  <p:childTnLst>
                                    <p:set>
                                      <p:cBhvr>
                                        <p:cTn id="70" dur="1" fill="hold">
                                          <p:stCondLst>
                                            <p:cond delay="499"/>
                                          </p:stCondLst>
                                        </p:cTn>
                                        <p:tgtEl>
                                          <p:spTgt spid="92165">
                                            <p:txEl>
                                              <p:pRg st="5" end="5"/>
                                            </p:txEl>
                                          </p:spTgt>
                                        </p:tgtEl>
                                        <p:attrNameLst>
                                          <p:attrName>style.visibility</p:attrName>
                                        </p:attrNameLst>
                                      </p:cBhvr>
                                      <p:to>
                                        <p:strVal val="visible"/>
                                      </p:to>
                                    </p:set>
                                    <p:anim to="" calcmode="lin" valueType="num">
                                      <p:cBhvr>
                                        <p:cTn id="71" dur="1" fill="hold"/>
                                        <p:tgtEl>
                                          <p:spTgt spid="92165">
                                            <p:txEl>
                                              <p:pRg st="5" end="5"/>
                                            </p:txEl>
                                          </p:spTgt>
                                        </p:tgtEl>
                                        <p:attrNameLst>
                                          <p:attrName/>
                                        </p:attrNameLst>
                                      </p:cBhvr>
                                    </p:anim>
                                  </p:childTnLst>
                                </p:cTn>
                              </p:par>
                              <p:par>
                                <p:cTn id="72" presetID="24" presetClass="entr" presetSubtype="0" fill="hold" grpId="0" nodeType="withEffect">
                                  <p:stCondLst>
                                    <p:cond delay="0"/>
                                  </p:stCondLst>
                                  <p:childTnLst>
                                    <p:set>
                                      <p:cBhvr>
                                        <p:cTn id="73" dur="1" fill="hold">
                                          <p:stCondLst>
                                            <p:cond delay="499"/>
                                          </p:stCondLst>
                                        </p:cTn>
                                        <p:tgtEl>
                                          <p:spTgt spid="92165">
                                            <p:txEl>
                                              <p:pRg st="6" end="6"/>
                                            </p:txEl>
                                          </p:spTgt>
                                        </p:tgtEl>
                                        <p:attrNameLst>
                                          <p:attrName>style.visibility</p:attrName>
                                        </p:attrNameLst>
                                      </p:cBhvr>
                                      <p:to>
                                        <p:strVal val="visible"/>
                                      </p:to>
                                    </p:set>
                                    <p:anim to="" calcmode="lin" valueType="num">
                                      <p:cBhvr>
                                        <p:cTn id="74" dur="1" fill="hold"/>
                                        <p:tgtEl>
                                          <p:spTgt spid="92165">
                                            <p:txEl>
                                              <p:pRg st="6" end="6"/>
                                            </p:txEl>
                                          </p:spTgt>
                                        </p:tgtEl>
                                        <p:attrNameLst>
                                          <p:attrName/>
                                        </p:attrNameLst>
                                      </p:cBhvr>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92167">
                                            <p:bg/>
                                          </p:spTgt>
                                        </p:tgtEl>
                                        <p:attrNameLst>
                                          <p:attrName>style.visibility</p:attrName>
                                        </p:attrNameLst>
                                      </p:cBhvr>
                                      <p:to>
                                        <p:strVal val="visible"/>
                                      </p:to>
                                    </p:set>
                                  </p:childTnLst>
                                </p:cTn>
                              </p:par>
                              <p:par>
                                <p:cTn id="79" presetID="1" presetClass="entr" presetSubtype="0" fill="hold" grpId="0" nodeType="withEffect">
                                  <p:stCondLst>
                                    <p:cond delay="5000"/>
                                  </p:stCondLst>
                                  <p:childTnLst>
                                    <p:set>
                                      <p:cBhvr>
                                        <p:cTn id="80" dur="1" fill="hold">
                                          <p:stCondLst>
                                            <p:cond delay="0"/>
                                          </p:stCondLst>
                                        </p:cTn>
                                        <p:tgtEl>
                                          <p:spTgt spid="92167">
                                            <p:txEl>
                                              <p:pRg st="0" end="0"/>
                                            </p:txEl>
                                          </p:spTgt>
                                        </p:tgtEl>
                                        <p:attrNameLst>
                                          <p:attrName>style.visibility</p:attrName>
                                        </p:attrNameLst>
                                      </p:cBhvr>
                                      <p:to>
                                        <p:strVal val="visible"/>
                                      </p:to>
                                    </p:set>
                                  </p:childTnLst>
                                </p:cTn>
                              </p:par>
                              <p:par>
                                <p:cTn id="81" presetID="1" presetClass="entr" presetSubtype="0" fill="hold" grpId="0" nodeType="withEffect">
                                  <p:stCondLst>
                                    <p:cond delay="5000"/>
                                  </p:stCondLst>
                                  <p:childTnLst>
                                    <p:set>
                                      <p:cBhvr>
                                        <p:cTn id="82" dur="1" fill="hold">
                                          <p:stCondLst>
                                            <p:cond delay="0"/>
                                          </p:stCondLst>
                                        </p:cTn>
                                        <p:tgtEl>
                                          <p:spTgt spid="92167">
                                            <p:txEl>
                                              <p:pRg st="1" end="1"/>
                                            </p:txEl>
                                          </p:spTgt>
                                        </p:tgtEl>
                                        <p:attrNameLst>
                                          <p:attrName>style.visibility</p:attrName>
                                        </p:attrNameLst>
                                      </p:cBhvr>
                                      <p:to>
                                        <p:strVal val="visible"/>
                                      </p:to>
                                    </p:set>
                                  </p:childTnLst>
                                </p:cTn>
                              </p:par>
                              <p:par>
                                <p:cTn id="83" presetID="1" presetClass="entr" presetSubtype="0" fill="hold" grpId="0" nodeType="withEffect">
                                  <p:stCondLst>
                                    <p:cond delay="5000"/>
                                  </p:stCondLst>
                                  <p:childTnLst>
                                    <p:set>
                                      <p:cBhvr>
                                        <p:cTn id="84" dur="1" fill="hold">
                                          <p:stCondLst>
                                            <p:cond delay="0"/>
                                          </p:stCondLst>
                                        </p:cTn>
                                        <p:tgtEl>
                                          <p:spTgt spid="92167">
                                            <p:txEl>
                                              <p:pRg st="2" end="2"/>
                                            </p:txEl>
                                          </p:spTgt>
                                        </p:tgtEl>
                                        <p:attrNameLst>
                                          <p:attrName>style.visibility</p:attrName>
                                        </p:attrNameLst>
                                      </p:cBhvr>
                                      <p:to>
                                        <p:strVal val="visible"/>
                                      </p:to>
                                    </p:set>
                                  </p:childTnLst>
                                </p:cTn>
                              </p:par>
                              <p:par>
                                <p:cTn id="85" presetID="1" presetClass="entr" presetSubtype="0" fill="hold" grpId="0" nodeType="withEffect">
                                  <p:stCondLst>
                                    <p:cond delay="5000"/>
                                  </p:stCondLst>
                                  <p:childTnLst>
                                    <p:set>
                                      <p:cBhvr>
                                        <p:cTn id="86" dur="1" fill="hold">
                                          <p:stCondLst>
                                            <p:cond delay="0"/>
                                          </p:stCondLst>
                                        </p:cTn>
                                        <p:tgtEl>
                                          <p:spTgt spid="92167">
                                            <p:txEl>
                                              <p:pRg st="3" end="3"/>
                                            </p:txEl>
                                          </p:spTgt>
                                        </p:tgtEl>
                                        <p:attrNameLst>
                                          <p:attrName>style.visibility</p:attrName>
                                        </p:attrNameLst>
                                      </p:cBhvr>
                                      <p:to>
                                        <p:strVal val="visible"/>
                                      </p:to>
                                    </p:set>
                                  </p:childTnLst>
                                </p:cTn>
                              </p:par>
                              <p:par>
                                <p:cTn id="87" presetID="1" presetClass="entr" presetSubtype="0" fill="hold" grpId="0" nodeType="withEffect">
                                  <p:stCondLst>
                                    <p:cond delay="5000"/>
                                  </p:stCondLst>
                                  <p:childTnLst>
                                    <p:set>
                                      <p:cBhvr>
                                        <p:cTn id="88" dur="1" fill="hold">
                                          <p:stCondLst>
                                            <p:cond delay="0"/>
                                          </p:stCondLst>
                                        </p:cTn>
                                        <p:tgtEl>
                                          <p:spTgt spid="92167">
                                            <p:txEl>
                                              <p:pRg st="4" end="4"/>
                                            </p:txEl>
                                          </p:spTgt>
                                        </p:tgtEl>
                                        <p:attrNameLst>
                                          <p:attrName>style.visibility</p:attrName>
                                        </p:attrNameLst>
                                      </p:cBhvr>
                                      <p:to>
                                        <p:strVal val="visible"/>
                                      </p:to>
                                    </p:set>
                                  </p:childTnLst>
                                </p:cTn>
                              </p:par>
                              <p:par>
                                <p:cTn id="89" presetID="1" presetClass="entr" presetSubtype="0" fill="hold" grpId="0" nodeType="withEffect">
                                  <p:stCondLst>
                                    <p:cond delay="5000"/>
                                  </p:stCondLst>
                                  <p:childTnLst>
                                    <p:set>
                                      <p:cBhvr>
                                        <p:cTn id="90" dur="1" fill="hold">
                                          <p:stCondLst>
                                            <p:cond delay="0"/>
                                          </p:stCondLst>
                                        </p:cTn>
                                        <p:tgtEl>
                                          <p:spTgt spid="92167">
                                            <p:txEl>
                                              <p:pRg st="5" end="5"/>
                                            </p:txEl>
                                          </p:spTgt>
                                        </p:tgtEl>
                                        <p:attrNameLst>
                                          <p:attrName>style.visibility</p:attrName>
                                        </p:attrNameLst>
                                      </p:cBhvr>
                                      <p:to>
                                        <p:strVal val="visible"/>
                                      </p:to>
                                    </p:set>
                                  </p:childTnLst>
                                </p:cTn>
                              </p:par>
                              <p:par>
                                <p:cTn id="91" presetID="1" presetClass="entr" presetSubtype="0" fill="hold" grpId="0" nodeType="withEffect">
                                  <p:stCondLst>
                                    <p:cond delay="5000"/>
                                  </p:stCondLst>
                                  <p:childTnLst>
                                    <p:set>
                                      <p:cBhvr>
                                        <p:cTn id="92" dur="1" fill="hold">
                                          <p:stCondLst>
                                            <p:cond delay="0"/>
                                          </p:stCondLst>
                                        </p:cTn>
                                        <p:tgtEl>
                                          <p:spTgt spid="92167">
                                            <p:txEl>
                                              <p:pRg st="6" end="6"/>
                                            </p:txEl>
                                          </p:spTgt>
                                        </p:tgtEl>
                                        <p:attrNameLst>
                                          <p:attrName>style.visibility</p:attrName>
                                        </p:attrNameLst>
                                      </p:cBhvr>
                                      <p:to>
                                        <p:strVal val="visible"/>
                                      </p:to>
                                    </p:set>
                                  </p:childTnLst>
                                </p:cTn>
                              </p:par>
                              <p:par>
                                <p:cTn id="93" presetID="1" presetClass="entr" presetSubtype="0" fill="hold" grpId="0" nodeType="withEffect">
                                  <p:stCondLst>
                                    <p:cond delay="5000"/>
                                  </p:stCondLst>
                                  <p:childTnLst>
                                    <p:set>
                                      <p:cBhvr>
                                        <p:cTn id="94" dur="1" fill="hold">
                                          <p:stCondLst>
                                            <p:cond delay="0"/>
                                          </p:stCondLst>
                                        </p:cTn>
                                        <p:tgtEl>
                                          <p:spTgt spid="92167">
                                            <p:txEl>
                                              <p:pRg st="7" end="7"/>
                                            </p:txEl>
                                          </p:spTgt>
                                        </p:tgtEl>
                                        <p:attrNameLst>
                                          <p:attrName>style.visibility</p:attrName>
                                        </p:attrNameLst>
                                      </p:cBhvr>
                                      <p:to>
                                        <p:strVal val="visible"/>
                                      </p:to>
                                    </p:set>
                                  </p:childTnLst>
                                </p:cTn>
                              </p:par>
                              <p:par>
                                <p:cTn id="95" presetID="1" presetClass="entr" presetSubtype="0" fill="hold" grpId="0" nodeType="withEffect">
                                  <p:stCondLst>
                                    <p:cond delay="5000"/>
                                  </p:stCondLst>
                                  <p:childTnLst>
                                    <p:set>
                                      <p:cBhvr>
                                        <p:cTn id="96" dur="1" fill="hold">
                                          <p:stCondLst>
                                            <p:cond delay="0"/>
                                          </p:stCondLst>
                                        </p:cTn>
                                        <p:tgtEl>
                                          <p:spTgt spid="92167">
                                            <p:txEl>
                                              <p:pRg st="8" end="8"/>
                                            </p:txEl>
                                          </p:spTgt>
                                        </p:tgtEl>
                                        <p:attrNameLst>
                                          <p:attrName>style.visibility</p:attrName>
                                        </p:attrNameLst>
                                      </p:cBhvr>
                                      <p:to>
                                        <p:strVal val="visible"/>
                                      </p:to>
                                    </p:set>
                                  </p:childTnLst>
                                </p:cTn>
                              </p:par>
                              <p:par>
                                <p:cTn id="97" presetID="1" presetClass="entr" presetSubtype="0" fill="hold" grpId="0" nodeType="withEffect">
                                  <p:stCondLst>
                                    <p:cond delay="5000"/>
                                  </p:stCondLst>
                                  <p:childTnLst>
                                    <p:set>
                                      <p:cBhvr>
                                        <p:cTn id="98" dur="1" fill="hold">
                                          <p:stCondLst>
                                            <p:cond delay="0"/>
                                          </p:stCondLst>
                                        </p:cTn>
                                        <p:tgtEl>
                                          <p:spTgt spid="92167">
                                            <p:txEl>
                                              <p:pRg st="9" end="9"/>
                                            </p:txEl>
                                          </p:spTgt>
                                        </p:tgtEl>
                                        <p:attrNameLst>
                                          <p:attrName>style.visibility</p:attrName>
                                        </p:attrNameLst>
                                      </p:cBhvr>
                                      <p:to>
                                        <p:strVal val="visible"/>
                                      </p:to>
                                    </p:set>
                                  </p:childTnLst>
                                </p:cTn>
                              </p:par>
                              <p:par>
                                <p:cTn id="99" presetID="1" presetClass="entr" presetSubtype="0" fill="hold" grpId="0" nodeType="withEffect">
                                  <p:stCondLst>
                                    <p:cond delay="5000"/>
                                  </p:stCondLst>
                                  <p:childTnLst>
                                    <p:set>
                                      <p:cBhvr>
                                        <p:cTn id="100" dur="1" fill="hold">
                                          <p:stCondLst>
                                            <p:cond delay="0"/>
                                          </p:stCondLst>
                                        </p:cTn>
                                        <p:tgtEl>
                                          <p:spTgt spid="921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build="p" animBg="1" autoUpdateAnimBg="0" advAuto="5000"/>
      <p:bldP spid="92167" grpId="0" build="p" animBg="1" autoUpdateAnimBg="0" advAuto="5000"/>
      <p:bldP spid="92163" grpId="0" build="p" autoUpdateAnimBg="0" advAuto="0"/>
      <p:bldP spid="92164" grpId="0" build="p" autoUpdateAnimBg="0"/>
      <p:bldP spid="92165" grpId="0" build="p" autoUpdateAnimBg="0"/>
      <p:bldP spid="92166" grpId="0" build="p" autoUpdateAnimBg="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默认设计模板">
  <a:themeElements>
    <a:clrScheme name="2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默认设计模板">
  <a:themeElements>
    <a:clrScheme name="2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15468</TotalTime>
  <Words>2987</Words>
  <Application>Microsoft Office PowerPoint</Application>
  <PresentationFormat>全屏显示(4:3)</PresentationFormat>
  <Paragraphs>795</Paragraphs>
  <Slides>44</Slides>
  <Notes>19</Notes>
  <HiddenSlides>13</HiddenSlides>
  <MMClips>0</MMClips>
  <ScaleCrop>false</ScaleCrop>
  <HeadingPairs>
    <vt:vector size="6" baseType="variant">
      <vt:variant>
        <vt:lpstr>主题</vt:lpstr>
      </vt:variant>
      <vt:variant>
        <vt:i4>6</vt:i4>
      </vt:variant>
      <vt:variant>
        <vt:lpstr>嵌入 OLE 服务器</vt:lpstr>
      </vt:variant>
      <vt:variant>
        <vt:i4>1</vt:i4>
      </vt:variant>
      <vt:variant>
        <vt:lpstr>幻灯片标题</vt:lpstr>
      </vt:variant>
      <vt:variant>
        <vt:i4>44</vt:i4>
      </vt:variant>
    </vt:vector>
  </HeadingPairs>
  <TitlesOfParts>
    <vt:vector size="51" baseType="lpstr">
      <vt:lpstr>默认设计模板</vt:lpstr>
      <vt:lpstr>1_默认设计模板</vt:lpstr>
      <vt:lpstr>2_默认设计模板</vt:lpstr>
      <vt:lpstr>3_默认设计模板</vt:lpstr>
      <vt:lpstr>4_默认设计模板</vt:lpstr>
      <vt:lpstr>5_默认设计模板</vt:lpstr>
      <vt:lpstr>剪辑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封装性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习     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派生类的继承方式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han</dc:creator>
  <cp:lastModifiedBy>AutoBVT</cp:lastModifiedBy>
  <cp:revision>408</cp:revision>
  <dcterms:created xsi:type="dcterms:W3CDTF">2001-09-12T02:40:30Z</dcterms:created>
  <dcterms:modified xsi:type="dcterms:W3CDTF">2018-04-15T11:07:40Z</dcterms:modified>
</cp:coreProperties>
</file>