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11" r:id="rId2"/>
    <p:sldMasterId id="2147483723" r:id="rId3"/>
    <p:sldMasterId id="2147483735" r:id="rId4"/>
    <p:sldMasterId id="2147483747" r:id="rId5"/>
    <p:sldMasterId id="2147483759" r:id="rId6"/>
    <p:sldMasterId id="2147483773" r:id="rId7"/>
    <p:sldMasterId id="2147483785" r:id="rId8"/>
  </p:sldMasterIdLst>
  <p:notesMasterIdLst>
    <p:notesMasterId r:id="rId68"/>
  </p:notesMasterIdLst>
  <p:handoutMasterIdLst>
    <p:handoutMasterId r:id="rId69"/>
  </p:handoutMasterIdLst>
  <p:sldIdLst>
    <p:sldId id="411" r:id="rId9"/>
    <p:sldId id="413" r:id="rId10"/>
    <p:sldId id="414" r:id="rId11"/>
    <p:sldId id="415" r:id="rId12"/>
    <p:sldId id="416" r:id="rId13"/>
    <p:sldId id="417" r:id="rId14"/>
    <p:sldId id="418" r:id="rId15"/>
    <p:sldId id="419" r:id="rId16"/>
    <p:sldId id="420" r:id="rId17"/>
    <p:sldId id="421" r:id="rId18"/>
    <p:sldId id="306" r:id="rId19"/>
    <p:sldId id="422" r:id="rId20"/>
    <p:sldId id="423" r:id="rId21"/>
    <p:sldId id="309" r:id="rId22"/>
    <p:sldId id="310" r:id="rId23"/>
    <p:sldId id="397" r:id="rId24"/>
    <p:sldId id="375" r:id="rId25"/>
    <p:sldId id="376" r:id="rId26"/>
    <p:sldId id="377" r:id="rId27"/>
    <p:sldId id="374" r:id="rId28"/>
    <p:sldId id="378" r:id="rId29"/>
    <p:sldId id="317" r:id="rId30"/>
    <p:sldId id="394" r:id="rId31"/>
    <p:sldId id="400" r:id="rId32"/>
    <p:sldId id="401" r:id="rId33"/>
    <p:sldId id="403" r:id="rId34"/>
    <p:sldId id="386" r:id="rId35"/>
    <p:sldId id="387" r:id="rId36"/>
    <p:sldId id="372" r:id="rId37"/>
    <p:sldId id="424" r:id="rId38"/>
    <p:sldId id="425" r:id="rId39"/>
    <p:sldId id="379" r:id="rId40"/>
    <p:sldId id="407" r:id="rId41"/>
    <p:sldId id="408" r:id="rId42"/>
    <p:sldId id="402" r:id="rId43"/>
    <p:sldId id="448" r:id="rId44"/>
    <p:sldId id="426" r:id="rId45"/>
    <p:sldId id="427" r:id="rId46"/>
    <p:sldId id="428" r:id="rId47"/>
    <p:sldId id="429" r:id="rId48"/>
    <p:sldId id="430" r:id="rId49"/>
    <p:sldId id="431" r:id="rId50"/>
    <p:sldId id="442" r:id="rId51"/>
    <p:sldId id="432" r:id="rId52"/>
    <p:sldId id="441" r:id="rId53"/>
    <p:sldId id="443" r:id="rId54"/>
    <p:sldId id="444" r:id="rId55"/>
    <p:sldId id="436" r:id="rId56"/>
    <p:sldId id="437" r:id="rId57"/>
    <p:sldId id="438" r:id="rId58"/>
    <p:sldId id="439" r:id="rId59"/>
    <p:sldId id="433" r:id="rId60"/>
    <p:sldId id="434" r:id="rId61"/>
    <p:sldId id="435" r:id="rId62"/>
    <p:sldId id="440" r:id="rId63"/>
    <p:sldId id="446" r:id="rId64"/>
    <p:sldId id="450" r:id="rId65"/>
    <p:sldId id="449" r:id="rId66"/>
    <p:sldId id="447" r:id="rId67"/>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ahoma" pitchFamily="34" charset="0"/>
        <a:ea typeface="宋体" charset="-122"/>
        <a:cs typeface="+mn-cs"/>
      </a:defRPr>
    </a:lvl1pPr>
    <a:lvl2pPr marL="457200" algn="ctr" rtl="0" fontAlgn="base">
      <a:spcBef>
        <a:spcPct val="0"/>
      </a:spcBef>
      <a:spcAft>
        <a:spcPct val="0"/>
      </a:spcAft>
      <a:defRPr kumimoji="1" sz="2400" kern="1200">
        <a:solidFill>
          <a:schemeClr val="tx1"/>
        </a:solidFill>
        <a:latin typeface="Tahoma" pitchFamily="34" charset="0"/>
        <a:ea typeface="宋体" charset="-122"/>
        <a:cs typeface="+mn-cs"/>
      </a:defRPr>
    </a:lvl2pPr>
    <a:lvl3pPr marL="914400" algn="ctr" rtl="0" fontAlgn="base">
      <a:spcBef>
        <a:spcPct val="0"/>
      </a:spcBef>
      <a:spcAft>
        <a:spcPct val="0"/>
      </a:spcAft>
      <a:defRPr kumimoji="1" sz="2400" kern="1200">
        <a:solidFill>
          <a:schemeClr val="tx1"/>
        </a:solidFill>
        <a:latin typeface="Tahoma" pitchFamily="34" charset="0"/>
        <a:ea typeface="宋体" charset="-122"/>
        <a:cs typeface="+mn-cs"/>
      </a:defRPr>
    </a:lvl3pPr>
    <a:lvl4pPr marL="1371600" algn="ctr" rtl="0" fontAlgn="base">
      <a:spcBef>
        <a:spcPct val="0"/>
      </a:spcBef>
      <a:spcAft>
        <a:spcPct val="0"/>
      </a:spcAft>
      <a:defRPr kumimoji="1" sz="2400" kern="1200">
        <a:solidFill>
          <a:schemeClr val="tx1"/>
        </a:solidFill>
        <a:latin typeface="Tahoma" pitchFamily="34" charset="0"/>
        <a:ea typeface="宋体" charset="-122"/>
        <a:cs typeface="+mn-cs"/>
      </a:defRPr>
    </a:lvl4pPr>
    <a:lvl5pPr marL="1828800" algn="ctr" rtl="0" fontAlgn="base">
      <a:spcBef>
        <a:spcPct val="0"/>
      </a:spcBef>
      <a:spcAft>
        <a:spcPct val="0"/>
      </a:spcAft>
      <a:defRPr kumimoji="1" sz="2400" kern="1200">
        <a:solidFill>
          <a:schemeClr val="tx1"/>
        </a:solidFill>
        <a:latin typeface="Tahoma" pitchFamily="34" charset="0"/>
        <a:ea typeface="宋体" charset="-122"/>
        <a:cs typeface="+mn-cs"/>
      </a:defRPr>
    </a:lvl5pPr>
    <a:lvl6pPr marL="2286000" algn="l" defTabSz="914400" rtl="0" eaLnBrk="1" latinLnBrk="0" hangingPunct="1">
      <a:defRPr kumimoji="1" sz="2400" kern="1200">
        <a:solidFill>
          <a:schemeClr val="tx1"/>
        </a:solidFill>
        <a:latin typeface="Tahoma" pitchFamily="34" charset="0"/>
        <a:ea typeface="宋体" charset="-122"/>
        <a:cs typeface="+mn-cs"/>
      </a:defRPr>
    </a:lvl6pPr>
    <a:lvl7pPr marL="2743200" algn="l" defTabSz="914400" rtl="0" eaLnBrk="1" latinLnBrk="0" hangingPunct="1">
      <a:defRPr kumimoji="1" sz="2400" kern="1200">
        <a:solidFill>
          <a:schemeClr val="tx1"/>
        </a:solidFill>
        <a:latin typeface="Tahoma" pitchFamily="34" charset="0"/>
        <a:ea typeface="宋体" charset="-122"/>
        <a:cs typeface="+mn-cs"/>
      </a:defRPr>
    </a:lvl7pPr>
    <a:lvl8pPr marL="3200400" algn="l" defTabSz="914400" rtl="0" eaLnBrk="1" latinLnBrk="0" hangingPunct="1">
      <a:defRPr kumimoji="1" sz="2400" kern="1200">
        <a:solidFill>
          <a:schemeClr val="tx1"/>
        </a:solidFill>
        <a:latin typeface="Tahoma" pitchFamily="34" charset="0"/>
        <a:ea typeface="宋体" charset="-122"/>
        <a:cs typeface="+mn-cs"/>
      </a:defRPr>
    </a:lvl8pPr>
    <a:lvl9pPr marL="3657600" algn="l" defTabSz="914400" rtl="0" eaLnBrk="1" latinLnBrk="0" hangingPunct="1">
      <a:defRPr kumimoji="1" sz="2400"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99"/>
    <a:srgbClr val="0000CC"/>
    <a:srgbClr val="660033"/>
    <a:srgbClr val="990033"/>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34" autoAdjust="0"/>
  </p:normalViewPr>
  <p:slideViewPr>
    <p:cSldViewPr>
      <p:cViewPr>
        <p:scale>
          <a:sx n="75" d="100"/>
          <a:sy n="75" d="100"/>
        </p:scale>
        <p:origin x="18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3795"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3796"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3797"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86A5AE4C-28D4-473F-9A26-B1E7E0A6AFB0}" type="slidenum">
              <a:rPr lang="en-US" altLang="zh-CN"/>
              <a:pPr>
                <a:defRPr/>
              </a:pPr>
              <a:t>‹#›</a:t>
            </a:fld>
            <a:endParaRPr lang="en-US" altLang="zh-CN"/>
          </a:p>
        </p:txBody>
      </p:sp>
    </p:spTree>
    <p:extLst>
      <p:ext uri="{BB962C8B-B14F-4D97-AF65-F5344CB8AC3E}">
        <p14:creationId xmlns:p14="http://schemas.microsoft.com/office/powerpoint/2010/main" val="1023624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imes New Roman" pitchFamily="18" charset="0"/>
                <a:ea typeface="宋体" pitchFamily="2" charset="-122"/>
              </a:defRPr>
            </a:lvl1pPr>
          </a:lstStyle>
          <a:p>
            <a:pPr>
              <a:defRPr/>
            </a:pPr>
            <a:endParaRPr lang="en-US" altLang="zh-CN"/>
          </a:p>
        </p:txBody>
      </p:sp>
      <p:sp>
        <p:nvSpPr>
          <p:cNvPr id="1576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77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77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imes New Roman" pitchFamily="18" charset="0"/>
                <a:ea typeface="宋体" pitchFamily="2" charset="-122"/>
              </a:defRPr>
            </a:lvl1pPr>
          </a:lstStyle>
          <a:p>
            <a:pPr>
              <a:defRPr/>
            </a:pPr>
            <a:endParaRPr lang="en-US" altLang="zh-CN"/>
          </a:p>
        </p:txBody>
      </p:sp>
      <p:sp>
        <p:nvSpPr>
          <p:cNvPr id="1577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E8A536B9-246E-4739-B320-83E0D52820F9}" type="slidenum">
              <a:rPr lang="en-US" altLang="zh-CN"/>
              <a:pPr>
                <a:defRPr/>
              </a:pPr>
              <a:t>‹#›</a:t>
            </a:fld>
            <a:endParaRPr lang="en-US" altLang="zh-CN"/>
          </a:p>
        </p:txBody>
      </p:sp>
    </p:spTree>
    <p:extLst>
      <p:ext uri="{BB962C8B-B14F-4D97-AF65-F5344CB8AC3E}">
        <p14:creationId xmlns:p14="http://schemas.microsoft.com/office/powerpoint/2010/main" val="3450685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A262FA-6C44-42CE-BC54-DE54D3AEBFCF}" type="slidenum">
              <a:rPr kumimoji="1" lang="en-US" altLang="zh-CN" sz="12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smtClean="0">
              <a:ln>
                <a:noFill/>
              </a:ln>
              <a:solidFill>
                <a:prstClr val="black"/>
              </a:solidFill>
              <a:effectLst/>
              <a:uLnTx/>
              <a:uFillTx/>
              <a:latin typeface="Times New Roman" pitchFamily="18" charset="0"/>
              <a:ea typeface="宋体" charset="-122"/>
              <a:cs typeface="+mn-cs"/>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zh-CN" altLang="en-US" smtClean="0">
                <a:ea typeface="宋体" charset="-122"/>
              </a:rPr>
              <a:t>派生类不继承的基类成员仅有析构函数、构造函数以及任何重载赋值运算符的成员函数。之所以不继承是因为派生类有自己的构造函数和析构函数。</a:t>
            </a:r>
            <a:endParaRPr lang="en-US" altLang="zh-CN" smtClean="0">
              <a:ea typeface="宋体" charset="-122"/>
            </a:endParaRPr>
          </a:p>
          <a:p>
            <a:pPr eaLnBrk="1" hangingPunct="1"/>
            <a:r>
              <a:rPr lang="zh-CN" altLang="en-US" smtClean="0">
                <a:ea typeface="宋体" charset="-122"/>
              </a:rPr>
              <a:t>虽然派生类不会继承基类的构造函数，但它们任然存在于基类中，并且用于创建派生类对象的积累部分。因为创建派生类对象的基类部分实际上属于基类构造函数而非派生类构造函数的任务。</a:t>
            </a:r>
          </a:p>
        </p:txBody>
      </p:sp>
    </p:spTree>
    <p:extLst>
      <p:ext uri="{BB962C8B-B14F-4D97-AF65-F5344CB8AC3E}">
        <p14:creationId xmlns:p14="http://schemas.microsoft.com/office/powerpoint/2010/main" val="2013327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98AE148C-B59B-404E-88A0-EECF4637974D}" type="slidenum">
              <a:rPr lang="en-US" altLang="zh-CN" smtClean="0"/>
              <a:pPr algn="r" eaLnBrk="1" hangingPunct="1">
                <a:spcBef>
                  <a:spcPct val="0"/>
                </a:spcBef>
              </a:pPr>
              <a:t>19</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smtClean="0">
                <a:ea typeface="宋体" charset="-122"/>
              </a:rPr>
              <a:t>四个参数：窗口句柄、消息名称、消息的两个参数。</a:t>
            </a:r>
          </a:p>
          <a:p>
            <a:pPr eaLnBrk="1" hangingPunct="1"/>
            <a:r>
              <a:rPr kumimoji="0" lang="zh-CN" altLang="en-US" b="1" smtClean="0">
                <a:ea typeface="宋体" charset="-122"/>
              </a:rPr>
              <a:t>在</a:t>
            </a:r>
            <a:r>
              <a:rPr kumimoji="0" lang="en-US" altLang="zh-CN" b="1" smtClean="0">
                <a:ea typeface="宋体" charset="-122"/>
              </a:rPr>
              <a:t>Windows</a:t>
            </a:r>
            <a:r>
              <a:rPr kumimoji="0" lang="zh-CN" altLang="en-US" b="1" smtClean="0">
                <a:ea typeface="宋体" charset="-122"/>
              </a:rPr>
              <a:t>程序中有各种各样的资源（如窗口、图标、光标），系统在创建这些资源时会为它们分配内存，并返回标识这些资源的标识号，即句柄。句柄是一个</a:t>
            </a:r>
            <a:r>
              <a:rPr kumimoji="0" lang="en-US" altLang="zh-CN" b="1" smtClean="0">
                <a:ea typeface="宋体" charset="-122"/>
              </a:rPr>
              <a:t>4</a:t>
            </a:r>
            <a:r>
              <a:rPr kumimoji="0" lang="zh-CN" altLang="en-US" b="1" smtClean="0">
                <a:ea typeface="宋体" charset="-122"/>
              </a:rPr>
              <a:t>字节长的数值。</a:t>
            </a:r>
          </a:p>
          <a:p>
            <a:pPr eaLnBrk="1" hangingPunct="1"/>
            <a:r>
              <a:rPr kumimoji="0" lang="zh-CN" altLang="en-US" b="1" smtClean="0">
                <a:ea typeface="宋体" charset="-122"/>
              </a:rPr>
              <a:t>应用程序中可以通过句柄访问相应的资源。</a:t>
            </a:r>
          </a:p>
          <a:p>
            <a:pPr eaLnBrk="1" hangingPunct="1"/>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2F036728-443E-4737-9503-E124B1FC6111}" type="slidenum">
              <a:rPr lang="en-US" altLang="zh-CN" smtClean="0"/>
              <a:pPr algn="r" eaLnBrk="1" hangingPunct="1">
                <a:spcBef>
                  <a:spcPct val="0"/>
                </a:spcBef>
              </a:pPr>
              <a:t>20</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altLang="zh-CN" smtClean="0">
                <a:ea typeface="宋体" charset="-122"/>
              </a:rPr>
              <a:t>MFC</a:t>
            </a:r>
            <a:r>
              <a:rPr lang="zh-CN" altLang="en-US" smtClean="0">
                <a:ea typeface="宋体" charset="-122"/>
              </a:rPr>
              <a:t>类库，编程容易了，弊端不好理解</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26AF48FF-3804-4F65-91FE-9565671FB1CA}" type="slidenum">
              <a:rPr lang="en-US" altLang="zh-CN" smtClean="0"/>
              <a:pPr algn="r" eaLnBrk="1" hangingPunct="1">
                <a:spcBef>
                  <a:spcPct val="0"/>
                </a:spcBef>
              </a:pPr>
              <a:t>21</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zh-CN" altLang="en-US" smtClean="0">
                <a:ea typeface="宋体" charset="-122"/>
              </a:rPr>
              <a:t>所有能够进行消息处理的类都是基于</a:t>
            </a:r>
            <a:r>
              <a:rPr lang="en-US" altLang="zh-CN" smtClean="0">
                <a:ea typeface="宋体" charset="-122"/>
              </a:rPr>
              <a:t>CCmdTarget</a:t>
            </a:r>
            <a:r>
              <a:rPr lang="zh-CN" altLang="en-US" smtClean="0">
                <a:ea typeface="宋体" charset="-122"/>
              </a:rPr>
              <a:t>类的，也就是说</a:t>
            </a:r>
            <a:r>
              <a:rPr lang="en-US" altLang="zh-CN" smtClean="0">
                <a:ea typeface="宋体" charset="-122"/>
              </a:rPr>
              <a:t>CCmdTarget</a:t>
            </a:r>
            <a:r>
              <a:rPr lang="zh-CN" altLang="en-US" smtClean="0">
                <a:ea typeface="宋体" charset="-122"/>
              </a:rPr>
              <a:t>类是所有可以进行消息处理类的父类。</a:t>
            </a:r>
            <a:r>
              <a:rPr lang="en-US" altLang="zh-CN" smtClean="0">
                <a:ea typeface="宋体" charset="-122"/>
              </a:rPr>
              <a:t>CCmdTarget</a:t>
            </a:r>
            <a:r>
              <a:rPr lang="zh-CN" altLang="en-US" smtClean="0">
                <a:ea typeface="宋体" charset="-122"/>
              </a:rPr>
              <a:t>类是</a:t>
            </a:r>
            <a:r>
              <a:rPr lang="en-US" altLang="zh-CN" smtClean="0">
                <a:ea typeface="宋体" charset="-122"/>
              </a:rPr>
              <a:t>MFC</a:t>
            </a:r>
            <a:r>
              <a:rPr lang="zh-CN" altLang="en-US" smtClean="0">
                <a:ea typeface="宋体" charset="-122"/>
              </a:rPr>
              <a:t>处理命令消息的基础和核心</a:t>
            </a:r>
          </a:p>
          <a:p>
            <a:pPr eaLnBrk="1" hangingPunct="1"/>
            <a:r>
              <a:rPr lang="zh-CN" altLang="en-US" smtClean="0">
                <a:ea typeface="宋体" charset="-122"/>
              </a:rPr>
              <a:t>高层类提供一般的功能，底层类实现更具体的功能。</a:t>
            </a:r>
          </a:p>
          <a:p>
            <a:pPr eaLnBrk="1" hangingPunct="1"/>
            <a:r>
              <a:rPr lang="en-US" altLang="zh-CN" smtClean="0">
                <a:ea typeface="宋体" charset="-122"/>
              </a:rPr>
              <a:t>CWnd</a:t>
            </a:r>
            <a:r>
              <a:rPr lang="zh-CN" altLang="en-US" smtClean="0">
                <a:ea typeface="宋体" charset="-122"/>
              </a:rPr>
              <a:t>类实现了</a:t>
            </a:r>
            <a:r>
              <a:rPr lang="en-US" altLang="zh-CN" smtClean="0">
                <a:ea typeface="宋体" charset="-122"/>
              </a:rPr>
              <a:t>Windows</a:t>
            </a:r>
            <a:r>
              <a:rPr lang="zh-CN" altLang="en-US" smtClean="0">
                <a:ea typeface="宋体" charset="-122"/>
              </a:rPr>
              <a:t>窗口中大多数常用的功能。比如窗口创建、销毁窗口、使用菜单、绘图，</a:t>
            </a:r>
            <a:r>
              <a:rPr lang="en-US" altLang="zh-CN" smtClean="0">
                <a:ea typeface="宋体" charset="-122"/>
              </a:rPr>
              <a:t>CDialog</a:t>
            </a:r>
            <a:r>
              <a:rPr lang="zh-CN" altLang="en-US" smtClean="0">
                <a:ea typeface="宋体" charset="-122"/>
              </a:rPr>
              <a:t>继承了</a:t>
            </a:r>
            <a:r>
              <a:rPr lang="en-US" altLang="zh-CN" smtClean="0">
                <a:ea typeface="宋体" charset="-122"/>
              </a:rPr>
              <a:t>CWnd</a:t>
            </a:r>
            <a:r>
              <a:rPr lang="zh-CN" altLang="en-US" smtClean="0">
                <a:ea typeface="宋体" charset="-122"/>
              </a:rPr>
              <a:t>的功能，另外添加了对话框的一些功能。比如创建并显示对话框，关闭对话框</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D59764F2-4BD7-42C7-8640-1C6822B4816A}" type="slidenum">
              <a:rPr lang="en-US" altLang="zh-CN" smtClean="0"/>
              <a:pPr algn="r" eaLnBrk="1" hangingPunct="1">
                <a:spcBef>
                  <a:spcPct val="0"/>
                </a:spcBef>
              </a:pPr>
              <a:t>22</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zh-CN" altLang="en-US" smtClean="0">
                <a:ea typeface="宋体" charset="-122"/>
              </a:rPr>
              <a:t>想让操作系统做什么事情，可以通过调用相应的</a:t>
            </a:r>
            <a:r>
              <a:rPr lang="en-US" altLang="zh-CN" smtClean="0">
                <a:ea typeface="宋体" charset="-122"/>
              </a:rPr>
              <a:t>API</a:t>
            </a:r>
            <a:r>
              <a:rPr lang="zh-CN" altLang="en-US" smtClean="0">
                <a:ea typeface="宋体" charset="-122"/>
              </a:rPr>
              <a:t>函数。</a:t>
            </a:r>
          </a:p>
          <a:p>
            <a:pPr eaLnBrk="1" hangingPunct="1"/>
            <a:r>
              <a:rPr lang="zh-CN" altLang="en-US" smtClean="0">
                <a:ea typeface="宋体" charset="-122"/>
              </a:rPr>
              <a:t>操作系统是位于硬件之上的第一层软件，管理者计算机的所有软硬件资源，其它软件都是建立在操作系统之上的。因此操作提供的是最底层的服务，最基本的，其它软件都是通过</a:t>
            </a:r>
            <a:r>
              <a:rPr lang="en-US" altLang="zh-CN" smtClean="0">
                <a:ea typeface="宋体" charset="-122"/>
              </a:rPr>
              <a:t>API</a:t>
            </a:r>
            <a:r>
              <a:rPr lang="zh-CN" altLang="en-US" smtClean="0">
                <a:ea typeface="宋体" charset="-122"/>
              </a:rPr>
              <a:t>函数来完成工作。</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A0ECE7AE-1386-45A9-9F9D-E473C5A89E67}" type="slidenum">
              <a:rPr lang="en-US" altLang="zh-CN" smtClean="0"/>
              <a:pPr algn="r" eaLnBrk="1" hangingPunct="1">
                <a:spcBef>
                  <a:spcPct val="0"/>
                </a:spcBef>
              </a:pPr>
              <a:t>23</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zh-CN" altLang="en-US" smtClean="0">
                <a:ea typeface="宋体" charset="-122"/>
              </a:rPr>
              <a:t>消息的产生来源于系统事情</a:t>
            </a:r>
            <a:r>
              <a:rPr lang="en-US" altLang="zh-CN" smtClean="0">
                <a:ea typeface="宋体" charset="-122"/>
              </a:rPr>
              <a:t>(</a:t>
            </a:r>
            <a:r>
              <a:rPr lang="zh-CN" altLang="en-US" smtClean="0">
                <a:ea typeface="宋体" charset="-122"/>
              </a:rPr>
              <a:t>包括计时器事件</a:t>
            </a:r>
            <a:r>
              <a:rPr lang="en-US" altLang="zh-CN" smtClean="0">
                <a:ea typeface="宋体" charset="-122"/>
              </a:rPr>
              <a:t>)</a:t>
            </a:r>
            <a:r>
              <a:rPr lang="zh-CN" altLang="en-US" smtClean="0">
                <a:ea typeface="宋体" charset="-122"/>
              </a:rPr>
              <a:t>和用户事情</a:t>
            </a:r>
            <a:r>
              <a:rPr lang="en-US" altLang="zh-CN" smtClean="0">
                <a:ea typeface="宋体" charset="-122"/>
              </a:rPr>
              <a:t>,Windows</a:t>
            </a:r>
            <a:r>
              <a:rPr lang="zh-CN" altLang="en-US" smtClean="0">
                <a:ea typeface="宋体" charset="-122"/>
              </a:rPr>
              <a:t>用消息来调入和关闭</a:t>
            </a:r>
            <a:r>
              <a:rPr lang="en-US" altLang="zh-CN" smtClean="0">
                <a:ea typeface="宋体" charset="-122"/>
              </a:rPr>
              <a:t>(</a:t>
            </a:r>
            <a:r>
              <a:rPr lang="zh-CN" altLang="en-US" smtClean="0">
                <a:ea typeface="宋体" charset="-122"/>
              </a:rPr>
              <a:t>还有其它处理</a:t>
            </a:r>
            <a:r>
              <a:rPr lang="en-US" altLang="zh-CN" smtClean="0">
                <a:ea typeface="宋体" charset="-122"/>
              </a:rPr>
              <a:t>,</a:t>
            </a:r>
            <a:r>
              <a:rPr lang="zh-CN" altLang="en-US" smtClean="0">
                <a:ea typeface="宋体" charset="-122"/>
              </a:rPr>
              <a:t>如绘制一个窗口等</a:t>
            </a:r>
            <a:r>
              <a:rPr lang="en-US" altLang="zh-CN" smtClean="0">
                <a:ea typeface="宋体" charset="-122"/>
              </a:rPr>
              <a:t>)</a:t>
            </a:r>
            <a:r>
              <a:rPr lang="zh-CN" altLang="en-US" smtClean="0">
                <a:ea typeface="宋体" charset="-122"/>
              </a:rPr>
              <a:t>应用程序</a:t>
            </a:r>
            <a:r>
              <a:rPr lang="en-US" altLang="zh-CN" smtClean="0">
                <a:ea typeface="宋体" charset="-122"/>
              </a:rPr>
              <a:t>,</a:t>
            </a:r>
            <a:r>
              <a:rPr lang="zh-CN" altLang="en-US" smtClean="0">
                <a:ea typeface="宋体" charset="-122"/>
              </a:rPr>
              <a:t>一个典型表现是在关机操作中，</a:t>
            </a:r>
            <a:r>
              <a:rPr lang="en-US" altLang="zh-CN" smtClean="0">
                <a:ea typeface="宋体" charset="-122"/>
              </a:rPr>
              <a:t>Windows</a:t>
            </a:r>
            <a:r>
              <a:rPr lang="zh-CN" altLang="en-US" smtClean="0">
                <a:ea typeface="宋体" charset="-122"/>
              </a:rPr>
              <a:t>发一个关机的消息给所有正在运行的应用程序，告知它们退出内存，此时，应用程序用回应消息的方法来响应</a:t>
            </a:r>
            <a:r>
              <a:rPr lang="en-US" altLang="zh-CN" smtClean="0">
                <a:ea typeface="宋体" charset="-122"/>
              </a:rPr>
              <a:t>OS</a:t>
            </a:r>
            <a:r>
              <a:rPr lang="zh-CN" altLang="en-US" smtClean="0">
                <a:ea typeface="宋体" charset="-122"/>
              </a:rPr>
              <a:t>，因此，消息是应用程序与</a:t>
            </a:r>
            <a:r>
              <a:rPr lang="en-US" altLang="zh-CN" smtClean="0">
                <a:ea typeface="宋体" charset="-122"/>
              </a:rPr>
              <a:t>WinOS</a:t>
            </a:r>
            <a:r>
              <a:rPr lang="zh-CN" altLang="en-US" smtClean="0">
                <a:ea typeface="宋体" charset="-122"/>
              </a:rPr>
              <a:t>交互的手段</a:t>
            </a:r>
            <a:r>
              <a:rPr lang="en-US" altLang="zh-CN" smtClean="0">
                <a:ea typeface="宋体" charset="-122"/>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F6D4DD9C-7D94-45C2-BBF9-9B2E39B713B0}" type="slidenum">
              <a:rPr lang="en-US" altLang="zh-CN" smtClean="0"/>
              <a:pPr algn="r" eaLnBrk="1" hangingPunct="1">
                <a:spcBef>
                  <a:spcPct val="0"/>
                </a:spcBef>
              </a:pPr>
              <a:t>35</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zh-CN" altLang="en-US" smtClean="0">
                <a:ea typeface="宋体" charset="-122"/>
              </a:rPr>
              <a:t>类名中蓝色部分随着工程名的不同而不同</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9D7D8C-C437-47E8-B83D-74A6C6DEEB9A}" type="slidenum">
              <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65308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OnCancel</a:t>
            </a:r>
            <a:r>
              <a:rPr lang="en-US" altLang="zh-CN" dirty="0" smtClean="0"/>
              <a:t>();</a:t>
            </a:r>
            <a:r>
              <a:rPr lang="zh-CN" altLang="en-US" dirty="0" smtClean="0"/>
              <a:t>也可以退出程序。</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6631892-3CF2-4191-AAB3-F6E52E67BABD}"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70179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7DC955-AE79-48B6-BF02-41003AF84A13}" type="slidenum">
              <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altLang="zh-CN"/>
              <a:t>Dialog Data eXchange/Dialog Data Validation</a:t>
            </a:r>
            <a:r>
              <a:rPr lang="zh-CN" altLang="en-US"/>
              <a:t>（</a:t>
            </a:r>
            <a:r>
              <a:rPr lang="en-US" altLang="zh-CN"/>
              <a:t>DDX/DDV</a:t>
            </a:r>
            <a:r>
              <a:rPr lang="zh-CN" altLang="en-US"/>
              <a:t>）</a:t>
            </a:r>
          </a:p>
          <a:p>
            <a:r>
              <a:rPr lang="en-US" altLang="zh-CN"/>
              <a:t>UpdateData</a:t>
            </a:r>
            <a:r>
              <a:rPr lang="zh-CN" altLang="en-US"/>
              <a:t>被调用后，合法性检查会自动进行，如果无法通过检查</a:t>
            </a:r>
            <a:r>
              <a:rPr lang="en-US" altLang="zh-CN"/>
              <a:t>MFC</a:t>
            </a:r>
            <a:r>
              <a:rPr lang="zh-CN" altLang="en-US"/>
              <a:t>会弹出消息框进行提示，并返回</a:t>
            </a:r>
            <a:r>
              <a:rPr lang="en-US" altLang="zh-CN"/>
              <a:t>FALSE</a:t>
            </a:r>
            <a:r>
              <a:rPr lang="zh-CN" altLang="en-US"/>
              <a:t>。</a:t>
            </a:r>
          </a:p>
          <a:p>
            <a:r>
              <a:rPr lang="en-US" altLang="zh-CN"/>
              <a:t>CString</a:t>
            </a:r>
            <a:r>
              <a:rPr lang="zh-CN" altLang="en-US"/>
              <a:t>可以限制最大长度和最小长度，</a:t>
            </a:r>
            <a:r>
              <a:rPr lang="en-US" altLang="zh-CN"/>
              <a:t>int</a:t>
            </a:r>
            <a:r>
              <a:rPr lang="zh-CN" altLang="en-US"/>
              <a:t>可以限制最大值和最小值</a:t>
            </a:r>
          </a:p>
        </p:txBody>
      </p:sp>
    </p:spTree>
    <p:extLst>
      <p:ext uri="{BB962C8B-B14F-4D97-AF65-F5344CB8AC3E}">
        <p14:creationId xmlns:p14="http://schemas.microsoft.com/office/powerpoint/2010/main" val="339710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如果使用</a:t>
            </a:r>
            <a:r>
              <a:rPr lang="en-US" altLang="zh-CN" dirty="0" smtClean="0"/>
              <a:t>Unicode</a:t>
            </a:r>
            <a:r>
              <a:rPr lang="zh-CN" altLang="en-US" dirty="0" smtClean="0"/>
              <a:t>字符集，就是</a:t>
            </a:r>
            <a:r>
              <a:rPr lang="en-US" altLang="zh-CN" dirty="0" err="1" smtClean="0"/>
              <a:t>GetWindowTextW</a:t>
            </a:r>
            <a:r>
              <a:rPr lang="en-US" altLang="zh-CN" dirty="0" smtClean="0"/>
              <a:t>()</a:t>
            </a:r>
            <a:r>
              <a:rPr lang="zh-CN" altLang="en-US" dirty="0" smtClean="0"/>
              <a:t>宽字符</a:t>
            </a:r>
            <a:endParaRPr lang="en-US" altLang="zh-CN" dirty="0" smtClean="0"/>
          </a:p>
          <a:p>
            <a:r>
              <a:rPr lang="zh-CN" altLang="en-US" dirty="0" smtClean="0"/>
              <a:t>如果使用多字节多字符集，就是</a:t>
            </a:r>
            <a:r>
              <a:rPr lang="en-US" altLang="zh-CN" dirty="0" err="1" smtClean="0"/>
              <a:t>GetWindowTextA</a:t>
            </a:r>
            <a:r>
              <a:rPr lang="en-US" altLang="zh-CN" dirty="0" smtClean="0"/>
              <a:t>()</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E8A536B9-246E-4739-B320-83E0D52820F9}" type="slidenum">
              <a:rPr lang="en-US" altLang="zh-CN" smtClean="0"/>
              <a:pPr>
                <a:defRPr/>
              </a:pPr>
              <a:t>53</a:t>
            </a:fld>
            <a:endParaRPr lang="en-US" altLang="zh-CN"/>
          </a:p>
        </p:txBody>
      </p:sp>
    </p:spTree>
    <p:extLst>
      <p:ext uri="{BB962C8B-B14F-4D97-AF65-F5344CB8AC3E}">
        <p14:creationId xmlns:p14="http://schemas.microsoft.com/office/powerpoint/2010/main" val="121016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8FE1C77-4D59-4F76-A255-9D20F46DD82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zh-CN" altLang="en-US" smtClean="0"/>
              <a:t>函数名相同，参数可以不同。仍然可以重写</a:t>
            </a:r>
          </a:p>
        </p:txBody>
      </p:sp>
    </p:spTree>
    <p:extLst>
      <p:ext uri="{BB962C8B-B14F-4D97-AF65-F5344CB8AC3E}">
        <p14:creationId xmlns:p14="http://schemas.microsoft.com/office/powerpoint/2010/main" val="416105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输入一个数，判断它是否是素数，计算其阶乘值、判断奇偶性</a:t>
            </a:r>
            <a:endParaRPr lang="zh-CN" altLang="en-US" dirty="0"/>
          </a:p>
        </p:txBody>
      </p:sp>
      <p:sp>
        <p:nvSpPr>
          <p:cNvPr id="4" name="灯片编号占位符 3"/>
          <p:cNvSpPr>
            <a:spLocks noGrp="1"/>
          </p:cNvSpPr>
          <p:nvPr>
            <p:ph type="sldNum" sz="quarter" idx="10"/>
          </p:nvPr>
        </p:nvSpPr>
        <p:spPr/>
        <p:txBody>
          <a:bodyPr/>
          <a:lstStyle/>
          <a:p>
            <a:pPr>
              <a:defRPr/>
            </a:pPr>
            <a:fld id="{E8A536B9-246E-4739-B320-83E0D52820F9}" type="slidenum">
              <a:rPr lang="en-US" altLang="zh-CN" smtClean="0"/>
              <a:pPr>
                <a:defRPr/>
              </a:pPr>
              <a:t>57</a:t>
            </a:fld>
            <a:endParaRPr lang="en-US" altLang="zh-CN"/>
          </a:p>
        </p:txBody>
      </p:sp>
    </p:spTree>
    <p:extLst>
      <p:ext uri="{BB962C8B-B14F-4D97-AF65-F5344CB8AC3E}">
        <p14:creationId xmlns:p14="http://schemas.microsoft.com/office/powerpoint/2010/main" val="3922726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输入一个数，判断它是否是素数，计算其阶乘值、判断奇偶性</a:t>
            </a:r>
            <a:endParaRPr lang="zh-CN" altLang="en-US" dirty="0"/>
          </a:p>
        </p:txBody>
      </p:sp>
      <p:sp>
        <p:nvSpPr>
          <p:cNvPr id="4" name="灯片编号占位符 3"/>
          <p:cNvSpPr>
            <a:spLocks noGrp="1"/>
          </p:cNvSpPr>
          <p:nvPr>
            <p:ph type="sldNum" sz="quarter" idx="10"/>
          </p:nvPr>
        </p:nvSpPr>
        <p:spPr/>
        <p:txBody>
          <a:bodyPr/>
          <a:lstStyle/>
          <a:p>
            <a:pPr>
              <a:defRPr/>
            </a:pPr>
            <a:fld id="{E8A536B9-246E-4739-B320-83E0D52820F9}" type="slidenum">
              <a:rPr lang="en-US" altLang="zh-CN" smtClean="0"/>
              <a:pPr>
                <a:defRPr/>
              </a:pPr>
              <a:t>58</a:t>
            </a:fld>
            <a:endParaRPr lang="en-US" altLang="zh-CN"/>
          </a:p>
        </p:txBody>
      </p:sp>
    </p:spTree>
    <p:extLst>
      <p:ext uri="{BB962C8B-B14F-4D97-AF65-F5344CB8AC3E}">
        <p14:creationId xmlns:p14="http://schemas.microsoft.com/office/powerpoint/2010/main" val="3629754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输入一个数，判断它是否是素数，计算其阶乘值、判断奇偶性</a:t>
            </a:r>
            <a:endParaRPr lang="zh-CN" altLang="en-US" dirty="0"/>
          </a:p>
        </p:txBody>
      </p:sp>
      <p:sp>
        <p:nvSpPr>
          <p:cNvPr id="4" name="灯片编号占位符 3"/>
          <p:cNvSpPr>
            <a:spLocks noGrp="1"/>
          </p:cNvSpPr>
          <p:nvPr>
            <p:ph type="sldNum" sz="quarter" idx="10"/>
          </p:nvPr>
        </p:nvSpPr>
        <p:spPr/>
        <p:txBody>
          <a:bodyPr/>
          <a:lstStyle/>
          <a:p>
            <a:pPr>
              <a:defRPr/>
            </a:pPr>
            <a:fld id="{E8A536B9-246E-4739-B320-83E0D52820F9}" type="slidenum">
              <a:rPr lang="en-US" altLang="zh-CN" smtClean="0"/>
              <a:pPr>
                <a:defRPr/>
              </a:pPr>
              <a:t>59</a:t>
            </a:fld>
            <a:endParaRPr lang="en-US" altLang="zh-CN"/>
          </a:p>
        </p:txBody>
      </p:sp>
    </p:spTree>
    <p:extLst>
      <p:ext uri="{BB962C8B-B14F-4D97-AF65-F5344CB8AC3E}">
        <p14:creationId xmlns:p14="http://schemas.microsoft.com/office/powerpoint/2010/main" val="125369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C10BDC-98B7-49F1-888A-B6007A94DEA0}"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r>
              <a:rPr lang="zh-CN" altLang="en-US" smtClean="0"/>
              <a:t>板书写结果</a:t>
            </a:r>
          </a:p>
        </p:txBody>
      </p:sp>
    </p:spTree>
    <p:extLst>
      <p:ext uri="{BB962C8B-B14F-4D97-AF65-F5344CB8AC3E}">
        <p14:creationId xmlns:p14="http://schemas.microsoft.com/office/powerpoint/2010/main" val="1149627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2A9D6DC-0F6E-41B2-9E32-700554EBAB74}"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US" altLang="zh-CN" dirty="0" smtClean="0"/>
              <a:t>C++</a:t>
            </a:r>
            <a:r>
              <a:rPr lang="zh-CN" altLang="en-US" dirty="0" smtClean="0"/>
              <a:t>允许多重继承，而</a:t>
            </a:r>
            <a:r>
              <a:rPr lang="en-US" altLang="zh-CN" dirty="0" smtClean="0"/>
              <a:t>java</a:t>
            </a:r>
            <a:r>
              <a:rPr lang="zh-CN" altLang="en-US" dirty="0" smtClean="0"/>
              <a:t>不允许多重继承。</a:t>
            </a:r>
          </a:p>
        </p:txBody>
      </p:sp>
    </p:spTree>
    <p:extLst>
      <p:ext uri="{BB962C8B-B14F-4D97-AF65-F5344CB8AC3E}">
        <p14:creationId xmlns:p14="http://schemas.microsoft.com/office/powerpoint/2010/main" val="398923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p:spPr>
        <p:txBody>
          <a:bodyPr/>
          <a:lstStyle/>
          <a:p>
            <a:pPr eaLnBrk="1" hangingPunct="1"/>
            <a:r>
              <a:rPr lang="zh-CN" altLang="en-US" smtClean="0"/>
              <a:t>虽然基类的私有数据成员也是派生类的成员，但它们在派生类中仍然是基类所思有的，因此在培生类中添加的成员函数不能访问它们。只有通过基类保护或公有的成员函数才能在派生类中访问它们。</a:t>
            </a:r>
          </a:p>
        </p:txBody>
      </p:sp>
      <p:sp>
        <p:nvSpPr>
          <p:cNvPr id="65540"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7953A0F-309D-4A74-95EE-EC1FCEB647F1}"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62982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1E8A981C-3B07-4696-B57B-5DAE3FD2BECD}" type="slidenum">
              <a:rPr lang="en-US" altLang="zh-CN" smtClean="0"/>
              <a:pPr algn="r" eaLnBrk="1" hangingPunct="1">
                <a:spcBef>
                  <a:spcPct val="0"/>
                </a:spcBef>
              </a:pPr>
              <a:t>14</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zh-CN" altLang="en-US" smtClean="0">
                <a:ea typeface="宋体" charset="-122"/>
              </a:rPr>
              <a:t>消息是应用程序与操作系统之间交互的手段，比如关机时，操作系统会向所有正在运行的应用程序发送一个关机的消息，告知它们退出内存。应用程序用回应消息的方式响应操作系统。</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3FE8D6A8-F0E4-40F3-BD44-3C81BE7CD879}" type="slidenum">
              <a:rPr lang="en-US" altLang="zh-CN" smtClean="0"/>
              <a:pPr algn="r" eaLnBrk="1" hangingPunct="1">
                <a:spcBef>
                  <a:spcPct val="0"/>
                </a:spcBef>
              </a:pPr>
              <a:t>15</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zh-CN" altLang="en-US" smtClean="0">
                <a:ea typeface="宋体" charset="-122"/>
              </a:rPr>
              <a:t>类似食堂师傅打饭</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BC610B2F-96AA-43E7-868D-2FEE664E94F1}" type="slidenum">
              <a:rPr lang="en-US" altLang="zh-CN" smtClean="0"/>
              <a:pPr algn="r" eaLnBrk="1" hangingPunct="1">
                <a:spcBef>
                  <a:spcPct val="0"/>
                </a:spcBef>
              </a:pPr>
              <a:t>16</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zh-CN" altLang="en-US" smtClean="0">
                <a:ea typeface="宋体" charset="-122"/>
              </a:rPr>
              <a:t>消息的产生来源于系统事情</a:t>
            </a:r>
            <a:r>
              <a:rPr lang="en-US" altLang="zh-CN" smtClean="0">
                <a:ea typeface="宋体" charset="-122"/>
              </a:rPr>
              <a:t>(</a:t>
            </a:r>
            <a:r>
              <a:rPr lang="zh-CN" altLang="en-US" smtClean="0">
                <a:ea typeface="宋体" charset="-122"/>
              </a:rPr>
              <a:t>包括计时器事件</a:t>
            </a:r>
            <a:r>
              <a:rPr lang="en-US" altLang="zh-CN" smtClean="0">
                <a:ea typeface="宋体" charset="-122"/>
              </a:rPr>
              <a:t>)</a:t>
            </a:r>
            <a:r>
              <a:rPr lang="zh-CN" altLang="en-US" smtClean="0">
                <a:ea typeface="宋体" charset="-122"/>
              </a:rPr>
              <a:t>和用户事情</a:t>
            </a:r>
            <a:r>
              <a:rPr lang="en-US" altLang="zh-CN" smtClean="0">
                <a:ea typeface="宋体" charset="-122"/>
              </a:rPr>
              <a:t>,Windows</a:t>
            </a:r>
            <a:r>
              <a:rPr lang="zh-CN" altLang="en-US" smtClean="0">
                <a:ea typeface="宋体" charset="-122"/>
              </a:rPr>
              <a:t>用消息来调入和关闭</a:t>
            </a:r>
            <a:r>
              <a:rPr lang="en-US" altLang="zh-CN" smtClean="0">
                <a:ea typeface="宋体" charset="-122"/>
              </a:rPr>
              <a:t>(</a:t>
            </a:r>
            <a:r>
              <a:rPr lang="zh-CN" altLang="en-US" smtClean="0">
                <a:ea typeface="宋体" charset="-122"/>
              </a:rPr>
              <a:t>还有其它处理</a:t>
            </a:r>
            <a:r>
              <a:rPr lang="en-US" altLang="zh-CN" smtClean="0">
                <a:ea typeface="宋体" charset="-122"/>
              </a:rPr>
              <a:t>,</a:t>
            </a:r>
            <a:r>
              <a:rPr lang="zh-CN" altLang="en-US" smtClean="0">
                <a:ea typeface="宋体" charset="-122"/>
              </a:rPr>
              <a:t>如绘制一个窗口等</a:t>
            </a:r>
            <a:r>
              <a:rPr lang="en-US" altLang="zh-CN" smtClean="0">
                <a:ea typeface="宋体" charset="-122"/>
              </a:rPr>
              <a:t>)</a:t>
            </a:r>
            <a:r>
              <a:rPr lang="zh-CN" altLang="en-US" smtClean="0">
                <a:ea typeface="宋体" charset="-122"/>
              </a:rPr>
              <a:t>应用程序</a:t>
            </a:r>
            <a:r>
              <a:rPr lang="en-US" altLang="zh-CN" smtClean="0">
                <a:ea typeface="宋体" charset="-122"/>
              </a:rPr>
              <a:t>,</a:t>
            </a:r>
            <a:r>
              <a:rPr lang="zh-CN" altLang="en-US" smtClean="0">
                <a:ea typeface="宋体" charset="-122"/>
              </a:rPr>
              <a:t>一个典型表现是在关机操作中，</a:t>
            </a:r>
            <a:r>
              <a:rPr lang="en-US" altLang="zh-CN" smtClean="0">
                <a:ea typeface="宋体" charset="-122"/>
              </a:rPr>
              <a:t>Windows</a:t>
            </a:r>
            <a:r>
              <a:rPr lang="zh-CN" altLang="en-US" smtClean="0">
                <a:ea typeface="宋体" charset="-122"/>
              </a:rPr>
              <a:t>发一个关机的消息给所有正在运行的应用程序，告知它们退出内存，此时，应用程序用回应消息的方法来响应</a:t>
            </a:r>
            <a:r>
              <a:rPr lang="en-US" altLang="zh-CN" smtClean="0">
                <a:ea typeface="宋体" charset="-122"/>
              </a:rPr>
              <a:t>OS</a:t>
            </a:r>
            <a:r>
              <a:rPr lang="zh-CN" altLang="en-US" smtClean="0">
                <a:ea typeface="宋体" charset="-122"/>
              </a:rPr>
              <a:t>，因此，消息是应用程序与</a:t>
            </a:r>
            <a:r>
              <a:rPr lang="en-US" altLang="zh-CN" smtClean="0">
                <a:ea typeface="宋体" charset="-122"/>
              </a:rPr>
              <a:t>WinOS</a:t>
            </a:r>
            <a:r>
              <a:rPr lang="zh-CN" altLang="en-US" smtClean="0">
                <a:ea typeface="宋体" charset="-122"/>
              </a:rPr>
              <a:t>交互的手段</a:t>
            </a:r>
            <a:r>
              <a:rPr lang="en-US" altLang="zh-CN" smtClean="0">
                <a:ea typeface="宋体" charset="-122"/>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Times New Roman" pitchFamily="18" charset="0"/>
                <a:ea typeface="宋体" charset="-122"/>
              </a:defRPr>
            </a:lvl1pPr>
            <a:lvl2pPr marL="742950" indent="-285750" algn="l" eaLnBrk="0" hangingPunct="0">
              <a:spcBef>
                <a:spcPct val="30000"/>
              </a:spcBef>
              <a:defRPr kumimoji="1" sz="1200">
                <a:solidFill>
                  <a:schemeClr val="tx1"/>
                </a:solidFill>
                <a:latin typeface="Times New Roman" pitchFamily="18" charset="0"/>
                <a:ea typeface="宋体" charset="-122"/>
              </a:defRPr>
            </a:lvl2pPr>
            <a:lvl3pPr marL="1143000" indent="-228600" algn="l" eaLnBrk="0" hangingPunct="0">
              <a:spcBef>
                <a:spcPct val="30000"/>
              </a:spcBef>
              <a:defRPr kumimoji="1" sz="1200">
                <a:solidFill>
                  <a:schemeClr val="tx1"/>
                </a:solidFill>
                <a:latin typeface="Times New Roman" pitchFamily="18" charset="0"/>
                <a:ea typeface="宋体" charset="-122"/>
              </a:defRPr>
            </a:lvl3pPr>
            <a:lvl4pPr marL="1600200" indent="-228600" algn="l" eaLnBrk="0" hangingPunct="0">
              <a:spcBef>
                <a:spcPct val="30000"/>
              </a:spcBef>
              <a:defRPr kumimoji="1" sz="1200">
                <a:solidFill>
                  <a:schemeClr val="tx1"/>
                </a:solidFill>
                <a:latin typeface="Times New Roman" pitchFamily="18" charset="0"/>
                <a:ea typeface="宋体" charset="-122"/>
              </a:defRPr>
            </a:lvl4pPr>
            <a:lvl5pPr marL="2057400" indent="-228600" algn="l"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algn="r" eaLnBrk="1" hangingPunct="1">
              <a:spcBef>
                <a:spcPct val="0"/>
              </a:spcBef>
            </a:pPr>
            <a:fld id="{C7425C75-0D0A-4E13-9CAB-9273F7C66673}" type="slidenum">
              <a:rPr lang="en-US" altLang="zh-CN" smtClean="0"/>
              <a:pPr algn="r" eaLnBrk="1" hangingPunct="1">
                <a:spcBef>
                  <a:spcPct val="0"/>
                </a:spcBef>
              </a:pPr>
              <a:t>17</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zh-CN" altLang="en-US" smtClean="0">
                <a:ea typeface="宋体" charset="-122"/>
              </a:rPr>
              <a:t>函数都是</a:t>
            </a:r>
            <a:r>
              <a:rPr lang="en-US" altLang="zh-CN" smtClean="0">
                <a:ea typeface="宋体" charset="-122"/>
              </a:rPr>
              <a:t>API</a:t>
            </a:r>
            <a:r>
              <a:rPr lang="zh-CN" altLang="en-US" smtClean="0">
                <a:ea typeface="宋体" charset="-122"/>
              </a:rPr>
              <a:t>函数</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5"/>
              <p:cNvSpPr>
                <a:spLocks noChangeArrowheads="1"/>
              </p:cNvSpPr>
              <p:nvPr/>
            </p:nvSpPr>
            <p:spPr bwMode="auto">
              <a:xfrm>
                <a:off x="9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 name="Rectangle 6"/>
              <p:cNvSpPr>
                <a:spLocks noChangeArrowheads="1"/>
              </p:cNvSpPr>
              <p:nvPr/>
            </p:nvSpPr>
            <p:spPr bwMode="auto">
              <a:xfrm>
                <a:off x="19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7"/>
              <p:cNvSpPr>
                <a:spLocks noChangeArrowheads="1"/>
              </p:cNvSpPr>
              <p:nvPr/>
            </p:nvSpPr>
            <p:spPr bwMode="auto">
              <a:xfrm>
                <a:off x="28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2" name="Rectangle 8"/>
              <p:cNvSpPr>
                <a:spLocks noChangeArrowheads="1"/>
              </p:cNvSpPr>
              <p:nvPr/>
            </p:nvSpPr>
            <p:spPr bwMode="auto">
              <a:xfrm>
                <a:off x="38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9"/>
              <p:cNvSpPr>
                <a:spLocks noChangeArrowheads="1"/>
              </p:cNvSpPr>
              <p:nvPr/>
            </p:nvSpPr>
            <p:spPr bwMode="auto">
              <a:xfrm>
                <a:off x="47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4" name="Rectangle 10"/>
              <p:cNvSpPr>
                <a:spLocks noChangeArrowheads="1"/>
              </p:cNvSpPr>
              <p:nvPr/>
            </p:nvSpPr>
            <p:spPr bwMode="auto">
              <a:xfrm>
                <a:off x="57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5" name="Rectangle 11"/>
              <p:cNvSpPr>
                <a:spLocks noChangeArrowheads="1"/>
              </p:cNvSpPr>
              <p:nvPr/>
            </p:nvSpPr>
            <p:spPr bwMode="auto">
              <a:xfrm>
                <a:off x="67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6" name="Rectangle 12"/>
              <p:cNvSpPr>
                <a:spLocks noChangeArrowheads="1"/>
              </p:cNvSpPr>
              <p:nvPr/>
            </p:nvSpPr>
            <p:spPr bwMode="auto">
              <a:xfrm>
                <a:off x="76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7" name="Rectangle 13"/>
              <p:cNvSpPr>
                <a:spLocks noChangeArrowheads="1"/>
              </p:cNvSpPr>
              <p:nvPr/>
            </p:nvSpPr>
            <p:spPr bwMode="auto">
              <a:xfrm>
                <a:off x="86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8" name="Rectangle 14"/>
              <p:cNvSpPr>
                <a:spLocks noChangeArrowheads="1"/>
              </p:cNvSpPr>
              <p:nvPr/>
            </p:nvSpPr>
            <p:spPr bwMode="auto">
              <a:xfrm>
                <a:off x="95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9" name="Rectangle 15"/>
              <p:cNvSpPr>
                <a:spLocks noChangeArrowheads="1"/>
              </p:cNvSpPr>
              <p:nvPr/>
            </p:nvSpPr>
            <p:spPr bwMode="auto">
              <a:xfrm>
                <a:off x="105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0" name="Rectangle 16"/>
              <p:cNvSpPr>
                <a:spLocks noChangeArrowheads="1"/>
              </p:cNvSpPr>
              <p:nvPr/>
            </p:nvSpPr>
            <p:spPr bwMode="auto">
              <a:xfrm>
                <a:off x="115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1" name="Rectangle 17"/>
              <p:cNvSpPr>
                <a:spLocks noChangeArrowheads="1"/>
              </p:cNvSpPr>
              <p:nvPr/>
            </p:nvSpPr>
            <p:spPr bwMode="auto">
              <a:xfrm>
                <a:off x="124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2" name="Rectangle 18"/>
              <p:cNvSpPr>
                <a:spLocks noChangeArrowheads="1"/>
              </p:cNvSpPr>
              <p:nvPr/>
            </p:nvSpPr>
            <p:spPr bwMode="auto">
              <a:xfrm>
                <a:off x="134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3" name="Rectangle 19"/>
              <p:cNvSpPr>
                <a:spLocks noChangeArrowheads="1"/>
              </p:cNvSpPr>
              <p:nvPr/>
            </p:nvSpPr>
            <p:spPr bwMode="auto">
              <a:xfrm>
                <a:off x="143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4" name="Rectangle 20"/>
              <p:cNvSpPr>
                <a:spLocks noChangeArrowheads="1"/>
              </p:cNvSpPr>
              <p:nvPr/>
            </p:nvSpPr>
            <p:spPr bwMode="auto">
              <a:xfrm>
                <a:off x="153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5" name="Rectangle 21"/>
              <p:cNvSpPr>
                <a:spLocks noChangeArrowheads="1"/>
              </p:cNvSpPr>
              <p:nvPr/>
            </p:nvSpPr>
            <p:spPr bwMode="auto">
              <a:xfrm>
                <a:off x="163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6" name="Rectangle 22"/>
              <p:cNvSpPr>
                <a:spLocks noChangeArrowheads="1"/>
              </p:cNvSpPr>
              <p:nvPr/>
            </p:nvSpPr>
            <p:spPr bwMode="auto">
              <a:xfrm>
                <a:off x="172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7" name="Rectangle 23"/>
              <p:cNvSpPr>
                <a:spLocks noChangeArrowheads="1"/>
              </p:cNvSpPr>
              <p:nvPr/>
            </p:nvSpPr>
            <p:spPr bwMode="auto">
              <a:xfrm>
                <a:off x="182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8" name="Rectangle 24"/>
              <p:cNvSpPr>
                <a:spLocks noChangeArrowheads="1"/>
              </p:cNvSpPr>
              <p:nvPr/>
            </p:nvSpPr>
            <p:spPr bwMode="auto">
              <a:xfrm>
                <a:off x="191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29" name="Rectangle 25"/>
              <p:cNvSpPr>
                <a:spLocks noChangeArrowheads="1"/>
              </p:cNvSpPr>
              <p:nvPr/>
            </p:nvSpPr>
            <p:spPr bwMode="auto">
              <a:xfrm>
                <a:off x="201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0" name="Rectangle 26"/>
              <p:cNvSpPr>
                <a:spLocks noChangeArrowheads="1"/>
              </p:cNvSpPr>
              <p:nvPr/>
            </p:nvSpPr>
            <p:spPr bwMode="auto">
              <a:xfrm>
                <a:off x="211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1" name="Rectangle 27"/>
              <p:cNvSpPr>
                <a:spLocks noChangeArrowheads="1"/>
              </p:cNvSpPr>
              <p:nvPr/>
            </p:nvSpPr>
            <p:spPr bwMode="auto">
              <a:xfrm>
                <a:off x="220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2" name="Rectangle 28"/>
              <p:cNvSpPr>
                <a:spLocks noChangeArrowheads="1"/>
              </p:cNvSpPr>
              <p:nvPr/>
            </p:nvSpPr>
            <p:spPr bwMode="auto">
              <a:xfrm>
                <a:off x="230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3" name="Rectangle 29"/>
              <p:cNvSpPr>
                <a:spLocks noChangeArrowheads="1"/>
              </p:cNvSpPr>
              <p:nvPr/>
            </p:nvSpPr>
            <p:spPr bwMode="auto">
              <a:xfrm>
                <a:off x="239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4" name="Rectangle 30"/>
              <p:cNvSpPr>
                <a:spLocks noChangeArrowheads="1"/>
              </p:cNvSpPr>
              <p:nvPr/>
            </p:nvSpPr>
            <p:spPr bwMode="auto">
              <a:xfrm>
                <a:off x="249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5" name="Rectangle 31"/>
              <p:cNvSpPr>
                <a:spLocks noChangeArrowheads="1"/>
              </p:cNvSpPr>
              <p:nvPr/>
            </p:nvSpPr>
            <p:spPr bwMode="auto">
              <a:xfrm>
                <a:off x="259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6" name="Rectangle 32"/>
              <p:cNvSpPr>
                <a:spLocks noChangeArrowheads="1"/>
              </p:cNvSpPr>
              <p:nvPr/>
            </p:nvSpPr>
            <p:spPr bwMode="auto">
              <a:xfrm>
                <a:off x="268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7" name="Rectangle 33"/>
              <p:cNvSpPr>
                <a:spLocks noChangeArrowheads="1"/>
              </p:cNvSpPr>
              <p:nvPr/>
            </p:nvSpPr>
            <p:spPr bwMode="auto">
              <a:xfrm>
                <a:off x="278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8" name="Rectangle 34"/>
              <p:cNvSpPr>
                <a:spLocks noChangeArrowheads="1"/>
              </p:cNvSpPr>
              <p:nvPr/>
            </p:nvSpPr>
            <p:spPr bwMode="auto">
              <a:xfrm>
                <a:off x="287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39" name="Rectangle 35"/>
              <p:cNvSpPr>
                <a:spLocks noChangeArrowheads="1"/>
              </p:cNvSpPr>
              <p:nvPr/>
            </p:nvSpPr>
            <p:spPr bwMode="auto">
              <a:xfrm>
                <a:off x="297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0" name="Rectangle 36"/>
              <p:cNvSpPr>
                <a:spLocks noChangeArrowheads="1"/>
              </p:cNvSpPr>
              <p:nvPr/>
            </p:nvSpPr>
            <p:spPr bwMode="auto">
              <a:xfrm>
                <a:off x="307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1" name="Rectangle 37"/>
              <p:cNvSpPr>
                <a:spLocks noChangeArrowheads="1"/>
              </p:cNvSpPr>
              <p:nvPr/>
            </p:nvSpPr>
            <p:spPr bwMode="auto">
              <a:xfrm>
                <a:off x="316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2" name="Rectangle 38"/>
              <p:cNvSpPr>
                <a:spLocks noChangeArrowheads="1"/>
              </p:cNvSpPr>
              <p:nvPr/>
            </p:nvSpPr>
            <p:spPr bwMode="auto">
              <a:xfrm>
                <a:off x="326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3" name="Rectangle 39"/>
              <p:cNvSpPr>
                <a:spLocks noChangeArrowheads="1"/>
              </p:cNvSpPr>
              <p:nvPr/>
            </p:nvSpPr>
            <p:spPr bwMode="auto">
              <a:xfrm>
                <a:off x="335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4" name="Rectangle 40"/>
              <p:cNvSpPr>
                <a:spLocks noChangeArrowheads="1"/>
              </p:cNvSpPr>
              <p:nvPr/>
            </p:nvSpPr>
            <p:spPr bwMode="auto">
              <a:xfrm>
                <a:off x="345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5" name="Rectangle 41"/>
              <p:cNvSpPr>
                <a:spLocks noChangeArrowheads="1"/>
              </p:cNvSpPr>
              <p:nvPr/>
            </p:nvSpPr>
            <p:spPr bwMode="auto">
              <a:xfrm>
                <a:off x="355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6" name="Rectangle 42"/>
              <p:cNvSpPr>
                <a:spLocks noChangeArrowheads="1"/>
              </p:cNvSpPr>
              <p:nvPr/>
            </p:nvSpPr>
            <p:spPr bwMode="auto">
              <a:xfrm>
                <a:off x="364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7" name="Rectangle 43"/>
              <p:cNvSpPr>
                <a:spLocks noChangeArrowheads="1"/>
              </p:cNvSpPr>
              <p:nvPr/>
            </p:nvSpPr>
            <p:spPr bwMode="auto">
              <a:xfrm>
                <a:off x="374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8" name="Rectangle 44"/>
              <p:cNvSpPr>
                <a:spLocks noChangeArrowheads="1"/>
              </p:cNvSpPr>
              <p:nvPr/>
            </p:nvSpPr>
            <p:spPr bwMode="auto">
              <a:xfrm>
                <a:off x="383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49" name="Rectangle 45"/>
              <p:cNvSpPr>
                <a:spLocks noChangeArrowheads="1"/>
              </p:cNvSpPr>
              <p:nvPr/>
            </p:nvSpPr>
            <p:spPr bwMode="auto">
              <a:xfrm>
                <a:off x="393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0" name="Rectangle 46"/>
              <p:cNvSpPr>
                <a:spLocks noChangeArrowheads="1"/>
              </p:cNvSpPr>
              <p:nvPr/>
            </p:nvSpPr>
            <p:spPr bwMode="auto">
              <a:xfrm>
                <a:off x="403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1" name="Rectangle 47"/>
              <p:cNvSpPr>
                <a:spLocks noChangeArrowheads="1"/>
              </p:cNvSpPr>
              <p:nvPr/>
            </p:nvSpPr>
            <p:spPr bwMode="auto">
              <a:xfrm>
                <a:off x="412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2" name="Rectangle 48"/>
              <p:cNvSpPr>
                <a:spLocks noChangeArrowheads="1"/>
              </p:cNvSpPr>
              <p:nvPr/>
            </p:nvSpPr>
            <p:spPr bwMode="auto">
              <a:xfrm>
                <a:off x="422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3" name="Rectangle 49"/>
              <p:cNvSpPr>
                <a:spLocks noChangeArrowheads="1"/>
              </p:cNvSpPr>
              <p:nvPr/>
            </p:nvSpPr>
            <p:spPr bwMode="auto">
              <a:xfrm>
                <a:off x="431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4" name="Rectangle 50"/>
              <p:cNvSpPr>
                <a:spLocks noChangeArrowheads="1"/>
              </p:cNvSpPr>
              <p:nvPr/>
            </p:nvSpPr>
            <p:spPr bwMode="auto">
              <a:xfrm>
                <a:off x="441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5" name="Rectangle 51"/>
              <p:cNvSpPr>
                <a:spLocks noChangeArrowheads="1"/>
              </p:cNvSpPr>
              <p:nvPr/>
            </p:nvSpPr>
            <p:spPr bwMode="auto">
              <a:xfrm>
                <a:off x="451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6" name="Rectangle 52"/>
              <p:cNvSpPr>
                <a:spLocks noChangeArrowheads="1"/>
              </p:cNvSpPr>
              <p:nvPr/>
            </p:nvSpPr>
            <p:spPr bwMode="auto">
              <a:xfrm>
                <a:off x="460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7" name="Rectangle 53"/>
              <p:cNvSpPr>
                <a:spLocks noChangeArrowheads="1"/>
              </p:cNvSpPr>
              <p:nvPr/>
            </p:nvSpPr>
            <p:spPr bwMode="auto">
              <a:xfrm>
                <a:off x="470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8" name="Rectangle 54"/>
              <p:cNvSpPr>
                <a:spLocks noChangeArrowheads="1"/>
              </p:cNvSpPr>
              <p:nvPr/>
            </p:nvSpPr>
            <p:spPr bwMode="auto">
              <a:xfrm>
                <a:off x="479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59" name="Rectangle 55"/>
              <p:cNvSpPr>
                <a:spLocks noChangeArrowheads="1"/>
              </p:cNvSpPr>
              <p:nvPr/>
            </p:nvSpPr>
            <p:spPr bwMode="auto">
              <a:xfrm>
                <a:off x="489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0" name="Rectangle 56"/>
              <p:cNvSpPr>
                <a:spLocks noChangeArrowheads="1"/>
              </p:cNvSpPr>
              <p:nvPr/>
            </p:nvSpPr>
            <p:spPr bwMode="auto">
              <a:xfrm>
                <a:off x="499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1" name="Rectangle 57"/>
              <p:cNvSpPr>
                <a:spLocks noChangeArrowheads="1"/>
              </p:cNvSpPr>
              <p:nvPr/>
            </p:nvSpPr>
            <p:spPr bwMode="auto">
              <a:xfrm>
                <a:off x="508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2" name="Rectangle 58"/>
              <p:cNvSpPr>
                <a:spLocks noChangeArrowheads="1"/>
              </p:cNvSpPr>
              <p:nvPr/>
            </p:nvSpPr>
            <p:spPr bwMode="auto">
              <a:xfrm>
                <a:off x="518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3" name="Rectangle 59"/>
              <p:cNvSpPr>
                <a:spLocks noChangeArrowheads="1"/>
              </p:cNvSpPr>
              <p:nvPr/>
            </p:nvSpPr>
            <p:spPr bwMode="auto">
              <a:xfrm>
                <a:off x="527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4" name="Rectangle 60"/>
              <p:cNvSpPr>
                <a:spLocks noChangeArrowheads="1"/>
              </p:cNvSpPr>
              <p:nvPr/>
            </p:nvSpPr>
            <p:spPr bwMode="auto">
              <a:xfrm>
                <a:off x="537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5" name="Rectangle 61"/>
              <p:cNvSpPr>
                <a:spLocks noChangeArrowheads="1"/>
              </p:cNvSpPr>
              <p:nvPr/>
            </p:nvSpPr>
            <p:spPr bwMode="auto">
              <a:xfrm>
                <a:off x="547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6" name="Rectangle 62"/>
              <p:cNvSpPr>
                <a:spLocks noChangeArrowheads="1"/>
              </p:cNvSpPr>
              <p:nvPr/>
            </p:nvSpPr>
            <p:spPr bwMode="auto">
              <a:xfrm>
                <a:off x="556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67" name="Rectangle 63"/>
              <p:cNvSpPr>
                <a:spLocks noChangeArrowheads="1"/>
              </p:cNvSpPr>
              <p:nvPr/>
            </p:nvSpPr>
            <p:spPr bwMode="auto">
              <a:xfrm>
                <a:off x="566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 name="Rectangle 64"/>
            <p:cNvSpPr>
              <a:spLocks noChangeArrowheads="1"/>
            </p:cNvSpPr>
            <p:nvPr userDrawn="1"/>
          </p:nvSpPr>
          <p:spPr bwMode="auto">
            <a:xfrm>
              <a:off x="429" y="0"/>
              <a:ext cx="5331" cy="4320"/>
            </a:xfrm>
            <a:prstGeom prst="rect">
              <a:avLst/>
            </a:prstGeom>
            <a:solidFill>
              <a:schemeClr val="accent1">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7" name="Rectangle 65"/>
            <p:cNvSpPr>
              <a:spLocks noChangeArrowheads="1"/>
            </p:cNvSpPr>
            <p:nvPr userDrawn="1"/>
          </p:nvSpPr>
          <p:spPr bwMode="auto">
            <a:xfrm>
              <a:off x="0" y="0"/>
              <a:ext cx="5760" cy="321"/>
            </a:xfrm>
            <a:prstGeom prst="rect">
              <a:avLst/>
            </a:prstGeom>
            <a:solidFill>
              <a:schemeClr val="hlink">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zh-CN" smtClean="0">
              <a:latin typeface="Verdana" pitchFamily="34" charset="0"/>
            </a:endParaRPr>
          </a:p>
        </p:txBody>
      </p:sp>
      <p:sp>
        <p:nvSpPr>
          <p:cNvPr id="59459" name="Rectangle 67"/>
          <p:cNvSpPr>
            <a:spLocks noGrp="1" noChangeArrowheads="1"/>
          </p:cNvSpPr>
          <p:nvPr>
            <p:ph type="ctrTitle" sz="quarter"/>
          </p:nvPr>
        </p:nvSpPr>
        <p:spPr>
          <a:xfrm>
            <a:off x="779463" y="1766888"/>
            <a:ext cx="7678737" cy="762000"/>
          </a:xfrm>
        </p:spPr>
        <p:txBody>
          <a:bodyPr/>
          <a:lstStyle>
            <a:lvl1pPr algn="r">
              <a:defRPr/>
            </a:lvl1pPr>
          </a:lstStyle>
          <a:p>
            <a:pPr lvl="0"/>
            <a:r>
              <a:rPr lang="zh-CN" altLang="en-US" noProof="0" smtClean="0"/>
              <a:t>单击此处编辑母版标题样式</a:t>
            </a:r>
          </a:p>
        </p:txBody>
      </p:sp>
      <p:sp>
        <p:nvSpPr>
          <p:cNvPr id="59460"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69"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70"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1" name="Rectangle 71"/>
          <p:cNvSpPr>
            <a:spLocks noGrp="1" noChangeArrowheads="1"/>
          </p:cNvSpPr>
          <p:nvPr>
            <p:ph type="sldNum" sz="quarter" idx="12"/>
          </p:nvPr>
        </p:nvSpPr>
        <p:spPr>
          <a:xfrm>
            <a:off x="6553200" y="6248400"/>
            <a:ext cx="1905000" cy="457200"/>
          </a:xfrm>
        </p:spPr>
        <p:txBody>
          <a:bodyPr/>
          <a:lstStyle>
            <a:lvl1pPr>
              <a:defRPr/>
            </a:lvl1pPr>
          </a:lstStyle>
          <a:p>
            <a:pPr>
              <a:defRPr/>
            </a:pPr>
            <a:fld id="{A882609F-FD73-41A7-81A2-4D57662103FF}" type="slidenum">
              <a:rPr lang="en-US" altLang="zh-CN"/>
              <a:pPr>
                <a:defRPr/>
              </a:pPr>
              <a:t>‹#›</a:t>
            </a:fld>
            <a:endParaRPr lang="en-US" altLang="zh-CN"/>
          </a:p>
        </p:txBody>
      </p:sp>
    </p:spTree>
    <p:extLst>
      <p:ext uri="{BB962C8B-B14F-4D97-AF65-F5344CB8AC3E}">
        <p14:creationId xmlns:p14="http://schemas.microsoft.com/office/powerpoint/2010/main" val="30950130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C7AD3226-35E5-4BB4-AF04-0ACAC2AC1882}" type="slidenum">
              <a:rPr lang="en-US" altLang="zh-CN"/>
              <a:pPr>
                <a:defRPr/>
              </a:pPr>
              <a:t>‹#›</a:t>
            </a:fld>
            <a:endParaRPr lang="en-US" altLang="zh-CN"/>
          </a:p>
        </p:txBody>
      </p:sp>
    </p:spTree>
    <p:extLst>
      <p:ext uri="{BB962C8B-B14F-4D97-AF65-F5344CB8AC3E}">
        <p14:creationId xmlns:p14="http://schemas.microsoft.com/office/powerpoint/2010/main" val="78853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862013"/>
            <a:ext cx="2039938" cy="5233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71538" y="862013"/>
            <a:ext cx="5970587" cy="5233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F5DC2E5D-3E78-4E16-BB3A-23943568723F}" type="slidenum">
              <a:rPr lang="en-US" altLang="zh-CN"/>
              <a:pPr>
                <a:defRPr/>
              </a:pPr>
              <a:t>‹#›</a:t>
            </a:fld>
            <a:endParaRPr lang="en-US" altLang="zh-CN"/>
          </a:p>
        </p:txBody>
      </p:sp>
    </p:spTree>
    <p:extLst>
      <p:ext uri="{BB962C8B-B14F-4D97-AF65-F5344CB8AC3E}">
        <p14:creationId xmlns:p14="http://schemas.microsoft.com/office/powerpoint/2010/main" val="4004081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780776-4795-4607-BD37-415C10191C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0286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6653C71-835E-41E4-9CFE-A8886D1867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59442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0497E3F-AE43-40BB-A966-44DCCFE3C0E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67766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882D85F-3A9E-4415-B40F-114B3D724A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29470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05FC58C-F657-4004-B7C7-1D915366645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81169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0E6066-1ACC-4E8C-859F-6AB414143D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5142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20D5E57-2F8E-46AA-9070-7F1658CAD8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75189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C1E26CD-D834-4004-B87D-D8410FD14BC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454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0856D80B-E05C-420F-B792-FE4C478F97E5}" type="slidenum">
              <a:rPr lang="en-US" altLang="zh-CN"/>
              <a:pPr>
                <a:defRPr/>
              </a:pPr>
              <a:t>‹#›</a:t>
            </a:fld>
            <a:endParaRPr lang="en-US" altLang="zh-CN"/>
          </a:p>
        </p:txBody>
      </p:sp>
    </p:spTree>
    <p:extLst>
      <p:ext uri="{BB962C8B-B14F-4D97-AF65-F5344CB8AC3E}">
        <p14:creationId xmlns:p14="http://schemas.microsoft.com/office/powerpoint/2010/main" val="323767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E2AB88E-393C-4345-9A76-100130A6C3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73422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11903E9-6FE1-4530-9712-A27C2B5BF1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01795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9658A8-96F7-4206-9524-117C561DCCD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51467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851526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2489627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066250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796201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001243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1316619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14777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42B5DE60-16F7-4EA1-99FD-E3C53FA07F07}" type="slidenum">
              <a:rPr lang="en-US" altLang="zh-CN"/>
              <a:pPr>
                <a:defRPr/>
              </a:pPr>
              <a:t>‹#›</a:t>
            </a:fld>
            <a:endParaRPr lang="en-US" altLang="zh-CN"/>
          </a:p>
        </p:txBody>
      </p:sp>
    </p:spTree>
    <p:extLst>
      <p:ext uri="{BB962C8B-B14F-4D97-AF65-F5344CB8AC3E}">
        <p14:creationId xmlns:p14="http://schemas.microsoft.com/office/powerpoint/2010/main" val="13490467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0066524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5515941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697826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4237680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780776-4795-4607-BD37-415C10191CAB}" type="slidenum">
              <a:rPr lang="en-US" altLang="zh-CN"/>
              <a:pPr>
                <a:defRPr/>
              </a:pPr>
              <a:t>‹#›</a:t>
            </a:fld>
            <a:endParaRPr lang="en-US" altLang="zh-CN"/>
          </a:p>
        </p:txBody>
      </p:sp>
    </p:spTree>
    <p:extLst>
      <p:ext uri="{BB962C8B-B14F-4D97-AF65-F5344CB8AC3E}">
        <p14:creationId xmlns:p14="http://schemas.microsoft.com/office/powerpoint/2010/main" val="184476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653C71-835E-41E4-9CFE-A8886D18678A}" type="slidenum">
              <a:rPr lang="en-US" altLang="zh-CN"/>
              <a:pPr>
                <a:defRPr/>
              </a:pPr>
              <a:t>‹#›</a:t>
            </a:fld>
            <a:endParaRPr lang="en-US" altLang="zh-CN"/>
          </a:p>
        </p:txBody>
      </p:sp>
    </p:spTree>
    <p:extLst>
      <p:ext uri="{BB962C8B-B14F-4D97-AF65-F5344CB8AC3E}">
        <p14:creationId xmlns:p14="http://schemas.microsoft.com/office/powerpoint/2010/main" val="38867039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497E3F-AE43-40BB-A966-44DCCFE3C0EE}" type="slidenum">
              <a:rPr lang="en-US" altLang="zh-CN"/>
              <a:pPr>
                <a:defRPr/>
              </a:pPr>
              <a:t>‹#›</a:t>
            </a:fld>
            <a:endParaRPr lang="en-US" altLang="zh-CN"/>
          </a:p>
        </p:txBody>
      </p:sp>
    </p:spTree>
    <p:extLst>
      <p:ext uri="{BB962C8B-B14F-4D97-AF65-F5344CB8AC3E}">
        <p14:creationId xmlns:p14="http://schemas.microsoft.com/office/powerpoint/2010/main" val="29307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882D85F-3A9E-4415-B40F-114B3D724A7E}" type="slidenum">
              <a:rPr lang="en-US" altLang="zh-CN"/>
              <a:pPr>
                <a:defRPr/>
              </a:pPr>
              <a:t>‹#›</a:t>
            </a:fld>
            <a:endParaRPr lang="en-US" altLang="zh-CN"/>
          </a:p>
        </p:txBody>
      </p:sp>
    </p:spTree>
    <p:extLst>
      <p:ext uri="{BB962C8B-B14F-4D97-AF65-F5344CB8AC3E}">
        <p14:creationId xmlns:p14="http://schemas.microsoft.com/office/powerpoint/2010/main" val="241036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05FC58C-F657-4004-B7C7-1D915366645A}" type="slidenum">
              <a:rPr lang="en-US" altLang="zh-CN"/>
              <a:pPr>
                <a:defRPr/>
              </a:pPr>
              <a:t>‹#›</a:t>
            </a:fld>
            <a:endParaRPr lang="en-US" altLang="zh-CN"/>
          </a:p>
        </p:txBody>
      </p:sp>
    </p:spTree>
    <p:extLst>
      <p:ext uri="{BB962C8B-B14F-4D97-AF65-F5344CB8AC3E}">
        <p14:creationId xmlns:p14="http://schemas.microsoft.com/office/powerpoint/2010/main" val="24277029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10E6066-1ACC-4E8C-859F-6AB414143DE2}" type="slidenum">
              <a:rPr lang="en-US" altLang="zh-CN"/>
              <a:pPr>
                <a:defRPr/>
              </a:pPr>
              <a:t>‹#›</a:t>
            </a:fld>
            <a:endParaRPr lang="en-US" altLang="zh-CN"/>
          </a:p>
        </p:txBody>
      </p:sp>
    </p:spTree>
    <p:extLst>
      <p:ext uri="{BB962C8B-B14F-4D97-AF65-F5344CB8AC3E}">
        <p14:creationId xmlns:p14="http://schemas.microsoft.com/office/powerpoint/2010/main" val="212487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E9E1AF14-0A3E-4056-A86D-E040D909CCBC}" type="slidenum">
              <a:rPr lang="en-US" altLang="zh-CN"/>
              <a:pPr>
                <a:defRPr/>
              </a:pPr>
              <a:t>‹#›</a:t>
            </a:fld>
            <a:endParaRPr lang="en-US" altLang="zh-CN"/>
          </a:p>
        </p:txBody>
      </p:sp>
    </p:spTree>
    <p:extLst>
      <p:ext uri="{BB962C8B-B14F-4D97-AF65-F5344CB8AC3E}">
        <p14:creationId xmlns:p14="http://schemas.microsoft.com/office/powerpoint/2010/main" val="12979784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20D5E57-2F8E-46AA-9070-7F1658CAD8EB}" type="slidenum">
              <a:rPr lang="en-US" altLang="zh-CN"/>
              <a:pPr>
                <a:defRPr/>
              </a:pPr>
              <a:t>‹#›</a:t>
            </a:fld>
            <a:endParaRPr lang="en-US" altLang="zh-CN"/>
          </a:p>
        </p:txBody>
      </p:sp>
    </p:spTree>
    <p:extLst>
      <p:ext uri="{BB962C8B-B14F-4D97-AF65-F5344CB8AC3E}">
        <p14:creationId xmlns:p14="http://schemas.microsoft.com/office/powerpoint/2010/main" val="23372867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C1E26CD-D834-4004-B87D-D8410FD14BCA}" type="slidenum">
              <a:rPr lang="en-US" altLang="zh-CN"/>
              <a:pPr>
                <a:defRPr/>
              </a:pPr>
              <a:t>‹#›</a:t>
            </a:fld>
            <a:endParaRPr lang="en-US" altLang="zh-CN"/>
          </a:p>
        </p:txBody>
      </p:sp>
    </p:spTree>
    <p:extLst>
      <p:ext uri="{BB962C8B-B14F-4D97-AF65-F5344CB8AC3E}">
        <p14:creationId xmlns:p14="http://schemas.microsoft.com/office/powerpoint/2010/main" val="41454989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2AB88E-393C-4345-9A76-100130A6C361}" type="slidenum">
              <a:rPr lang="en-US" altLang="zh-CN"/>
              <a:pPr>
                <a:defRPr/>
              </a:pPr>
              <a:t>‹#›</a:t>
            </a:fld>
            <a:endParaRPr lang="en-US" altLang="zh-CN"/>
          </a:p>
        </p:txBody>
      </p:sp>
    </p:spTree>
    <p:extLst>
      <p:ext uri="{BB962C8B-B14F-4D97-AF65-F5344CB8AC3E}">
        <p14:creationId xmlns:p14="http://schemas.microsoft.com/office/powerpoint/2010/main" val="16695660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1903E9-6FE1-4530-9712-A27C2B5BF1E1}" type="slidenum">
              <a:rPr lang="en-US" altLang="zh-CN"/>
              <a:pPr>
                <a:defRPr/>
              </a:pPr>
              <a:t>‹#›</a:t>
            </a:fld>
            <a:endParaRPr lang="en-US" altLang="zh-CN"/>
          </a:p>
        </p:txBody>
      </p:sp>
    </p:spTree>
    <p:extLst>
      <p:ext uri="{BB962C8B-B14F-4D97-AF65-F5344CB8AC3E}">
        <p14:creationId xmlns:p14="http://schemas.microsoft.com/office/powerpoint/2010/main" val="40295567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9658A8-96F7-4206-9524-117C561DCCDD}" type="slidenum">
              <a:rPr lang="en-US" altLang="zh-CN"/>
              <a:pPr>
                <a:defRPr/>
              </a:pPr>
              <a:t>‹#›</a:t>
            </a:fld>
            <a:endParaRPr lang="en-US" altLang="zh-CN"/>
          </a:p>
        </p:txBody>
      </p:sp>
    </p:spTree>
    <p:extLst>
      <p:ext uri="{BB962C8B-B14F-4D97-AF65-F5344CB8AC3E}">
        <p14:creationId xmlns:p14="http://schemas.microsoft.com/office/powerpoint/2010/main" val="32604401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13404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060075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36939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095296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9063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a:ln/>
        </p:spPr>
        <p:txBody>
          <a:bodyPr/>
          <a:lstStyle>
            <a:lvl1pPr>
              <a:defRPr/>
            </a:lvl1pPr>
          </a:lstStyle>
          <a:p>
            <a:pPr>
              <a:defRPr/>
            </a:pPr>
            <a:fld id="{20D7B640-49F8-4853-BB57-75E056CC25B1}" type="slidenum">
              <a:rPr lang="en-US" altLang="zh-CN"/>
              <a:pPr>
                <a:defRPr/>
              </a:pPr>
              <a:t>‹#›</a:t>
            </a:fld>
            <a:endParaRPr lang="en-US" altLang="zh-CN"/>
          </a:p>
        </p:txBody>
      </p:sp>
    </p:spTree>
    <p:extLst>
      <p:ext uri="{BB962C8B-B14F-4D97-AF65-F5344CB8AC3E}">
        <p14:creationId xmlns:p14="http://schemas.microsoft.com/office/powerpoint/2010/main" val="4099143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423596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456974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663480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05790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111389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656579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42690" name="Group 2"/>
          <p:cNvGrpSpPr>
            <a:grpSpLocks/>
          </p:cNvGrpSpPr>
          <p:nvPr/>
        </p:nvGrpSpPr>
        <p:grpSpPr bwMode="auto">
          <a:xfrm>
            <a:off x="0" y="2438400"/>
            <a:ext cx="9009063" cy="1052513"/>
            <a:chOff x="0" y="1536"/>
            <a:chExt cx="5675" cy="663"/>
          </a:xfrm>
        </p:grpSpPr>
        <p:grpSp>
          <p:nvGrpSpPr>
            <p:cNvPr id="242691" name="Group 3"/>
            <p:cNvGrpSpPr>
              <a:grpSpLocks/>
            </p:cNvGrpSpPr>
            <p:nvPr/>
          </p:nvGrpSpPr>
          <p:grpSpPr bwMode="auto">
            <a:xfrm>
              <a:off x="183" y="1604"/>
              <a:ext cx="448" cy="299"/>
              <a:chOff x="720" y="336"/>
              <a:chExt cx="624" cy="432"/>
            </a:xfrm>
          </p:grpSpPr>
          <p:sp>
            <p:nvSpPr>
              <p:cNvPr id="24269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4269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242694" name="Group 6"/>
            <p:cNvGrpSpPr>
              <a:grpSpLocks/>
            </p:cNvGrpSpPr>
            <p:nvPr/>
          </p:nvGrpSpPr>
          <p:grpSpPr bwMode="auto">
            <a:xfrm>
              <a:off x="261" y="1870"/>
              <a:ext cx="465" cy="299"/>
              <a:chOff x="912" y="2640"/>
              <a:chExt cx="672" cy="432"/>
            </a:xfrm>
          </p:grpSpPr>
          <p:sp>
            <p:nvSpPr>
              <p:cNvPr id="24269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4269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24269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4269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4269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242700"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2427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4270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242703"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endParaRPr lang="en-US" altLang="zh-CN">
              <a:solidFill>
                <a:srgbClr val="1C1C1C"/>
              </a:solidFill>
            </a:endParaRPr>
          </a:p>
        </p:txBody>
      </p:sp>
      <p:sp>
        <p:nvSpPr>
          <p:cNvPr id="242704" name="Rectangle 16"/>
          <p:cNvSpPr>
            <a:spLocks noGrp="1" noChangeArrowheads="1"/>
          </p:cNvSpPr>
          <p:nvPr>
            <p:ph type="sldNum" sz="quarter" idx="4"/>
          </p:nvPr>
        </p:nvSpPr>
        <p:spPr>
          <a:xfrm>
            <a:off x="6858000" y="6248400"/>
            <a:ext cx="1905000" cy="457200"/>
          </a:xfrm>
        </p:spPr>
        <p:txBody>
          <a:bodyPr/>
          <a:lstStyle>
            <a:lvl1pPr>
              <a:defRPr sz="1400">
                <a:solidFill>
                  <a:schemeClr val="bg2"/>
                </a:solidFill>
              </a:defRPr>
            </a:lvl1pPr>
          </a:lstStyle>
          <a:p>
            <a:fld id="{300696AC-3A64-404A-B744-F6B98434DE88}"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425590435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1787668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40710038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40584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a:ln/>
        </p:spPr>
        <p:txBody>
          <a:bodyPr/>
          <a:lstStyle>
            <a:lvl1pPr>
              <a:defRPr/>
            </a:lvl1pPr>
          </a:lstStyle>
          <a:p>
            <a:pPr>
              <a:defRPr/>
            </a:pPr>
            <a:fld id="{9E648A5E-9F70-4B4E-ABAD-26959875DD71}" type="slidenum">
              <a:rPr lang="en-US" altLang="zh-CN"/>
              <a:pPr>
                <a:defRPr/>
              </a:pPr>
              <a:t>‹#›</a:t>
            </a:fld>
            <a:endParaRPr lang="en-US" altLang="zh-CN"/>
          </a:p>
        </p:txBody>
      </p:sp>
    </p:spTree>
    <p:extLst>
      <p:ext uri="{BB962C8B-B14F-4D97-AF65-F5344CB8AC3E}">
        <p14:creationId xmlns:p14="http://schemas.microsoft.com/office/powerpoint/2010/main" val="26527937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6751300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4270642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1524256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6114837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1123858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8192033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4407952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a:xfrm>
            <a:off x="6934200" y="6172200"/>
            <a:ext cx="1905000" cy="457200"/>
          </a:xfrm>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8332632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a:xfrm>
            <a:off x="6934200" y="6172200"/>
            <a:ext cx="1905000" cy="457200"/>
          </a:xfrm>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7038945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098" name="Group 2"/>
          <p:cNvGrpSpPr>
            <a:grpSpLocks/>
          </p:cNvGrpSpPr>
          <p:nvPr/>
        </p:nvGrpSpPr>
        <p:grpSpPr bwMode="auto">
          <a:xfrm>
            <a:off x="0" y="2438400"/>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410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4111"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endParaRPr lang="en-US" altLang="zh-CN">
              <a:solidFill>
                <a:srgbClr val="1C1C1C"/>
              </a:solidFill>
            </a:endParaRPr>
          </a:p>
        </p:txBody>
      </p:sp>
      <p:sp>
        <p:nvSpPr>
          <p:cNvPr id="4112" name="Rectangle 16"/>
          <p:cNvSpPr>
            <a:spLocks noGrp="1" noChangeArrowheads="1"/>
          </p:cNvSpPr>
          <p:nvPr>
            <p:ph type="sldNum" sz="quarter" idx="4"/>
          </p:nvPr>
        </p:nvSpPr>
        <p:spPr>
          <a:xfrm>
            <a:off x="6858000" y="6248400"/>
            <a:ext cx="1905000" cy="457200"/>
          </a:xfrm>
        </p:spPr>
        <p:txBody>
          <a:bodyPr/>
          <a:lstStyle>
            <a:lvl1pPr>
              <a:defRPr sz="1400">
                <a:solidFill>
                  <a:schemeClr val="bg2"/>
                </a:solidFill>
              </a:defRPr>
            </a:lvl1pPr>
          </a:lstStyle>
          <a:p>
            <a:fld id="{36B8B9E8-D613-4F5F-8708-37BB537292BD}"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209319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a:ln/>
        </p:spPr>
        <p:txBody>
          <a:bodyPr/>
          <a:lstStyle>
            <a:lvl1pPr>
              <a:defRPr/>
            </a:lvl1pPr>
          </a:lstStyle>
          <a:p>
            <a:pPr>
              <a:defRPr/>
            </a:pPr>
            <a:fld id="{299888B9-0AF0-4AA5-B075-9D8E160ED42E}" type="slidenum">
              <a:rPr lang="en-US" altLang="zh-CN"/>
              <a:pPr>
                <a:defRPr/>
              </a:pPr>
              <a:t>‹#›</a:t>
            </a:fld>
            <a:endParaRPr lang="en-US" altLang="zh-CN"/>
          </a:p>
        </p:txBody>
      </p:sp>
    </p:spTree>
    <p:extLst>
      <p:ext uri="{BB962C8B-B14F-4D97-AF65-F5344CB8AC3E}">
        <p14:creationId xmlns:p14="http://schemas.microsoft.com/office/powerpoint/2010/main" val="33655133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2339771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4484713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3987938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4963171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06983252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9189548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4940370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5391379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8250592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72971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4E341F0A-EA37-415D-9E6E-809EAE2B93E5}" type="slidenum">
              <a:rPr lang="en-US" altLang="zh-CN"/>
              <a:pPr>
                <a:defRPr/>
              </a:pPr>
              <a:t>‹#›</a:t>
            </a:fld>
            <a:endParaRPr lang="en-US" altLang="zh-CN"/>
          </a:p>
        </p:txBody>
      </p:sp>
    </p:spTree>
    <p:extLst>
      <p:ext uri="{BB962C8B-B14F-4D97-AF65-F5344CB8AC3E}">
        <p14:creationId xmlns:p14="http://schemas.microsoft.com/office/powerpoint/2010/main" val="11690969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42690" name="Group 2"/>
          <p:cNvGrpSpPr>
            <a:grpSpLocks/>
          </p:cNvGrpSpPr>
          <p:nvPr/>
        </p:nvGrpSpPr>
        <p:grpSpPr bwMode="auto">
          <a:xfrm>
            <a:off x="0" y="2438400"/>
            <a:ext cx="9009063" cy="1052513"/>
            <a:chOff x="0" y="1536"/>
            <a:chExt cx="5675" cy="663"/>
          </a:xfrm>
        </p:grpSpPr>
        <p:grpSp>
          <p:nvGrpSpPr>
            <p:cNvPr id="242691" name="Group 3"/>
            <p:cNvGrpSpPr>
              <a:grpSpLocks/>
            </p:cNvGrpSpPr>
            <p:nvPr/>
          </p:nvGrpSpPr>
          <p:grpSpPr bwMode="auto">
            <a:xfrm>
              <a:off x="183" y="1604"/>
              <a:ext cx="448" cy="299"/>
              <a:chOff x="720" y="336"/>
              <a:chExt cx="624" cy="432"/>
            </a:xfrm>
          </p:grpSpPr>
          <p:sp>
            <p:nvSpPr>
              <p:cNvPr id="24269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sp>
            <p:nvSpPr>
              <p:cNvPr id="24269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grpSp>
        <p:grpSp>
          <p:nvGrpSpPr>
            <p:cNvPr id="242694" name="Group 6"/>
            <p:cNvGrpSpPr>
              <a:grpSpLocks/>
            </p:cNvGrpSpPr>
            <p:nvPr/>
          </p:nvGrpSpPr>
          <p:grpSpPr bwMode="auto">
            <a:xfrm>
              <a:off x="261" y="1870"/>
              <a:ext cx="465" cy="299"/>
              <a:chOff x="912" y="2640"/>
              <a:chExt cx="672" cy="432"/>
            </a:xfrm>
          </p:grpSpPr>
          <p:sp>
            <p:nvSpPr>
              <p:cNvPr id="24269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sp>
            <p:nvSpPr>
              <p:cNvPr id="24269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grpSp>
        <p:sp>
          <p:nvSpPr>
            <p:cNvPr id="24269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sp>
          <p:nvSpPr>
            <p:cNvPr id="24269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sp>
          <p:nvSpPr>
            <p:cNvPr id="24269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grpSp>
      <p:sp>
        <p:nvSpPr>
          <p:cNvPr id="242700"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2427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4270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242703"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endParaRPr lang="en-US" altLang="zh-CN" smtClean="0">
              <a:solidFill>
                <a:srgbClr val="1C1C1C"/>
              </a:solidFill>
              <a:ea typeface="宋体" charset="-122"/>
            </a:endParaRPr>
          </a:p>
        </p:txBody>
      </p:sp>
      <p:sp>
        <p:nvSpPr>
          <p:cNvPr id="242704" name="Rectangle 16"/>
          <p:cNvSpPr>
            <a:spLocks noGrp="1" noChangeArrowheads="1"/>
          </p:cNvSpPr>
          <p:nvPr>
            <p:ph type="sldNum" sz="quarter" idx="4"/>
          </p:nvPr>
        </p:nvSpPr>
        <p:spPr>
          <a:xfrm>
            <a:off x="6858000" y="6248400"/>
            <a:ext cx="1905000" cy="457200"/>
          </a:xfrm>
        </p:spPr>
        <p:txBody>
          <a:bodyPr/>
          <a:lstStyle>
            <a:lvl1pPr>
              <a:defRPr sz="1400">
                <a:solidFill>
                  <a:schemeClr val="bg2"/>
                </a:solidFill>
              </a:defRPr>
            </a:lvl1pPr>
          </a:lstStyle>
          <a:p>
            <a:fld id="{B21CEFA6-E7CE-466B-BE58-FA61395590B8}"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96605117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5842616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28228663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7311038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24479984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0008832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6175140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9718534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3260322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75467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368E2BBD-565E-4849-9C8C-0938A56DB63D}" type="slidenum">
              <a:rPr lang="en-US" altLang="zh-CN"/>
              <a:pPr>
                <a:defRPr/>
              </a:pPr>
              <a:t>‹#›</a:t>
            </a:fld>
            <a:endParaRPr lang="en-US" altLang="zh-CN"/>
          </a:p>
        </p:txBody>
      </p:sp>
    </p:spTree>
    <p:extLst>
      <p:ext uri="{BB962C8B-B14F-4D97-AF65-F5344CB8AC3E}">
        <p14:creationId xmlns:p14="http://schemas.microsoft.com/office/powerpoint/2010/main" val="47536245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99706978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a:xfrm>
            <a:off x="6934200" y="6172200"/>
            <a:ext cx="1905000" cy="457200"/>
          </a:xfrm>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1770254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a:xfrm>
            <a:off x="6934200" y="6172200"/>
            <a:ext cx="1905000" cy="457200"/>
          </a:xfrm>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60126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image" Target="../media/image1.png"/><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9525"/>
            <a:ext cx="9147175" cy="6867525"/>
            <a:chOff x="0" y="0"/>
            <a:chExt cx="5762" cy="4326"/>
          </a:xfrm>
        </p:grpSpPr>
        <p:sp>
          <p:nvSpPr>
            <p:cNvPr id="1035" name="Rectangle 3"/>
            <p:cNvSpPr>
              <a:spLocks noChangeArrowheads="1"/>
            </p:cNvSpPr>
            <p:nvPr userDrawn="1"/>
          </p:nvSpPr>
          <p:spPr bwMode="hidden">
            <a:xfrm>
              <a:off x="0" y="0"/>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36" name="Rectangle 4"/>
            <p:cNvSpPr>
              <a:spLocks noChangeArrowheads="1"/>
            </p:cNvSpPr>
            <p:nvPr userDrawn="1"/>
          </p:nvSpPr>
          <p:spPr bwMode="hidden">
            <a:xfrm>
              <a:off x="9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37" name="Rectangle 5"/>
            <p:cNvSpPr>
              <a:spLocks noChangeArrowheads="1"/>
            </p:cNvSpPr>
            <p:nvPr userDrawn="1"/>
          </p:nvSpPr>
          <p:spPr bwMode="hidden">
            <a:xfrm>
              <a:off x="19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38" name="Rectangle 6"/>
            <p:cNvSpPr>
              <a:spLocks noChangeArrowheads="1"/>
            </p:cNvSpPr>
            <p:nvPr userDrawn="1"/>
          </p:nvSpPr>
          <p:spPr bwMode="hidden">
            <a:xfrm>
              <a:off x="28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39" name="Rectangle 7"/>
            <p:cNvSpPr>
              <a:spLocks noChangeArrowheads="1"/>
            </p:cNvSpPr>
            <p:nvPr userDrawn="1"/>
          </p:nvSpPr>
          <p:spPr bwMode="hidden">
            <a:xfrm>
              <a:off x="38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0" name="Rectangle 8"/>
            <p:cNvSpPr>
              <a:spLocks noChangeArrowheads="1"/>
            </p:cNvSpPr>
            <p:nvPr userDrawn="1"/>
          </p:nvSpPr>
          <p:spPr bwMode="hidden">
            <a:xfrm>
              <a:off x="48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1" name="Rectangle 9"/>
            <p:cNvSpPr>
              <a:spLocks noChangeArrowheads="1"/>
            </p:cNvSpPr>
            <p:nvPr userDrawn="1"/>
          </p:nvSpPr>
          <p:spPr bwMode="hidden">
            <a:xfrm>
              <a:off x="57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2" name="Rectangle 10"/>
            <p:cNvSpPr>
              <a:spLocks noChangeArrowheads="1"/>
            </p:cNvSpPr>
            <p:nvPr userDrawn="1"/>
          </p:nvSpPr>
          <p:spPr bwMode="hidden">
            <a:xfrm>
              <a:off x="67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3" name="Rectangle 11"/>
            <p:cNvSpPr>
              <a:spLocks noChangeArrowheads="1"/>
            </p:cNvSpPr>
            <p:nvPr userDrawn="1"/>
          </p:nvSpPr>
          <p:spPr bwMode="hidden">
            <a:xfrm>
              <a:off x="76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4" name="Rectangle 12"/>
            <p:cNvSpPr>
              <a:spLocks noChangeArrowheads="1"/>
            </p:cNvSpPr>
            <p:nvPr userDrawn="1"/>
          </p:nvSpPr>
          <p:spPr bwMode="hidden">
            <a:xfrm>
              <a:off x="86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5" name="Rectangle 13"/>
            <p:cNvSpPr>
              <a:spLocks noChangeArrowheads="1"/>
            </p:cNvSpPr>
            <p:nvPr userDrawn="1"/>
          </p:nvSpPr>
          <p:spPr bwMode="hidden">
            <a:xfrm>
              <a:off x="96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6" name="Rectangle 14"/>
            <p:cNvSpPr>
              <a:spLocks noChangeArrowheads="1"/>
            </p:cNvSpPr>
            <p:nvPr userDrawn="1"/>
          </p:nvSpPr>
          <p:spPr bwMode="hidden">
            <a:xfrm>
              <a:off x="105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7" name="Rectangle 15"/>
            <p:cNvSpPr>
              <a:spLocks noChangeArrowheads="1"/>
            </p:cNvSpPr>
            <p:nvPr userDrawn="1"/>
          </p:nvSpPr>
          <p:spPr bwMode="hidden">
            <a:xfrm>
              <a:off x="115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8" name="Rectangle 16"/>
            <p:cNvSpPr>
              <a:spLocks noChangeArrowheads="1"/>
            </p:cNvSpPr>
            <p:nvPr userDrawn="1"/>
          </p:nvSpPr>
          <p:spPr bwMode="hidden">
            <a:xfrm>
              <a:off x="124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49" name="Rectangle 17"/>
            <p:cNvSpPr>
              <a:spLocks noChangeArrowheads="1"/>
            </p:cNvSpPr>
            <p:nvPr userDrawn="1"/>
          </p:nvSpPr>
          <p:spPr bwMode="hidden">
            <a:xfrm>
              <a:off x="134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0" name="Rectangle 18"/>
            <p:cNvSpPr>
              <a:spLocks noChangeArrowheads="1"/>
            </p:cNvSpPr>
            <p:nvPr userDrawn="1"/>
          </p:nvSpPr>
          <p:spPr bwMode="hidden">
            <a:xfrm>
              <a:off x="144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1" name="Rectangle 19"/>
            <p:cNvSpPr>
              <a:spLocks noChangeArrowheads="1"/>
            </p:cNvSpPr>
            <p:nvPr userDrawn="1"/>
          </p:nvSpPr>
          <p:spPr bwMode="hidden">
            <a:xfrm>
              <a:off x="153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2" name="Rectangle 20"/>
            <p:cNvSpPr>
              <a:spLocks noChangeArrowheads="1"/>
            </p:cNvSpPr>
            <p:nvPr userDrawn="1"/>
          </p:nvSpPr>
          <p:spPr bwMode="hidden">
            <a:xfrm>
              <a:off x="163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3" name="Rectangle 21"/>
            <p:cNvSpPr>
              <a:spLocks noChangeArrowheads="1"/>
            </p:cNvSpPr>
            <p:nvPr userDrawn="1"/>
          </p:nvSpPr>
          <p:spPr bwMode="hidden">
            <a:xfrm>
              <a:off x="172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4" name="Rectangle 22"/>
            <p:cNvSpPr>
              <a:spLocks noChangeArrowheads="1"/>
            </p:cNvSpPr>
            <p:nvPr userDrawn="1"/>
          </p:nvSpPr>
          <p:spPr bwMode="hidden">
            <a:xfrm>
              <a:off x="182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5" name="Rectangle 23"/>
            <p:cNvSpPr>
              <a:spLocks noChangeArrowheads="1"/>
            </p:cNvSpPr>
            <p:nvPr userDrawn="1"/>
          </p:nvSpPr>
          <p:spPr bwMode="hidden">
            <a:xfrm>
              <a:off x="192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6" name="Rectangle 24"/>
            <p:cNvSpPr>
              <a:spLocks noChangeArrowheads="1"/>
            </p:cNvSpPr>
            <p:nvPr userDrawn="1"/>
          </p:nvSpPr>
          <p:spPr bwMode="hidden">
            <a:xfrm>
              <a:off x="201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7" name="Rectangle 25"/>
            <p:cNvSpPr>
              <a:spLocks noChangeArrowheads="1"/>
            </p:cNvSpPr>
            <p:nvPr userDrawn="1"/>
          </p:nvSpPr>
          <p:spPr bwMode="hidden">
            <a:xfrm>
              <a:off x="211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8" name="Rectangle 26"/>
            <p:cNvSpPr>
              <a:spLocks noChangeArrowheads="1"/>
            </p:cNvSpPr>
            <p:nvPr userDrawn="1"/>
          </p:nvSpPr>
          <p:spPr bwMode="hidden">
            <a:xfrm>
              <a:off x="220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59" name="Rectangle 27"/>
            <p:cNvSpPr>
              <a:spLocks noChangeArrowheads="1"/>
            </p:cNvSpPr>
            <p:nvPr userDrawn="1"/>
          </p:nvSpPr>
          <p:spPr bwMode="hidden">
            <a:xfrm>
              <a:off x="230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0" name="Rectangle 28"/>
            <p:cNvSpPr>
              <a:spLocks noChangeArrowheads="1"/>
            </p:cNvSpPr>
            <p:nvPr userDrawn="1"/>
          </p:nvSpPr>
          <p:spPr bwMode="hidden">
            <a:xfrm>
              <a:off x="240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1" name="Rectangle 29"/>
            <p:cNvSpPr>
              <a:spLocks noChangeArrowheads="1"/>
            </p:cNvSpPr>
            <p:nvPr userDrawn="1"/>
          </p:nvSpPr>
          <p:spPr bwMode="hidden">
            <a:xfrm>
              <a:off x="249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2" name="Rectangle 30"/>
            <p:cNvSpPr>
              <a:spLocks noChangeArrowheads="1"/>
            </p:cNvSpPr>
            <p:nvPr userDrawn="1"/>
          </p:nvSpPr>
          <p:spPr bwMode="hidden">
            <a:xfrm>
              <a:off x="259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3" name="Rectangle 31"/>
            <p:cNvSpPr>
              <a:spLocks noChangeArrowheads="1"/>
            </p:cNvSpPr>
            <p:nvPr userDrawn="1"/>
          </p:nvSpPr>
          <p:spPr bwMode="hidden">
            <a:xfrm>
              <a:off x="268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4" name="Rectangle 32"/>
            <p:cNvSpPr>
              <a:spLocks noChangeArrowheads="1"/>
            </p:cNvSpPr>
            <p:nvPr userDrawn="1"/>
          </p:nvSpPr>
          <p:spPr bwMode="hidden">
            <a:xfrm>
              <a:off x="278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5" name="Rectangle 33"/>
            <p:cNvSpPr>
              <a:spLocks noChangeArrowheads="1"/>
            </p:cNvSpPr>
            <p:nvPr userDrawn="1"/>
          </p:nvSpPr>
          <p:spPr bwMode="hidden">
            <a:xfrm>
              <a:off x="288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6" name="Rectangle 34"/>
            <p:cNvSpPr>
              <a:spLocks noChangeArrowheads="1"/>
            </p:cNvSpPr>
            <p:nvPr userDrawn="1"/>
          </p:nvSpPr>
          <p:spPr bwMode="hidden">
            <a:xfrm>
              <a:off x="297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7" name="Rectangle 35"/>
            <p:cNvSpPr>
              <a:spLocks noChangeArrowheads="1"/>
            </p:cNvSpPr>
            <p:nvPr userDrawn="1"/>
          </p:nvSpPr>
          <p:spPr bwMode="hidden">
            <a:xfrm>
              <a:off x="307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8" name="Rectangle 36"/>
            <p:cNvSpPr>
              <a:spLocks noChangeArrowheads="1"/>
            </p:cNvSpPr>
            <p:nvPr userDrawn="1"/>
          </p:nvSpPr>
          <p:spPr bwMode="hidden">
            <a:xfrm>
              <a:off x="316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69" name="Rectangle 37"/>
            <p:cNvSpPr>
              <a:spLocks noChangeArrowheads="1"/>
            </p:cNvSpPr>
            <p:nvPr userDrawn="1"/>
          </p:nvSpPr>
          <p:spPr bwMode="hidden">
            <a:xfrm>
              <a:off x="326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0" name="Rectangle 38"/>
            <p:cNvSpPr>
              <a:spLocks noChangeArrowheads="1"/>
            </p:cNvSpPr>
            <p:nvPr userDrawn="1"/>
          </p:nvSpPr>
          <p:spPr bwMode="hidden">
            <a:xfrm>
              <a:off x="336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1" name="Rectangle 39"/>
            <p:cNvSpPr>
              <a:spLocks noChangeArrowheads="1"/>
            </p:cNvSpPr>
            <p:nvPr userDrawn="1"/>
          </p:nvSpPr>
          <p:spPr bwMode="hidden">
            <a:xfrm>
              <a:off x="345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2" name="Rectangle 40"/>
            <p:cNvSpPr>
              <a:spLocks noChangeArrowheads="1"/>
            </p:cNvSpPr>
            <p:nvPr userDrawn="1"/>
          </p:nvSpPr>
          <p:spPr bwMode="hidden">
            <a:xfrm>
              <a:off x="355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3" name="Rectangle 41"/>
            <p:cNvSpPr>
              <a:spLocks noChangeArrowheads="1"/>
            </p:cNvSpPr>
            <p:nvPr userDrawn="1"/>
          </p:nvSpPr>
          <p:spPr bwMode="hidden">
            <a:xfrm>
              <a:off x="364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4" name="Rectangle 42"/>
            <p:cNvSpPr>
              <a:spLocks noChangeArrowheads="1"/>
            </p:cNvSpPr>
            <p:nvPr userDrawn="1"/>
          </p:nvSpPr>
          <p:spPr bwMode="hidden">
            <a:xfrm>
              <a:off x="374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5" name="Rectangle 43"/>
            <p:cNvSpPr>
              <a:spLocks noChangeArrowheads="1"/>
            </p:cNvSpPr>
            <p:nvPr userDrawn="1"/>
          </p:nvSpPr>
          <p:spPr bwMode="hidden">
            <a:xfrm>
              <a:off x="384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6" name="Rectangle 44"/>
            <p:cNvSpPr>
              <a:spLocks noChangeArrowheads="1"/>
            </p:cNvSpPr>
            <p:nvPr userDrawn="1"/>
          </p:nvSpPr>
          <p:spPr bwMode="hidden">
            <a:xfrm>
              <a:off x="393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7" name="Rectangle 45"/>
            <p:cNvSpPr>
              <a:spLocks noChangeArrowheads="1"/>
            </p:cNvSpPr>
            <p:nvPr userDrawn="1"/>
          </p:nvSpPr>
          <p:spPr bwMode="hidden">
            <a:xfrm>
              <a:off x="403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8" name="Rectangle 46"/>
            <p:cNvSpPr>
              <a:spLocks noChangeArrowheads="1"/>
            </p:cNvSpPr>
            <p:nvPr userDrawn="1"/>
          </p:nvSpPr>
          <p:spPr bwMode="hidden">
            <a:xfrm>
              <a:off x="412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79" name="Rectangle 47"/>
            <p:cNvSpPr>
              <a:spLocks noChangeArrowheads="1"/>
            </p:cNvSpPr>
            <p:nvPr userDrawn="1"/>
          </p:nvSpPr>
          <p:spPr bwMode="hidden">
            <a:xfrm>
              <a:off x="422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0" name="Rectangle 48"/>
            <p:cNvSpPr>
              <a:spLocks noChangeArrowheads="1"/>
            </p:cNvSpPr>
            <p:nvPr userDrawn="1"/>
          </p:nvSpPr>
          <p:spPr bwMode="hidden">
            <a:xfrm>
              <a:off x="432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1" name="Rectangle 49"/>
            <p:cNvSpPr>
              <a:spLocks noChangeArrowheads="1"/>
            </p:cNvSpPr>
            <p:nvPr userDrawn="1"/>
          </p:nvSpPr>
          <p:spPr bwMode="hidden">
            <a:xfrm>
              <a:off x="441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2" name="Rectangle 50"/>
            <p:cNvSpPr>
              <a:spLocks noChangeArrowheads="1"/>
            </p:cNvSpPr>
            <p:nvPr userDrawn="1"/>
          </p:nvSpPr>
          <p:spPr bwMode="hidden">
            <a:xfrm>
              <a:off x="451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3" name="Rectangle 51"/>
            <p:cNvSpPr>
              <a:spLocks noChangeArrowheads="1"/>
            </p:cNvSpPr>
            <p:nvPr userDrawn="1"/>
          </p:nvSpPr>
          <p:spPr bwMode="hidden">
            <a:xfrm>
              <a:off x="460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4" name="Rectangle 52"/>
            <p:cNvSpPr>
              <a:spLocks noChangeArrowheads="1"/>
            </p:cNvSpPr>
            <p:nvPr userDrawn="1"/>
          </p:nvSpPr>
          <p:spPr bwMode="hidden">
            <a:xfrm>
              <a:off x="470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5" name="Rectangle 53"/>
            <p:cNvSpPr>
              <a:spLocks noChangeArrowheads="1"/>
            </p:cNvSpPr>
            <p:nvPr userDrawn="1"/>
          </p:nvSpPr>
          <p:spPr bwMode="hidden">
            <a:xfrm>
              <a:off x="480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6" name="Rectangle 54"/>
            <p:cNvSpPr>
              <a:spLocks noChangeArrowheads="1"/>
            </p:cNvSpPr>
            <p:nvPr userDrawn="1"/>
          </p:nvSpPr>
          <p:spPr bwMode="hidden">
            <a:xfrm>
              <a:off x="489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7" name="Rectangle 55"/>
            <p:cNvSpPr>
              <a:spLocks noChangeArrowheads="1"/>
            </p:cNvSpPr>
            <p:nvPr userDrawn="1"/>
          </p:nvSpPr>
          <p:spPr bwMode="hidden">
            <a:xfrm>
              <a:off x="499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8" name="Rectangle 56"/>
            <p:cNvSpPr>
              <a:spLocks noChangeArrowheads="1"/>
            </p:cNvSpPr>
            <p:nvPr userDrawn="1"/>
          </p:nvSpPr>
          <p:spPr bwMode="hidden">
            <a:xfrm>
              <a:off x="508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89" name="Rectangle 57"/>
            <p:cNvSpPr>
              <a:spLocks noChangeArrowheads="1"/>
            </p:cNvSpPr>
            <p:nvPr userDrawn="1"/>
          </p:nvSpPr>
          <p:spPr bwMode="hidden">
            <a:xfrm>
              <a:off x="518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0" name="Rectangle 58"/>
            <p:cNvSpPr>
              <a:spLocks noChangeArrowheads="1"/>
            </p:cNvSpPr>
            <p:nvPr userDrawn="1"/>
          </p:nvSpPr>
          <p:spPr bwMode="hidden">
            <a:xfrm>
              <a:off x="5280"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1" name="Rectangle 59"/>
            <p:cNvSpPr>
              <a:spLocks noChangeArrowheads="1"/>
            </p:cNvSpPr>
            <p:nvPr userDrawn="1"/>
          </p:nvSpPr>
          <p:spPr bwMode="hidden">
            <a:xfrm>
              <a:off x="5376"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2" name="Rectangle 60"/>
            <p:cNvSpPr>
              <a:spLocks noChangeArrowheads="1"/>
            </p:cNvSpPr>
            <p:nvPr userDrawn="1"/>
          </p:nvSpPr>
          <p:spPr bwMode="hidden">
            <a:xfrm>
              <a:off x="5472"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3" name="Rectangle 61"/>
            <p:cNvSpPr>
              <a:spLocks noChangeArrowheads="1"/>
            </p:cNvSpPr>
            <p:nvPr userDrawn="1"/>
          </p:nvSpPr>
          <p:spPr bwMode="hidden">
            <a:xfrm>
              <a:off x="5568"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4" name="Rectangle 62"/>
            <p:cNvSpPr>
              <a:spLocks noChangeArrowheads="1"/>
            </p:cNvSpPr>
            <p:nvPr userDrawn="1"/>
          </p:nvSpPr>
          <p:spPr bwMode="hidden">
            <a:xfrm>
              <a:off x="5664" y="6"/>
              <a:ext cx="48" cy="4320"/>
            </a:xfrm>
            <a:prstGeom prst="rect">
              <a:avLst/>
            </a:prstGeom>
            <a:solidFill>
              <a:schemeClr val="accent2">
                <a:alpha val="74901"/>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5" name="Rectangle 63"/>
            <p:cNvSpPr>
              <a:spLocks noChangeArrowheads="1"/>
            </p:cNvSpPr>
            <p:nvPr userDrawn="1"/>
          </p:nvSpPr>
          <p:spPr bwMode="hidden">
            <a:xfrm>
              <a:off x="431" y="0"/>
              <a:ext cx="5331" cy="4320"/>
            </a:xfrm>
            <a:prstGeom prst="rect">
              <a:avLst/>
            </a:prstGeom>
            <a:solidFill>
              <a:schemeClr val="accent1">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96" name="Rectangle 64"/>
            <p:cNvSpPr>
              <a:spLocks noChangeArrowheads="1"/>
            </p:cNvSpPr>
            <p:nvPr userDrawn="1"/>
          </p:nvSpPr>
          <p:spPr bwMode="blackGray">
            <a:xfrm>
              <a:off x="0" y="1081"/>
              <a:ext cx="4378" cy="47"/>
            </a:xfrm>
            <a:prstGeom prst="rect">
              <a:avLst/>
            </a:prstGeom>
            <a:solidFill>
              <a:schemeClr val="hlink">
                <a:alpha val="749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1027" name="Rectangle 65"/>
          <p:cNvSpPr>
            <a:spLocks noGrp="1" noChangeArrowheads="1"/>
          </p:cNvSpPr>
          <p:nvPr>
            <p:ph type="title"/>
          </p:nvPr>
        </p:nvSpPr>
        <p:spPr bwMode="auto">
          <a:xfrm>
            <a:off x="87153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28" name="Rectangle 66"/>
          <p:cNvSpPr>
            <a:spLocks noGrp="1" noChangeArrowheads="1"/>
          </p:cNvSpPr>
          <p:nvPr>
            <p:ph type="body" idx="1"/>
          </p:nvPr>
        </p:nvSpPr>
        <p:spPr bwMode="auto">
          <a:xfrm>
            <a:off x="912813" y="1905000"/>
            <a:ext cx="811053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435" name="Rectangle 67"/>
          <p:cNvSpPr>
            <a:spLocks noGrp="1" noChangeArrowheads="1"/>
          </p:cNvSpPr>
          <p:nvPr>
            <p:ph type="dt" sz="half" idx="2"/>
          </p:nvPr>
        </p:nvSpPr>
        <p:spPr bwMode="auto">
          <a:xfrm>
            <a:off x="11525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atin typeface="+mn-lt"/>
                <a:ea typeface="宋体" pitchFamily="2" charset="-122"/>
              </a:defRPr>
            </a:lvl1pPr>
          </a:lstStyle>
          <a:p>
            <a:pPr>
              <a:defRPr/>
            </a:pPr>
            <a:endParaRPr lang="en-US" altLang="zh-CN"/>
          </a:p>
        </p:txBody>
      </p:sp>
      <p:sp>
        <p:nvSpPr>
          <p:cNvPr id="58436" name="Rectangle 68"/>
          <p:cNvSpPr>
            <a:spLocks noGrp="1" noChangeArrowheads="1"/>
          </p:cNvSpPr>
          <p:nvPr>
            <p:ph type="ftr" sz="quarter" idx="3"/>
          </p:nvPr>
        </p:nvSpPr>
        <p:spPr bwMode="auto">
          <a:xfrm>
            <a:off x="3590925" y="6286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atin typeface="+mn-lt"/>
                <a:ea typeface="宋体" pitchFamily="2" charset="-122"/>
              </a:defRPr>
            </a:lvl1pPr>
          </a:lstStyle>
          <a:p>
            <a:pPr>
              <a:defRPr/>
            </a:pPr>
            <a:endParaRPr lang="en-US" altLang="zh-CN"/>
          </a:p>
        </p:txBody>
      </p:sp>
      <p:sp>
        <p:nvSpPr>
          <p:cNvPr id="58437" name="Rectangle 69"/>
          <p:cNvSpPr>
            <a:spLocks noGrp="1" noChangeArrowheads="1"/>
          </p:cNvSpPr>
          <p:nvPr>
            <p:ph type="sldNum" sz="quarter" idx="4"/>
          </p:nvPr>
        </p:nvSpPr>
        <p:spPr bwMode="auto">
          <a:xfrm>
            <a:off x="70199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atin typeface="+mn-lt"/>
                <a:ea typeface="宋体" pitchFamily="2" charset="-122"/>
              </a:defRPr>
            </a:lvl1pPr>
          </a:lstStyle>
          <a:p>
            <a:pPr>
              <a:defRPr/>
            </a:pPr>
            <a:fld id="{6646066A-CCCB-4D74-BFCB-AE9C1EE98898}" type="slidenum">
              <a:rPr lang="en-US" altLang="zh-CN"/>
              <a:pPr>
                <a:defRPr/>
              </a:pPr>
              <a:t>‹#›</a:t>
            </a:fld>
            <a:endParaRPr lang="en-US" altLang="zh-CN"/>
          </a:p>
        </p:txBody>
      </p:sp>
      <p:sp>
        <p:nvSpPr>
          <p:cNvPr id="58438" name="WordArt 70"/>
          <p:cNvSpPr>
            <a:spLocks noChangeArrowheads="1" noChangeShapeType="1" noTextEdit="1"/>
          </p:cNvSpPr>
          <p:nvPr/>
        </p:nvSpPr>
        <p:spPr bwMode="auto">
          <a:xfrm rot="5400000">
            <a:off x="-1392237" y="3573462"/>
            <a:ext cx="3455988" cy="576263"/>
          </a:xfrm>
          <a:prstGeom prst="rect">
            <a:avLst/>
          </a:prstGeom>
        </p:spPr>
        <p:txBody>
          <a:bodyPr vert="wordArtVert" wrap="none" fromWordArt="1">
            <a:prstTxWarp prst="textPlain">
              <a:avLst>
                <a:gd name="adj" fmla="val 50000"/>
              </a:avLst>
            </a:prstTxWarp>
          </a:bodyPr>
          <a:lstStyle/>
          <a:p>
            <a:pP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1033" name="Picture 71"/>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7620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Line 72"/>
          <p:cNvSpPr>
            <a:spLocks noChangeShapeType="1"/>
          </p:cNvSpPr>
          <p:nvPr/>
        </p:nvSpPr>
        <p:spPr bwMode="auto">
          <a:xfrm>
            <a:off x="0" y="1752600"/>
            <a:ext cx="6934200" cy="0"/>
          </a:xfrm>
          <a:prstGeom prst="line">
            <a:avLst/>
          </a:prstGeom>
          <a:noFill/>
          <a:ln w="38100">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宋体" pitchFamily="2" charset="-122"/>
        </a:defRPr>
      </a:lvl2pPr>
      <a:lvl3pPr algn="l" rtl="0" eaLnBrk="0" fontAlgn="base" hangingPunct="0">
        <a:spcBef>
          <a:spcPct val="0"/>
        </a:spcBef>
        <a:spcAft>
          <a:spcPct val="0"/>
        </a:spcAft>
        <a:defRPr kumimoji="1" sz="4400">
          <a:solidFill>
            <a:schemeClr val="tx2"/>
          </a:solidFill>
          <a:latin typeface="Verdana" pitchFamily="34" charset="0"/>
          <a:ea typeface="宋体" pitchFamily="2" charset="-122"/>
        </a:defRPr>
      </a:lvl3pPr>
      <a:lvl4pPr algn="l" rtl="0" eaLnBrk="0" fontAlgn="base" hangingPunct="0">
        <a:spcBef>
          <a:spcPct val="0"/>
        </a:spcBef>
        <a:spcAft>
          <a:spcPct val="0"/>
        </a:spcAft>
        <a:defRPr kumimoji="1" sz="4400">
          <a:solidFill>
            <a:schemeClr val="tx2"/>
          </a:solidFill>
          <a:latin typeface="Verdana" pitchFamily="34" charset="0"/>
          <a:ea typeface="宋体" pitchFamily="2" charset="-122"/>
        </a:defRPr>
      </a:lvl4pPr>
      <a:lvl5pPr algn="l" rtl="0" eaLnBrk="0" fontAlgn="base" hangingPunct="0">
        <a:spcBef>
          <a:spcPct val="0"/>
        </a:spcBef>
        <a:spcAft>
          <a:spcPct val="0"/>
        </a:spcAft>
        <a:defRPr kumimoji="1" sz="4400">
          <a:solidFill>
            <a:schemeClr val="tx2"/>
          </a:solidFill>
          <a:latin typeface="Verdana" pitchFamily="34" charset="0"/>
          <a:ea typeface="宋体" pitchFamily="2" charset="-122"/>
        </a:defRPr>
      </a:lvl5pPr>
      <a:lvl6pPr marL="457200" algn="l" rtl="0" fontAlgn="base">
        <a:spcBef>
          <a:spcPct val="0"/>
        </a:spcBef>
        <a:spcAft>
          <a:spcPct val="0"/>
        </a:spcAft>
        <a:defRPr kumimoji="1" sz="4400">
          <a:solidFill>
            <a:schemeClr val="tx2"/>
          </a:solidFill>
          <a:latin typeface="Verdana" pitchFamily="34" charset="0"/>
          <a:ea typeface="宋体" pitchFamily="2" charset="-122"/>
        </a:defRPr>
      </a:lvl6pPr>
      <a:lvl7pPr marL="914400" algn="l" rtl="0" fontAlgn="base">
        <a:spcBef>
          <a:spcPct val="0"/>
        </a:spcBef>
        <a:spcAft>
          <a:spcPct val="0"/>
        </a:spcAft>
        <a:defRPr kumimoji="1" sz="4400">
          <a:solidFill>
            <a:schemeClr val="tx2"/>
          </a:solidFill>
          <a:latin typeface="Verdana" pitchFamily="34" charset="0"/>
          <a:ea typeface="宋体" pitchFamily="2" charset="-122"/>
        </a:defRPr>
      </a:lvl7pPr>
      <a:lvl8pPr marL="1371600" algn="l" rtl="0" fontAlgn="base">
        <a:spcBef>
          <a:spcPct val="0"/>
        </a:spcBef>
        <a:spcAft>
          <a:spcPct val="0"/>
        </a:spcAft>
        <a:defRPr kumimoji="1" sz="4400">
          <a:solidFill>
            <a:schemeClr val="tx2"/>
          </a:solidFill>
          <a:latin typeface="Verdana" pitchFamily="34" charset="0"/>
          <a:ea typeface="宋体" pitchFamily="2" charset="-122"/>
        </a:defRPr>
      </a:lvl8pPr>
      <a:lvl9pPr marL="1828800" algn="l" rtl="0" fontAlgn="base">
        <a:spcBef>
          <a:spcPct val="0"/>
        </a:spcBef>
        <a:spcAft>
          <a:spcPct val="0"/>
        </a:spcAft>
        <a:defRPr kumimoji="1" sz="4400">
          <a:solidFill>
            <a:schemeClr val="tx2"/>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lgn="l">
              <a:defRPr/>
            </a:pPr>
            <a:endParaRPr lang="en-US" altLang="zh-CN">
              <a:solidFill>
                <a:srgbClr val="000000"/>
              </a:solidFill>
              <a:latin typeface="Times New Roman" pitchFamily="18" charset="0"/>
              <a:ea typeface="宋体" pitchFamily="2" charset="-122"/>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solidFill>
                <a:srgbClr val="000000"/>
              </a:solidFill>
              <a:latin typeface="Times New Roman" pitchFamily="18" charset="0"/>
              <a:ea typeface="宋体" pitchFamily="2" charset="-122"/>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7E50A78C-A22F-41AD-965C-71B1F13BE76E}" type="slidenum">
              <a:rPr lang="en-US" altLang="zh-CN">
                <a:solidFill>
                  <a:srgbClr val="000000"/>
                </a:solidFill>
                <a:latin typeface="Times New Roman" pitchFamily="18" charset="0"/>
                <a:ea typeface="宋体" pitchFamily="2" charset="-122"/>
              </a:rPr>
              <a:pPr>
                <a:defRPr/>
              </a:pPr>
              <a:t>‹#›</a:t>
            </a:fld>
            <a:endParaRPr lang="en-US" altLang="zh-CN">
              <a:solidFill>
                <a:srgbClr val="000000"/>
              </a:solidFill>
              <a:latin typeface="Times New Roman" pitchFamily="18" charset="0"/>
              <a:ea typeface="宋体" pitchFamily="2" charset="-122"/>
            </a:endParaRPr>
          </a:p>
        </p:txBody>
      </p:sp>
      <p:sp>
        <p:nvSpPr>
          <p:cNvPr id="2" name="Line 7"/>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rgbClr val="000000"/>
              </a:solidFill>
              <a:latin typeface="Times New Roman" pitchFamily="18" charset="0"/>
              <a:ea typeface="宋体" pitchFamily="2" charset="-122"/>
            </a:endParaRPr>
          </a:p>
        </p:txBody>
      </p:sp>
      <p:sp>
        <p:nvSpPr>
          <p:cNvPr id="3" name="Line 8"/>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rgbClr val="000000"/>
              </a:solidFill>
              <a:latin typeface="Times New Roman" pitchFamily="18" charset="0"/>
              <a:ea typeface="宋体" pitchFamily="2" charset="-122"/>
            </a:endParaRPr>
          </a:p>
        </p:txBody>
      </p:sp>
      <p:sp>
        <p:nvSpPr>
          <p:cNvPr id="1033" name="WordArt 9"/>
          <p:cNvSpPr>
            <a:spLocks noChangeArrowheads="1" noChangeShapeType="1" noTextEdit="1"/>
          </p:cNvSpPr>
          <p:nvPr/>
        </p:nvSpPr>
        <p:spPr bwMode="auto">
          <a:xfrm rot="5400000">
            <a:off x="-1120775" y="2784475"/>
            <a:ext cx="3276600" cy="533400"/>
          </a:xfrm>
          <a:prstGeom prst="rect">
            <a:avLst/>
          </a:prstGeom>
        </p:spPr>
        <p:txBody>
          <a:bodyPr vert="wordArtVert" wrap="none" fromWordArt="1">
            <a:prstTxWarp prst="textPlain">
              <a:avLst>
                <a:gd name="adj" fmla="val 50000"/>
              </a:avLst>
            </a:prstTxWarp>
          </a:bodyPr>
          <a:lstStyle/>
          <a:p>
            <a:pP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1032" name="Picture 10"/>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33490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solidFill>
                <a:srgbClr val="000000"/>
              </a:solidFill>
            </a:endParaRPr>
          </a:p>
        </p:txBody>
      </p:sp>
      <p:sp>
        <p:nvSpPr>
          <p:cNvPr id="188419"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solidFill>
                <a:srgbClr val="000000"/>
              </a:solidFill>
            </a:endParaRPr>
          </a:p>
        </p:txBody>
      </p:sp>
      <p:sp>
        <p:nvSpPr>
          <p:cNvPr id="3076"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077" name="Line 5"/>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pic>
        <p:nvPicPr>
          <p:cNvPr id="3079" name="Picture 7"/>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69279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7E50A78C-A22F-41AD-965C-71B1F13BE76E}" type="slidenum">
              <a:rPr lang="en-US" altLang="zh-CN"/>
              <a:pPr>
                <a:defRPr/>
              </a:pPr>
              <a:t>‹#›</a:t>
            </a:fld>
            <a:endParaRPr lang="en-US" altLang="zh-CN"/>
          </a:p>
        </p:txBody>
      </p:sp>
      <p:sp>
        <p:nvSpPr>
          <p:cNvPr id="2" name="Line 7"/>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8"/>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WordArt 9"/>
          <p:cNvSpPr>
            <a:spLocks noChangeArrowheads="1" noChangeShapeType="1" noTextEdit="1"/>
          </p:cNvSpPr>
          <p:nvPr/>
        </p:nvSpPr>
        <p:spPr bwMode="auto">
          <a:xfrm rot="5400000">
            <a:off x="-1120775" y="2784475"/>
            <a:ext cx="3276600" cy="533400"/>
          </a:xfrm>
          <a:prstGeom prst="rect">
            <a:avLst/>
          </a:prstGeom>
        </p:spPr>
        <p:txBody>
          <a:bodyPr vert="wordArtVert" wrap="none" fromWordArt="1">
            <a:prstTxWarp prst="textPlain">
              <a:avLst>
                <a:gd name="adj" fmla="val 50000"/>
              </a:avLst>
            </a:prstTxWarp>
          </a:bodyPr>
          <a:lstStyle/>
          <a:p>
            <a:pPr algn="ct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1032" name="Picture 10"/>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45838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88419"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3076"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Line 5"/>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2" name="WordArt 6"/>
          <p:cNvSpPr>
            <a:spLocks noChangeArrowheads="1" noChangeShapeType="1" noTextEdit="1"/>
          </p:cNvSpPr>
          <p:nvPr/>
        </p:nvSpPr>
        <p:spPr bwMode="auto">
          <a:xfrm rot="5400000">
            <a:off x="-1080293" y="3032919"/>
            <a:ext cx="3024187" cy="504825"/>
          </a:xfrm>
          <a:prstGeom prst="rect">
            <a:avLst/>
          </a:prstGeom>
        </p:spPr>
        <p:txBody>
          <a:bodyPr vert="wordArtVert" wrap="none" fromWordArt="1">
            <a:prstTxWarp prst="textPlain">
              <a:avLst>
                <a:gd name="adj" fmla="val 50000"/>
              </a:avLst>
            </a:prstTxWarp>
          </a:bodyPr>
          <a:lstStyle/>
          <a:p>
            <a:pPr algn="ct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3079" name="Picture 7"/>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36080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6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6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6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7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7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7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7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167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1675"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solidFill>
                <a:srgbClr val="000000"/>
              </a:solidFill>
            </a:endParaRPr>
          </a:p>
        </p:txBody>
      </p:sp>
      <p:sp>
        <p:nvSpPr>
          <p:cNvPr id="241676" name="Rectangle 12"/>
          <p:cNvSpPr>
            <a:spLocks noGrp="1" noChangeArrowheads="1"/>
          </p:cNvSpPr>
          <p:nvPr>
            <p:ph type="sldNum" sz="quarter" idx="4"/>
          </p:nvPr>
        </p:nvSpPr>
        <p:spPr bwMode="auto">
          <a:xfrm>
            <a:off x="6934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600"/>
            </a:lvl1pPr>
          </a:lstStyle>
          <a:p>
            <a:r>
              <a:rPr lang="en-US" altLang="zh-CN">
                <a:solidFill>
                  <a:srgbClr val="000000"/>
                </a:solidFill>
              </a:rPr>
              <a:t>1</a:t>
            </a:r>
          </a:p>
        </p:txBody>
      </p:sp>
      <p:pic>
        <p:nvPicPr>
          <p:cNvPr id="241677" name="Picture 13"/>
          <p:cNvPicPr>
            <a:picLocks noChangeAspect="1" noChangeArrowheads="1"/>
          </p:cNvPicPr>
          <p:nvPr/>
        </p:nvPicPr>
        <p:blipFill>
          <a:blip r:embed="rId15">
            <a:extLst>
              <a:ext uri="{28A0092B-C50C-407E-A947-70E740481C1C}">
                <a14:useLocalDpi xmlns:a14="http://schemas.microsoft.com/office/drawing/2010/main" val="0"/>
              </a:ext>
            </a:extLst>
          </a:blip>
          <a:srcRect l="43700" t="96883" r="53999" b="1009"/>
          <a:stretch>
            <a:fillRect/>
          </a:stretch>
        </p:blipFill>
        <p:spPr bwMode="auto">
          <a:xfrm>
            <a:off x="0" y="7620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54616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Lst>
  <p:timing>
    <p:tnLst>
      <p:par>
        <p:cTn id="1" dur="indefinite" restart="never" nodeType="tmRoot"/>
      </p:par>
    </p:tnLst>
  </p:timing>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宋体" pitchFamily="2" charset="-122"/>
        </a:defRPr>
      </a:lvl2pPr>
      <a:lvl3pPr algn="l" rtl="0" fontAlgn="base">
        <a:spcBef>
          <a:spcPct val="0"/>
        </a:spcBef>
        <a:spcAft>
          <a:spcPct val="0"/>
        </a:spcAft>
        <a:defRPr kumimoji="1" sz="4400">
          <a:solidFill>
            <a:schemeClr val="tx2"/>
          </a:solidFill>
          <a:latin typeface="Tahoma" pitchFamily="34" charset="0"/>
          <a:ea typeface="宋体" pitchFamily="2" charset="-122"/>
        </a:defRPr>
      </a:lvl3pPr>
      <a:lvl4pPr algn="l" rtl="0" fontAlgn="base">
        <a:spcBef>
          <a:spcPct val="0"/>
        </a:spcBef>
        <a:spcAft>
          <a:spcPct val="0"/>
        </a:spcAft>
        <a:defRPr kumimoji="1" sz="4400">
          <a:solidFill>
            <a:schemeClr val="tx2"/>
          </a:solidFill>
          <a:latin typeface="Tahoma" pitchFamily="34" charset="0"/>
          <a:ea typeface="宋体" pitchFamily="2" charset="-122"/>
        </a:defRPr>
      </a:lvl4pPr>
      <a:lvl5pPr algn="l" rtl="0" fontAlgn="base">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solidFill>
                <a:srgbClr val="000000"/>
              </a:solidFill>
            </a:endParaRPr>
          </a:p>
        </p:txBody>
      </p:sp>
      <p:sp>
        <p:nvSpPr>
          <p:cNvPr id="3085" name="Rectangle 13"/>
          <p:cNvSpPr>
            <a:spLocks noGrp="1" noChangeArrowheads="1"/>
          </p:cNvSpPr>
          <p:nvPr>
            <p:ph type="sldNum" sz="quarter" idx="4"/>
          </p:nvPr>
        </p:nvSpPr>
        <p:spPr bwMode="auto">
          <a:xfrm>
            <a:off x="6934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600"/>
            </a:lvl1pPr>
          </a:lstStyle>
          <a:p>
            <a:r>
              <a:rPr lang="en-US" altLang="zh-CN">
                <a:solidFill>
                  <a:srgbClr val="000000"/>
                </a:solidFill>
              </a:rPr>
              <a:t>1</a:t>
            </a:r>
          </a:p>
        </p:txBody>
      </p:sp>
      <p:sp>
        <p:nvSpPr>
          <p:cNvPr id="3086" name="WordArt 14"/>
          <p:cNvSpPr>
            <a:spLocks noChangeArrowheads="1" noChangeShapeType="1" noTextEdit="1"/>
          </p:cNvSpPr>
          <p:nvPr/>
        </p:nvSpPr>
        <p:spPr bwMode="auto">
          <a:xfrm rot="5400000">
            <a:off x="-1169987" y="3698875"/>
            <a:ext cx="3024187" cy="468313"/>
          </a:xfrm>
          <a:prstGeom prst="rect">
            <a:avLst/>
          </a:prstGeom>
        </p:spPr>
        <p:txBody>
          <a:bodyPr vert="wordArtVert" wrap="none" fromWordArt="1">
            <a:prstTxWarp prst="textPlain">
              <a:avLst>
                <a:gd name="adj" fmla="val 50000"/>
              </a:avLst>
            </a:prstTxWarp>
          </a:bodyPr>
          <a:lstStyle/>
          <a:p>
            <a:pPr fontAlgn="auto"/>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3087" name="Picture 15"/>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7620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91851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宋体" pitchFamily="2" charset="-122"/>
        </a:defRPr>
      </a:lvl2pPr>
      <a:lvl3pPr algn="l" rtl="0" fontAlgn="base">
        <a:spcBef>
          <a:spcPct val="0"/>
        </a:spcBef>
        <a:spcAft>
          <a:spcPct val="0"/>
        </a:spcAft>
        <a:defRPr kumimoji="1" sz="4400">
          <a:solidFill>
            <a:schemeClr val="tx2"/>
          </a:solidFill>
          <a:latin typeface="Tahoma" pitchFamily="34" charset="0"/>
          <a:ea typeface="宋体" pitchFamily="2" charset="-122"/>
        </a:defRPr>
      </a:lvl3pPr>
      <a:lvl4pPr algn="l" rtl="0" fontAlgn="base">
        <a:spcBef>
          <a:spcPct val="0"/>
        </a:spcBef>
        <a:spcAft>
          <a:spcPct val="0"/>
        </a:spcAft>
        <a:defRPr kumimoji="1" sz="4400">
          <a:solidFill>
            <a:schemeClr val="tx2"/>
          </a:solidFill>
          <a:latin typeface="Tahoma" pitchFamily="34" charset="0"/>
          <a:ea typeface="宋体" pitchFamily="2" charset="-122"/>
        </a:defRPr>
      </a:lvl4pPr>
      <a:lvl5pPr algn="l" rtl="0" fontAlgn="base">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6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6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6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7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7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7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7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167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1675"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smtClean="0">
              <a:solidFill>
                <a:srgbClr val="000000"/>
              </a:solidFill>
              <a:ea typeface="宋体" charset="-122"/>
            </a:endParaRPr>
          </a:p>
        </p:txBody>
      </p:sp>
      <p:sp>
        <p:nvSpPr>
          <p:cNvPr id="241676" name="Rectangle 12"/>
          <p:cNvSpPr>
            <a:spLocks noGrp="1" noChangeArrowheads="1"/>
          </p:cNvSpPr>
          <p:nvPr>
            <p:ph type="sldNum" sz="quarter" idx="4"/>
          </p:nvPr>
        </p:nvSpPr>
        <p:spPr bwMode="auto">
          <a:xfrm>
            <a:off x="6934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600"/>
            </a:lvl1pPr>
          </a:lstStyle>
          <a:p>
            <a:r>
              <a:rPr lang="en-US" altLang="zh-CN" smtClean="0">
                <a:solidFill>
                  <a:srgbClr val="000000"/>
                </a:solidFill>
                <a:ea typeface="宋体" charset="-122"/>
              </a:rPr>
              <a:t>1</a:t>
            </a:r>
          </a:p>
        </p:txBody>
      </p:sp>
      <p:pic>
        <p:nvPicPr>
          <p:cNvPr id="241677" name="Picture 13"/>
          <p:cNvPicPr>
            <a:picLocks noChangeAspect="1" noChangeArrowheads="1"/>
          </p:cNvPicPr>
          <p:nvPr/>
        </p:nvPicPr>
        <p:blipFill>
          <a:blip r:embed="rId15">
            <a:extLst>
              <a:ext uri="{28A0092B-C50C-407E-A947-70E740481C1C}">
                <a14:useLocalDpi xmlns:a14="http://schemas.microsoft.com/office/drawing/2010/main" val="0"/>
              </a:ext>
            </a:extLst>
          </a:blip>
          <a:srcRect l="43700" t="96883" r="53999" b="1009"/>
          <a:stretch>
            <a:fillRect/>
          </a:stretch>
        </p:blipFill>
        <p:spPr bwMode="auto">
          <a:xfrm>
            <a:off x="0" y="7620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37276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iming>
    <p:tnLst>
      <p:par>
        <p:cTn id="1" dur="indefinite" restart="never" nodeType="tmRoot"/>
      </p:par>
    </p:tnLst>
  </p:timing>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宋体" charset="-122"/>
        </a:defRPr>
      </a:lvl2pPr>
      <a:lvl3pPr algn="l" rtl="0" fontAlgn="base">
        <a:spcBef>
          <a:spcPct val="0"/>
        </a:spcBef>
        <a:spcAft>
          <a:spcPct val="0"/>
        </a:spcAft>
        <a:defRPr kumimoji="1" sz="4400">
          <a:solidFill>
            <a:schemeClr val="tx2"/>
          </a:solidFill>
          <a:latin typeface="Tahoma" pitchFamily="34" charset="0"/>
          <a:ea typeface="宋体" charset="-122"/>
        </a:defRPr>
      </a:lvl3pPr>
      <a:lvl4pPr algn="l" rtl="0" fontAlgn="base">
        <a:spcBef>
          <a:spcPct val="0"/>
        </a:spcBef>
        <a:spcAft>
          <a:spcPct val="0"/>
        </a:spcAft>
        <a:defRPr kumimoji="1" sz="4400">
          <a:solidFill>
            <a:schemeClr val="tx2"/>
          </a:solidFill>
          <a:latin typeface="Tahoma" pitchFamily="34" charset="0"/>
          <a:ea typeface="宋体" charset="-122"/>
        </a:defRPr>
      </a:lvl4pPr>
      <a:lvl5pPr algn="l" rtl="0" fontAlgn="base">
        <a:spcBef>
          <a:spcPct val="0"/>
        </a:spcBef>
        <a:spcAft>
          <a:spcPct val="0"/>
        </a:spcAft>
        <a:defRPr kumimoji="1" sz="4400">
          <a:solidFill>
            <a:schemeClr val="tx2"/>
          </a:solidFill>
          <a:latin typeface="Tahoma" pitchFamily="34" charset="0"/>
          <a:ea typeface="宋体" charset="-122"/>
        </a:defRPr>
      </a:lvl5pPr>
      <a:lvl6pPr marL="457200" algn="l" rtl="0" fontAlgn="base">
        <a:spcBef>
          <a:spcPct val="0"/>
        </a:spcBef>
        <a:spcAft>
          <a:spcPct val="0"/>
        </a:spcAft>
        <a:defRPr kumimoji="1" sz="4400">
          <a:solidFill>
            <a:schemeClr val="tx2"/>
          </a:solidFill>
          <a:latin typeface="Tahoma" pitchFamily="34" charset="0"/>
          <a:ea typeface="宋体" charset="-122"/>
        </a:defRPr>
      </a:lvl6pPr>
      <a:lvl7pPr marL="914400" algn="l" rtl="0" fontAlgn="base">
        <a:spcBef>
          <a:spcPct val="0"/>
        </a:spcBef>
        <a:spcAft>
          <a:spcPct val="0"/>
        </a:spcAft>
        <a:defRPr kumimoji="1" sz="4400">
          <a:solidFill>
            <a:schemeClr val="tx2"/>
          </a:solidFill>
          <a:latin typeface="Tahoma" pitchFamily="34" charset="0"/>
          <a:ea typeface="宋体" charset="-122"/>
        </a:defRPr>
      </a:lvl7pPr>
      <a:lvl8pPr marL="1371600" algn="l" rtl="0" fontAlgn="base">
        <a:spcBef>
          <a:spcPct val="0"/>
        </a:spcBef>
        <a:spcAft>
          <a:spcPct val="0"/>
        </a:spcAft>
        <a:defRPr kumimoji="1" sz="4400">
          <a:solidFill>
            <a:schemeClr val="tx2"/>
          </a:solidFill>
          <a:latin typeface="Tahoma" pitchFamily="34" charset="0"/>
          <a:ea typeface="宋体" charset="-122"/>
        </a:defRPr>
      </a:lvl8pPr>
      <a:lvl9pPr marL="1828800" algn="l" rtl="0" fontAlgn="base">
        <a:spcBef>
          <a:spcPct val="0"/>
        </a:spcBef>
        <a:spcAft>
          <a:spcPct val="0"/>
        </a:spcAft>
        <a:defRPr kumimoji="1" sz="4400">
          <a:solidFill>
            <a:schemeClr val="tx2"/>
          </a:solidFill>
          <a:latin typeface="Tahoma" pitchFamily="34" charset="0"/>
          <a:ea typeface="宋体"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5.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5.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86.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5.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6.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5.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5.xml"/></Relationships>
</file>

<file path=ppt/slides/_rels/slide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5.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1.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BCE3A68-B5A9-496E-904F-D8763709DA97}" type="slidenum">
              <a:rPr lang="en-US" altLang="zh-CN" sz="1400" smtClean="0">
                <a:solidFill>
                  <a:srgbClr val="000000"/>
                </a:solidFill>
              </a:rPr>
              <a:pPr eaLnBrk="1" hangingPunct="1"/>
              <a:t>1</a:t>
            </a:fld>
            <a:endParaRPr lang="en-US" altLang="zh-CN" sz="1400" smtClean="0">
              <a:solidFill>
                <a:srgbClr val="000000"/>
              </a:solidFill>
            </a:endParaRPr>
          </a:p>
        </p:txBody>
      </p:sp>
      <p:sp>
        <p:nvSpPr>
          <p:cNvPr id="244739" name="Text Box 3"/>
          <p:cNvSpPr txBox="1">
            <a:spLocks noChangeArrowheads="1"/>
          </p:cNvSpPr>
          <p:nvPr/>
        </p:nvSpPr>
        <p:spPr bwMode="auto">
          <a:xfrm>
            <a:off x="2339752" y="304800"/>
            <a:ext cx="480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dirty="0" smtClean="0">
                <a:solidFill>
                  <a:srgbClr val="000000"/>
                </a:solidFill>
                <a:ea typeface="文鼎CS舒同体" pitchFamily="49" charset="-122"/>
                <a:sym typeface="Monotype Sorts" pitchFamily="2" charset="2"/>
              </a:rPr>
              <a:t>上节课内容</a:t>
            </a:r>
            <a:endParaRPr lang="zh-CN" altLang="en-US" sz="4800" b="1" dirty="0">
              <a:solidFill>
                <a:srgbClr val="000000"/>
              </a:solidFill>
              <a:ea typeface="文鼎CS舒同体" pitchFamily="49" charset="-122"/>
              <a:sym typeface="Monotype Sorts" pitchFamily="2" charset="2"/>
            </a:endParaRPr>
          </a:p>
        </p:txBody>
      </p:sp>
      <p:sp>
        <p:nvSpPr>
          <p:cNvPr id="244740" name="Rectangle 4"/>
          <p:cNvSpPr>
            <a:spLocks noChangeArrowheads="1"/>
          </p:cNvSpPr>
          <p:nvPr/>
        </p:nvSpPr>
        <p:spPr bwMode="auto">
          <a:xfrm>
            <a:off x="1295400" y="1295400"/>
            <a:ext cx="4191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50000"/>
              </a:lnSpc>
              <a:buFontTx/>
              <a:buAutoNum type="arabicPeriod"/>
            </a:pPr>
            <a:r>
              <a:rPr lang="zh-CN" altLang="en-US" sz="3200" b="1" dirty="0" smtClean="0">
                <a:solidFill>
                  <a:srgbClr val="000000"/>
                </a:solidFill>
              </a:rPr>
              <a:t>类的定义和使用</a:t>
            </a:r>
            <a:endParaRPr lang="en-US" altLang="zh-CN" sz="3200" b="1" dirty="0" smtClean="0">
              <a:solidFill>
                <a:srgbClr val="000000"/>
              </a:solidFill>
            </a:endParaRPr>
          </a:p>
          <a:p>
            <a:pPr algn="l" eaLnBrk="1" hangingPunct="1">
              <a:lnSpc>
                <a:spcPct val="150000"/>
              </a:lnSpc>
              <a:buFontTx/>
              <a:buAutoNum type="arabicPeriod"/>
            </a:pPr>
            <a:r>
              <a:rPr lang="zh-CN" altLang="en-US" sz="3200" b="1" dirty="0" smtClean="0">
                <a:solidFill>
                  <a:srgbClr val="000000"/>
                </a:solidFill>
              </a:rPr>
              <a:t>封装性</a:t>
            </a:r>
            <a:endParaRPr lang="zh-CN" altLang="en-US" sz="3200" b="1" dirty="0">
              <a:solidFill>
                <a:srgbClr val="000000"/>
              </a:solidFill>
            </a:endParaRPr>
          </a:p>
          <a:p>
            <a:pPr algn="l" eaLnBrk="1" hangingPunct="1">
              <a:lnSpc>
                <a:spcPct val="150000"/>
              </a:lnSpc>
              <a:buFontTx/>
              <a:buAutoNum type="arabicPeriod"/>
            </a:pPr>
            <a:r>
              <a:rPr lang="zh-CN" altLang="en-US" sz="3200" b="1" dirty="0" smtClean="0">
                <a:solidFill>
                  <a:srgbClr val="000000"/>
                </a:solidFill>
              </a:rPr>
              <a:t>存取函数</a:t>
            </a:r>
            <a:endParaRPr lang="en-US" altLang="zh-CN" sz="3200" b="1" dirty="0" smtClean="0">
              <a:solidFill>
                <a:srgbClr val="000000"/>
              </a:solidFill>
            </a:endParaRPr>
          </a:p>
          <a:p>
            <a:pPr algn="l" eaLnBrk="1" hangingPunct="1">
              <a:lnSpc>
                <a:spcPct val="150000"/>
              </a:lnSpc>
              <a:buFontTx/>
              <a:buAutoNum type="arabicPeriod"/>
            </a:pPr>
            <a:r>
              <a:rPr lang="zh-CN" altLang="en-US" sz="3200" b="1" dirty="0" smtClean="0">
                <a:solidFill>
                  <a:srgbClr val="000000"/>
                </a:solidFill>
              </a:rPr>
              <a:t>重载函数</a:t>
            </a:r>
            <a:endParaRPr lang="zh-CN" altLang="en-US" sz="3200" b="1" dirty="0">
              <a:solidFill>
                <a:srgbClr val="000000"/>
              </a:solidFill>
            </a:endParaRPr>
          </a:p>
        </p:txBody>
      </p:sp>
      <p:pic>
        <p:nvPicPr>
          <p:cNvPr id="244741" name="Picture 5" descr="BD0529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3048000"/>
            <a:ext cx="344487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2" name="Text Box 6"/>
          <p:cNvSpPr txBox="1">
            <a:spLocks noChangeArrowheads="1"/>
          </p:cNvSpPr>
          <p:nvPr/>
        </p:nvSpPr>
        <p:spPr bwMode="auto">
          <a:xfrm>
            <a:off x="5943600" y="1752600"/>
            <a:ext cx="2895600" cy="9461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800" b="1" dirty="0">
                <a:solidFill>
                  <a:srgbClr val="3333CC"/>
                </a:solidFill>
                <a:ea typeface="文鼎CS舒同体" pitchFamily="49" charset="-122"/>
                <a:sym typeface="Monotype Sorts" pitchFamily="2" charset="2"/>
              </a:rPr>
              <a:t>面向对象程序设计的概念和特点</a:t>
            </a:r>
          </a:p>
        </p:txBody>
      </p:sp>
    </p:spTree>
    <p:extLst>
      <p:ext uri="{BB962C8B-B14F-4D97-AF65-F5344CB8AC3E}">
        <p14:creationId xmlns:p14="http://schemas.microsoft.com/office/powerpoint/2010/main" val="207028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DAC6015-7C26-4982-A725-59FD2843AF95}"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38915" name="Rectangle 2"/>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838200" indent="-838200" eaLnBrk="1" hangingPunct="1"/>
            <a:r>
              <a:rPr lang="zh-CN" altLang="en-US" sz="4000" b="1" smtClean="0"/>
              <a:t>派生类的继承方式</a:t>
            </a:r>
            <a:br>
              <a:rPr lang="zh-CN" altLang="en-US" sz="4000" b="1" smtClean="0"/>
            </a:br>
            <a:endParaRPr lang="zh-CN" altLang="en-US" sz="4000" b="1" smtClean="0"/>
          </a:p>
        </p:txBody>
      </p:sp>
      <p:graphicFrame>
        <p:nvGraphicFramePr>
          <p:cNvPr id="249859" name="Group 3"/>
          <p:cNvGraphicFramePr>
            <a:graphicFrameLocks noGrp="1"/>
          </p:cNvGraphicFramePr>
          <p:nvPr/>
        </p:nvGraphicFramePr>
        <p:xfrm>
          <a:off x="1187450" y="1406525"/>
          <a:ext cx="7416800" cy="5203830"/>
        </p:xfrm>
        <a:graphic>
          <a:graphicData uri="http://schemas.openxmlformats.org/drawingml/2006/table">
            <a:tbl>
              <a:tblPr/>
              <a:tblGrid>
                <a:gridCol w="2376488">
                  <a:extLst>
                    <a:ext uri="{9D8B030D-6E8A-4147-A177-3AD203B41FA5}">
                      <a16:colId xmlns:a16="http://schemas.microsoft.com/office/drawing/2014/main" val="20000"/>
                    </a:ext>
                  </a:extLst>
                </a:gridCol>
                <a:gridCol w="2160587">
                  <a:extLst>
                    <a:ext uri="{9D8B030D-6E8A-4147-A177-3AD203B41FA5}">
                      <a16:colId xmlns:a16="http://schemas.microsoft.com/office/drawing/2014/main" val="20001"/>
                    </a:ext>
                  </a:extLst>
                </a:gridCol>
                <a:gridCol w="2879725">
                  <a:extLst>
                    <a:ext uri="{9D8B030D-6E8A-4147-A177-3AD203B41FA5}">
                      <a16:colId xmlns:a16="http://schemas.microsoft.com/office/drawing/2014/main" val="20002"/>
                    </a:ext>
                  </a:extLst>
                </a:gridCol>
              </a:tblGrid>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基类访问特性</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继承方式</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派生类访问特性</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alpha val="50000"/>
                      </a:srgbClr>
                    </a:solidFill>
                  </a:tcPr>
                </a:tc>
                <a:tc rowSpan="3">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00"/>
                          </a:solidFill>
                          <a:effectLst/>
                          <a:latin typeface="Times New Roman" pitchFamily="18" charset="0"/>
                          <a:ea typeface="宋体" pitchFamily="2" charset="-122"/>
                        </a:rPr>
                        <a:t>No Access</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rowSpan="3">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00"/>
                          </a:solidFill>
                          <a:effectLst/>
                          <a:latin typeface="Times New Roman" pitchFamily="18" charset="0"/>
                          <a:ea typeface="宋体" pitchFamily="2" charset="-122"/>
                        </a:rPr>
                        <a:t>No Access</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000"/>
                      </a:srgbClr>
                    </a:solidFill>
                  </a:tcPr>
                </a:tc>
                <a:tc rowSpan="3">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00"/>
                          </a:solidFill>
                          <a:effectLst/>
                          <a:latin typeface="Times New Roman" pitchFamily="18" charset="0"/>
                          <a:ea typeface="宋体" pitchFamily="2" charset="-122"/>
                        </a:rPr>
                        <a:t>No Access</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0812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2">
            <a:extLst>
              <a:ext uri="{28A0092B-C50C-407E-A947-70E740481C1C}">
                <a14:useLocalDpi xmlns:a14="http://schemas.microsoft.com/office/drawing/2010/main" val="0"/>
              </a:ext>
            </a:extLst>
          </a:blip>
          <a:srcRect l="43700" t="96883" r="53999" b="1009"/>
          <a:stretch>
            <a:fillRect/>
          </a:stretch>
        </p:blipFill>
        <p:spPr bwMode="auto">
          <a:xfrm>
            <a:off x="8153400" y="0"/>
            <a:ext cx="9906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5"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733800"/>
            <a:ext cx="27432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9"/>
          <p:cNvSpPr>
            <a:spLocks noGrp="1" noChangeArrowheads="1"/>
          </p:cNvSpPr>
          <p:nvPr>
            <p:ph type="ctrTitle"/>
          </p:nvPr>
        </p:nvSpPr>
        <p:spPr>
          <a:xfrm>
            <a:off x="779463" y="1339850"/>
            <a:ext cx="7678737" cy="1189038"/>
          </a:xfrm>
          <a:noFill/>
        </p:spPr>
        <p:txBody>
          <a:bodyPr/>
          <a:lstStyle/>
          <a:p>
            <a:pPr eaLnBrk="1" hangingPunct="1"/>
            <a:r>
              <a:rPr kumimoji="0" lang="en-US" altLang="zh-CN" sz="7200" b="1" smtClean="0">
                <a:solidFill>
                  <a:schemeClr val="tx1"/>
                </a:solidFill>
                <a:latin typeface="Times New Roman" pitchFamily="18" charset="0"/>
                <a:ea typeface="方正水柱简体" pitchFamily="2" charset="-122"/>
              </a:rPr>
              <a:t>Windows</a:t>
            </a:r>
            <a:r>
              <a:rPr kumimoji="0" lang="zh-CN" altLang="en-US" sz="7200" b="1" smtClean="0">
                <a:solidFill>
                  <a:schemeClr val="tx1"/>
                </a:solidFill>
                <a:latin typeface="Times New Roman" pitchFamily="18" charset="0"/>
                <a:ea typeface="方正水柱简体" pitchFamily="2" charset="-122"/>
              </a:rPr>
              <a:t>编程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47664" y="1844824"/>
            <a:ext cx="5619750" cy="3295650"/>
          </a:xfrm>
          <a:prstGeom prst="rect">
            <a:avLst/>
          </a:prstGeom>
        </p:spPr>
      </p:pic>
      <p:pic>
        <p:nvPicPr>
          <p:cNvPr id="6" name="图片 5"/>
          <p:cNvPicPr>
            <a:picLocks noChangeAspect="1"/>
          </p:cNvPicPr>
          <p:nvPr/>
        </p:nvPicPr>
        <p:blipFill>
          <a:blip r:embed="rId3"/>
          <a:stretch>
            <a:fillRect/>
          </a:stretch>
        </p:blipFill>
        <p:spPr>
          <a:xfrm>
            <a:off x="3424089" y="2924944"/>
            <a:ext cx="1866900" cy="1619250"/>
          </a:xfrm>
          <a:prstGeom prst="rect">
            <a:avLst/>
          </a:prstGeom>
        </p:spPr>
      </p:pic>
    </p:spTree>
    <p:extLst>
      <p:ext uri="{BB962C8B-B14F-4D97-AF65-F5344CB8AC3E}">
        <p14:creationId xmlns:p14="http://schemas.microsoft.com/office/powerpoint/2010/main" val="281346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871538" y="709613"/>
            <a:ext cx="22526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5400" dirty="0">
                <a:solidFill>
                  <a:srgbClr val="0000FF"/>
                </a:solidFill>
                <a:latin typeface="黑体" pitchFamily="49" charset="-122"/>
                <a:ea typeface="黑体" pitchFamily="49" charset="-122"/>
              </a:rPr>
              <a:t>窗 口</a:t>
            </a:r>
          </a:p>
        </p:txBody>
      </p:sp>
      <p:sp>
        <p:nvSpPr>
          <p:cNvPr id="3" name="Text Box 22"/>
          <p:cNvSpPr txBox="1">
            <a:spLocks noChangeArrowheads="1"/>
          </p:cNvSpPr>
          <p:nvPr/>
        </p:nvSpPr>
        <p:spPr bwMode="auto">
          <a:xfrm>
            <a:off x="971426" y="1841273"/>
            <a:ext cx="626487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50000"/>
              </a:lnSpc>
              <a:spcBef>
                <a:spcPts val="0"/>
              </a:spcBef>
              <a:buClrTx/>
              <a:buSzTx/>
              <a:buFontTx/>
              <a:buNone/>
            </a:pPr>
            <a:r>
              <a:rPr kumimoji="0" lang="zh-CN" altLang="en-US" sz="2800" b="1" dirty="0" smtClean="0">
                <a:latin typeface="Times New Roman" pitchFamily="18" charset="0"/>
                <a:ea typeface="楷体_GB2312" pitchFamily="49" charset="-122"/>
              </a:rPr>
              <a:t>面对的问题：</a:t>
            </a:r>
            <a:endParaRPr kumimoji="0" lang="en-US" altLang="zh-CN" sz="2800" b="1" dirty="0" smtClean="0">
              <a:latin typeface="Times New Roman" pitchFamily="18" charset="0"/>
              <a:ea typeface="楷体_GB2312" pitchFamily="49" charset="-122"/>
            </a:endParaRPr>
          </a:p>
          <a:p>
            <a:pPr marL="514350" indent="-514350" eaLnBrk="1" hangingPunct="1">
              <a:lnSpc>
                <a:spcPct val="150000"/>
              </a:lnSpc>
              <a:spcBef>
                <a:spcPts val="0"/>
              </a:spcBef>
              <a:buClrTx/>
              <a:buSzTx/>
              <a:buFont typeface="+mj-lt"/>
              <a:buAutoNum type="arabicPeriod"/>
            </a:pPr>
            <a:r>
              <a:rPr kumimoji="0" lang="en-US" altLang="zh-CN" sz="2800" b="1" dirty="0" smtClean="0">
                <a:latin typeface="Times New Roman" pitchFamily="18" charset="0"/>
                <a:ea typeface="楷体_GB2312" pitchFamily="49" charset="-122"/>
              </a:rPr>
              <a:t>MFC</a:t>
            </a:r>
            <a:r>
              <a:rPr kumimoji="0" lang="zh-CN" altLang="en-US" sz="2800" b="1" dirty="0" smtClean="0">
                <a:latin typeface="Times New Roman" pitchFamily="18" charset="0"/>
                <a:ea typeface="楷体_GB2312" pitchFamily="49" charset="-122"/>
              </a:rPr>
              <a:t>类库；</a:t>
            </a:r>
            <a:endParaRPr kumimoji="0" lang="en-US" altLang="zh-CN" sz="2800" b="1" dirty="0" smtClean="0">
              <a:latin typeface="Times New Roman" pitchFamily="18" charset="0"/>
              <a:ea typeface="楷体_GB2312" pitchFamily="49" charset="-122"/>
            </a:endParaRPr>
          </a:p>
          <a:p>
            <a:pPr marL="514350" indent="-514350" eaLnBrk="1" hangingPunct="1">
              <a:lnSpc>
                <a:spcPct val="150000"/>
              </a:lnSpc>
              <a:spcBef>
                <a:spcPts val="0"/>
              </a:spcBef>
              <a:buClrTx/>
              <a:buSzTx/>
              <a:buFont typeface="+mj-lt"/>
              <a:buAutoNum type="arabicPeriod"/>
            </a:pPr>
            <a:r>
              <a:rPr kumimoji="0" lang="en-US" altLang="zh-CN" sz="2800" b="1" dirty="0">
                <a:latin typeface="Times New Roman" pitchFamily="18" charset="0"/>
                <a:ea typeface="楷体_GB2312" pitchFamily="49" charset="-122"/>
              </a:rPr>
              <a:t>VS2010</a:t>
            </a:r>
            <a:r>
              <a:rPr kumimoji="0" lang="zh-CN" altLang="en-US" sz="2800" b="1" dirty="0">
                <a:latin typeface="Times New Roman" pitchFamily="18" charset="0"/>
                <a:ea typeface="楷体_GB2312" pitchFamily="49" charset="-122"/>
              </a:rPr>
              <a:t>操作</a:t>
            </a:r>
            <a:r>
              <a:rPr kumimoji="0" lang="zh-CN" altLang="en-US" sz="2800" b="1" dirty="0" smtClean="0">
                <a:latin typeface="Times New Roman" pitchFamily="18" charset="0"/>
                <a:ea typeface="楷体_GB2312" pitchFamily="49" charset="-122"/>
              </a:rPr>
              <a:t>步骤；</a:t>
            </a:r>
            <a:endParaRPr kumimoji="0" lang="en-US" altLang="zh-CN" sz="2800" b="1" dirty="0" smtClean="0">
              <a:latin typeface="Times New Roman" pitchFamily="18" charset="0"/>
              <a:ea typeface="楷体_GB2312" pitchFamily="49" charset="-122"/>
            </a:endParaRPr>
          </a:p>
          <a:p>
            <a:pPr marL="514350" indent="-514350" eaLnBrk="1" hangingPunct="1">
              <a:lnSpc>
                <a:spcPct val="150000"/>
              </a:lnSpc>
              <a:spcBef>
                <a:spcPts val="0"/>
              </a:spcBef>
              <a:buClrTx/>
              <a:buSzTx/>
              <a:buFont typeface="+mj-lt"/>
              <a:buAutoNum type="arabicPeriod"/>
            </a:pPr>
            <a:r>
              <a:rPr kumimoji="0" lang="en-US" altLang="zh-CN" sz="2800" b="1" dirty="0" smtClean="0">
                <a:latin typeface="Times New Roman" pitchFamily="18" charset="0"/>
                <a:ea typeface="楷体_GB2312" pitchFamily="49" charset="-122"/>
              </a:rPr>
              <a:t>Windows</a:t>
            </a:r>
            <a:r>
              <a:rPr kumimoji="0" lang="zh-CN" altLang="en-US" sz="2800" b="1" dirty="0" smtClean="0">
                <a:latin typeface="Times New Roman" pitchFamily="18" charset="0"/>
                <a:ea typeface="楷体_GB2312" pitchFamily="49" charset="-122"/>
              </a:rPr>
              <a:t>程序</a:t>
            </a:r>
            <a:r>
              <a:rPr kumimoji="0" lang="zh-CN" altLang="en-US" sz="2800" b="1" dirty="0" smtClean="0">
                <a:latin typeface="Times New Roman" pitchFamily="18" charset="0"/>
                <a:ea typeface="楷体_GB2312" pitchFamily="49" charset="-122"/>
              </a:rPr>
              <a:t>的内部运行机制</a:t>
            </a:r>
            <a:endParaRPr kumimoji="0" lang="zh-CN" altLang="en-US" sz="2600" dirty="0">
              <a:latin typeface="Times New Roman" pitchFamily="18" charset="0"/>
              <a:ea typeface="楷体_GB2312" pitchFamily="49" charset="-122"/>
            </a:endParaRPr>
          </a:p>
        </p:txBody>
      </p:sp>
    </p:spTree>
    <p:extLst>
      <p:ext uri="{BB962C8B-B14F-4D97-AF65-F5344CB8AC3E}">
        <p14:creationId xmlns:p14="http://schemas.microsoft.com/office/powerpoint/2010/main" val="353896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1" name="Object 3"/>
          <p:cNvGraphicFramePr>
            <a:graphicFrameLocks noGrp="1" noChangeAspect="1"/>
          </p:cNvGraphicFramePr>
          <p:nvPr>
            <p:ph idx="1"/>
          </p:nvPr>
        </p:nvGraphicFramePr>
        <p:xfrm>
          <a:off x="1116013" y="3573463"/>
          <a:ext cx="638175" cy="1800225"/>
        </p:xfrm>
        <a:graphic>
          <a:graphicData uri="http://schemas.openxmlformats.org/presentationml/2006/ole">
            <mc:AlternateContent xmlns:mc="http://schemas.openxmlformats.org/markup-compatibility/2006">
              <mc:Choice xmlns:v="urn:schemas-microsoft-com:vml" Requires="v">
                <p:oleObj spid="_x0000_s10275" name="Visio" r:id="rId4" imgW="1024738" imgH="2537765" progId="Visio.Drawing.11">
                  <p:embed/>
                </p:oleObj>
              </mc:Choice>
              <mc:Fallback>
                <p:oleObj name="Visio" r:id="rId4" imgW="1024738" imgH="2537765"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573463"/>
                        <a:ext cx="638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2" name="AutoShape 4"/>
          <p:cNvSpPr>
            <a:spLocks noChangeArrowheads="1"/>
          </p:cNvSpPr>
          <p:nvPr/>
        </p:nvSpPr>
        <p:spPr bwMode="auto">
          <a:xfrm>
            <a:off x="2989263" y="3573463"/>
            <a:ext cx="2232025" cy="1439862"/>
          </a:xfrm>
          <a:prstGeom prst="cloudCallout">
            <a:avLst>
              <a:gd name="adj1" fmla="val -34426"/>
              <a:gd name="adj2" fmla="val 215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zh-CN" sz="2600" baseline="-25000"/>
          </a:p>
        </p:txBody>
      </p:sp>
      <p:sp>
        <p:nvSpPr>
          <p:cNvPr id="63493" name="AutoShape 5"/>
          <p:cNvSpPr>
            <a:spLocks noChangeArrowheads="1"/>
          </p:cNvSpPr>
          <p:nvPr/>
        </p:nvSpPr>
        <p:spPr bwMode="auto">
          <a:xfrm>
            <a:off x="6372225" y="3500438"/>
            <a:ext cx="1439863" cy="1944687"/>
          </a:xfrm>
          <a:prstGeom prst="flowChartPunchedCar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endParaRPr lang="en-US" altLang="zh-CN" sz="2400" baseline="-25000">
              <a:latin typeface="Times New Roman" pitchFamily="18" charset="0"/>
            </a:endParaRPr>
          </a:p>
          <a:p>
            <a:pPr eaLnBrk="1" hangingPunct="1">
              <a:spcBef>
                <a:spcPct val="0"/>
              </a:spcBef>
              <a:buClrTx/>
              <a:buSzTx/>
              <a:buFontTx/>
              <a:buNone/>
            </a:pPr>
            <a:endParaRPr lang="en-US" altLang="zh-CN" sz="2400" baseline="-25000">
              <a:latin typeface="Times New Roman" pitchFamily="18" charset="0"/>
            </a:endParaRPr>
          </a:p>
        </p:txBody>
      </p:sp>
      <p:sp>
        <p:nvSpPr>
          <p:cNvPr id="63494" name="Text Box 6"/>
          <p:cNvSpPr txBox="1">
            <a:spLocks noChangeArrowheads="1"/>
          </p:cNvSpPr>
          <p:nvPr/>
        </p:nvSpPr>
        <p:spPr bwMode="auto">
          <a:xfrm>
            <a:off x="3349625" y="2781300"/>
            <a:ext cx="255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400" b="1">
                <a:latin typeface="Times New Roman" pitchFamily="18" charset="0"/>
              </a:rPr>
              <a:t>操作系统</a:t>
            </a:r>
          </a:p>
        </p:txBody>
      </p:sp>
      <p:sp>
        <p:nvSpPr>
          <p:cNvPr id="63495" name="Text Box 7"/>
          <p:cNvSpPr txBox="1">
            <a:spLocks noChangeArrowheads="1"/>
          </p:cNvSpPr>
          <p:nvPr/>
        </p:nvSpPr>
        <p:spPr bwMode="auto">
          <a:xfrm>
            <a:off x="1042988" y="278130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400" b="1">
                <a:latin typeface="Times New Roman" pitchFamily="18" charset="0"/>
              </a:rPr>
              <a:t>用户</a:t>
            </a:r>
          </a:p>
        </p:txBody>
      </p:sp>
      <p:sp>
        <p:nvSpPr>
          <p:cNvPr id="63496" name="Text Box 8"/>
          <p:cNvSpPr txBox="1">
            <a:spLocks noChangeArrowheads="1"/>
          </p:cNvSpPr>
          <p:nvPr/>
        </p:nvSpPr>
        <p:spPr bwMode="auto">
          <a:xfrm>
            <a:off x="6300788" y="275590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400" b="1">
                <a:latin typeface="Times New Roman" pitchFamily="18" charset="0"/>
              </a:rPr>
              <a:t>应用程序</a:t>
            </a:r>
          </a:p>
        </p:txBody>
      </p:sp>
      <p:sp>
        <p:nvSpPr>
          <p:cNvPr id="63497" name="Line 9"/>
          <p:cNvSpPr>
            <a:spLocks noChangeShapeType="1"/>
          </p:cNvSpPr>
          <p:nvPr/>
        </p:nvSpPr>
        <p:spPr bwMode="auto">
          <a:xfrm flipV="1">
            <a:off x="5219700" y="3970338"/>
            <a:ext cx="115252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8" name="Text Box 10"/>
          <p:cNvSpPr txBox="1">
            <a:spLocks noChangeArrowheads="1"/>
          </p:cNvSpPr>
          <p:nvPr/>
        </p:nvSpPr>
        <p:spPr bwMode="auto">
          <a:xfrm>
            <a:off x="5364163" y="3573463"/>
            <a:ext cx="1008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000" b="1">
                <a:latin typeface="Times New Roman" pitchFamily="18" charset="0"/>
              </a:rPr>
              <a:t>消息</a:t>
            </a:r>
          </a:p>
        </p:txBody>
      </p:sp>
      <p:sp>
        <p:nvSpPr>
          <p:cNvPr id="63499" name="Line 11"/>
          <p:cNvSpPr>
            <a:spLocks noChangeShapeType="1"/>
          </p:cNvSpPr>
          <p:nvPr/>
        </p:nvSpPr>
        <p:spPr bwMode="auto">
          <a:xfrm>
            <a:off x="1835150" y="4005263"/>
            <a:ext cx="1152525" cy="0"/>
          </a:xfrm>
          <a:prstGeom prst="line">
            <a:avLst/>
          </a:prstGeom>
          <a:noFill/>
          <a:ln w="9525">
            <a:solidFill>
              <a:schemeClr val="tx1"/>
            </a:solidFill>
            <a:prstDash val="dash"/>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0" name="Line 12"/>
          <p:cNvSpPr>
            <a:spLocks noChangeShapeType="1"/>
          </p:cNvSpPr>
          <p:nvPr/>
        </p:nvSpPr>
        <p:spPr bwMode="auto">
          <a:xfrm flipH="1">
            <a:off x="1835150" y="5013325"/>
            <a:ext cx="4537075"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1" name="Rectangle 13"/>
          <p:cNvSpPr>
            <a:spLocks noChangeArrowheads="1"/>
          </p:cNvSpPr>
          <p:nvPr/>
        </p:nvSpPr>
        <p:spPr bwMode="auto">
          <a:xfrm>
            <a:off x="2051050" y="3594100"/>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b="1">
                <a:latin typeface="Times New Roman" pitchFamily="18" charset="0"/>
              </a:rPr>
              <a:t>事件</a:t>
            </a:r>
          </a:p>
        </p:txBody>
      </p:sp>
      <p:sp>
        <p:nvSpPr>
          <p:cNvPr id="10253" name="Rectangle 17"/>
          <p:cNvSpPr>
            <a:spLocks noChangeArrowheads="1"/>
          </p:cNvSpPr>
          <p:nvPr/>
        </p:nvSpPr>
        <p:spPr bwMode="auto">
          <a:xfrm>
            <a:off x="900113" y="836613"/>
            <a:ext cx="57578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400">
                <a:solidFill>
                  <a:srgbClr val="0000FF"/>
                </a:solidFill>
                <a:latin typeface="黑体" pitchFamily="49" charset="-122"/>
                <a:ea typeface="黑体" pitchFamily="49" charset="-122"/>
              </a:rPr>
              <a:t>消息驱动</a:t>
            </a:r>
            <a:r>
              <a:rPr kumimoji="0" lang="en-US" altLang="zh-CN" sz="2400">
                <a:solidFill>
                  <a:srgbClr val="0000FF"/>
                </a:solidFill>
                <a:latin typeface="Arial" charset="0"/>
                <a:ea typeface="黑体" pitchFamily="49" charset="-122"/>
              </a:rPr>
              <a:t>——</a:t>
            </a:r>
            <a:r>
              <a:rPr kumimoji="0" lang="zh-CN" altLang="en-US" sz="2400">
                <a:solidFill>
                  <a:srgbClr val="0000FF"/>
                </a:solidFill>
                <a:latin typeface="黑体" pitchFamily="49" charset="-122"/>
                <a:ea typeface="黑体" pitchFamily="49" charset="-122"/>
              </a:rPr>
              <a:t>程序设计思想</a:t>
            </a:r>
          </a:p>
        </p:txBody>
      </p:sp>
      <p:sp>
        <p:nvSpPr>
          <p:cNvPr id="63507" name="Oval 19"/>
          <p:cNvSpPr>
            <a:spLocks noChangeArrowheads="1"/>
          </p:cNvSpPr>
          <p:nvPr/>
        </p:nvSpPr>
        <p:spPr bwMode="auto">
          <a:xfrm>
            <a:off x="5940425" y="2276475"/>
            <a:ext cx="2447925" cy="3960813"/>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 calcmode="lin" valueType="num">
                                      <p:cBhvr>
                                        <p:cTn id="7" dur="500" fill="hold"/>
                                        <p:tgtEl>
                                          <p:spTgt spid="63495"/>
                                        </p:tgtEl>
                                        <p:attrNameLst>
                                          <p:attrName>ppt_w</p:attrName>
                                        </p:attrNameLst>
                                      </p:cBhvr>
                                      <p:tavLst>
                                        <p:tav tm="0">
                                          <p:val>
                                            <p:fltVal val="0"/>
                                          </p:val>
                                        </p:tav>
                                        <p:tav tm="100000">
                                          <p:val>
                                            <p:strVal val="#ppt_w"/>
                                          </p:val>
                                        </p:tav>
                                      </p:tavLst>
                                    </p:anim>
                                    <p:anim calcmode="lin" valueType="num">
                                      <p:cBhvr>
                                        <p:cTn id="8" dur="500" fill="hold"/>
                                        <p:tgtEl>
                                          <p:spTgt spid="63495"/>
                                        </p:tgtEl>
                                        <p:attrNameLst>
                                          <p:attrName>ppt_h</p:attrName>
                                        </p:attrNameLst>
                                      </p:cBhvr>
                                      <p:tavLst>
                                        <p:tav tm="0">
                                          <p:val>
                                            <p:strVal val="#ppt_h"/>
                                          </p:val>
                                        </p:tav>
                                        <p:tav tm="100000">
                                          <p:val>
                                            <p:strVal val="#ppt_h"/>
                                          </p:val>
                                        </p:tav>
                                      </p:tavLst>
                                    </p:anim>
                                  </p:childTnLst>
                                </p:cTn>
                              </p:par>
                              <p:par>
                                <p:cTn id="9" presetID="1" presetClass="entr" presetSubtype="0" fill="hold" nodeType="withEffect">
                                  <p:stCondLst>
                                    <p:cond delay="0"/>
                                  </p:stCondLst>
                                  <p:childTnLst>
                                    <p:set>
                                      <p:cBhvr>
                                        <p:cTn id="10" dur="1" fill="hold">
                                          <p:stCondLst>
                                            <p:cond delay="0"/>
                                          </p:stCondLst>
                                        </p:cTn>
                                        <p:tgtEl>
                                          <p:spTgt spid="63491"/>
                                        </p:tgtEl>
                                        <p:attrNameLst>
                                          <p:attrName>style.visibility</p:attrName>
                                        </p:attrNameLst>
                                      </p:cBhvr>
                                      <p:to>
                                        <p:strVal val="visible"/>
                                      </p:to>
                                    </p:set>
                                  </p:childTnLst>
                                </p:cTn>
                              </p:par>
                            </p:childTnLst>
                          </p:cTn>
                        </p:par>
                        <p:par>
                          <p:cTn id="11" fill="hold" nodeType="afterGroup">
                            <p:stCondLst>
                              <p:cond delay="500"/>
                            </p:stCondLst>
                            <p:childTnLst>
                              <p:par>
                                <p:cTn id="12" presetID="17" presetClass="entr" presetSubtype="10" fill="hold" grpId="0" nodeType="afterEffect">
                                  <p:stCondLst>
                                    <p:cond delay="0"/>
                                  </p:stCondLst>
                                  <p:childTnLst>
                                    <p:set>
                                      <p:cBhvr>
                                        <p:cTn id="13" dur="1" fill="hold">
                                          <p:stCondLst>
                                            <p:cond delay="0"/>
                                          </p:stCondLst>
                                        </p:cTn>
                                        <p:tgtEl>
                                          <p:spTgt spid="63496"/>
                                        </p:tgtEl>
                                        <p:attrNameLst>
                                          <p:attrName>style.visibility</p:attrName>
                                        </p:attrNameLst>
                                      </p:cBhvr>
                                      <p:to>
                                        <p:strVal val="visible"/>
                                      </p:to>
                                    </p:set>
                                    <p:anim calcmode="lin" valueType="num">
                                      <p:cBhvr>
                                        <p:cTn id="14" dur="500" fill="hold"/>
                                        <p:tgtEl>
                                          <p:spTgt spid="63496"/>
                                        </p:tgtEl>
                                        <p:attrNameLst>
                                          <p:attrName>ppt_w</p:attrName>
                                        </p:attrNameLst>
                                      </p:cBhvr>
                                      <p:tavLst>
                                        <p:tav tm="0">
                                          <p:val>
                                            <p:fltVal val="0"/>
                                          </p:val>
                                        </p:tav>
                                        <p:tav tm="100000">
                                          <p:val>
                                            <p:strVal val="#ppt_w"/>
                                          </p:val>
                                        </p:tav>
                                      </p:tavLst>
                                    </p:anim>
                                    <p:anim calcmode="lin" valueType="num">
                                      <p:cBhvr>
                                        <p:cTn id="15" dur="500" fill="hold"/>
                                        <p:tgtEl>
                                          <p:spTgt spid="63496"/>
                                        </p:tgtEl>
                                        <p:attrNameLst>
                                          <p:attrName>ppt_h</p:attrName>
                                        </p:attrNameLst>
                                      </p:cBhvr>
                                      <p:tavLst>
                                        <p:tav tm="0">
                                          <p:val>
                                            <p:strVal val="#ppt_h"/>
                                          </p:val>
                                        </p:tav>
                                        <p:tav tm="100000">
                                          <p:val>
                                            <p:strVal val="#ppt_h"/>
                                          </p:val>
                                        </p:tav>
                                      </p:tavLst>
                                    </p:anim>
                                  </p:childTnLst>
                                </p:cTn>
                              </p:par>
                              <p:par>
                                <p:cTn id="16" presetID="1" presetClass="entr" presetSubtype="0" fill="hold" grpId="0" nodeType="withEffect">
                                  <p:stCondLst>
                                    <p:cond delay="0"/>
                                  </p:stCondLst>
                                  <p:childTnLst>
                                    <p:set>
                                      <p:cBhvr>
                                        <p:cTn id="17" dur="1" fill="hold">
                                          <p:stCondLst>
                                            <p:cond delay="0"/>
                                          </p:stCondLst>
                                        </p:cTn>
                                        <p:tgtEl>
                                          <p:spTgt spid="6349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63494"/>
                                        </p:tgtEl>
                                        <p:attrNameLst>
                                          <p:attrName>style.visibility</p:attrName>
                                        </p:attrNameLst>
                                      </p:cBhvr>
                                      <p:to>
                                        <p:strVal val="visible"/>
                                      </p:to>
                                    </p:set>
                                    <p:anim calcmode="lin" valueType="num">
                                      <p:cBhvr>
                                        <p:cTn id="22" dur="500" fill="hold"/>
                                        <p:tgtEl>
                                          <p:spTgt spid="63494"/>
                                        </p:tgtEl>
                                        <p:attrNameLst>
                                          <p:attrName>ppt_w</p:attrName>
                                        </p:attrNameLst>
                                      </p:cBhvr>
                                      <p:tavLst>
                                        <p:tav tm="0">
                                          <p:val>
                                            <p:fltVal val="0"/>
                                          </p:val>
                                        </p:tav>
                                        <p:tav tm="100000">
                                          <p:val>
                                            <p:strVal val="#ppt_w"/>
                                          </p:val>
                                        </p:tav>
                                      </p:tavLst>
                                    </p:anim>
                                    <p:anim calcmode="lin" valueType="num">
                                      <p:cBhvr>
                                        <p:cTn id="23" dur="500" fill="hold"/>
                                        <p:tgtEl>
                                          <p:spTgt spid="63494"/>
                                        </p:tgtEl>
                                        <p:attrNameLst>
                                          <p:attrName>ppt_h</p:attrName>
                                        </p:attrNameLst>
                                      </p:cBhvr>
                                      <p:tavLst>
                                        <p:tav tm="0">
                                          <p:val>
                                            <p:strVal val="#ppt_h"/>
                                          </p:val>
                                        </p:tav>
                                        <p:tav tm="100000">
                                          <p:val>
                                            <p:strVal val="#ppt_h"/>
                                          </p:val>
                                        </p:tav>
                                      </p:tavLst>
                                    </p:anim>
                                  </p:childTnLst>
                                </p:cTn>
                              </p:par>
                              <p:par>
                                <p:cTn id="24" presetID="1" presetClass="entr" presetSubtype="0" fill="hold" grpId="0" nodeType="withEffect">
                                  <p:stCondLst>
                                    <p:cond delay="0"/>
                                  </p:stCondLst>
                                  <p:childTnLst>
                                    <p:set>
                                      <p:cBhvr>
                                        <p:cTn id="25" dur="1" fill="hold">
                                          <p:stCondLst>
                                            <p:cond delay="0"/>
                                          </p:stCondLst>
                                        </p:cTn>
                                        <p:tgtEl>
                                          <p:spTgt spid="6349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3499"/>
                                        </p:tgtEl>
                                        <p:attrNameLst>
                                          <p:attrName>style.visibility</p:attrName>
                                        </p:attrNameLst>
                                      </p:cBhvr>
                                      <p:to>
                                        <p:strVal val="visible"/>
                                      </p:to>
                                    </p:set>
                                    <p:animEffect transition="in" filter="wipe(left)">
                                      <p:cBhvr>
                                        <p:cTn id="30" dur="500"/>
                                        <p:tgtEl>
                                          <p:spTgt spid="63499"/>
                                        </p:tgtEl>
                                      </p:cBhvr>
                                    </p:animEffec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6350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3497"/>
                                        </p:tgtEl>
                                        <p:attrNameLst>
                                          <p:attrName>style.visibility</p:attrName>
                                        </p:attrNameLst>
                                      </p:cBhvr>
                                      <p:to>
                                        <p:strVal val="visible"/>
                                      </p:to>
                                    </p:set>
                                    <p:animEffect transition="in" filter="wipe(left)">
                                      <p:cBhvr>
                                        <p:cTn id="38" dur="500"/>
                                        <p:tgtEl>
                                          <p:spTgt spid="63497"/>
                                        </p:tgtEl>
                                      </p:cBhvr>
                                    </p:animEffect>
                                  </p:childTnLst>
                                </p:cTn>
                              </p:par>
                            </p:childTnLst>
                          </p:cTn>
                        </p:par>
                        <p:par>
                          <p:cTn id="39" fill="hold" nodeType="afterGroup">
                            <p:stCondLst>
                              <p:cond delay="500"/>
                            </p:stCondLst>
                            <p:childTnLst>
                              <p:par>
                                <p:cTn id="40" presetID="17" presetClass="entr" presetSubtype="10" fill="hold" grpId="0" nodeType="afterEffect">
                                  <p:stCondLst>
                                    <p:cond delay="0"/>
                                  </p:stCondLst>
                                  <p:childTnLst>
                                    <p:set>
                                      <p:cBhvr>
                                        <p:cTn id="41" dur="1" fill="hold">
                                          <p:stCondLst>
                                            <p:cond delay="0"/>
                                          </p:stCondLst>
                                        </p:cTn>
                                        <p:tgtEl>
                                          <p:spTgt spid="63498"/>
                                        </p:tgtEl>
                                        <p:attrNameLst>
                                          <p:attrName>style.visibility</p:attrName>
                                        </p:attrNameLst>
                                      </p:cBhvr>
                                      <p:to>
                                        <p:strVal val="visible"/>
                                      </p:to>
                                    </p:set>
                                    <p:anim calcmode="lin" valueType="num">
                                      <p:cBhvr>
                                        <p:cTn id="42" dur="500" fill="hold"/>
                                        <p:tgtEl>
                                          <p:spTgt spid="63498"/>
                                        </p:tgtEl>
                                        <p:attrNameLst>
                                          <p:attrName>ppt_w</p:attrName>
                                        </p:attrNameLst>
                                      </p:cBhvr>
                                      <p:tavLst>
                                        <p:tav tm="0">
                                          <p:val>
                                            <p:fltVal val="0"/>
                                          </p:val>
                                        </p:tav>
                                        <p:tav tm="100000">
                                          <p:val>
                                            <p:strVal val="#ppt_w"/>
                                          </p:val>
                                        </p:tav>
                                      </p:tavLst>
                                    </p:anim>
                                    <p:anim calcmode="lin" valueType="num">
                                      <p:cBhvr>
                                        <p:cTn id="43" dur="500" fill="hold"/>
                                        <p:tgtEl>
                                          <p:spTgt spid="63498"/>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63500"/>
                                        </p:tgtEl>
                                        <p:attrNameLst>
                                          <p:attrName>style.visibility</p:attrName>
                                        </p:attrNameLst>
                                      </p:cBhvr>
                                      <p:to>
                                        <p:strVal val="visible"/>
                                      </p:to>
                                    </p:set>
                                    <p:animEffect transition="in" filter="wipe(right)">
                                      <p:cBhvr>
                                        <p:cTn id="48" dur="500"/>
                                        <p:tgtEl>
                                          <p:spTgt spid="6350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2" presetClass="emph" presetSubtype="0" fill="hold" grpId="1" nodeType="clickEffect">
                                  <p:stCondLst>
                                    <p:cond delay="0"/>
                                  </p:stCondLst>
                                  <p:childTnLst>
                                    <p:animClr clrSpc="rgb" dir="cw">
                                      <p:cBhvr override="childStyle">
                                        <p:cTn id="52" dur="100" fill="hold"/>
                                        <p:tgtEl>
                                          <p:spTgt spid="63499"/>
                                        </p:tgtEl>
                                        <p:attrNameLst>
                                          <p:attrName>style.color</p:attrName>
                                        </p:attrNameLst>
                                      </p:cBhvr>
                                      <p:to>
                                        <a:schemeClr val="accent2"/>
                                      </p:to>
                                    </p:animClr>
                                    <p:animClr clrSpc="rgb" dir="cw">
                                      <p:cBhvr>
                                        <p:cTn id="53" dur="100" fill="hold"/>
                                        <p:tgtEl>
                                          <p:spTgt spid="63499"/>
                                        </p:tgtEl>
                                        <p:attrNameLst>
                                          <p:attrName>fillcolor</p:attrName>
                                        </p:attrNameLst>
                                      </p:cBhvr>
                                      <p:to>
                                        <a:schemeClr val="accent2"/>
                                      </p:to>
                                    </p:animClr>
                                    <p:set>
                                      <p:cBhvr>
                                        <p:cTn id="54" dur="100" fill="hold"/>
                                        <p:tgtEl>
                                          <p:spTgt spid="63499"/>
                                        </p:tgtEl>
                                        <p:attrNameLst>
                                          <p:attrName>fill.type</p:attrName>
                                        </p:attrNameLst>
                                      </p:cBhvr>
                                      <p:to>
                                        <p:strVal val="solid"/>
                                      </p:to>
                                    </p:set>
                                    <p:set>
                                      <p:cBhvr>
                                        <p:cTn id="55" dur="100" fill="hold"/>
                                        <p:tgtEl>
                                          <p:spTgt spid="63499"/>
                                        </p:tgtEl>
                                        <p:attrNameLst>
                                          <p:attrName>fill.on</p:attrName>
                                        </p:attrNameLst>
                                      </p:cBhvr>
                                      <p:to>
                                        <p:strVal val="true"/>
                                      </p:to>
                                    </p:set>
                                    <p:animRot by="120000">
                                      <p:cBhvr>
                                        <p:cTn id="56" dur="100" fill="hold">
                                          <p:stCondLst>
                                            <p:cond delay="0"/>
                                          </p:stCondLst>
                                        </p:cTn>
                                        <p:tgtEl>
                                          <p:spTgt spid="63499"/>
                                        </p:tgtEl>
                                        <p:attrNameLst>
                                          <p:attrName>r</p:attrName>
                                        </p:attrNameLst>
                                      </p:cBhvr>
                                    </p:animRot>
                                    <p:animRot by="-240000">
                                      <p:cBhvr>
                                        <p:cTn id="57" dur="200" fill="hold">
                                          <p:stCondLst>
                                            <p:cond delay="200"/>
                                          </p:stCondLst>
                                        </p:cTn>
                                        <p:tgtEl>
                                          <p:spTgt spid="63499"/>
                                        </p:tgtEl>
                                        <p:attrNameLst>
                                          <p:attrName>r</p:attrName>
                                        </p:attrNameLst>
                                      </p:cBhvr>
                                    </p:animRot>
                                    <p:animRot by="240000">
                                      <p:cBhvr>
                                        <p:cTn id="58" dur="200" fill="hold">
                                          <p:stCondLst>
                                            <p:cond delay="400"/>
                                          </p:stCondLst>
                                        </p:cTn>
                                        <p:tgtEl>
                                          <p:spTgt spid="63499"/>
                                        </p:tgtEl>
                                        <p:attrNameLst>
                                          <p:attrName>r</p:attrName>
                                        </p:attrNameLst>
                                      </p:cBhvr>
                                    </p:animRot>
                                    <p:animRot by="-240000">
                                      <p:cBhvr>
                                        <p:cTn id="59" dur="200" fill="hold">
                                          <p:stCondLst>
                                            <p:cond delay="600"/>
                                          </p:stCondLst>
                                        </p:cTn>
                                        <p:tgtEl>
                                          <p:spTgt spid="63499"/>
                                        </p:tgtEl>
                                        <p:attrNameLst>
                                          <p:attrName>r</p:attrName>
                                        </p:attrNameLst>
                                      </p:cBhvr>
                                    </p:animRot>
                                    <p:animRot by="120000">
                                      <p:cBhvr>
                                        <p:cTn id="60" dur="200" fill="hold">
                                          <p:stCondLst>
                                            <p:cond delay="800"/>
                                          </p:stCondLst>
                                        </p:cTn>
                                        <p:tgtEl>
                                          <p:spTgt spid="63499"/>
                                        </p:tgtEl>
                                        <p:attrNameLst>
                                          <p:attrName>r</p:attrName>
                                        </p:attrNameLst>
                                      </p:cBhvr>
                                    </p:animRot>
                                  </p:childTnLst>
                                </p:cTn>
                              </p:par>
                            </p:childTnLst>
                          </p:cTn>
                        </p:par>
                      </p:childTnLst>
                    </p:cTn>
                  </p:par>
                  <p:par>
                    <p:cTn id="61" fill="hold" nodeType="clickPar">
                      <p:stCondLst>
                        <p:cond delay="indefinite"/>
                      </p:stCondLst>
                      <p:childTnLst>
                        <p:par>
                          <p:cTn id="62" fill="hold" nodeType="withGroup">
                            <p:stCondLst>
                              <p:cond delay="0"/>
                            </p:stCondLst>
                            <p:childTnLst>
                              <p:par>
                                <p:cTn id="63" presetID="32" presetClass="emph" presetSubtype="0" fill="hold" grpId="1" nodeType="clickEffect">
                                  <p:stCondLst>
                                    <p:cond delay="0"/>
                                  </p:stCondLst>
                                  <p:childTnLst>
                                    <p:animClr clrSpc="rgb" dir="cw">
                                      <p:cBhvr override="childStyle">
                                        <p:cTn id="64" dur="100" fill="hold"/>
                                        <p:tgtEl>
                                          <p:spTgt spid="63497"/>
                                        </p:tgtEl>
                                        <p:attrNameLst>
                                          <p:attrName>style.color</p:attrName>
                                        </p:attrNameLst>
                                      </p:cBhvr>
                                      <p:to>
                                        <a:schemeClr val="accent2"/>
                                      </p:to>
                                    </p:animClr>
                                    <p:animClr clrSpc="rgb" dir="cw">
                                      <p:cBhvr>
                                        <p:cTn id="65" dur="100" fill="hold"/>
                                        <p:tgtEl>
                                          <p:spTgt spid="63497"/>
                                        </p:tgtEl>
                                        <p:attrNameLst>
                                          <p:attrName>fillcolor</p:attrName>
                                        </p:attrNameLst>
                                      </p:cBhvr>
                                      <p:to>
                                        <a:schemeClr val="accent2"/>
                                      </p:to>
                                    </p:animClr>
                                    <p:set>
                                      <p:cBhvr>
                                        <p:cTn id="66" dur="100" fill="hold"/>
                                        <p:tgtEl>
                                          <p:spTgt spid="63497"/>
                                        </p:tgtEl>
                                        <p:attrNameLst>
                                          <p:attrName>fill.type</p:attrName>
                                        </p:attrNameLst>
                                      </p:cBhvr>
                                      <p:to>
                                        <p:strVal val="solid"/>
                                      </p:to>
                                    </p:set>
                                    <p:set>
                                      <p:cBhvr>
                                        <p:cTn id="67" dur="100" fill="hold"/>
                                        <p:tgtEl>
                                          <p:spTgt spid="63497"/>
                                        </p:tgtEl>
                                        <p:attrNameLst>
                                          <p:attrName>fill.on</p:attrName>
                                        </p:attrNameLst>
                                      </p:cBhvr>
                                      <p:to>
                                        <p:strVal val="true"/>
                                      </p:to>
                                    </p:set>
                                    <p:animRot by="120000">
                                      <p:cBhvr>
                                        <p:cTn id="68" dur="100" fill="hold">
                                          <p:stCondLst>
                                            <p:cond delay="0"/>
                                          </p:stCondLst>
                                        </p:cTn>
                                        <p:tgtEl>
                                          <p:spTgt spid="63497"/>
                                        </p:tgtEl>
                                        <p:attrNameLst>
                                          <p:attrName>r</p:attrName>
                                        </p:attrNameLst>
                                      </p:cBhvr>
                                    </p:animRot>
                                    <p:animRot by="-240000">
                                      <p:cBhvr>
                                        <p:cTn id="69" dur="200" fill="hold">
                                          <p:stCondLst>
                                            <p:cond delay="200"/>
                                          </p:stCondLst>
                                        </p:cTn>
                                        <p:tgtEl>
                                          <p:spTgt spid="63497"/>
                                        </p:tgtEl>
                                        <p:attrNameLst>
                                          <p:attrName>r</p:attrName>
                                        </p:attrNameLst>
                                      </p:cBhvr>
                                    </p:animRot>
                                    <p:animRot by="240000">
                                      <p:cBhvr>
                                        <p:cTn id="70" dur="200" fill="hold">
                                          <p:stCondLst>
                                            <p:cond delay="400"/>
                                          </p:stCondLst>
                                        </p:cTn>
                                        <p:tgtEl>
                                          <p:spTgt spid="63497"/>
                                        </p:tgtEl>
                                        <p:attrNameLst>
                                          <p:attrName>r</p:attrName>
                                        </p:attrNameLst>
                                      </p:cBhvr>
                                    </p:animRot>
                                    <p:animRot by="-240000">
                                      <p:cBhvr>
                                        <p:cTn id="71" dur="200" fill="hold">
                                          <p:stCondLst>
                                            <p:cond delay="600"/>
                                          </p:stCondLst>
                                        </p:cTn>
                                        <p:tgtEl>
                                          <p:spTgt spid="63497"/>
                                        </p:tgtEl>
                                        <p:attrNameLst>
                                          <p:attrName>r</p:attrName>
                                        </p:attrNameLst>
                                      </p:cBhvr>
                                    </p:animRot>
                                    <p:animRot by="120000">
                                      <p:cBhvr>
                                        <p:cTn id="72" dur="200" fill="hold">
                                          <p:stCondLst>
                                            <p:cond delay="800"/>
                                          </p:stCondLst>
                                        </p:cTn>
                                        <p:tgtEl>
                                          <p:spTgt spid="63497"/>
                                        </p:tgtEl>
                                        <p:attrNameLst>
                                          <p:attrName>r</p:attrName>
                                        </p:attrNameLst>
                                      </p:cBhvr>
                                    </p:animRot>
                                  </p:childTnLst>
                                </p:cTn>
                              </p:par>
                            </p:childTnLst>
                          </p:cTn>
                        </p:par>
                      </p:childTnLst>
                    </p:cTn>
                  </p:par>
                  <p:par>
                    <p:cTn id="73" fill="hold" nodeType="clickPar">
                      <p:stCondLst>
                        <p:cond delay="indefinite"/>
                      </p:stCondLst>
                      <p:childTnLst>
                        <p:par>
                          <p:cTn id="74" fill="hold" nodeType="withGroup">
                            <p:stCondLst>
                              <p:cond delay="0"/>
                            </p:stCondLst>
                            <p:childTnLst>
                              <p:par>
                                <p:cTn id="75" presetID="32" presetClass="emph" presetSubtype="0" fill="hold" grpId="1" nodeType="clickEffect">
                                  <p:stCondLst>
                                    <p:cond delay="0"/>
                                  </p:stCondLst>
                                  <p:childTnLst>
                                    <p:animClr clrSpc="rgb" dir="cw">
                                      <p:cBhvr override="childStyle">
                                        <p:cTn id="76" dur="100" fill="hold"/>
                                        <p:tgtEl>
                                          <p:spTgt spid="63500"/>
                                        </p:tgtEl>
                                        <p:attrNameLst>
                                          <p:attrName>style.color</p:attrName>
                                        </p:attrNameLst>
                                      </p:cBhvr>
                                      <p:to>
                                        <a:schemeClr val="accent2"/>
                                      </p:to>
                                    </p:animClr>
                                    <p:animClr clrSpc="rgb" dir="cw">
                                      <p:cBhvr>
                                        <p:cTn id="77" dur="100" fill="hold"/>
                                        <p:tgtEl>
                                          <p:spTgt spid="63500"/>
                                        </p:tgtEl>
                                        <p:attrNameLst>
                                          <p:attrName>fillcolor</p:attrName>
                                        </p:attrNameLst>
                                      </p:cBhvr>
                                      <p:to>
                                        <a:schemeClr val="accent2"/>
                                      </p:to>
                                    </p:animClr>
                                    <p:set>
                                      <p:cBhvr>
                                        <p:cTn id="78" dur="100" fill="hold"/>
                                        <p:tgtEl>
                                          <p:spTgt spid="63500"/>
                                        </p:tgtEl>
                                        <p:attrNameLst>
                                          <p:attrName>fill.type</p:attrName>
                                        </p:attrNameLst>
                                      </p:cBhvr>
                                      <p:to>
                                        <p:strVal val="solid"/>
                                      </p:to>
                                    </p:set>
                                    <p:set>
                                      <p:cBhvr>
                                        <p:cTn id="79" dur="100" fill="hold"/>
                                        <p:tgtEl>
                                          <p:spTgt spid="63500"/>
                                        </p:tgtEl>
                                        <p:attrNameLst>
                                          <p:attrName>fill.on</p:attrName>
                                        </p:attrNameLst>
                                      </p:cBhvr>
                                      <p:to>
                                        <p:strVal val="true"/>
                                      </p:to>
                                    </p:set>
                                    <p:animRot by="120000">
                                      <p:cBhvr>
                                        <p:cTn id="80" dur="100" fill="hold">
                                          <p:stCondLst>
                                            <p:cond delay="0"/>
                                          </p:stCondLst>
                                        </p:cTn>
                                        <p:tgtEl>
                                          <p:spTgt spid="63500"/>
                                        </p:tgtEl>
                                        <p:attrNameLst>
                                          <p:attrName>r</p:attrName>
                                        </p:attrNameLst>
                                      </p:cBhvr>
                                    </p:animRot>
                                    <p:animRot by="-240000">
                                      <p:cBhvr>
                                        <p:cTn id="81" dur="200" fill="hold">
                                          <p:stCondLst>
                                            <p:cond delay="200"/>
                                          </p:stCondLst>
                                        </p:cTn>
                                        <p:tgtEl>
                                          <p:spTgt spid="63500"/>
                                        </p:tgtEl>
                                        <p:attrNameLst>
                                          <p:attrName>r</p:attrName>
                                        </p:attrNameLst>
                                      </p:cBhvr>
                                    </p:animRot>
                                    <p:animRot by="240000">
                                      <p:cBhvr>
                                        <p:cTn id="82" dur="200" fill="hold">
                                          <p:stCondLst>
                                            <p:cond delay="400"/>
                                          </p:stCondLst>
                                        </p:cTn>
                                        <p:tgtEl>
                                          <p:spTgt spid="63500"/>
                                        </p:tgtEl>
                                        <p:attrNameLst>
                                          <p:attrName>r</p:attrName>
                                        </p:attrNameLst>
                                      </p:cBhvr>
                                    </p:animRot>
                                    <p:animRot by="-240000">
                                      <p:cBhvr>
                                        <p:cTn id="83" dur="200" fill="hold">
                                          <p:stCondLst>
                                            <p:cond delay="600"/>
                                          </p:stCondLst>
                                        </p:cTn>
                                        <p:tgtEl>
                                          <p:spTgt spid="63500"/>
                                        </p:tgtEl>
                                        <p:attrNameLst>
                                          <p:attrName>r</p:attrName>
                                        </p:attrNameLst>
                                      </p:cBhvr>
                                    </p:animRot>
                                    <p:animRot by="120000">
                                      <p:cBhvr>
                                        <p:cTn id="84" dur="200" fill="hold">
                                          <p:stCondLst>
                                            <p:cond delay="800"/>
                                          </p:stCondLst>
                                        </p:cTn>
                                        <p:tgtEl>
                                          <p:spTgt spid="63500"/>
                                        </p:tgtEl>
                                        <p:attrNameLst>
                                          <p:attrName>r</p:attrName>
                                        </p:attrNameLst>
                                      </p:cBhvr>
                                    </p:animRo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63507"/>
                                        </p:tgtEl>
                                        <p:attrNameLst>
                                          <p:attrName>style.visibility</p:attrName>
                                        </p:attrNameLst>
                                      </p:cBhvr>
                                      <p:to>
                                        <p:strVal val="visible"/>
                                      </p:to>
                                    </p:set>
                                    <p:animEffect transition="in" filter="wipe(up)">
                                      <p:cBhvr>
                                        <p:cTn id="89" dur="500"/>
                                        <p:tgtEl>
                                          <p:spTgt spid="63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3" grpId="0" animBg="1"/>
      <p:bldP spid="63494" grpId="0" autoUpdateAnimBg="0"/>
      <p:bldP spid="63495" grpId="0" autoUpdateAnimBg="0"/>
      <p:bldP spid="63496" grpId="0"/>
      <p:bldP spid="63497" grpId="0" animBg="1"/>
      <p:bldP spid="63497" grpId="1" animBg="1"/>
      <p:bldP spid="63498" grpId="0" autoUpdateAnimBg="0"/>
      <p:bldP spid="63499" grpId="0" animBg="1"/>
      <p:bldP spid="63499" grpId="1" animBg="1"/>
      <p:bldP spid="63500" grpId="0" animBg="1"/>
      <p:bldP spid="63500" grpId="1" animBg="1"/>
      <p:bldP spid="63501" grpId="0"/>
      <p:bldP spid="635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343150" y="2565400"/>
            <a:ext cx="15240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zh-CN" sz="2400">
              <a:latin typeface="Times New Roman" pitchFamily="18" charset="0"/>
            </a:endParaRPr>
          </a:p>
        </p:txBody>
      </p:sp>
      <p:sp>
        <p:nvSpPr>
          <p:cNvPr id="64515" name="Text Box 3"/>
          <p:cNvSpPr txBox="1">
            <a:spLocks noChangeArrowheads="1"/>
          </p:cNvSpPr>
          <p:nvPr/>
        </p:nvSpPr>
        <p:spPr bwMode="auto">
          <a:xfrm>
            <a:off x="2411413" y="27813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2000"/>
              <a:t>Windows</a:t>
            </a:r>
          </a:p>
        </p:txBody>
      </p:sp>
      <p:sp>
        <p:nvSpPr>
          <p:cNvPr id="64516" name="Text Box 4"/>
          <p:cNvSpPr txBox="1">
            <a:spLocks noChangeArrowheads="1"/>
          </p:cNvSpPr>
          <p:nvPr/>
        </p:nvSpPr>
        <p:spPr bwMode="auto">
          <a:xfrm>
            <a:off x="2835275" y="3327400"/>
            <a:ext cx="498475"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50000"/>
              </a:spcBef>
              <a:buClrTx/>
              <a:buSzTx/>
              <a:buFontTx/>
              <a:buNone/>
            </a:pPr>
            <a:r>
              <a:rPr lang="zh-CN" altLang="en-US" sz="2000" b="1"/>
              <a:t>消息队列</a:t>
            </a:r>
          </a:p>
        </p:txBody>
      </p:sp>
      <p:sp>
        <p:nvSpPr>
          <p:cNvPr id="64517" name="Text Box 5"/>
          <p:cNvSpPr txBox="1">
            <a:spLocks noChangeArrowheads="1"/>
          </p:cNvSpPr>
          <p:nvPr/>
        </p:nvSpPr>
        <p:spPr bwMode="auto">
          <a:xfrm>
            <a:off x="933450" y="34036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90000"/>
              </a:lnSpc>
              <a:spcBef>
                <a:spcPct val="50000"/>
              </a:spcBef>
              <a:buClrTx/>
              <a:buSzTx/>
              <a:buFontTx/>
              <a:buNone/>
            </a:pPr>
            <a:r>
              <a:rPr lang="zh-CN" altLang="en-US" sz="2000" b="1"/>
              <a:t>键盘消息</a:t>
            </a:r>
          </a:p>
        </p:txBody>
      </p:sp>
      <p:sp>
        <p:nvSpPr>
          <p:cNvPr id="64518" name="Line 6"/>
          <p:cNvSpPr>
            <a:spLocks noChangeShapeType="1"/>
          </p:cNvSpPr>
          <p:nvPr/>
        </p:nvSpPr>
        <p:spPr bwMode="auto">
          <a:xfrm>
            <a:off x="2098675" y="3606800"/>
            <a:ext cx="609600" cy="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19" name="Line 7"/>
          <p:cNvSpPr>
            <a:spLocks noChangeShapeType="1"/>
          </p:cNvSpPr>
          <p:nvPr/>
        </p:nvSpPr>
        <p:spPr bwMode="auto">
          <a:xfrm>
            <a:off x="2085975" y="3959225"/>
            <a:ext cx="609600" cy="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0" name="Line 8"/>
          <p:cNvSpPr>
            <a:spLocks noChangeShapeType="1"/>
          </p:cNvSpPr>
          <p:nvPr/>
        </p:nvSpPr>
        <p:spPr bwMode="auto">
          <a:xfrm>
            <a:off x="2090738" y="4292600"/>
            <a:ext cx="609600" cy="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1" name="Rectangle 9"/>
          <p:cNvSpPr>
            <a:spLocks noChangeArrowheads="1"/>
          </p:cNvSpPr>
          <p:nvPr/>
        </p:nvSpPr>
        <p:spPr bwMode="auto">
          <a:xfrm>
            <a:off x="4716463" y="2565400"/>
            <a:ext cx="22098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zh-CN" sz="2400">
              <a:latin typeface="Times New Roman" pitchFamily="18" charset="0"/>
            </a:endParaRPr>
          </a:p>
        </p:txBody>
      </p:sp>
      <p:sp>
        <p:nvSpPr>
          <p:cNvPr id="64522" name="Text Box 10"/>
          <p:cNvSpPr txBox="1">
            <a:spLocks noChangeArrowheads="1"/>
          </p:cNvSpPr>
          <p:nvPr/>
        </p:nvSpPr>
        <p:spPr bwMode="auto">
          <a:xfrm>
            <a:off x="5086350" y="27813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zh-CN" altLang="en-US" sz="2000" b="1"/>
              <a:t>应用程序</a:t>
            </a:r>
          </a:p>
        </p:txBody>
      </p:sp>
      <p:sp>
        <p:nvSpPr>
          <p:cNvPr id="64523" name="Rectangle 11"/>
          <p:cNvSpPr>
            <a:spLocks noChangeArrowheads="1"/>
          </p:cNvSpPr>
          <p:nvPr/>
        </p:nvSpPr>
        <p:spPr bwMode="auto">
          <a:xfrm>
            <a:off x="5086350" y="4089400"/>
            <a:ext cx="1219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000" b="1" dirty="0" smtClean="0"/>
              <a:t>分派消息</a:t>
            </a:r>
            <a:endParaRPr lang="zh-CN" altLang="en-US" sz="2000" b="1" dirty="0"/>
          </a:p>
        </p:txBody>
      </p:sp>
      <p:sp>
        <p:nvSpPr>
          <p:cNvPr id="64524" name="Rectangle 12"/>
          <p:cNvSpPr>
            <a:spLocks noChangeArrowheads="1"/>
          </p:cNvSpPr>
          <p:nvPr/>
        </p:nvSpPr>
        <p:spPr bwMode="auto">
          <a:xfrm>
            <a:off x="5086350" y="3479800"/>
            <a:ext cx="1219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000" b="1"/>
              <a:t>取消息</a:t>
            </a:r>
          </a:p>
        </p:txBody>
      </p:sp>
      <p:sp>
        <p:nvSpPr>
          <p:cNvPr id="64525" name="Line 13"/>
          <p:cNvSpPr>
            <a:spLocks noChangeShapeType="1"/>
          </p:cNvSpPr>
          <p:nvPr/>
        </p:nvSpPr>
        <p:spPr bwMode="auto">
          <a:xfrm>
            <a:off x="3409950" y="3632200"/>
            <a:ext cx="1600200" cy="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6" name="Line 14"/>
          <p:cNvSpPr>
            <a:spLocks noChangeShapeType="1"/>
          </p:cNvSpPr>
          <p:nvPr/>
        </p:nvSpPr>
        <p:spPr bwMode="auto">
          <a:xfrm>
            <a:off x="5695950" y="3251200"/>
            <a:ext cx="0" cy="22860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7" name="Line 15"/>
          <p:cNvSpPr>
            <a:spLocks noChangeShapeType="1"/>
          </p:cNvSpPr>
          <p:nvPr/>
        </p:nvSpPr>
        <p:spPr bwMode="auto">
          <a:xfrm>
            <a:off x="5695950" y="3784600"/>
            <a:ext cx="0" cy="304800"/>
          </a:xfrm>
          <a:prstGeom prst="line">
            <a:avLst/>
          </a:prstGeom>
          <a:noFill/>
          <a:ln w="2857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8" name="Line 16"/>
          <p:cNvSpPr>
            <a:spLocks noChangeShapeType="1"/>
          </p:cNvSpPr>
          <p:nvPr/>
        </p:nvSpPr>
        <p:spPr bwMode="auto">
          <a:xfrm>
            <a:off x="5695950" y="4394200"/>
            <a:ext cx="0"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9" name="Line 17"/>
          <p:cNvSpPr>
            <a:spLocks noChangeShapeType="1"/>
          </p:cNvSpPr>
          <p:nvPr/>
        </p:nvSpPr>
        <p:spPr bwMode="auto">
          <a:xfrm>
            <a:off x="5695950" y="4622800"/>
            <a:ext cx="9906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0" name="Line 18"/>
          <p:cNvSpPr>
            <a:spLocks noChangeShapeType="1"/>
          </p:cNvSpPr>
          <p:nvPr/>
        </p:nvSpPr>
        <p:spPr bwMode="auto">
          <a:xfrm flipV="1">
            <a:off x="6686550" y="3251200"/>
            <a:ext cx="0" cy="1371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1" name="Line 19"/>
          <p:cNvSpPr>
            <a:spLocks noChangeShapeType="1"/>
          </p:cNvSpPr>
          <p:nvPr/>
        </p:nvSpPr>
        <p:spPr bwMode="auto">
          <a:xfrm flipH="1">
            <a:off x="5695950" y="3251200"/>
            <a:ext cx="9906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3" name="Rectangle 21"/>
          <p:cNvSpPr>
            <a:spLocks noChangeArrowheads="1"/>
          </p:cNvSpPr>
          <p:nvPr/>
        </p:nvSpPr>
        <p:spPr bwMode="auto">
          <a:xfrm>
            <a:off x="930275" y="3751263"/>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90000"/>
              </a:lnSpc>
              <a:spcBef>
                <a:spcPct val="50000"/>
              </a:spcBef>
              <a:buClrTx/>
              <a:buSzTx/>
              <a:buFontTx/>
              <a:buNone/>
            </a:pPr>
            <a:r>
              <a:rPr lang="zh-CN" altLang="en-US" sz="2000" b="1"/>
              <a:t>鼠标消息</a:t>
            </a:r>
          </a:p>
        </p:txBody>
      </p:sp>
      <p:sp>
        <p:nvSpPr>
          <p:cNvPr id="64534" name="Rectangle 22"/>
          <p:cNvSpPr>
            <a:spLocks noChangeArrowheads="1"/>
          </p:cNvSpPr>
          <p:nvPr/>
        </p:nvSpPr>
        <p:spPr bwMode="auto">
          <a:xfrm>
            <a:off x="925513" y="4129088"/>
            <a:ext cx="1409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90000"/>
              </a:lnSpc>
              <a:spcBef>
                <a:spcPct val="50000"/>
              </a:spcBef>
              <a:buClrTx/>
              <a:buSzTx/>
              <a:buFontTx/>
              <a:buNone/>
            </a:pPr>
            <a:r>
              <a:rPr lang="zh-CN" altLang="en-US" sz="2000" b="1"/>
              <a:t>其他消息</a:t>
            </a:r>
          </a:p>
        </p:txBody>
      </p:sp>
      <p:sp>
        <p:nvSpPr>
          <p:cNvPr id="64536" name="Text Box 24"/>
          <p:cNvSpPr txBox="1">
            <a:spLocks noChangeArrowheads="1"/>
          </p:cNvSpPr>
          <p:nvPr/>
        </p:nvSpPr>
        <p:spPr bwMode="auto">
          <a:xfrm>
            <a:off x="6948488" y="3284538"/>
            <a:ext cx="54927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50000"/>
              </a:spcBef>
              <a:buClrTx/>
              <a:buSzTx/>
              <a:buFontTx/>
              <a:buNone/>
            </a:pPr>
            <a:r>
              <a:rPr lang="zh-CN" altLang="en-US" sz="2400" b="1">
                <a:solidFill>
                  <a:srgbClr val="990033"/>
                </a:solidFill>
                <a:latin typeface="Tahoma" pitchFamily="34" charset="0"/>
              </a:rPr>
              <a:t>消息循环</a:t>
            </a:r>
          </a:p>
        </p:txBody>
      </p:sp>
      <p:sp>
        <p:nvSpPr>
          <p:cNvPr id="11287" name="Rectangle 25"/>
          <p:cNvSpPr>
            <a:spLocks noChangeArrowheads="1"/>
          </p:cNvSpPr>
          <p:nvPr/>
        </p:nvSpPr>
        <p:spPr bwMode="auto">
          <a:xfrm>
            <a:off x="900113" y="836613"/>
            <a:ext cx="57578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400">
                <a:solidFill>
                  <a:srgbClr val="0000FF"/>
                </a:solidFill>
                <a:latin typeface="黑体" pitchFamily="49" charset="-122"/>
                <a:ea typeface="黑体" pitchFamily="49" charset="-122"/>
              </a:rPr>
              <a:t>消息驱动</a:t>
            </a:r>
            <a:r>
              <a:rPr kumimoji="0" lang="en-US" altLang="zh-CN" sz="2400">
                <a:solidFill>
                  <a:srgbClr val="0000FF"/>
                </a:solidFill>
                <a:latin typeface="Arial" charset="0"/>
                <a:ea typeface="黑体" pitchFamily="49" charset="-122"/>
              </a:rPr>
              <a:t>——</a:t>
            </a:r>
            <a:r>
              <a:rPr kumimoji="0" lang="zh-CN" altLang="en-US" sz="2400">
                <a:solidFill>
                  <a:srgbClr val="0000FF"/>
                </a:solidFill>
                <a:latin typeface="黑体" pitchFamily="49" charset="-122"/>
                <a:ea typeface="黑体" pitchFamily="49" charset="-122"/>
              </a:rPr>
              <a:t>程序设计思想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7"/>
                                        </p:tgtEl>
                                        <p:attrNameLst>
                                          <p:attrName>style.visibility</p:attrName>
                                        </p:attrNameLst>
                                      </p:cBhvr>
                                      <p:to>
                                        <p:strVal val="visible"/>
                                      </p:to>
                                    </p:set>
                                    <p:anim calcmode="lin" valueType="num">
                                      <p:cBhvr additive="base">
                                        <p:cTn id="19" dur="500" fill="hold"/>
                                        <p:tgtEl>
                                          <p:spTgt spid="64517"/>
                                        </p:tgtEl>
                                        <p:attrNameLst>
                                          <p:attrName>ppt_x</p:attrName>
                                        </p:attrNameLst>
                                      </p:cBhvr>
                                      <p:tavLst>
                                        <p:tav tm="0">
                                          <p:val>
                                            <p:strVal val="0-#ppt_w/2"/>
                                          </p:val>
                                        </p:tav>
                                        <p:tav tm="100000">
                                          <p:val>
                                            <p:strVal val="#ppt_x"/>
                                          </p:val>
                                        </p:tav>
                                      </p:tavLst>
                                    </p:anim>
                                    <p:anim calcmode="lin" valueType="num">
                                      <p:cBhvr additive="base">
                                        <p:cTn id="20" dur="500" fill="hold"/>
                                        <p:tgtEl>
                                          <p:spTgt spid="645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4518"/>
                                        </p:tgtEl>
                                        <p:attrNameLst>
                                          <p:attrName>style.visibility</p:attrName>
                                        </p:attrNameLst>
                                      </p:cBhvr>
                                      <p:to>
                                        <p:strVal val="visible"/>
                                      </p:to>
                                    </p:set>
                                    <p:anim calcmode="lin" valueType="num">
                                      <p:cBhvr additive="base">
                                        <p:cTn id="23" dur="500" fill="hold"/>
                                        <p:tgtEl>
                                          <p:spTgt spid="64518"/>
                                        </p:tgtEl>
                                        <p:attrNameLst>
                                          <p:attrName>ppt_x</p:attrName>
                                        </p:attrNameLst>
                                      </p:cBhvr>
                                      <p:tavLst>
                                        <p:tav tm="0">
                                          <p:val>
                                            <p:strVal val="0-#ppt_w/2"/>
                                          </p:val>
                                        </p:tav>
                                        <p:tav tm="100000">
                                          <p:val>
                                            <p:strVal val="#ppt_x"/>
                                          </p:val>
                                        </p:tav>
                                      </p:tavLst>
                                    </p:anim>
                                    <p:anim calcmode="lin" valueType="num">
                                      <p:cBhvr additive="base">
                                        <p:cTn id="24" dur="500" fill="hold"/>
                                        <p:tgtEl>
                                          <p:spTgt spid="6451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4533"/>
                                        </p:tgtEl>
                                        <p:attrNameLst>
                                          <p:attrName>style.visibility</p:attrName>
                                        </p:attrNameLst>
                                      </p:cBhvr>
                                      <p:to>
                                        <p:strVal val="visible"/>
                                      </p:to>
                                    </p:set>
                                    <p:anim calcmode="lin" valueType="num">
                                      <p:cBhvr additive="base">
                                        <p:cTn id="29" dur="500" fill="hold"/>
                                        <p:tgtEl>
                                          <p:spTgt spid="64533"/>
                                        </p:tgtEl>
                                        <p:attrNameLst>
                                          <p:attrName>ppt_x</p:attrName>
                                        </p:attrNameLst>
                                      </p:cBhvr>
                                      <p:tavLst>
                                        <p:tav tm="0">
                                          <p:val>
                                            <p:strVal val="0-#ppt_w/2"/>
                                          </p:val>
                                        </p:tav>
                                        <p:tav tm="100000">
                                          <p:val>
                                            <p:strVal val="#ppt_x"/>
                                          </p:val>
                                        </p:tav>
                                      </p:tavLst>
                                    </p:anim>
                                    <p:anim calcmode="lin" valueType="num">
                                      <p:cBhvr additive="base">
                                        <p:cTn id="30" dur="500" fill="hold"/>
                                        <p:tgtEl>
                                          <p:spTgt spid="64533"/>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4519"/>
                                        </p:tgtEl>
                                        <p:attrNameLst>
                                          <p:attrName>style.visibility</p:attrName>
                                        </p:attrNameLst>
                                      </p:cBhvr>
                                      <p:to>
                                        <p:strVal val="visible"/>
                                      </p:to>
                                    </p:set>
                                    <p:anim calcmode="lin" valueType="num">
                                      <p:cBhvr additive="base">
                                        <p:cTn id="33" dur="500" fill="hold"/>
                                        <p:tgtEl>
                                          <p:spTgt spid="64519"/>
                                        </p:tgtEl>
                                        <p:attrNameLst>
                                          <p:attrName>ppt_x</p:attrName>
                                        </p:attrNameLst>
                                      </p:cBhvr>
                                      <p:tavLst>
                                        <p:tav tm="0">
                                          <p:val>
                                            <p:strVal val="0-#ppt_w/2"/>
                                          </p:val>
                                        </p:tav>
                                        <p:tav tm="100000">
                                          <p:val>
                                            <p:strVal val="#ppt_x"/>
                                          </p:val>
                                        </p:tav>
                                      </p:tavLst>
                                    </p:anim>
                                    <p:anim calcmode="lin" valueType="num">
                                      <p:cBhvr additive="base">
                                        <p:cTn id="34" dur="500" fill="hold"/>
                                        <p:tgtEl>
                                          <p:spTgt spid="64519"/>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4534"/>
                                        </p:tgtEl>
                                        <p:attrNameLst>
                                          <p:attrName>style.visibility</p:attrName>
                                        </p:attrNameLst>
                                      </p:cBhvr>
                                      <p:to>
                                        <p:strVal val="visible"/>
                                      </p:to>
                                    </p:set>
                                    <p:anim calcmode="lin" valueType="num">
                                      <p:cBhvr additive="base">
                                        <p:cTn id="39" dur="500" fill="hold"/>
                                        <p:tgtEl>
                                          <p:spTgt spid="64534"/>
                                        </p:tgtEl>
                                        <p:attrNameLst>
                                          <p:attrName>ppt_x</p:attrName>
                                        </p:attrNameLst>
                                      </p:cBhvr>
                                      <p:tavLst>
                                        <p:tav tm="0">
                                          <p:val>
                                            <p:strVal val="0-#ppt_w/2"/>
                                          </p:val>
                                        </p:tav>
                                        <p:tav tm="100000">
                                          <p:val>
                                            <p:strVal val="#ppt_x"/>
                                          </p:val>
                                        </p:tav>
                                      </p:tavLst>
                                    </p:anim>
                                    <p:anim calcmode="lin" valueType="num">
                                      <p:cBhvr additive="base">
                                        <p:cTn id="40" dur="500" fill="hold"/>
                                        <p:tgtEl>
                                          <p:spTgt spid="6453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4520"/>
                                        </p:tgtEl>
                                        <p:attrNameLst>
                                          <p:attrName>style.visibility</p:attrName>
                                        </p:attrNameLst>
                                      </p:cBhvr>
                                      <p:to>
                                        <p:strVal val="visible"/>
                                      </p:to>
                                    </p:set>
                                    <p:anim calcmode="lin" valueType="num">
                                      <p:cBhvr additive="base">
                                        <p:cTn id="43" dur="500" fill="hold"/>
                                        <p:tgtEl>
                                          <p:spTgt spid="64520"/>
                                        </p:tgtEl>
                                        <p:attrNameLst>
                                          <p:attrName>ppt_x</p:attrName>
                                        </p:attrNameLst>
                                      </p:cBhvr>
                                      <p:tavLst>
                                        <p:tav tm="0">
                                          <p:val>
                                            <p:strVal val="0-#ppt_w/2"/>
                                          </p:val>
                                        </p:tav>
                                        <p:tav tm="100000">
                                          <p:val>
                                            <p:strVal val="#ppt_x"/>
                                          </p:val>
                                        </p:tav>
                                      </p:tavLst>
                                    </p:anim>
                                    <p:anim calcmode="lin" valueType="num">
                                      <p:cBhvr additive="base">
                                        <p:cTn id="44" dur="500" fill="hold"/>
                                        <p:tgtEl>
                                          <p:spTgt spid="6452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4525"/>
                                        </p:tgtEl>
                                        <p:attrNameLst>
                                          <p:attrName>style.visibility</p:attrName>
                                        </p:attrNameLst>
                                      </p:cBhvr>
                                      <p:to>
                                        <p:strVal val="visible"/>
                                      </p:to>
                                    </p:set>
                                    <p:animEffect transition="in" filter="wipe(left)">
                                      <p:cBhvr>
                                        <p:cTn id="49" dur="500"/>
                                        <p:tgtEl>
                                          <p:spTgt spid="64525"/>
                                        </p:tgtEl>
                                      </p:cBhvr>
                                    </p:animEffec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6452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4527"/>
                                        </p:tgtEl>
                                        <p:attrNameLst>
                                          <p:attrName>style.visibility</p:attrName>
                                        </p:attrNameLst>
                                      </p:cBhvr>
                                      <p:to>
                                        <p:strVal val="visible"/>
                                      </p:to>
                                    </p:set>
                                    <p:animEffect transition="in" filter="wipe(up)">
                                      <p:cBhvr>
                                        <p:cTn id="57" dur="500"/>
                                        <p:tgtEl>
                                          <p:spTgt spid="64527"/>
                                        </p:tgtEl>
                                      </p:cBhvr>
                                    </p:animEffec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6452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4528"/>
                                        </p:tgtEl>
                                        <p:attrNameLst>
                                          <p:attrName>style.visibility</p:attrName>
                                        </p:attrNameLst>
                                      </p:cBhvr>
                                      <p:to>
                                        <p:strVal val="visible"/>
                                      </p:to>
                                    </p:set>
                                    <p:animEffect transition="in" filter="wipe(up)">
                                      <p:cBhvr>
                                        <p:cTn id="65" dur="500"/>
                                        <p:tgtEl>
                                          <p:spTgt spid="64528"/>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64529"/>
                                        </p:tgtEl>
                                        <p:attrNameLst>
                                          <p:attrName>style.visibility</p:attrName>
                                        </p:attrNameLst>
                                      </p:cBhvr>
                                      <p:to>
                                        <p:strVal val="visible"/>
                                      </p:to>
                                    </p:set>
                                    <p:animEffect transition="in" filter="wipe(left)">
                                      <p:cBhvr>
                                        <p:cTn id="69" dur="500"/>
                                        <p:tgtEl>
                                          <p:spTgt spid="64529"/>
                                        </p:tgtEl>
                                      </p:cBhvr>
                                    </p:animEffect>
                                  </p:childTnLst>
                                </p:cTn>
                              </p:par>
                            </p:childTnLst>
                          </p:cTn>
                        </p:par>
                        <p:par>
                          <p:cTn id="70" fill="hold" nodeType="afterGroup">
                            <p:stCondLst>
                              <p:cond delay="1000"/>
                            </p:stCondLst>
                            <p:childTnLst>
                              <p:par>
                                <p:cTn id="71" presetID="22" presetClass="entr" presetSubtype="4" fill="hold" grpId="0" nodeType="afterEffect">
                                  <p:stCondLst>
                                    <p:cond delay="0"/>
                                  </p:stCondLst>
                                  <p:childTnLst>
                                    <p:set>
                                      <p:cBhvr>
                                        <p:cTn id="72" dur="1" fill="hold">
                                          <p:stCondLst>
                                            <p:cond delay="0"/>
                                          </p:stCondLst>
                                        </p:cTn>
                                        <p:tgtEl>
                                          <p:spTgt spid="64530"/>
                                        </p:tgtEl>
                                        <p:attrNameLst>
                                          <p:attrName>style.visibility</p:attrName>
                                        </p:attrNameLst>
                                      </p:cBhvr>
                                      <p:to>
                                        <p:strVal val="visible"/>
                                      </p:to>
                                    </p:set>
                                    <p:animEffect transition="in" filter="wipe(down)">
                                      <p:cBhvr>
                                        <p:cTn id="73" dur="500"/>
                                        <p:tgtEl>
                                          <p:spTgt spid="64530"/>
                                        </p:tgtEl>
                                      </p:cBhvr>
                                    </p:animEffect>
                                  </p:childTnLst>
                                </p:cTn>
                              </p:par>
                            </p:childTnLst>
                          </p:cTn>
                        </p:par>
                        <p:par>
                          <p:cTn id="74" fill="hold" nodeType="afterGroup">
                            <p:stCondLst>
                              <p:cond delay="1500"/>
                            </p:stCondLst>
                            <p:childTnLst>
                              <p:par>
                                <p:cTn id="75" presetID="22" presetClass="entr" presetSubtype="2" fill="hold" grpId="0" nodeType="afterEffect">
                                  <p:stCondLst>
                                    <p:cond delay="0"/>
                                  </p:stCondLst>
                                  <p:childTnLst>
                                    <p:set>
                                      <p:cBhvr>
                                        <p:cTn id="76" dur="1" fill="hold">
                                          <p:stCondLst>
                                            <p:cond delay="0"/>
                                          </p:stCondLst>
                                        </p:cTn>
                                        <p:tgtEl>
                                          <p:spTgt spid="64531"/>
                                        </p:tgtEl>
                                        <p:attrNameLst>
                                          <p:attrName>style.visibility</p:attrName>
                                        </p:attrNameLst>
                                      </p:cBhvr>
                                      <p:to>
                                        <p:strVal val="visible"/>
                                      </p:to>
                                    </p:set>
                                    <p:animEffect transition="in" filter="wipe(right)">
                                      <p:cBhvr>
                                        <p:cTn id="77" dur="500"/>
                                        <p:tgtEl>
                                          <p:spTgt spid="64531"/>
                                        </p:tgtEl>
                                      </p:cBhvr>
                                    </p:animEffect>
                                  </p:childTnLst>
                                </p:cTn>
                              </p:par>
                            </p:childTnLst>
                          </p:cTn>
                        </p:par>
                        <p:par>
                          <p:cTn id="78" fill="hold" nodeType="afterGroup">
                            <p:stCondLst>
                              <p:cond delay="2000"/>
                            </p:stCondLst>
                            <p:childTnLst>
                              <p:par>
                                <p:cTn id="79" presetID="22" presetClass="entr" presetSubtype="1" fill="hold" grpId="0" nodeType="afterEffect">
                                  <p:stCondLst>
                                    <p:cond delay="0"/>
                                  </p:stCondLst>
                                  <p:childTnLst>
                                    <p:set>
                                      <p:cBhvr>
                                        <p:cTn id="80" dur="1" fill="hold">
                                          <p:stCondLst>
                                            <p:cond delay="0"/>
                                          </p:stCondLst>
                                        </p:cTn>
                                        <p:tgtEl>
                                          <p:spTgt spid="64526"/>
                                        </p:tgtEl>
                                        <p:attrNameLst>
                                          <p:attrName>style.visibility</p:attrName>
                                        </p:attrNameLst>
                                      </p:cBhvr>
                                      <p:to>
                                        <p:strVal val="visible"/>
                                      </p:to>
                                    </p:set>
                                    <p:animEffect transition="in" filter="wipe(up)">
                                      <p:cBhvr>
                                        <p:cTn id="81" dur="500"/>
                                        <p:tgtEl>
                                          <p:spTgt spid="6452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1" fill="hold" grpId="0" nodeType="clickEffect">
                                  <p:stCondLst>
                                    <p:cond delay="0"/>
                                  </p:stCondLst>
                                  <p:childTnLst>
                                    <p:set>
                                      <p:cBhvr>
                                        <p:cTn id="85" dur="1" fill="hold">
                                          <p:stCondLst>
                                            <p:cond delay="0"/>
                                          </p:stCondLst>
                                        </p:cTn>
                                        <p:tgtEl>
                                          <p:spTgt spid="64536"/>
                                        </p:tgtEl>
                                        <p:attrNameLst>
                                          <p:attrName>style.visibility</p:attrName>
                                        </p:attrNameLst>
                                      </p:cBhvr>
                                      <p:to>
                                        <p:strVal val="visible"/>
                                      </p:to>
                                    </p:set>
                                    <p:animEffect transition="in" filter="slide(fromTop)">
                                      <p:cBhvr>
                                        <p:cTn id="86" dur="500"/>
                                        <p:tgtEl>
                                          <p:spTgt spid="64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nimBg="1"/>
      <p:bldP spid="64515" grpId="0"/>
      <p:bldP spid="64516" grpId="0" animBg="1"/>
      <p:bldP spid="64517" grpId="0"/>
      <p:bldP spid="64518" grpId="0" animBg="1"/>
      <p:bldP spid="64519" grpId="0" animBg="1"/>
      <p:bldP spid="64520" grpId="0" animBg="1"/>
      <p:bldP spid="64521" grpId="0" animBg="1"/>
      <p:bldP spid="64522" grpId="0"/>
      <p:bldP spid="64523" grpId="0" animBg="1"/>
      <p:bldP spid="64524" grpId="0" animBg="1"/>
      <p:bldP spid="64525" grpId="0" animBg="1"/>
      <p:bldP spid="64526" grpId="0" animBg="1"/>
      <p:bldP spid="64527" grpId="0" animBg="1"/>
      <p:bldP spid="64528" grpId="0" animBg="1"/>
      <p:bldP spid="64529" grpId="0" animBg="1"/>
      <p:bldP spid="64530" grpId="0" animBg="1"/>
      <p:bldP spid="64531" grpId="0" animBg="1"/>
      <p:bldP spid="64533" grpId="0"/>
      <p:bldP spid="64534" grpId="0"/>
      <p:bldP spid="645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71538" y="862013"/>
            <a:ext cx="6364287" cy="762000"/>
          </a:xfrm>
        </p:spPr>
        <p:txBody>
          <a:bodyPr/>
          <a:lstStyle/>
          <a:p>
            <a:pPr eaLnBrk="1" hangingPunct="1"/>
            <a:r>
              <a:rPr kumimoji="0" lang="zh-CN" altLang="en-US" smtClean="0">
                <a:solidFill>
                  <a:srgbClr val="0000FF"/>
                </a:solidFill>
                <a:latin typeface="黑体" pitchFamily="49" charset="-122"/>
                <a:ea typeface="黑体" pitchFamily="49" charset="-122"/>
              </a:rPr>
              <a:t>程序的编写</a:t>
            </a:r>
          </a:p>
        </p:txBody>
      </p:sp>
      <p:sp>
        <p:nvSpPr>
          <p:cNvPr id="176131" name="Text Box 3"/>
          <p:cNvSpPr txBox="1">
            <a:spLocks noChangeArrowheads="1"/>
          </p:cNvSpPr>
          <p:nvPr/>
        </p:nvSpPr>
        <p:spPr bwMode="auto">
          <a:xfrm>
            <a:off x="755650" y="1982788"/>
            <a:ext cx="7339013"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50000"/>
              </a:lnSpc>
              <a:spcBef>
                <a:spcPct val="0"/>
              </a:spcBef>
              <a:buClr>
                <a:srgbClr val="0000CC"/>
              </a:buClr>
              <a:buSzPct val="80000"/>
            </a:pPr>
            <a:r>
              <a:rPr kumimoji="0" lang="en-US" altLang="zh-CN" sz="2800" b="1" dirty="0">
                <a:latin typeface="Times New Roman" pitchFamily="18" charset="0"/>
              </a:rPr>
              <a:t> </a:t>
            </a:r>
            <a:r>
              <a:rPr kumimoji="0" lang="zh-CN" altLang="en-US" sz="2800" b="1" dirty="0">
                <a:latin typeface="Times New Roman" pitchFamily="18" charset="0"/>
              </a:rPr>
              <a:t>主函数（</a:t>
            </a:r>
            <a:r>
              <a:rPr kumimoji="0" lang="en-US" altLang="zh-CN" sz="2800" b="1" dirty="0" err="1">
                <a:solidFill>
                  <a:srgbClr val="FF0000"/>
                </a:solidFill>
                <a:latin typeface="Times New Roman" pitchFamily="18" charset="0"/>
              </a:rPr>
              <a:t>WinMain</a:t>
            </a:r>
            <a:r>
              <a:rPr kumimoji="0" lang="zh-CN" altLang="en-US" sz="2800" b="1" dirty="0">
                <a:latin typeface="Times New Roman" pitchFamily="18" charset="0"/>
              </a:rPr>
              <a:t>）</a:t>
            </a:r>
          </a:p>
          <a:p>
            <a:pPr eaLnBrk="1" hangingPunct="1">
              <a:lnSpc>
                <a:spcPct val="150000"/>
              </a:lnSpc>
              <a:spcBef>
                <a:spcPct val="0"/>
              </a:spcBef>
              <a:buClr>
                <a:srgbClr val="0000CC"/>
              </a:buClr>
              <a:buSzPct val="80000"/>
            </a:pPr>
            <a:r>
              <a:rPr kumimoji="0" lang="zh-CN" altLang="en-US" sz="2800" b="1" dirty="0">
                <a:latin typeface="Times New Roman" pitchFamily="18" charset="0"/>
              </a:rPr>
              <a:t> 窗口过程函数</a:t>
            </a:r>
          </a:p>
        </p:txBody>
      </p:sp>
      <p:pic>
        <p:nvPicPr>
          <p:cNvPr id="17412" name="Picture 4" descr="j02054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4725" y="34925"/>
            <a:ext cx="18192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538663" y="2133600"/>
            <a:ext cx="1871662"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创建窗口</a:t>
            </a:r>
          </a:p>
        </p:txBody>
      </p:sp>
      <p:sp>
        <p:nvSpPr>
          <p:cNvPr id="6" name="Rectangle 4"/>
          <p:cNvSpPr>
            <a:spLocks noChangeArrowheads="1"/>
          </p:cNvSpPr>
          <p:nvPr/>
        </p:nvSpPr>
        <p:spPr bwMode="auto">
          <a:xfrm>
            <a:off x="4538663" y="2951163"/>
            <a:ext cx="1871662"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显示窗口</a:t>
            </a:r>
          </a:p>
        </p:txBody>
      </p:sp>
      <p:sp>
        <p:nvSpPr>
          <p:cNvPr id="7" name="Rectangle 5"/>
          <p:cNvSpPr>
            <a:spLocks noChangeArrowheads="1"/>
          </p:cNvSpPr>
          <p:nvPr/>
        </p:nvSpPr>
        <p:spPr bwMode="auto">
          <a:xfrm>
            <a:off x="4538663" y="3959225"/>
            <a:ext cx="1871662"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取消息</a:t>
            </a:r>
          </a:p>
        </p:txBody>
      </p:sp>
      <p:sp>
        <p:nvSpPr>
          <p:cNvPr id="8" name="AutoShape 6"/>
          <p:cNvSpPr>
            <a:spLocks noChangeArrowheads="1"/>
          </p:cNvSpPr>
          <p:nvPr/>
        </p:nvSpPr>
        <p:spPr bwMode="auto">
          <a:xfrm>
            <a:off x="4284663" y="4772025"/>
            <a:ext cx="2376487" cy="792163"/>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lnSpc>
                <a:spcPct val="80000"/>
              </a:lnSpc>
              <a:spcBef>
                <a:spcPct val="0"/>
              </a:spcBef>
              <a:buClrTx/>
              <a:buSzTx/>
              <a:buFontTx/>
              <a:buNone/>
            </a:pPr>
            <a:r>
              <a:rPr lang="zh-CN" altLang="en-US" sz="2400" b="1"/>
              <a:t>退出程序</a:t>
            </a:r>
          </a:p>
          <a:p>
            <a:pPr algn="ctr" eaLnBrk="1" hangingPunct="1">
              <a:lnSpc>
                <a:spcPct val="80000"/>
              </a:lnSpc>
              <a:spcBef>
                <a:spcPct val="0"/>
              </a:spcBef>
              <a:buClrTx/>
              <a:buSzTx/>
              <a:buFontTx/>
              <a:buNone/>
            </a:pPr>
            <a:r>
              <a:rPr lang="zh-CN" altLang="en-US" sz="2400" b="1"/>
              <a:t>消息？</a:t>
            </a:r>
          </a:p>
        </p:txBody>
      </p:sp>
      <p:sp>
        <p:nvSpPr>
          <p:cNvPr id="9" name="Rectangle 7"/>
          <p:cNvSpPr>
            <a:spLocks noChangeArrowheads="1"/>
          </p:cNvSpPr>
          <p:nvPr/>
        </p:nvSpPr>
        <p:spPr bwMode="auto">
          <a:xfrm>
            <a:off x="4540250" y="6035675"/>
            <a:ext cx="1871663"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退出程序</a:t>
            </a:r>
          </a:p>
        </p:txBody>
      </p:sp>
      <p:sp>
        <p:nvSpPr>
          <p:cNvPr id="10" name="Rectangle 8"/>
          <p:cNvSpPr>
            <a:spLocks noChangeArrowheads="1"/>
          </p:cNvSpPr>
          <p:nvPr/>
        </p:nvSpPr>
        <p:spPr bwMode="auto">
          <a:xfrm>
            <a:off x="7178675" y="4895850"/>
            <a:ext cx="1871663"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600" b="1"/>
              <a:t>分派消息</a:t>
            </a:r>
          </a:p>
        </p:txBody>
      </p:sp>
      <p:sp>
        <p:nvSpPr>
          <p:cNvPr id="11" name="AutoShape 9"/>
          <p:cNvSpPr>
            <a:spLocks noChangeArrowheads="1"/>
          </p:cNvSpPr>
          <p:nvPr/>
        </p:nvSpPr>
        <p:spPr bwMode="auto">
          <a:xfrm>
            <a:off x="5378450" y="1773238"/>
            <a:ext cx="215900" cy="360362"/>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2" name="AutoShape 10"/>
          <p:cNvSpPr>
            <a:spLocks noChangeArrowheads="1"/>
          </p:cNvSpPr>
          <p:nvPr/>
        </p:nvSpPr>
        <p:spPr bwMode="auto">
          <a:xfrm>
            <a:off x="5378450" y="2651125"/>
            <a:ext cx="215900" cy="287338"/>
          </a:xfrm>
          <a:prstGeom prst="downArrow">
            <a:avLst>
              <a:gd name="adj1" fmla="val 50000"/>
              <a:gd name="adj2" fmla="val 3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3" name="AutoShape 11"/>
          <p:cNvSpPr>
            <a:spLocks noChangeArrowheads="1"/>
          </p:cNvSpPr>
          <p:nvPr/>
        </p:nvSpPr>
        <p:spPr bwMode="auto">
          <a:xfrm>
            <a:off x="5378450" y="4464050"/>
            <a:ext cx="215900" cy="287338"/>
          </a:xfrm>
          <a:prstGeom prst="downArrow">
            <a:avLst>
              <a:gd name="adj1" fmla="val 50000"/>
              <a:gd name="adj2" fmla="val 3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4" name="AutoShape 12"/>
          <p:cNvSpPr>
            <a:spLocks noChangeArrowheads="1"/>
          </p:cNvSpPr>
          <p:nvPr/>
        </p:nvSpPr>
        <p:spPr bwMode="auto">
          <a:xfrm>
            <a:off x="5378450" y="3455988"/>
            <a:ext cx="215900" cy="503237"/>
          </a:xfrm>
          <a:prstGeom prst="down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5" name="AutoShape 13"/>
          <p:cNvSpPr>
            <a:spLocks noChangeArrowheads="1"/>
          </p:cNvSpPr>
          <p:nvPr/>
        </p:nvSpPr>
        <p:spPr bwMode="auto">
          <a:xfrm>
            <a:off x="5378450" y="5556250"/>
            <a:ext cx="215900" cy="466725"/>
          </a:xfrm>
          <a:prstGeom prst="downArrow">
            <a:avLst>
              <a:gd name="adj1" fmla="val 50000"/>
              <a:gd name="adj2" fmla="val 54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6" name="AutoShape 14"/>
          <p:cNvSpPr>
            <a:spLocks noChangeArrowheads="1"/>
          </p:cNvSpPr>
          <p:nvPr/>
        </p:nvSpPr>
        <p:spPr bwMode="auto">
          <a:xfrm>
            <a:off x="6602413" y="5086350"/>
            <a:ext cx="576262" cy="195263"/>
          </a:xfrm>
          <a:prstGeom prst="rightArrow">
            <a:avLst>
              <a:gd name="adj1" fmla="val 50000"/>
              <a:gd name="adj2" fmla="val 737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7" name="AutoShape 15"/>
          <p:cNvSpPr>
            <a:spLocks noChangeArrowheads="1"/>
          </p:cNvSpPr>
          <p:nvPr/>
        </p:nvSpPr>
        <p:spPr bwMode="auto">
          <a:xfrm>
            <a:off x="5521325" y="3573463"/>
            <a:ext cx="2592388" cy="215900"/>
          </a:xfrm>
          <a:prstGeom prst="leftArrow">
            <a:avLst>
              <a:gd name="adj1" fmla="val 50000"/>
              <a:gd name="adj2" fmla="val 3001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8" name="Rectangle 16"/>
          <p:cNvSpPr>
            <a:spLocks noChangeArrowheads="1"/>
          </p:cNvSpPr>
          <p:nvPr/>
        </p:nvSpPr>
        <p:spPr bwMode="auto">
          <a:xfrm>
            <a:off x="8047038" y="3630613"/>
            <a:ext cx="127000" cy="12525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9" name="Rectangle 17"/>
          <p:cNvSpPr>
            <a:spLocks noChangeArrowheads="1"/>
          </p:cNvSpPr>
          <p:nvPr/>
        </p:nvSpPr>
        <p:spPr bwMode="auto">
          <a:xfrm>
            <a:off x="5510213" y="5491163"/>
            <a:ext cx="5159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600" b="1"/>
              <a:t>真</a:t>
            </a:r>
          </a:p>
        </p:txBody>
      </p:sp>
      <p:sp>
        <p:nvSpPr>
          <p:cNvPr id="20" name="Rectangle 18"/>
          <p:cNvSpPr>
            <a:spLocks noChangeArrowheads="1"/>
          </p:cNvSpPr>
          <p:nvPr/>
        </p:nvSpPr>
        <p:spPr bwMode="auto">
          <a:xfrm>
            <a:off x="6589713" y="4665663"/>
            <a:ext cx="5159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600" b="1"/>
              <a:t>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par>
                          <p:cTn id="63" fill="hold" nodeType="afterGroup">
                            <p:stCondLst>
                              <p:cond delay="500"/>
                            </p:stCondLst>
                            <p:childTnLst>
                              <p:par>
                                <p:cTn id="64" presetID="22" presetClass="entr" presetSubtype="2"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right)">
                                      <p:cBhvr>
                                        <p:cTn id="66" dur="500"/>
                                        <p:tgtEl>
                                          <p:spTgt spid="1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up)">
                                      <p:cBhvr>
                                        <p:cTn id="75" dur="500"/>
                                        <p:tgtEl>
                                          <p:spTgt spid="15"/>
                                        </p:tgtEl>
                                      </p:cBhvr>
                                    </p:animEffect>
                                  </p:childTnLst>
                                </p:cTn>
                              </p:par>
                            </p:childTnLst>
                          </p:cTn>
                        </p:par>
                        <p:par>
                          <p:cTn id="76" fill="hold" nodeType="afterGroup">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up)">
                                      <p:cBhvr>
                                        <p:cTn id="79" dur="500"/>
                                        <p:tgtEl>
                                          <p:spTgt spid="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176131">
                                            <p:txEl>
                                              <p:pRg st="1" end="1"/>
                                            </p:txEl>
                                          </p:spTgt>
                                        </p:tgtEl>
                                        <p:attrNameLst>
                                          <p:attrName>style.visibility</p:attrName>
                                        </p:attrNameLst>
                                      </p:cBhvr>
                                      <p:to>
                                        <p:strVal val="visible"/>
                                      </p:to>
                                    </p:set>
                                    <p:anim calcmode="lin" valueType="num">
                                      <p:cBhvr additive="base">
                                        <p:cTn id="84" dur="500" fill="hold"/>
                                        <p:tgtEl>
                                          <p:spTgt spid="176131">
                                            <p:txEl>
                                              <p:pRg st="1" end="1"/>
                                            </p:tx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1761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allAtOnce" autoUpdateAnimBg="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703263" y="1211263"/>
            <a:ext cx="8477250" cy="5327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30000"/>
              </a:lnSpc>
              <a:spcBef>
                <a:spcPct val="0"/>
              </a:spcBef>
              <a:buClrTx/>
              <a:buSzTx/>
              <a:buFontTx/>
              <a:buNone/>
            </a:pPr>
            <a:r>
              <a:rPr lang="en-US" altLang="zh-CN" sz="2400"/>
              <a:t>int WINAPI </a:t>
            </a:r>
            <a:r>
              <a:rPr lang="en-US" altLang="zh-CN" sz="2400">
                <a:solidFill>
                  <a:srgbClr val="CC0000"/>
                </a:solidFill>
              </a:rPr>
              <a:t>WinMain</a:t>
            </a:r>
            <a:r>
              <a:rPr lang="en-US" altLang="zh-CN" sz="2400"/>
              <a:t>(</a:t>
            </a:r>
            <a:r>
              <a:rPr lang="en-US" altLang="zh-CN" sz="2400">
                <a:latin typeface="Times New Roman" pitchFamily="18" charset="0"/>
              </a:rPr>
              <a:t>……</a:t>
            </a:r>
            <a:r>
              <a:rPr lang="en-US" altLang="zh-CN" sz="2400"/>
              <a:t>)</a:t>
            </a:r>
          </a:p>
          <a:p>
            <a:pPr eaLnBrk="1" hangingPunct="1">
              <a:lnSpc>
                <a:spcPct val="130000"/>
              </a:lnSpc>
              <a:spcBef>
                <a:spcPct val="0"/>
              </a:spcBef>
              <a:buClrTx/>
              <a:buSzTx/>
              <a:buFontTx/>
              <a:buNone/>
            </a:pPr>
            <a:r>
              <a:rPr lang="en-US" altLang="zh-CN" sz="2400"/>
              <a:t>{	//</a:t>
            </a:r>
            <a:r>
              <a:rPr lang="zh-CN" altLang="en-US" sz="2400"/>
              <a:t>设计一个窗口类</a:t>
            </a:r>
          </a:p>
          <a:p>
            <a:pPr eaLnBrk="1" hangingPunct="1">
              <a:lnSpc>
                <a:spcPct val="130000"/>
              </a:lnSpc>
              <a:spcBef>
                <a:spcPct val="0"/>
              </a:spcBef>
              <a:buClrTx/>
              <a:buSzTx/>
              <a:buFontTx/>
              <a:buNone/>
            </a:pPr>
            <a:r>
              <a:rPr lang="zh-CN" altLang="en-US" sz="2400"/>
              <a:t>	</a:t>
            </a:r>
            <a:r>
              <a:rPr lang="en-US" altLang="zh-CN" sz="2400">
                <a:solidFill>
                  <a:srgbClr val="CC0000"/>
                </a:solidFill>
              </a:rPr>
              <a:t>WNDCLASS wndcls;</a:t>
            </a:r>
          </a:p>
          <a:p>
            <a:pPr eaLnBrk="1" hangingPunct="1">
              <a:lnSpc>
                <a:spcPct val="130000"/>
              </a:lnSpc>
              <a:spcBef>
                <a:spcPct val="0"/>
              </a:spcBef>
              <a:buClrTx/>
              <a:buSzTx/>
              <a:buFontTx/>
              <a:buNone/>
            </a:pPr>
            <a:r>
              <a:rPr lang="en-US" altLang="zh-CN" sz="2400"/>
              <a:t>	wndcls.style=CS_HREDRAW | CS_VREDRAW;</a:t>
            </a:r>
          </a:p>
          <a:p>
            <a:pPr eaLnBrk="1" hangingPunct="1">
              <a:lnSpc>
                <a:spcPct val="130000"/>
              </a:lnSpc>
              <a:spcBef>
                <a:spcPct val="0"/>
              </a:spcBef>
              <a:buClrTx/>
              <a:buSzTx/>
              <a:buFontTx/>
              <a:buNone/>
            </a:pPr>
            <a:r>
              <a:rPr lang="en-US" altLang="zh-CN" sz="2400"/>
              <a:t>	</a:t>
            </a:r>
            <a:r>
              <a:rPr lang="en-US" altLang="zh-CN" sz="2400">
                <a:solidFill>
                  <a:srgbClr val="CC0000"/>
                </a:solidFill>
              </a:rPr>
              <a:t>wndcls.lpfnWndProc=WndProc;</a:t>
            </a:r>
          </a:p>
          <a:p>
            <a:pPr eaLnBrk="1" hangingPunct="1">
              <a:lnSpc>
                <a:spcPct val="130000"/>
              </a:lnSpc>
              <a:spcBef>
                <a:spcPct val="0"/>
              </a:spcBef>
              <a:buClrTx/>
              <a:buSzTx/>
              <a:buFontTx/>
              <a:buNone/>
            </a:pPr>
            <a:r>
              <a:rPr lang="en-US" altLang="zh-CN" sz="2400"/>
              <a:t>	</a:t>
            </a:r>
            <a:r>
              <a:rPr lang="en-US" altLang="zh-CN" sz="2400">
                <a:latin typeface="Times New Roman" pitchFamily="18" charset="0"/>
              </a:rPr>
              <a:t>…………</a:t>
            </a:r>
            <a:endParaRPr lang="en-US" altLang="zh-CN" sz="2400"/>
          </a:p>
          <a:p>
            <a:pPr eaLnBrk="1" hangingPunct="1">
              <a:lnSpc>
                <a:spcPct val="130000"/>
              </a:lnSpc>
              <a:spcBef>
                <a:spcPct val="0"/>
              </a:spcBef>
              <a:buClrTx/>
              <a:buSzTx/>
              <a:buFontTx/>
              <a:buNone/>
            </a:pPr>
            <a:r>
              <a:rPr lang="en-US" altLang="zh-CN" sz="2400"/>
              <a:t>         wndcls.lpszClassName="111";</a:t>
            </a:r>
          </a:p>
          <a:p>
            <a:pPr eaLnBrk="1" hangingPunct="1">
              <a:lnSpc>
                <a:spcPct val="130000"/>
              </a:lnSpc>
              <a:spcBef>
                <a:spcPct val="0"/>
              </a:spcBef>
              <a:buClrTx/>
              <a:buSzTx/>
              <a:buFontTx/>
              <a:buNone/>
            </a:pPr>
            <a:r>
              <a:rPr lang="en-US" altLang="zh-CN" sz="2400"/>
              <a:t>         </a:t>
            </a:r>
            <a:r>
              <a:rPr lang="en-US" altLang="zh-CN" sz="2400">
                <a:solidFill>
                  <a:srgbClr val="CC0000"/>
                </a:solidFill>
              </a:rPr>
              <a:t>RegisterClass</a:t>
            </a:r>
            <a:r>
              <a:rPr lang="en-US" altLang="zh-CN" sz="2400"/>
              <a:t>(&amp;wndcls);    //</a:t>
            </a:r>
            <a:r>
              <a:rPr lang="zh-CN" altLang="en-US" sz="2400"/>
              <a:t>注册窗口</a:t>
            </a:r>
          </a:p>
          <a:p>
            <a:pPr eaLnBrk="1" hangingPunct="1">
              <a:lnSpc>
                <a:spcPct val="130000"/>
              </a:lnSpc>
              <a:spcBef>
                <a:spcPct val="0"/>
              </a:spcBef>
              <a:buClrTx/>
              <a:buSzTx/>
              <a:buFontTx/>
              <a:buNone/>
            </a:pPr>
            <a:r>
              <a:rPr lang="zh-CN" altLang="en-US" sz="2400"/>
              <a:t>         </a:t>
            </a:r>
            <a:r>
              <a:rPr lang="en-US" altLang="zh-CN" sz="2400"/>
              <a:t>hwnd=</a:t>
            </a:r>
            <a:r>
              <a:rPr lang="en-US" altLang="zh-CN" sz="2400">
                <a:solidFill>
                  <a:srgbClr val="CC0000"/>
                </a:solidFill>
              </a:rPr>
              <a:t>CreateWindow</a:t>
            </a:r>
            <a:r>
              <a:rPr lang="en-US" altLang="zh-CN" sz="2400"/>
              <a:t>("111", </a:t>
            </a:r>
            <a:r>
              <a:rPr lang="en-US" altLang="zh-CN" sz="2400">
                <a:latin typeface="Times New Roman" pitchFamily="18" charset="0"/>
              </a:rPr>
              <a:t>……</a:t>
            </a:r>
            <a:r>
              <a:rPr lang="en-US" altLang="zh-CN" sz="2400"/>
              <a:t>);  //</a:t>
            </a:r>
            <a:r>
              <a:rPr lang="zh-CN" altLang="en-US" sz="2400"/>
              <a:t>创建</a:t>
            </a:r>
          </a:p>
          <a:p>
            <a:pPr eaLnBrk="1" hangingPunct="1">
              <a:lnSpc>
                <a:spcPct val="130000"/>
              </a:lnSpc>
              <a:spcBef>
                <a:spcPct val="0"/>
              </a:spcBef>
              <a:buClrTx/>
              <a:buSzTx/>
              <a:buFontTx/>
              <a:buNone/>
            </a:pPr>
            <a:r>
              <a:rPr lang="zh-CN" altLang="en-US" sz="2400"/>
              <a:t>         </a:t>
            </a:r>
            <a:r>
              <a:rPr lang="en-US" altLang="zh-CN" sz="2400">
                <a:solidFill>
                  <a:srgbClr val="CC0000"/>
                </a:solidFill>
              </a:rPr>
              <a:t>ShowWindow</a:t>
            </a:r>
            <a:r>
              <a:rPr lang="en-US" altLang="zh-CN" sz="2400"/>
              <a:t>(hwnd,SW_SHOWNORMAL);//</a:t>
            </a:r>
            <a:r>
              <a:rPr lang="zh-CN" altLang="en-US" sz="2400"/>
              <a:t>显示</a:t>
            </a:r>
          </a:p>
          <a:p>
            <a:pPr eaLnBrk="1" hangingPunct="1">
              <a:lnSpc>
                <a:spcPct val="130000"/>
              </a:lnSpc>
              <a:spcBef>
                <a:spcPct val="0"/>
              </a:spcBef>
              <a:buClrTx/>
              <a:buSzTx/>
              <a:buFontTx/>
              <a:buNone/>
            </a:pPr>
            <a:r>
              <a:rPr lang="zh-CN" altLang="en-US" sz="2400"/>
              <a:t>	</a:t>
            </a:r>
            <a:r>
              <a:rPr lang="en-US" altLang="zh-CN" sz="2400">
                <a:solidFill>
                  <a:srgbClr val="CC0000"/>
                </a:solidFill>
              </a:rPr>
              <a:t>UpdateWindow</a:t>
            </a:r>
            <a:r>
              <a:rPr lang="en-US" altLang="zh-CN" sz="2400"/>
              <a:t>(hwnd);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checkerboard(across)">
                                      <p:cBhvr>
                                        <p:cTn id="7" dur="500"/>
                                        <p:tgtEl>
                                          <p:spTgt spid="139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9266">
                                            <p:txEl>
                                              <p:pRg st="1" end="1"/>
                                            </p:txEl>
                                          </p:spTgt>
                                        </p:tgtEl>
                                        <p:attrNameLst>
                                          <p:attrName>style.visibility</p:attrName>
                                        </p:attrNameLst>
                                      </p:cBhvr>
                                      <p:to>
                                        <p:strVal val="visible"/>
                                      </p:to>
                                    </p:set>
                                    <p:animEffect transition="in" filter="checkerboard(across)">
                                      <p:cBhvr>
                                        <p:cTn id="12" dur="500"/>
                                        <p:tgtEl>
                                          <p:spTgt spid="139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9266">
                                            <p:txEl>
                                              <p:pRg st="2" end="2"/>
                                            </p:txEl>
                                          </p:spTgt>
                                        </p:tgtEl>
                                        <p:attrNameLst>
                                          <p:attrName>style.visibility</p:attrName>
                                        </p:attrNameLst>
                                      </p:cBhvr>
                                      <p:to>
                                        <p:strVal val="visible"/>
                                      </p:to>
                                    </p:set>
                                    <p:animEffect transition="in" filter="checkerboard(across)">
                                      <p:cBhvr>
                                        <p:cTn id="17" dur="500"/>
                                        <p:tgtEl>
                                          <p:spTgt spid="139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39266">
                                            <p:txEl>
                                              <p:pRg st="3" end="3"/>
                                            </p:txEl>
                                          </p:spTgt>
                                        </p:tgtEl>
                                        <p:attrNameLst>
                                          <p:attrName>style.visibility</p:attrName>
                                        </p:attrNameLst>
                                      </p:cBhvr>
                                      <p:to>
                                        <p:strVal val="visible"/>
                                      </p:to>
                                    </p:set>
                                    <p:animEffect transition="in" filter="checkerboard(across)">
                                      <p:cBhvr>
                                        <p:cTn id="22" dur="500"/>
                                        <p:tgtEl>
                                          <p:spTgt spid="139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39266">
                                            <p:txEl>
                                              <p:pRg st="4" end="4"/>
                                            </p:txEl>
                                          </p:spTgt>
                                        </p:tgtEl>
                                        <p:attrNameLst>
                                          <p:attrName>style.visibility</p:attrName>
                                        </p:attrNameLst>
                                      </p:cBhvr>
                                      <p:to>
                                        <p:strVal val="visible"/>
                                      </p:to>
                                    </p:set>
                                    <p:animEffect transition="in" filter="checkerboard(across)">
                                      <p:cBhvr>
                                        <p:cTn id="27" dur="500"/>
                                        <p:tgtEl>
                                          <p:spTgt spid="139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39266">
                                            <p:txEl>
                                              <p:pRg st="5" end="5"/>
                                            </p:txEl>
                                          </p:spTgt>
                                        </p:tgtEl>
                                        <p:attrNameLst>
                                          <p:attrName>style.visibility</p:attrName>
                                        </p:attrNameLst>
                                      </p:cBhvr>
                                      <p:to>
                                        <p:strVal val="visible"/>
                                      </p:to>
                                    </p:set>
                                    <p:animEffect transition="in" filter="checkerboard(across)">
                                      <p:cBhvr>
                                        <p:cTn id="32" dur="500"/>
                                        <p:tgtEl>
                                          <p:spTgt spid="139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39266">
                                            <p:txEl>
                                              <p:pRg st="6" end="6"/>
                                            </p:txEl>
                                          </p:spTgt>
                                        </p:tgtEl>
                                        <p:attrNameLst>
                                          <p:attrName>style.visibility</p:attrName>
                                        </p:attrNameLst>
                                      </p:cBhvr>
                                      <p:to>
                                        <p:strVal val="visible"/>
                                      </p:to>
                                    </p:set>
                                    <p:animEffect transition="in" filter="checkerboard(across)">
                                      <p:cBhvr>
                                        <p:cTn id="37" dur="500"/>
                                        <p:tgtEl>
                                          <p:spTgt spid="139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39266">
                                            <p:txEl>
                                              <p:pRg st="7" end="7"/>
                                            </p:txEl>
                                          </p:spTgt>
                                        </p:tgtEl>
                                        <p:attrNameLst>
                                          <p:attrName>style.visibility</p:attrName>
                                        </p:attrNameLst>
                                      </p:cBhvr>
                                      <p:to>
                                        <p:strVal val="visible"/>
                                      </p:to>
                                    </p:set>
                                    <p:animEffect transition="in" filter="checkerboard(across)">
                                      <p:cBhvr>
                                        <p:cTn id="42" dur="500"/>
                                        <p:tgtEl>
                                          <p:spTgt spid="1392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39266">
                                            <p:txEl>
                                              <p:pRg st="8" end="8"/>
                                            </p:txEl>
                                          </p:spTgt>
                                        </p:tgtEl>
                                        <p:attrNameLst>
                                          <p:attrName>style.visibility</p:attrName>
                                        </p:attrNameLst>
                                      </p:cBhvr>
                                      <p:to>
                                        <p:strVal val="visible"/>
                                      </p:to>
                                    </p:set>
                                    <p:animEffect transition="in" filter="checkerboard(across)">
                                      <p:cBhvr>
                                        <p:cTn id="47" dur="500"/>
                                        <p:tgtEl>
                                          <p:spTgt spid="13926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139266">
                                            <p:txEl>
                                              <p:pRg st="9" end="9"/>
                                            </p:txEl>
                                          </p:spTgt>
                                        </p:tgtEl>
                                        <p:attrNameLst>
                                          <p:attrName>style.visibility</p:attrName>
                                        </p:attrNameLst>
                                      </p:cBhvr>
                                      <p:to>
                                        <p:strVal val="visible"/>
                                      </p:to>
                                    </p:set>
                                    <p:animEffect transition="in" filter="checkerboard(across)">
                                      <p:cBhvr>
                                        <p:cTn id="52" dur="500"/>
                                        <p:tgtEl>
                                          <p:spTgt spid="13926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139266">
                                            <p:txEl>
                                              <p:pRg st="10" end="10"/>
                                            </p:txEl>
                                          </p:spTgt>
                                        </p:tgtEl>
                                        <p:attrNameLst>
                                          <p:attrName>style.visibility</p:attrName>
                                        </p:attrNameLst>
                                      </p:cBhvr>
                                      <p:to>
                                        <p:strVal val="visible"/>
                                      </p:to>
                                    </p:set>
                                    <p:animEffect transition="in" filter="checkerboard(across)">
                                      <p:cBhvr>
                                        <p:cTn id="57" dur="500"/>
                                        <p:tgtEl>
                                          <p:spTgt spid="13926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971550" y="1989138"/>
            <a:ext cx="7848600" cy="3670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40000"/>
              </a:lnSpc>
              <a:spcBef>
                <a:spcPct val="0"/>
              </a:spcBef>
              <a:buClrTx/>
              <a:buSzTx/>
              <a:buFontTx/>
              <a:buNone/>
            </a:pPr>
            <a:r>
              <a:rPr lang="en-US" altLang="zh-CN" sz="2400"/>
              <a:t>         MSG msg;	</a:t>
            </a:r>
          </a:p>
          <a:p>
            <a:pPr eaLnBrk="1" hangingPunct="1">
              <a:lnSpc>
                <a:spcPct val="140000"/>
              </a:lnSpc>
              <a:spcBef>
                <a:spcPct val="0"/>
              </a:spcBef>
              <a:buClrTx/>
              <a:buSzTx/>
              <a:buFontTx/>
              <a:buNone/>
            </a:pPr>
            <a:r>
              <a:rPr lang="en-US" altLang="zh-CN" sz="2400"/>
              <a:t>         while(</a:t>
            </a:r>
            <a:r>
              <a:rPr lang="en-US" altLang="zh-CN" sz="2400">
                <a:solidFill>
                  <a:srgbClr val="CC0000"/>
                </a:solidFill>
              </a:rPr>
              <a:t>GetMessage</a:t>
            </a:r>
            <a:r>
              <a:rPr lang="en-US" altLang="zh-CN" sz="2400"/>
              <a:t>(&amp;msg,NULL,0,0))</a:t>
            </a:r>
          </a:p>
          <a:p>
            <a:pPr eaLnBrk="1" hangingPunct="1">
              <a:lnSpc>
                <a:spcPct val="140000"/>
              </a:lnSpc>
              <a:spcBef>
                <a:spcPct val="0"/>
              </a:spcBef>
              <a:buClrTx/>
              <a:buSzTx/>
              <a:buFontTx/>
              <a:buNone/>
            </a:pPr>
            <a:r>
              <a:rPr lang="en-US" altLang="zh-CN" sz="2400"/>
              <a:t>	{	</a:t>
            </a:r>
          </a:p>
          <a:p>
            <a:pPr eaLnBrk="1" hangingPunct="1">
              <a:lnSpc>
                <a:spcPct val="140000"/>
              </a:lnSpc>
              <a:spcBef>
                <a:spcPct val="0"/>
              </a:spcBef>
              <a:buClrTx/>
              <a:buSzTx/>
              <a:buFontTx/>
              <a:buNone/>
            </a:pPr>
            <a:r>
              <a:rPr lang="en-US" altLang="zh-CN" sz="2400"/>
              <a:t>                 </a:t>
            </a:r>
            <a:r>
              <a:rPr lang="en-US" altLang="zh-CN" sz="2400">
                <a:solidFill>
                  <a:srgbClr val="CC0000"/>
                </a:solidFill>
              </a:rPr>
              <a:t>TranslateMessage</a:t>
            </a:r>
            <a:r>
              <a:rPr lang="en-US" altLang="zh-CN" sz="2400"/>
              <a:t>(&amp;msg);</a:t>
            </a:r>
          </a:p>
          <a:p>
            <a:pPr eaLnBrk="1" hangingPunct="1">
              <a:lnSpc>
                <a:spcPct val="140000"/>
              </a:lnSpc>
              <a:spcBef>
                <a:spcPct val="0"/>
              </a:spcBef>
              <a:buClrTx/>
              <a:buSzTx/>
              <a:buFontTx/>
              <a:buNone/>
            </a:pPr>
            <a:r>
              <a:rPr lang="en-US" altLang="zh-CN" sz="2400"/>
              <a:t>		</a:t>
            </a:r>
            <a:r>
              <a:rPr lang="en-US" altLang="zh-CN" sz="2400">
                <a:solidFill>
                  <a:srgbClr val="CC0000"/>
                </a:solidFill>
              </a:rPr>
              <a:t>DispatchMessage</a:t>
            </a:r>
            <a:r>
              <a:rPr lang="en-US" altLang="zh-CN" sz="2400"/>
              <a:t>(&amp;msg);   </a:t>
            </a:r>
          </a:p>
          <a:p>
            <a:pPr eaLnBrk="1" hangingPunct="1">
              <a:lnSpc>
                <a:spcPct val="140000"/>
              </a:lnSpc>
              <a:spcBef>
                <a:spcPct val="0"/>
              </a:spcBef>
              <a:buClrTx/>
              <a:buSzTx/>
              <a:buFontTx/>
              <a:buNone/>
            </a:pPr>
            <a:r>
              <a:rPr lang="en-US" altLang="zh-CN" sz="2400"/>
              <a:t>         }</a:t>
            </a:r>
          </a:p>
          <a:p>
            <a:pPr eaLnBrk="1" hangingPunct="1">
              <a:lnSpc>
                <a:spcPct val="140000"/>
              </a:lnSpc>
              <a:spcBef>
                <a:spcPct val="0"/>
              </a:spcBef>
              <a:buClrTx/>
              <a:buSzTx/>
              <a:buFontTx/>
              <a:buNone/>
            </a:pPr>
            <a:r>
              <a:rPr lang="en-US" altLang="zh-CN"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029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0290">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0290">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02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0" y="836613"/>
            <a:ext cx="9144000" cy="5981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15000"/>
              </a:lnSpc>
              <a:spcBef>
                <a:spcPct val="0"/>
              </a:spcBef>
              <a:buClrTx/>
              <a:buSzTx/>
              <a:buFontTx/>
              <a:buNone/>
            </a:pPr>
            <a:r>
              <a:rPr lang="en-US" altLang="zh-CN" sz="2400"/>
              <a:t>LRESULT CALLBACK </a:t>
            </a:r>
            <a:r>
              <a:rPr lang="en-US" altLang="zh-CN" sz="2400">
                <a:solidFill>
                  <a:srgbClr val="CC0000"/>
                </a:solidFill>
              </a:rPr>
              <a:t>WndProc</a:t>
            </a:r>
            <a:r>
              <a:rPr lang="en-US" altLang="zh-CN" sz="2400"/>
              <a:t>(HWND hwnd,  </a:t>
            </a:r>
          </a:p>
          <a:p>
            <a:pPr eaLnBrk="1" hangingPunct="1">
              <a:lnSpc>
                <a:spcPct val="115000"/>
              </a:lnSpc>
              <a:spcBef>
                <a:spcPct val="0"/>
              </a:spcBef>
              <a:buClrTx/>
              <a:buSzTx/>
              <a:buFontTx/>
              <a:buNone/>
            </a:pPr>
            <a:r>
              <a:rPr lang="en-US" altLang="zh-CN" sz="2400"/>
              <a:t>         UINT uMsg, WPARAM wParam, LPARAM lParam)</a:t>
            </a:r>
          </a:p>
          <a:p>
            <a:pPr eaLnBrk="1" hangingPunct="1">
              <a:lnSpc>
                <a:spcPct val="115000"/>
              </a:lnSpc>
              <a:spcBef>
                <a:spcPct val="0"/>
              </a:spcBef>
              <a:buClrTx/>
              <a:buSzTx/>
              <a:buFontTx/>
              <a:buNone/>
            </a:pPr>
            <a:r>
              <a:rPr lang="en-US" altLang="zh-CN" sz="2400"/>
              <a:t>{	switch(uMsg)</a:t>
            </a:r>
          </a:p>
          <a:p>
            <a:pPr eaLnBrk="1" hangingPunct="1">
              <a:lnSpc>
                <a:spcPct val="115000"/>
              </a:lnSpc>
              <a:spcBef>
                <a:spcPct val="0"/>
              </a:spcBef>
              <a:buClrTx/>
              <a:buSzTx/>
              <a:buFontTx/>
              <a:buNone/>
            </a:pPr>
            <a:r>
              <a:rPr lang="en-US" altLang="zh-CN" sz="2400"/>
              <a:t>	{</a:t>
            </a:r>
          </a:p>
          <a:p>
            <a:pPr eaLnBrk="1" hangingPunct="1">
              <a:lnSpc>
                <a:spcPct val="115000"/>
              </a:lnSpc>
              <a:spcBef>
                <a:spcPct val="0"/>
              </a:spcBef>
              <a:buClrTx/>
              <a:buSzTx/>
              <a:buFontTx/>
              <a:buNone/>
            </a:pPr>
            <a:r>
              <a:rPr lang="en-US" altLang="zh-CN" sz="2400">
                <a:solidFill>
                  <a:srgbClr val="0000CC"/>
                </a:solidFill>
              </a:rPr>
              <a:t>	case WM_CHAR:</a:t>
            </a:r>
          </a:p>
          <a:p>
            <a:pPr eaLnBrk="1" hangingPunct="1">
              <a:lnSpc>
                <a:spcPct val="115000"/>
              </a:lnSpc>
              <a:spcBef>
                <a:spcPct val="0"/>
              </a:spcBef>
              <a:buClrTx/>
              <a:buSzTx/>
              <a:buFontTx/>
              <a:buNone/>
            </a:pPr>
            <a:r>
              <a:rPr lang="en-US" altLang="zh-CN" sz="2400"/>
              <a:t>                 </a:t>
            </a:r>
            <a:r>
              <a:rPr lang="en-US" altLang="zh-CN" sz="2400">
                <a:latin typeface="Times New Roman" pitchFamily="18" charset="0"/>
              </a:rPr>
              <a:t>……</a:t>
            </a:r>
            <a:endParaRPr lang="en-US" altLang="zh-CN" sz="2400"/>
          </a:p>
          <a:p>
            <a:pPr eaLnBrk="1" hangingPunct="1">
              <a:lnSpc>
                <a:spcPct val="115000"/>
              </a:lnSpc>
              <a:spcBef>
                <a:spcPct val="0"/>
              </a:spcBef>
              <a:buClrTx/>
              <a:buSzTx/>
              <a:buFontTx/>
              <a:buNone/>
            </a:pPr>
            <a:r>
              <a:rPr lang="en-US" altLang="zh-CN" sz="2400"/>
              <a:t>	</a:t>
            </a:r>
            <a:r>
              <a:rPr lang="en-US" altLang="zh-CN" sz="2400">
                <a:solidFill>
                  <a:srgbClr val="0000CC"/>
                </a:solidFill>
              </a:rPr>
              <a:t>case WM_LBUTTONDOWN:</a:t>
            </a:r>
          </a:p>
          <a:p>
            <a:pPr eaLnBrk="1" hangingPunct="1">
              <a:lnSpc>
                <a:spcPct val="115000"/>
              </a:lnSpc>
              <a:spcBef>
                <a:spcPct val="0"/>
              </a:spcBef>
              <a:buClrTx/>
              <a:buSzTx/>
              <a:buFontTx/>
              <a:buNone/>
            </a:pPr>
            <a:r>
              <a:rPr lang="en-US" altLang="zh-CN" sz="2400"/>
              <a:t>                  </a:t>
            </a:r>
            <a:r>
              <a:rPr lang="en-US" altLang="zh-CN" sz="2400">
                <a:latin typeface="Times New Roman" pitchFamily="18" charset="0"/>
              </a:rPr>
              <a:t>……</a:t>
            </a:r>
            <a:endParaRPr lang="en-US" altLang="zh-CN" sz="2400"/>
          </a:p>
          <a:p>
            <a:pPr eaLnBrk="1" hangingPunct="1">
              <a:lnSpc>
                <a:spcPct val="115000"/>
              </a:lnSpc>
              <a:spcBef>
                <a:spcPct val="0"/>
              </a:spcBef>
              <a:buClrTx/>
              <a:buSzTx/>
              <a:buFontTx/>
              <a:buNone/>
            </a:pPr>
            <a:r>
              <a:rPr lang="en-US" altLang="zh-CN" sz="2400"/>
              <a:t>	</a:t>
            </a:r>
            <a:r>
              <a:rPr lang="en-US" altLang="zh-CN" sz="2400">
                <a:solidFill>
                  <a:srgbClr val="0000CC"/>
                </a:solidFill>
              </a:rPr>
              <a:t>case WM_DESTROY:</a:t>
            </a:r>
          </a:p>
          <a:p>
            <a:pPr eaLnBrk="1" hangingPunct="1">
              <a:lnSpc>
                <a:spcPct val="115000"/>
              </a:lnSpc>
              <a:spcBef>
                <a:spcPct val="0"/>
              </a:spcBef>
              <a:buClrTx/>
              <a:buSzTx/>
              <a:buFontTx/>
              <a:buNone/>
            </a:pPr>
            <a:r>
              <a:rPr lang="en-US" altLang="zh-CN" sz="2400"/>
              <a:t>		PostQuitMessage(0);  break;</a:t>
            </a:r>
          </a:p>
          <a:p>
            <a:pPr eaLnBrk="1" hangingPunct="1">
              <a:lnSpc>
                <a:spcPct val="115000"/>
              </a:lnSpc>
              <a:spcBef>
                <a:spcPct val="0"/>
              </a:spcBef>
              <a:buClrTx/>
              <a:buSzTx/>
              <a:buFontTx/>
              <a:buNone/>
            </a:pPr>
            <a:r>
              <a:rPr lang="en-US" altLang="zh-CN" sz="2400"/>
              <a:t>	</a:t>
            </a:r>
            <a:r>
              <a:rPr lang="en-US" altLang="zh-CN" sz="2400">
                <a:solidFill>
                  <a:srgbClr val="0000CC"/>
                </a:solidFill>
              </a:rPr>
              <a:t>default:</a:t>
            </a:r>
          </a:p>
          <a:p>
            <a:pPr eaLnBrk="1" hangingPunct="1">
              <a:lnSpc>
                <a:spcPct val="115000"/>
              </a:lnSpc>
              <a:spcBef>
                <a:spcPct val="0"/>
              </a:spcBef>
              <a:buClrTx/>
              <a:buSzTx/>
              <a:buFontTx/>
              <a:buNone/>
            </a:pPr>
            <a:r>
              <a:rPr lang="en-US" altLang="zh-CN" sz="2400"/>
              <a:t>	return </a:t>
            </a:r>
            <a:r>
              <a:rPr lang="en-US" altLang="zh-CN" sz="2400">
                <a:solidFill>
                  <a:srgbClr val="CC0000"/>
                </a:solidFill>
              </a:rPr>
              <a:t>DefWindowProc</a:t>
            </a:r>
            <a:r>
              <a:rPr lang="en-US" altLang="zh-CN" sz="2400"/>
              <a:t>(hwnd,uMsg,wParam,lParam);</a:t>
            </a:r>
          </a:p>
          <a:p>
            <a:pPr eaLnBrk="1" hangingPunct="1">
              <a:lnSpc>
                <a:spcPct val="115000"/>
              </a:lnSpc>
              <a:spcBef>
                <a:spcPct val="0"/>
              </a:spcBef>
              <a:buClrTx/>
              <a:buSzTx/>
              <a:buFontTx/>
              <a:buNone/>
            </a:pPr>
            <a:r>
              <a:rPr lang="en-US" altLang="zh-CN" sz="2400"/>
              <a:t>	}</a:t>
            </a:r>
          </a:p>
          <a:p>
            <a:pPr eaLnBrk="1" hangingPunct="1">
              <a:lnSpc>
                <a:spcPct val="115000"/>
              </a:lnSpc>
              <a:spcBef>
                <a:spcPct val="0"/>
              </a:spcBef>
              <a:buClrTx/>
              <a:buSzTx/>
              <a:buFontTx/>
              <a:buNone/>
            </a:pPr>
            <a:r>
              <a:rPr lang="en-US" altLang="zh-CN" sz="2400"/>
              <a:t>	return 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Effect transition="in" filter="checkerboard(across)">
                                      <p:cBhvr>
                                        <p:cTn id="7" dur="500"/>
                                        <p:tgtEl>
                                          <p:spTgt spid="14131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1314">
                                            <p:txEl>
                                              <p:pRg st="1" end="1"/>
                                            </p:txEl>
                                          </p:spTgt>
                                        </p:tgtEl>
                                        <p:attrNameLst>
                                          <p:attrName>style.visibility</p:attrName>
                                        </p:attrNameLst>
                                      </p:cBhvr>
                                      <p:to>
                                        <p:strVal val="visible"/>
                                      </p:to>
                                    </p:set>
                                    <p:animEffect transition="in" filter="checkerboard(across)">
                                      <p:cBhvr>
                                        <p:cTn id="10" dur="500"/>
                                        <p:tgtEl>
                                          <p:spTgt spid="14131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41314">
                                            <p:txEl>
                                              <p:pRg st="2" end="2"/>
                                            </p:txEl>
                                          </p:spTgt>
                                        </p:tgtEl>
                                        <p:attrNameLst>
                                          <p:attrName>style.visibility</p:attrName>
                                        </p:attrNameLst>
                                      </p:cBhvr>
                                      <p:to>
                                        <p:strVal val="visible"/>
                                      </p:to>
                                    </p:set>
                                    <p:animEffect transition="in" filter="checkerboard(across)">
                                      <p:cBhvr>
                                        <p:cTn id="15" dur="500"/>
                                        <p:tgtEl>
                                          <p:spTgt spid="14131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41314">
                                            <p:txEl>
                                              <p:pRg st="3" end="3"/>
                                            </p:txEl>
                                          </p:spTgt>
                                        </p:tgtEl>
                                        <p:attrNameLst>
                                          <p:attrName>style.visibility</p:attrName>
                                        </p:attrNameLst>
                                      </p:cBhvr>
                                      <p:to>
                                        <p:strVal val="visible"/>
                                      </p:to>
                                    </p:set>
                                    <p:animEffect transition="in" filter="checkerboard(across)">
                                      <p:cBhvr>
                                        <p:cTn id="20" dur="500"/>
                                        <p:tgtEl>
                                          <p:spTgt spid="141314">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141314">
                                            <p:txEl>
                                              <p:pRg st="12" end="12"/>
                                            </p:txEl>
                                          </p:spTgt>
                                        </p:tgtEl>
                                        <p:attrNameLst>
                                          <p:attrName>style.visibility</p:attrName>
                                        </p:attrNameLst>
                                      </p:cBhvr>
                                      <p:to>
                                        <p:strVal val="visible"/>
                                      </p:to>
                                    </p:set>
                                    <p:animEffect transition="in" filter="checkerboard(across)">
                                      <p:cBhvr>
                                        <p:cTn id="25" dur="500"/>
                                        <p:tgtEl>
                                          <p:spTgt spid="141314">
                                            <p:txEl>
                                              <p:pRg st="12" end="1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141314">
                                            <p:txEl>
                                              <p:pRg st="4" end="4"/>
                                            </p:txEl>
                                          </p:spTgt>
                                        </p:tgtEl>
                                        <p:attrNameLst>
                                          <p:attrName>style.visibility</p:attrName>
                                        </p:attrNameLst>
                                      </p:cBhvr>
                                      <p:to>
                                        <p:strVal val="visible"/>
                                      </p:to>
                                    </p:set>
                                    <p:animEffect transition="in" filter="checkerboard(across)">
                                      <p:cBhvr>
                                        <p:cTn id="30" dur="500"/>
                                        <p:tgtEl>
                                          <p:spTgt spid="141314">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141314">
                                            <p:txEl>
                                              <p:pRg st="5" end="5"/>
                                            </p:txEl>
                                          </p:spTgt>
                                        </p:tgtEl>
                                        <p:attrNameLst>
                                          <p:attrName>style.visibility</p:attrName>
                                        </p:attrNameLst>
                                      </p:cBhvr>
                                      <p:to>
                                        <p:strVal val="visible"/>
                                      </p:to>
                                    </p:set>
                                    <p:animEffect transition="in" filter="checkerboard(across)">
                                      <p:cBhvr>
                                        <p:cTn id="35" dur="500"/>
                                        <p:tgtEl>
                                          <p:spTgt spid="141314">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141314">
                                            <p:txEl>
                                              <p:pRg st="6" end="6"/>
                                            </p:txEl>
                                          </p:spTgt>
                                        </p:tgtEl>
                                        <p:attrNameLst>
                                          <p:attrName>style.visibility</p:attrName>
                                        </p:attrNameLst>
                                      </p:cBhvr>
                                      <p:to>
                                        <p:strVal val="visible"/>
                                      </p:to>
                                    </p:set>
                                    <p:animEffect transition="in" filter="checkerboard(across)">
                                      <p:cBhvr>
                                        <p:cTn id="40" dur="500"/>
                                        <p:tgtEl>
                                          <p:spTgt spid="141314">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p:cTn id="44" dur="1" fill="hold">
                                          <p:stCondLst>
                                            <p:cond delay="0"/>
                                          </p:stCondLst>
                                        </p:cTn>
                                        <p:tgtEl>
                                          <p:spTgt spid="141314">
                                            <p:txEl>
                                              <p:pRg st="7" end="7"/>
                                            </p:txEl>
                                          </p:spTgt>
                                        </p:tgtEl>
                                        <p:attrNameLst>
                                          <p:attrName>style.visibility</p:attrName>
                                        </p:attrNameLst>
                                      </p:cBhvr>
                                      <p:to>
                                        <p:strVal val="visible"/>
                                      </p:to>
                                    </p:set>
                                    <p:animEffect transition="in" filter="checkerboard(across)">
                                      <p:cBhvr>
                                        <p:cTn id="45" dur="500"/>
                                        <p:tgtEl>
                                          <p:spTgt spid="141314">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nodeType="clickEffect">
                                  <p:stCondLst>
                                    <p:cond delay="0"/>
                                  </p:stCondLst>
                                  <p:childTnLst>
                                    <p:set>
                                      <p:cBhvr>
                                        <p:cTn id="49" dur="1" fill="hold">
                                          <p:stCondLst>
                                            <p:cond delay="0"/>
                                          </p:stCondLst>
                                        </p:cTn>
                                        <p:tgtEl>
                                          <p:spTgt spid="141314">
                                            <p:txEl>
                                              <p:pRg st="8" end="8"/>
                                            </p:txEl>
                                          </p:spTgt>
                                        </p:tgtEl>
                                        <p:attrNameLst>
                                          <p:attrName>style.visibility</p:attrName>
                                        </p:attrNameLst>
                                      </p:cBhvr>
                                      <p:to>
                                        <p:strVal val="visible"/>
                                      </p:to>
                                    </p:set>
                                    <p:animEffect transition="in" filter="checkerboard(across)">
                                      <p:cBhvr>
                                        <p:cTn id="50" dur="500"/>
                                        <p:tgtEl>
                                          <p:spTgt spid="141314">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141314">
                                            <p:txEl>
                                              <p:pRg st="9" end="9"/>
                                            </p:txEl>
                                          </p:spTgt>
                                        </p:tgtEl>
                                        <p:attrNameLst>
                                          <p:attrName>style.visibility</p:attrName>
                                        </p:attrNameLst>
                                      </p:cBhvr>
                                      <p:to>
                                        <p:strVal val="visible"/>
                                      </p:to>
                                    </p:set>
                                    <p:animEffect transition="in" filter="checkerboard(across)">
                                      <p:cBhvr>
                                        <p:cTn id="55" dur="500"/>
                                        <p:tgtEl>
                                          <p:spTgt spid="141314">
                                            <p:txEl>
                                              <p:pRg st="9" end="9"/>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nodeType="clickEffect">
                                  <p:stCondLst>
                                    <p:cond delay="0"/>
                                  </p:stCondLst>
                                  <p:childTnLst>
                                    <p:set>
                                      <p:cBhvr>
                                        <p:cTn id="59" dur="1" fill="hold">
                                          <p:stCondLst>
                                            <p:cond delay="0"/>
                                          </p:stCondLst>
                                        </p:cTn>
                                        <p:tgtEl>
                                          <p:spTgt spid="141314">
                                            <p:txEl>
                                              <p:pRg st="10" end="10"/>
                                            </p:txEl>
                                          </p:spTgt>
                                        </p:tgtEl>
                                        <p:attrNameLst>
                                          <p:attrName>style.visibility</p:attrName>
                                        </p:attrNameLst>
                                      </p:cBhvr>
                                      <p:to>
                                        <p:strVal val="visible"/>
                                      </p:to>
                                    </p:set>
                                    <p:animEffect transition="in" filter="checkerboard(across)">
                                      <p:cBhvr>
                                        <p:cTn id="60" dur="500"/>
                                        <p:tgtEl>
                                          <p:spTgt spid="141314">
                                            <p:txEl>
                                              <p:pRg st="10" end="1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nodeType="clickEffect">
                                  <p:stCondLst>
                                    <p:cond delay="0"/>
                                  </p:stCondLst>
                                  <p:childTnLst>
                                    <p:set>
                                      <p:cBhvr>
                                        <p:cTn id="64" dur="1" fill="hold">
                                          <p:stCondLst>
                                            <p:cond delay="0"/>
                                          </p:stCondLst>
                                        </p:cTn>
                                        <p:tgtEl>
                                          <p:spTgt spid="141314">
                                            <p:txEl>
                                              <p:pRg st="11" end="11"/>
                                            </p:txEl>
                                          </p:spTgt>
                                        </p:tgtEl>
                                        <p:attrNameLst>
                                          <p:attrName>style.visibility</p:attrName>
                                        </p:attrNameLst>
                                      </p:cBhvr>
                                      <p:to>
                                        <p:strVal val="visible"/>
                                      </p:to>
                                    </p:set>
                                    <p:animEffect transition="in" filter="checkerboard(across)">
                                      <p:cBhvr>
                                        <p:cTn id="65" dur="500"/>
                                        <p:tgtEl>
                                          <p:spTgt spid="141314">
                                            <p:txEl>
                                              <p:pRg st="11" end="11"/>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nodeType="clickEffect">
                                  <p:stCondLst>
                                    <p:cond delay="0"/>
                                  </p:stCondLst>
                                  <p:childTnLst>
                                    <p:set>
                                      <p:cBhvr>
                                        <p:cTn id="69" dur="1" fill="hold">
                                          <p:stCondLst>
                                            <p:cond delay="0"/>
                                          </p:stCondLst>
                                        </p:cTn>
                                        <p:tgtEl>
                                          <p:spTgt spid="141314">
                                            <p:txEl>
                                              <p:pRg st="13" end="13"/>
                                            </p:txEl>
                                          </p:spTgt>
                                        </p:tgtEl>
                                        <p:attrNameLst>
                                          <p:attrName>style.visibility</p:attrName>
                                        </p:attrNameLst>
                                      </p:cBhvr>
                                      <p:to>
                                        <p:strVal val="visible"/>
                                      </p:to>
                                    </p:set>
                                    <p:animEffect transition="in" filter="checkerboard(across)">
                                      <p:cBhvr>
                                        <p:cTn id="70" dur="500"/>
                                        <p:tgtEl>
                                          <p:spTgt spid="1413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1066800" y="1295400"/>
            <a:ext cx="769620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just" defTabSz="914400" rtl="0" eaLnBrk="1" fontAlgn="base" latinLnBrk="0" hangingPunct="1">
              <a:lnSpc>
                <a:spcPct val="110000"/>
              </a:lnSpc>
              <a:spcBef>
                <a:spcPct val="0"/>
              </a:spcBef>
              <a:spcAft>
                <a:spcPct val="20000"/>
              </a:spcAft>
              <a:buClrTx/>
              <a:buSzTx/>
              <a:buFontTx/>
              <a:buNone/>
              <a:tabLst/>
              <a:defRPr/>
            </a:pPr>
            <a:r>
              <a:rPr kumimoji="1" lang="en-US" altLang="zh-CN" sz="26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mn-cs"/>
              </a:rPr>
              <a:t>以一个类为基础定义另一个类，后者称为</a:t>
            </a:r>
            <a:r>
              <a:rPr kumimoji="1" lang="zh-CN" altLang="en-US" sz="2600" b="1" i="0" u="none" strike="noStrike" kern="1200" cap="none" spc="0" normalizeH="0" baseline="0" noProof="0">
                <a:ln>
                  <a:noFill/>
                </a:ln>
                <a:solidFill>
                  <a:srgbClr val="FF0000"/>
                </a:solidFill>
                <a:effectLst/>
                <a:uLnTx/>
                <a:uFillTx/>
                <a:latin typeface="Times New Roman" pitchFamily="18" charset="0"/>
                <a:ea typeface="宋体" charset="-122"/>
                <a:cs typeface="+mn-cs"/>
              </a:rPr>
              <a:t>派生类（子类）</a:t>
            </a:r>
            <a:r>
              <a:rPr kumimoji="1"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mn-cs"/>
              </a:rPr>
              <a:t>，前者称为</a:t>
            </a:r>
            <a:r>
              <a:rPr kumimoji="1" lang="zh-CN" altLang="en-US" sz="2600" b="1" i="0" u="none" strike="noStrike" kern="1200" cap="none" spc="0" normalizeH="0" baseline="0" noProof="0">
                <a:ln>
                  <a:noFill/>
                </a:ln>
                <a:solidFill>
                  <a:srgbClr val="FF0000"/>
                </a:solidFill>
                <a:effectLst/>
                <a:uLnTx/>
                <a:uFillTx/>
                <a:latin typeface="Times New Roman" pitchFamily="18" charset="0"/>
                <a:ea typeface="宋体" charset="-122"/>
                <a:cs typeface="+mn-cs"/>
              </a:rPr>
              <a:t>基类（父类）</a:t>
            </a:r>
            <a:r>
              <a:rPr kumimoji="1"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0" marR="0" lvl="0" indent="0" algn="l" defTabSz="914400" rtl="0" eaLnBrk="1" fontAlgn="base" latinLnBrk="0" hangingPunct="1">
              <a:lnSpc>
                <a:spcPct val="110000"/>
              </a:lnSpc>
              <a:spcBef>
                <a:spcPct val="0"/>
              </a:spcBef>
              <a:spcAft>
                <a:spcPct val="20000"/>
              </a:spcAft>
              <a:buClrTx/>
              <a:buSzTx/>
              <a:buFontTx/>
              <a:buNone/>
              <a:tabLst/>
              <a:defRPr/>
            </a:pPr>
            <a:r>
              <a:rPr kumimoji="1"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mn-cs"/>
              </a:rPr>
              <a:t>        派生类继承了基类的</a:t>
            </a:r>
            <a:r>
              <a:rPr kumimoji="1" lang="zh-CN" altLang="en-US" sz="2600" b="1" i="0" u="none" strike="noStrike" kern="1200" cap="none" spc="0" normalizeH="0" baseline="0" noProof="0">
                <a:ln>
                  <a:noFill/>
                </a:ln>
                <a:solidFill>
                  <a:srgbClr val="0000CC"/>
                </a:solidFill>
                <a:effectLst/>
                <a:uLnTx/>
                <a:uFillTx/>
                <a:latin typeface="Times New Roman" pitchFamily="18" charset="0"/>
                <a:ea typeface="宋体" charset="-122"/>
                <a:cs typeface="+mn-cs"/>
              </a:rPr>
              <a:t>数据成员和成员函数</a:t>
            </a:r>
            <a:r>
              <a:rPr kumimoji="1"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mn-cs"/>
              </a:rPr>
              <a:t>，并且还可以</a:t>
            </a:r>
            <a:r>
              <a:rPr kumimoji="1" lang="zh-CN" altLang="en-US" sz="2600" b="1" i="0" u="none" strike="noStrike" kern="1200" cap="none" spc="0" normalizeH="0" baseline="0" noProof="0">
                <a:ln>
                  <a:noFill/>
                </a:ln>
                <a:solidFill>
                  <a:srgbClr val="0000CC"/>
                </a:solidFill>
                <a:effectLst/>
                <a:uLnTx/>
                <a:uFillTx/>
                <a:latin typeface="Times New Roman" pitchFamily="18" charset="0"/>
                <a:ea typeface="宋体" charset="-122"/>
                <a:cs typeface="+mn-cs"/>
              </a:rPr>
              <a:t>加入</a:t>
            </a:r>
            <a:r>
              <a:rPr kumimoji="1"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mn-cs"/>
              </a:rPr>
              <a:t>或</a:t>
            </a:r>
            <a:r>
              <a:rPr kumimoji="1" lang="zh-CN" altLang="en-US" sz="2600" b="1" i="0" u="none" strike="noStrike" kern="1200" cap="none" spc="0" normalizeH="0" baseline="0" noProof="0">
                <a:ln>
                  <a:noFill/>
                </a:ln>
                <a:solidFill>
                  <a:srgbClr val="0000CC"/>
                </a:solidFill>
                <a:effectLst/>
                <a:uLnTx/>
                <a:uFillTx/>
                <a:latin typeface="Times New Roman" pitchFamily="18" charset="0"/>
                <a:ea typeface="宋体" charset="-122"/>
                <a:cs typeface="+mn-cs"/>
              </a:rPr>
              <a:t>重新定义</a:t>
            </a:r>
            <a:r>
              <a:rPr kumimoji="1"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mn-cs"/>
              </a:rPr>
              <a:t>新的数据成员和成员函数。</a:t>
            </a:r>
          </a:p>
        </p:txBody>
      </p:sp>
      <p:sp>
        <p:nvSpPr>
          <p:cNvPr id="205827" name="Rectangle 3"/>
          <p:cNvSpPr>
            <a:spLocks noChangeArrowheads="1"/>
          </p:cNvSpPr>
          <p:nvPr/>
        </p:nvSpPr>
        <p:spPr bwMode="auto">
          <a:xfrm>
            <a:off x="1084263" y="333375"/>
            <a:ext cx="38481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38200" indent="-838200" eaLnBrk="0" hangingPunct="0">
              <a:defRPr kumimoji="1" sz="2400">
                <a:solidFill>
                  <a:schemeClr val="tx1"/>
                </a:solidFill>
                <a:latin typeface="Times New Roman" pitchFamily="18" charset="0"/>
                <a:ea typeface="宋体" charset="-122"/>
              </a:defRPr>
            </a:lvl1pPr>
            <a:lvl2pPr marL="838200" indent="-838200" eaLnBrk="0" hangingPunct="0">
              <a:defRPr kumimoji="1" sz="2400">
                <a:solidFill>
                  <a:schemeClr val="tx1"/>
                </a:solidFill>
                <a:latin typeface="Times New Roman" pitchFamily="18" charset="0"/>
                <a:ea typeface="宋体" charset="-122"/>
              </a:defRPr>
            </a:lvl2pPr>
            <a:lvl3pPr marL="838200" indent="-838200" eaLnBrk="0" hangingPunct="0">
              <a:defRPr kumimoji="1" sz="2400">
                <a:solidFill>
                  <a:schemeClr val="tx1"/>
                </a:solidFill>
                <a:latin typeface="Times New Roman" pitchFamily="18" charset="0"/>
                <a:ea typeface="宋体" charset="-122"/>
              </a:defRPr>
            </a:lvl3pPr>
            <a:lvl4pPr marL="838200" indent="-838200" eaLnBrk="0" hangingPunct="0">
              <a:defRPr kumimoji="1" sz="2400">
                <a:solidFill>
                  <a:schemeClr val="tx1"/>
                </a:solidFill>
                <a:latin typeface="Times New Roman" pitchFamily="18" charset="0"/>
                <a:ea typeface="宋体" charset="-122"/>
              </a:defRPr>
            </a:lvl4pPr>
            <a:lvl5pPr marL="838200" indent="-838200" eaLnBrk="0" hangingPunct="0">
              <a:defRPr kumimoji="1" sz="2400">
                <a:solidFill>
                  <a:schemeClr val="tx1"/>
                </a:solidFill>
                <a:latin typeface="Times New Roman" pitchFamily="18" charset="0"/>
                <a:ea typeface="宋体" charset="-122"/>
              </a:defRPr>
            </a:lvl5pPr>
            <a:lvl6pPr marL="1295400" indent="-838200" eaLnBrk="0" fontAlgn="base" hangingPunct="0">
              <a:spcBef>
                <a:spcPct val="0"/>
              </a:spcBef>
              <a:spcAft>
                <a:spcPct val="0"/>
              </a:spcAft>
              <a:defRPr kumimoji="1" sz="2400">
                <a:solidFill>
                  <a:schemeClr val="tx1"/>
                </a:solidFill>
                <a:latin typeface="Times New Roman" pitchFamily="18" charset="0"/>
                <a:ea typeface="宋体" charset="-122"/>
              </a:defRPr>
            </a:lvl6pPr>
            <a:lvl7pPr marL="1752600" indent="-838200" eaLnBrk="0" fontAlgn="base" hangingPunct="0">
              <a:spcBef>
                <a:spcPct val="0"/>
              </a:spcBef>
              <a:spcAft>
                <a:spcPct val="0"/>
              </a:spcAft>
              <a:defRPr kumimoji="1" sz="2400">
                <a:solidFill>
                  <a:schemeClr val="tx1"/>
                </a:solidFill>
                <a:latin typeface="Times New Roman" pitchFamily="18" charset="0"/>
                <a:ea typeface="宋体" charset="-122"/>
              </a:defRPr>
            </a:lvl7pPr>
            <a:lvl8pPr marL="2209800" indent="-838200" eaLnBrk="0" fontAlgn="base" hangingPunct="0">
              <a:spcBef>
                <a:spcPct val="0"/>
              </a:spcBef>
              <a:spcAft>
                <a:spcPct val="0"/>
              </a:spcAft>
              <a:defRPr kumimoji="1" sz="2400">
                <a:solidFill>
                  <a:schemeClr val="tx1"/>
                </a:solidFill>
                <a:latin typeface="Times New Roman" pitchFamily="18" charset="0"/>
                <a:ea typeface="宋体" charset="-122"/>
              </a:defRPr>
            </a:lvl8pPr>
            <a:lvl9pPr marL="2667000" indent="-838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838200" marR="0" lvl="0" indent="-838200" algn="l" defTabSz="914400" rtl="0" eaLnBrk="1" fontAlgn="base" latinLnBrk="0" hangingPunct="1">
              <a:lnSpc>
                <a:spcPct val="100000"/>
              </a:lnSpc>
              <a:spcBef>
                <a:spcPct val="0"/>
              </a:spcBef>
              <a:spcAft>
                <a:spcPct val="0"/>
              </a:spcAft>
              <a:buClrTx/>
              <a:buSzTx/>
              <a:buFontTx/>
              <a:buNone/>
              <a:tabLst/>
              <a:defRPr/>
            </a:pPr>
            <a:r>
              <a:rPr kumimoji="1" lang="zh-CN" altLang="en-US" sz="4800" b="1" i="0" u="none" strike="noStrike" kern="1200" cap="none" spc="0" normalizeH="0" baseline="0" noProof="0">
                <a:ln>
                  <a:noFill/>
                </a:ln>
                <a:solidFill>
                  <a:srgbClr val="000000"/>
                </a:solidFill>
                <a:effectLst/>
                <a:uLnTx/>
                <a:uFillTx/>
                <a:latin typeface="Times New Roman" pitchFamily="18" charset="0"/>
                <a:ea typeface="宋体" charset="-122"/>
                <a:cs typeface="+mn-cs"/>
              </a:rPr>
              <a:t>继承与派生</a:t>
            </a:r>
          </a:p>
        </p:txBody>
      </p:sp>
      <p:sp>
        <p:nvSpPr>
          <p:cNvPr id="6" name="Rectangle 2"/>
          <p:cNvSpPr>
            <a:spLocks noChangeArrowheads="1"/>
          </p:cNvSpPr>
          <p:nvPr/>
        </p:nvSpPr>
        <p:spPr bwMode="auto">
          <a:xfrm>
            <a:off x="3722688" y="3562350"/>
            <a:ext cx="1905000" cy="4429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err="1">
                <a:ln>
                  <a:noFill/>
                </a:ln>
                <a:solidFill>
                  <a:srgbClr val="000000"/>
                </a:solidFill>
                <a:effectLst/>
                <a:uLnTx/>
                <a:uFillTx/>
                <a:latin typeface="Times New Roman" pitchFamily="18" charset="0"/>
                <a:ea typeface="宋体" charset="-122"/>
                <a:cs typeface="+mn-cs"/>
              </a:rPr>
              <a:t>CCircle</a:t>
            </a:r>
            <a:endParaRPr kumimoji="1" lang="en-US" altLang="zh-CN" sz="2800" b="0"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p:txBody>
      </p:sp>
      <p:sp>
        <p:nvSpPr>
          <p:cNvPr id="9" name="Rectangle 2"/>
          <p:cNvSpPr>
            <a:spLocks noChangeArrowheads="1"/>
          </p:cNvSpPr>
          <p:nvPr/>
        </p:nvSpPr>
        <p:spPr bwMode="auto">
          <a:xfrm>
            <a:off x="1371600" y="5002213"/>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err="1">
                <a:ln>
                  <a:noFill/>
                </a:ln>
                <a:solidFill>
                  <a:srgbClr val="000000"/>
                </a:solidFill>
                <a:effectLst/>
                <a:uLnTx/>
                <a:uFillTx/>
                <a:latin typeface="Times New Roman" pitchFamily="18" charset="0"/>
                <a:ea typeface="宋体" charset="-122"/>
                <a:cs typeface="+mn-cs"/>
              </a:rPr>
              <a:t>CSphere</a:t>
            </a:r>
            <a:endParaRPr kumimoji="1" lang="en-US" altLang="zh-CN" sz="2800" b="0"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p:txBody>
      </p:sp>
      <p:sp>
        <p:nvSpPr>
          <p:cNvPr id="10" name="Rectangle 2"/>
          <p:cNvSpPr>
            <a:spLocks noChangeArrowheads="1"/>
          </p:cNvSpPr>
          <p:nvPr/>
        </p:nvSpPr>
        <p:spPr bwMode="auto">
          <a:xfrm>
            <a:off x="3713163" y="5002213"/>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err="1">
                <a:ln>
                  <a:noFill/>
                </a:ln>
                <a:solidFill>
                  <a:srgbClr val="000000"/>
                </a:solidFill>
                <a:effectLst/>
                <a:uLnTx/>
                <a:uFillTx/>
                <a:latin typeface="Times New Roman" pitchFamily="18" charset="0"/>
                <a:ea typeface="宋体" charset="-122"/>
                <a:cs typeface="+mn-cs"/>
              </a:rPr>
              <a:t>CCylinder</a:t>
            </a:r>
            <a:endParaRPr kumimoji="1" lang="en-US" altLang="zh-CN" sz="2800" b="0"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p:txBody>
      </p:sp>
      <p:sp>
        <p:nvSpPr>
          <p:cNvPr id="11" name="Rectangle 2"/>
          <p:cNvSpPr>
            <a:spLocks noChangeArrowheads="1"/>
          </p:cNvSpPr>
          <p:nvPr/>
        </p:nvSpPr>
        <p:spPr bwMode="auto">
          <a:xfrm>
            <a:off x="5762625" y="5002213"/>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itchFamily="18" charset="0"/>
                <a:ea typeface="宋体" charset="-122"/>
                <a:cs typeface="+mn-cs"/>
              </a:rPr>
              <a:t>CCone</a:t>
            </a:r>
          </a:p>
        </p:txBody>
      </p:sp>
      <p:cxnSp>
        <p:nvCxnSpPr>
          <p:cNvPr id="3" name="直接连接符 2"/>
          <p:cNvCxnSpPr>
            <a:cxnSpLocks noChangeShapeType="1"/>
            <a:stCxn id="6" idx="2"/>
            <a:endCxn id="9" idx="0"/>
          </p:cNvCxnSpPr>
          <p:nvPr/>
        </p:nvCxnSpPr>
        <p:spPr bwMode="auto">
          <a:xfrm flipH="1">
            <a:off x="2324100" y="4005263"/>
            <a:ext cx="2351088" cy="996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p:cNvCxnSpPr>
            <a:cxnSpLocks noChangeShapeType="1"/>
            <a:stCxn id="6" idx="2"/>
            <a:endCxn id="10" idx="0"/>
          </p:cNvCxnSpPr>
          <p:nvPr/>
        </p:nvCxnSpPr>
        <p:spPr bwMode="auto">
          <a:xfrm flipH="1">
            <a:off x="4665663" y="4005263"/>
            <a:ext cx="9525" cy="996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a:cxnSpLocks noChangeShapeType="1"/>
            <a:stCxn id="6" idx="2"/>
            <a:endCxn id="11" idx="0"/>
          </p:cNvCxnSpPr>
          <p:nvPr/>
        </p:nvCxnSpPr>
        <p:spPr bwMode="auto">
          <a:xfrm>
            <a:off x="4675188" y="4005263"/>
            <a:ext cx="2039937" cy="996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28" name="Rectangle 4"/>
          <p:cNvSpPr>
            <a:spLocks noChangeArrowheads="1"/>
          </p:cNvSpPr>
          <p:nvPr/>
        </p:nvSpPr>
        <p:spPr bwMode="auto">
          <a:xfrm>
            <a:off x="1763713" y="3284538"/>
            <a:ext cx="6818312"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定义派生类的一般格式：</a:t>
            </a:r>
          </a:p>
        </p:txBody>
      </p:sp>
      <p:sp>
        <p:nvSpPr>
          <p:cNvPr id="205829" name="Rectangle 5"/>
          <p:cNvSpPr>
            <a:spLocks noChangeArrowheads="1"/>
          </p:cNvSpPr>
          <p:nvPr/>
        </p:nvSpPr>
        <p:spPr bwMode="auto">
          <a:xfrm>
            <a:off x="1785938" y="3967163"/>
            <a:ext cx="6818312" cy="1838325"/>
          </a:xfrm>
          <a:prstGeom prst="rect">
            <a:avLst/>
          </a:prstGeom>
          <a:solidFill>
            <a:schemeClr val="accent3"/>
          </a:solidFill>
          <a:ln>
            <a:noFill/>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6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class </a:t>
            </a:r>
            <a:r>
              <a:rPr kumimoji="1" lang="zh-CN" altLang="en-US" sz="26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派生类名</a:t>
            </a:r>
            <a:r>
              <a:rPr kumimoji="1" lang="zh-CN" altLang="en-US" sz="2600" b="1" i="0" u="none" strike="noStrike" kern="1200" cap="none" spc="0" normalizeH="0" baseline="0" noProof="0" dirty="0" smtClean="0">
                <a:ln>
                  <a:noFill/>
                </a:ln>
                <a:solidFill>
                  <a:srgbClr val="FF0000"/>
                </a:solidFill>
                <a:effectLst/>
                <a:uLnTx/>
                <a:uFillTx/>
                <a:latin typeface="Times New Roman" pitchFamily="18" charset="0"/>
                <a:ea typeface="宋体" pitchFamily="2" charset="-122"/>
                <a:cs typeface="+mn-cs"/>
              </a:rPr>
              <a:t>：继承方式    基类名</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6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6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r>
              <a:rPr kumimoji="1" lang="zh-CN" altLang="en-US" sz="26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新加入或重新定义的数据成员和成员函数</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6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p>
        </p:txBody>
      </p:sp>
    </p:spTree>
    <p:extLst>
      <p:ext uri="{BB962C8B-B14F-4D97-AF65-F5344CB8AC3E}">
        <p14:creationId xmlns:p14="http://schemas.microsoft.com/office/powerpoint/2010/main" val="938032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05827">
                                            <p:txEl>
                                              <p:pRg st="0" end="0"/>
                                            </p:txEl>
                                          </p:spTgt>
                                        </p:tgtEl>
                                        <p:attrNameLst>
                                          <p:attrName>style.visibility</p:attrName>
                                        </p:attrNameLst>
                                      </p:cBhvr>
                                      <p:to>
                                        <p:strVal val="visible"/>
                                      </p:to>
                                    </p:set>
                                    <p:anim calcmode="lin" valueType="num">
                                      <p:cBhvr additive="base">
                                        <p:cTn id="38" dur="500" fill="hold"/>
                                        <p:tgtEl>
                                          <p:spTgt spid="2058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05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05826">
                                            <p:txEl>
                                              <p:pRg st="0" end="0"/>
                                            </p:txEl>
                                          </p:spTgt>
                                        </p:tgtEl>
                                        <p:attrNameLst>
                                          <p:attrName>style.visibility</p:attrName>
                                        </p:attrNameLst>
                                      </p:cBhvr>
                                      <p:to>
                                        <p:strVal val="visible"/>
                                      </p:to>
                                    </p:set>
                                    <p:anim calcmode="lin" valueType="num">
                                      <p:cBhvr additive="base">
                                        <p:cTn id="44" dur="500" fill="hold"/>
                                        <p:tgtEl>
                                          <p:spTgt spid="205826">
                                            <p:txEl>
                                              <p:pRg st="0" end="0"/>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2058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05826">
                                            <p:txEl>
                                              <p:pRg st="1" end="1"/>
                                            </p:txEl>
                                          </p:spTgt>
                                        </p:tgtEl>
                                        <p:attrNameLst>
                                          <p:attrName>style.visibility</p:attrName>
                                        </p:attrNameLst>
                                      </p:cBhvr>
                                      <p:to>
                                        <p:strVal val="visible"/>
                                      </p:to>
                                    </p:set>
                                    <p:anim calcmode="lin" valueType="num">
                                      <p:cBhvr additive="base">
                                        <p:cTn id="50" dur="500" fill="hold"/>
                                        <p:tgtEl>
                                          <p:spTgt spid="205826">
                                            <p:txEl>
                                              <p:pRg st="1" end="1"/>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2058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6"/>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0"/>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3"/>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1"/>
                                        </p:tgtEl>
                                        <p:attrNameLst>
                                          <p:attrName>style.visibility</p:attrName>
                                        </p:attrNameLst>
                                      </p:cBhvr>
                                      <p:to>
                                        <p:strVal val="hidden"/>
                                      </p:to>
                                    </p:set>
                                  </p:childTnLst>
                                </p:cTn>
                              </p:par>
                            </p:childTnLst>
                          </p:cTn>
                        </p:par>
                        <p:par>
                          <p:cTn id="68" fill="hold" nodeType="afterGroup">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20582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5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build="p" autoUpdateAnimBg="0" advAuto="7000"/>
      <p:bldP spid="205827" grpId="0" build="p"/>
      <p:bldP spid="6" grpId="0" animBg="1"/>
      <p:bldP spid="6" grpId="1" animBg="1"/>
      <p:bldP spid="9" grpId="0" animBg="1"/>
      <p:bldP spid="9" grpId="1" animBg="1"/>
      <p:bldP spid="10" grpId="0" animBg="1"/>
      <p:bldP spid="10" grpId="1" animBg="1"/>
      <p:bldP spid="11" grpId="0" animBg="1"/>
      <p:bldP spid="11" grpId="1" animBg="1"/>
      <p:bldP spid="205828" grpId="0" animBg="1"/>
      <p:bldP spid="2058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116013" y="660400"/>
            <a:ext cx="43815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800" b="1">
                <a:latin typeface="Times New Roman" pitchFamily="18" charset="0"/>
                <a:ea typeface="楷体_GB2312" pitchFamily="49" charset="-122"/>
              </a:rPr>
              <a:t>MFC</a:t>
            </a:r>
            <a:r>
              <a:rPr kumimoji="0" lang="zh-CN" altLang="en-US" sz="4800" b="1">
                <a:latin typeface="Times New Roman" pitchFamily="18" charset="0"/>
                <a:ea typeface="楷体_GB2312" pitchFamily="49" charset="-122"/>
              </a:rPr>
              <a:t>概述</a:t>
            </a:r>
          </a:p>
        </p:txBody>
      </p:sp>
      <p:sp>
        <p:nvSpPr>
          <p:cNvPr id="138243" name="Text Box 3">
            <a:hlinkClick r:id="rId3" action="ppaction://hlinksldjump"/>
          </p:cNvPr>
          <p:cNvSpPr txBox="1">
            <a:spLocks noChangeArrowheads="1"/>
          </p:cNvSpPr>
          <p:nvPr/>
        </p:nvSpPr>
        <p:spPr bwMode="auto">
          <a:xfrm>
            <a:off x="933450" y="1951038"/>
            <a:ext cx="7813675" cy="18446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nSpc>
                <a:spcPct val="120000"/>
              </a:lnSpc>
              <a:spcBef>
                <a:spcPct val="0"/>
              </a:spcBef>
              <a:buClrTx/>
              <a:buSzTx/>
              <a:buFontTx/>
              <a:buNone/>
            </a:pPr>
            <a:r>
              <a:rPr kumimoji="0" lang="en-US" altLang="zh-CN" sz="2400" b="1">
                <a:latin typeface="Times New Roman" pitchFamily="18" charset="0"/>
                <a:ea typeface="楷体_GB2312" pitchFamily="49" charset="-122"/>
              </a:rPr>
              <a:t>    MFC</a:t>
            </a:r>
            <a:r>
              <a:rPr kumimoji="0" lang="zh-CN" altLang="en-US" sz="2400" b="1">
                <a:latin typeface="Times New Roman" pitchFamily="18" charset="0"/>
                <a:ea typeface="楷体_GB2312" pitchFamily="49" charset="-122"/>
              </a:rPr>
              <a:t>的英文全称是</a:t>
            </a:r>
            <a:r>
              <a:rPr kumimoji="0" lang="en-US" altLang="zh-CN" sz="2400" b="1">
                <a:latin typeface="Times New Roman" pitchFamily="18" charset="0"/>
                <a:ea typeface="楷体_GB2312" pitchFamily="49" charset="-122"/>
              </a:rPr>
              <a:t>Microsoft Foundation Class</a:t>
            </a:r>
            <a:r>
              <a:rPr kumimoji="0" lang="zh-CN" altLang="en-US" sz="2400" b="1">
                <a:latin typeface="Times New Roman" pitchFamily="18" charset="0"/>
                <a:ea typeface="楷体_GB2312" pitchFamily="49" charset="-122"/>
              </a:rPr>
              <a:t>，即微软基础类库，是微软为了简化程序员的开发工作所开发的一套</a:t>
            </a:r>
            <a:r>
              <a:rPr kumimoji="0" lang="en-US" altLang="zh-CN" sz="2400" b="1">
                <a:latin typeface="Times New Roman" pitchFamily="18" charset="0"/>
                <a:ea typeface="楷体_GB2312" pitchFamily="49" charset="-122"/>
              </a:rPr>
              <a:t>C++</a:t>
            </a:r>
            <a:r>
              <a:rPr kumimoji="0" lang="zh-CN" altLang="en-US" sz="2400" b="1">
                <a:latin typeface="Times New Roman" pitchFamily="18" charset="0"/>
                <a:ea typeface="楷体_GB2312" pitchFamily="49" charset="-122"/>
              </a:rPr>
              <a:t>类的集合，是一套面向对象的函数库，它是以类的形式提供给用户使用。</a:t>
            </a:r>
          </a:p>
        </p:txBody>
      </p:sp>
      <p:sp>
        <p:nvSpPr>
          <p:cNvPr id="138244" name="Text Box 4"/>
          <p:cNvSpPr txBox="1">
            <a:spLocks noChangeArrowheads="1"/>
          </p:cNvSpPr>
          <p:nvPr/>
        </p:nvSpPr>
        <p:spPr bwMode="auto">
          <a:xfrm>
            <a:off x="900113" y="3860800"/>
            <a:ext cx="7943850"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nSpc>
                <a:spcPct val="120000"/>
              </a:lnSpc>
              <a:spcBef>
                <a:spcPct val="0"/>
              </a:spcBef>
              <a:buClrTx/>
              <a:buSzTx/>
              <a:buFontTx/>
              <a:buNone/>
            </a:pPr>
            <a:r>
              <a:rPr kumimoji="0" lang="en-US" altLang="zh-CN" sz="2400" b="1">
                <a:latin typeface="Times New Roman" pitchFamily="18" charset="0"/>
                <a:ea typeface="楷体_GB2312" pitchFamily="49" charset="-122"/>
              </a:rPr>
              <a:t>    MFC</a:t>
            </a:r>
            <a:r>
              <a:rPr kumimoji="0" lang="zh-CN" altLang="en-US" sz="2400" b="1">
                <a:latin typeface="Times New Roman" pitchFamily="18" charset="0"/>
                <a:ea typeface="楷体_GB2312" pitchFamily="49" charset="-122"/>
              </a:rPr>
              <a:t>将大部分的</a:t>
            </a:r>
            <a:r>
              <a:rPr kumimoji="0" lang="en-US" altLang="zh-CN" sz="2400" b="1">
                <a:latin typeface="Times New Roman" pitchFamily="18" charset="0"/>
                <a:ea typeface="楷体_GB2312" pitchFamily="49" charset="-122"/>
              </a:rPr>
              <a:t>Windows API</a:t>
            </a:r>
            <a:r>
              <a:rPr kumimoji="0" lang="zh-CN" altLang="en-US" sz="2400" b="1">
                <a:latin typeface="Times New Roman" pitchFamily="18" charset="0"/>
                <a:ea typeface="楷体_GB2312" pitchFamily="49" charset="-122"/>
              </a:rPr>
              <a:t>函数封装到类中，以类成员函数的形式提供给用户调用。同时，类库的强大功能足以完成我们程序的绝大部分功能。</a:t>
            </a:r>
          </a:p>
        </p:txBody>
      </p:sp>
      <p:sp>
        <p:nvSpPr>
          <p:cNvPr id="138245" name="Text Box 5"/>
          <p:cNvSpPr txBox="1">
            <a:spLocks noChangeArrowheads="1"/>
          </p:cNvSpPr>
          <p:nvPr/>
        </p:nvSpPr>
        <p:spPr bwMode="auto">
          <a:xfrm>
            <a:off x="900113" y="5300663"/>
            <a:ext cx="7872412" cy="14224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nSpc>
                <a:spcPct val="120000"/>
              </a:lnSpc>
              <a:spcBef>
                <a:spcPct val="0"/>
              </a:spcBef>
              <a:buClrTx/>
              <a:buSzTx/>
              <a:buFontTx/>
              <a:buNone/>
            </a:pPr>
            <a:r>
              <a:rPr kumimoji="0" lang="en-US" altLang="zh-CN" sz="2400" b="1">
                <a:latin typeface="Times New Roman" pitchFamily="18" charset="0"/>
                <a:ea typeface="楷体_GB2312" pitchFamily="49" charset="-122"/>
              </a:rPr>
              <a:t>    Visual C++</a:t>
            </a:r>
            <a:r>
              <a:rPr kumimoji="0" lang="zh-CN" altLang="en-US" sz="2400" b="1">
                <a:latin typeface="Times New Roman" pitchFamily="18" charset="0"/>
                <a:ea typeface="楷体_GB2312" pitchFamily="49" charset="-122"/>
              </a:rPr>
              <a:t>还提供了许多</a:t>
            </a:r>
            <a:r>
              <a:rPr kumimoji="0" lang="en-US" altLang="zh-CN" sz="2400" b="1">
                <a:latin typeface="Times New Roman" pitchFamily="18" charset="0"/>
                <a:ea typeface="楷体_GB2312" pitchFamily="49" charset="-122"/>
              </a:rPr>
              <a:t>Application Wizard</a:t>
            </a:r>
            <a:r>
              <a:rPr kumimoji="0" lang="zh-CN" altLang="en-US" sz="2400" b="1">
                <a:latin typeface="Times New Roman" pitchFamily="18" charset="0"/>
                <a:ea typeface="楷体_GB2312" pitchFamily="49" charset="-122"/>
              </a:rPr>
              <a:t>，用来创建各种基本的应用程序，其中包含了程序所需的所有样板代码，只需在此基础上加上自己需要的。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8243">
                                            <p:bg/>
                                          </p:spTgt>
                                        </p:tgtEl>
                                        <p:attrNameLst>
                                          <p:attrName>style.visibility</p:attrName>
                                        </p:attrNameLst>
                                      </p:cBhvr>
                                      <p:to>
                                        <p:strVal val="visible"/>
                                      </p:to>
                                    </p:set>
                                    <p:animEffect transition="in" filter="slide(fromBottom)">
                                      <p:cBhvr>
                                        <p:cTn id="7" dur="500"/>
                                        <p:tgtEl>
                                          <p:spTgt spid="138243">
                                            <p:bg/>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38243">
                                            <p:txEl>
                                              <p:pRg st="0" end="0"/>
                                            </p:txEl>
                                          </p:spTgt>
                                        </p:tgtEl>
                                        <p:attrNameLst>
                                          <p:attrName>style.visibility</p:attrName>
                                        </p:attrNameLst>
                                      </p:cBhvr>
                                      <p:to>
                                        <p:strVal val="visible"/>
                                      </p:to>
                                    </p:set>
                                    <p:animEffect transition="in" filter="slide(fromBottom)">
                                      <p:cBhvr>
                                        <p:cTn id="10" dur="500"/>
                                        <p:tgtEl>
                                          <p:spTgt spid="13824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38244">
                                            <p:txEl>
                                              <p:pRg st="0" end="0"/>
                                            </p:txEl>
                                          </p:spTgt>
                                        </p:tgtEl>
                                        <p:attrNameLst>
                                          <p:attrName>style.visibility</p:attrName>
                                        </p:attrNameLst>
                                      </p:cBhvr>
                                      <p:to>
                                        <p:strVal val="visible"/>
                                      </p:to>
                                    </p:set>
                                    <p:animEffect transition="in" filter="slide(fromBottom)">
                                      <p:cBhvr>
                                        <p:cTn id="15" dur="500"/>
                                        <p:tgtEl>
                                          <p:spTgt spid="13824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38245">
                                            <p:txEl>
                                              <p:pRg st="0" end="0"/>
                                            </p:txEl>
                                          </p:spTgt>
                                        </p:tgtEl>
                                        <p:attrNameLst>
                                          <p:attrName>style.visibility</p:attrName>
                                        </p:attrNameLst>
                                      </p:cBhvr>
                                      <p:to>
                                        <p:strVal val="visible"/>
                                      </p:to>
                                    </p:set>
                                    <p:animEffect transition="in" filter="slide(fromBottom)">
                                      <p:cBhvr>
                                        <p:cTn id="20" dur="500"/>
                                        <p:tgtEl>
                                          <p:spTgt spid="1382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nimBg="1" advAuto="6000"/>
      <p:bldP spid="138244" grpId="0" build="p" autoUpdateAnimBg="0" advAuto="5000"/>
      <p:bldP spid="138245" grpId="0" build="p" advAuto="600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042988" y="660400"/>
            <a:ext cx="36004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800">
                <a:latin typeface="Times New Roman" pitchFamily="18" charset="0"/>
                <a:ea typeface="黑体" pitchFamily="49" charset="-122"/>
              </a:rPr>
              <a:t>MFC</a:t>
            </a:r>
            <a:r>
              <a:rPr kumimoji="0" lang="zh-CN" altLang="en-US" sz="4800">
                <a:latin typeface="Times New Roman" pitchFamily="18" charset="0"/>
                <a:ea typeface="黑体" pitchFamily="49" charset="-122"/>
              </a:rPr>
              <a:t>类结构</a:t>
            </a:r>
          </a:p>
        </p:txBody>
      </p:sp>
      <p:sp>
        <p:nvSpPr>
          <p:cNvPr id="142339" name="Text Box 3"/>
          <p:cNvSpPr txBox="1">
            <a:spLocks noChangeArrowheads="1"/>
          </p:cNvSpPr>
          <p:nvPr/>
        </p:nvSpPr>
        <p:spPr bwMode="auto">
          <a:xfrm>
            <a:off x="755650" y="2035175"/>
            <a:ext cx="853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spcBef>
                <a:spcPct val="0"/>
              </a:spcBef>
              <a:buClrTx/>
              <a:buSzTx/>
              <a:buFontTx/>
              <a:buNone/>
            </a:pPr>
            <a:r>
              <a:rPr kumimoji="0" lang="zh-CN" altLang="en-US" sz="2400" b="1">
                <a:latin typeface="Times New Roman" pitchFamily="18" charset="0"/>
                <a:ea typeface="楷体_GB2312" pitchFamily="49" charset="-122"/>
              </a:rPr>
              <a:t>目前</a:t>
            </a:r>
            <a:r>
              <a:rPr kumimoji="0" lang="en-US" altLang="zh-CN" sz="2400" b="1">
                <a:latin typeface="Times New Roman" pitchFamily="18" charset="0"/>
                <a:ea typeface="楷体_GB2312" pitchFamily="49" charset="-122"/>
              </a:rPr>
              <a:t>MFC</a:t>
            </a:r>
            <a:r>
              <a:rPr kumimoji="0" lang="zh-CN" altLang="en-US" sz="2400" b="1">
                <a:latin typeface="Times New Roman" pitchFamily="18" charset="0"/>
                <a:ea typeface="楷体_GB2312" pitchFamily="49" charset="-122"/>
              </a:rPr>
              <a:t>的版本中包含</a:t>
            </a:r>
            <a:r>
              <a:rPr kumimoji="0" lang="en-US" altLang="zh-CN" sz="2400" b="1">
                <a:latin typeface="Times New Roman" pitchFamily="18" charset="0"/>
                <a:ea typeface="楷体_GB2312" pitchFamily="49" charset="-122"/>
              </a:rPr>
              <a:t>200</a:t>
            </a:r>
            <a:r>
              <a:rPr kumimoji="0" lang="zh-CN" altLang="en-US" sz="2400" b="1">
                <a:latin typeface="Times New Roman" pitchFamily="18" charset="0"/>
                <a:ea typeface="楷体_GB2312" pitchFamily="49" charset="-122"/>
              </a:rPr>
              <a:t>多个类，以层次结构的方式组织。</a:t>
            </a:r>
          </a:p>
        </p:txBody>
      </p:sp>
      <p:sp>
        <p:nvSpPr>
          <p:cNvPr id="142340" name="Rectangle 4"/>
          <p:cNvSpPr>
            <a:spLocks noChangeArrowheads="1"/>
          </p:cNvSpPr>
          <p:nvPr/>
        </p:nvSpPr>
        <p:spPr bwMode="auto">
          <a:xfrm>
            <a:off x="3059113" y="3068638"/>
            <a:ext cx="1403350" cy="430212"/>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CCmdTarget</a:t>
            </a:r>
          </a:p>
        </p:txBody>
      </p:sp>
      <p:sp>
        <p:nvSpPr>
          <p:cNvPr id="142341" name="Rectangle 5"/>
          <p:cNvSpPr>
            <a:spLocks noChangeArrowheads="1"/>
          </p:cNvSpPr>
          <p:nvPr/>
        </p:nvSpPr>
        <p:spPr bwMode="auto">
          <a:xfrm>
            <a:off x="4513263" y="3573463"/>
            <a:ext cx="1492250" cy="366712"/>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CWinThread</a:t>
            </a:r>
          </a:p>
        </p:txBody>
      </p:sp>
      <p:sp>
        <p:nvSpPr>
          <p:cNvPr id="142342" name="Rectangle 6"/>
          <p:cNvSpPr>
            <a:spLocks noChangeArrowheads="1"/>
          </p:cNvSpPr>
          <p:nvPr/>
        </p:nvSpPr>
        <p:spPr bwMode="auto">
          <a:xfrm>
            <a:off x="4602163" y="4357688"/>
            <a:ext cx="831850" cy="366712"/>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CWnd</a:t>
            </a:r>
          </a:p>
        </p:txBody>
      </p:sp>
      <p:sp>
        <p:nvSpPr>
          <p:cNvPr id="142343" name="Rectangle 7"/>
          <p:cNvSpPr>
            <a:spLocks noChangeArrowheads="1"/>
          </p:cNvSpPr>
          <p:nvPr/>
        </p:nvSpPr>
        <p:spPr bwMode="auto">
          <a:xfrm>
            <a:off x="4557713" y="6446838"/>
            <a:ext cx="1352550" cy="366712"/>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CDocument</a:t>
            </a:r>
          </a:p>
        </p:txBody>
      </p:sp>
      <p:cxnSp>
        <p:nvCxnSpPr>
          <p:cNvPr id="142344" name="AutoShape 8"/>
          <p:cNvCxnSpPr>
            <a:cxnSpLocks noChangeShapeType="1"/>
            <a:stCxn id="142340" idx="2"/>
            <a:endCxn id="142341" idx="1"/>
          </p:cNvCxnSpPr>
          <p:nvPr/>
        </p:nvCxnSpPr>
        <p:spPr bwMode="auto">
          <a:xfrm rot="16200000" flipH="1">
            <a:off x="4007644" y="3251994"/>
            <a:ext cx="258763" cy="752475"/>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45" name="AutoShape 9"/>
          <p:cNvCxnSpPr>
            <a:cxnSpLocks noChangeShapeType="1"/>
            <a:stCxn id="142340" idx="2"/>
            <a:endCxn id="142342" idx="1"/>
          </p:cNvCxnSpPr>
          <p:nvPr/>
        </p:nvCxnSpPr>
        <p:spPr bwMode="auto">
          <a:xfrm rot="16200000" flipH="1">
            <a:off x="3659982" y="3599656"/>
            <a:ext cx="1042988" cy="841375"/>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46" name="AutoShape 10"/>
          <p:cNvCxnSpPr>
            <a:cxnSpLocks noChangeShapeType="1"/>
            <a:stCxn id="142340" idx="2"/>
            <a:endCxn id="142343" idx="1"/>
          </p:cNvCxnSpPr>
          <p:nvPr/>
        </p:nvCxnSpPr>
        <p:spPr bwMode="auto">
          <a:xfrm rot="16200000" flipH="1">
            <a:off x="2593182" y="4666456"/>
            <a:ext cx="3132138" cy="796925"/>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47" name="Rectangle 11"/>
          <p:cNvSpPr>
            <a:spLocks noChangeArrowheads="1"/>
          </p:cNvSpPr>
          <p:nvPr/>
        </p:nvSpPr>
        <p:spPr bwMode="auto">
          <a:xfrm>
            <a:off x="6076950" y="4791075"/>
            <a:ext cx="844550" cy="366713"/>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CView</a:t>
            </a:r>
          </a:p>
        </p:txBody>
      </p:sp>
      <p:cxnSp>
        <p:nvCxnSpPr>
          <p:cNvPr id="142348" name="AutoShape 12"/>
          <p:cNvCxnSpPr>
            <a:cxnSpLocks noChangeShapeType="1"/>
            <a:stCxn id="142342" idx="2"/>
            <a:endCxn id="142347" idx="1"/>
          </p:cNvCxnSpPr>
          <p:nvPr/>
        </p:nvCxnSpPr>
        <p:spPr bwMode="auto">
          <a:xfrm rot="16200000" flipH="1">
            <a:off x="5422106" y="4320382"/>
            <a:ext cx="250825" cy="1058862"/>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49" name="Rectangle 13"/>
          <p:cNvSpPr>
            <a:spLocks noChangeArrowheads="1"/>
          </p:cNvSpPr>
          <p:nvPr/>
        </p:nvSpPr>
        <p:spPr bwMode="auto">
          <a:xfrm>
            <a:off x="6026150" y="5229225"/>
            <a:ext cx="1479550" cy="366713"/>
          </a:xfrm>
          <a:prstGeom prst="rect">
            <a:avLst/>
          </a:prstGeom>
          <a:solidFill>
            <a:srgbClr val="0099CC"/>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CFrameWnd</a:t>
            </a:r>
          </a:p>
        </p:txBody>
      </p:sp>
      <p:cxnSp>
        <p:nvCxnSpPr>
          <p:cNvPr id="142350" name="AutoShape 14"/>
          <p:cNvCxnSpPr>
            <a:cxnSpLocks noChangeShapeType="1"/>
            <a:stCxn id="142342" idx="2"/>
            <a:endCxn id="142349" idx="1"/>
          </p:cNvCxnSpPr>
          <p:nvPr/>
        </p:nvCxnSpPr>
        <p:spPr bwMode="auto">
          <a:xfrm rot="16200000" flipH="1">
            <a:off x="5177631" y="4564857"/>
            <a:ext cx="688975" cy="1008062"/>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51" name="Rectangle 15"/>
          <p:cNvSpPr>
            <a:spLocks noChangeArrowheads="1"/>
          </p:cNvSpPr>
          <p:nvPr/>
        </p:nvSpPr>
        <p:spPr bwMode="auto">
          <a:xfrm>
            <a:off x="1835150" y="2565400"/>
            <a:ext cx="1439863" cy="431800"/>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CObject</a:t>
            </a:r>
          </a:p>
        </p:txBody>
      </p:sp>
      <p:sp>
        <p:nvSpPr>
          <p:cNvPr id="142352" name="Rectangle 16"/>
          <p:cNvSpPr>
            <a:spLocks noChangeArrowheads="1"/>
          </p:cNvSpPr>
          <p:nvPr/>
        </p:nvSpPr>
        <p:spPr bwMode="auto">
          <a:xfrm>
            <a:off x="5978525" y="3933825"/>
            <a:ext cx="1187450" cy="366713"/>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CWinApp</a:t>
            </a:r>
          </a:p>
        </p:txBody>
      </p:sp>
      <p:sp>
        <p:nvSpPr>
          <p:cNvPr id="142353" name="Rectangle 17"/>
          <p:cNvSpPr>
            <a:spLocks noChangeArrowheads="1"/>
          </p:cNvSpPr>
          <p:nvPr/>
        </p:nvSpPr>
        <p:spPr bwMode="auto">
          <a:xfrm>
            <a:off x="6070600" y="5661025"/>
            <a:ext cx="984250" cy="366713"/>
          </a:xfrm>
          <a:prstGeom prst="rect">
            <a:avLst/>
          </a:prstGeom>
          <a:solidFill>
            <a:srgbClr val="0099CC"/>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en-US" altLang="zh-CN" sz="1800" b="1">
                <a:solidFill>
                  <a:schemeClr val="bg1"/>
                </a:solidFill>
                <a:latin typeface="Times New Roman" pitchFamily="18" charset="0"/>
                <a:ea typeface="黑体" pitchFamily="49" charset="-122"/>
              </a:rPr>
              <a:t>CDialog</a:t>
            </a:r>
          </a:p>
        </p:txBody>
      </p:sp>
      <p:cxnSp>
        <p:nvCxnSpPr>
          <p:cNvPr id="142354" name="AutoShape 18"/>
          <p:cNvCxnSpPr>
            <a:cxnSpLocks noChangeShapeType="1"/>
            <a:stCxn id="142342" idx="2"/>
            <a:endCxn id="142353" idx="1"/>
          </p:cNvCxnSpPr>
          <p:nvPr/>
        </p:nvCxnSpPr>
        <p:spPr bwMode="auto">
          <a:xfrm rot="16200000" flipH="1">
            <a:off x="4983956" y="4758532"/>
            <a:ext cx="1120775" cy="1052512"/>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55" name="Rectangle 19"/>
          <p:cNvSpPr>
            <a:spLocks noChangeArrowheads="1"/>
          </p:cNvSpPr>
          <p:nvPr/>
        </p:nvSpPr>
        <p:spPr bwMode="auto">
          <a:xfrm>
            <a:off x="6083300" y="6092825"/>
            <a:ext cx="869950" cy="366713"/>
          </a:xfrm>
          <a:prstGeom prst="rect">
            <a:avLst/>
          </a:prstGeom>
          <a:solidFill>
            <a:srgbClr val="0099CC"/>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a:spcBef>
                <a:spcPct val="0"/>
              </a:spcBef>
              <a:buClrTx/>
              <a:buSzTx/>
              <a:buFontTx/>
              <a:buNone/>
            </a:pPr>
            <a:r>
              <a:rPr kumimoji="0" lang="zh-CN" altLang="en-US" sz="1800" b="1">
                <a:solidFill>
                  <a:schemeClr val="bg1"/>
                </a:solidFill>
                <a:latin typeface="Times New Roman" pitchFamily="18" charset="0"/>
                <a:ea typeface="黑体" pitchFamily="49" charset="-122"/>
              </a:rPr>
              <a:t>控件类</a:t>
            </a:r>
          </a:p>
        </p:txBody>
      </p:sp>
      <p:cxnSp>
        <p:nvCxnSpPr>
          <p:cNvPr id="142356" name="AutoShape 20"/>
          <p:cNvCxnSpPr>
            <a:cxnSpLocks noChangeShapeType="1"/>
            <a:stCxn id="142342" idx="2"/>
            <a:endCxn id="142355" idx="1"/>
          </p:cNvCxnSpPr>
          <p:nvPr/>
        </p:nvCxnSpPr>
        <p:spPr bwMode="auto">
          <a:xfrm rot="16200000" flipH="1">
            <a:off x="4774406" y="4968082"/>
            <a:ext cx="1552575" cy="1065212"/>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57" name="AutoShape 21"/>
          <p:cNvCxnSpPr>
            <a:cxnSpLocks noChangeShapeType="1"/>
            <a:stCxn id="142351" idx="2"/>
            <a:endCxn id="142340" idx="1"/>
          </p:cNvCxnSpPr>
          <p:nvPr/>
        </p:nvCxnSpPr>
        <p:spPr bwMode="auto">
          <a:xfrm rot="16200000" flipH="1">
            <a:off x="2663825" y="2889250"/>
            <a:ext cx="287338" cy="503238"/>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58" name="AutoShape 22"/>
          <p:cNvCxnSpPr>
            <a:cxnSpLocks noChangeShapeType="1"/>
            <a:stCxn id="142341" idx="2"/>
            <a:endCxn id="142352" idx="1"/>
          </p:cNvCxnSpPr>
          <p:nvPr/>
        </p:nvCxnSpPr>
        <p:spPr bwMode="auto">
          <a:xfrm rot="16200000" flipH="1">
            <a:off x="5530057" y="3669506"/>
            <a:ext cx="177800" cy="719137"/>
          </a:xfrm>
          <a:prstGeom prst="bentConnector2">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47" name="AutoShape 25">
            <a:hlinkClick r:id="rId3" action="ppaction://hlinksldjump" highlightClick="1"/>
          </p:cNvPr>
          <p:cNvSpPr>
            <a:spLocks noChangeArrowheads="1"/>
          </p:cNvSpPr>
          <p:nvPr/>
        </p:nvSpPr>
        <p:spPr bwMode="auto">
          <a:xfrm>
            <a:off x="8675688" y="6453188"/>
            <a:ext cx="468312" cy="404812"/>
          </a:xfrm>
          <a:prstGeom prst="actionButtonBackPrevious">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2351"/>
                                        </p:tgtEl>
                                        <p:attrNameLst>
                                          <p:attrName>style.visibility</p:attrName>
                                        </p:attrNameLst>
                                      </p:cBhvr>
                                      <p:to>
                                        <p:strVal val="visible"/>
                                      </p:to>
                                    </p:set>
                                    <p:animEffect transition="in" filter="blinds(horizontal)">
                                      <p:cBhvr>
                                        <p:cTn id="11" dur="500"/>
                                        <p:tgtEl>
                                          <p:spTgt spid="142351"/>
                                        </p:tgtEl>
                                      </p:cBhvr>
                                    </p:animEffect>
                                  </p:childTnLst>
                                </p:cTn>
                              </p:par>
                            </p:childTnLst>
                          </p:cTn>
                        </p:par>
                        <p:par>
                          <p:cTn id="12" fill="hold" nodeType="afterGroup">
                            <p:stCondLst>
                              <p:cond delay="500"/>
                            </p:stCondLst>
                            <p:childTnLst>
                              <p:par>
                                <p:cTn id="13" presetID="3" presetClass="entr" presetSubtype="10" fill="hold" nodeType="afterEffect">
                                  <p:stCondLst>
                                    <p:cond delay="0"/>
                                  </p:stCondLst>
                                  <p:childTnLst>
                                    <p:set>
                                      <p:cBhvr>
                                        <p:cTn id="14" dur="1" fill="hold">
                                          <p:stCondLst>
                                            <p:cond delay="0"/>
                                          </p:stCondLst>
                                        </p:cTn>
                                        <p:tgtEl>
                                          <p:spTgt spid="142357"/>
                                        </p:tgtEl>
                                        <p:attrNameLst>
                                          <p:attrName>style.visibility</p:attrName>
                                        </p:attrNameLst>
                                      </p:cBhvr>
                                      <p:to>
                                        <p:strVal val="visible"/>
                                      </p:to>
                                    </p:set>
                                    <p:animEffect transition="in" filter="blinds(horizontal)">
                                      <p:cBhvr>
                                        <p:cTn id="15" dur="500"/>
                                        <p:tgtEl>
                                          <p:spTgt spid="142357"/>
                                        </p:tgtEl>
                                      </p:cBhvr>
                                    </p:animEffect>
                                  </p:childTnLst>
                                </p:cTn>
                              </p:par>
                            </p:childTnLst>
                          </p:cTn>
                        </p:par>
                        <p:par>
                          <p:cTn id="16" fill="hold" nodeType="afterGroup">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142340"/>
                                        </p:tgtEl>
                                        <p:attrNameLst>
                                          <p:attrName>style.visibility</p:attrName>
                                        </p:attrNameLst>
                                      </p:cBhvr>
                                      <p:to>
                                        <p:strVal val="visible"/>
                                      </p:to>
                                    </p:set>
                                    <p:animEffect transition="in" filter="blinds(horizontal)">
                                      <p:cBhvr>
                                        <p:cTn id="19" dur="500"/>
                                        <p:tgtEl>
                                          <p:spTgt spid="142340"/>
                                        </p:tgtEl>
                                      </p:cBhvr>
                                    </p:animEffect>
                                  </p:childTnLst>
                                </p:cTn>
                              </p:par>
                            </p:childTnLst>
                          </p:cTn>
                        </p:par>
                        <p:par>
                          <p:cTn id="20" fill="hold" nodeType="afterGroup">
                            <p:stCondLst>
                              <p:cond delay="1500"/>
                            </p:stCondLst>
                            <p:childTnLst>
                              <p:par>
                                <p:cTn id="21" presetID="3" presetClass="entr" presetSubtype="10" fill="hold" nodeType="afterEffect">
                                  <p:stCondLst>
                                    <p:cond delay="0"/>
                                  </p:stCondLst>
                                  <p:childTnLst>
                                    <p:set>
                                      <p:cBhvr>
                                        <p:cTn id="22" dur="1" fill="hold">
                                          <p:stCondLst>
                                            <p:cond delay="0"/>
                                          </p:stCondLst>
                                        </p:cTn>
                                        <p:tgtEl>
                                          <p:spTgt spid="142344"/>
                                        </p:tgtEl>
                                        <p:attrNameLst>
                                          <p:attrName>style.visibility</p:attrName>
                                        </p:attrNameLst>
                                      </p:cBhvr>
                                      <p:to>
                                        <p:strVal val="visible"/>
                                      </p:to>
                                    </p:set>
                                    <p:animEffect transition="in" filter="blinds(horizontal)">
                                      <p:cBhvr>
                                        <p:cTn id="23" dur="500"/>
                                        <p:tgtEl>
                                          <p:spTgt spid="142344"/>
                                        </p:tgtEl>
                                      </p:cBhvr>
                                    </p:animEffect>
                                  </p:childTnLst>
                                </p:cTn>
                              </p:par>
                            </p:childTnLst>
                          </p:cTn>
                        </p:par>
                        <p:par>
                          <p:cTn id="24" fill="hold" nodeType="afterGroup">
                            <p:stCondLst>
                              <p:cond delay="2000"/>
                            </p:stCondLst>
                            <p:childTnLst>
                              <p:par>
                                <p:cTn id="25" presetID="3" presetClass="entr" presetSubtype="10" fill="hold" grpId="0" nodeType="afterEffect">
                                  <p:stCondLst>
                                    <p:cond delay="0"/>
                                  </p:stCondLst>
                                  <p:childTnLst>
                                    <p:set>
                                      <p:cBhvr>
                                        <p:cTn id="26" dur="1" fill="hold">
                                          <p:stCondLst>
                                            <p:cond delay="0"/>
                                          </p:stCondLst>
                                        </p:cTn>
                                        <p:tgtEl>
                                          <p:spTgt spid="142341"/>
                                        </p:tgtEl>
                                        <p:attrNameLst>
                                          <p:attrName>style.visibility</p:attrName>
                                        </p:attrNameLst>
                                      </p:cBhvr>
                                      <p:to>
                                        <p:strVal val="visible"/>
                                      </p:to>
                                    </p:set>
                                    <p:animEffect transition="in" filter="blinds(horizontal)">
                                      <p:cBhvr>
                                        <p:cTn id="27" dur="500"/>
                                        <p:tgtEl>
                                          <p:spTgt spid="142341"/>
                                        </p:tgtEl>
                                      </p:cBhvr>
                                    </p:animEffect>
                                  </p:childTnLst>
                                </p:cTn>
                              </p:par>
                            </p:childTnLst>
                          </p:cTn>
                        </p:par>
                        <p:par>
                          <p:cTn id="28" fill="hold" nodeType="afterGroup">
                            <p:stCondLst>
                              <p:cond delay="2500"/>
                            </p:stCondLst>
                            <p:childTnLst>
                              <p:par>
                                <p:cTn id="29" presetID="3" presetClass="entr" presetSubtype="10" fill="hold" nodeType="afterEffect">
                                  <p:stCondLst>
                                    <p:cond delay="0"/>
                                  </p:stCondLst>
                                  <p:childTnLst>
                                    <p:set>
                                      <p:cBhvr>
                                        <p:cTn id="30" dur="1" fill="hold">
                                          <p:stCondLst>
                                            <p:cond delay="0"/>
                                          </p:stCondLst>
                                        </p:cTn>
                                        <p:tgtEl>
                                          <p:spTgt spid="142345"/>
                                        </p:tgtEl>
                                        <p:attrNameLst>
                                          <p:attrName>style.visibility</p:attrName>
                                        </p:attrNameLst>
                                      </p:cBhvr>
                                      <p:to>
                                        <p:strVal val="visible"/>
                                      </p:to>
                                    </p:set>
                                    <p:animEffect transition="in" filter="blinds(horizontal)">
                                      <p:cBhvr>
                                        <p:cTn id="31" dur="500"/>
                                        <p:tgtEl>
                                          <p:spTgt spid="142345"/>
                                        </p:tgtEl>
                                      </p:cBhvr>
                                    </p:animEffect>
                                  </p:childTnLst>
                                </p:cTn>
                              </p:par>
                            </p:childTnLst>
                          </p:cTn>
                        </p:par>
                        <p:par>
                          <p:cTn id="32" fill="hold" nodeType="afterGroup">
                            <p:stCondLst>
                              <p:cond delay="3000"/>
                            </p:stCondLst>
                            <p:childTnLst>
                              <p:par>
                                <p:cTn id="33" presetID="3" presetClass="entr" presetSubtype="10" fill="hold" grpId="0" nodeType="afterEffect">
                                  <p:stCondLst>
                                    <p:cond delay="0"/>
                                  </p:stCondLst>
                                  <p:childTnLst>
                                    <p:set>
                                      <p:cBhvr>
                                        <p:cTn id="34" dur="1" fill="hold">
                                          <p:stCondLst>
                                            <p:cond delay="0"/>
                                          </p:stCondLst>
                                        </p:cTn>
                                        <p:tgtEl>
                                          <p:spTgt spid="142342"/>
                                        </p:tgtEl>
                                        <p:attrNameLst>
                                          <p:attrName>style.visibility</p:attrName>
                                        </p:attrNameLst>
                                      </p:cBhvr>
                                      <p:to>
                                        <p:strVal val="visible"/>
                                      </p:to>
                                    </p:set>
                                    <p:animEffect transition="in" filter="blinds(horizontal)">
                                      <p:cBhvr>
                                        <p:cTn id="35" dur="500"/>
                                        <p:tgtEl>
                                          <p:spTgt spid="142342"/>
                                        </p:tgtEl>
                                      </p:cBhvr>
                                    </p:animEffect>
                                  </p:childTnLst>
                                </p:cTn>
                              </p:par>
                            </p:childTnLst>
                          </p:cTn>
                        </p:par>
                        <p:par>
                          <p:cTn id="36" fill="hold" nodeType="afterGroup">
                            <p:stCondLst>
                              <p:cond delay="3500"/>
                            </p:stCondLst>
                            <p:childTnLst>
                              <p:par>
                                <p:cTn id="37" presetID="3" presetClass="entr" presetSubtype="10" fill="hold" nodeType="afterEffect">
                                  <p:stCondLst>
                                    <p:cond delay="0"/>
                                  </p:stCondLst>
                                  <p:childTnLst>
                                    <p:set>
                                      <p:cBhvr>
                                        <p:cTn id="38" dur="1" fill="hold">
                                          <p:stCondLst>
                                            <p:cond delay="0"/>
                                          </p:stCondLst>
                                        </p:cTn>
                                        <p:tgtEl>
                                          <p:spTgt spid="142346"/>
                                        </p:tgtEl>
                                        <p:attrNameLst>
                                          <p:attrName>style.visibility</p:attrName>
                                        </p:attrNameLst>
                                      </p:cBhvr>
                                      <p:to>
                                        <p:strVal val="visible"/>
                                      </p:to>
                                    </p:set>
                                    <p:animEffect transition="in" filter="blinds(horizontal)">
                                      <p:cBhvr>
                                        <p:cTn id="39" dur="500"/>
                                        <p:tgtEl>
                                          <p:spTgt spid="142346"/>
                                        </p:tgtEl>
                                      </p:cBhvr>
                                    </p:animEffect>
                                  </p:childTnLst>
                                </p:cTn>
                              </p:par>
                            </p:childTnLst>
                          </p:cTn>
                        </p:par>
                        <p:par>
                          <p:cTn id="40" fill="hold" nodeType="afterGroup">
                            <p:stCondLst>
                              <p:cond delay="4000"/>
                            </p:stCondLst>
                            <p:childTnLst>
                              <p:par>
                                <p:cTn id="41" presetID="3" presetClass="entr" presetSubtype="10" fill="hold" grpId="0" nodeType="afterEffect">
                                  <p:stCondLst>
                                    <p:cond delay="0"/>
                                  </p:stCondLst>
                                  <p:childTnLst>
                                    <p:set>
                                      <p:cBhvr>
                                        <p:cTn id="42" dur="1" fill="hold">
                                          <p:stCondLst>
                                            <p:cond delay="0"/>
                                          </p:stCondLst>
                                        </p:cTn>
                                        <p:tgtEl>
                                          <p:spTgt spid="142343"/>
                                        </p:tgtEl>
                                        <p:attrNameLst>
                                          <p:attrName>style.visibility</p:attrName>
                                        </p:attrNameLst>
                                      </p:cBhvr>
                                      <p:to>
                                        <p:strVal val="visible"/>
                                      </p:to>
                                    </p:set>
                                    <p:animEffect transition="in" filter="blinds(horizontal)">
                                      <p:cBhvr>
                                        <p:cTn id="43" dur="500"/>
                                        <p:tgtEl>
                                          <p:spTgt spid="142343"/>
                                        </p:tgtEl>
                                      </p:cBhvr>
                                    </p:animEffect>
                                  </p:childTnLst>
                                </p:cTn>
                              </p:par>
                            </p:childTnLst>
                          </p:cTn>
                        </p:par>
                        <p:par>
                          <p:cTn id="44" fill="hold" nodeType="afterGroup">
                            <p:stCondLst>
                              <p:cond delay="4500"/>
                            </p:stCondLst>
                            <p:childTnLst>
                              <p:par>
                                <p:cTn id="45" presetID="3" presetClass="entr" presetSubtype="10" fill="hold" nodeType="afterEffect">
                                  <p:stCondLst>
                                    <p:cond delay="0"/>
                                  </p:stCondLst>
                                  <p:childTnLst>
                                    <p:set>
                                      <p:cBhvr>
                                        <p:cTn id="46" dur="1" fill="hold">
                                          <p:stCondLst>
                                            <p:cond delay="0"/>
                                          </p:stCondLst>
                                        </p:cTn>
                                        <p:tgtEl>
                                          <p:spTgt spid="142358"/>
                                        </p:tgtEl>
                                        <p:attrNameLst>
                                          <p:attrName>style.visibility</p:attrName>
                                        </p:attrNameLst>
                                      </p:cBhvr>
                                      <p:to>
                                        <p:strVal val="visible"/>
                                      </p:to>
                                    </p:set>
                                    <p:animEffect transition="in" filter="blinds(horizontal)">
                                      <p:cBhvr>
                                        <p:cTn id="47" dur="500"/>
                                        <p:tgtEl>
                                          <p:spTgt spid="142358"/>
                                        </p:tgtEl>
                                      </p:cBhvr>
                                    </p:animEffect>
                                  </p:childTnLst>
                                </p:cTn>
                              </p:par>
                            </p:childTnLst>
                          </p:cTn>
                        </p:par>
                        <p:par>
                          <p:cTn id="48" fill="hold" nodeType="afterGroup">
                            <p:stCondLst>
                              <p:cond delay="5000"/>
                            </p:stCondLst>
                            <p:childTnLst>
                              <p:par>
                                <p:cTn id="49" presetID="3" presetClass="entr" presetSubtype="10" fill="hold" grpId="0" nodeType="afterEffect">
                                  <p:stCondLst>
                                    <p:cond delay="0"/>
                                  </p:stCondLst>
                                  <p:childTnLst>
                                    <p:set>
                                      <p:cBhvr>
                                        <p:cTn id="50" dur="1" fill="hold">
                                          <p:stCondLst>
                                            <p:cond delay="0"/>
                                          </p:stCondLst>
                                        </p:cTn>
                                        <p:tgtEl>
                                          <p:spTgt spid="142352"/>
                                        </p:tgtEl>
                                        <p:attrNameLst>
                                          <p:attrName>style.visibility</p:attrName>
                                        </p:attrNameLst>
                                      </p:cBhvr>
                                      <p:to>
                                        <p:strVal val="visible"/>
                                      </p:to>
                                    </p:set>
                                    <p:animEffect transition="in" filter="blinds(horizontal)">
                                      <p:cBhvr>
                                        <p:cTn id="51" dur="500"/>
                                        <p:tgtEl>
                                          <p:spTgt spid="142352"/>
                                        </p:tgtEl>
                                      </p:cBhvr>
                                    </p:animEffect>
                                  </p:childTnLst>
                                </p:cTn>
                              </p:par>
                            </p:childTnLst>
                          </p:cTn>
                        </p:par>
                        <p:par>
                          <p:cTn id="52" fill="hold" nodeType="afterGroup">
                            <p:stCondLst>
                              <p:cond delay="5500"/>
                            </p:stCondLst>
                            <p:childTnLst>
                              <p:par>
                                <p:cTn id="53" presetID="3" presetClass="entr" presetSubtype="10" fill="hold" nodeType="afterEffect">
                                  <p:stCondLst>
                                    <p:cond delay="0"/>
                                  </p:stCondLst>
                                  <p:childTnLst>
                                    <p:set>
                                      <p:cBhvr>
                                        <p:cTn id="54" dur="1" fill="hold">
                                          <p:stCondLst>
                                            <p:cond delay="0"/>
                                          </p:stCondLst>
                                        </p:cTn>
                                        <p:tgtEl>
                                          <p:spTgt spid="142348"/>
                                        </p:tgtEl>
                                        <p:attrNameLst>
                                          <p:attrName>style.visibility</p:attrName>
                                        </p:attrNameLst>
                                      </p:cBhvr>
                                      <p:to>
                                        <p:strVal val="visible"/>
                                      </p:to>
                                    </p:set>
                                    <p:animEffect transition="in" filter="blinds(horizontal)">
                                      <p:cBhvr>
                                        <p:cTn id="55" dur="500"/>
                                        <p:tgtEl>
                                          <p:spTgt spid="142348"/>
                                        </p:tgtEl>
                                      </p:cBhvr>
                                    </p:animEffect>
                                  </p:childTnLst>
                                </p:cTn>
                              </p:par>
                            </p:childTnLst>
                          </p:cTn>
                        </p:par>
                        <p:par>
                          <p:cTn id="56" fill="hold" nodeType="afterGroup">
                            <p:stCondLst>
                              <p:cond delay="6000"/>
                            </p:stCondLst>
                            <p:childTnLst>
                              <p:par>
                                <p:cTn id="57" presetID="3" presetClass="entr" presetSubtype="10" fill="hold" grpId="0" nodeType="afterEffect">
                                  <p:stCondLst>
                                    <p:cond delay="0"/>
                                  </p:stCondLst>
                                  <p:childTnLst>
                                    <p:set>
                                      <p:cBhvr>
                                        <p:cTn id="58" dur="1" fill="hold">
                                          <p:stCondLst>
                                            <p:cond delay="0"/>
                                          </p:stCondLst>
                                        </p:cTn>
                                        <p:tgtEl>
                                          <p:spTgt spid="142347"/>
                                        </p:tgtEl>
                                        <p:attrNameLst>
                                          <p:attrName>style.visibility</p:attrName>
                                        </p:attrNameLst>
                                      </p:cBhvr>
                                      <p:to>
                                        <p:strVal val="visible"/>
                                      </p:to>
                                    </p:set>
                                    <p:animEffect transition="in" filter="blinds(horizontal)">
                                      <p:cBhvr>
                                        <p:cTn id="59" dur="500"/>
                                        <p:tgtEl>
                                          <p:spTgt spid="142347"/>
                                        </p:tgtEl>
                                      </p:cBhvr>
                                    </p:animEffect>
                                  </p:childTnLst>
                                </p:cTn>
                              </p:par>
                            </p:childTnLst>
                          </p:cTn>
                        </p:par>
                        <p:par>
                          <p:cTn id="60" fill="hold" nodeType="afterGroup">
                            <p:stCondLst>
                              <p:cond delay="6500"/>
                            </p:stCondLst>
                            <p:childTnLst>
                              <p:par>
                                <p:cTn id="61" presetID="3" presetClass="entr" presetSubtype="10" fill="hold" nodeType="afterEffect">
                                  <p:stCondLst>
                                    <p:cond delay="0"/>
                                  </p:stCondLst>
                                  <p:childTnLst>
                                    <p:set>
                                      <p:cBhvr>
                                        <p:cTn id="62" dur="1" fill="hold">
                                          <p:stCondLst>
                                            <p:cond delay="0"/>
                                          </p:stCondLst>
                                        </p:cTn>
                                        <p:tgtEl>
                                          <p:spTgt spid="142350"/>
                                        </p:tgtEl>
                                        <p:attrNameLst>
                                          <p:attrName>style.visibility</p:attrName>
                                        </p:attrNameLst>
                                      </p:cBhvr>
                                      <p:to>
                                        <p:strVal val="visible"/>
                                      </p:to>
                                    </p:set>
                                    <p:animEffect transition="in" filter="blinds(horizontal)">
                                      <p:cBhvr>
                                        <p:cTn id="63" dur="500"/>
                                        <p:tgtEl>
                                          <p:spTgt spid="142350"/>
                                        </p:tgtEl>
                                      </p:cBhvr>
                                    </p:animEffect>
                                  </p:childTnLst>
                                </p:cTn>
                              </p:par>
                            </p:childTnLst>
                          </p:cTn>
                        </p:par>
                        <p:par>
                          <p:cTn id="64" fill="hold" nodeType="afterGroup">
                            <p:stCondLst>
                              <p:cond delay="7000"/>
                            </p:stCondLst>
                            <p:childTnLst>
                              <p:par>
                                <p:cTn id="65" presetID="3" presetClass="entr" presetSubtype="10" fill="hold" grpId="0" nodeType="afterEffect">
                                  <p:stCondLst>
                                    <p:cond delay="1000"/>
                                  </p:stCondLst>
                                  <p:childTnLst>
                                    <p:set>
                                      <p:cBhvr>
                                        <p:cTn id="66" dur="1" fill="hold">
                                          <p:stCondLst>
                                            <p:cond delay="0"/>
                                          </p:stCondLst>
                                        </p:cTn>
                                        <p:tgtEl>
                                          <p:spTgt spid="142349"/>
                                        </p:tgtEl>
                                        <p:attrNameLst>
                                          <p:attrName>style.visibility</p:attrName>
                                        </p:attrNameLst>
                                      </p:cBhvr>
                                      <p:to>
                                        <p:strVal val="visible"/>
                                      </p:to>
                                    </p:set>
                                    <p:animEffect transition="in" filter="blinds(horizontal)">
                                      <p:cBhvr>
                                        <p:cTn id="67" dur="500"/>
                                        <p:tgtEl>
                                          <p:spTgt spid="142349"/>
                                        </p:tgtEl>
                                      </p:cBhvr>
                                    </p:animEffect>
                                  </p:childTnLst>
                                </p:cTn>
                              </p:par>
                            </p:childTnLst>
                          </p:cTn>
                        </p:par>
                        <p:par>
                          <p:cTn id="68" fill="hold" nodeType="afterGroup">
                            <p:stCondLst>
                              <p:cond delay="8500"/>
                            </p:stCondLst>
                            <p:childTnLst>
                              <p:par>
                                <p:cTn id="69" presetID="3" presetClass="entr" presetSubtype="10" fill="hold" nodeType="afterEffect">
                                  <p:stCondLst>
                                    <p:cond delay="0"/>
                                  </p:stCondLst>
                                  <p:childTnLst>
                                    <p:set>
                                      <p:cBhvr>
                                        <p:cTn id="70" dur="1" fill="hold">
                                          <p:stCondLst>
                                            <p:cond delay="0"/>
                                          </p:stCondLst>
                                        </p:cTn>
                                        <p:tgtEl>
                                          <p:spTgt spid="142354"/>
                                        </p:tgtEl>
                                        <p:attrNameLst>
                                          <p:attrName>style.visibility</p:attrName>
                                        </p:attrNameLst>
                                      </p:cBhvr>
                                      <p:to>
                                        <p:strVal val="visible"/>
                                      </p:to>
                                    </p:set>
                                    <p:animEffect transition="in" filter="blinds(horizontal)">
                                      <p:cBhvr>
                                        <p:cTn id="71" dur="500"/>
                                        <p:tgtEl>
                                          <p:spTgt spid="142354"/>
                                        </p:tgtEl>
                                      </p:cBhvr>
                                    </p:animEffect>
                                  </p:childTnLst>
                                </p:cTn>
                              </p:par>
                            </p:childTnLst>
                          </p:cTn>
                        </p:par>
                        <p:par>
                          <p:cTn id="72" fill="hold" nodeType="afterGroup">
                            <p:stCondLst>
                              <p:cond delay="9000"/>
                            </p:stCondLst>
                            <p:childTnLst>
                              <p:par>
                                <p:cTn id="73" presetID="3" presetClass="entr" presetSubtype="10" fill="hold" grpId="0" nodeType="afterEffect">
                                  <p:stCondLst>
                                    <p:cond delay="1000"/>
                                  </p:stCondLst>
                                  <p:childTnLst>
                                    <p:set>
                                      <p:cBhvr>
                                        <p:cTn id="74" dur="1" fill="hold">
                                          <p:stCondLst>
                                            <p:cond delay="0"/>
                                          </p:stCondLst>
                                        </p:cTn>
                                        <p:tgtEl>
                                          <p:spTgt spid="142353"/>
                                        </p:tgtEl>
                                        <p:attrNameLst>
                                          <p:attrName>style.visibility</p:attrName>
                                        </p:attrNameLst>
                                      </p:cBhvr>
                                      <p:to>
                                        <p:strVal val="visible"/>
                                      </p:to>
                                    </p:set>
                                    <p:animEffect transition="in" filter="blinds(horizontal)">
                                      <p:cBhvr>
                                        <p:cTn id="75" dur="500"/>
                                        <p:tgtEl>
                                          <p:spTgt spid="142353"/>
                                        </p:tgtEl>
                                      </p:cBhvr>
                                    </p:animEffect>
                                  </p:childTnLst>
                                </p:cTn>
                              </p:par>
                            </p:childTnLst>
                          </p:cTn>
                        </p:par>
                        <p:par>
                          <p:cTn id="76" fill="hold" nodeType="afterGroup">
                            <p:stCondLst>
                              <p:cond delay="10500"/>
                            </p:stCondLst>
                            <p:childTnLst>
                              <p:par>
                                <p:cTn id="77" presetID="3" presetClass="entr" presetSubtype="10" fill="hold" nodeType="afterEffect">
                                  <p:stCondLst>
                                    <p:cond delay="0"/>
                                  </p:stCondLst>
                                  <p:childTnLst>
                                    <p:set>
                                      <p:cBhvr>
                                        <p:cTn id="78" dur="1" fill="hold">
                                          <p:stCondLst>
                                            <p:cond delay="0"/>
                                          </p:stCondLst>
                                        </p:cTn>
                                        <p:tgtEl>
                                          <p:spTgt spid="142356"/>
                                        </p:tgtEl>
                                        <p:attrNameLst>
                                          <p:attrName>style.visibility</p:attrName>
                                        </p:attrNameLst>
                                      </p:cBhvr>
                                      <p:to>
                                        <p:strVal val="visible"/>
                                      </p:to>
                                    </p:set>
                                    <p:animEffect transition="in" filter="blinds(horizontal)">
                                      <p:cBhvr>
                                        <p:cTn id="79" dur="500"/>
                                        <p:tgtEl>
                                          <p:spTgt spid="142356"/>
                                        </p:tgtEl>
                                      </p:cBhvr>
                                    </p:animEffect>
                                  </p:childTnLst>
                                </p:cTn>
                              </p:par>
                            </p:childTnLst>
                          </p:cTn>
                        </p:par>
                        <p:par>
                          <p:cTn id="80" fill="hold" nodeType="afterGroup">
                            <p:stCondLst>
                              <p:cond delay="11000"/>
                            </p:stCondLst>
                            <p:childTnLst>
                              <p:par>
                                <p:cTn id="81" presetID="3" presetClass="entr" presetSubtype="10" fill="hold" grpId="0" nodeType="afterEffect">
                                  <p:stCondLst>
                                    <p:cond delay="1000"/>
                                  </p:stCondLst>
                                  <p:childTnLst>
                                    <p:set>
                                      <p:cBhvr>
                                        <p:cTn id="82" dur="1" fill="hold">
                                          <p:stCondLst>
                                            <p:cond delay="0"/>
                                          </p:stCondLst>
                                        </p:cTn>
                                        <p:tgtEl>
                                          <p:spTgt spid="142355"/>
                                        </p:tgtEl>
                                        <p:attrNameLst>
                                          <p:attrName>style.visibility</p:attrName>
                                        </p:attrNameLst>
                                      </p:cBhvr>
                                      <p:to>
                                        <p:strVal val="visible"/>
                                      </p:to>
                                    </p:set>
                                    <p:animEffect transition="in" filter="blinds(horizontal)">
                                      <p:cBhvr>
                                        <p:cTn id="83" dur="500"/>
                                        <p:tgtEl>
                                          <p:spTgt spid="142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utoUpdateAnimBg="0"/>
      <p:bldP spid="142340" grpId="0" animBg="1" autoUpdateAnimBg="0"/>
      <p:bldP spid="142341" grpId="0" animBg="1" autoUpdateAnimBg="0"/>
      <p:bldP spid="142342" grpId="0" animBg="1" autoUpdateAnimBg="0"/>
      <p:bldP spid="142343" grpId="0" animBg="1" autoUpdateAnimBg="0"/>
      <p:bldP spid="142347" grpId="0" animBg="1" autoUpdateAnimBg="0"/>
      <p:bldP spid="142349" grpId="0" animBg="1" autoUpdateAnimBg="0"/>
      <p:bldP spid="142351" grpId="0" animBg="1" autoUpdateAnimBg="0"/>
      <p:bldP spid="142352" grpId="0" animBg="1" autoUpdateAnimBg="0"/>
      <p:bldP spid="142353" grpId="0" animBg="1" autoUpdateAnimBg="0"/>
      <p:bldP spid="1423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838200" y="773113"/>
            <a:ext cx="35909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5400">
                <a:solidFill>
                  <a:srgbClr val="0000FF"/>
                </a:solidFill>
                <a:latin typeface="Times New Roman" pitchFamily="18" charset="0"/>
                <a:ea typeface="黑体" pitchFamily="49" charset="-122"/>
              </a:rPr>
              <a:t>API</a:t>
            </a:r>
            <a:r>
              <a:rPr kumimoji="0" lang="zh-CN" altLang="en-US" sz="5400">
                <a:solidFill>
                  <a:srgbClr val="0000FF"/>
                </a:solidFill>
                <a:latin typeface="Times New Roman" pitchFamily="18" charset="0"/>
                <a:ea typeface="黑体" pitchFamily="49" charset="-122"/>
              </a:rPr>
              <a:t>函数</a:t>
            </a:r>
          </a:p>
        </p:txBody>
      </p:sp>
      <p:sp>
        <p:nvSpPr>
          <p:cNvPr id="71683" name="Text Box 3"/>
          <p:cNvSpPr txBox="1">
            <a:spLocks noChangeArrowheads="1"/>
          </p:cNvSpPr>
          <p:nvPr/>
        </p:nvSpPr>
        <p:spPr bwMode="auto">
          <a:xfrm>
            <a:off x="611188" y="2060575"/>
            <a:ext cx="8208962" cy="465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88900"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623888"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buClrTx/>
              <a:buSzTx/>
              <a:buFontTx/>
              <a:buNone/>
            </a:pPr>
            <a:r>
              <a:rPr lang="en-US" altLang="zh-CN" sz="2800" b="1">
                <a:latin typeface="Times New Roman" pitchFamily="18" charset="0"/>
                <a:ea typeface="文鼎CS舒同体" pitchFamily="49" charset="-122"/>
              </a:rPr>
              <a:t>Application Programming Interface</a:t>
            </a:r>
            <a:r>
              <a:rPr lang="en-US" altLang="zh-CN" sz="2800" b="1">
                <a:solidFill>
                  <a:srgbClr val="0000FF"/>
                </a:solidFill>
                <a:latin typeface="Times New Roman" pitchFamily="18" charset="0"/>
                <a:ea typeface="文鼎CS舒同体" pitchFamily="49" charset="-122"/>
              </a:rPr>
              <a:t>       	      </a:t>
            </a:r>
          </a:p>
          <a:p>
            <a:pPr eaLnBrk="1" hangingPunct="1">
              <a:lnSpc>
                <a:spcPct val="120000"/>
              </a:lnSpc>
              <a:buClrTx/>
              <a:buSzTx/>
              <a:buFontTx/>
              <a:buNone/>
            </a:pPr>
            <a:r>
              <a:rPr lang="zh-CN" altLang="en-US" sz="2800" b="1">
                <a:solidFill>
                  <a:srgbClr val="0000FF"/>
                </a:solidFill>
                <a:latin typeface="Times New Roman" pitchFamily="18" charset="0"/>
              </a:rPr>
              <a:t>（应用程序编程接口）</a:t>
            </a:r>
          </a:p>
          <a:p>
            <a:pPr eaLnBrk="1" hangingPunct="1">
              <a:lnSpc>
                <a:spcPct val="120000"/>
              </a:lnSpc>
              <a:buClr>
                <a:srgbClr val="0000FF"/>
              </a:buClr>
              <a:buSzPct val="70000"/>
              <a:buFont typeface="Wingdings 2" pitchFamily="18" charset="2"/>
              <a:buChar char="³"/>
            </a:pPr>
            <a:r>
              <a:rPr lang="zh-CN" altLang="en-US" sz="2800" b="1">
                <a:latin typeface="Times New Roman" pitchFamily="18" charset="0"/>
              </a:rPr>
              <a:t>  </a:t>
            </a:r>
            <a:r>
              <a:rPr lang="en-US" altLang="zh-CN" sz="2800" b="1">
                <a:latin typeface="Times New Roman" pitchFamily="18" charset="0"/>
              </a:rPr>
              <a:t>API</a:t>
            </a:r>
            <a:r>
              <a:rPr lang="zh-CN" altLang="en-US" sz="2800" b="1">
                <a:latin typeface="Times New Roman" pitchFamily="18" charset="0"/>
              </a:rPr>
              <a:t>函数有</a:t>
            </a:r>
            <a:r>
              <a:rPr lang="en-US" altLang="zh-CN" sz="2800" b="1">
                <a:latin typeface="Times New Roman" pitchFamily="18" charset="0"/>
              </a:rPr>
              <a:t>1000</a:t>
            </a:r>
            <a:r>
              <a:rPr lang="zh-CN" altLang="en-US" sz="2800" b="1">
                <a:latin typeface="Times New Roman" pitchFamily="18" charset="0"/>
              </a:rPr>
              <a:t>多种。</a:t>
            </a:r>
          </a:p>
          <a:p>
            <a:pPr eaLnBrk="1" hangingPunct="1">
              <a:lnSpc>
                <a:spcPct val="120000"/>
              </a:lnSpc>
              <a:buClr>
                <a:srgbClr val="0000FF"/>
              </a:buClr>
              <a:buSzPct val="70000"/>
              <a:buFont typeface="Wingdings 2" pitchFamily="18" charset="2"/>
              <a:buChar char="³"/>
            </a:pPr>
            <a:r>
              <a:rPr lang="zh-CN" altLang="en-US" sz="2800" b="1">
                <a:latin typeface="Times New Roman" pitchFamily="18" charset="0"/>
              </a:rPr>
              <a:t>  </a:t>
            </a:r>
            <a:r>
              <a:rPr lang="en-US" altLang="zh-CN" sz="2800" b="1">
                <a:latin typeface="Times New Roman" pitchFamily="18" charset="0"/>
              </a:rPr>
              <a:t>API </a:t>
            </a:r>
            <a:r>
              <a:rPr lang="zh-CN" altLang="en-US" sz="2800" b="1">
                <a:latin typeface="Times New Roman" pitchFamily="18" charset="0"/>
              </a:rPr>
              <a:t>函数是最底层的服务。</a:t>
            </a:r>
          </a:p>
          <a:p>
            <a:pPr eaLnBrk="1" hangingPunct="1">
              <a:lnSpc>
                <a:spcPct val="120000"/>
              </a:lnSpc>
              <a:buClr>
                <a:srgbClr val="0000FF"/>
              </a:buClr>
              <a:buSzPct val="70000"/>
              <a:buFont typeface="Wingdings 2" pitchFamily="18" charset="2"/>
              <a:buChar char="³"/>
            </a:pPr>
            <a:r>
              <a:rPr lang="zh-CN" altLang="en-US" sz="2800" b="1">
                <a:latin typeface="Times New Roman" pitchFamily="18" charset="0"/>
              </a:rPr>
              <a:t>  在</a:t>
            </a:r>
            <a:r>
              <a:rPr lang="en-US" altLang="zh-CN" sz="2800" b="1">
                <a:latin typeface="Times New Roman" pitchFamily="18" charset="0"/>
              </a:rPr>
              <a:t>Windows OS</a:t>
            </a:r>
            <a:r>
              <a:rPr lang="zh-CN" altLang="en-US" sz="2800" b="1">
                <a:latin typeface="Times New Roman" pitchFamily="18" charset="0"/>
              </a:rPr>
              <a:t>下运行的程序最终都是通过</a:t>
            </a:r>
            <a:r>
              <a:rPr lang="en-US" altLang="zh-CN" sz="2800" b="1">
                <a:latin typeface="Times New Roman" pitchFamily="18" charset="0"/>
              </a:rPr>
              <a:t>API</a:t>
            </a:r>
            <a:r>
              <a:rPr lang="zh-CN" altLang="en-US" sz="2800" b="1">
                <a:latin typeface="Times New Roman" pitchFamily="18" charset="0"/>
              </a:rPr>
              <a:t>函数来完成工作。</a:t>
            </a:r>
          </a:p>
          <a:p>
            <a:pPr eaLnBrk="1" hangingPunct="1">
              <a:lnSpc>
                <a:spcPct val="120000"/>
              </a:lnSpc>
              <a:buClr>
                <a:srgbClr val="0000FF"/>
              </a:buClr>
              <a:buSzPct val="70000"/>
              <a:buFont typeface="Wingdings 2" pitchFamily="18" charset="2"/>
              <a:buChar char="³"/>
            </a:pPr>
            <a:r>
              <a:rPr lang="zh-CN" altLang="en-US" sz="2800" b="1">
                <a:latin typeface="Times New Roman" pitchFamily="18" charset="0"/>
              </a:rPr>
              <a:t> 程序中要使用</a:t>
            </a:r>
            <a:r>
              <a:rPr lang="en-US" altLang="zh-CN" sz="2800" b="1">
                <a:latin typeface="Times New Roman" pitchFamily="18" charset="0"/>
              </a:rPr>
              <a:t>API</a:t>
            </a:r>
            <a:r>
              <a:rPr lang="zh-CN" altLang="en-US" sz="2800" b="1">
                <a:latin typeface="Times New Roman" pitchFamily="18" charset="0"/>
              </a:rPr>
              <a:t>函数，需要包含头文件</a:t>
            </a:r>
            <a:r>
              <a:rPr lang="en-US" altLang="zh-CN" sz="2800" b="1">
                <a:latin typeface="Times New Roman" pitchFamily="18" charset="0"/>
              </a:rPr>
              <a:t>windows.h</a:t>
            </a:r>
            <a:r>
              <a:rPr lang="zh-CN" altLang="en-US" sz="2800" b="1">
                <a:latin typeface="Times New Roman" pitchFamily="18" charset="0"/>
              </a:rPr>
              <a:t>。</a:t>
            </a:r>
          </a:p>
        </p:txBody>
      </p:sp>
      <p:sp>
        <p:nvSpPr>
          <p:cNvPr id="8196" name="AutoShape 6">
            <a:hlinkClick r:id="rId3" action="ppaction://hlinksldjump" highlightClick="1"/>
          </p:cNvPr>
          <p:cNvSpPr>
            <a:spLocks noChangeArrowheads="1"/>
          </p:cNvSpPr>
          <p:nvPr/>
        </p:nvSpPr>
        <p:spPr bwMode="auto">
          <a:xfrm>
            <a:off x="8675688" y="6453188"/>
            <a:ext cx="468312" cy="404812"/>
          </a:xfrm>
          <a:prstGeom prst="actionButtonBackPrevious">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1683">
                                            <p:txEl>
                                              <p:pRg st="3" end="3"/>
                                            </p:txEl>
                                          </p:spTgt>
                                        </p:tgtEl>
                                        <p:attrNameLst>
                                          <p:attrName>style.visibility</p:attrName>
                                        </p:attrNameLst>
                                      </p:cBhvr>
                                      <p:to>
                                        <p:strVal val="visible"/>
                                      </p:to>
                                    </p:set>
                                    <p:anim calcmode="lin" valueType="num">
                                      <p:cBhvr additive="base">
                                        <p:cTn id="23"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1683">
                                            <p:txEl>
                                              <p:pRg st="4" end="4"/>
                                            </p:txEl>
                                          </p:spTgt>
                                        </p:tgtEl>
                                        <p:attrNameLst>
                                          <p:attrName>style.visibility</p:attrName>
                                        </p:attrNameLst>
                                      </p:cBhvr>
                                      <p:to>
                                        <p:strVal val="visible"/>
                                      </p:to>
                                    </p:set>
                                    <p:anim calcmode="lin" valueType="num">
                                      <p:cBhvr additive="base">
                                        <p:cTn id="29"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1683">
                                            <p:txEl>
                                              <p:pRg st="5" end="5"/>
                                            </p:txEl>
                                          </p:spTgt>
                                        </p:tgtEl>
                                        <p:attrNameLst>
                                          <p:attrName>style.visibility</p:attrName>
                                        </p:attrNameLst>
                                      </p:cBhvr>
                                      <p:to>
                                        <p:strVal val="visible"/>
                                      </p:to>
                                    </p:set>
                                    <p:anim calcmode="lin" valueType="num">
                                      <p:cBhvr additive="base">
                                        <p:cTn id="35" dur="500" fill="hold"/>
                                        <p:tgtEl>
                                          <p:spTgt spid="7168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16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71538" y="862013"/>
            <a:ext cx="6364287" cy="762000"/>
          </a:xfrm>
        </p:spPr>
        <p:txBody>
          <a:bodyPr/>
          <a:lstStyle/>
          <a:p>
            <a:pPr eaLnBrk="1" hangingPunct="1"/>
            <a:r>
              <a:rPr kumimoji="0" lang="zh-CN" altLang="en-US" smtClean="0">
                <a:solidFill>
                  <a:srgbClr val="0000FF"/>
                </a:solidFill>
                <a:latin typeface="黑体" pitchFamily="49" charset="-122"/>
                <a:ea typeface="黑体" pitchFamily="49" charset="-122"/>
              </a:rPr>
              <a:t>消息驱动的整个流程</a:t>
            </a:r>
          </a:p>
        </p:txBody>
      </p:sp>
      <p:sp>
        <p:nvSpPr>
          <p:cNvPr id="161798" name="Text Box 6"/>
          <p:cNvSpPr txBox="1">
            <a:spLocks noChangeArrowheads="1"/>
          </p:cNvSpPr>
          <p:nvPr/>
        </p:nvSpPr>
        <p:spPr bwMode="auto">
          <a:xfrm>
            <a:off x="1042988" y="1916113"/>
            <a:ext cx="7339012"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30000"/>
              </a:lnSpc>
              <a:spcBef>
                <a:spcPct val="0"/>
              </a:spcBef>
              <a:buClr>
                <a:srgbClr val="0000CC"/>
              </a:buClr>
              <a:buSzPct val="80000"/>
              <a:buFont typeface="Wingdings" pitchFamily="2" charset="2"/>
              <a:buChar char="v"/>
            </a:pPr>
            <a:r>
              <a:rPr kumimoji="0" lang="en-US" altLang="zh-CN" sz="2400" b="1" dirty="0">
                <a:latin typeface="Times New Roman" pitchFamily="18" charset="0"/>
              </a:rPr>
              <a:t> </a:t>
            </a:r>
            <a:r>
              <a:rPr kumimoji="0" lang="zh-CN" altLang="en-US" sz="2400" b="1" dirty="0">
                <a:latin typeface="Times New Roman" pitchFamily="18" charset="0"/>
              </a:rPr>
              <a:t>系统发生了或用户发出某个事件；</a:t>
            </a:r>
          </a:p>
          <a:p>
            <a:pPr eaLnBrk="1" hangingPunct="1">
              <a:lnSpc>
                <a:spcPct val="130000"/>
              </a:lnSpc>
              <a:spcBef>
                <a:spcPct val="0"/>
              </a:spcBef>
              <a:buClr>
                <a:srgbClr val="0000CC"/>
              </a:buClr>
              <a:buSzPct val="80000"/>
              <a:buFont typeface="Wingdings" pitchFamily="2" charset="2"/>
              <a:buChar char="v"/>
            </a:pPr>
            <a:r>
              <a:rPr kumimoji="0" lang="zh-CN" altLang="en-US" sz="2400" b="1" dirty="0">
                <a:latin typeface="Times New Roman" pitchFamily="18" charset="0"/>
              </a:rPr>
              <a:t> </a:t>
            </a:r>
            <a:r>
              <a:rPr kumimoji="0" lang="en-US" altLang="zh-CN" sz="2400" b="1" dirty="0">
                <a:latin typeface="Times New Roman" pitchFamily="18" charset="0"/>
              </a:rPr>
              <a:t>Windows</a:t>
            </a:r>
            <a:r>
              <a:rPr kumimoji="0" lang="zh-CN" altLang="en-US" sz="2400" b="1" dirty="0">
                <a:latin typeface="Times New Roman" pitchFamily="18" charset="0"/>
              </a:rPr>
              <a:t>把这个事件翻译为消息，然后把它投递到程序的消息队列中；</a:t>
            </a:r>
          </a:p>
          <a:p>
            <a:pPr eaLnBrk="1" hangingPunct="1">
              <a:lnSpc>
                <a:spcPct val="130000"/>
              </a:lnSpc>
              <a:spcBef>
                <a:spcPct val="0"/>
              </a:spcBef>
              <a:buClr>
                <a:srgbClr val="0000CC"/>
              </a:buClr>
              <a:buSzPct val="80000"/>
              <a:buFont typeface="Wingdings" pitchFamily="2" charset="2"/>
              <a:buChar char="v"/>
            </a:pPr>
            <a:r>
              <a:rPr kumimoji="0" lang="zh-CN" altLang="en-US" sz="2400" b="1" dirty="0">
                <a:latin typeface="Times New Roman" pitchFamily="18" charset="0"/>
              </a:rPr>
              <a:t> 应用程序从消息队列中接收到这个消息；</a:t>
            </a:r>
          </a:p>
          <a:p>
            <a:pPr eaLnBrk="1" hangingPunct="1">
              <a:lnSpc>
                <a:spcPct val="130000"/>
              </a:lnSpc>
              <a:spcBef>
                <a:spcPct val="0"/>
              </a:spcBef>
              <a:buClr>
                <a:srgbClr val="0000CC"/>
              </a:buClr>
              <a:buSzPct val="80000"/>
              <a:buFont typeface="Wingdings" pitchFamily="2" charset="2"/>
              <a:buChar char="v"/>
            </a:pPr>
            <a:r>
              <a:rPr kumimoji="0" lang="zh-CN" altLang="en-US" sz="2400" b="1" dirty="0">
                <a:latin typeface="Times New Roman" pitchFamily="18" charset="0"/>
              </a:rPr>
              <a:t> 应用程序把消息分派给相应的窗口；</a:t>
            </a:r>
          </a:p>
          <a:p>
            <a:pPr eaLnBrk="1" hangingPunct="1">
              <a:lnSpc>
                <a:spcPct val="130000"/>
              </a:lnSpc>
              <a:spcBef>
                <a:spcPct val="0"/>
              </a:spcBef>
              <a:buClr>
                <a:srgbClr val="0000CC"/>
              </a:buClr>
              <a:buSzPct val="80000"/>
              <a:buFont typeface="Wingdings" pitchFamily="2" charset="2"/>
              <a:buChar char="v"/>
            </a:pPr>
            <a:r>
              <a:rPr kumimoji="0" lang="zh-CN" altLang="en-US" sz="2400" b="1" dirty="0">
                <a:latin typeface="Times New Roman" pitchFamily="18" charset="0"/>
              </a:rPr>
              <a:t> 窗口接收这个消息并进行处理（由这个窗口的窗口过程函数负责处理这个消息）。</a:t>
            </a:r>
            <a:br>
              <a:rPr kumimoji="0" lang="zh-CN" altLang="en-US" sz="2400" b="1" dirty="0">
                <a:latin typeface="Times New Roman" pitchFamily="18" charset="0"/>
              </a:rPr>
            </a:br>
            <a:endParaRPr kumimoji="0" lang="zh-CN" altLang="en-US" sz="2400" b="1" dirty="0">
              <a:latin typeface="Times New Roman" pitchFamily="18" charset="0"/>
            </a:endParaRPr>
          </a:p>
        </p:txBody>
      </p:sp>
      <p:pic>
        <p:nvPicPr>
          <p:cNvPr id="16388" name="Picture 11" descr="j02054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4725" y="34925"/>
            <a:ext cx="18192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8">
                                            <p:txEl>
                                              <p:pRg st="0" end="0"/>
                                            </p:txEl>
                                          </p:spTgt>
                                        </p:tgtEl>
                                        <p:attrNameLst>
                                          <p:attrName>style.visibility</p:attrName>
                                        </p:attrNameLst>
                                      </p:cBhvr>
                                      <p:to>
                                        <p:strVal val="visible"/>
                                      </p:to>
                                    </p:set>
                                    <p:anim calcmode="lin" valueType="num">
                                      <p:cBhvr additive="base">
                                        <p:cTn id="7" dur="500" fill="hold"/>
                                        <p:tgtEl>
                                          <p:spTgt spid="1617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8">
                                            <p:txEl>
                                              <p:pRg st="1" end="1"/>
                                            </p:txEl>
                                          </p:spTgt>
                                        </p:tgtEl>
                                        <p:attrNameLst>
                                          <p:attrName>style.visibility</p:attrName>
                                        </p:attrNameLst>
                                      </p:cBhvr>
                                      <p:to>
                                        <p:strVal val="visible"/>
                                      </p:to>
                                    </p:set>
                                    <p:anim calcmode="lin" valueType="num">
                                      <p:cBhvr additive="base">
                                        <p:cTn id="13" dur="500" fill="hold"/>
                                        <p:tgtEl>
                                          <p:spTgt spid="1617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798">
                                            <p:txEl>
                                              <p:pRg st="2" end="2"/>
                                            </p:txEl>
                                          </p:spTgt>
                                        </p:tgtEl>
                                        <p:attrNameLst>
                                          <p:attrName>style.visibility</p:attrName>
                                        </p:attrNameLst>
                                      </p:cBhvr>
                                      <p:to>
                                        <p:strVal val="visible"/>
                                      </p:to>
                                    </p:set>
                                    <p:anim calcmode="lin" valueType="num">
                                      <p:cBhvr additive="base">
                                        <p:cTn id="19" dur="500" fill="hold"/>
                                        <p:tgtEl>
                                          <p:spTgt spid="1617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7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798">
                                            <p:txEl>
                                              <p:pRg st="3" end="3"/>
                                            </p:txEl>
                                          </p:spTgt>
                                        </p:tgtEl>
                                        <p:attrNameLst>
                                          <p:attrName>style.visibility</p:attrName>
                                        </p:attrNameLst>
                                      </p:cBhvr>
                                      <p:to>
                                        <p:strVal val="visible"/>
                                      </p:to>
                                    </p:set>
                                    <p:anim calcmode="lin" valueType="num">
                                      <p:cBhvr additive="base">
                                        <p:cTn id="25" dur="500" fill="hold"/>
                                        <p:tgtEl>
                                          <p:spTgt spid="1617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17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1798">
                                            <p:txEl>
                                              <p:pRg st="4" end="4"/>
                                            </p:txEl>
                                          </p:spTgt>
                                        </p:tgtEl>
                                        <p:attrNameLst>
                                          <p:attrName>style.visibility</p:attrName>
                                        </p:attrNameLst>
                                      </p:cBhvr>
                                      <p:to>
                                        <p:strVal val="visible"/>
                                      </p:to>
                                    </p:set>
                                    <p:anim calcmode="lin" valueType="num">
                                      <p:cBhvr additive="base">
                                        <p:cTn id="31" dur="500" fill="hold"/>
                                        <p:tgtEl>
                                          <p:spTgt spid="16179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17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8" grpId="0" build="allAtOnce"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8175" y="12898"/>
            <a:ext cx="7867650" cy="7448550"/>
          </a:xfrm>
          <a:prstGeom prst="rect">
            <a:avLst/>
          </a:prstGeom>
        </p:spPr>
      </p:pic>
      <p:sp>
        <p:nvSpPr>
          <p:cNvPr id="182277" name="Rectangle 5"/>
          <p:cNvSpPr>
            <a:spLocks noChangeArrowheads="1"/>
          </p:cNvSpPr>
          <p:nvPr/>
        </p:nvSpPr>
        <p:spPr bwMode="auto">
          <a:xfrm>
            <a:off x="6804025" y="2781300"/>
            <a:ext cx="1368425" cy="2889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6" name="Rectangle 5"/>
          <p:cNvSpPr>
            <a:spLocks noChangeArrowheads="1"/>
          </p:cNvSpPr>
          <p:nvPr/>
        </p:nvSpPr>
        <p:spPr bwMode="auto">
          <a:xfrm>
            <a:off x="6804025" y="3579813"/>
            <a:ext cx="1368425" cy="2889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7" name="Rectangle 5"/>
          <p:cNvSpPr>
            <a:spLocks noChangeArrowheads="1"/>
          </p:cNvSpPr>
          <p:nvPr/>
        </p:nvSpPr>
        <p:spPr bwMode="auto">
          <a:xfrm>
            <a:off x="899592" y="4732020"/>
            <a:ext cx="1368425" cy="210041"/>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8" name="Rectangle 5"/>
          <p:cNvSpPr>
            <a:spLocks noChangeArrowheads="1"/>
          </p:cNvSpPr>
          <p:nvPr/>
        </p:nvSpPr>
        <p:spPr bwMode="auto">
          <a:xfrm>
            <a:off x="3988316" y="3350320"/>
            <a:ext cx="1368425" cy="210041"/>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77"/>
                                        </p:tgtEl>
                                        <p:attrNameLst>
                                          <p:attrName>style.visibility</p:attrName>
                                        </p:attrNameLst>
                                      </p:cBhvr>
                                      <p:to>
                                        <p:strVal val="visible"/>
                                      </p:to>
                                    </p:set>
                                    <p:animEffect transition="in" filter="wipe(left)">
                                      <p:cBhvr>
                                        <p:cTn id="17" dur="500"/>
                                        <p:tgtEl>
                                          <p:spTgt spid="182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27088" y="908050"/>
            <a:ext cx="7632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zh-CN" altLang="en-US" sz="4400">
                <a:solidFill>
                  <a:srgbClr val="0000FF"/>
                </a:solidFill>
                <a:latin typeface="Times New Roman" pitchFamily="18" charset="0"/>
                <a:ea typeface="黑体" pitchFamily="49" charset="-122"/>
              </a:rPr>
              <a:t>为单击消息添加消息响应函数</a:t>
            </a:r>
          </a:p>
        </p:txBody>
      </p:sp>
      <p:sp>
        <p:nvSpPr>
          <p:cNvPr id="183301" name="Rectangle 5"/>
          <p:cNvSpPr>
            <a:spLocks noChangeArrowheads="1"/>
          </p:cNvSpPr>
          <p:nvPr/>
        </p:nvSpPr>
        <p:spPr bwMode="auto">
          <a:xfrm>
            <a:off x="827088" y="2060575"/>
            <a:ext cx="7777162" cy="2160513"/>
          </a:xfrm>
          <a:prstGeom prst="rect">
            <a:avLst/>
          </a:prstGeom>
          <a:noFill/>
          <a:ln w="5715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600" dirty="0">
                <a:latin typeface="华文新魏" pitchFamily="2" charset="-122"/>
                <a:ea typeface="华文新魏" pitchFamily="2" charset="-122"/>
              </a:rPr>
              <a:t>void </a:t>
            </a:r>
            <a:r>
              <a:rPr lang="en-US" altLang="zh-CN" sz="2600" dirty="0" err="1">
                <a:latin typeface="华文新魏" pitchFamily="2" charset="-122"/>
                <a:ea typeface="华文新魏" pitchFamily="2" charset="-122"/>
              </a:rPr>
              <a:t>CFirstWinProgDlg</a:t>
            </a:r>
            <a:r>
              <a:rPr lang="en-US" altLang="zh-CN" sz="2600" dirty="0">
                <a:latin typeface="华文新魏" pitchFamily="2" charset="-122"/>
                <a:ea typeface="华文新魏" pitchFamily="2" charset="-122"/>
              </a:rPr>
              <a:t>::OnBnClickedButton1()</a:t>
            </a:r>
          </a:p>
          <a:p>
            <a:pPr eaLnBrk="1" hangingPunct="1">
              <a:spcBef>
                <a:spcPct val="0"/>
              </a:spcBef>
              <a:buClrTx/>
              <a:buSzTx/>
              <a:buFontTx/>
              <a:buNone/>
            </a:pPr>
            <a:r>
              <a:rPr lang="en-US" altLang="zh-CN" sz="2600" dirty="0">
                <a:latin typeface="华文新魏" pitchFamily="2" charset="-122"/>
                <a:ea typeface="华文新魏" pitchFamily="2" charset="-122"/>
              </a:rPr>
              <a:t>{</a:t>
            </a:r>
          </a:p>
          <a:p>
            <a:pPr eaLnBrk="1" hangingPunct="1">
              <a:spcBef>
                <a:spcPct val="0"/>
              </a:spcBef>
              <a:buClrTx/>
              <a:buSzTx/>
              <a:buFontTx/>
              <a:buNone/>
            </a:pPr>
            <a:r>
              <a:rPr lang="en-US" altLang="zh-CN" sz="2600" dirty="0">
                <a:latin typeface="华文新魏" pitchFamily="2" charset="-122"/>
                <a:ea typeface="华文新魏" pitchFamily="2" charset="-122"/>
              </a:rPr>
              <a:t>	</a:t>
            </a:r>
            <a:r>
              <a:rPr lang="en-US" altLang="zh-CN" sz="2600" dirty="0">
                <a:solidFill>
                  <a:srgbClr val="009900"/>
                </a:solidFill>
                <a:latin typeface="华文新魏" pitchFamily="2" charset="-122"/>
                <a:ea typeface="华文新魏" pitchFamily="2" charset="-122"/>
              </a:rPr>
              <a:t>// TODO: </a:t>
            </a:r>
            <a:r>
              <a:rPr lang="zh-CN" altLang="en-US" sz="2600" dirty="0">
                <a:solidFill>
                  <a:srgbClr val="009900"/>
                </a:solidFill>
                <a:latin typeface="华文新魏" pitchFamily="2" charset="-122"/>
                <a:ea typeface="华文新魏" pitchFamily="2" charset="-122"/>
              </a:rPr>
              <a:t>在此添加控件通知处理程序代码</a:t>
            </a:r>
          </a:p>
          <a:p>
            <a:pPr eaLnBrk="1" hangingPunct="1">
              <a:spcBef>
                <a:spcPct val="0"/>
              </a:spcBef>
              <a:buClrTx/>
              <a:buSzTx/>
              <a:buFontTx/>
              <a:buNone/>
            </a:pPr>
            <a:r>
              <a:rPr lang="zh-CN" altLang="en-US" sz="2600" dirty="0">
                <a:latin typeface="华文新魏" pitchFamily="2" charset="-122"/>
                <a:ea typeface="华文新魏" pitchFamily="2" charset="-122"/>
              </a:rPr>
              <a:t>	</a:t>
            </a:r>
            <a:r>
              <a:rPr lang="en-US" altLang="zh-CN" sz="2600" dirty="0" err="1">
                <a:latin typeface="华文新魏" pitchFamily="2" charset="-122"/>
                <a:ea typeface="华文新魏" pitchFamily="2" charset="-122"/>
              </a:rPr>
              <a:t>MessageBox</a:t>
            </a:r>
            <a:r>
              <a:rPr lang="en-US" altLang="zh-CN" sz="2600" dirty="0">
                <a:latin typeface="华文新魏" pitchFamily="2" charset="-122"/>
                <a:ea typeface="华文新魏" pitchFamily="2" charset="-122"/>
              </a:rPr>
              <a:t>(_T("</a:t>
            </a:r>
            <a:r>
              <a:rPr lang="zh-CN" altLang="en-US" sz="2600" dirty="0">
                <a:latin typeface="华文新魏" pitchFamily="2" charset="-122"/>
                <a:ea typeface="华文新魏" pitchFamily="2" charset="-122"/>
              </a:rPr>
              <a:t>欢迎来到</a:t>
            </a:r>
            <a:r>
              <a:rPr lang="en-US" altLang="zh-CN" sz="2600" dirty="0">
                <a:latin typeface="华文新魏" pitchFamily="2" charset="-122"/>
                <a:ea typeface="华文新魏" pitchFamily="2" charset="-122"/>
              </a:rPr>
              <a:t>VC++</a:t>
            </a:r>
            <a:r>
              <a:rPr lang="zh-CN" altLang="en-US" sz="2600" dirty="0">
                <a:latin typeface="华文新魏" pitchFamily="2" charset="-122"/>
                <a:ea typeface="华文新魏" pitchFamily="2" charset="-122"/>
              </a:rPr>
              <a:t>的世界！</a:t>
            </a:r>
            <a:r>
              <a:rPr lang="en-US" altLang="zh-CN" sz="2600" dirty="0">
                <a:latin typeface="华文新魏" pitchFamily="2" charset="-122"/>
                <a:ea typeface="华文新魏" pitchFamily="2" charset="-122"/>
              </a:rPr>
              <a:t>"));</a:t>
            </a:r>
          </a:p>
          <a:p>
            <a:pPr eaLnBrk="1" hangingPunct="1">
              <a:spcBef>
                <a:spcPct val="0"/>
              </a:spcBef>
              <a:buClrTx/>
              <a:buSzTx/>
              <a:buFontTx/>
              <a:buNone/>
            </a:pPr>
            <a:r>
              <a:rPr lang="en-US" altLang="zh-CN" sz="2600" dirty="0">
                <a:latin typeface="华文新魏" pitchFamily="2" charset="-122"/>
                <a:ea typeface="华文新魏" pitchFamily="2" charset="-122"/>
              </a:rPr>
              <a:t>}</a:t>
            </a:r>
            <a:endParaRPr lang="en-US" altLang="zh-CN" sz="2600" dirty="0">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30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30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330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30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33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uiExpand="1"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838200" y="925513"/>
            <a:ext cx="5318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400" dirty="0">
                <a:solidFill>
                  <a:srgbClr val="0000FF"/>
                </a:solidFill>
                <a:latin typeface="Times New Roman" pitchFamily="18" charset="0"/>
                <a:ea typeface="黑体" pitchFamily="49" charset="-122"/>
              </a:rPr>
              <a:t>MFC</a:t>
            </a:r>
            <a:r>
              <a:rPr kumimoji="0" lang="zh-CN" altLang="en-US" sz="4400" dirty="0">
                <a:solidFill>
                  <a:srgbClr val="0000FF"/>
                </a:solidFill>
                <a:latin typeface="Times New Roman" pitchFamily="18" charset="0"/>
                <a:ea typeface="黑体" pitchFamily="49" charset="-122"/>
              </a:rPr>
              <a:t>消息映射机制</a:t>
            </a:r>
          </a:p>
        </p:txBody>
      </p:sp>
      <p:sp>
        <p:nvSpPr>
          <p:cNvPr id="186371" name="Text Box 3"/>
          <p:cNvSpPr txBox="1">
            <a:spLocks noChangeArrowheads="1"/>
          </p:cNvSpPr>
          <p:nvPr/>
        </p:nvSpPr>
        <p:spPr bwMode="auto">
          <a:xfrm>
            <a:off x="611188" y="1844675"/>
            <a:ext cx="8532812"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446088" indent="-28575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buClr>
                <a:srgbClr val="0000FF"/>
              </a:buClr>
              <a:buSzPct val="70000"/>
              <a:buFont typeface="Wingdings 2" pitchFamily="18" charset="2"/>
              <a:buChar char="³"/>
            </a:pPr>
            <a:r>
              <a:rPr lang="en-US" altLang="zh-CN" sz="2600" b="1">
                <a:latin typeface="Times New Roman" pitchFamily="18" charset="0"/>
              </a:rPr>
              <a:t> </a:t>
            </a:r>
            <a:r>
              <a:rPr lang="zh-CN" altLang="en-US" sz="2600" b="1">
                <a:latin typeface="Times New Roman" pitchFamily="18" charset="0"/>
              </a:rPr>
              <a:t>建立一个消息和函数的对应表，当收到消息时查找表，如果表中有相应的消息，就将消息交给对应的函数处理。</a:t>
            </a:r>
          </a:p>
        </p:txBody>
      </p:sp>
      <p:graphicFrame>
        <p:nvGraphicFramePr>
          <p:cNvPr id="186372" name="Group 4"/>
          <p:cNvGraphicFramePr>
            <a:graphicFrameLocks noGrp="1"/>
          </p:cNvGraphicFramePr>
          <p:nvPr/>
        </p:nvGraphicFramePr>
        <p:xfrm>
          <a:off x="971550" y="3500438"/>
          <a:ext cx="7777163" cy="3048000"/>
        </p:xfrm>
        <a:graphic>
          <a:graphicData uri="http://schemas.openxmlformats.org/drawingml/2006/table">
            <a:tbl>
              <a:tblPr/>
              <a:tblGrid>
                <a:gridCol w="5329238">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tblGrid>
              <a:tr h="508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smtClean="0">
                          <a:ln>
                            <a:noFill/>
                          </a:ln>
                          <a:solidFill>
                            <a:schemeClr val="tx1"/>
                          </a:solidFill>
                          <a:effectLst/>
                          <a:latin typeface="Verdana" pitchFamily="34" charset="0"/>
                          <a:ea typeface="宋体" pitchFamily="2" charset="-122"/>
                        </a:rPr>
                        <a:t>消      息</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smtClean="0">
                          <a:ln>
                            <a:noFill/>
                          </a:ln>
                          <a:solidFill>
                            <a:schemeClr val="tx1"/>
                          </a:solidFill>
                          <a:effectLst/>
                          <a:latin typeface="Verdana" pitchFamily="34" charset="0"/>
                          <a:ea typeface="宋体" pitchFamily="2" charset="-122"/>
                        </a:rPr>
                        <a:t>响应函数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dirty="0" smtClean="0">
                          <a:ln>
                            <a:noFill/>
                          </a:ln>
                          <a:solidFill>
                            <a:schemeClr val="tx1"/>
                          </a:solidFill>
                          <a:effectLst/>
                          <a:latin typeface="Times New Roman" pitchFamily="18" charset="0"/>
                          <a:ea typeface="宋体" pitchFamily="2" charset="-122"/>
                        </a:rPr>
                        <a:t>BN_CLICKED(IDC_TEST1_BUTTON)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dirty="0" smtClean="0">
                          <a:ln>
                            <a:noFill/>
                          </a:ln>
                          <a:solidFill>
                            <a:schemeClr val="tx1"/>
                          </a:solidFill>
                          <a:effectLst/>
                          <a:latin typeface="Times New Roman" pitchFamily="18" charset="0"/>
                          <a:ea typeface="宋体" pitchFamily="2" charset="-122"/>
                        </a:rPr>
                        <a:t>OnTest1Button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BN_CLICKED(IDC_CLEAR1_BUTTON)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OnClear1Button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dirty="0" smtClean="0">
                          <a:ln>
                            <a:noFill/>
                          </a:ln>
                          <a:solidFill>
                            <a:schemeClr val="tx1"/>
                          </a:solidFill>
                          <a:effectLst/>
                          <a:latin typeface="Times New Roman" pitchFamily="18" charset="0"/>
                          <a:ea typeface="宋体" pitchFamily="2" charset="-122"/>
                        </a:rPr>
                        <a:t>BN_CLICKED(IDC_EXIT_BUTTON)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宋体" pitchFamily="2" charset="-122"/>
                        </a:rPr>
                        <a:t>OnExitButton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16000">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a:ea typeface="宋体" pitchFamily="2" charset="-122"/>
                        </a:rPr>
                        <a:t>……</a:t>
                      </a:r>
                      <a:endParaRPr kumimoji="1" lang="en-US" altLang="zh-CN" sz="2400" b="1" i="0" u="none" strike="noStrike" cap="none" normalizeH="0" baseline="0" smtClean="0">
                        <a:ln>
                          <a:noFill/>
                        </a:ln>
                        <a:solidFill>
                          <a:schemeClr val="tx1"/>
                        </a:solidFill>
                        <a:effectLst/>
                        <a:latin typeface="Verdana" pitchFamily="34" charset="0"/>
                        <a:ea typeface="宋体" pitchFamily="2" charset="-122"/>
                      </a:endParaRPr>
                    </a:p>
                  </a:txBody>
                  <a:tcPr marL="90000" marR="90000" marT="46800" marB="46800" vert="eaVert"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pitchFamily="2" charset="2"/>
                        <a:defRPr kumimoji="1" sz="2800">
                          <a:solidFill>
                            <a:schemeClr val="tx1"/>
                          </a:solidFill>
                          <a:latin typeface="Verdana" pitchFamily="34" charset="0"/>
                          <a:ea typeface="宋体" pitchFamily="2" charset="-122"/>
                        </a:defRPr>
                      </a:lvl1pPr>
                      <a:lvl2pPr algn="l">
                        <a:spcBef>
                          <a:spcPct val="20000"/>
                        </a:spcBef>
                        <a:buClr>
                          <a:schemeClr val="folHlink"/>
                        </a:buClr>
                        <a:buSzPct val="70000"/>
                        <a:buFont typeface="Wingdings" pitchFamily="2" charset="2"/>
                        <a:defRPr kumimoji="1" sz="2400">
                          <a:solidFill>
                            <a:schemeClr val="tx1"/>
                          </a:solidFill>
                          <a:latin typeface="Verdana" pitchFamily="34" charset="0"/>
                          <a:ea typeface="宋体" pitchFamily="2" charset="-122"/>
                        </a:defRPr>
                      </a:lvl2pPr>
                      <a:lvl3pPr algn="l">
                        <a:spcBef>
                          <a:spcPct val="20000"/>
                        </a:spcBef>
                        <a:buClr>
                          <a:schemeClr val="tx2"/>
                        </a:buClr>
                        <a:defRPr kumimoji="1" sz="2000">
                          <a:solidFill>
                            <a:schemeClr val="tx1"/>
                          </a:solidFill>
                          <a:latin typeface="Verdana" pitchFamily="34" charset="0"/>
                          <a:ea typeface="宋体" pitchFamily="2" charset="-122"/>
                        </a:defRPr>
                      </a:lvl3pPr>
                      <a:lvl4pPr algn="l">
                        <a:spcBef>
                          <a:spcPct val="20000"/>
                        </a:spcBef>
                        <a:buClr>
                          <a:schemeClr val="hlink"/>
                        </a:buClr>
                        <a:defRPr kumimoji="1">
                          <a:solidFill>
                            <a:schemeClr val="tx1"/>
                          </a:solidFill>
                          <a:latin typeface="Verdana" pitchFamily="34" charset="0"/>
                          <a:ea typeface="宋体" pitchFamily="2" charset="-122"/>
                        </a:defRPr>
                      </a:lvl4pPr>
                      <a:lvl5pPr algn="l">
                        <a:spcBef>
                          <a:spcPct val="20000"/>
                        </a:spcBef>
                        <a:buClr>
                          <a:schemeClr val="tx1"/>
                        </a:buClr>
                        <a:buSzPct val="85000"/>
                        <a:defRPr kumimoji="1">
                          <a:solidFill>
                            <a:schemeClr val="tx1"/>
                          </a:solidFill>
                          <a:latin typeface="Verdana" pitchFamily="34" charset="0"/>
                          <a:ea typeface="宋体" pitchFamily="2" charset="-122"/>
                        </a:defRPr>
                      </a:lvl5pPr>
                      <a:lvl6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6pPr>
                      <a:lvl7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7pPr>
                      <a:lvl8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8pPr>
                      <a:lvl9pPr fontAlgn="base">
                        <a:spcBef>
                          <a:spcPct val="20000"/>
                        </a:spcBef>
                        <a:spcAft>
                          <a:spcPct val="0"/>
                        </a:spcAft>
                        <a:buClr>
                          <a:schemeClr val="tx1"/>
                        </a:buClr>
                        <a:buSzPct val="85000"/>
                        <a:defRPr kumimoji="1">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smtClean="0">
                          <a:ln>
                            <a:noFill/>
                          </a:ln>
                          <a:solidFill>
                            <a:schemeClr val="tx1"/>
                          </a:solidFill>
                          <a:effectLst/>
                          <a:latin typeface="Times New Roman"/>
                          <a:ea typeface="宋体" pitchFamily="2" charset="-122"/>
                        </a:rPr>
                        <a:t>……</a:t>
                      </a:r>
                      <a:endParaRPr kumimoji="1" lang="en-US" altLang="zh-CN" sz="2400" b="1" i="0" u="none" strike="noStrike" cap="none" normalizeH="0" baseline="0" dirty="0" smtClean="0">
                        <a:ln>
                          <a:noFill/>
                        </a:ln>
                        <a:solidFill>
                          <a:schemeClr val="tx1"/>
                        </a:solidFill>
                        <a:effectLst/>
                        <a:latin typeface="Verdana" pitchFamily="34" charset="0"/>
                        <a:ea typeface="宋体" pitchFamily="2" charset="-122"/>
                      </a:endParaRPr>
                    </a:p>
                  </a:txBody>
                  <a:tcPr marL="90000" marR="90000" marT="46800" marB="46800" vert="eaVert"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6392" name="Rectangle 24"/>
          <p:cNvSpPr>
            <a:spLocks noChangeArrowheads="1"/>
          </p:cNvSpPr>
          <p:nvPr/>
        </p:nvSpPr>
        <p:spPr bwMode="auto">
          <a:xfrm>
            <a:off x="4500563" y="260350"/>
            <a:ext cx="1368425" cy="576263"/>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b="1">
                <a:effectLst>
                  <a:outerShdw blurRad="38100" dist="38100" dir="2700000" algn="tl">
                    <a:srgbClr val="FFFFFF"/>
                  </a:outerShdw>
                </a:effectLst>
                <a:latin typeface="Times New Roman" pitchFamily="18" charset="0"/>
                <a:ea typeface="宋体" pitchFamily="2" charset="-122"/>
              </a:rPr>
              <a:t>消息</a:t>
            </a:r>
          </a:p>
        </p:txBody>
      </p:sp>
      <p:sp>
        <p:nvSpPr>
          <p:cNvPr id="186393" name="Text Box 25"/>
          <p:cNvSpPr txBox="1">
            <a:spLocks noChangeArrowheads="1"/>
          </p:cNvSpPr>
          <p:nvPr/>
        </p:nvSpPr>
        <p:spPr bwMode="auto">
          <a:xfrm>
            <a:off x="7380288" y="333375"/>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a:effectLst>
                  <a:outerShdw blurRad="38100" dist="38100" dir="2700000" algn="tl">
                    <a:srgbClr val="C0C0C0"/>
                  </a:outerShdw>
                </a:effectLst>
                <a:latin typeface="Times New Roman" pitchFamily="18" charset="0"/>
                <a:ea typeface="宋体" pitchFamily="2" charset="-122"/>
              </a:rPr>
              <a:t>函数</a:t>
            </a:r>
          </a:p>
        </p:txBody>
      </p:sp>
      <p:sp>
        <p:nvSpPr>
          <p:cNvPr id="186394" name="Line 26"/>
          <p:cNvSpPr>
            <a:spLocks noChangeShapeType="1"/>
          </p:cNvSpPr>
          <p:nvPr/>
        </p:nvSpPr>
        <p:spPr bwMode="auto">
          <a:xfrm>
            <a:off x="5868988" y="549275"/>
            <a:ext cx="15113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6394"/>
                                        </p:tgtEl>
                                        <p:attrNameLst>
                                          <p:attrName>style.visibility</p:attrName>
                                        </p:attrNameLst>
                                      </p:cBhvr>
                                      <p:to>
                                        <p:strVal val="visible"/>
                                      </p:to>
                                    </p:set>
                                    <p:animEffect transition="in" filter="wipe(left)">
                                      <p:cBhvr>
                                        <p:cTn id="11" dur="500"/>
                                        <p:tgtEl>
                                          <p:spTgt spid="1863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639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86371">
                                            <p:txEl>
                                              <p:pRg st="0" end="0"/>
                                            </p:txEl>
                                          </p:spTgt>
                                        </p:tgtEl>
                                        <p:attrNameLst>
                                          <p:attrName>style.visibility</p:attrName>
                                        </p:attrNameLst>
                                      </p:cBhvr>
                                      <p:to>
                                        <p:strVal val="visible"/>
                                      </p:to>
                                    </p:set>
                                    <p:anim calcmode="lin" valueType="num">
                                      <p:cBhvr additive="base">
                                        <p:cTn id="20"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86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P spid="186392" grpId="0" animBg="1"/>
      <p:bldP spid="186393" grpId="0"/>
      <p:bldP spid="18639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827088" y="908050"/>
            <a:ext cx="5318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400">
                <a:solidFill>
                  <a:srgbClr val="0000FF"/>
                </a:solidFill>
                <a:latin typeface="Times New Roman" pitchFamily="18" charset="0"/>
                <a:ea typeface="黑体" pitchFamily="49" charset="-122"/>
              </a:rPr>
              <a:t>MFC</a:t>
            </a:r>
            <a:r>
              <a:rPr kumimoji="0" lang="zh-CN" altLang="en-US" sz="4400">
                <a:solidFill>
                  <a:srgbClr val="0000FF"/>
                </a:solidFill>
                <a:latin typeface="Times New Roman" pitchFamily="18" charset="0"/>
                <a:ea typeface="黑体" pitchFamily="49" charset="-122"/>
              </a:rPr>
              <a:t>消息映射机制</a:t>
            </a:r>
          </a:p>
        </p:txBody>
      </p:sp>
      <p:sp>
        <p:nvSpPr>
          <p:cNvPr id="150531" name="Text Box 3"/>
          <p:cNvSpPr txBox="1">
            <a:spLocks noChangeArrowheads="1"/>
          </p:cNvSpPr>
          <p:nvPr/>
        </p:nvSpPr>
        <p:spPr bwMode="auto">
          <a:xfrm>
            <a:off x="611188" y="1844675"/>
            <a:ext cx="8532812"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446088" indent="-28575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25000"/>
              </a:spcBef>
              <a:buClr>
                <a:srgbClr val="0000FF"/>
              </a:buClr>
              <a:buSzPct val="70000"/>
              <a:buFont typeface="Wingdings 2" pitchFamily="18" charset="2"/>
              <a:buChar char="³"/>
            </a:pPr>
            <a:r>
              <a:rPr lang="en-US" altLang="zh-CN" sz="2600" b="1" dirty="0">
                <a:latin typeface="Times New Roman" pitchFamily="18" charset="0"/>
              </a:rPr>
              <a:t> </a:t>
            </a:r>
            <a:r>
              <a:rPr lang="zh-CN" altLang="en-US" sz="2600" b="1" dirty="0">
                <a:latin typeface="Times New Roman" pitchFamily="18" charset="0"/>
              </a:rPr>
              <a:t>从鼠标单击操作到</a:t>
            </a:r>
            <a:r>
              <a:rPr lang="en-US" altLang="zh-CN" sz="2600" b="1" dirty="0">
                <a:latin typeface="Times New Roman" pitchFamily="18" charset="0"/>
              </a:rPr>
              <a:t>Windows</a:t>
            </a:r>
            <a:r>
              <a:rPr lang="zh-CN" altLang="en-US" sz="2600" b="1" dirty="0">
                <a:latin typeface="Times New Roman" pitchFamily="18" charset="0"/>
              </a:rPr>
              <a:t>应用程序作出相应的反应经历以下步骤：</a:t>
            </a:r>
          </a:p>
          <a:p>
            <a:pPr eaLnBrk="1" hangingPunct="1">
              <a:lnSpc>
                <a:spcPct val="120000"/>
              </a:lnSpc>
              <a:spcBef>
                <a:spcPct val="25000"/>
              </a:spcBef>
              <a:buClr>
                <a:srgbClr val="0000FF"/>
              </a:buClr>
              <a:buSzPct val="70000"/>
              <a:buFont typeface="Wingdings 2" pitchFamily="18" charset="2"/>
              <a:buNone/>
            </a:pPr>
            <a:r>
              <a:rPr lang="zh-CN" altLang="en-US" sz="2600" b="1" dirty="0">
                <a:latin typeface="Times New Roman" pitchFamily="18" charset="0"/>
              </a:rPr>
              <a:t>	</a:t>
            </a:r>
            <a:r>
              <a:rPr lang="en-US" altLang="zh-CN" sz="2600" b="1" dirty="0">
                <a:latin typeface="Times New Roman" pitchFamily="18" charset="0"/>
              </a:rPr>
              <a:t>1</a:t>
            </a:r>
            <a:r>
              <a:rPr lang="zh-CN" altLang="en-US" sz="2600" b="1" dirty="0">
                <a:latin typeface="Times New Roman" pitchFamily="18" charset="0"/>
              </a:rPr>
              <a:t>、用户单击鼠标；</a:t>
            </a:r>
          </a:p>
          <a:p>
            <a:pPr eaLnBrk="1" hangingPunct="1">
              <a:lnSpc>
                <a:spcPct val="120000"/>
              </a:lnSpc>
              <a:spcBef>
                <a:spcPct val="25000"/>
              </a:spcBef>
              <a:buClr>
                <a:srgbClr val="0000FF"/>
              </a:buClr>
              <a:buSzPct val="70000"/>
              <a:buFont typeface="Wingdings 2" pitchFamily="18" charset="2"/>
              <a:buNone/>
            </a:pPr>
            <a:r>
              <a:rPr lang="zh-CN" altLang="en-US" sz="2600" b="1" dirty="0">
                <a:latin typeface="Times New Roman" pitchFamily="18" charset="0"/>
              </a:rPr>
              <a:t>	</a:t>
            </a:r>
            <a:r>
              <a:rPr lang="en-US" altLang="zh-CN" sz="2600" b="1" dirty="0">
                <a:latin typeface="Times New Roman" pitchFamily="18" charset="0"/>
              </a:rPr>
              <a:t>2</a:t>
            </a:r>
            <a:r>
              <a:rPr lang="zh-CN" altLang="en-US" sz="2600" b="1" dirty="0">
                <a:latin typeface="Times New Roman" pitchFamily="18" charset="0"/>
              </a:rPr>
              <a:t>、产生相应的消息；</a:t>
            </a:r>
          </a:p>
          <a:p>
            <a:pPr eaLnBrk="1" hangingPunct="1">
              <a:lnSpc>
                <a:spcPct val="120000"/>
              </a:lnSpc>
              <a:spcBef>
                <a:spcPct val="25000"/>
              </a:spcBef>
              <a:buClr>
                <a:srgbClr val="0000FF"/>
              </a:buClr>
              <a:buSzPct val="70000"/>
              <a:buFont typeface="Wingdings 2" pitchFamily="18" charset="2"/>
              <a:buNone/>
            </a:pPr>
            <a:r>
              <a:rPr lang="zh-CN" altLang="en-US" sz="2600" b="1" dirty="0">
                <a:latin typeface="Times New Roman" pitchFamily="18" charset="0"/>
              </a:rPr>
              <a:t>	</a:t>
            </a:r>
            <a:r>
              <a:rPr lang="en-US" altLang="zh-CN" sz="2600" b="1" dirty="0">
                <a:latin typeface="Times New Roman" pitchFamily="18" charset="0"/>
              </a:rPr>
              <a:t>3</a:t>
            </a:r>
            <a:r>
              <a:rPr lang="zh-CN" altLang="en-US" sz="2600" b="1" dirty="0">
                <a:latin typeface="Times New Roman" pitchFamily="18" charset="0"/>
              </a:rPr>
              <a:t>、在消息映射表中查找是否有相应的消息处理函数，如果没有，则不理会该消息，如果有，进行第</a:t>
            </a:r>
            <a:r>
              <a:rPr lang="en-US" altLang="zh-CN" sz="2600" b="1" dirty="0">
                <a:latin typeface="Times New Roman" pitchFamily="18" charset="0"/>
              </a:rPr>
              <a:t>4</a:t>
            </a:r>
            <a:r>
              <a:rPr lang="zh-CN" altLang="en-US" sz="2600" b="1" dirty="0">
                <a:latin typeface="Times New Roman" pitchFamily="18" charset="0"/>
              </a:rPr>
              <a:t>步；</a:t>
            </a:r>
          </a:p>
          <a:p>
            <a:pPr eaLnBrk="1" hangingPunct="1">
              <a:lnSpc>
                <a:spcPct val="120000"/>
              </a:lnSpc>
              <a:spcBef>
                <a:spcPct val="25000"/>
              </a:spcBef>
              <a:buClr>
                <a:srgbClr val="0000FF"/>
              </a:buClr>
              <a:buSzPct val="70000"/>
              <a:buFont typeface="Wingdings 2" pitchFamily="18" charset="2"/>
              <a:buNone/>
            </a:pPr>
            <a:r>
              <a:rPr lang="zh-CN" altLang="en-US" sz="2600" b="1" dirty="0">
                <a:latin typeface="Times New Roman" pitchFamily="18" charset="0"/>
              </a:rPr>
              <a:t>	</a:t>
            </a:r>
            <a:r>
              <a:rPr lang="en-US" altLang="zh-CN" sz="2600" b="1" dirty="0">
                <a:latin typeface="Times New Roman" pitchFamily="18" charset="0"/>
              </a:rPr>
              <a:t>4</a:t>
            </a:r>
            <a:r>
              <a:rPr lang="zh-CN" altLang="en-US" sz="2600" b="1" dirty="0">
                <a:latin typeface="Times New Roman" pitchFamily="18" charset="0"/>
              </a:rPr>
              <a:t>、调用消息处理函数进行相应的处理。</a:t>
            </a:r>
          </a:p>
        </p:txBody>
      </p:sp>
      <p:sp>
        <p:nvSpPr>
          <p:cNvPr id="150552" name="Rectangle 24"/>
          <p:cNvSpPr>
            <a:spLocks noChangeArrowheads="1"/>
          </p:cNvSpPr>
          <p:nvPr/>
        </p:nvSpPr>
        <p:spPr bwMode="auto">
          <a:xfrm>
            <a:off x="4500563" y="260350"/>
            <a:ext cx="1368425" cy="576263"/>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b="1">
                <a:effectLst>
                  <a:outerShdw blurRad="38100" dist="38100" dir="2700000" algn="tl">
                    <a:srgbClr val="FFFFFF"/>
                  </a:outerShdw>
                </a:effectLst>
                <a:latin typeface="Times New Roman" pitchFamily="18" charset="0"/>
                <a:ea typeface="宋体" pitchFamily="2" charset="-122"/>
              </a:rPr>
              <a:t>消息</a:t>
            </a:r>
          </a:p>
        </p:txBody>
      </p:sp>
      <p:sp>
        <p:nvSpPr>
          <p:cNvPr id="150553" name="Text Box 25"/>
          <p:cNvSpPr txBox="1">
            <a:spLocks noChangeArrowheads="1"/>
          </p:cNvSpPr>
          <p:nvPr/>
        </p:nvSpPr>
        <p:spPr bwMode="auto">
          <a:xfrm>
            <a:off x="7380288" y="333375"/>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a:effectLst>
                  <a:outerShdw blurRad="38100" dist="38100" dir="2700000" algn="tl">
                    <a:srgbClr val="C0C0C0"/>
                  </a:outerShdw>
                </a:effectLst>
                <a:latin typeface="Times New Roman" pitchFamily="18" charset="0"/>
                <a:ea typeface="宋体" pitchFamily="2" charset="-122"/>
              </a:rPr>
              <a:t>函数</a:t>
            </a:r>
          </a:p>
        </p:txBody>
      </p:sp>
      <p:sp>
        <p:nvSpPr>
          <p:cNvPr id="36870" name="Line 26"/>
          <p:cNvSpPr>
            <a:spLocks noChangeShapeType="1"/>
          </p:cNvSpPr>
          <p:nvPr/>
        </p:nvSpPr>
        <p:spPr bwMode="auto">
          <a:xfrm>
            <a:off x="5868988" y="549275"/>
            <a:ext cx="15113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838200" y="925513"/>
            <a:ext cx="5318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4400">
                <a:solidFill>
                  <a:srgbClr val="0000FF"/>
                </a:solidFill>
                <a:latin typeface="Times New Roman" pitchFamily="18" charset="0"/>
                <a:ea typeface="黑体" pitchFamily="49" charset="-122"/>
              </a:rPr>
              <a:t>MFC</a:t>
            </a:r>
            <a:r>
              <a:rPr kumimoji="0" lang="zh-CN" altLang="en-US" sz="4400">
                <a:solidFill>
                  <a:srgbClr val="0000FF"/>
                </a:solidFill>
                <a:latin typeface="Times New Roman" pitchFamily="18" charset="0"/>
                <a:ea typeface="黑体" pitchFamily="49" charset="-122"/>
              </a:rPr>
              <a:t>消息映射机制</a:t>
            </a:r>
          </a:p>
        </p:txBody>
      </p:sp>
      <p:sp>
        <p:nvSpPr>
          <p:cNvPr id="151555" name="Text Box 3"/>
          <p:cNvSpPr txBox="1">
            <a:spLocks noChangeArrowheads="1"/>
          </p:cNvSpPr>
          <p:nvPr/>
        </p:nvSpPr>
        <p:spPr bwMode="auto">
          <a:xfrm>
            <a:off x="611188" y="1893888"/>
            <a:ext cx="8532812" cy="485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446088"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30000"/>
              </a:spcBef>
              <a:buClr>
                <a:srgbClr val="0000FF"/>
              </a:buClr>
              <a:buSzPct val="70000"/>
              <a:buFont typeface="Wingdings 2" pitchFamily="18" charset="2"/>
              <a:buChar char="³"/>
            </a:pPr>
            <a:r>
              <a:rPr lang="en-US" altLang="zh-CN" sz="2600" b="1">
                <a:latin typeface="Times New Roman" pitchFamily="18" charset="0"/>
              </a:rPr>
              <a:t> </a:t>
            </a:r>
            <a:r>
              <a:rPr lang="zh-CN" altLang="en-US" sz="2600" b="1">
                <a:latin typeface="Times New Roman" pitchFamily="18" charset="0"/>
              </a:rPr>
              <a:t>添加消息处理函数时，源代码会发生</a:t>
            </a:r>
            <a:r>
              <a:rPr lang="en-US" altLang="zh-CN" sz="2600" b="1">
                <a:latin typeface="Times New Roman" pitchFamily="18" charset="0"/>
              </a:rPr>
              <a:t>3</a:t>
            </a:r>
            <a:r>
              <a:rPr lang="zh-CN" altLang="en-US" sz="2600" b="1">
                <a:latin typeface="Times New Roman" pitchFamily="18" charset="0"/>
              </a:rPr>
              <a:t>个方面的变化：</a:t>
            </a:r>
          </a:p>
          <a:p>
            <a:pPr lvl="1" eaLnBrk="1" hangingPunct="1">
              <a:lnSpc>
                <a:spcPct val="120000"/>
              </a:lnSpc>
              <a:spcBef>
                <a:spcPct val="30000"/>
              </a:spcBef>
              <a:buClr>
                <a:schemeClr val="tx1"/>
              </a:buClr>
              <a:buSzPct val="50000"/>
              <a:buFont typeface="Wingdings" pitchFamily="2" charset="2"/>
              <a:buChar char="l"/>
            </a:pPr>
            <a:r>
              <a:rPr lang="zh-CN" altLang="en-US" sz="2600" b="1">
                <a:latin typeface="Times New Roman" pitchFamily="18" charset="0"/>
              </a:rPr>
              <a:t>  新增了消息处理函数的定义；</a:t>
            </a:r>
          </a:p>
          <a:p>
            <a:pPr lvl="1" eaLnBrk="1" hangingPunct="1">
              <a:lnSpc>
                <a:spcPct val="120000"/>
              </a:lnSpc>
              <a:spcBef>
                <a:spcPct val="30000"/>
              </a:spcBef>
              <a:buClr>
                <a:schemeClr val="tx1"/>
              </a:buClr>
              <a:buSzPct val="50000"/>
              <a:buFont typeface="Wingdings" pitchFamily="2" charset="2"/>
              <a:buNone/>
            </a:pPr>
            <a:r>
              <a:rPr lang="zh-CN" altLang="en-US" sz="2200" b="1">
                <a:latin typeface="Times New Roman" pitchFamily="18" charset="0"/>
              </a:rPr>
              <a:t>（</a:t>
            </a:r>
            <a:r>
              <a:rPr lang="en-US" altLang="zh-CN" sz="2200" b="1">
                <a:latin typeface="Times New Roman" pitchFamily="18" charset="0"/>
              </a:rPr>
              <a:t>.h</a:t>
            </a:r>
            <a:r>
              <a:rPr lang="zh-CN" altLang="en-US" sz="2200" b="1">
                <a:latin typeface="Times New Roman" pitchFamily="18" charset="0"/>
              </a:rPr>
              <a:t>文件  两个</a:t>
            </a:r>
            <a:r>
              <a:rPr lang="en-US" altLang="zh-CN" sz="2200" b="1">
                <a:latin typeface="Times New Roman" pitchFamily="18" charset="0"/>
              </a:rPr>
              <a:t>AFX_MSG</a:t>
            </a:r>
            <a:r>
              <a:rPr lang="zh-CN" altLang="en-US" sz="2200" b="1">
                <a:latin typeface="Times New Roman" pitchFamily="18" charset="0"/>
              </a:rPr>
              <a:t>注释宏之间）</a:t>
            </a:r>
          </a:p>
          <a:p>
            <a:pPr lvl="1" eaLnBrk="1" hangingPunct="1">
              <a:lnSpc>
                <a:spcPct val="120000"/>
              </a:lnSpc>
              <a:spcBef>
                <a:spcPct val="30000"/>
              </a:spcBef>
              <a:buClr>
                <a:schemeClr val="tx1"/>
              </a:buClr>
              <a:buSzPct val="50000"/>
              <a:buFont typeface="Wingdings" pitchFamily="2" charset="2"/>
              <a:buChar char="l"/>
            </a:pPr>
            <a:r>
              <a:rPr lang="zh-CN" altLang="en-US" sz="2600" b="1">
                <a:latin typeface="Times New Roman" pitchFamily="18" charset="0"/>
              </a:rPr>
              <a:t>  新增了消息处理函数的实现；</a:t>
            </a:r>
          </a:p>
          <a:p>
            <a:pPr lvl="1" eaLnBrk="1" hangingPunct="1">
              <a:lnSpc>
                <a:spcPct val="120000"/>
              </a:lnSpc>
              <a:spcBef>
                <a:spcPct val="30000"/>
              </a:spcBef>
              <a:buClr>
                <a:schemeClr val="tx1"/>
              </a:buClr>
              <a:buSzPct val="50000"/>
              <a:buFont typeface="Wingdings" pitchFamily="2" charset="2"/>
              <a:buNone/>
            </a:pPr>
            <a:r>
              <a:rPr lang="zh-CN" altLang="en-US" sz="2600" b="1">
                <a:latin typeface="Times New Roman" pitchFamily="18" charset="0"/>
              </a:rPr>
              <a:t> </a:t>
            </a:r>
            <a:r>
              <a:rPr lang="zh-CN" altLang="en-US" sz="2200" b="1">
                <a:latin typeface="Times New Roman" pitchFamily="18" charset="0"/>
              </a:rPr>
              <a:t>（</a:t>
            </a:r>
            <a:r>
              <a:rPr lang="en-US" altLang="zh-CN" sz="2200" b="1">
                <a:latin typeface="Times New Roman" pitchFamily="18" charset="0"/>
              </a:rPr>
              <a:t>.cpp</a:t>
            </a:r>
            <a:r>
              <a:rPr lang="zh-CN" altLang="en-US" sz="2200" b="1">
                <a:latin typeface="Times New Roman" pitchFamily="18" charset="0"/>
              </a:rPr>
              <a:t>文件</a:t>
            </a:r>
            <a:r>
              <a:rPr lang="en-US" altLang="zh-CN" sz="2200" b="1">
                <a:latin typeface="Times New Roman" pitchFamily="18" charset="0"/>
              </a:rPr>
              <a:t>)</a:t>
            </a:r>
          </a:p>
          <a:p>
            <a:pPr lvl="1" eaLnBrk="1" hangingPunct="1">
              <a:lnSpc>
                <a:spcPct val="120000"/>
              </a:lnSpc>
              <a:spcBef>
                <a:spcPct val="30000"/>
              </a:spcBef>
              <a:buClr>
                <a:schemeClr val="tx1"/>
              </a:buClr>
              <a:buSzPct val="50000"/>
              <a:buFont typeface="Wingdings" pitchFamily="2" charset="2"/>
              <a:buChar char="l"/>
            </a:pPr>
            <a:r>
              <a:rPr lang="en-US" altLang="zh-CN" sz="2600" b="1">
                <a:latin typeface="Times New Roman" pitchFamily="18" charset="0"/>
              </a:rPr>
              <a:t>  </a:t>
            </a:r>
            <a:r>
              <a:rPr lang="zh-CN" altLang="en-US" sz="2600" b="1">
                <a:latin typeface="Times New Roman" pitchFamily="18" charset="0"/>
              </a:rPr>
              <a:t>在消息映射表中登记。</a:t>
            </a:r>
          </a:p>
          <a:p>
            <a:pPr lvl="1" eaLnBrk="1" hangingPunct="1">
              <a:lnSpc>
                <a:spcPct val="120000"/>
              </a:lnSpc>
              <a:spcBef>
                <a:spcPct val="30000"/>
              </a:spcBef>
              <a:buClr>
                <a:schemeClr val="tx1"/>
              </a:buClr>
              <a:buSzPct val="50000"/>
              <a:buFont typeface="Wingdings" pitchFamily="2" charset="2"/>
              <a:buNone/>
            </a:pPr>
            <a:r>
              <a:rPr lang="zh-CN" altLang="en-US" sz="2200" b="1">
                <a:latin typeface="Times New Roman" pitchFamily="18" charset="0"/>
              </a:rPr>
              <a:t>（</a:t>
            </a:r>
            <a:r>
              <a:rPr lang="en-US" altLang="zh-CN" sz="2200" b="1">
                <a:latin typeface="Times New Roman" pitchFamily="18" charset="0"/>
              </a:rPr>
              <a:t>.cpp</a:t>
            </a:r>
            <a:r>
              <a:rPr lang="zh-CN" altLang="en-US" sz="2200" b="1">
                <a:latin typeface="Times New Roman" pitchFamily="18" charset="0"/>
              </a:rPr>
              <a:t>文件 </a:t>
            </a:r>
            <a:r>
              <a:rPr lang="en-US" altLang="zh-CN" sz="2200" b="1">
                <a:latin typeface="Times New Roman" pitchFamily="18" charset="0"/>
              </a:rPr>
              <a:t>BEGIN_MESSAGE_MAP</a:t>
            </a:r>
            <a:r>
              <a:rPr lang="zh-CN" altLang="en-US" sz="2200" b="1">
                <a:latin typeface="Times New Roman" pitchFamily="18" charset="0"/>
              </a:rPr>
              <a:t>和</a:t>
            </a:r>
            <a:r>
              <a:rPr lang="en-US" altLang="zh-CN" sz="2200" b="1">
                <a:latin typeface="Times New Roman" pitchFamily="18" charset="0"/>
              </a:rPr>
              <a:t>END_MESSAGE_MAP</a:t>
            </a:r>
            <a:r>
              <a:rPr lang="zh-CN" altLang="en-US" sz="2200" b="1">
                <a:latin typeface="Times New Roman" pitchFamily="18" charset="0"/>
              </a:rPr>
              <a:t>之间</a:t>
            </a:r>
            <a:r>
              <a:rPr lang="en-US" altLang="zh-CN" sz="2200" b="1">
                <a:latin typeface="Times New Roman" pitchFamily="18" charset="0"/>
              </a:rPr>
              <a:t>)</a:t>
            </a:r>
          </a:p>
          <a:p>
            <a:pPr lvl="1" eaLnBrk="1" hangingPunct="1">
              <a:lnSpc>
                <a:spcPct val="120000"/>
              </a:lnSpc>
              <a:spcBef>
                <a:spcPct val="30000"/>
              </a:spcBef>
              <a:buClr>
                <a:schemeClr val="tx1"/>
              </a:buClr>
              <a:buSzPct val="50000"/>
              <a:buFont typeface="Wingdings" pitchFamily="2" charset="2"/>
              <a:buChar char="l"/>
            </a:pPr>
            <a:endParaRPr lang="en-US" altLang="zh-CN" sz="22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 calcmode="lin" valueType="num">
                                      <p:cBhvr additive="base">
                                        <p:cTn id="17"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1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anim calcmode="lin" valueType="num">
                                      <p:cBhvr additive="base">
                                        <p:cTn id="23" dur="500" fill="hold"/>
                                        <p:tgtEl>
                                          <p:spTgt spid="15155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15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1555">
                                            <p:txEl>
                                              <p:pRg st="4" end="4"/>
                                            </p:txEl>
                                          </p:spTgt>
                                        </p:tgtEl>
                                        <p:attrNameLst>
                                          <p:attrName>style.visibility</p:attrName>
                                        </p:attrNameLst>
                                      </p:cBhvr>
                                      <p:to>
                                        <p:strVal val="visible"/>
                                      </p:to>
                                    </p:set>
                                    <p:anim calcmode="lin" valueType="num">
                                      <p:cBhvr additive="base">
                                        <p:cTn id="27" dur="500" fill="hold"/>
                                        <p:tgtEl>
                                          <p:spTgt spid="15155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1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1555">
                                            <p:txEl>
                                              <p:pRg st="5" end="5"/>
                                            </p:txEl>
                                          </p:spTgt>
                                        </p:tgtEl>
                                        <p:attrNameLst>
                                          <p:attrName>style.visibility</p:attrName>
                                        </p:attrNameLst>
                                      </p:cBhvr>
                                      <p:to>
                                        <p:strVal val="visible"/>
                                      </p:to>
                                    </p:set>
                                    <p:anim calcmode="lin" valueType="num">
                                      <p:cBhvr additive="base">
                                        <p:cTn id="33" dur="500" fill="hold"/>
                                        <p:tgtEl>
                                          <p:spTgt spid="15155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1555">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51555">
                                            <p:txEl>
                                              <p:pRg st="6" end="6"/>
                                            </p:txEl>
                                          </p:spTgt>
                                        </p:tgtEl>
                                        <p:attrNameLst>
                                          <p:attrName>style.visibility</p:attrName>
                                        </p:attrNameLst>
                                      </p:cBhvr>
                                      <p:to>
                                        <p:strVal val="visible"/>
                                      </p:to>
                                    </p:set>
                                    <p:anim calcmode="lin" valueType="num">
                                      <p:cBhvr additive="base">
                                        <p:cTn id="37" dur="500" fill="hold"/>
                                        <p:tgtEl>
                                          <p:spTgt spid="15155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15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38200" y="498475"/>
            <a:ext cx="567372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kumimoji="0" lang="en-US" altLang="zh-CN" sz="7200" b="1">
                <a:latin typeface="Times New Roman" pitchFamily="18" charset="0"/>
                <a:ea typeface="方正水柱简体" pitchFamily="2" charset="-122"/>
              </a:rPr>
              <a:t>Windows</a:t>
            </a:r>
            <a:r>
              <a:rPr kumimoji="0" lang="zh-CN" altLang="en-US" sz="7200" b="1">
                <a:latin typeface="Times New Roman" pitchFamily="18" charset="0"/>
                <a:ea typeface="方正水柱简体" pitchFamily="2" charset="-122"/>
              </a:rPr>
              <a:t>编程</a:t>
            </a:r>
          </a:p>
        </p:txBody>
      </p:sp>
      <p:sp>
        <p:nvSpPr>
          <p:cNvPr id="136195" name="Text Box 3">
            <a:hlinkClick r:id="rId2" action="ppaction://hlinksldjump"/>
          </p:cNvPr>
          <p:cNvSpPr txBox="1">
            <a:spLocks noChangeArrowheads="1"/>
          </p:cNvSpPr>
          <p:nvPr/>
        </p:nvSpPr>
        <p:spPr bwMode="auto">
          <a:xfrm>
            <a:off x="1476375" y="2682875"/>
            <a:ext cx="5715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dirty="0">
                <a:latin typeface="文鼎CS舒同体" pitchFamily="49" charset="-122"/>
                <a:ea typeface="文鼎CS舒同体" pitchFamily="49" charset="-122"/>
              </a:rPr>
              <a:t>界面风格统一，便于用户掌握使用</a:t>
            </a:r>
          </a:p>
        </p:txBody>
      </p:sp>
      <p:grpSp>
        <p:nvGrpSpPr>
          <p:cNvPr id="136196" name="Group 4"/>
          <p:cNvGrpSpPr>
            <a:grpSpLocks/>
          </p:cNvGrpSpPr>
          <p:nvPr/>
        </p:nvGrpSpPr>
        <p:grpSpPr bwMode="auto">
          <a:xfrm>
            <a:off x="1028700" y="2746375"/>
            <a:ext cx="762000" cy="457200"/>
            <a:chOff x="528" y="1392"/>
            <a:chExt cx="480" cy="288"/>
          </a:xfrm>
        </p:grpSpPr>
        <p:sp>
          <p:nvSpPr>
            <p:cNvPr id="4123" name="Text Box 5"/>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24" name="Text Box 6"/>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nvGrpSpPr>
          <p:cNvPr id="136199" name="Group 7"/>
          <p:cNvGrpSpPr>
            <a:grpSpLocks/>
          </p:cNvGrpSpPr>
          <p:nvPr/>
        </p:nvGrpSpPr>
        <p:grpSpPr bwMode="auto">
          <a:xfrm>
            <a:off x="1100138" y="5986463"/>
            <a:ext cx="762000" cy="457200"/>
            <a:chOff x="528" y="1392"/>
            <a:chExt cx="480" cy="288"/>
          </a:xfrm>
        </p:grpSpPr>
        <p:sp>
          <p:nvSpPr>
            <p:cNvPr id="4121" name="Text Box 8"/>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22" name="Text Box 9"/>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nvGrpSpPr>
          <p:cNvPr id="136202" name="Group 10"/>
          <p:cNvGrpSpPr>
            <a:grpSpLocks/>
          </p:cNvGrpSpPr>
          <p:nvPr/>
        </p:nvGrpSpPr>
        <p:grpSpPr bwMode="auto">
          <a:xfrm>
            <a:off x="1028700" y="3321050"/>
            <a:ext cx="762000" cy="457200"/>
            <a:chOff x="528" y="1392"/>
            <a:chExt cx="480" cy="288"/>
          </a:xfrm>
        </p:grpSpPr>
        <p:sp>
          <p:nvSpPr>
            <p:cNvPr id="4119" name="Text Box 11"/>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20" name="Text Box 12"/>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nvGrpSpPr>
          <p:cNvPr id="136205" name="Group 13"/>
          <p:cNvGrpSpPr>
            <a:grpSpLocks/>
          </p:cNvGrpSpPr>
          <p:nvPr/>
        </p:nvGrpSpPr>
        <p:grpSpPr bwMode="auto">
          <a:xfrm>
            <a:off x="1028700" y="4259263"/>
            <a:ext cx="762000" cy="457200"/>
            <a:chOff x="528" y="1392"/>
            <a:chExt cx="480" cy="288"/>
          </a:xfrm>
        </p:grpSpPr>
        <p:sp>
          <p:nvSpPr>
            <p:cNvPr id="4117" name="Text Box 14"/>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18" name="Text Box 15"/>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grpSp>
        <p:nvGrpSpPr>
          <p:cNvPr id="136208" name="Group 16"/>
          <p:cNvGrpSpPr>
            <a:grpSpLocks/>
          </p:cNvGrpSpPr>
          <p:nvPr/>
        </p:nvGrpSpPr>
        <p:grpSpPr bwMode="auto">
          <a:xfrm>
            <a:off x="1028700" y="4835525"/>
            <a:ext cx="762000" cy="457200"/>
            <a:chOff x="528" y="1392"/>
            <a:chExt cx="480" cy="288"/>
          </a:xfrm>
        </p:grpSpPr>
        <p:sp>
          <p:nvSpPr>
            <p:cNvPr id="4115" name="Text Box 17"/>
            <p:cNvSpPr txBox="1">
              <a:spLocks noChangeArrowheads="1"/>
            </p:cNvSpPr>
            <p:nvPr/>
          </p:nvSpPr>
          <p:spPr bwMode="auto">
            <a:xfrm>
              <a:off x="528" y="1392"/>
              <a:ext cx="480" cy="2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50000"/>
                </a:spcBef>
                <a:buClrTx/>
                <a:buSzTx/>
                <a:buFontTx/>
                <a:buNone/>
              </a:pPr>
              <a:r>
                <a:rPr lang="en-US" altLang="en-US" sz="2400" b="1">
                  <a:solidFill>
                    <a:srgbClr val="FF0000"/>
                  </a:solidFill>
                  <a:latin typeface="Times New Roman" pitchFamily="18" charset="0"/>
                  <a:ea typeface="方正琥珀简体" pitchFamily="2" charset="-122"/>
                </a:rPr>
                <a:t>C</a:t>
              </a:r>
              <a:endParaRPr lang="en-US" altLang="zh-CN" sz="2400" b="1">
                <a:solidFill>
                  <a:schemeClr val="accent2"/>
                </a:solidFill>
                <a:latin typeface="Times New Roman" pitchFamily="18" charset="0"/>
                <a:ea typeface="方正琥珀简体" pitchFamily="2" charset="-122"/>
              </a:endParaRPr>
            </a:p>
          </p:txBody>
        </p:sp>
        <p:sp>
          <p:nvSpPr>
            <p:cNvPr id="4116" name="Text Box 18"/>
            <p:cNvSpPr txBox="1">
              <a:spLocks noChangeArrowheads="1"/>
            </p:cNvSpPr>
            <p:nvPr/>
          </p:nvSpPr>
          <p:spPr bwMode="auto">
            <a:xfrm>
              <a:off x="576" y="1522"/>
              <a:ext cx="38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80000"/>
                </a:lnSpc>
                <a:spcBef>
                  <a:spcPct val="50000"/>
                </a:spcBef>
                <a:buClrTx/>
                <a:buSzTx/>
                <a:buFontTx/>
                <a:buNone/>
              </a:pPr>
              <a:r>
                <a:rPr lang="en-US" altLang="zh-CN" sz="2000" b="1" baseline="30000">
                  <a:solidFill>
                    <a:srgbClr val="0000FF"/>
                  </a:solidFill>
                  <a:latin typeface="Times New Roman" pitchFamily="18" charset="0"/>
                  <a:ea typeface="方正琥珀简体" pitchFamily="2" charset="-122"/>
                </a:rPr>
                <a:t>+</a:t>
              </a:r>
              <a:r>
                <a:rPr lang="en-US" altLang="zh-CN" sz="2000" b="1" baseline="30000">
                  <a:solidFill>
                    <a:srgbClr val="00FF00"/>
                  </a:solidFill>
                  <a:latin typeface="Times New Roman" pitchFamily="18" charset="0"/>
                  <a:ea typeface="方正琥珀简体" pitchFamily="2" charset="-122"/>
                </a:rPr>
                <a:t> +</a:t>
              </a:r>
            </a:p>
          </p:txBody>
        </p:sp>
      </p:grpSp>
      <p:sp>
        <p:nvSpPr>
          <p:cNvPr id="136211" name="Text Box 19"/>
          <p:cNvSpPr txBox="1">
            <a:spLocks noChangeArrowheads="1"/>
          </p:cNvSpPr>
          <p:nvPr/>
        </p:nvSpPr>
        <p:spPr bwMode="auto">
          <a:xfrm>
            <a:off x="1547813" y="5922963"/>
            <a:ext cx="5867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a:latin typeface="文鼎CS舒同体" pitchFamily="49" charset="-122"/>
                <a:ea typeface="文鼎CS舒同体" pitchFamily="49" charset="-122"/>
              </a:rPr>
              <a:t>采用消息驱动机制</a:t>
            </a:r>
          </a:p>
        </p:txBody>
      </p:sp>
      <p:sp>
        <p:nvSpPr>
          <p:cNvPr id="136212" name="Text Box 20"/>
          <p:cNvSpPr txBox="1">
            <a:spLocks noChangeArrowheads="1"/>
          </p:cNvSpPr>
          <p:nvPr/>
        </p:nvSpPr>
        <p:spPr bwMode="auto">
          <a:xfrm>
            <a:off x="1476375" y="3214688"/>
            <a:ext cx="68405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dirty="0">
                <a:latin typeface="文鼎CS舒同体" pitchFamily="49" charset="-122"/>
                <a:ea typeface="文鼎CS舒同体" pitchFamily="49" charset="-122"/>
              </a:rPr>
              <a:t>可视化的开发工具使界面生成简单、美观统一，减少开发者劳动量</a:t>
            </a:r>
          </a:p>
        </p:txBody>
      </p:sp>
      <p:sp>
        <p:nvSpPr>
          <p:cNvPr id="136213" name="Text Box 21">
            <a:hlinkClick r:id="rId3" action="ppaction://hlinksldjump"/>
          </p:cNvPr>
          <p:cNvSpPr txBox="1">
            <a:spLocks noChangeArrowheads="1"/>
          </p:cNvSpPr>
          <p:nvPr/>
        </p:nvSpPr>
        <p:spPr bwMode="auto">
          <a:xfrm>
            <a:off x="1476375" y="4195763"/>
            <a:ext cx="64801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dirty="0">
                <a:latin typeface="Times New Roman" pitchFamily="18" charset="0"/>
                <a:ea typeface="文鼎CS舒同体" pitchFamily="49" charset="-122"/>
              </a:rPr>
              <a:t>提供丰富的应用程序编程接口（</a:t>
            </a:r>
            <a:r>
              <a:rPr lang="en-US" altLang="zh-CN" sz="2400" b="1" dirty="0">
                <a:latin typeface="Times New Roman" pitchFamily="18" charset="0"/>
                <a:ea typeface="文鼎CS舒同体" pitchFamily="49" charset="-122"/>
              </a:rPr>
              <a:t>Windows API</a:t>
            </a:r>
            <a:r>
              <a:rPr lang="zh-CN" altLang="en-US" sz="2400" b="1" dirty="0">
                <a:latin typeface="Times New Roman" pitchFamily="18" charset="0"/>
                <a:ea typeface="文鼎CS舒同体" pitchFamily="49" charset="-122"/>
              </a:rPr>
              <a:t>）</a:t>
            </a:r>
          </a:p>
        </p:txBody>
      </p:sp>
      <p:sp>
        <p:nvSpPr>
          <p:cNvPr id="136214" name="Text Box 22"/>
          <p:cNvSpPr txBox="1">
            <a:spLocks noChangeArrowheads="1"/>
          </p:cNvSpPr>
          <p:nvPr/>
        </p:nvSpPr>
        <p:spPr bwMode="auto">
          <a:xfrm>
            <a:off x="1476375" y="4772025"/>
            <a:ext cx="5867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zh-CN" altLang="en-US" sz="2400" b="1" dirty="0">
                <a:latin typeface="文鼎CS舒同体" pitchFamily="49" charset="-122"/>
                <a:ea typeface="文鼎CS舒同体" pitchFamily="49" charset="-122"/>
              </a:rPr>
              <a:t>面向对象的开发模式</a:t>
            </a:r>
          </a:p>
        </p:txBody>
      </p:sp>
      <p:sp>
        <p:nvSpPr>
          <p:cNvPr id="136215" name="Text Box 23"/>
          <p:cNvSpPr txBox="1">
            <a:spLocks noChangeArrowheads="1"/>
          </p:cNvSpPr>
          <p:nvPr/>
        </p:nvSpPr>
        <p:spPr bwMode="auto">
          <a:xfrm>
            <a:off x="971550" y="1989138"/>
            <a:ext cx="57150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lnSpc>
                <a:spcPct val="120000"/>
              </a:lnSpc>
              <a:spcBef>
                <a:spcPct val="0"/>
              </a:spcBef>
              <a:buClrTx/>
              <a:buSzTx/>
              <a:buFontTx/>
              <a:buNone/>
            </a:pPr>
            <a:r>
              <a:rPr lang="en-US" altLang="zh-CN" sz="2800" b="1">
                <a:solidFill>
                  <a:srgbClr val="0000CC"/>
                </a:solidFill>
                <a:latin typeface="Times New Roman" pitchFamily="18" charset="0"/>
                <a:ea typeface="文鼎CS舒同体" pitchFamily="49" charset="-122"/>
              </a:rPr>
              <a:t>Windows </a:t>
            </a:r>
            <a:r>
              <a:rPr lang="zh-CN" altLang="en-US" sz="2800" b="1">
                <a:solidFill>
                  <a:srgbClr val="0000CC"/>
                </a:solidFill>
                <a:latin typeface="Times New Roman" pitchFamily="18" charset="0"/>
                <a:ea typeface="文鼎CS舒同体" pitchFamily="49" charset="-122"/>
              </a:rPr>
              <a:t>程序的特点：</a:t>
            </a:r>
            <a:endParaRPr lang="zh-CN" altLang="en-US" sz="2800" b="1">
              <a:solidFill>
                <a:srgbClr val="0000CC"/>
              </a:solidFill>
              <a:latin typeface="文鼎CS舒同体" pitchFamily="49" charset="-122"/>
              <a:ea typeface="文鼎CS舒同体" pitchFamily="49" charset="-122"/>
            </a:endParaRPr>
          </a:p>
        </p:txBody>
      </p:sp>
      <p:sp>
        <p:nvSpPr>
          <p:cNvPr id="136216" name="Rectangle 24"/>
          <p:cNvSpPr>
            <a:spLocks noChangeArrowheads="1"/>
          </p:cNvSpPr>
          <p:nvPr/>
        </p:nvSpPr>
        <p:spPr bwMode="auto">
          <a:xfrm>
            <a:off x="5329238" y="47974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a:latin typeface="文鼎CS舒同体" pitchFamily="49" charset="-122"/>
                <a:ea typeface="文鼎CS舒同体" pitchFamily="49" charset="-122"/>
              </a:rPr>
              <a:t>易读性</a:t>
            </a:r>
          </a:p>
        </p:txBody>
      </p:sp>
      <p:sp>
        <p:nvSpPr>
          <p:cNvPr id="136217" name="Rectangle 25"/>
          <p:cNvSpPr>
            <a:spLocks noChangeArrowheads="1"/>
          </p:cNvSpPr>
          <p:nvPr/>
        </p:nvSpPr>
        <p:spPr bwMode="auto">
          <a:xfrm>
            <a:off x="5329238" y="518318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a:latin typeface="文鼎CS舒同体" pitchFamily="49" charset="-122"/>
                <a:ea typeface="文鼎CS舒同体" pitchFamily="49" charset="-122"/>
              </a:rPr>
              <a:t>可维护性</a:t>
            </a:r>
          </a:p>
        </p:txBody>
      </p:sp>
      <p:sp>
        <p:nvSpPr>
          <p:cNvPr id="136218" name="Rectangle 26"/>
          <p:cNvSpPr>
            <a:spLocks noChangeArrowheads="1"/>
          </p:cNvSpPr>
          <p:nvPr/>
        </p:nvSpPr>
        <p:spPr bwMode="auto">
          <a:xfrm>
            <a:off x="5329238" y="55626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a:latin typeface="文鼎CS舒同体" pitchFamily="49" charset="-122"/>
                <a:ea typeface="文鼎CS舒同体" pitchFamily="49" charset="-122"/>
              </a:rPr>
              <a:t>重用性</a:t>
            </a:r>
          </a:p>
        </p:txBody>
      </p:sp>
      <p:sp>
        <p:nvSpPr>
          <p:cNvPr id="136219" name="AutoShape 27"/>
          <p:cNvSpPr>
            <a:spLocks/>
          </p:cNvSpPr>
          <p:nvPr/>
        </p:nvSpPr>
        <p:spPr bwMode="auto">
          <a:xfrm>
            <a:off x="5113338" y="5014913"/>
            <a:ext cx="288925" cy="935037"/>
          </a:xfrm>
          <a:prstGeom prst="leftBrace">
            <a:avLst>
              <a:gd name="adj1" fmla="val 26969"/>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136220" name="Rectangle 28"/>
          <p:cNvSpPr>
            <a:spLocks noChangeArrowheads="1"/>
          </p:cNvSpPr>
          <p:nvPr/>
        </p:nvSpPr>
        <p:spPr bwMode="auto">
          <a:xfrm>
            <a:off x="4319588" y="52054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a:latin typeface="文鼎CS舒同体" pitchFamily="49" charset="-122"/>
                <a:ea typeface="文鼎CS舒同体" pitchFamily="49" charset="-122"/>
              </a:rPr>
              <a:t>优点</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6215">
                                            <p:txEl>
                                              <p:pRg st="0" end="0"/>
                                            </p:txEl>
                                          </p:spTgt>
                                        </p:tgtEl>
                                        <p:attrNameLst>
                                          <p:attrName>style.visibility</p:attrName>
                                        </p:attrNameLst>
                                      </p:cBhvr>
                                      <p:to>
                                        <p:strVal val="visible"/>
                                      </p:to>
                                    </p:set>
                                    <p:anim calcmode="lin" valueType="num">
                                      <p:cBhvr additive="base">
                                        <p:cTn id="7" dur="500" fill="hold"/>
                                        <p:tgtEl>
                                          <p:spTgt spid="1362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2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196"/>
                                        </p:tgtEl>
                                        <p:attrNameLst>
                                          <p:attrName>style.visibility</p:attrName>
                                        </p:attrNameLst>
                                      </p:cBhvr>
                                      <p:to>
                                        <p:strVal val="visible"/>
                                      </p:to>
                                    </p:set>
                                    <p:anim calcmode="lin" valueType="num">
                                      <p:cBhvr additive="base">
                                        <p:cTn id="13" dur="500" fill="hold"/>
                                        <p:tgtEl>
                                          <p:spTgt spid="136196"/>
                                        </p:tgtEl>
                                        <p:attrNameLst>
                                          <p:attrName>ppt_x</p:attrName>
                                        </p:attrNameLst>
                                      </p:cBhvr>
                                      <p:tavLst>
                                        <p:tav tm="0">
                                          <p:val>
                                            <p:strVal val="0-#ppt_w/2"/>
                                          </p:val>
                                        </p:tav>
                                        <p:tav tm="100000">
                                          <p:val>
                                            <p:strVal val="#ppt_x"/>
                                          </p:val>
                                        </p:tav>
                                      </p:tavLst>
                                    </p:anim>
                                    <p:anim calcmode="lin" valueType="num">
                                      <p:cBhvr additive="base">
                                        <p:cTn id="14" dur="500" fill="hold"/>
                                        <p:tgtEl>
                                          <p:spTgt spid="13619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6195">
                                            <p:txEl>
                                              <p:pRg st="0" end="0"/>
                                            </p:txEl>
                                          </p:spTgt>
                                        </p:tgtEl>
                                        <p:attrNameLst>
                                          <p:attrName>style.visibility</p:attrName>
                                        </p:attrNameLst>
                                      </p:cBhvr>
                                      <p:to>
                                        <p:strVal val="visible"/>
                                      </p:to>
                                    </p:set>
                                    <p:anim calcmode="lin" valueType="num">
                                      <p:cBhvr additive="base">
                                        <p:cTn id="17" dur="500" fill="hold"/>
                                        <p:tgtEl>
                                          <p:spTgt spid="13619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6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36202"/>
                                        </p:tgtEl>
                                        <p:attrNameLst>
                                          <p:attrName>style.visibility</p:attrName>
                                        </p:attrNameLst>
                                      </p:cBhvr>
                                      <p:to>
                                        <p:strVal val="visible"/>
                                      </p:to>
                                    </p:set>
                                    <p:anim calcmode="lin" valueType="num">
                                      <p:cBhvr additive="base">
                                        <p:cTn id="23" dur="500" fill="hold"/>
                                        <p:tgtEl>
                                          <p:spTgt spid="136202"/>
                                        </p:tgtEl>
                                        <p:attrNameLst>
                                          <p:attrName>ppt_x</p:attrName>
                                        </p:attrNameLst>
                                      </p:cBhvr>
                                      <p:tavLst>
                                        <p:tav tm="0">
                                          <p:val>
                                            <p:strVal val="0-#ppt_w/2"/>
                                          </p:val>
                                        </p:tav>
                                        <p:tav tm="100000">
                                          <p:val>
                                            <p:strVal val="#ppt_x"/>
                                          </p:val>
                                        </p:tav>
                                      </p:tavLst>
                                    </p:anim>
                                    <p:anim calcmode="lin" valueType="num">
                                      <p:cBhvr additive="base">
                                        <p:cTn id="24" dur="500" fill="hold"/>
                                        <p:tgtEl>
                                          <p:spTgt spid="13620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6212">
                                            <p:txEl>
                                              <p:pRg st="0" end="0"/>
                                            </p:txEl>
                                          </p:spTgt>
                                        </p:tgtEl>
                                        <p:attrNameLst>
                                          <p:attrName>style.visibility</p:attrName>
                                        </p:attrNameLst>
                                      </p:cBhvr>
                                      <p:to>
                                        <p:strVal val="visible"/>
                                      </p:to>
                                    </p:set>
                                    <p:anim calcmode="lin" valueType="num">
                                      <p:cBhvr additive="base">
                                        <p:cTn id="27" dur="500" fill="hold"/>
                                        <p:tgtEl>
                                          <p:spTgt spid="13621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62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36205"/>
                                        </p:tgtEl>
                                        <p:attrNameLst>
                                          <p:attrName>style.visibility</p:attrName>
                                        </p:attrNameLst>
                                      </p:cBhvr>
                                      <p:to>
                                        <p:strVal val="visible"/>
                                      </p:to>
                                    </p:set>
                                    <p:anim calcmode="lin" valueType="num">
                                      <p:cBhvr additive="base">
                                        <p:cTn id="33" dur="500" fill="hold"/>
                                        <p:tgtEl>
                                          <p:spTgt spid="136205"/>
                                        </p:tgtEl>
                                        <p:attrNameLst>
                                          <p:attrName>ppt_x</p:attrName>
                                        </p:attrNameLst>
                                      </p:cBhvr>
                                      <p:tavLst>
                                        <p:tav tm="0">
                                          <p:val>
                                            <p:strVal val="0-#ppt_w/2"/>
                                          </p:val>
                                        </p:tav>
                                        <p:tav tm="100000">
                                          <p:val>
                                            <p:strVal val="#ppt_x"/>
                                          </p:val>
                                        </p:tav>
                                      </p:tavLst>
                                    </p:anim>
                                    <p:anim calcmode="lin" valueType="num">
                                      <p:cBhvr additive="base">
                                        <p:cTn id="34" dur="500" fill="hold"/>
                                        <p:tgtEl>
                                          <p:spTgt spid="136205"/>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36213">
                                            <p:txEl>
                                              <p:pRg st="0" end="0"/>
                                            </p:txEl>
                                          </p:spTgt>
                                        </p:tgtEl>
                                        <p:attrNameLst>
                                          <p:attrName>style.visibility</p:attrName>
                                        </p:attrNameLst>
                                      </p:cBhvr>
                                      <p:to>
                                        <p:strVal val="visible"/>
                                      </p:to>
                                    </p:set>
                                    <p:anim calcmode="lin" valueType="num">
                                      <p:cBhvr additive="base">
                                        <p:cTn id="37" dur="500" fill="hold"/>
                                        <p:tgtEl>
                                          <p:spTgt spid="136213">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62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6208"/>
                                        </p:tgtEl>
                                        <p:attrNameLst>
                                          <p:attrName>style.visibility</p:attrName>
                                        </p:attrNameLst>
                                      </p:cBhvr>
                                      <p:to>
                                        <p:strVal val="visible"/>
                                      </p:to>
                                    </p:set>
                                    <p:anim calcmode="lin" valueType="num">
                                      <p:cBhvr additive="base">
                                        <p:cTn id="43" dur="500" fill="hold"/>
                                        <p:tgtEl>
                                          <p:spTgt spid="136208"/>
                                        </p:tgtEl>
                                        <p:attrNameLst>
                                          <p:attrName>ppt_x</p:attrName>
                                        </p:attrNameLst>
                                      </p:cBhvr>
                                      <p:tavLst>
                                        <p:tav tm="0">
                                          <p:val>
                                            <p:strVal val="0-#ppt_w/2"/>
                                          </p:val>
                                        </p:tav>
                                        <p:tav tm="100000">
                                          <p:val>
                                            <p:strVal val="#ppt_x"/>
                                          </p:val>
                                        </p:tav>
                                      </p:tavLst>
                                    </p:anim>
                                    <p:anim calcmode="lin" valueType="num">
                                      <p:cBhvr additive="base">
                                        <p:cTn id="44" dur="500" fill="hold"/>
                                        <p:tgtEl>
                                          <p:spTgt spid="13620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36214">
                                            <p:txEl>
                                              <p:pRg st="0" end="0"/>
                                            </p:txEl>
                                          </p:spTgt>
                                        </p:tgtEl>
                                        <p:attrNameLst>
                                          <p:attrName>style.visibility</p:attrName>
                                        </p:attrNameLst>
                                      </p:cBhvr>
                                      <p:to>
                                        <p:strVal val="visible"/>
                                      </p:to>
                                    </p:set>
                                    <p:anim calcmode="lin" valueType="num">
                                      <p:cBhvr additive="base">
                                        <p:cTn id="47" dur="500" fill="hold"/>
                                        <p:tgtEl>
                                          <p:spTgt spid="136214">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362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622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621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621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621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621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36199"/>
                                        </p:tgtEl>
                                        <p:attrNameLst>
                                          <p:attrName>style.visibility</p:attrName>
                                        </p:attrNameLst>
                                      </p:cBhvr>
                                      <p:to>
                                        <p:strVal val="visible"/>
                                      </p:to>
                                    </p:set>
                                    <p:anim calcmode="lin" valueType="num">
                                      <p:cBhvr additive="base">
                                        <p:cTn id="73" dur="500" fill="hold"/>
                                        <p:tgtEl>
                                          <p:spTgt spid="136199"/>
                                        </p:tgtEl>
                                        <p:attrNameLst>
                                          <p:attrName>ppt_x</p:attrName>
                                        </p:attrNameLst>
                                      </p:cBhvr>
                                      <p:tavLst>
                                        <p:tav tm="0">
                                          <p:val>
                                            <p:strVal val="0-#ppt_w/2"/>
                                          </p:val>
                                        </p:tav>
                                        <p:tav tm="100000">
                                          <p:val>
                                            <p:strVal val="#ppt_x"/>
                                          </p:val>
                                        </p:tav>
                                      </p:tavLst>
                                    </p:anim>
                                    <p:anim calcmode="lin" valueType="num">
                                      <p:cBhvr additive="base">
                                        <p:cTn id="74" dur="500" fill="hold"/>
                                        <p:tgtEl>
                                          <p:spTgt spid="136199"/>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36211">
                                            <p:txEl>
                                              <p:pRg st="0" end="0"/>
                                            </p:txEl>
                                          </p:spTgt>
                                        </p:tgtEl>
                                        <p:attrNameLst>
                                          <p:attrName>style.visibility</p:attrName>
                                        </p:attrNameLst>
                                      </p:cBhvr>
                                      <p:to>
                                        <p:strVal val="visible"/>
                                      </p:to>
                                    </p:set>
                                    <p:anim calcmode="lin" valueType="num">
                                      <p:cBhvr additive="base">
                                        <p:cTn id="77" dur="500" fill="hold"/>
                                        <p:tgtEl>
                                          <p:spTgt spid="13621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1362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P spid="136211" grpId="0" build="p" autoUpdateAnimBg="0"/>
      <p:bldP spid="136212" grpId="0" build="p" autoUpdateAnimBg="0"/>
      <p:bldP spid="136213" grpId="0" build="p" autoUpdateAnimBg="0"/>
      <p:bldP spid="136214" grpId="0" build="p" autoUpdateAnimBg="0"/>
      <p:bldP spid="136215" grpId="0" build="p" autoUpdateAnimBg="0"/>
      <p:bldP spid="136216" grpId="0"/>
      <p:bldP spid="136217" grpId="0"/>
      <p:bldP spid="136218" grpId="0"/>
      <p:bldP spid="136219" grpId="0" animBg="1"/>
      <p:bldP spid="1362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FB6461-E288-4040-8F22-1B334BD38AA3}"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227330" name="Rectangle 2"/>
          <p:cNvSpPr>
            <a:spLocks noChangeArrowheads="1"/>
          </p:cNvSpPr>
          <p:nvPr/>
        </p:nvSpPr>
        <p:spPr bwMode="auto">
          <a:xfrm>
            <a:off x="900113" y="-80963"/>
            <a:ext cx="8170862" cy="7110413"/>
          </a:xfrm>
          <a:prstGeom prst="rect">
            <a:avLst/>
          </a:prstGeom>
          <a:solidFill>
            <a:schemeClr val="bg1"/>
          </a:solidFill>
          <a:ln>
            <a:noFill/>
          </a:ln>
          <a:effectLst/>
          <a:extLst>
            <a:ext uri="{91240B29-F687-4F45-9708-019B960494DF}">
              <a14:hiddenLine xmlns:a14="http://schemas.microsoft.com/office/drawing/2010/main" w="571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#include &lt;iostream&gt;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using namespace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class </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pitchFamily="2" charset="-122"/>
                <a:cs typeface="+mn-cs"/>
              </a:rPr>
              <a:t>animal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public:</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void eat(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eat"&lt;&lt;endl;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void sleep(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sleep"&lt;&lt;endl;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void breathe(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breathe"&lt;&lt;endl;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class fish</a:t>
            </a:r>
            <a:r>
              <a:rPr kumimoji="1" lang="en-US" altLang="zh-CN" sz="2400" b="1" i="0" u="none" strike="noStrike" kern="1200" cap="none" spc="0" normalizeH="0" baseline="0" noProof="0">
                <a:ln>
                  <a:noFill/>
                </a:ln>
                <a:solidFill>
                  <a:srgbClr val="000099"/>
                </a:solidFill>
                <a:effectLst/>
                <a:uLnTx/>
                <a:uFillTx/>
                <a:latin typeface="Times New Roman" pitchFamily="18" charset="0"/>
                <a:ea typeface="宋体" pitchFamily="2" charset="-122"/>
                <a:cs typeface="+mn-cs"/>
              </a:rPr>
              <a:t>:public animal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public:</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rPr>
              <a:t>void swim(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cout&lt;&lt;"fish swim"&lt;&lt;endl;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227331" name="Rectangle 3"/>
          <p:cNvSpPr>
            <a:spLocks noChangeArrowheads="1"/>
          </p:cNvSpPr>
          <p:nvPr/>
        </p:nvSpPr>
        <p:spPr bwMode="auto">
          <a:xfrm>
            <a:off x="6408738" y="981075"/>
            <a:ext cx="2700337" cy="2339975"/>
          </a:xfrm>
          <a:prstGeom prst="rect">
            <a:avLst/>
          </a:prstGeom>
          <a:noFill/>
          <a:ln w="5715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void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fish f1;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f1.eat(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f1.swim(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227332" name="Rectangle 4"/>
          <p:cNvSpPr>
            <a:spLocks noChangeArrowheads="1"/>
          </p:cNvSpPr>
          <p:nvPr/>
        </p:nvSpPr>
        <p:spPr bwMode="auto">
          <a:xfrm>
            <a:off x="6732588" y="4149725"/>
            <a:ext cx="1943100" cy="822325"/>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animal eat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fish swim</a:t>
            </a:r>
          </a:p>
        </p:txBody>
      </p:sp>
      <p:sp>
        <p:nvSpPr>
          <p:cNvPr id="227333" name="Rectangle 5"/>
          <p:cNvSpPr>
            <a:spLocks noChangeArrowheads="1"/>
          </p:cNvSpPr>
          <p:nvPr/>
        </p:nvSpPr>
        <p:spPr bwMode="auto">
          <a:xfrm>
            <a:off x="5270500" y="241300"/>
            <a:ext cx="3792538"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3333CC"/>
                </a:solidFill>
                <a:effectLst/>
                <a:uLnTx/>
                <a:uFillTx/>
                <a:latin typeface="Times New Roman" pitchFamily="18" charset="0"/>
                <a:ea typeface="楷体" pitchFamily="49" charset="-122"/>
                <a:cs typeface="+mn-cs"/>
              </a:rPr>
              <a:t>派生类扩充基类的功能</a:t>
            </a:r>
          </a:p>
        </p:txBody>
      </p:sp>
    </p:spTree>
    <p:extLst>
      <p:ext uri="{BB962C8B-B14F-4D97-AF65-F5344CB8AC3E}">
        <p14:creationId xmlns:p14="http://schemas.microsoft.com/office/powerpoint/2010/main" val="1958402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3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73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73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73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733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733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733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7330">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7330">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7330">
                                            <p:txEl>
                                              <p:pRg st="13" end="1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7330">
                                            <p:txEl>
                                              <p:pRg st="14" end="1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7330">
                                            <p:txEl>
                                              <p:pRg st="15" end="1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7330">
                                            <p:txEl>
                                              <p:pRg st="16" end="1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7330">
                                            <p:txEl>
                                              <p:pRg st="17" end="1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7330">
                                            <p:txEl>
                                              <p:pRg st="18" end="18"/>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7331">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7331">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7331">
                                            <p:txEl>
                                              <p:pRg st="1" end="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7332">
                                            <p:bg/>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7332">
                                            <p:txEl>
                                              <p:pRg st="0" end="0"/>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27332">
                                            <p:txEl>
                                              <p:pRg st="1" end="1"/>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227333"/>
                                        </p:tgtEl>
                                        <p:attrNameLst>
                                          <p:attrName>style.visibility</p:attrName>
                                        </p:attrNameLst>
                                      </p:cBhvr>
                                      <p:to>
                                        <p:strVal val="visible"/>
                                      </p:to>
                                    </p:set>
                                    <p:anim calcmode="lin" valueType="num">
                                      <p:cBhvr additive="base">
                                        <p:cTn id="93" dur="500" fill="hold"/>
                                        <p:tgtEl>
                                          <p:spTgt spid="227333"/>
                                        </p:tgtEl>
                                        <p:attrNameLst>
                                          <p:attrName>ppt_x</p:attrName>
                                        </p:attrNameLst>
                                      </p:cBhvr>
                                      <p:tavLst>
                                        <p:tav tm="0">
                                          <p:val>
                                            <p:strVal val="1+#ppt_w/2"/>
                                          </p:val>
                                        </p:tav>
                                        <p:tav tm="100000">
                                          <p:val>
                                            <p:strVal val="#ppt_x"/>
                                          </p:val>
                                        </p:tav>
                                      </p:tavLst>
                                    </p:anim>
                                    <p:anim calcmode="lin" valueType="num">
                                      <p:cBhvr additive="base">
                                        <p:cTn id="94" dur="500" fill="hold"/>
                                        <p:tgtEl>
                                          <p:spTgt spid="227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build="allAtOnce" animBg="1"/>
      <p:bldP spid="227331" grpId="0" build="allAtOnce" animBg="1"/>
      <p:bldP spid="227332" grpId="0" build="allAtOnce" animBg="1"/>
      <p:bldP spid="2273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charset="-122"/>
              </a:defRPr>
            </a:lvl1pPr>
            <a:lvl2pPr algn="l">
              <a:defRPr kumimoji="1" sz="4400">
                <a:solidFill>
                  <a:schemeClr val="tx2"/>
                </a:solidFill>
                <a:latin typeface="Tahoma" pitchFamily="34" charset="0"/>
                <a:ea typeface="宋体" charset="-122"/>
              </a:defRPr>
            </a:lvl2pPr>
            <a:lvl3pPr algn="l">
              <a:defRPr kumimoji="1" sz="4400">
                <a:solidFill>
                  <a:schemeClr val="tx2"/>
                </a:solidFill>
                <a:latin typeface="Tahoma" pitchFamily="34" charset="0"/>
                <a:ea typeface="宋体" charset="-122"/>
              </a:defRPr>
            </a:lvl3pPr>
            <a:lvl4pPr algn="l">
              <a:defRPr kumimoji="1" sz="4400">
                <a:solidFill>
                  <a:schemeClr val="tx2"/>
                </a:solidFill>
                <a:latin typeface="Tahoma" pitchFamily="34" charset="0"/>
                <a:ea typeface="宋体" charset="-122"/>
              </a:defRPr>
            </a:lvl4pPr>
            <a:lvl5pPr algn="l">
              <a:defRPr kumimoji="1" sz="4400">
                <a:solidFill>
                  <a:schemeClr val="tx2"/>
                </a:solidFill>
                <a:latin typeface="Tahoma" pitchFamily="34" charset="0"/>
                <a:ea typeface="宋体" charset="-122"/>
              </a:defRPr>
            </a:lvl5pPr>
            <a:lvl6pPr marL="457200" fontAlgn="base">
              <a:spcBef>
                <a:spcPct val="0"/>
              </a:spcBef>
              <a:spcAft>
                <a:spcPct val="0"/>
              </a:spcAft>
              <a:defRPr kumimoji="1" sz="4400">
                <a:solidFill>
                  <a:schemeClr val="tx2"/>
                </a:solidFill>
                <a:latin typeface="Tahoma" pitchFamily="34" charset="0"/>
                <a:ea typeface="宋体" charset="-122"/>
              </a:defRPr>
            </a:lvl6pPr>
            <a:lvl7pPr marL="914400" fontAlgn="base">
              <a:spcBef>
                <a:spcPct val="0"/>
              </a:spcBef>
              <a:spcAft>
                <a:spcPct val="0"/>
              </a:spcAft>
              <a:defRPr kumimoji="1" sz="4400">
                <a:solidFill>
                  <a:schemeClr val="tx2"/>
                </a:solidFill>
                <a:latin typeface="Tahoma" pitchFamily="34" charset="0"/>
                <a:ea typeface="宋体" charset="-122"/>
              </a:defRPr>
            </a:lvl7pPr>
            <a:lvl8pPr marL="1371600" fontAlgn="base">
              <a:spcBef>
                <a:spcPct val="0"/>
              </a:spcBef>
              <a:spcAft>
                <a:spcPct val="0"/>
              </a:spcAft>
              <a:defRPr kumimoji="1" sz="4400">
                <a:solidFill>
                  <a:schemeClr val="tx2"/>
                </a:solidFill>
                <a:latin typeface="Tahoma" pitchFamily="34" charset="0"/>
                <a:ea typeface="宋体" charset="-122"/>
              </a:defRPr>
            </a:lvl8pPr>
            <a:lvl9pPr marL="1828800" fontAlgn="base">
              <a:spcBef>
                <a:spcPct val="0"/>
              </a:spcBef>
              <a:spcAft>
                <a:spcPct val="0"/>
              </a:spcAft>
              <a:defRPr kumimoji="1" sz="4400">
                <a:solidFill>
                  <a:schemeClr val="tx2"/>
                </a:solidFill>
                <a:latin typeface="Tahoma"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smtClean="0">
                <a:ln>
                  <a:noFill/>
                </a:ln>
                <a:solidFill>
                  <a:srgbClr val="0000FF"/>
                </a:solidFill>
                <a:effectLst/>
                <a:uLnTx/>
                <a:uFillTx/>
                <a:latin typeface="Times New Roman" pitchFamily="18" charset="0"/>
                <a:ea typeface="黑体" pitchFamily="49" charset="-122"/>
                <a:cs typeface="+mn-cs"/>
              </a:rPr>
              <a:t>控   件</a:t>
            </a:r>
          </a:p>
        </p:txBody>
      </p:sp>
      <p:sp>
        <p:nvSpPr>
          <p:cNvPr id="243715" name="Text Box 3"/>
          <p:cNvSpPr txBox="1">
            <a:spLocks noChangeArrowheads="1"/>
          </p:cNvSpPr>
          <p:nvPr/>
        </p:nvSpPr>
        <p:spPr bwMode="auto">
          <a:xfrm>
            <a:off x="1042988" y="1916113"/>
            <a:ext cx="8101012" cy="401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marL="914400" marR="0" lvl="1" indent="-457200" algn="l" defTabSz="914400" rtl="0" eaLnBrk="1" fontAlgn="base" latinLnBrk="0" hangingPunct="1">
              <a:lnSpc>
                <a:spcPct val="130000"/>
              </a:lnSpc>
              <a:spcBef>
                <a:spcPct val="0"/>
              </a:spcBef>
              <a:spcAft>
                <a:spcPct val="0"/>
              </a:spcAft>
              <a:buClr>
                <a:srgbClr val="000099"/>
              </a:buClr>
              <a:buSzTx/>
              <a:buFont typeface="Wingdings" pitchFamily="2" charset="2"/>
              <a:buChar char="§"/>
              <a:tabLst/>
              <a:defRPr/>
            </a:pPr>
            <a:r>
              <a:rPr kumimoji="0" lang="zh-CN" altLang="en-US" sz="2800" b="1" i="0" u="none" strike="noStrike" kern="1200" cap="none" spc="0" normalizeH="0" baseline="0" noProof="0" dirty="0" smtClean="0">
                <a:ln>
                  <a:noFill/>
                </a:ln>
                <a:solidFill>
                  <a:srgbClr val="990033"/>
                </a:solidFill>
                <a:effectLst/>
                <a:uLnTx/>
                <a:uFillTx/>
                <a:latin typeface="Times New Roman" pitchFamily="18" charset="0"/>
                <a:ea typeface="宋体" charset="-122"/>
                <a:cs typeface="+mn-cs"/>
              </a:rPr>
              <a:t>按钮</a:t>
            </a:r>
          </a:p>
          <a:p>
            <a:pPr marL="914400" marR="0" lvl="1" indent="-457200" algn="l" defTabSz="914400" rtl="0" eaLnBrk="1" fontAlgn="base" latinLnBrk="0" hangingPunct="1">
              <a:lnSpc>
                <a:spcPct val="130000"/>
              </a:lnSpc>
              <a:spcBef>
                <a:spcPct val="0"/>
              </a:spcBef>
              <a:spcAft>
                <a:spcPct val="0"/>
              </a:spcAft>
              <a:buClr>
                <a:srgbClr val="000099"/>
              </a:buClr>
              <a:buSzTx/>
              <a:buFont typeface="Wingdings" pitchFamily="2" charset="2"/>
              <a:buChar char="§"/>
              <a:tabLst/>
              <a:defRPr/>
            </a:pPr>
            <a:r>
              <a:rPr kumimoji="0" lang="zh-CN" altLang="en-US" sz="2800" b="1" i="0" u="none" strike="noStrike" kern="1200" cap="none" spc="0" normalizeH="0" baseline="0" noProof="0" dirty="0" smtClean="0">
                <a:ln>
                  <a:noFill/>
                </a:ln>
                <a:solidFill>
                  <a:srgbClr val="990033"/>
                </a:solidFill>
                <a:effectLst/>
                <a:uLnTx/>
                <a:uFillTx/>
                <a:latin typeface="Times New Roman" pitchFamily="18" charset="0"/>
                <a:ea typeface="宋体" charset="-122"/>
                <a:cs typeface="+mn-cs"/>
              </a:rPr>
              <a:t>编辑框</a:t>
            </a:r>
          </a:p>
          <a:p>
            <a:pPr marL="914400" marR="0" lvl="1" indent="-457200" algn="l" defTabSz="914400" rtl="0" eaLnBrk="1" fontAlgn="base" latinLnBrk="0" hangingPunct="1">
              <a:lnSpc>
                <a:spcPct val="130000"/>
              </a:lnSpc>
              <a:spcBef>
                <a:spcPct val="0"/>
              </a:spcBef>
              <a:spcAft>
                <a:spcPct val="0"/>
              </a:spcAft>
              <a:buClr>
                <a:srgbClr val="000099"/>
              </a:buClr>
              <a:buSzTx/>
              <a:buFont typeface="Wingdings" pitchFamily="2" charset="2"/>
              <a:buChar char="§"/>
              <a:tabLst/>
              <a:defRPr/>
            </a:pP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复选框</a:t>
            </a:r>
          </a:p>
          <a:p>
            <a:pPr marL="914400" marR="0" lvl="1" indent="-457200" algn="l" defTabSz="914400" rtl="0" eaLnBrk="1" fontAlgn="base" latinLnBrk="0" hangingPunct="1">
              <a:lnSpc>
                <a:spcPct val="130000"/>
              </a:lnSpc>
              <a:spcBef>
                <a:spcPct val="0"/>
              </a:spcBef>
              <a:spcAft>
                <a:spcPct val="0"/>
              </a:spcAft>
              <a:buClr>
                <a:srgbClr val="000099"/>
              </a:buClr>
              <a:buSzTx/>
              <a:buFont typeface="Wingdings" pitchFamily="2" charset="2"/>
              <a:buChar char="§"/>
              <a:tabLst/>
              <a:defRPr/>
            </a:pP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单选按钮</a:t>
            </a:r>
          </a:p>
          <a:p>
            <a:pPr marL="914400" marR="0" lvl="1" indent="-457200" algn="l" defTabSz="914400" rtl="0" eaLnBrk="1" fontAlgn="base" latinLnBrk="0" hangingPunct="1">
              <a:lnSpc>
                <a:spcPct val="130000"/>
              </a:lnSpc>
              <a:spcBef>
                <a:spcPct val="0"/>
              </a:spcBef>
              <a:spcAft>
                <a:spcPct val="0"/>
              </a:spcAft>
              <a:buClr>
                <a:srgbClr val="000099"/>
              </a:buClr>
              <a:buSzTx/>
              <a:buFont typeface="Wingdings" pitchFamily="2" charset="2"/>
              <a:buChar char="§"/>
              <a:tabLst/>
              <a:defRPr/>
            </a:pP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列表框</a:t>
            </a:r>
          </a:p>
          <a:p>
            <a:pPr marL="914400" marR="0" lvl="1" indent="-457200" algn="l" defTabSz="914400" rtl="0" eaLnBrk="1" fontAlgn="base" latinLnBrk="0" hangingPunct="1">
              <a:lnSpc>
                <a:spcPct val="130000"/>
              </a:lnSpc>
              <a:spcBef>
                <a:spcPct val="0"/>
              </a:spcBef>
              <a:spcAft>
                <a:spcPct val="0"/>
              </a:spcAft>
              <a:buClr>
                <a:srgbClr val="000099"/>
              </a:buClr>
              <a:buSzTx/>
              <a:buFont typeface="Wingdings" pitchFamily="2" charset="2"/>
              <a:buChar char="§"/>
              <a:tabLst/>
              <a:defRPr/>
            </a:pP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组合框</a:t>
            </a:r>
          </a:p>
          <a:p>
            <a:pPr marL="914400" marR="0" lvl="1" indent="-457200" algn="l" defTabSz="914400" rtl="0" eaLnBrk="1" fontAlgn="base" latinLnBrk="0" hangingPunct="1">
              <a:lnSpc>
                <a:spcPct val="130000"/>
              </a:lnSpc>
              <a:spcBef>
                <a:spcPct val="0"/>
              </a:spcBef>
              <a:spcAft>
                <a:spcPct val="0"/>
              </a:spcAft>
              <a:buClr>
                <a:srgbClr val="000099"/>
              </a:buClr>
              <a:buSzTx/>
              <a:buFont typeface="Wingdings" pitchFamily="2" charset="2"/>
              <a:buChar char="§"/>
              <a:tabLst/>
              <a:defRPr/>
            </a:pP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滚动条</a:t>
            </a:r>
            <a:endParaRPr kumimoji="0" lang="en-US" altLang="zh-CN"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4222683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24088"/>
            <a:ext cx="4998290" cy="329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584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285750"/>
            <a:ext cx="9096375" cy="628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5"/>
          <p:cNvSpPr>
            <a:spLocks noChangeArrowheads="1"/>
          </p:cNvSpPr>
          <p:nvPr/>
        </p:nvSpPr>
        <p:spPr bwMode="auto">
          <a:xfrm>
            <a:off x="2267744" y="1700808"/>
            <a:ext cx="2664296" cy="36004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904875"/>
            <a:ext cx="59531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5"/>
          <p:cNvSpPr>
            <a:spLocks noChangeArrowheads="1"/>
          </p:cNvSpPr>
          <p:nvPr/>
        </p:nvSpPr>
        <p:spPr bwMode="auto">
          <a:xfrm>
            <a:off x="5087931" y="5505356"/>
            <a:ext cx="720080" cy="1922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187450" y="6092825"/>
            <a:ext cx="6697663"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903288" indent="-45720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371600" indent="-4572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828800" indent="-4572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286000" indent="-4572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7432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32004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6576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41148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30000"/>
              </a:spcBef>
              <a:buClr>
                <a:srgbClr val="0000FF"/>
              </a:buClr>
              <a:buSzPct val="70000"/>
              <a:buFont typeface="Wingdings" pitchFamily="2" charset="2"/>
              <a:buNone/>
            </a:pPr>
            <a:r>
              <a:rPr lang="zh-CN" altLang="en-US" b="1" dirty="0">
                <a:solidFill>
                  <a:srgbClr val="000099"/>
                </a:solidFill>
                <a:latin typeface="Times New Roman" pitchFamily="18" charset="0"/>
              </a:rPr>
              <a:t>下面的步骤可保持默认设置。</a:t>
            </a:r>
            <a:endParaRPr lang="en-US" altLang="zh-CN" b="1" dirty="0">
              <a:solidFill>
                <a:srgbClr val="000099"/>
              </a:solidFill>
              <a:latin typeface="Times New Roman" pitchFamily="18" charset="0"/>
            </a:endParaRPr>
          </a:p>
        </p:txBody>
      </p:sp>
      <p:pic>
        <p:nvPicPr>
          <p:cNvPr id="2" name="图片 1"/>
          <p:cNvPicPr>
            <a:picLocks noChangeAspect="1"/>
          </p:cNvPicPr>
          <p:nvPr/>
        </p:nvPicPr>
        <p:blipFill>
          <a:blip r:embed="rId2"/>
          <a:stretch>
            <a:fillRect/>
          </a:stretch>
        </p:blipFill>
        <p:spPr>
          <a:xfrm>
            <a:off x="1595437" y="904875"/>
            <a:ext cx="5953125" cy="5048250"/>
          </a:xfrm>
          <a:prstGeom prst="rect">
            <a:avLst/>
          </a:prstGeom>
        </p:spPr>
      </p:pic>
      <p:sp>
        <p:nvSpPr>
          <p:cNvPr id="5" name="Rectangle 5"/>
          <p:cNvSpPr>
            <a:spLocks noChangeArrowheads="1"/>
          </p:cNvSpPr>
          <p:nvPr/>
        </p:nvSpPr>
        <p:spPr bwMode="auto">
          <a:xfrm>
            <a:off x="3491881" y="2901194"/>
            <a:ext cx="1224136" cy="2889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
        <p:nvSpPr>
          <p:cNvPr id="6" name="Rectangle 5"/>
          <p:cNvSpPr>
            <a:spLocks noChangeArrowheads="1"/>
          </p:cNvSpPr>
          <p:nvPr/>
        </p:nvSpPr>
        <p:spPr bwMode="auto">
          <a:xfrm>
            <a:off x="5868144" y="5504464"/>
            <a:ext cx="720080" cy="21691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75000"/>
              <a:buFont typeface="Wingdings" pitchFamily="2" charset="2"/>
              <a:buChar char="n"/>
              <a:defRPr kumimoji="1" sz="3200">
                <a:solidFill>
                  <a:schemeClr val="tx1"/>
                </a:solidFill>
                <a:latin typeface="Verdana" pitchFamily="34" charset="0"/>
                <a:ea typeface="宋体" charset="-122"/>
              </a:defRPr>
            </a:lvl1pPr>
            <a:lvl2pPr marL="742950" indent="-285750" algn="l" eaLnBrk="0" hangingPunct="0">
              <a:spcBef>
                <a:spcPct val="20000"/>
              </a:spcBef>
              <a:buClr>
                <a:schemeClr val="folHlink"/>
              </a:buClr>
              <a:buSzPct val="70000"/>
              <a:buFont typeface="Wingdings" pitchFamily="2" charset="2"/>
              <a:buChar char="n"/>
              <a:defRPr kumimoji="1" sz="2800">
                <a:solidFill>
                  <a:schemeClr val="tx1"/>
                </a:solidFill>
                <a:latin typeface="Verdana" pitchFamily="34" charset="0"/>
                <a:ea typeface="宋体" charset="-122"/>
              </a:defRPr>
            </a:lvl2pPr>
            <a:lvl3pPr marL="1143000" indent="-228600" algn="l" eaLnBrk="0" hangingPunct="0">
              <a:spcBef>
                <a:spcPct val="20000"/>
              </a:spcBef>
              <a:buClr>
                <a:schemeClr val="tx2"/>
              </a:buClr>
              <a:buChar char="•"/>
              <a:defRPr kumimoji="1" sz="2400">
                <a:solidFill>
                  <a:schemeClr val="tx1"/>
                </a:solidFill>
                <a:latin typeface="Verdana" pitchFamily="34" charset="0"/>
                <a:ea typeface="宋体" charset="-122"/>
              </a:defRPr>
            </a:lvl3pPr>
            <a:lvl4pPr marL="1600200" indent="-228600" algn="l" eaLnBrk="0" hangingPunct="0">
              <a:spcBef>
                <a:spcPct val="20000"/>
              </a:spcBef>
              <a:buClr>
                <a:schemeClr val="hlink"/>
              </a:buClr>
              <a:buChar char="•"/>
              <a:defRPr kumimoji="1" sz="2000">
                <a:solidFill>
                  <a:schemeClr val="tx1"/>
                </a:solidFill>
                <a:latin typeface="Verdana" pitchFamily="34" charset="0"/>
                <a:ea typeface="宋体" charset="-122"/>
              </a:defRPr>
            </a:lvl4pPr>
            <a:lvl5pPr marL="2057400" indent="-228600" algn="l" eaLnBrk="0" hangingPunct="0">
              <a:spcBef>
                <a:spcPct val="20000"/>
              </a:spcBef>
              <a:buClr>
                <a:schemeClr val="tx1"/>
              </a:buClr>
              <a:buSzPct val="85000"/>
              <a:buChar char="•"/>
              <a:defRPr kumimoji="1"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2400">
              <a:latin typeface="Tahoma"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kumimoji="0" lang="en-US" altLang="zh-CN" smtClean="0">
                <a:solidFill>
                  <a:srgbClr val="0000FF"/>
                </a:solidFill>
                <a:latin typeface="Times New Roman" pitchFamily="18" charset="0"/>
                <a:ea typeface="黑体" pitchFamily="49" charset="-122"/>
              </a:rPr>
              <a:t>MFC</a:t>
            </a:r>
            <a:r>
              <a:rPr kumimoji="0" lang="zh-CN" altLang="en-US" smtClean="0">
                <a:solidFill>
                  <a:srgbClr val="0000FF"/>
                </a:solidFill>
                <a:latin typeface="Times New Roman" pitchFamily="18" charset="0"/>
                <a:ea typeface="黑体" pitchFamily="49" charset="-122"/>
              </a:rPr>
              <a:t>应用程序向导创建的类</a:t>
            </a:r>
          </a:p>
        </p:txBody>
      </p:sp>
      <p:sp>
        <p:nvSpPr>
          <p:cNvPr id="184323" name="Text Box 3"/>
          <p:cNvSpPr txBox="1">
            <a:spLocks noChangeArrowheads="1"/>
          </p:cNvSpPr>
          <p:nvPr/>
        </p:nvSpPr>
        <p:spPr bwMode="auto">
          <a:xfrm>
            <a:off x="611188" y="1893888"/>
            <a:ext cx="3673475" cy="44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4572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903288" indent="-45720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371600" indent="-4572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828800" indent="-4572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286000" indent="-4572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7432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32004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6576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41148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30000"/>
              </a:spcBef>
              <a:buClr>
                <a:srgbClr val="0000FF"/>
              </a:buClr>
              <a:buSzPct val="70000"/>
              <a:buFont typeface="Wingdings 2" pitchFamily="18" charset="2"/>
              <a:buChar char="³"/>
            </a:pPr>
            <a:r>
              <a:rPr lang="en-US" altLang="zh-CN" sz="2800" b="1" dirty="0">
                <a:latin typeface="Times New Roman" pitchFamily="18" charset="0"/>
              </a:rPr>
              <a:t> </a:t>
            </a:r>
            <a:r>
              <a:rPr lang="zh-CN" altLang="en-US" sz="2800" b="1" dirty="0">
                <a:latin typeface="Times New Roman" pitchFamily="18" charset="0"/>
              </a:rPr>
              <a:t>单文档应用程序</a:t>
            </a:r>
          </a:p>
          <a:p>
            <a:pPr lvl="1" eaLnBrk="1" hangingPunct="1">
              <a:lnSpc>
                <a:spcPct val="120000"/>
              </a:lnSpc>
              <a:spcBef>
                <a:spcPct val="30000"/>
              </a:spcBef>
              <a:buClr>
                <a:srgbClr val="0000FF"/>
              </a:buClr>
              <a:buFont typeface="Wingdings 2" pitchFamily="18" charset="2"/>
              <a:buAutoNum type="arabicPeriod"/>
            </a:pPr>
            <a:r>
              <a:rPr lang="zh-CN" altLang="en-US" b="1" dirty="0">
                <a:latin typeface="Times New Roman" pitchFamily="18" charset="0"/>
              </a:rPr>
              <a:t> </a:t>
            </a:r>
            <a:r>
              <a:rPr lang="en-US" altLang="zh-CN" b="1" dirty="0" err="1">
                <a:latin typeface="Times New Roman" pitchFamily="18" charset="0"/>
              </a:rPr>
              <a:t>CAboutDlg</a:t>
            </a:r>
            <a:endParaRPr lang="en-US" altLang="zh-CN" b="1" dirty="0">
              <a:latin typeface="Times New Roman" pitchFamily="18" charset="0"/>
            </a:endParaRP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a:t>
            </a:r>
            <a:r>
              <a:rPr lang="en-US" altLang="zh-CN" b="1" dirty="0" err="1">
                <a:latin typeface="Times New Roman" pitchFamily="18" charset="0"/>
              </a:rPr>
              <a:t>CMainFrame</a:t>
            </a:r>
            <a:endParaRPr lang="en-US" altLang="zh-CN" b="1" dirty="0">
              <a:latin typeface="Times New Roman" pitchFamily="18" charset="0"/>
            </a:endParaRP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C</a:t>
            </a:r>
            <a:r>
              <a:rPr lang="en-US" altLang="zh-CN" b="1" dirty="0">
                <a:solidFill>
                  <a:srgbClr val="0000CC"/>
                </a:solidFill>
                <a:latin typeface="Times New Roman" pitchFamily="18" charset="0"/>
              </a:rPr>
              <a:t>*</a:t>
            </a:r>
            <a:r>
              <a:rPr lang="en-US" altLang="zh-CN" b="1" dirty="0">
                <a:latin typeface="Times New Roman" pitchFamily="18" charset="0"/>
              </a:rPr>
              <a:t>App</a:t>
            </a: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C</a:t>
            </a:r>
            <a:r>
              <a:rPr lang="en-US" altLang="zh-CN" b="1" dirty="0">
                <a:solidFill>
                  <a:srgbClr val="0000CC"/>
                </a:solidFill>
                <a:latin typeface="Times New Roman" pitchFamily="18" charset="0"/>
              </a:rPr>
              <a:t>*</a:t>
            </a:r>
            <a:r>
              <a:rPr lang="en-US" altLang="zh-CN" b="1" dirty="0">
                <a:latin typeface="Times New Roman" pitchFamily="18" charset="0"/>
              </a:rPr>
              <a:t>Doc</a:t>
            </a: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C</a:t>
            </a:r>
            <a:r>
              <a:rPr lang="en-US" altLang="zh-CN" b="1" dirty="0">
                <a:solidFill>
                  <a:srgbClr val="0000CC"/>
                </a:solidFill>
                <a:latin typeface="Times New Roman" pitchFamily="18" charset="0"/>
              </a:rPr>
              <a:t>*</a:t>
            </a:r>
            <a:r>
              <a:rPr lang="en-US" altLang="zh-CN" b="1" dirty="0">
                <a:latin typeface="Times New Roman" pitchFamily="18" charset="0"/>
              </a:rPr>
              <a:t>View</a:t>
            </a:r>
          </a:p>
          <a:p>
            <a:pPr lvl="1" eaLnBrk="1" hangingPunct="1">
              <a:lnSpc>
                <a:spcPct val="120000"/>
              </a:lnSpc>
              <a:spcBef>
                <a:spcPct val="30000"/>
              </a:spcBef>
              <a:buClr>
                <a:srgbClr val="0000FF"/>
              </a:buClr>
              <a:buFont typeface="Wingdings 2" pitchFamily="18" charset="2"/>
              <a:buAutoNum type="arabicPeriod"/>
            </a:pPr>
            <a:r>
              <a:rPr lang="en-US" altLang="zh-CN" b="1" dirty="0">
                <a:latin typeface="Times New Roman" pitchFamily="18" charset="0"/>
              </a:rPr>
              <a:t> </a:t>
            </a:r>
            <a:r>
              <a:rPr lang="en-US" altLang="zh-CN" b="1" dirty="0" err="1">
                <a:solidFill>
                  <a:srgbClr val="990033"/>
                </a:solidFill>
                <a:latin typeface="Times New Roman" pitchFamily="18" charset="0"/>
              </a:rPr>
              <a:t>theApp</a:t>
            </a:r>
            <a:endParaRPr lang="en-US" altLang="zh-CN" b="1" dirty="0">
              <a:solidFill>
                <a:srgbClr val="990033"/>
              </a:solidFill>
              <a:latin typeface="Times New Roman" pitchFamily="18" charset="0"/>
            </a:endParaRPr>
          </a:p>
        </p:txBody>
      </p:sp>
      <p:sp>
        <p:nvSpPr>
          <p:cNvPr id="184324" name="Text Box 4"/>
          <p:cNvSpPr txBox="1">
            <a:spLocks noChangeArrowheads="1"/>
          </p:cNvSpPr>
          <p:nvPr/>
        </p:nvSpPr>
        <p:spPr bwMode="auto">
          <a:xfrm>
            <a:off x="4500563" y="1844675"/>
            <a:ext cx="3673475"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457200" algn="l" eaLnBrk="0" hangingPunct="0">
              <a:spcBef>
                <a:spcPct val="20000"/>
              </a:spcBef>
              <a:buClr>
                <a:schemeClr val="folHlink"/>
              </a:buClr>
              <a:buSzPct val="75000"/>
              <a:buFont typeface="Wingdings" pitchFamily="2" charset="2"/>
              <a:buChar char="n"/>
              <a:tabLst>
                <a:tab pos="444500" algn="l"/>
              </a:tabLst>
              <a:defRPr kumimoji="1" sz="3200">
                <a:solidFill>
                  <a:schemeClr val="tx1"/>
                </a:solidFill>
                <a:latin typeface="Verdana" pitchFamily="34" charset="0"/>
                <a:ea typeface="宋体" charset="-122"/>
              </a:defRPr>
            </a:lvl1pPr>
            <a:lvl2pPr marL="903288" indent="-457200" algn="l" eaLnBrk="0" hangingPunct="0">
              <a:spcBef>
                <a:spcPct val="20000"/>
              </a:spcBef>
              <a:buClr>
                <a:schemeClr val="folHlink"/>
              </a:buClr>
              <a:buSzPct val="70000"/>
              <a:buFont typeface="Wingdings" pitchFamily="2" charset="2"/>
              <a:buChar char="n"/>
              <a:tabLst>
                <a:tab pos="444500" algn="l"/>
              </a:tabLst>
              <a:defRPr kumimoji="1" sz="2800">
                <a:solidFill>
                  <a:schemeClr val="tx1"/>
                </a:solidFill>
                <a:latin typeface="Verdana" pitchFamily="34" charset="0"/>
                <a:ea typeface="宋体" charset="-122"/>
              </a:defRPr>
            </a:lvl2pPr>
            <a:lvl3pPr marL="1371600" indent="-457200" algn="l" eaLnBrk="0" hangingPunct="0">
              <a:spcBef>
                <a:spcPct val="20000"/>
              </a:spcBef>
              <a:buClr>
                <a:schemeClr val="tx2"/>
              </a:buClr>
              <a:buChar char="•"/>
              <a:tabLst>
                <a:tab pos="444500" algn="l"/>
              </a:tabLst>
              <a:defRPr kumimoji="1" sz="2400">
                <a:solidFill>
                  <a:schemeClr val="tx1"/>
                </a:solidFill>
                <a:latin typeface="Verdana" pitchFamily="34" charset="0"/>
                <a:ea typeface="宋体" charset="-122"/>
              </a:defRPr>
            </a:lvl3pPr>
            <a:lvl4pPr marL="1828800" indent="-457200" algn="l" eaLnBrk="0" hangingPunct="0">
              <a:spcBef>
                <a:spcPct val="20000"/>
              </a:spcBef>
              <a:buClr>
                <a:schemeClr val="hlink"/>
              </a:buClr>
              <a:buChar char="•"/>
              <a:tabLst>
                <a:tab pos="444500" algn="l"/>
              </a:tabLst>
              <a:defRPr kumimoji="1" sz="2000">
                <a:solidFill>
                  <a:schemeClr val="tx1"/>
                </a:solidFill>
                <a:latin typeface="Verdana" pitchFamily="34" charset="0"/>
                <a:ea typeface="宋体" charset="-122"/>
              </a:defRPr>
            </a:lvl4pPr>
            <a:lvl5pPr marL="2286000" indent="-457200" algn="l" eaLnBrk="0" hangingPunct="0">
              <a:spcBef>
                <a:spcPct val="20000"/>
              </a:spcBef>
              <a:buClr>
                <a:schemeClr val="tx1"/>
              </a:buClr>
              <a:buSzPct val="85000"/>
              <a:buChar char="•"/>
              <a:tabLst>
                <a:tab pos="444500" algn="l"/>
              </a:tabLst>
              <a:defRPr kumimoji="1" sz="2000">
                <a:solidFill>
                  <a:schemeClr val="tx1"/>
                </a:solidFill>
                <a:latin typeface="Verdana" pitchFamily="34" charset="0"/>
                <a:ea typeface="宋体" charset="-122"/>
              </a:defRPr>
            </a:lvl5pPr>
            <a:lvl6pPr marL="27432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6pPr>
            <a:lvl7pPr marL="32004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7pPr>
            <a:lvl8pPr marL="36576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8pPr>
            <a:lvl9pPr marL="4114800" indent="-457200" eaLnBrk="0" fontAlgn="base" hangingPunct="0">
              <a:spcBef>
                <a:spcPct val="20000"/>
              </a:spcBef>
              <a:spcAft>
                <a:spcPct val="0"/>
              </a:spcAft>
              <a:buClr>
                <a:schemeClr val="tx1"/>
              </a:buClr>
              <a:buSzPct val="85000"/>
              <a:buChar char="•"/>
              <a:tabLst>
                <a:tab pos="444500" algn="l"/>
              </a:tabLst>
              <a:defRPr kumimoji="1" sz="2000">
                <a:solidFill>
                  <a:schemeClr val="tx1"/>
                </a:solidFill>
                <a:latin typeface="Verdana" pitchFamily="34" charset="0"/>
                <a:ea typeface="宋体" charset="-122"/>
              </a:defRPr>
            </a:lvl9pPr>
          </a:lstStyle>
          <a:p>
            <a:pPr eaLnBrk="1" hangingPunct="1">
              <a:lnSpc>
                <a:spcPct val="120000"/>
              </a:lnSpc>
              <a:spcBef>
                <a:spcPct val="30000"/>
              </a:spcBef>
              <a:buClr>
                <a:srgbClr val="0000FF"/>
              </a:buClr>
              <a:buSzPct val="70000"/>
              <a:buFont typeface="Wingdings 2" pitchFamily="18" charset="2"/>
              <a:buChar char="³"/>
            </a:pPr>
            <a:r>
              <a:rPr lang="en-US" altLang="zh-CN" sz="2800" b="1">
                <a:latin typeface="Times New Roman" pitchFamily="18" charset="0"/>
              </a:rPr>
              <a:t> </a:t>
            </a:r>
            <a:r>
              <a:rPr lang="zh-CN" altLang="en-US" sz="2800" b="1">
                <a:latin typeface="Times New Roman" pitchFamily="18" charset="0"/>
              </a:rPr>
              <a:t>对话框应用程序</a:t>
            </a:r>
          </a:p>
          <a:p>
            <a:pPr lvl="1" eaLnBrk="1" hangingPunct="1">
              <a:lnSpc>
                <a:spcPct val="120000"/>
              </a:lnSpc>
              <a:spcBef>
                <a:spcPct val="30000"/>
              </a:spcBef>
              <a:buClr>
                <a:srgbClr val="0000FF"/>
              </a:buClr>
              <a:buFont typeface="Wingdings 2" pitchFamily="18" charset="2"/>
              <a:buAutoNum type="arabicPeriod"/>
            </a:pPr>
            <a:r>
              <a:rPr lang="zh-CN" altLang="en-US" b="1">
                <a:latin typeface="Times New Roman" pitchFamily="18" charset="0"/>
              </a:rPr>
              <a:t> </a:t>
            </a:r>
            <a:r>
              <a:rPr lang="en-US" altLang="zh-CN" b="1">
                <a:latin typeface="Times New Roman" pitchFamily="18" charset="0"/>
              </a:rPr>
              <a:t>CAboutDlg</a:t>
            </a:r>
          </a:p>
          <a:p>
            <a:pPr lvl="1" eaLnBrk="1" hangingPunct="1">
              <a:lnSpc>
                <a:spcPct val="120000"/>
              </a:lnSpc>
              <a:spcBef>
                <a:spcPct val="30000"/>
              </a:spcBef>
              <a:buClr>
                <a:srgbClr val="0000FF"/>
              </a:buClr>
              <a:buFont typeface="Wingdings 2" pitchFamily="18" charset="2"/>
              <a:buAutoNum type="arabicPeriod"/>
            </a:pPr>
            <a:r>
              <a:rPr lang="en-US" altLang="zh-CN" b="1">
                <a:latin typeface="Times New Roman" pitchFamily="18" charset="0"/>
              </a:rPr>
              <a:t> C</a:t>
            </a:r>
            <a:r>
              <a:rPr lang="en-US" altLang="zh-CN" b="1">
                <a:solidFill>
                  <a:srgbClr val="0000CC"/>
                </a:solidFill>
                <a:latin typeface="Times New Roman" pitchFamily="18" charset="0"/>
              </a:rPr>
              <a:t>*</a:t>
            </a:r>
            <a:r>
              <a:rPr lang="en-US" altLang="zh-CN" b="1">
                <a:latin typeface="Times New Roman" pitchFamily="18" charset="0"/>
              </a:rPr>
              <a:t>App</a:t>
            </a:r>
          </a:p>
          <a:p>
            <a:pPr lvl="1" eaLnBrk="1" hangingPunct="1">
              <a:lnSpc>
                <a:spcPct val="120000"/>
              </a:lnSpc>
              <a:spcBef>
                <a:spcPct val="30000"/>
              </a:spcBef>
              <a:buClr>
                <a:srgbClr val="0000FF"/>
              </a:buClr>
              <a:buFont typeface="Wingdings 2" pitchFamily="18" charset="2"/>
              <a:buAutoNum type="arabicPeriod"/>
            </a:pPr>
            <a:r>
              <a:rPr lang="en-US" altLang="zh-CN" b="1">
                <a:latin typeface="Times New Roman" pitchFamily="18" charset="0"/>
              </a:rPr>
              <a:t> C</a:t>
            </a:r>
            <a:r>
              <a:rPr lang="en-US" altLang="zh-CN" b="1">
                <a:solidFill>
                  <a:srgbClr val="0000CC"/>
                </a:solidFill>
                <a:latin typeface="Times New Roman" pitchFamily="18" charset="0"/>
              </a:rPr>
              <a:t>*</a:t>
            </a:r>
            <a:r>
              <a:rPr lang="en-US" altLang="zh-CN" b="1">
                <a:latin typeface="Times New Roman" pitchFamily="18" charset="0"/>
              </a:rPr>
              <a:t>Dlg</a:t>
            </a:r>
          </a:p>
          <a:p>
            <a:pPr lvl="1" eaLnBrk="1" hangingPunct="1">
              <a:lnSpc>
                <a:spcPct val="120000"/>
              </a:lnSpc>
              <a:spcBef>
                <a:spcPct val="30000"/>
              </a:spcBef>
              <a:buClr>
                <a:srgbClr val="0000FF"/>
              </a:buClr>
              <a:buFont typeface="Wingdings 2" pitchFamily="18" charset="2"/>
              <a:buAutoNum type="arabicPeriod"/>
            </a:pPr>
            <a:r>
              <a:rPr lang="en-US" altLang="zh-CN" b="1">
                <a:latin typeface="Times New Roman" pitchFamily="18" charset="0"/>
              </a:rPr>
              <a:t> </a:t>
            </a:r>
            <a:r>
              <a:rPr lang="en-US" altLang="zh-CN" b="1">
                <a:solidFill>
                  <a:srgbClr val="990033"/>
                </a:solidFill>
                <a:latin typeface="Times New Roman" pitchFamily="18" charset="0"/>
              </a:rPr>
              <a:t>theApp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 calcmode="lin" valueType="num">
                                      <p:cBhvr additive="base">
                                        <p:cTn id="7"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anim calcmode="lin" valueType="num">
                                      <p:cBhvr additive="base">
                                        <p:cTn id="11" dur="500" fill="hold"/>
                                        <p:tgtEl>
                                          <p:spTgt spid="1843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43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4323">
                                            <p:txEl>
                                              <p:pRg st="2" end="2"/>
                                            </p:txEl>
                                          </p:spTgt>
                                        </p:tgtEl>
                                        <p:attrNameLst>
                                          <p:attrName>style.visibility</p:attrName>
                                        </p:attrNameLst>
                                      </p:cBhvr>
                                      <p:to>
                                        <p:strVal val="visible"/>
                                      </p:to>
                                    </p:set>
                                    <p:anim calcmode="lin" valueType="num">
                                      <p:cBhvr additive="base">
                                        <p:cTn id="15" dur="500" fill="hold"/>
                                        <p:tgtEl>
                                          <p:spTgt spid="1843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43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4323">
                                            <p:txEl>
                                              <p:pRg st="3" end="3"/>
                                            </p:txEl>
                                          </p:spTgt>
                                        </p:tgtEl>
                                        <p:attrNameLst>
                                          <p:attrName>style.visibility</p:attrName>
                                        </p:attrNameLst>
                                      </p:cBhvr>
                                      <p:to>
                                        <p:strVal val="visible"/>
                                      </p:to>
                                    </p:set>
                                    <p:anim calcmode="lin" valueType="num">
                                      <p:cBhvr additive="base">
                                        <p:cTn id="19" dur="500" fill="hold"/>
                                        <p:tgtEl>
                                          <p:spTgt spid="1843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4323">
                                            <p:txEl>
                                              <p:pRg st="4" end="4"/>
                                            </p:txEl>
                                          </p:spTgt>
                                        </p:tgtEl>
                                        <p:attrNameLst>
                                          <p:attrName>style.visibility</p:attrName>
                                        </p:attrNameLst>
                                      </p:cBhvr>
                                      <p:to>
                                        <p:strVal val="visible"/>
                                      </p:to>
                                    </p:set>
                                    <p:anim calcmode="lin" valueType="num">
                                      <p:cBhvr additive="base">
                                        <p:cTn id="23" dur="500" fill="hold"/>
                                        <p:tgtEl>
                                          <p:spTgt spid="1843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32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4323">
                                            <p:txEl>
                                              <p:pRg st="5" end="5"/>
                                            </p:txEl>
                                          </p:spTgt>
                                        </p:tgtEl>
                                        <p:attrNameLst>
                                          <p:attrName>style.visibility</p:attrName>
                                        </p:attrNameLst>
                                      </p:cBhvr>
                                      <p:to>
                                        <p:strVal val="visible"/>
                                      </p:to>
                                    </p:set>
                                    <p:anim calcmode="lin" valueType="num">
                                      <p:cBhvr additive="base">
                                        <p:cTn id="27" dur="500" fill="hold"/>
                                        <p:tgtEl>
                                          <p:spTgt spid="18432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432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4323">
                                            <p:txEl>
                                              <p:pRg st="6" end="6"/>
                                            </p:txEl>
                                          </p:spTgt>
                                        </p:tgtEl>
                                        <p:attrNameLst>
                                          <p:attrName>style.visibility</p:attrName>
                                        </p:attrNameLst>
                                      </p:cBhvr>
                                      <p:to>
                                        <p:strVal val="visible"/>
                                      </p:to>
                                    </p:set>
                                    <p:anim calcmode="lin" valueType="num">
                                      <p:cBhvr additive="base">
                                        <p:cTn id="31" dur="500" fill="hold"/>
                                        <p:tgtEl>
                                          <p:spTgt spid="18432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24">
                                            <p:txEl>
                                              <p:pRg st="0" end="0"/>
                                            </p:txEl>
                                          </p:spTgt>
                                        </p:tgtEl>
                                        <p:attrNameLst>
                                          <p:attrName>style.visibility</p:attrName>
                                        </p:attrNameLst>
                                      </p:cBhvr>
                                      <p:to>
                                        <p:strVal val="visible"/>
                                      </p:to>
                                    </p:set>
                                    <p:anim calcmode="lin" valueType="num">
                                      <p:cBhvr additive="base">
                                        <p:cTn id="37" dur="500" fill="hold"/>
                                        <p:tgtEl>
                                          <p:spTgt spid="18432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2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84324">
                                            <p:txEl>
                                              <p:pRg st="1" end="1"/>
                                            </p:txEl>
                                          </p:spTgt>
                                        </p:tgtEl>
                                        <p:attrNameLst>
                                          <p:attrName>style.visibility</p:attrName>
                                        </p:attrNameLst>
                                      </p:cBhvr>
                                      <p:to>
                                        <p:strVal val="visible"/>
                                      </p:to>
                                    </p:set>
                                    <p:anim calcmode="lin" valueType="num">
                                      <p:cBhvr additive="base">
                                        <p:cTn id="41" dur="500" fill="hold"/>
                                        <p:tgtEl>
                                          <p:spTgt spid="184324">
                                            <p:txEl>
                                              <p:pRg st="1" end="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84324">
                                            <p:txEl>
                                              <p:pRg st="1" end="1"/>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84324">
                                            <p:txEl>
                                              <p:pRg st="2" end="2"/>
                                            </p:txEl>
                                          </p:spTgt>
                                        </p:tgtEl>
                                        <p:attrNameLst>
                                          <p:attrName>style.visibility</p:attrName>
                                        </p:attrNameLst>
                                      </p:cBhvr>
                                      <p:to>
                                        <p:strVal val="visible"/>
                                      </p:to>
                                    </p:set>
                                    <p:anim calcmode="lin" valueType="num">
                                      <p:cBhvr additive="base">
                                        <p:cTn id="45" dur="500" fill="hold"/>
                                        <p:tgtEl>
                                          <p:spTgt spid="184324">
                                            <p:txEl>
                                              <p:pRg st="2" end="2"/>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84324">
                                            <p:txEl>
                                              <p:pRg st="2" end="2"/>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84324">
                                            <p:txEl>
                                              <p:pRg st="3" end="3"/>
                                            </p:txEl>
                                          </p:spTgt>
                                        </p:tgtEl>
                                        <p:attrNameLst>
                                          <p:attrName>style.visibility</p:attrName>
                                        </p:attrNameLst>
                                      </p:cBhvr>
                                      <p:to>
                                        <p:strVal val="visible"/>
                                      </p:to>
                                    </p:set>
                                    <p:anim calcmode="lin" valueType="num">
                                      <p:cBhvr additive="base">
                                        <p:cTn id="49" dur="500" fill="hold"/>
                                        <p:tgtEl>
                                          <p:spTgt spid="184324">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24">
                                            <p:txEl>
                                              <p:pRg st="3" end="3"/>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84324">
                                            <p:txEl>
                                              <p:pRg st="4" end="4"/>
                                            </p:txEl>
                                          </p:spTgt>
                                        </p:tgtEl>
                                        <p:attrNameLst>
                                          <p:attrName>style.visibility</p:attrName>
                                        </p:attrNameLst>
                                      </p:cBhvr>
                                      <p:to>
                                        <p:strVal val="visible"/>
                                      </p:to>
                                    </p:set>
                                    <p:anim calcmode="lin" valueType="num">
                                      <p:cBhvr additive="base">
                                        <p:cTn id="53" dur="500" fill="hold"/>
                                        <p:tgtEl>
                                          <p:spTgt spid="184324">
                                            <p:txEl>
                                              <p:pRg st="4" end="4"/>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8432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P spid="184324"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34032"/>
            <a:ext cx="1949020" cy="6858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882079"/>
            <a:ext cx="3933333" cy="3161905"/>
          </a:xfrm>
          <a:prstGeom prst="rect">
            <a:avLst/>
          </a:prstGeom>
        </p:spPr>
      </p:pic>
    </p:spTree>
    <p:extLst>
      <p:ext uri="{BB962C8B-B14F-4D97-AF65-F5344CB8AC3E}">
        <p14:creationId xmlns:p14="http://schemas.microsoft.com/office/powerpoint/2010/main" val="2880806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控   件</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44624"/>
            <a:ext cx="2009524" cy="672381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04865"/>
            <a:ext cx="5570283" cy="3744416"/>
          </a:xfrm>
          <a:prstGeom prst="rect">
            <a:avLst/>
          </a:prstGeom>
        </p:spPr>
      </p:pic>
    </p:spTree>
    <p:extLst>
      <p:ext uri="{BB962C8B-B14F-4D97-AF65-F5344CB8AC3E}">
        <p14:creationId xmlns:p14="http://schemas.microsoft.com/office/powerpoint/2010/main" val="77638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2"/>
          <p:cNvSpPr txBox="1">
            <a:spLocks noChangeArrowheads="1"/>
          </p:cNvSpPr>
          <p:nvPr/>
        </p:nvSpPr>
        <p:spPr bwMode="auto">
          <a:xfrm>
            <a:off x="755650" y="2032000"/>
            <a:ext cx="71135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itchFamily="2" charset="2"/>
              <a:buChar char="§"/>
              <a:tabLst/>
              <a:defRPr/>
            </a:pPr>
            <a:r>
              <a:rPr kumimoji="0" lang="en-US" altLang="zh-CN" sz="2800" b="1" i="0" u="none" strike="noStrike" kern="1200" cap="none" spc="0" normalizeH="0" baseline="0" noProof="0" dirty="0" smtClean="0">
                <a:ln>
                  <a:noFill/>
                </a:ln>
                <a:solidFill>
                  <a:srgbClr val="333399"/>
                </a:solidFill>
                <a:effectLst/>
                <a:uLnTx/>
                <a:uFillTx/>
                <a:latin typeface="Verdana" pitchFamily="34" charset="0"/>
                <a:ea typeface="宋体" pitchFamily="2" charset="-122"/>
                <a:cs typeface="+mn-cs"/>
              </a:rPr>
              <a:t> </a:t>
            </a:r>
            <a:r>
              <a:rPr kumimoji="0" lang="zh-CN" altLang="en-US" sz="2800" b="1" i="0" u="none" strike="noStrike" kern="1200" cap="none" spc="0" normalizeH="0" baseline="0" noProof="0" dirty="0" smtClean="0">
                <a:ln>
                  <a:noFill/>
                </a:ln>
                <a:solidFill>
                  <a:srgbClr val="333399"/>
                </a:solidFill>
                <a:effectLst/>
                <a:uLnTx/>
                <a:uFillTx/>
                <a:latin typeface="Verdana" pitchFamily="34" charset="0"/>
                <a:ea typeface="宋体" pitchFamily="2" charset="-122"/>
                <a:cs typeface="+mn-cs"/>
              </a:rPr>
              <a:t>通过属性</a:t>
            </a:r>
            <a:r>
              <a:rPr kumimoji="0" lang="zh-CN" altLang="en-US" sz="2800" b="1" i="0" u="none" strike="noStrike" kern="1200" cap="none" spc="0" normalizeH="0" baseline="0" noProof="0" dirty="0">
                <a:ln>
                  <a:noFill/>
                </a:ln>
                <a:solidFill>
                  <a:srgbClr val="333399"/>
                </a:solidFill>
                <a:effectLst/>
                <a:uLnTx/>
                <a:uFillTx/>
                <a:latin typeface="Verdana" pitchFamily="34" charset="0"/>
                <a:ea typeface="宋体" pitchFamily="2" charset="-122"/>
                <a:cs typeface="+mn-cs"/>
              </a:rPr>
              <a:t>窗口</a:t>
            </a:r>
            <a:r>
              <a:rPr kumimoji="0" lang="zh-CN" altLang="en-US" sz="2800" b="1" i="0" u="none" strike="noStrike" kern="1200" cap="none" spc="0" normalizeH="0" baseline="0" noProof="0" dirty="0" smtClean="0">
                <a:ln>
                  <a:noFill/>
                </a:ln>
                <a:solidFill>
                  <a:srgbClr val="333399"/>
                </a:solidFill>
                <a:effectLst/>
                <a:uLnTx/>
                <a:uFillTx/>
                <a:latin typeface="Verdana" pitchFamily="34" charset="0"/>
                <a:ea typeface="宋体" pitchFamily="2" charset="-122"/>
                <a:cs typeface="+mn-cs"/>
              </a:rPr>
              <a:t>修改</a:t>
            </a:r>
            <a:r>
              <a:rPr kumimoji="0" lang="zh-CN" altLang="en-US" sz="2800" b="1" i="0" u="none" strike="noStrike" kern="1200" cap="none" spc="0" normalizeH="0" baseline="0" noProof="0" dirty="0">
                <a:ln>
                  <a:noFill/>
                </a:ln>
                <a:solidFill>
                  <a:srgbClr val="333399"/>
                </a:solidFill>
                <a:effectLst/>
                <a:uLnTx/>
                <a:uFillTx/>
                <a:latin typeface="Verdana" pitchFamily="34" charset="0"/>
                <a:ea typeface="宋体" pitchFamily="2" charset="-122"/>
                <a:cs typeface="+mn-cs"/>
              </a:rPr>
              <a:t>控件的属性：</a:t>
            </a:r>
          </a:p>
        </p:txBody>
      </p:sp>
      <p:sp>
        <p:nvSpPr>
          <p:cNvPr id="340995" name="Rectangle 3"/>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控   件</a:t>
            </a:r>
          </a:p>
        </p:txBody>
      </p:sp>
      <p:sp>
        <p:nvSpPr>
          <p:cNvPr id="340996" name="Text Box 4"/>
          <p:cNvSpPr txBox="1">
            <a:spLocks noChangeArrowheads="1"/>
          </p:cNvSpPr>
          <p:nvPr/>
        </p:nvSpPr>
        <p:spPr bwMode="auto">
          <a:xfrm>
            <a:off x="755650" y="2636838"/>
            <a:ext cx="810101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itchFamily="2" charset="2"/>
              <a:buNone/>
              <a:tabLst/>
              <a:defRPr/>
            </a:pPr>
            <a:r>
              <a:rPr kumimoji="0" lang="zh-CN" altLang="en-US"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rPr>
              <a:t>控件上单击鼠标右键，快捷菜单中选择</a:t>
            </a:r>
            <a:r>
              <a:rPr kumimoji="0" lang="zh-CN" altLang="en-US" sz="2800" b="1" i="0" u="none" strike="noStrike" kern="1200" cap="none" spc="0" normalizeH="0" baseline="0" noProof="0" dirty="0" smtClean="0">
                <a:ln>
                  <a:noFill/>
                </a:ln>
                <a:solidFill>
                  <a:srgbClr val="333399"/>
                </a:solidFill>
                <a:effectLst/>
                <a:uLnTx/>
                <a:uFillTx/>
                <a:latin typeface="Times New Roman" pitchFamily="18" charset="0"/>
                <a:ea typeface="宋体" pitchFamily="2" charset="-122"/>
                <a:cs typeface="+mn-cs"/>
              </a:rPr>
              <a:t>“属性</a:t>
            </a:r>
            <a:r>
              <a:rPr kumimoji="0" lang="en-US" altLang="zh-CN" sz="2800" b="1" i="0" u="none" strike="noStrike" kern="1200" cap="none" spc="0" normalizeH="0" baseline="0" noProof="0" dirty="0" smtClean="0">
                <a:ln>
                  <a:noFill/>
                </a:ln>
                <a:solidFill>
                  <a:srgbClr val="333399"/>
                </a:solidFill>
                <a:effectLst/>
                <a:uLnTx/>
                <a:uFillTx/>
                <a:latin typeface="Times New Roman" pitchFamily="18" charset="0"/>
                <a:ea typeface="宋体" pitchFamily="2" charset="-122"/>
                <a:cs typeface="+mn-cs"/>
              </a:rPr>
              <a:t>”</a:t>
            </a:r>
            <a:endParaRPr kumimoji="0" lang="en-US" altLang="zh-CN"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28" y="76619"/>
            <a:ext cx="2857143" cy="6704762"/>
          </a:xfrm>
          <a:prstGeom prst="rect">
            <a:avLst/>
          </a:prstGeom>
        </p:spPr>
      </p:pic>
      <p:sp>
        <p:nvSpPr>
          <p:cNvPr id="340998" name="Rectangle 6"/>
          <p:cNvSpPr>
            <a:spLocks noChangeArrowheads="1"/>
          </p:cNvSpPr>
          <p:nvPr/>
        </p:nvSpPr>
        <p:spPr bwMode="auto">
          <a:xfrm>
            <a:off x="3275856" y="2420938"/>
            <a:ext cx="2724715" cy="22046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340999" name="Rectangle 7"/>
          <p:cNvSpPr>
            <a:spLocks noChangeArrowheads="1"/>
          </p:cNvSpPr>
          <p:nvPr/>
        </p:nvSpPr>
        <p:spPr bwMode="auto">
          <a:xfrm>
            <a:off x="3275856" y="5301208"/>
            <a:ext cx="2724715" cy="2159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1868287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0994">
                                            <p:txEl>
                                              <p:pRg st="0" end="0"/>
                                            </p:txEl>
                                          </p:spTgt>
                                        </p:tgtEl>
                                        <p:attrNameLst>
                                          <p:attrName>style.visibility</p:attrName>
                                        </p:attrNameLst>
                                      </p:cBhvr>
                                      <p:to>
                                        <p:strVal val="visible"/>
                                      </p:to>
                                    </p:set>
                                    <p:anim calcmode="lin" valueType="num">
                                      <p:cBhvr additive="base">
                                        <p:cTn id="7" dur="500" fill="hold"/>
                                        <p:tgtEl>
                                          <p:spTgt spid="340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09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0996">
                                            <p:txEl>
                                              <p:pRg st="0" end="0"/>
                                            </p:txEl>
                                          </p:spTgt>
                                        </p:tgtEl>
                                        <p:attrNameLst>
                                          <p:attrName>style.visibility</p:attrName>
                                        </p:attrNameLst>
                                      </p:cBhvr>
                                      <p:to>
                                        <p:strVal val="visible"/>
                                      </p:to>
                                    </p:set>
                                    <p:anim calcmode="lin" valueType="num">
                                      <p:cBhvr additive="base">
                                        <p:cTn id="13" dur="500" fill="hold"/>
                                        <p:tgtEl>
                                          <p:spTgt spid="34099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09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09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0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build="p" autoUpdateAnimBg="0" advAuto="2000"/>
      <p:bldP spid="340996" grpId="0" build="p" autoUpdateAnimBg="0" advAuto="2000"/>
      <p:bldP spid="340998" grpId="0" animBg="1"/>
      <p:bldP spid="34099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Text Box 3"/>
          <p:cNvSpPr txBox="1">
            <a:spLocks noChangeArrowheads="1"/>
          </p:cNvSpPr>
          <p:nvPr/>
        </p:nvSpPr>
        <p:spPr bwMode="auto">
          <a:xfrm>
            <a:off x="1042988" y="1844675"/>
            <a:ext cx="7113587"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itchFamily="2" charset="2"/>
              <a:buChar char="§"/>
              <a:tabLst/>
              <a:defRPr/>
            </a:pPr>
            <a:r>
              <a:rPr kumimoji="0" lang="en-US" altLang="zh-CN" sz="2800" b="1" i="0" u="none" strike="noStrike" kern="1200" cap="none" spc="0" normalizeH="0" baseline="0" noProof="0" dirty="0">
                <a:ln>
                  <a:noFill/>
                </a:ln>
                <a:solidFill>
                  <a:srgbClr val="333399"/>
                </a:solidFill>
                <a:effectLst/>
                <a:uLnTx/>
                <a:uFillTx/>
                <a:latin typeface="Verdana" pitchFamily="34" charset="0"/>
                <a:ea typeface="宋体" pitchFamily="2" charset="-122"/>
                <a:cs typeface="+mn-cs"/>
              </a:rPr>
              <a:t> </a:t>
            </a:r>
            <a:r>
              <a:rPr kumimoji="0" lang="zh-CN" altLang="en-US" sz="2800" b="1" i="0" u="none" strike="noStrike" kern="1200" cap="none" spc="0" normalizeH="0" baseline="0" noProof="0" dirty="0">
                <a:ln>
                  <a:noFill/>
                </a:ln>
                <a:solidFill>
                  <a:srgbClr val="333399"/>
                </a:solidFill>
                <a:effectLst/>
                <a:uLnTx/>
                <a:uFillTx/>
                <a:latin typeface="Verdana" pitchFamily="34" charset="0"/>
                <a:ea typeface="宋体" pitchFamily="2" charset="-122"/>
                <a:cs typeface="+mn-cs"/>
              </a:rPr>
              <a:t>通过</a:t>
            </a:r>
            <a:r>
              <a:rPr kumimoji="0" lang="zh-CN" altLang="en-US" sz="2800" b="1" i="0" u="none" strike="noStrike" kern="1200" cap="none" spc="0" normalizeH="0" baseline="0" noProof="0" dirty="0" smtClean="0">
                <a:ln>
                  <a:noFill/>
                </a:ln>
                <a:solidFill>
                  <a:srgbClr val="333399"/>
                </a:solidFill>
                <a:effectLst/>
                <a:uLnTx/>
                <a:uFillTx/>
                <a:latin typeface="Verdana" pitchFamily="34" charset="0"/>
                <a:ea typeface="宋体" pitchFamily="2" charset="-122"/>
                <a:cs typeface="+mn-cs"/>
              </a:rPr>
              <a:t>对话框编辑器调整</a:t>
            </a:r>
            <a:r>
              <a:rPr kumimoji="0" lang="zh-CN" altLang="en-US" sz="2800" b="1" i="0" u="none" strike="noStrike" kern="1200" cap="none" spc="0" normalizeH="0" baseline="0" noProof="0" dirty="0">
                <a:ln>
                  <a:noFill/>
                </a:ln>
                <a:solidFill>
                  <a:srgbClr val="333399"/>
                </a:solidFill>
                <a:effectLst/>
                <a:uLnTx/>
                <a:uFillTx/>
                <a:latin typeface="Verdana" pitchFamily="34" charset="0"/>
                <a:ea typeface="宋体" pitchFamily="2" charset="-122"/>
                <a:cs typeface="+mn-cs"/>
              </a:rPr>
              <a:t>控件的大小和位置：</a:t>
            </a:r>
          </a:p>
        </p:txBody>
      </p:sp>
      <p:sp>
        <p:nvSpPr>
          <p:cNvPr id="342020" name="Rectangle 4"/>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控   件</a:t>
            </a:r>
          </a:p>
        </p:txBody>
      </p:sp>
      <p:sp>
        <p:nvSpPr>
          <p:cNvPr id="342021" name="Text Box 5"/>
          <p:cNvSpPr txBox="1">
            <a:spLocks noChangeArrowheads="1"/>
          </p:cNvSpPr>
          <p:nvPr/>
        </p:nvSpPr>
        <p:spPr bwMode="auto">
          <a:xfrm>
            <a:off x="1042988" y="3141663"/>
            <a:ext cx="810101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itchFamily="2" charset="2"/>
              <a:buChar char="§"/>
              <a:tabLst/>
              <a:defRPr/>
            </a:pPr>
            <a:r>
              <a:rPr kumimoji="0" lang="en-US" altLang="zh-CN"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rPr>
              <a:t> </a:t>
            </a:r>
            <a:r>
              <a:rPr kumimoji="0" lang="zh-CN" altLang="en-US" sz="2800" b="1" i="0" u="none" strike="noStrike" kern="1200" cap="none" spc="0" normalizeH="0" baseline="0" noProof="0" dirty="0" smtClean="0">
                <a:ln>
                  <a:noFill/>
                </a:ln>
                <a:solidFill>
                  <a:srgbClr val="333399"/>
                </a:solidFill>
                <a:effectLst/>
                <a:uLnTx/>
                <a:uFillTx/>
                <a:latin typeface="Times New Roman" pitchFamily="18" charset="0"/>
                <a:ea typeface="宋体" pitchFamily="2" charset="-122"/>
                <a:cs typeface="+mn-cs"/>
              </a:rPr>
              <a:t>通过“格式”菜单调整</a:t>
            </a:r>
            <a:r>
              <a:rPr kumimoji="0" lang="zh-CN" altLang="en-US"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rPr>
              <a:t>控件的大小和位置：</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17" y="2544223"/>
            <a:ext cx="6419043" cy="45272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818" y="3717032"/>
            <a:ext cx="3133334" cy="3161905"/>
          </a:xfrm>
          <a:prstGeom prst="rect">
            <a:avLst/>
          </a:prstGeom>
        </p:spPr>
      </p:pic>
    </p:spTree>
    <p:extLst>
      <p:ext uri="{BB962C8B-B14F-4D97-AF65-F5344CB8AC3E}">
        <p14:creationId xmlns:p14="http://schemas.microsoft.com/office/powerpoint/2010/main" val="2073208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42021">
                                            <p:txEl>
                                              <p:pRg st="0" end="0"/>
                                            </p:txEl>
                                          </p:spTgt>
                                        </p:tgtEl>
                                        <p:attrNameLst>
                                          <p:attrName>style.visibility</p:attrName>
                                        </p:attrNameLst>
                                      </p:cBhvr>
                                      <p:to>
                                        <p:strVal val="visible"/>
                                      </p:to>
                                    </p:set>
                                    <p:anim calcmode="lin" valueType="num">
                                      <p:cBhvr additive="base">
                                        <p:cTn id="17" dur="500" fill="hold"/>
                                        <p:tgtEl>
                                          <p:spTgt spid="3420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420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advAuto="2000"/>
      <p:bldP spid="342021" grpId="0" build="p" autoUpdateAnimBg="0" advAuto="2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E21E814-0694-42CA-B93A-233C43A748EF}"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228354" name="Rectangle 2"/>
          <p:cNvSpPr>
            <a:spLocks noChangeArrowheads="1"/>
          </p:cNvSpPr>
          <p:nvPr/>
        </p:nvSpPr>
        <p:spPr bwMode="auto">
          <a:xfrm>
            <a:off x="900113" y="-26988"/>
            <a:ext cx="8170862" cy="6986588"/>
          </a:xfrm>
          <a:prstGeom prst="rect">
            <a:avLst/>
          </a:prstGeom>
          <a:solidFill>
            <a:schemeClr val="bg1"/>
          </a:solidFill>
          <a:ln>
            <a:noFill/>
          </a:ln>
          <a:effectLst/>
          <a:extLst>
            <a:ext uri="{91240B29-F687-4F45-9708-019B960494DF}">
              <a14:hiddenLine xmlns:a14="http://schemas.microsoft.com/office/drawing/2010/main" w="571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#include &lt;iostream&gt;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using namespace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class </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pitchFamily="2" charset="-122"/>
                <a:cs typeface="+mn-cs"/>
              </a:rPr>
              <a:t>animal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public:</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void eat(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eat"&lt;&lt;endl;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void sleep(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sleep"&lt;&lt;endl;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rPr>
              <a:t>void breathe(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breathe"&lt;&lt;endl;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class fish</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pitchFamily="2" charset="-122"/>
                <a:cs typeface="+mn-cs"/>
              </a:rPr>
              <a:t>:public animal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public:</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rPr>
              <a:t>void breathe(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cout&lt;&lt;"fish breathe"&lt;&lt;endl;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228355" name="Rectangle 3"/>
          <p:cNvSpPr>
            <a:spLocks noChangeArrowheads="1"/>
          </p:cNvSpPr>
          <p:nvPr/>
        </p:nvSpPr>
        <p:spPr bwMode="auto">
          <a:xfrm>
            <a:off x="6408738" y="981075"/>
            <a:ext cx="2700337" cy="1974850"/>
          </a:xfrm>
          <a:prstGeom prst="rect">
            <a:avLst/>
          </a:prstGeom>
          <a:noFill/>
          <a:ln w="5715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void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fish f1;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f1.breathe(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228356" name="Rectangle 4"/>
          <p:cNvSpPr>
            <a:spLocks noChangeArrowheads="1"/>
          </p:cNvSpPr>
          <p:nvPr/>
        </p:nvSpPr>
        <p:spPr bwMode="auto">
          <a:xfrm>
            <a:off x="6732588" y="4149725"/>
            <a:ext cx="1943100" cy="457200"/>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fish breathe</a:t>
            </a:r>
          </a:p>
        </p:txBody>
      </p:sp>
      <p:sp>
        <p:nvSpPr>
          <p:cNvPr id="228357" name="Rectangle 5"/>
          <p:cNvSpPr>
            <a:spLocks noChangeArrowheads="1"/>
          </p:cNvSpPr>
          <p:nvPr/>
        </p:nvSpPr>
        <p:spPr bwMode="auto">
          <a:xfrm>
            <a:off x="5316538" y="260350"/>
            <a:ext cx="3792537"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3333CC"/>
                </a:solidFill>
                <a:effectLst/>
                <a:uLnTx/>
                <a:uFillTx/>
                <a:latin typeface="Times New Roman" pitchFamily="18" charset="0"/>
                <a:ea typeface="楷体" pitchFamily="49" charset="-122"/>
                <a:cs typeface="+mn-cs"/>
              </a:rPr>
              <a:t>派生类重写基类的功能</a:t>
            </a:r>
          </a:p>
        </p:txBody>
      </p:sp>
      <p:sp>
        <p:nvSpPr>
          <p:cNvPr id="228358" name="AutoShape 6"/>
          <p:cNvSpPr>
            <a:spLocks noChangeArrowheads="1"/>
          </p:cNvSpPr>
          <p:nvPr/>
        </p:nvSpPr>
        <p:spPr bwMode="auto">
          <a:xfrm>
            <a:off x="6300788" y="5122863"/>
            <a:ext cx="2647950" cy="1114425"/>
          </a:xfrm>
          <a:prstGeom prst="roundRect">
            <a:avLst>
              <a:gd name="adj" fmla="val 16667"/>
            </a:avLst>
          </a:prstGeom>
          <a:solidFill>
            <a:srgbClr val="00008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2000" anchor="ct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10000"/>
              </a:lnSpc>
              <a:spcBef>
                <a:spcPct val="0"/>
              </a:spcBef>
              <a:spcAft>
                <a:spcPct val="0"/>
              </a:spcAft>
              <a:buClr>
                <a:srgbClr val="B2B2B2"/>
              </a:buClr>
              <a:buSzPct val="60000"/>
              <a:buFont typeface="Wingdings" pitchFamily="2" charset="2"/>
              <a:buNone/>
              <a:tabLst/>
              <a:defRPr/>
            </a:pPr>
            <a:r>
              <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rPr>
              <a:t>函数名相同，</a:t>
            </a:r>
          </a:p>
          <a:p>
            <a:pPr marL="342900" marR="0" lvl="0" indent="-342900" algn="l" defTabSz="914400" rtl="0" eaLnBrk="1" fontAlgn="base" latinLnBrk="0" hangingPunct="1">
              <a:lnSpc>
                <a:spcPct val="110000"/>
              </a:lnSpc>
              <a:spcBef>
                <a:spcPct val="0"/>
              </a:spcBef>
              <a:spcAft>
                <a:spcPct val="0"/>
              </a:spcAft>
              <a:buClr>
                <a:srgbClr val="B2B2B2"/>
              </a:buClr>
              <a:buSzPct val="60000"/>
              <a:buFont typeface="Wingdings" pitchFamily="2" charset="2"/>
              <a:buNone/>
              <a:tabLst/>
              <a:defRPr/>
            </a:pPr>
            <a:r>
              <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rPr>
              <a:t>形参列表也相同</a:t>
            </a:r>
          </a:p>
        </p:txBody>
      </p:sp>
    </p:spTree>
    <p:extLst>
      <p:ext uri="{BB962C8B-B14F-4D97-AF65-F5344CB8AC3E}">
        <p14:creationId xmlns:p14="http://schemas.microsoft.com/office/powerpoint/2010/main" val="284038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835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8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8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835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835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83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835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835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835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835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835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8354">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8354">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8354">
                                            <p:txEl>
                                              <p:pRg st="14" end="1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8354">
                                            <p:txEl>
                                              <p:pRg st="15" end="1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8354">
                                            <p:txEl>
                                              <p:pRg st="16" end="1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8354">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354">
                                            <p:txEl>
                                              <p:pRg st="18" end="18"/>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835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83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28357"/>
                                        </p:tgtEl>
                                        <p:attrNameLst>
                                          <p:attrName>style.visibility</p:attrName>
                                        </p:attrNameLst>
                                      </p:cBhvr>
                                      <p:to>
                                        <p:strVal val="visible"/>
                                      </p:to>
                                    </p:set>
                                    <p:anim calcmode="lin" valueType="num">
                                      <p:cBhvr additive="base">
                                        <p:cTn id="63" dur="500" fill="hold"/>
                                        <p:tgtEl>
                                          <p:spTgt spid="228357"/>
                                        </p:tgtEl>
                                        <p:attrNameLst>
                                          <p:attrName>ppt_x</p:attrName>
                                        </p:attrNameLst>
                                      </p:cBhvr>
                                      <p:tavLst>
                                        <p:tav tm="0">
                                          <p:val>
                                            <p:strVal val="1+#ppt_w/2"/>
                                          </p:val>
                                        </p:tav>
                                        <p:tav tm="100000">
                                          <p:val>
                                            <p:strVal val="#ppt_x"/>
                                          </p:val>
                                        </p:tav>
                                      </p:tavLst>
                                    </p:anim>
                                    <p:anim calcmode="lin" valueType="num">
                                      <p:cBhvr additive="base">
                                        <p:cTn id="64" dur="500" fill="hold"/>
                                        <p:tgtEl>
                                          <p:spTgt spid="228357"/>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228358"/>
                                        </p:tgtEl>
                                        <p:attrNameLst>
                                          <p:attrName>style.visibility</p:attrName>
                                        </p:attrNameLst>
                                      </p:cBhvr>
                                      <p:to>
                                        <p:strVal val="visible"/>
                                      </p:to>
                                    </p:set>
                                    <p:animEffect transition="in" filter="wipe(down)">
                                      <p:cBhvr>
                                        <p:cTn id="69" dur="580">
                                          <p:stCondLst>
                                            <p:cond delay="0"/>
                                          </p:stCondLst>
                                        </p:cTn>
                                        <p:tgtEl>
                                          <p:spTgt spid="228358"/>
                                        </p:tgtEl>
                                      </p:cBhvr>
                                    </p:animEffect>
                                    <p:anim calcmode="lin" valueType="num">
                                      <p:cBhvr>
                                        <p:cTn id="70" dur="1822" tmFilter="0,0; 0.14,0.36; 0.43,0.73; 0.71,0.91; 1.0,1.0">
                                          <p:stCondLst>
                                            <p:cond delay="0"/>
                                          </p:stCondLst>
                                        </p:cTn>
                                        <p:tgtEl>
                                          <p:spTgt spid="228358"/>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228358"/>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228358"/>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228358"/>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228358"/>
                                        </p:tgtEl>
                                        <p:attrNameLst>
                                          <p:attrName>ppt_y</p:attrName>
                                        </p:attrNameLst>
                                      </p:cBhvr>
                                      <p:tavLst>
                                        <p:tav tm="0" fmla="#ppt_y-sin(pi*$)/81">
                                          <p:val>
                                            <p:fltVal val="0"/>
                                          </p:val>
                                        </p:tav>
                                        <p:tav tm="100000">
                                          <p:val>
                                            <p:fltVal val="1"/>
                                          </p:val>
                                        </p:tav>
                                      </p:tavLst>
                                    </p:anim>
                                    <p:animScale>
                                      <p:cBhvr>
                                        <p:cTn id="75" dur="26">
                                          <p:stCondLst>
                                            <p:cond delay="650"/>
                                          </p:stCondLst>
                                        </p:cTn>
                                        <p:tgtEl>
                                          <p:spTgt spid="228358"/>
                                        </p:tgtEl>
                                      </p:cBhvr>
                                      <p:to x="100000" y="60000"/>
                                    </p:animScale>
                                    <p:animScale>
                                      <p:cBhvr>
                                        <p:cTn id="76" dur="166" decel="50000">
                                          <p:stCondLst>
                                            <p:cond delay="676"/>
                                          </p:stCondLst>
                                        </p:cTn>
                                        <p:tgtEl>
                                          <p:spTgt spid="228358"/>
                                        </p:tgtEl>
                                      </p:cBhvr>
                                      <p:to x="100000" y="100000"/>
                                    </p:animScale>
                                    <p:animScale>
                                      <p:cBhvr>
                                        <p:cTn id="77" dur="26">
                                          <p:stCondLst>
                                            <p:cond delay="1312"/>
                                          </p:stCondLst>
                                        </p:cTn>
                                        <p:tgtEl>
                                          <p:spTgt spid="228358"/>
                                        </p:tgtEl>
                                      </p:cBhvr>
                                      <p:to x="100000" y="80000"/>
                                    </p:animScale>
                                    <p:animScale>
                                      <p:cBhvr>
                                        <p:cTn id="78" dur="166" decel="50000">
                                          <p:stCondLst>
                                            <p:cond delay="1338"/>
                                          </p:stCondLst>
                                        </p:cTn>
                                        <p:tgtEl>
                                          <p:spTgt spid="228358"/>
                                        </p:tgtEl>
                                      </p:cBhvr>
                                      <p:to x="100000" y="100000"/>
                                    </p:animScale>
                                    <p:animScale>
                                      <p:cBhvr>
                                        <p:cTn id="79" dur="26">
                                          <p:stCondLst>
                                            <p:cond delay="1642"/>
                                          </p:stCondLst>
                                        </p:cTn>
                                        <p:tgtEl>
                                          <p:spTgt spid="228358"/>
                                        </p:tgtEl>
                                      </p:cBhvr>
                                      <p:to x="100000" y="90000"/>
                                    </p:animScale>
                                    <p:animScale>
                                      <p:cBhvr>
                                        <p:cTn id="80" dur="166" decel="50000">
                                          <p:stCondLst>
                                            <p:cond delay="1668"/>
                                          </p:stCondLst>
                                        </p:cTn>
                                        <p:tgtEl>
                                          <p:spTgt spid="228358"/>
                                        </p:tgtEl>
                                      </p:cBhvr>
                                      <p:to x="100000" y="100000"/>
                                    </p:animScale>
                                    <p:animScale>
                                      <p:cBhvr>
                                        <p:cTn id="81" dur="26">
                                          <p:stCondLst>
                                            <p:cond delay="1808"/>
                                          </p:stCondLst>
                                        </p:cTn>
                                        <p:tgtEl>
                                          <p:spTgt spid="228358"/>
                                        </p:tgtEl>
                                      </p:cBhvr>
                                      <p:to x="100000" y="95000"/>
                                    </p:animScale>
                                    <p:animScale>
                                      <p:cBhvr>
                                        <p:cTn id="82" dur="166" decel="50000">
                                          <p:stCondLst>
                                            <p:cond delay="1834"/>
                                          </p:stCondLst>
                                        </p:cTn>
                                        <p:tgtEl>
                                          <p:spTgt spid="2283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build="allAtOnce" animBg="1"/>
      <p:bldP spid="228355" grpId="0" animBg="1"/>
      <p:bldP spid="228356" grpId="0" animBg="1"/>
      <p:bldP spid="228357" grpId="0"/>
      <p:bldP spid="22835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添加事件处理程序</a:t>
            </a:r>
            <a:endParaRPr kumimoji="0" lang="zh-CN" altLang="en-US" sz="4400" b="0"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endParaRPr>
          </a:p>
        </p:txBody>
      </p:sp>
      <p:sp>
        <p:nvSpPr>
          <p:cNvPr id="343044" name="Text Box 4"/>
          <p:cNvSpPr txBox="1">
            <a:spLocks noChangeArrowheads="1"/>
          </p:cNvSpPr>
          <p:nvPr/>
        </p:nvSpPr>
        <p:spPr bwMode="auto">
          <a:xfrm>
            <a:off x="1042988" y="1916113"/>
            <a:ext cx="8101012"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itchFamily="2" charset="2"/>
              <a:buChar char="§"/>
              <a:tabLst/>
              <a:defRPr/>
            </a:pPr>
            <a:r>
              <a:rPr kumimoji="0" lang="en-US" altLang="zh-CN"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rPr>
              <a:t> </a:t>
            </a:r>
            <a:r>
              <a:rPr kumimoji="0" lang="zh-CN" altLang="en-US" sz="2800" b="1" i="0" u="none" strike="noStrike" kern="1200" cap="none" spc="0" normalizeH="0" baseline="0" noProof="0" dirty="0" smtClean="0">
                <a:ln>
                  <a:noFill/>
                </a:ln>
                <a:solidFill>
                  <a:srgbClr val="333399"/>
                </a:solidFill>
                <a:effectLst/>
                <a:uLnTx/>
                <a:uFillTx/>
                <a:latin typeface="Times New Roman" pitchFamily="18" charset="0"/>
                <a:ea typeface="宋体" pitchFamily="2" charset="-122"/>
                <a:cs typeface="+mn-cs"/>
              </a:rPr>
              <a:t>在“退出”按钮上单击鼠标右键：</a:t>
            </a:r>
            <a:endParaRPr kumimoji="0" lang="zh-CN" altLang="en-US"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636912"/>
            <a:ext cx="4409524" cy="3676191"/>
          </a:xfrm>
          <a:prstGeom prst="rect">
            <a:avLst/>
          </a:prstGeom>
        </p:spPr>
      </p:pic>
    </p:spTree>
    <p:extLst>
      <p:ext uri="{BB962C8B-B14F-4D97-AF65-F5344CB8AC3E}">
        <p14:creationId xmlns:p14="http://schemas.microsoft.com/office/powerpoint/2010/main" val="2655875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4">
                                            <p:txEl>
                                              <p:pRg st="0" end="0"/>
                                            </p:txEl>
                                          </p:spTgt>
                                        </p:tgtEl>
                                        <p:attrNameLst>
                                          <p:attrName>style.visibility</p:attrName>
                                        </p:attrNameLst>
                                      </p:cBhvr>
                                      <p:to>
                                        <p:strVal val="visible"/>
                                      </p:to>
                                    </p:set>
                                    <p:anim calcmode="lin" valueType="num">
                                      <p:cBhvr additive="base">
                                        <p:cTn id="7" dur="500" fill="hold"/>
                                        <p:tgtEl>
                                          <p:spTgt spid="3430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build="p" autoUpdateAnimBg="0" advAuto="200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添加事件处理程序</a:t>
            </a:r>
            <a:endParaRPr kumimoji="0" lang="zh-CN" altLang="en-US" sz="4400" b="0"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endParaRPr>
          </a:p>
        </p:txBody>
      </p:sp>
      <p:sp>
        <p:nvSpPr>
          <p:cNvPr id="343044" name="Text Box 4"/>
          <p:cNvSpPr txBox="1">
            <a:spLocks noChangeArrowheads="1"/>
          </p:cNvSpPr>
          <p:nvPr/>
        </p:nvSpPr>
        <p:spPr bwMode="auto">
          <a:xfrm>
            <a:off x="1042988" y="1916113"/>
            <a:ext cx="8101012"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itchFamily="2" charset="2"/>
              <a:buChar char="§"/>
              <a:tabLst/>
              <a:defRPr/>
            </a:pPr>
            <a:r>
              <a:rPr kumimoji="0" lang="en-US" altLang="zh-CN"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rPr>
              <a:t> </a:t>
            </a:r>
            <a:r>
              <a:rPr kumimoji="0" lang="zh-CN" altLang="en-US" sz="2800" b="1" i="0" u="none" strike="noStrike" kern="1200" cap="none" spc="0" normalizeH="0" baseline="0" noProof="0" dirty="0" smtClean="0">
                <a:ln>
                  <a:noFill/>
                </a:ln>
                <a:solidFill>
                  <a:srgbClr val="333399"/>
                </a:solidFill>
                <a:effectLst/>
                <a:uLnTx/>
                <a:uFillTx/>
                <a:latin typeface="Times New Roman" pitchFamily="18" charset="0"/>
                <a:ea typeface="宋体" pitchFamily="2" charset="-122"/>
                <a:cs typeface="+mn-cs"/>
              </a:rPr>
              <a:t>在“退出”按钮上单击鼠标右键：</a:t>
            </a:r>
            <a:endParaRPr kumimoji="0" lang="zh-CN" altLang="en-US"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476010"/>
            <a:ext cx="5135495" cy="4354900"/>
          </a:xfrm>
          <a:prstGeom prst="rect">
            <a:avLst/>
          </a:prstGeom>
        </p:spPr>
      </p:pic>
    </p:spTree>
    <p:extLst>
      <p:ext uri="{BB962C8B-B14F-4D97-AF65-F5344CB8AC3E}">
        <p14:creationId xmlns:p14="http://schemas.microsoft.com/office/powerpoint/2010/main" val="41410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1184275" y="908050"/>
            <a:ext cx="792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关闭窗口</a:t>
            </a:r>
          </a:p>
        </p:txBody>
      </p:sp>
      <p:sp>
        <p:nvSpPr>
          <p:cNvPr id="2" name="矩形 1"/>
          <p:cNvSpPr/>
          <p:nvPr/>
        </p:nvSpPr>
        <p:spPr>
          <a:xfrm>
            <a:off x="1043608" y="2780928"/>
            <a:ext cx="7200527" cy="230832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void C</a:t>
            </a:r>
            <a:r>
              <a:rPr kumimoji="1" lang="zh-CN" altLang="en-US"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登录</a:t>
            </a:r>
            <a:r>
              <a:rPr kumimoji="1" lang="en-US" altLang="zh-CN" sz="2400" b="1" i="0" u="none" strike="noStrike" kern="1200" cap="none" spc="0" normalizeH="0" baseline="0" noProof="0" dirty="0" err="1">
                <a:ln>
                  <a:noFill/>
                </a:ln>
                <a:solidFill>
                  <a:srgbClr val="000000"/>
                </a:solidFill>
                <a:effectLst/>
                <a:uLnTx/>
                <a:uFillTx/>
                <a:latin typeface="华文新魏" pitchFamily="2" charset="-122"/>
                <a:ea typeface="华文新魏" pitchFamily="2" charset="-122"/>
                <a:cs typeface="+mn-cs"/>
              </a:rPr>
              <a:t>Dlg</a:t>
            </a:r>
            <a:r>
              <a:rPr kumimoji="1"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r>
              <a:rPr kumimoji="1" lang="en-US" altLang="zh-CN" sz="2400" b="1" i="0" u="none" strike="noStrike" kern="1200" cap="none" spc="0" normalizeH="0" baseline="0" noProof="0" dirty="0" err="1">
                <a:ln>
                  <a:noFill/>
                </a:ln>
                <a:solidFill>
                  <a:srgbClr val="000000"/>
                </a:solidFill>
                <a:effectLst/>
                <a:uLnTx/>
                <a:uFillTx/>
                <a:latin typeface="华文新魏" pitchFamily="2" charset="-122"/>
                <a:ea typeface="华文新魏" pitchFamily="2" charset="-122"/>
                <a:cs typeface="+mn-cs"/>
              </a:rPr>
              <a:t>OnBnClickedExitButton</a:t>
            </a:r>
            <a:r>
              <a:rPr kumimoji="1"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008000"/>
                </a:solidFill>
                <a:effectLst/>
                <a:uLnTx/>
                <a:uFillTx/>
                <a:latin typeface="华文新魏" pitchFamily="2" charset="-122"/>
                <a:ea typeface="华文新魏" pitchFamily="2" charset="-122"/>
                <a:cs typeface="+mn-cs"/>
              </a:rPr>
              <a:t>	// </a:t>
            </a:r>
            <a:r>
              <a:rPr kumimoji="1" lang="en-US" altLang="zh-CN" sz="2400" b="1" i="0" u="none" strike="noStrike" kern="1200" cap="none" spc="0" normalizeH="0" baseline="0" noProof="0" dirty="0">
                <a:ln>
                  <a:noFill/>
                </a:ln>
                <a:solidFill>
                  <a:srgbClr val="008000"/>
                </a:solidFill>
                <a:effectLst/>
                <a:uLnTx/>
                <a:uFillTx/>
                <a:latin typeface="华文新魏" pitchFamily="2" charset="-122"/>
                <a:ea typeface="华文新魏" pitchFamily="2" charset="-122"/>
                <a:cs typeface="+mn-cs"/>
              </a:rPr>
              <a:t>TODO: </a:t>
            </a:r>
            <a:r>
              <a:rPr kumimoji="1" lang="zh-CN" altLang="en-US" sz="2400" b="1" i="0" u="none" strike="noStrike" kern="1200" cap="none" spc="0" normalizeH="0" baseline="0" noProof="0" dirty="0">
                <a:ln>
                  <a:noFill/>
                </a:ln>
                <a:solidFill>
                  <a:srgbClr val="008000"/>
                </a:solidFill>
                <a:effectLst/>
                <a:uLnTx/>
                <a:uFillTx/>
                <a:latin typeface="华文新魏" pitchFamily="2" charset="-122"/>
                <a:ea typeface="华文新魏" pitchFamily="2" charset="-122"/>
                <a:cs typeface="+mn-cs"/>
              </a:rPr>
              <a:t>在此添加控件通知处理程序代码</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	</a:t>
            </a:r>
            <a:r>
              <a:rPr kumimoji="1" lang="en-US" altLang="zh-CN" sz="2400" b="1" i="0" u="none" strike="noStrike" kern="1200" cap="none" spc="0" normalizeH="0" baseline="0" noProof="0" dirty="0" err="1" smtClean="0">
                <a:ln>
                  <a:noFill/>
                </a:ln>
                <a:solidFill>
                  <a:srgbClr val="000000"/>
                </a:solidFill>
                <a:effectLst/>
                <a:uLnTx/>
                <a:uFillTx/>
                <a:latin typeface="华文新魏" pitchFamily="2" charset="-122"/>
                <a:ea typeface="华文新魏" pitchFamily="2" charset="-122"/>
                <a:cs typeface="+mn-cs"/>
              </a:rPr>
              <a:t>OnOK</a:t>
            </a:r>
            <a:r>
              <a:rPr kumimoji="1"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p>
        </p:txBody>
      </p:sp>
    </p:spTree>
    <p:extLst>
      <p:ext uri="{BB962C8B-B14F-4D97-AF65-F5344CB8AC3E}">
        <p14:creationId xmlns:p14="http://schemas.microsoft.com/office/powerpoint/2010/main" val="3488699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Text Box 3"/>
          <p:cNvSpPr txBox="1">
            <a:spLocks noChangeArrowheads="1"/>
          </p:cNvSpPr>
          <p:nvPr/>
        </p:nvSpPr>
        <p:spPr bwMode="auto">
          <a:xfrm>
            <a:off x="611188" y="1908175"/>
            <a:ext cx="80645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a:tabLst>
                <a:tab pos="444500" algn="l"/>
              </a:tabLst>
              <a:defRPr kumimoji="1" sz="2400">
                <a:solidFill>
                  <a:schemeClr val="tx1"/>
                </a:solidFill>
                <a:latin typeface="Times New Roman" pitchFamily="18" charset="0"/>
                <a:ea typeface="宋体" charset="-122"/>
              </a:defRPr>
            </a:lvl1pPr>
            <a:lvl2pPr marL="446088" algn="l">
              <a:tabLst>
                <a:tab pos="444500" algn="l"/>
              </a:tabLst>
              <a:defRPr kumimoji="1" sz="2400">
                <a:solidFill>
                  <a:schemeClr val="tx1"/>
                </a:solidFill>
                <a:latin typeface="Times New Roman" pitchFamily="18" charset="0"/>
                <a:ea typeface="宋体" charset="-122"/>
              </a:defRPr>
            </a:lvl2pPr>
            <a:lvl3pPr algn="l">
              <a:tabLst>
                <a:tab pos="444500" algn="l"/>
              </a:tabLst>
              <a:defRPr kumimoji="1" sz="2400">
                <a:solidFill>
                  <a:schemeClr val="tx1"/>
                </a:solidFill>
                <a:latin typeface="Times New Roman" pitchFamily="18" charset="0"/>
                <a:ea typeface="宋体" charset="-122"/>
              </a:defRPr>
            </a:lvl3pPr>
            <a:lvl4pPr algn="l">
              <a:tabLst>
                <a:tab pos="444500" algn="l"/>
              </a:tabLst>
              <a:defRPr kumimoji="1" sz="2400">
                <a:solidFill>
                  <a:schemeClr val="tx1"/>
                </a:solidFill>
                <a:latin typeface="Times New Roman" pitchFamily="18" charset="0"/>
                <a:ea typeface="宋体" charset="-122"/>
              </a:defRPr>
            </a:lvl4pPr>
            <a:lvl5pPr algn="l">
              <a:tabLst>
                <a:tab pos="444500" algn="l"/>
              </a:tabLst>
              <a:defRPr kumimoji="1" sz="2400">
                <a:solidFill>
                  <a:schemeClr val="tx1"/>
                </a:solidFill>
                <a:latin typeface="Times New Roman" pitchFamily="18" charset="0"/>
                <a:ea typeface="宋体" charset="-122"/>
              </a:defRPr>
            </a:lvl5pPr>
            <a:lvl6pPr fontAlgn="base">
              <a:spcBef>
                <a:spcPct val="0"/>
              </a:spcBef>
              <a:spcAft>
                <a:spcPct val="0"/>
              </a:spcAft>
              <a:tabLst>
                <a:tab pos="444500" algn="l"/>
              </a:tabLst>
              <a:defRPr kumimoji="1" sz="2400">
                <a:solidFill>
                  <a:schemeClr val="tx1"/>
                </a:solidFill>
                <a:latin typeface="Times New Roman" pitchFamily="18" charset="0"/>
                <a:ea typeface="宋体" charset="-122"/>
              </a:defRPr>
            </a:lvl6pPr>
            <a:lvl7pPr fontAlgn="base">
              <a:spcBef>
                <a:spcPct val="0"/>
              </a:spcBef>
              <a:spcAft>
                <a:spcPct val="0"/>
              </a:spcAft>
              <a:tabLst>
                <a:tab pos="444500" algn="l"/>
              </a:tabLst>
              <a:defRPr kumimoji="1" sz="2400">
                <a:solidFill>
                  <a:schemeClr val="tx1"/>
                </a:solidFill>
                <a:latin typeface="Times New Roman" pitchFamily="18" charset="0"/>
                <a:ea typeface="宋体" charset="-122"/>
              </a:defRPr>
            </a:lvl7pPr>
            <a:lvl8pPr fontAlgn="base">
              <a:spcBef>
                <a:spcPct val="0"/>
              </a:spcBef>
              <a:spcAft>
                <a:spcPct val="0"/>
              </a:spcAft>
              <a:tabLst>
                <a:tab pos="444500" algn="l"/>
              </a:tabLst>
              <a:defRPr kumimoji="1" sz="2400">
                <a:solidFill>
                  <a:schemeClr val="tx1"/>
                </a:solidFill>
                <a:latin typeface="Times New Roman" pitchFamily="18" charset="0"/>
                <a:ea typeface="宋体" charset="-122"/>
              </a:defRPr>
            </a:lvl8pPr>
            <a:lvl9pPr fontAlgn="base">
              <a:spcBef>
                <a:spcPct val="0"/>
              </a:spcBef>
              <a:spcAft>
                <a:spcPct val="0"/>
              </a:spcAft>
              <a:tabLst>
                <a:tab pos="444500" algn="l"/>
              </a:tabLst>
              <a:defRPr kumimoji="1" sz="2400">
                <a:solidFill>
                  <a:schemeClr val="tx1"/>
                </a:solidFill>
                <a:latin typeface="Times New Roman" pitchFamily="18" charset="0"/>
                <a:ea typeface="宋体" charset="-122"/>
              </a:defRPr>
            </a:lvl9pPr>
          </a:lstStyle>
          <a:p>
            <a:pPr marL="177800" marR="0" lvl="0" indent="0" algn="l" defTabSz="914400" rtl="0" eaLnBrk="1" fontAlgn="base" latinLnBrk="0" hangingPunct="1">
              <a:lnSpc>
                <a:spcPct val="120000"/>
              </a:lnSpc>
              <a:spcBef>
                <a:spcPct val="20000"/>
              </a:spcBef>
              <a:spcAft>
                <a:spcPct val="0"/>
              </a:spcAft>
              <a:buClr>
                <a:srgbClr val="0000FF"/>
              </a:buClr>
              <a:buSzPct val="70000"/>
              <a:buFont typeface="Wingdings 2" pitchFamily="18" charset="2"/>
              <a:buChar char="³"/>
              <a:tabLst>
                <a:tab pos="444500" algn="l"/>
              </a:tabLst>
              <a:defRPr/>
            </a:pPr>
            <a:r>
              <a:rPr kumimoji="1" lang="en-US" altLang="zh-CN" sz="26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 </a:t>
            </a:r>
            <a:r>
              <a:rPr kumimoji="1" lang="zh-CN" altLang="en-US" sz="26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将某一变量和对话框中的一个控件进行关联，然后通过调用</a:t>
            </a:r>
            <a:r>
              <a:rPr kumimoji="1" lang="en-US" altLang="zh-CN" sz="26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UpdateData</a:t>
            </a:r>
            <a:r>
              <a:rPr kumimoji="1" lang="zh-CN" altLang="en-US" sz="26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来指示</a:t>
            </a:r>
            <a:r>
              <a:rPr kumimoji="1" lang="en-US" altLang="zh-CN" sz="26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MFC</a:t>
            </a:r>
            <a:r>
              <a:rPr kumimoji="1" lang="zh-CN" altLang="en-US" sz="26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将变量中数据放入控件还是将控件中数据取到变量中并进行合法性检查。</a:t>
            </a:r>
          </a:p>
        </p:txBody>
      </p:sp>
      <p:sp>
        <p:nvSpPr>
          <p:cNvPr id="249860" name="AutoShape 4"/>
          <p:cNvSpPr>
            <a:spLocks noChangeArrowheads="1"/>
          </p:cNvSpPr>
          <p:nvPr/>
        </p:nvSpPr>
        <p:spPr bwMode="auto">
          <a:xfrm>
            <a:off x="1979613" y="4535488"/>
            <a:ext cx="1657350" cy="792162"/>
          </a:xfrm>
          <a:prstGeom prst="bevel">
            <a:avLst>
              <a:gd name="adj" fmla="val 125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smtClean="0">
                <a:ln>
                  <a:noFill/>
                </a:ln>
                <a:solidFill>
                  <a:srgbClr val="000000"/>
                </a:solidFill>
                <a:effectLst/>
                <a:uLnTx/>
                <a:uFillTx/>
                <a:latin typeface="Tahoma" pitchFamily="34" charset="0"/>
                <a:ea typeface="宋体" charset="-122"/>
                <a:cs typeface="+mn-cs"/>
              </a:rPr>
              <a:t>数值类变量</a:t>
            </a:r>
          </a:p>
        </p:txBody>
      </p:sp>
      <p:sp>
        <p:nvSpPr>
          <p:cNvPr id="249861" name="Text Box 5"/>
          <p:cNvSpPr txBox="1">
            <a:spLocks noChangeArrowheads="1"/>
          </p:cNvSpPr>
          <p:nvPr/>
        </p:nvSpPr>
        <p:spPr bwMode="auto">
          <a:xfrm>
            <a:off x="1403350" y="5327650"/>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Tahoma" pitchFamily="34" charset="0"/>
                <a:ea typeface="宋体" charset="-122"/>
                <a:cs typeface="+mn-cs"/>
              </a:rPr>
              <a:t>CString/int/</a:t>
            </a:r>
            <a:r>
              <a:rPr kumimoji="1" lang="en-US" altLang="zh-CN" sz="2400" b="0" i="0" u="none" strike="noStrike" kern="1200" cap="none" spc="0" normalizeH="0" baseline="0" noProof="0" smtClean="0">
                <a:ln>
                  <a:noFill/>
                </a:ln>
                <a:solidFill>
                  <a:srgbClr val="000000"/>
                </a:solidFill>
                <a:effectLst/>
                <a:uLnTx/>
                <a:uFillTx/>
                <a:latin typeface="Times New Roman"/>
                <a:ea typeface="宋体" charset="-122"/>
                <a:cs typeface="+mn-cs"/>
              </a:rPr>
              <a:t>…</a:t>
            </a:r>
            <a:endParaRPr kumimoji="1" lang="en-US" altLang="zh-CN" sz="2400" b="0" i="0" u="none" strike="noStrike" kern="1200" cap="none" spc="0" normalizeH="0" baseline="0" noProof="0" smtClean="0">
              <a:ln>
                <a:noFill/>
              </a:ln>
              <a:solidFill>
                <a:srgbClr val="000000"/>
              </a:solidFill>
              <a:effectLst/>
              <a:uLnTx/>
              <a:uFillTx/>
              <a:latin typeface="Tahoma" pitchFamily="34" charset="0"/>
              <a:ea typeface="宋体" charset="-122"/>
              <a:cs typeface="+mn-cs"/>
            </a:endParaRPr>
          </a:p>
        </p:txBody>
      </p:sp>
      <p:sp>
        <p:nvSpPr>
          <p:cNvPr id="249862" name="Line 6"/>
          <p:cNvSpPr>
            <a:spLocks noChangeShapeType="1"/>
          </p:cNvSpPr>
          <p:nvPr/>
        </p:nvSpPr>
        <p:spPr bwMode="auto">
          <a:xfrm>
            <a:off x="3781425" y="4967288"/>
            <a:ext cx="244792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000000"/>
              </a:solidFill>
              <a:effectLst/>
              <a:uLnTx/>
              <a:uFillTx/>
              <a:latin typeface="Tahoma" pitchFamily="34" charset="0"/>
              <a:ea typeface="宋体" charset="-122"/>
              <a:cs typeface="+mn-cs"/>
            </a:endParaRPr>
          </a:p>
        </p:txBody>
      </p:sp>
      <p:pic>
        <p:nvPicPr>
          <p:cNvPr id="249863" name="Picture 7" descr="2013-9-6 6-45-28"/>
          <p:cNvPicPr>
            <a:picLocks noChangeAspect="1" noChangeArrowheads="1"/>
          </p:cNvPicPr>
          <p:nvPr/>
        </p:nvPicPr>
        <p:blipFill>
          <a:blip r:embed="rId3">
            <a:extLst>
              <a:ext uri="{28A0092B-C50C-407E-A947-70E740481C1C}">
                <a14:useLocalDpi xmlns:a14="http://schemas.microsoft.com/office/drawing/2010/main" val="0"/>
              </a:ext>
            </a:extLst>
          </a:blip>
          <a:srcRect t="8046" b="6207"/>
          <a:stretch>
            <a:fillRect/>
          </a:stretch>
        </p:blipFill>
        <p:spPr bwMode="auto">
          <a:xfrm>
            <a:off x="6300788" y="4662488"/>
            <a:ext cx="1152525" cy="592137"/>
          </a:xfrm>
          <a:prstGeom prst="rect">
            <a:avLst/>
          </a:prstGeom>
          <a:noFill/>
          <a:extLst>
            <a:ext uri="{909E8E84-426E-40DD-AFC4-6F175D3DCCD1}">
              <a14:hiddenFill xmlns:a14="http://schemas.microsoft.com/office/drawing/2010/main">
                <a:solidFill>
                  <a:srgbClr val="FFFFFF"/>
                </a:solidFill>
              </a14:hiddenFill>
            </a:ext>
          </a:extLst>
        </p:spPr>
      </p:pic>
      <p:sp>
        <p:nvSpPr>
          <p:cNvPr id="249864" name="Text Box 8"/>
          <p:cNvSpPr txBox="1">
            <a:spLocks noChangeArrowheads="1"/>
          </p:cNvSpPr>
          <p:nvPr/>
        </p:nvSpPr>
        <p:spPr bwMode="auto">
          <a:xfrm>
            <a:off x="6481763" y="4708525"/>
            <a:ext cx="111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000000"/>
                </a:solidFill>
                <a:effectLst/>
                <a:uLnTx/>
                <a:uFillTx/>
                <a:latin typeface="Tahoma" pitchFamily="34" charset="0"/>
                <a:ea typeface="宋体" charset="-122"/>
                <a:cs typeface="+mn-cs"/>
              </a:rPr>
              <a:t>内容</a:t>
            </a:r>
          </a:p>
        </p:txBody>
      </p:sp>
      <p:sp>
        <p:nvSpPr>
          <p:cNvPr id="249865" name="Line 9"/>
          <p:cNvSpPr>
            <a:spLocks noChangeShapeType="1"/>
          </p:cNvSpPr>
          <p:nvPr/>
        </p:nvSpPr>
        <p:spPr bwMode="auto">
          <a:xfrm>
            <a:off x="3997325" y="4391025"/>
            <a:ext cx="2232025" cy="0"/>
          </a:xfrm>
          <a:prstGeom prst="line">
            <a:avLst/>
          </a:prstGeom>
          <a:noFill/>
          <a:ln w="57150">
            <a:solidFill>
              <a:srgbClr val="3366FF"/>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000000"/>
              </a:solidFill>
              <a:effectLst/>
              <a:uLnTx/>
              <a:uFillTx/>
              <a:latin typeface="Tahoma" pitchFamily="34" charset="0"/>
              <a:ea typeface="宋体" charset="-122"/>
              <a:cs typeface="+mn-cs"/>
            </a:endParaRPr>
          </a:p>
        </p:txBody>
      </p:sp>
      <p:sp>
        <p:nvSpPr>
          <p:cNvPr id="249866" name="Text Box 10"/>
          <p:cNvSpPr txBox="1">
            <a:spLocks noChangeArrowheads="1"/>
          </p:cNvSpPr>
          <p:nvPr/>
        </p:nvSpPr>
        <p:spPr bwMode="auto">
          <a:xfrm>
            <a:off x="3421063" y="3789363"/>
            <a:ext cx="324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Tahoma" pitchFamily="34" charset="0"/>
                <a:ea typeface="宋体" charset="-122"/>
                <a:cs typeface="+mn-cs"/>
              </a:rPr>
              <a:t>UpdateData(FALSE)</a:t>
            </a:r>
          </a:p>
        </p:txBody>
      </p:sp>
      <p:sp>
        <p:nvSpPr>
          <p:cNvPr id="249867" name="Line 11"/>
          <p:cNvSpPr>
            <a:spLocks noChangeShapeType="1"/>
          </p:cNvSpPr>
          <p:nvPr/>
        </p:nvSpPr>
        <p:spPr bwMode="auto">
          <a:xfrm flipH="1">
            <a:off x="3924300" y="5543550"/>
            <a:ext cx="2232025" cy="0"/>
          </a:xfrm>
          <a:prstGeom prst="line">
            <a:avLst/>
          </a:prstGeom>
          <a:noFill/>
          <a:ln w="57150">
            <a:solidFill>
              <a:srgbClr val="3366FF"/>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000000"/>
              </a:solidFill>
              <a:effectLst/>
              <a:uLnTx/>
              <a:uFillTx/>
              <a:latin typeface="Tahoma" pitchFamily="34" charset="0"/>
              <a:ea typeface="宋体" charset="-122"/>
              <a:cs typeface="+mn-cs"/>
            </a:endParaRPr>
          </a:p>
        </p:txBody>
      </p:sp>
      <p:sp>
        <p:nvSpPr>
          <p:cNvPr id="249868" name="Text Box 12"/>
          <p:cNvSpPr txBox="1">
            <a:spLocks noChangeArrowheads="1"/>
          </p:cNvSpPr>
          <p:nvPr/>
        </p:nvSpPr>
        <p:spPr bwMode="auto">
          <a:xfrm>
            <a:off x="3565525" y="5662613"/>
            <a:ext cx="324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Tahoma" pitchFamily="34" charset="0"/>
                <a:ea typeface="宋体" charset="-122"/>
                <a:cs typeface="+mn-cs"/>
              </a:rPr>
              <a:t>UpdateData(TRUE)</a:t>
            </a:r>
          </a:p>
        </p:txBody>
      </p:sp>
      <p:sp>
        <p:nvSpPr>
          <p:cNvPr id="13" name="Rectangle 24"/>
          <p:cNvSpPr>
            <a:spLocks noChangeArrowheads="1"/>
          </p:cNvSpPr>
          <p:nvPr/>
        </p:nvSpPr>
        <p:spPr bwMode="auto">
          <a:xfrm>
            <a:off x="4500563" y="260350"/>
            <a:ext cx="1368425" cy="576263"/>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编辑框</a:t>
            </a:r>
            <a:endPar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endParaRPr>
          </a:p>
        </p:txBody>
      </p:sp>
      <p:sp>
        <p:nvSpPr>
          <p:cNvPr id="14" name="Text Box 25"/>
          <p:cNvSpPr txBox="1">
            <a:spLocks noChangeArrowheads="1"/>
          </p:cNvSpPr>
          <p:nvPr/>
        </p:nvSpPr>
        <p:spPr bwMode="auto">
          <a:xfrm>
            <a:off x="7380288" y="333375"/>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rPr>
              <a:t>变量</a:t>
            </a:r>
            <a:endPar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宋体" pitchFamily="2" charset="-122"/>
              <a:cs typeface="+mn-cs"/>
            </a:endParaRPr>
          </a:p>
        </p:txBody>
      </p:sp>
      <p:sp>
        <p:nvSpPr>
          <p:cNvPr id="15" name="Line 26"/>
          <p:cNvSpPr>
            <a:spLocks noChangeShapeType="1"/>
          </p:cNvSpPr>
          <p:nvPr/>
        </p:nvSpPr>
        <p:spPr bwMode="auto">
          <a:xfrm>
            <a:off x="5868988" y="549275"/>
            <a:ext cx="15113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16" name="Rectangle 2"/>
          <p:cNvSpPr>
            <a:spLocks noChangeArrowheads="1"/>
          </p:cNvSpPr>
          <p:nvPr/>
        </p:nvSpPr>
        <p:spPr bwMode="auto">
          <a:xfrm>
            <a:off x="1043608" y="973634"/>
            <a:ext cx="82089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rPr>
              <a:t>为编辑框</a:t>
            </a:r>
            <a:r>
              <a:rPr kumimoji="0" lang="zh-CN" altLang="en-US"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关联控件变量</a:t>
            </a:r>
            <a:r>
              <a:rPr kumimoji="0" lang="en-US" altLang="zh-CN"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a:t>
            </a:r>
            <a:r>
              <a:rPr kumimoji="0" lang="zh-CN" altLang="en-US"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数值类</a:t>
            </a:r>
            <a:r>
              <a:rPr kumimoji="0" lang="en-US" altLang="zh-CN"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a:t>
            </a:r>
            <a:endParaRPr kumimoji="0" lang="zh-CN" altLang="en-US" sz="4400" b="0"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endParaRPr>
          </a:p>
        </p:txBody>
      </p:sp>
    </p:spTree>
    <p:extLst>
      <p:ext uri="{BB962C8B-B14F-4D97-AF65-F5344CB8AC3E}">
        <p14:creationId xmlns:p14="http://schemas.microsoft.com/office/powerpoint/2010/main" val="2528520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59">
                                            <p:txEl>
                                              <p:pRg st="0" end="0"/>
                                            </p:txEl>
                                          </p:spTgt>
                                        </p:tgtEl>
                                        <p:attrNameLst>
                                          <p:attrName>style.visibility</p:attrName>
                                        </p:attrNameLst>
                                      </p:cBhvr>
                                      <p:to>
                                        <p:strVal val="visible"/>
                                      </p:to>
                                    </p:set>
                                    <p:anim calcmode="lin" valueType="num">
                                      <p:cBhvr additive="base">
                                        <p:cTn id="19"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249860"/>
                                        </p:tgtEl>
                                        <p:attrNameLst>
                                          <p:attrName>style.visibility</p:attrName>
                                        </p:attrNameLst>
                                      </p:cBhvr>
                                      <p:to>
                                        <p:strVal val="visible"/>
                                      </p:to>
                                    </p:set>
                                    <p:anim calcmode="lin" valueType="num">
                                      <p:cBhvr>
                                        <p:cTn id="25" dur="500" fill="hold"/>
                                        <p:tgtEl>
                                          <p:spTgt spid="249860"/>
                                        </p:tgtEl>
                                        <p:attrNameLst>
                                          <p:attrName>ppt_w</p:attrName>
                                        </p:attrNameLst>
                                      </p:cBhvr>
                                      <p:tavLst>
                                        <p:tav tm="0">
                                          <p:val>
                                            <p:strVal val="4*#ppt_w"/>
                                          </p:val>
                                        </p:tav>
                                        <p:tav tm="100000">
                                          <p:val>
                                            <p:strVal val="#ppt_w"/>
                                          </p:val>
                                        </p:tav>
                                      </p:tavLst>
                                    </p:anim>
                                    <p:anim calcmode="lin" valueType="num">
                                      <p:cBhvr>
                                        <p:cTn id="26" dur="500" fill="hold"/>
                                        <p:tgtEl>
                                          <p:spTgt spid="249860"/>
                                        </p:tgtEl>
                                        <p:attrNameLst>
                                          <p:attrName>ppt_h</p:attrName>
                                        </p:attrNameLst>
                                      </p:cBhvr>
                                      <p:tavLst>
                                        <p:tav tm="0">
                                          <p:val>
                                            <p:strVal val="4*#ppt_h"/>
                                          </p:val>
                                        </p:tav>
                                        <p:tav tm="100000">
                                          <p:val>
                                            <p:strVal val="#ppt_h"/>
                                          </p:val>
                                        </p:tav>
                                      </p:tavLst>
                                    </p:anim>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4986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9862"/>
                                        </p:tgtEl>
                                        <p:attrNameLst>
                                          <p:attrName>style.visibility</p:attrName>
                                        </p:attrNameLst>
                                      </p:cBhvr>
                                      <p:to>
                                        <p:strVal val="visible"/>
                                      </p:to>
                                    </p:set>
                                    <p:animEffect transition="in" filter="wipe(left)">
                                      <p:cBhvr>
                                        <p:cTn id="34" dur="500"/>
                                        <p:tgtEl>
                                          <p:spTgt spid="249862"/>
                                        </p:tgtEl>
                                      </p:cBhvr>
                                    </p:animEffect>
                                  </p:childTnLst>
                                </p:cTn>
                              </p:par>
                            </p:childTnLst>
                          </p:cTn>
                        </p:par>
                        <p:par>
                          <p:cTn id="35" fill="hold" nodeType="afterGroup">
                            <p:stCondLst>
                              <p:cond delay="500"/>
                            </p:stCondLst>
                            <p:childTnLst>
                              <p:par>
                                <p:cTn id="36" presetID="2" presetClass="entr" presetSubtype="2" fill="hold" nodeType="afterEffect">
                                  <p:stCondLst>
                                    <p:cond delay="0"/>
                                  </p:stCondLst>
                                  <p:childTnLst>
                                    <p:set>
                                      <p:cBhvr>
                                        <p:cTn id="37" dur="1" fill="hold">
                                          <p:stCondLst>
                                            <p:cond delay="0"/>
                                          </p:stCondLst>
                                        </p:cTn>
                                        <p:tgtEl>
                                          <p:spTgt spid="249863"/>
                                        </p:tgtEl>
                                        <p:attrNameLst>
                                          <p:attrName>style.visibility</p:attrName>
                                        </p:attrNameLst>
                                      </p:cBhvr>
                                      <p:to>
                                        <p:strVal val="visible"/>
                                      </p:to>
                                    </p:set>
                                    <p:anim calcmode="lin" valueType="num">
                                      <p:cBhvr additive="base">
                                        <p:cTn id="38" dur="500" fill="hold"/>
                                        <p:tgtEl>
                                          <p:spTgt spid="249863"/>
                                        </p:tgtEl>
                                        <p:attrNameLst>
                                          <p:attrName>ppt_x</p:attrName>
                                        </p:attrNameLst>
                                      </p:cBhvr>
                                      <p:tavLst>
                                        <p:tav tm="0">
                                          <p:val>
                                            <p:strVal val="1+#ppt_w/2"/>
                                          </p:val>
                                        </p:tav>
                                        <p:tav tm="100000">
                                          <p:val>
                                            <p:strVal val="#ppt_x"/>
                                          </p:val>
                                        </p:tav>
                                      </p:tavLst>
                                    </p:anim>
                                    <p:anim calcmode="lin" valueType="num">
                                      <p:cBhvr additive="base">
                                        <p:cTn id="39" dur="500" fill="hold"/>
                                        <p:tgtEl>
                                          <p:spTgt spid="249863"/>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24986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9865"/>
                                        </p:tgtEl>
                                        <p:attrNameLst>
                                          <p:attrName>style.visibility</p:attrName>
                                        </p:attrNameLst>
                                      </p:cBhvr>
                                      <p:to>
                                        <p:strVal val="visible"/>
                                      </p:to>
                                    </p:set>
                                    <p:animEffect transition="in" filter="wipe(left)">
                                      <p:cBhvr>
                                        <p:cTn id="47" dur="500"/>
                                        <p:tgtEl>
                                          <p:spTgt spid="2498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9866"/>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49867"/>
                                        </p:tgtEl>
                                        <p:attrNameLst>
                                          <p:attrName>style.visibility</p:attrName>
                                        </p:attrNameLst>
                                      </p:cBhvr>
                                      <p:to>
                                        <p:strVal val="visible"/>
                                      </p:to>
                                    </p:set>
                                    <p:animEffect transition="in" filter="wipe(right)">
                                      <p:cBhvr>
                                        <p:cTn id="56" dur="500"/>
                                        <p:tgtEl>
                                          <p:spTgt spid="24986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9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P spid="249860" grpId="0" animBg="1"/>
      <p:bldP spid="249861" grpId="0"/>
      <p:bldP spid="249862" grpId="0" animBg="1"/>
      <p:bldP spid="249864" grpId="0"/>
      <p:bldP spid="249865" grpId="0" animBg="1"/>
      <p:bldP spid="249866" grpId="0"/>
      <p:bldP spid="249867" grpId="0" animBg="1"/>
      <p:bldP spid="249868" grpId="0"/>
      <p:bldP spid="13" grpId="0" animBg="1"/>
      <p:bldP spid="14" grpId="0"/>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1042988" y="1916113"/>
            <a:ext cx="810101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itchFamily="2" charset="2"/>
              <a:buChar char="§"/>
              <a:tabLst/>
              <a:defRPr/>
            </a:pPr>
            <a:r>
              <a:rPr kumimoji="0" lang="en-US" altLang="zh-CN"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rPr>
              <a:t> </a:t>
            </a:r>
            <a:r>
              <a:rPr kumimoji="0" lang="zh-CN" altLang="en-US" sz="2800" b="1" i="0" u="none" strike="noStrike" kern="1200" cap="none" spc="0" normalizeH="0" baseline="0" noProof="0" dirty="0" smtClean="0">
                <a:ln>
                  <a:noFill/>
                </a:ln>
                <a:solidFill>
                  <a:srgbClr val="333399"/>
                </a:solidFill>
                <a:effectLst/>
                <a:uLnTx/>
                <a:uFillTx/>
                <a:latin typeface="Times New Roman" pitchFamily="18" charset="0"/>
                <a:ea typeface="宋体" pitchFamily="2" charset="-122"/>
                <a:cs typeface="+mn-cs"/>
              </a:rPr>
              <a:t>在第一个编辑框上单击鼠标右键：</a:t>
            </a:r>
            <a:endParaRPr kumimoji="0" lang="zh-CN" altLang="en-US" sz="2800" b="1" i="0" u="none" strike="noStrike" kern="1200" cap="none" spc="0" normalizeH="0" baseline="0" noProof="0" dirty="0">
              <a:ln>
                <a:noFill/>
              </a:ln>
              <a:solidFill>
                <a:srgbClr val="333399"/>
              </a:solidFill>
              <a:effectLst/>
              <a:uLnTx/>
              <a:uFillTx/>
              <a:latin typeface="Times New Roman" pitchFamily="18" charset="0"/>
              <a:ea typeface="宋体" pitchFamily="2" charset="-122"/>
              <a:cs typeface="+mn-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3171" y="2584929"/>
            <a:ext cx="4276191" cy="3771429"/>
          </a:xfrm>
          <a:prstGeom prst="rect">
            <a:avLst/>
          </a:prstGeom>
        </p:spPr>
      </p:pic>
      <p:sp>
        <p:nvSpPr>
          <p:cNvPr id="8" name="Rectangle 2"/>
          <p:cNvSpPr>
            <a:spLocks noChangeArrowheads="1"/>
          </p:cNvSpPr>
          <p:nvPr/>
        </p:nvSpPr>
        <p:spPr bwMode="auto">
          <a:xfrm>
            <a:off x="1043608" y="973634"/>
            <a:ext cx="82089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rPr>
              <a:t>为编辑框</a:t>
            </a:r>
            <a:r>
              <a:rPr kumimoji="0" lang="zh-CN" altLang="en-US"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关联控件变量</a:t>
            </a:r>
            <a:r>
              <a:rPr kumimoji="0" lang="en-US" altLang="zh-CN"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a:t>
            </a:r>
            <a:r>
              <a:rPr kumimoji="0" lang="zh-CN" altLang="en-US"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数值类</a:t>
            </a:r>
            <a:r>
              <a:rPr kumimoji="0" lang="en-US" altLang="zh-CN"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a:t>
            </a:r>
            <a:endParaRPr kumimoji="0" lang="zh-CN" altLang="en-US" sz="4400" b="0"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endParaRPr>
          </a:p>
        </p:txBody>
      </p:sp>
    </p:spTree>
    <p:extLst>
      <p:ext uri="{BB962C8B-B14F-4D97-AF65-F5344CB8AC3E}">
        <p14:creationId xmlns:p14="http://schemas.microsoft.com/office/powerpoint/2010/main" val="178193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Text Box 4"/>
          <p:cNvSpPr txBox="1">
            <a:spLocks noChangeArrowheads="1"/>
          </p:cNvSpPr>
          <p:nvPr/>
        </p:nvSpPr>
        <p:spPr bwMode="auto">
          <a:xfrm>
            <a:off x="1042988" y="1011238"/>
            <a:ext cx="66246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smtClean="0">
                <a:ln>
                  <a:noFill/>
                </a:ln>
                <a:solidFill>
                  <a:srgbClr val="0000FF"/>
                </a:solidFill>
                <a:effectLst/>
                <a:uLnTx/>
                <a:uFillTx/>
                <a:latin typeface="Times New Roman" pitchFamily="18" charset="0"/>
                <a:ea typeface="黑体" pitchFamily="49" charset="-122"/>
                <a:cs typeface="+mn-cs"/>
              </a:rPr>
              <a:t>为控件关联数值类变量</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37134"/>
            <a:ext cx="59531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8"/>
          <p:cNvSpPr>
            <a:spLocks noChangeArrowheads="1"/>
          </p:cNvSpPr>
          <p:nvPr/>
        </p:nvSpPr>
        <p:spPr bwMode="auto">
          <a:xfrm>
            <a:off x="5618187" y="3356149"/>
            <a:ext cx="1762125" cy="504899"/>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7" name="Rectangle 8"/>
          <p:cNvSpPr>
            <a:spLocks noChangeArrowheads="1"/>
          </p:cNvSpPr>
          <p:nvPr/>
        </p:nvSpPr>
        <p:spPr bwMode="auto">
          <a:xfrm>
            <a:off x="1835696" y="3356149"/>
            <a:ext cx="1944216" cy="100511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283097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1350963" y="973634"/>
            <a:ext cx="779303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charset="-122"/>
              </a:defRPr>
            </a:lvl1pPr>
            <a:lvl2pPr algn="l">
              <a:defRPr kumimoji="1" sz="4400">
                <a:solidFill>
                  <a:schemeClr val="tx2"/>
                </a:solidFill>
                <a:latin typeface="Tahoma" pitchFamily="34" charset="0"/>
                <a:ea typeface="宋体" charset="-122"/>
              </a:defRPr>
            </a:lvl2pPr>
            <a:lvl3pPr algn="l">
              <a:defRPr kumimoji="1" sz="4400">
                <a:solidFill>
                  <a:schemeClr val="tx2"/>
                </a:solidFill>
                <a:latin typeface="Tahoma" pitchFamily="34" charset="0"/>
                <a:ea typeface="宋体" charset="-122"/>
              </a:defRPr>
            </a:lvl3pPr>
            <a:lvl4pPr algn="l">
              <a:defRPr kumimoji="1" sz="4400">
                <a:solidFill>
                  <a:schemeClr val="tx2"/>
                </a:solidFill>
                <a:latin typeface="Tahoma" pitchFamily="34" charset="0"/>
                <a:ea typeface="宋体" charset="-122"/>
              </a:defRPr>
            </a:lvl4pPr>
            <a:lvl5pPr algn="l">
              <a:defRPr kumimoji="1" sz="4400">
                <a:solidFill>
                  <a:schemeClr val="tx2"/>
                </a:solidFill>
                <a:latin typeface="Tahoma" pitchFamily="34" charset="0"/>
                <a:ea typeface="宋体" charset="-122"/>
              </a:defRPr>
            </a:lvl5pPr>
            <a:lvl6pPr marL="457200" fontAlgn="base">
              <a:spcBef>
                <a:spcPct val="0"/>
              </a:spcBef>
              <a:spcAft>
                <a:spcPct val="0"/>
              </a:spcAft>
              <a:defRPr kumimoji="1" sz="4400">
                <a:solidFill>
                  <a:schemeClr val="tx2"/>
                </a:solidFill>
                <a:latin typeface="Tahoma" pitchFamily="34" charset="0"/>
                <a:ea typeface="宋体" charset="-122"/>
              </a:defRPr>
            </a:lvl6pPr>
            <a:lvl7pPr marL="914400" fontAlgn="base">
              <a:spcBef>
                <a:spcPct val="0"/>
              </a:spcBef>
              <a:spcAft>
                <a:spcPct val="0"/>
              </a:spcAft>
              <a:defRPr kumimoji="1" sz="4400">
                <a:solidFill>
                  <a:schemeClr val="tx2"/>
                </a:solidFill>
                <a:latin typeface="Tahoma" pitchFamily="34" charset="0"/>
                <a:ea typeface="宋体" charset="-122"/>
              </a:defRPr>
            </a:lvl7pPr>
            <a:lvl8pPr marL="1371600" fontAlgn="base">
              <a:spcBef>
                <a:spcPct val="0"/>
              </a:spcBef>
              <a:spcAft>
                <a:spcPct val="0"/>
              </a:spcAft>
              <a:defRPr kumimoji="1" sz="4400">
                <a:solidFill>
                  <a:schemeClr val="tx2"/>
                </a:solidFill>
                <a:latin typeface="Tahoma" pitchFamily="34" charset="0"/>
                <a:ea typeface="宋体" charset="-122"/>
              </a:defRPr>
            </a:lvl8pPr>
            <a:lvl9pPr marL="1828800" fontAlgn="base">
              <a:spcBef>
                <a:spcPct val="0"/>
              </a:spcBef>
              <a:spcAft>
                <a:spcPct val="0"/>
              </a:spcAft>
              <a:defRPr kumimoji="1" sz="4400">
                <a:solidFill>
                  <a:schemeClr val="tx2"/>
                </a:solidFill>
                <a:latin typeface="Tahoma"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关联变量</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199" b="34137"/>
          <a:stretch/>
        </p:blipFill>
        <p:spPr bwMode="auto">
          <a:xfrm>
            <a:off x="629589" y="2348880"/>
            <a:ext cx="7867650" cy="377371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05148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charset="-122"/>
              </a:defRPr>
            </a:lvl1pPr>
            <a:lvl2pPr algn="l">
              <a:defRPr kumimoji="1" sz="4400">
                <a:solidFill>
                  <a:schemeClr val="tx2"/>
                </a:solidFill>
                <a:latin typeface="Tahoma" pitchFamily="34" charset="0"/>
                <a:ea typeface="宋体" charset="-122"/>
              </a:defRPr>
            </a:lvl2pPr>
            <a:lvl3pPr algn="l">
              <a:defRPr kumimoji="1" sz="4400">
                <a:solidFill>
                  <a:schemeClr val="tx2"/>
                </a:solidFill>
                <a:latin typeface="Tahoma" pitchFamily="34" charset="0"/>
                <a:ea typeface="宋体" charset="-122"/>
              </a:defRPr>
            </a:lvl3pPr>
            <a:lvl4pPr algn="l">
              <a:defRPr kumimoji="1" sz="4400">
                <a:solidFill>
                  <a:schemeClr val="tx2"/>
                </a:solidFill>
                <a:latin typeface="Tahoma" pitchFamily="34" charset="0"/>
                <a:ea typeface="宋体" charset="-122"/>
              </a:defRPr>
            </a:lvl4pPr>
            <a:lvl5pPr algn="l">
              <a:defRPr kumimoji="1" sz="4400">
                <a:solidFill>
                  <a:schemeClr val="tx2"/>
                </a:solidFill>
                <a:latin typeface="Tahoma" pitchFamily="34" charset="0"/>
                <a:ea typeface="宋体" charset="-122"/>
              </a:defRPr>
            </a:lvl5pPr>
            <a:lvl6pPr marL="457200" fontAlgn="base">
              <a:spcBef>
                <a:spcPct val="0"/>
              </a:spcBef>
              <a:spcAft>
                <a:spcPct val="0"/>
              </a:spcAft>
              <a:defRPr kumimoji="1" sz="4400">
                <a:solidFill>
                  <a:schemeClr val="tx2"/>
                </a:solidFill>
                <a:latin typeface="Tahoma" pitchFamily="34" charset="0"/>
                <a:ea typeface="宋体" charset="-122"/>
              </a:defRPr>
            </a:lvl6pPr>
            <a:lvl7pPr marL="914400" fontAlgn="base">
              <a:spcBef>
                <a:spcPct val="0"/>
              </a:spcBef>
              <a:spcAft>
                <a:spcPct val="0"/>
              </a:spcAft>
              <a:defRPr kumimoji="1" sz="4400">
                <a:solidFill>
                  <a:schemeClr val="tx2"/>
                </a:solidFill>
                <a:latin typeface="Tahoma" pitchFamily="34" charset="0"/>
                <a:ea typeface="宋体" charset="-122"/>
              </a:defRPr>
            </a:lvl7pPr>
            <a:lvl8pPr marL="1371600" fontAlgn="base">
              <a:spcBef>
                <a:spcPct val="0"/>
              </a:spcBef>
              <a:spcAft>
                <a:spcPct val="0"/>
              </a:spcAft>
              <a:defRPr kumimoji="1" sz="4400">
                <a:solidFill>
                  <a:schemeClr val="tx2"/>
                </a:solidFill>
                <a:latin typeface="Tahoma" pitchFamily="34" charset="0"/>
                <a:ea typeface="宋体" charset="-122"/>
              </a:defRPr>
            </a:lvl8pPr>
            <a:lvl9pPr marL="1828800" fontAlgn="base">
              <a:spcBef>
                <a:spcPct val="0"/>
              </a:spcBef>
              <a:spcAft>
                <a:spcPct val="0"/>
              </a:spcAft>
              <a:defRPr kumimoji="1" sz="4400">
                <a:solidFill>
                  <a:schemeClr val="tx2"/>
                </a:solidFill>
                <a:latin typeface="Tahoma"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smtClean="0">
                <a:ln>
                  <a:noFill/>
                </a:ln>
                <a:solidFill>
                  <a:srgbClr val="0000FF"/>
                </a:solidFill>
                <a:effectLst/>
                <a:uLnTx/>
                <a:uFillTx/>
                <a:latin typeface="Times New Roman" pitchFamily="18" charset="0"/>
                <a:ea typeface="黑体" pitchFamily="49" charset="-122"/>
                <a:cs typeface="+mn-cs"/>
              </a:rPr>
              <a:t>编写代码</a:t>
            </a:r>
          </a:p>
        </p:txBody>
      </p:sp>
      <p:sp>
        <p:nvSpPr>
          <p:cNvPr id="252931" name="Rectangle 3"/>
          <p:cNvSpPr>
            <a:spLocks noChangeArrowheads="1"/>
          </p:cNvSpPr>
          <p:nvPr/>
        </p:nvSpPr>
        <p:spPr bwMode="auto">
          <a:xfrm>
            <a:off x="792163" y="2205038"/>
            <a:ext cx="8101012" cy="3946525"/>
          </a:xfrm>
          <a:prstGeom prst="rect">
            <a:avLst/>
          </a:prstGeom>
          <a:solidFill>
            <a:srgbClr val="FFFFFF"/>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void </a:t>
            </a:r>
            <a:r>
              <a:rPr kumimoji="0" lang="en-US" altLang="zh-CN" sz="2400" b="1" i="0" u="none" strike="noStrike" kern="1200" cap="none" spc="0" normalizeH="0" baseline="0" noProof="0" dirty="0" err="1" smtClean="0">
                <a:ln>
                  <a:noFill/>
                </a:ln>
                <a:solidFill>
                  <a:srgbClr val="000000"/>
                </a:solidFill>
                <a:effectLst/>
                <a:uLnTx/>
                <a:uFillTx/>
                <a:latin typeface="华文新魏" pitchFamily="2" charset="-122"/>
                <a:ea typeface="华文新魏" pitchFamily="2" charset="-122"/>
                <a:cs typeface="+mn-cs"/>
              </a:rPr>
              <a:t>CMyDlg</a:t>
            </a: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::OnButton1() </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	</a:t>
            </a:r>
            <a:r>
              <a:rPr kumimoji="0" lang="en-US" altLang="zh-CN" sz="2400" b="1" i="0" u="none" strike="noStrike" kern="1200" cap="none" spc="0" normalizeH="0" baseline="0" noProof="0" dirty="0" err="1" smtClean="0">
                <a:ln>
                  <a:noFill/>
                </a:ln>
                <a:solidFill>
                  <a:srgbClr val="000000"/>
                </a:solidFill>
                <a:effectLst/>
                <a:uLnTx/>
                <a:uFillTx/>
                <a:latin typeface="华文新魏" pitchFamily="2" charset="-122"/>
                <a:ea typeface="华文新魏" pitchFamily="2" charset="-122"/>
                <a:cs typeface="+mn-cs"/>
              </a:rPr>
              <a:t>UpdateData</a:t>
            </a: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a:t>
            </a:r>
            <a:r>
              <a:rPr kumimoji="0" lang="en-US" altLang="zh-CN" sz="2400" b="1" i="0" u="none" strike="noStrike" kern="1200" cap="none" spc="0" normalizeH="0" baseline="0" noProof="0" dirty="0" smtClean="0">
                <a:ln>
                  <a:noFill/>
                </a:ln>
                <a:solidFill>
                  <a:srgbClr val="FF0000"/>
                </a:solidFill>
                <a:effectLst/>
                <a:uLnTx/>
                <a:uFillTx/>
                <a:latin typeface="华文新魏" pitchFamily="2" charset="-122"/>
                <a:ea typeface="华文新魏" pitchFamily="2" charset="-122"/>
                <a:cs typeface="+mn-cs"/>
              </a:rPr>
              <a:t>TRUE</a:t>
            </a: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	if(m_Edit1=="1001"&amp;&amp;m_Edit2=="123")</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		</a:t>
            </a:r>
            <a:r>
              <a:rPr kumimoji="0" lang="en-US" altLang="zh-CN" sz="2400" b="1" i="0" u="none" strike="noStrike" kern="1200" cap="none" spc="0" normalizeH="0" baseline="0" noProof="0" dirty="0" err="1" smtClean="0">
                <a:ln>
                  <a:noFill/>
                </a:ln>
                <a:solidFill>
                  <a:srgbClr val="000000"/>
                </a:solidFill>
                <a:effectLst/>
                <a:uLnTx/>
                <a:uFillTx/>
                <a:latin typeface="华文新魏" pitchFamily="2" charset="-122"/>
                <a:ea typeface="华文新魏" pitchFamily="2" charset="-122"/>
                <a:cs typeface="+mn-cs"/>
              </a:rPr>
              <a:t>MessageBox</a:t>
            </a: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(_T("</a:t>
            </a:r>
            <a:r>
              <a:rPr kumimoji="0" lang="zh-CN" altLang="en-US"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成功登录！</a:t>
            </a: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	else</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		</a:t>
            </a:r>
            <a:r>
              <a:rPr kumimoji="0" lang="en-US" altLang="zh-CN" sz="2400" b="1" i="0" u="none" strike="noStrike" kern="1200" cap="none" spc="0" normalizeH="0" baseline="0" noProof="0" dirty="0" err="1" smtClean="0">
                <a:ln>
                  <a:noFill/>
                </a:ln>
                <a:solidFill>
                  <a:srgbClr val="000000"/>
                </a:solidFill>
                <a:effectLst/>
                <a:uLnTx/>
                <a:uFillTx/>
                <a:latin typeface="华文新魏" pitchFamily="2" charset="-122"/>
                <a:ea typeface="华文新魏" pitchFamily="2" charset="-122"/>
                <a:cs typeface="+mn-cs"/>
              </a:rPr>
              <a:t>MessageBox</a:t>
            </a: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(_T("</a:t>
            </a:r>
            <a:r>
              <a:rPr kumimoji="0" lang="zh-CN" altLang="en-US"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用户名或密码错！</a:t>
            </a: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a:t>
            </a:r>
          </a:p>
        </p:txBody>
      </p:sp>
    </p:spTree>
    <p:extLst>
      <p:ext uri="{BB962C8B-B14F-4D97-AF65-F5344CB8AC3E}">
        <p14:creationId xmlns:p14="http://schemas.microsoft.com/office/powerpoint/2010/main" val="2471334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293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93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293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293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293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29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uiExpand="1" build="allAtOnce"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87153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设置密码框</a:t>
            </a:r>
          </a:p>
        </p:txBody>
      </p:sp>
      <p:sp>
        <p:nvSpPr>
          <p:cNvPr id="223237" name="Rectangle 5"/>
          <p:cNvSpPr>
            <a:spLocks noChangeArrowheads="1"/>
          </p:cNvSpPr>
          <p:nvPr/>
        </p:nvSpPr>
        <p:spPr bwMode="auto">
          <a:xfrm>
            <a:off x="900113" y="1905000"/>
            <a:ext cx="80518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itchFamily="2" charset="2"/>
              <a:buChar char="n"/>
              <a:tabLst/>
              <a:defRPr/>
            </a:pP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打开编辑</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框控件的</a:t>
            </a: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属性窗口</a:t>
            </a:r>
            <a:endParaRPr kumimoji="1" lang="zh-CN" altLang="en-US" sz="2600" b="1" i="0" u="none" strike="noStrike" kern="1200" cap="none" spc="0" normalizeH="0" baseline="0" noProof="0" dirty="0">
              <a:ln>
                <a:noFill/>
              </a:ln>
              <a:solidFill>
                <a:srgbClr val="006600"/>
              </a:solidFill>
              <a:effectLst/>
              <a:uLnTx/>
              <a:uFillTx/>
              <a:latin typeface="华文新魏" pitchFamily="2" charset="-122"/>
              <a:ea typeface="华文新魏" pitchFamily="2" charset="-122"/>
              <a:cs typeface="+mn-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369" y="2544413"/>
            <a:ext cx="2240562" cy="4196955"/>
          </a:xfrm>
          <a:prstGeom prst="rect">
            <a:avLst/>
          </a:prstGeom>
        </p:spPr>
      </p:pic>
      <p:sp>
        <p:nvSpPr>
          <p:cNvPr id="223239" name="Rectangle 7"/>
          <p:cNvSpPr>
            <a:spLocks noChangeArrowheads="1"/>
          </p:cNvSpPr>
          <p:nvPr/>
        </p:nvSpPr>
        <p:spPr bwMode="auto">
          <a:xfrm>
            <a:off x="3290370" y="4862286"/>
            <a:ext cx="1785686" cy="22220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3178392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3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87153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设置只读编辑框</a:t>
            </a:r>
          </a:p>
        </p:txBody>
      </p:sp>
      <p:sp>
        <p:nvSpPr>
          <p:cNvPr id="224260" name="Rectangle 4"/>
          <p:cNvSpPr>
            <a:spLocks noChangeArrowheads="1"/>
          </p:cNvSpPr>
          <p:nvPr/>
        </p:nvSpPr>
        <p:spPr bwMode="auto">
          <a:xfrm>
            <a:off x="900113" y="1905000"/>
            <a:ext cx="80518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打开编辑框控件的</a:t>
            </a: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属性窗口</a:t>
            </a:r>
            <a:endParaRPr kumimoji="1" lang="zh-CN" altLang="en-US" sz="2600" b="1" i="0" u="none" strike="noStrike" kern="1200" cap="none" spc="0" normalizeH="0" baseline="0" noProof="0" dirty="0">
              <a:ln>
                <a:noFill/>
              </a:ln>
              <a:solidFill>
                <a:srgbClr val="006600"/>
              </a:solidFill>
              <a:effectLst/>
              <a:uLnTx/>
              <a:uFillTx/>
              <a:latin typeface="华文新魏" pitchFamily="2" charset="-122"/>
              <a:ea typeface="华文新魏" pitchFamily="2"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949" y="2436642"/>
            <a:ext cx="2345003" cy="4392591"/>
          </a:xfrm>
          <a:prstGeom prst="rect">
            <a:avLst/>
          </a:prstGeom>
        </p:spPr>
      </p:pic>
      <p:sp>
        <p:nvSpPr>
          <p:cNvPr id="224262" name="Rectangle 6"/>
          <p:cNvSpPr>
            <a:spLocks noChangeArrowheads="1"/>
          </p:cNvSpPr>
          <p:nvPr/>
        </p:nvSpPr>
        <p:spPr bwMode="auto">
          <a:xfrm>
            <a:off x="3592082" y="4860927"/>
            <a:ext cx="1801034" cy="2873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92382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4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398F6A9-FEE2-44F1-8BF4-60B39DD4D95B}"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31747" name="Rectangle 2"/>
          <p:cNvSpPr>
            <a:spLocks noChangeArrowheads="1"/>
          </p:cNvSpPr>
          <p:nvPr/>
        </p:nvSpPr>
        <p:spPr bwMode="auto">
          <a:xfrm>
            <a:off x="1187450" y="44450"/>
            <a:ext cx="7345363" cy="6854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#include &lt;iostream&gt;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using namespace std;</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class animal</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public:</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0000CC"/>
                </a:solidFill>
                <a:effectLst/>
                <a:uLnTx/>
                <a:uFillTx/>
                <a:latin typeface="Times New Roman" pitchFamily="18" charset="0"/>
                <a:ea typeface="宋体" pitchFamily="2" charset="-122"/>
                <a:cs typeface="+mn-cs"/>
              </a:rPr>
              <a:t>animal(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construct"&lt;&lt;endl;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0000CC"/>
                </a:solidFill>
                <a:effectLst/>
                <a:uLnTx/>
                <a:uFillTx/>
                <a:latin typeface="Times New Roman" pitchFamily="18" charset="0"/>
                <a:ea typeface="宋体" pitchFamily="2" charset="-122"/>
                <a:cs typeface="+mn-cs"/>
              </a:rPr>
              <a:t>~animal(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destruct"&lt;&lt;endl;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void eat(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eat"&lt;&lt;endl;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void sleep(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sleep"&lt;&lt;endl;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void breathe(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	cout&lt;&lt;"animal breathe"&lt;&lt;endl;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Tree>
    <p:extLst>
      <p:ext uri="{BB962C8B-B14F-4D97-AF65-F5344CB8AC3E}">
        <p14:creationId xmlns:p14="http://schemas.microsoft.com/office/powerpoint/2010/main" val="38763123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101758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可输入多行文字</a:t>
            </a:r>
          </a:p>
        </p:txBody>
      </p:sp>
      <p:sp>
        <p:nvSpPr>
          <p:cNvPr id="225283" name="Rectangle 3"/>
          <p:cNvSpPr>
            <a:spLocks noChangeArrowheads="1"/>
          </p:cNvSpPr>
          <p:nvPr/>
        </p:nvSpPr>
        <p:spPr bwMode="auto">
          <a:xfrm>
            <a:off x="900113" y="1905000"/>
            <a:ext cx="80518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打开编辑框控件的</a:t>
            </a: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属性窗口</a:t>
            </a:r>
            <a:endParaRPr kumimoji="1" lang="zh-CN" altLang="en-US" sz="2600" b="1" i="0" u="none" strike="noStrike" kern="1200" cap="none" spc="0" normalizeH="0" baseline="0" noProof="0" dirty="0">
              <a:ln>
                <a:noFill/>
              </a:ln>
              <a:solidFill>
                <a:srgbClr val="006600"/>
              </a:solidFill>
              <a:effectLst/>
              <a:uLnTx/>
              <a:uFillTx/>
              <a:latin typeface="华文新魏" pitchFamily="2" charset="-122"/>
              <a:ea typeface="华文新魏" pitchFamily="2"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50891"/>
            <a:ext cx="2161905" cy="6590477"/>
          </a:xfrm>
          <a:prstGeom prst="rect">
            <a:avLst/>
          </a:prstGeom>
        </p:spPr>
      </p:pic>
      <p:sp>
        <p:nvSpPr>
          <p:cNvPr id="10" name="Rectangle 9"/>
          <p:cNvSpPr>
            <a:spLocks noChangeArrowheads="1"/>
          </p:cNvSpPr>
          <p:nvPr/>
        </p:nvSpPr>
        <p:spPr bwMode="auto">
          <a:xfrm>
            <a:off x="6227763" y="1628801"/>
            <a:ext cx="1798637" cy="200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12" name="Rectangle 9"/>
          <p:cNvSpPr>
            <a:spLocks noChangeArrowheads="1"/>
          </p:cNvSpPr>
          <p:nvPr/>
        </p:nvSpPr>
        <p:spPr bwMode="auto">
          <a:xfrm>
            <a:off x="6227763" y="2708920"/>
            <a:ext cx="1798637" cy="200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13" name="Rectangle 8"/>
          <p:cNvSpPr>
            <a:spLocks noChangeArrowheads="1"/>
          </p:cNvSpPr>
          <p:nvPr/>
        </p:nvSpPr>
        <p:spPr bwMode="auto">
          <a:xfrm>
            <a:off x="6249602" y="3284141"/>
            <a:ext cx="1762125" cy="36088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266619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8" name="Picture 4" descr="2014-3-20 15-17-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254250"/>
            <a:ext cx="3724275" cy="3695700"/>
          </a:xfrm>
          <a:prstGeom prst="rect">
            <a:avLst/>
          </a:prstGeom>
          <a:noFill/>
          <a:extLst>
            <a:ext uri="{909E8E84-426E-40DD-AFC4-6F175D3DCCD1}">
              <a14:hiddenFill xmlns:a14="http://schemas.microsoft.com/office/drawing/2010/main">
                <a:solidFill>
                  <a:srgbClr val="FFFFFF"/>
                </a:solidFill>
              </a14:hiddenFill>
            </a:ext>
          </a:extLst>
        </p:spPr>
      </p:pic>
      <p:sp>
        <p:nvSpPr>
          <p:cNvPr id="226309" name="Rectangle 5"/>
          <p:cNvSpPr>
            <a:spLocks noChangeArrowheads="1"/>
          </p:cNvSpPr>
          <p:nvPr/>
        </p:nvSpPr>
        <p:spPr bwMode="auto">
          <a:xfrm>
            <a:off x="101758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显示多行文字</a:t>
            </a:r>
          </a:p>
        </p:txBody>
      </p:sp>
      <p:sp>
        <p:nvSpPr>
          <p:cNvPr id="226310" name="Rectangle 6"/>
          <p:cNvSpPr>
            <a:spLocks noChangeArrowheads="1"/>
          </p:cNvSpPr>
          <p:nvPr/>
        </p:nvSpPr>
        <p:spPr bwMode="auto">
          <a:xfrm>
            <a:off x="1046160" y="6165850"/>
            <a:ext cx="70262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000000"/>
                </a:solidFill>
                <a:effectLst/>
                <a:uLnTx/>
                <a:uFillTx/>
                <a:latin typeface="华文新魏" pitchFamily="2" charset="-122"/>
                <a:ea typeface="华文新魏" pitchFamily="2" charset="-122"/>
                <a:cs typeface="+mn-cs"/>
              </a:rPr>
              <a:t>m_Edit</a:t>
            </a:r>
            <a:r>
              <a:rPr kumimoji="1"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=_T("</a:t>
            </a:r>
            <a:r>
              <a:rPr kumimoji="1" lang="zh-CN" altLang="en-US"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北国风光</a:t>
            </a:r>
            <a:r>
              <a:rPr kumimoji="1"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\r\n</a:t>
            </a:r>
            <a:r>
              <a:rPr kumimoji="1" lang="zh-CN" altLang="en-US"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千里冰封</a:t>
            </a:r>
            <a:r>
              <a:rPr kumimoji="1"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\r\n</a:t>
            </a:r>
            <a:r>
              <a:rPr kumimoji="1" lang="zh-CN" altLang="en-US"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万里雪飘</a:t>
            </a:r>
            <a:r>
              <a:rPr kumimoji="1"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p>
        </p:txBody>
      </p:sp>
      <p:sp>
        <p:nvSpPr>
          <p:cNvPr id="226311" name="Rectangle 7"/>
          <p:cNvSpPr>
            <a:spLocks noChangeArrowheads="1"/>
          </p:cNvSpPr>
          <p:nvPr/>
        </p:nvSpPr>
        <p:spPr bwMode="auto">
          <a:xfrm>
            <a:off x="5868988" y="2852738"/>
            <a:ext cx="2951162"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828675"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236663"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4465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设置编辑框文本时，要使文本换行，需要使用“</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\r\n”</a:t>
            </a:r>
            <a:endParaRPr kumimoji="1" lang="en-US" altLang="zh-CN" sz="2600" b="1" i="0" u="none" strike="noStrike" kern="1200" cap="none" spc="0" normalizeH="0" baseline="0" noProof="0">
              <a:ln>
                <a:noFill/>
              </a:ln>
              <a:solidFill>
                <a:srgbClr val="006600"/>
              </a:solidFill>
              <a:effectLst/>
              <a:uLnTx/>
              <a:uFillTx/>
              <a:latin typeface="华文新魏" pitchFamily="2" charset="-122"/>
              <a:ea typeface="华文新魏" pitchFamily="2" charset="-122"/>
              <a:cs typeface="+mn-cs"/>
            </a:endParaRPr>
          </a:p>
        </p:txBody>
      </p:sp>
    </p:spTree>
    <p:extLst>
      <p:ext uri="{BB962C8B-B14F-4D97-AF65-F5344CB8AC3E}">
        <p14:creationId xmlns:p14="http://schemas.microsoft.com/office/powerpoint/2010/main" val="3843569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p:bldP spid="226311"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1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02245"/>
            <a:ext cx="59531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rPr>
              <a:t>为编辑框</a:t>
            </a:r>
            <a:r>
              <a:rPr kumimoji="0" lang="zh-CN" altLang="en-US"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关联控件变量</a:t>
            </a:r>
            <a:endParaRPr kumimoji="0" lang="zh-CN" altLang="en-US" sz="4400" b="0"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endParaRPr>
          </a:p>
        </p:txBody>
      </p:sp>
      <p:sp>
        <p:nvSpPr>
          <p:cNvPr id="4" name="Rectangle 6"/>
          <p:cNvSpPr>
            <a:spLocks noChangeArrowheads="1"/>
          </p:cNvSpPr>
          <p:nvPr/>
        </p:nvSpPr>
        <p:spPr bwMode="auto">
          <a:xfrm>
            <a:off x="3709094" y="3068960"/>
            <a:ext cx="1150938" cy="2873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5" name="Rectangle 5"/>
          <p:cNvSpPr>
            <a:spLocks noChangeArrowheads="1"/>
          </p:cNvSpPr>
          <p:nvPr/>
        </p:nvSpPr>
        <p:spPr bwMode="auto">
          <a:xfrm>
            <a:off x="3878184" y="3356296"/>
            <a:ext cx="3502127" cy="43274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
        <p:nvSpPr>
          <p:cNvPr id="6" name="Rectangle 8"/>
          <p:cNvSpPr>
            <a:spLocks noChangeArrowheads="1"/>
          </p:cNvSpPr>
          <p:nvPr/>
        </p:nvSpPr>
        <p:spPr bwMode="auto">
          <a:xfrm>
            <a:off x="1835697" y="2925290"/>
            <a:ext cx="1873398" cy="140108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3627332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7138" name="Rectangle 2"/>
          <p:cNvSpPr>
            <a:spLocks noChangeArrowheads="1"/>
          </p:cNvSpPr>
          <p:nvPr/>
        </p:nvSpPr>
        <p:spPr bwMode="auto">
          <a:xfrm>
            <a:off x="87153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CEdit</a:t>
            </a: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类中的成员函数</a:t>
            </a:r>
          </a:p>
        </p:txBody>
      </p:sp>
      <p:sp>
        <p:nvSpPr>
          <p:cNvPr id="347139" name="Rectangle 3"/>
          <p:cNvSpPr>
            <a:spLocks noChangeArrowheads="1"/>
          </p:cNvSpPr>
          <p:nvPr/>
        </p:nvSpPr>
        <p:spPr bwMode="auto">
          <a:xfrm>
            <a:off x="912813" y="2060575"/>
            <a:ext cx="8051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25000"/>
              </a:lnSpc>
              <a:spcBef>
                <a:spcPct val="20000"/>
              </a:spcBef>
              <a:spcAft>
                <a:spcPct val="0"/>
              </a:spcAft>
              <a:buClr>
                <a:srgbClr val="3333CC"/>
              </a:buClr>
              <a:buSzPct val="60000"/>
              <a:buFont typeface="Wingdings" pitchFamily="2" charset="2"/>
              <a:buChar char="n"/>
              <a:tabLst/>
              <a:defRPr/>
            </a:pPr>
            <a:r>
              <a:rPr kumimoji="1" lang="en-US" altLang="zh-CN" sz="2800" b="1" i="0" u="none" strike="noStrike" kern="1200" cap="none" spc="0" normalizeH="0" baseline="0" noProof="0" dirty="0" err="1" smtClean="0">
                <a:ln>
                  <a:noFill/>
                </a:ln>
                <a:solidFill>
                  <a:srgbClr val="000000"/>
                </a:solidFill>
                <a:effectLst/>
                <a:uLnTx/>
                <a:uFillTx/>
                <a:latin typeface="Times New Roman" pitchFamily="18" charset="0"/>
                <a:ea typeface="宋体" pitchFamily="2" charset="-122"/>
                <a:cs typeface="+mn-cs"/>
              </a:rPr>
              <a:t>GetWindowTextW</a:t>
            </a:r>
            <a:r>
              <a:rPr kumimoji="1" lang="en-US" altLang="zh-CN"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：获取编辑框中的文本</a:t>
            </a:r>
          </a:p>
          <a:p>
            <a:pPr marL="742950" marR="0" lvl="1" indent="-285750" algn="l" defTabSz="914400" rtl="0" eaLnBrk="1" fontAlgn="base" latinLnBrk="0" hangingPunct="1">
              <a:lnSpc>
                <a:spcPct val="125000"/>
              </a:lnSpc>
              <a:spcBef>
                <a:spcPct val="20000"/>
              </a:spcBef>
              <a:spcAft>
                <a:spcPct val="0"/>
              </a:spcAft>
              <a:buClr>
                <a:srgbClr val="FF0000"/>
              </a:buClr>
              <a:buSzPct val="55000"/>
              <a:buFont typeface="Wingdings" pitchFamily="2" charset="2"/>
              <a:buNone/>
              <a:tabLst/>
              <a:defRPr/>
            </a:pPr>
            <a:r>
              <a:rPr kumimoji="1" lang="en-US" altLang="zh-CN" sz="2600" b="1" i="0" u="none" strike="noStrike" kern="1200" cap="none" spc="0" normalizeH="0" baseline="0" noProof="0" dirty="0" err="1">
                <a:ln>
                  <a:noFill/>
                </a:ln>
                <a:solidFill>
                  <a:srgbClr val="000000"/>
                </a:solidFill>
                <a:effectLst/>
                <a:uLnTx/>
                <a:uFillTx/>
                <a:latin typeface="华文新魏" pitchFamily="2" charset="-122"/>
                <a:ea typeface="华文新魏" pitchFamily="2" charset="-122"/>
                <a:cs typeface="+mn-cs"/>
              </a:rPr>
              <a:t>CString</a:t>
            </a:r>
            <a:r>
              <a:rPr kumimoji="1" lang="en-US" altLang="zh-CN" sz="26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 </a:t>
            </a:r>
            <a:r>
              <a:rPr kumimoji="1" lang="en-US" altLang="zh-CN" sz="2600" b="1" i="0" u="none" strike="noStrike" kern="1200" cap="none" spc="0" normalizeH="0" baseline="0" noProof="0" dirty="0" err="1">
                <a:ln>
                  <a:noFill/>
                </a:ln>
                <a:solidFill>
                  <a:srgbClr val="000000"/>
                </a:solidFill>
                <a:effectLst/>
                <a:uLnTx/>
                <a:uFillTx/>
                <a:latin typeface="华文新魏" pitchFamily="2" charset="-122"/>
                <a:ea typeface="华文新魏" pitchFamily="2" charset="-122"/>
                <a:cs typeface="+mn-cs"/>
              </a:rPr>
              <a:t>szText</a:t>
            </a:r>
            <a:r>
              <a:rPr kumimoji="1" lang="en-US" altLang="zh-CN" sz="26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p>
          <a:p>
            <a:pPr marL="742950" marR="0" lvl="1" indent="-285750" algn="l" defTabSz="914400" rtl="0" eaLnBrk="1" fontAlgn="base" latinLnBrk="0" hangingPunct="1">
              <a:lnSpc>
                <a:spcPct val="125000"/>
              </a:lnSpc>
              <a:spcBef>
                <a:spcPct val="20000"/>
              </a:spcBef>
              <a:spcAft>
                <a:spcPct val="0"/>
              </a:spcAft>
              <a:buClr>
                <a:srgbClr val="FF0000"/>
              </a:buClr>
              <a:buSzPct val="55000"/>
              <a:buFont typeface="Wingdings" pitchFamily="2" charset="2"/>
              <a:buNone/>
              <a:tabLst/>
              <a:defRPr/>
            </a:pPr>
            <a:r>
              <a:rPr kumimoji="1" lang="en-US" altLang="zh-CN" sz="2600" b="1" i="0" u="none" strike="noStrike" kern="1200" cap="none" spc="0" normalizeH="0" baseline="0" noProof="0" dirty="0" err="1" smtClean="0">
                <a:ln>
                  <a:noFill/>
                </a:ln>
                <a:solidFill>
                  <a:srgbClr val="000000"/>
                </a:solidFill>
                <a:effectLst/>
                <a:uLnTx/>
                <a:uFillTx/>
                <a:latin typeface="华文新魏" pitchFamily="2" charset="-122"/>
                <a:ea typeface="华文新魏" pitchFamily="2" charset="-122"/>
                <a:cs typeface="+mn-cs"/>
              </a:rPr>
              <a:t>m_Edit.GetWindowTextW</a:t>
            </a:r>
            <a:r>
              <a:rPr kumimoji="1" lang="en-US" altLang="zh-CN" sz="26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a:t>
            </a:r>
            <a:r>
              <a:rPr kumimoji="1" lang="en-US" altLang="zh-CN" sz="2600" b="1" i="0" u="none" strike="noStrike" kern="1200" cap="none" spc="0" normalizeH="0" baseline="0" noProof="0" dirty="0" err="1" smtClean="0">
                <a:ln>
                  <a:noFill/>
                </a:ln>
                <a:solidFill>
                  <a:srgbClr val="000000"/>
                </a:solidFill>
                <a:effectLst/>
                <a:uLnTx/>
                <a:uFillTx/>
                <a:latin typeface="华文新魏" pitchFamily="2" charset="-122"/>
                <a:ea typeface="华文新魏" pitchFamily="2" charset="-122"/>
                <a:cs typeface="+mn-cs"/>
              </a:rPr>
              <a:t>szText</a:t>
            </a:r>
            <a:r>
              <a:rPr kumimoji="1" lang="en-US" altLang="zh-CN" sz="26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p>
          <a:p>
            <a:pPr marL="342900" marR="0" lvl="0" indent="-342900" algn="l" defTabSz="914400" rtl="0" eaLnBrk="1" fontAlgn="base" latinLnBrk="0" hangingPunct="1">
              <a:lnSpc>
                <a:spcPct val="125000"/>
              </a:lnSpc>
              <a:spcBef>
                <a:spcPct val="20000"/>
              </a:spcBef>
              <a:spcAft>
                <a:spcPct val="0"/>
              </a:spcAft>
              <a:buClr>
                <a:srgbClr val="3333CC"/>
              </a:buClr>
              <a:buSzPct val="60000"/>
              <a:buFont typeface="Wingdings" pitchFamily="2" charset="2"/>
              <a:buChar char="n"/>
              <a:tabLst/>
              <a:defRPr/>
            </a:pPr>
            <a:r>
              <a:rPr kumimoji="1" lang="en-US" altLang="zh-CN" sz="2800" b="1" i="0" u="none" strike="noStrike" kern="1200" cap="none" spc="0" normalizeH="0" baseline="0" noProof="0" dirty="0" err="1" smtClean="0">
                <a:ln>
                  <a:noFill/>
                </a:ln>
                <a:solidFill>
                  <a:srgbClr val="000000"/>
                </a:solidFill>
                <a:effectLst/>
                <a:uLnTx/>
                <a:uFillTx/>
                <a:latin typeface="Times New Roman" pitchFamily="18" charset="0"/>
                <a:ea typeface="宋体" pitchFamily="2" charset="-122"/>
                <a:cs typeface="+mn-cs"/>
              </a:rPr>
              <a:t>SetWindowTextW</a:t>
            </a:r>
            <a:r>
              <a:rPr kumimoji="1" lang="en-US" altLang="zh-CN"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：设置编辑框中的文本</a:t>
            </a:r>
          </a:p>
          <a:p>
            <a:pPr marL="742950" marR="0" lvl="1" indent="-285750" algn="l" defTabSz="914400" rtl="0" eaLnBrk="1" fontAlgn="base" latinLnBrk="0" hangingPunct="1">
              <a:lnSpc>
                <a:spcPct val="125000"/>
              </a:lnSpc>
              <a:spcBef>
                <a:spcPct val="20000"/>
              </a:spcBef>
              <a:spcAft>
                <a:spcPct val="0"/>
              </a:spcAft>
              <a:buClr>
                <a:srgbClr val="FF0000"/>
              </a:buClr>
              <a:buSzPct val="55000"/>
              <a:buFont typeface="Wingdings" pitchFamily="2" charset="2"/>
              <a:buNone/>
              <a:tabLst/>
              <a:defRPr/>
            </a:pPr>
            <a:r>
              <a:rPr kumimoji="1" lang="en-US" altLang="zh-CN" sz="2600" b="1" i="0" u="none" strike="noStrike" kern="1200" cap="none" spc="0" normalizeH="0" baseline="0" noProof="0" dirty="0" err="1" smtClean="0">
                <a:ln>
                  <a:noFill/>
                </a:ln>
                <a:solidFill>
                  <a:srgbClr val="000000"/>
                </a:solidFill>
                <a:effectLst/>
                <a:uLnTx/>
                <a:uFillTx/>
                <a:latin typeface="华文新魏" pitchFamily="2" charset="-122"/>
                <a:ea typeface="华文新魏" pitchFamily="2" charset="-122"/>
                <a:cs typeface="+mn-cs"/>
              </a:rPr>
              <a:t>m_Edit.SetWindowTextW</a:t>
            </a:r>
            <a:r>
              <a:rPr kumimoji="1" lang="en-US" altLang="zh-CN" sz="26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(_T("VC</a:t>
            </a:r>
            <a:r>
              <a:rPr kumimoji="1" lang="zh-CN" altLang="en-US" sz="26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编程词典</a:t>
            </a:r>
            <a:r>
              <a:rPr kumimoji="1" lang="en-US" altLang="zh-CN" sz="26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a:t>
            </a:r>
            <a:endParaRPr kumimoji="1" lang="en-US" altLang="zh-CN" sz="26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endParaRPr>
          </a:p>
        </p:txBody>
      </p:sp>
    </p:spTree>
    <p:extLst>
      <p:ext uri="{BB962C8B-B14F-4D97-AF65-F5344CB8AC3E}">
        <p14:creationId xmlns:p14="http://schemas.microsoft.com/office/powerpoint/2010/main" val="24497818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7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7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71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7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FF"/>
                </a:solidFill>
                <a:effectLst/>
                <a:uLnTx/>
                <a:uFillTx/>
                <a:latin typeface="Times New Roman" pitchFamily="18" charset="0"/>
                <a:ea typeface="黑体" pitchFamily="49" charset="-122"/>
                <a:cs typeface="+mn-cs"/>
              </a:rPr>
              <a:t>编写代码</a:t>
            </a:r>
          </a:p>
        </p:txBody>
      </p:sp>
      <p:sp>
        <p:nvSpPr>
          <p:cNvPr id="2" name="矩形 1"/>
          <p:cNvSpPr/>
          <p:nvPr/>
        </p:nvSpPr>
        <p:spPr>
          <a:xfrm>
            <a:off x="755576" y="2185694"/>
            <a:ext cx="7992888" cy="4339650"/>
          </a:xfrm>
          <a:prstGeom prst="rect">
            <a:avLst/>
          </a:prstGeom>
          <a:solidFill>
            <a:srgbClr val="FFFFFF"/>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void C</a:t>
            </a:r>
            <a:r>
              <a:rPr kumimoji="0" lang="zh-CN" altLang="en-US"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登录</a:t>
            </a:r>
            <a:r>
              <a:rPr kumimoji="0" lang="en-US" altLang="zh-CN" sz="2400" b="1" i="0" u="none" strike="noStrike" kern="1200" cap="none" spc="0" normalizeH="0" baseline="0" noProof="0" dirty="0" err="1">
                <a:ln>
                  <a:noFill/>
                </a:ln>
                <a:solidFill>
                  <a:srgbClr val="000000"/>
                </a:solidFill>
                <a:effectLst/>
                <a:uLnTx/>
                <a:uFillTx/>
                <a:latin typeface="华文新魏" pitchFamily="2" charset="-122"/>
                <a:ea typeface="华文新魏" pitchFamily="2" charset="-122"/>
                <a:cs typeface="+mn-cs"/>
              </a:rPr>
              <a:t>Dlg</a:t>
            </a:r>
            <a:r>
              <a:rPr kumimoji="0"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r>
              <a:rPr kumimoji="0" lang="en-US" altLang="zh-CN" sz="2400" b="1" i="0" u="none" strike="noStrike" kern="1200" cap="none" spc="0" normalizeH="0" baseline="0" noProof="0" dirty="0" err="1">
                <a:ln>
                  <a:noFill/>
                </a:ln>
                <a:solidFill>
                  <a:srgbClr val="000000"/>
                </a:solidFill>
                <a:effectLst/>
                <a:uLnTx/>
                <a:uFillTx/>
                <a:latin typeface="华文新魏" pitchFamily="2" charset="-122"/>
                <a:ea typeface="华文新魏" pitchFamily="2" charset="-122"/>
                <a:cs typeface="+mn-cs"/>
              </a:rPr>
              <a:t>OnBnClickedLoginButton</a:t>
            </a:r>
            <a:r>
              <a:rPr kumimoji="0"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华文新魏" pitchFamily="2" charset="-122"/>
                <a:ea typeface="华文新魏" pitchFamily="2" charset="-122"/>
                <a:cs typeface="+mn-cs"/>
              </a:rPr>
              <a:t>{</a:t>
            </a:r>
          </a:p>
          <a:p>
            <a:pPr lvl="0" algn="l">
              <a:lnSpc>
                <a:spcPct val="115000"/>
              </a:lnSpc>
            </a:pPr>
            <a:r>
              <a:rPr kumimoji="0" lang="en-US" altLang="zh-CN" b="1" dirty="0">
                <a:solidFill>
                  <a:srgbClr val="000000"/>
                </a:solidFill>
                <a:latin typeface="华文新魏" pitchFamily="2" charset="-122"/>
                <a:ea typeface="华文新魏" pitchFamily="2" charset="-122"/>
              </a:rPr>
              <a:t>	</a:t>
            </a:r>
            <a:r>
              <a:rPr kumimoji="0" lang="en-US" altLang="zh-CN" b="1" dirty="0" err="1">
                <a:solidFill>
                  <a:srgbClr val="000000"/>
                </a:solidFill>
                <a:latin typeface="华文新魏" pitchFamily="2" charset="-122"/>
                <a:ea typeface="华文新魏" pitchFamily="2" charset="-122"/>
              </a:rPr>
              <a:t>CString</a:t>
            </a:r>
            <a:r>
              <a:rPr kumimoji="0" lang="en-US" altLang="zh-CN" b="1" dirty="0">
                <a:solidFill>
                  <a:srgbClr val="000000"/>
                </a:solidFill>
                <a:latin typeface="华文新魏" pitchFamily="2" charset="-122"/>
                <a:ea typeface="华文新魏" pitchFamily="2" charset="-122"/>
              </a:rPr>
              <a:t> </a:t>
            </a:r>
            <a:r>
              <a:rPr kumimoji="0" lang="en-US" altLang="zh-CN" b="1" dirty="0" err="1">
                <a:solidFill>
                  <a:srgbClr val="000000"/>
                </a:solidFill>
                <a:latin typeface="华文新魏" pitchFamily="2" charset="-122"/>
                <a:ea typeface="华文新魏" pitchFamily="2" charset="-122"/>
              </a:rPr>
              <a:t>username,password</a:t>
            </a:r>
            <a:r>
              <a:rPr kumimoji="0" lang="en-US" altLang="zh-CN" b="1" dirty="0">
                <a:solidFill>
                  <a:srgbClr val="000000"/>
                </a:solidFill>
                <a:latin typeface="华文新魏" pitchFamily="2" charset="-122"/>
                <a:ea typeface="华文新魏" pitchFamily="2" charset="-122"/>
              </a:rPr>
              <a:t>;</a:t>
            </a:r>
          </a:p>
          <a:p>
            <a:pPr lvl="0" algn="l">
              <a:lnSpc>
                <a:spcPct val="115000"/>
              </a:lnSpc>
            </a:pPr>
            <a:r>
              <a:rPr kumimoji="0" lang="en-US" altLang="zh-CN" b="1" dirty="0">
                <a:solidFill>
                  <a:srgbClr val="000000"/>
                </a:solidFill>
                <a:latin typeface="华文新魏" pitchFamily="2" charset="-122"/>
                <a:ea typeface="华文新魏" pitchFamily="2" charset="-122"/>
              </a:rPr>
              <a:t>	m_Edit1.GetWindowTextW(username);</a:t>
            </a:r>
          </a:p>
          <a:p>
            <a:pPr lvl="0" algn="l">
              <a:lnSpc>
                <a:spcPct val="115000"/>
              </a:lnSpc>
            </a:pPr>
            <a:r>
              <a:rPr kumimoji="0" lang="en-US" altLang="zh-CN" b="1" dirty="0">
                <a:solidFill>
                  <a:srgbClr val="000000"/>
                </a:solidFill>
                <a:latin typeface="华文新魏" pitchFamily="2" charset="-122"/>
                <a:ea typeface="华文新魏" pitchFamily="2" charset="-122"/>
              </a:rPr>
              <a:t>	m_Edit2.GetWindowTextW(password);</a:t>
            </a:r>
          </a:p>
          <a:p>
            <a:pPr lvl="0" algn="l">
              <a:lnSpc>
                <a:spcPct val="115000"/>
              </a:lnSpc>
            </a:pPr>
            <a:r>
              <a:rPr kumimoji="0" lang="en-US" altLang="zh-CN" b="1" dirty="0">
                <a:solidFill>
                  <a:srgbClr val="000000"/>
                </a:solidFill>
                <a:latin typeface="华文新魏" pitchFamily="2" charset="-122"/>
                <a:ea typeface="华文新魏" pitchFamily="2" charset="-122"/>
              </a:rPr>
              <a:t>	if(username</a:t>
            </a:r>
            <a:r>
              <a:rPr kumimoji="0" lang="en-US" altLang="zh-CN" b="1" dirty="0" smtClean="0">
                <a:solidFill>
                  <a:srgbClr val="000000"/>
                </a:solidFill>
                <a:latin typeface="华文新魏" pitchFamily="2" charset="-122"/>
                <a:ea typeface="华文新魏" pitchFamily="2" charset="-122"/>
              </a:rPr>
              <a:t>=="1001"&amp;&amp;</a:t>
            </a:r>
            <a:r>
              <a:rPr kumimoji="0" lang="en-US" altLang="zh-CN" b="1" dirty="0">
                <a:solidFill>
                  <a:srgbClr val="000000"/>
                </a:solidFill>
                <a:latin typeface="华文新魏" pitchFamily="2" charset="-122"/>
                <a:ea typeface="华文新魏" pitchFamily="2" charset="-122"/>
              </a:rPr>
              <a:t>password</a:t>
            </a:r>
            <a:r>
              <a:rPr kumimoji="0" lang="en-US" altLang="zh-CN" b="1" dirty="0" smtClean="0">
                <a:solidFill>
                  <a:srgbClr val="000000"/>
                </a:solidFill>
                <a:latin typeface="华文新魏" pitchFamily="2" charset="-122"/>
                <a:ea typeface="华文新魏" pitchFamily="2" charset="-122"/>
              </a:rPr>
              <a:t>=="123")</a:t>
            </a:r>
            <a:endParaRPr kumimoji="0" lang="en-US" altLang="zh-CN" b="1" dirty="0">
              <a:solidFill>
                <a:srgbClr val="000000"/>
              </a:solidFill>
              <a:latin typeface="华文新魏" pitchFamily="2" charset="-122"/>
              <a:ea typeface="华文新魏" pitchFamily="2" charset="-122"/>
            </a:endParaRPr>
          </a:p>
          <a:p>
            <a:pPr lvl="0" algn="l">
              <a:lnSpc>
                <a:spcPct val="115000"/>
              </a:lnSpc>
            </a:pPr>
            <a:r>
              <a:rPr kumimoji="0" lang="en-US" altLang="zh-CN" b="1" dirty="0">
                <a:solidFill>
                  <a:srgbClr val="000000"/>
                </a:solidFill>
                <a:latin typeface="华文新魏" pitchFamily="2" charset="-122"/>
                <a:ea typeface="华文新魏" pitchFamily="2" charset="-122"/>
              </a:rPr>
              <a:t>		</a:t>
            </a:r>
            <a:r>
              <a:rPr kumimoji="0" lang="en-US" altLang="zh-CN" b="1" dirty="0" err="1">
                <a:solidFill>
                  <a:srgbClr val="000000"/>
                </a:solidFill>
                <a:latin typeface="华文新魏" pitchFamily="2" charset="-122"/>
                <a:ea typeface="华文新魏" pitchFamily="2" charset="-122"/>
              </a:rPr>
              <a:t>MessageBox</a:t>
            </a:r>
            <a:r>
              <a:rPr kumimoji="0" lang="en-US" altLang="zh-CN" b="1" dirty="0">
                <a:solidFill>
                  <a:srgbClr val="000000"/>
                </a:solidFill>
                <a:latin typeface="华文新魏" pitchFamily="2" charset="-122"/>
                <a:ea typeface="华文新魏" pitchFamily="2" charset="-122"/>
              </a:rPr>
              <a:t>(_T("</a:t>
            </a:r>
            <a:r>
              <a:rPr kumimoji="0" lang="zh-CN" altLang="en-US" b="1" dirty="0">
                <a:solidFill>
                  <a:srgbClr val="000000"/>
                </a:solidFill>
                <a:latin typeface="华文新魏" pitchFamily="2" charset="-122"/>
                <a:ea typeface="华文新魏" pitchFamily="2" charset="-122"/>
              </a:rPr>
              <a:t>成功登录</a:t>
            </a:r>
            <a:r>
              <a:rPr kumimoji="0" lang="en-US" altLang="zh-CN" b="1" dirty="0">
                <a:solidFill>
                  <a:srgbClr val="000000"/>
                </a:solidFill>
                <a:latin typeface="华文新魏" pitchFamily="2" charset="-122"/>
                <a:ea typeface="华文新魏" pitchFamily="2" charset="-122"/>
              </a:rPr>
              <a:t>"));</a:t>
            </a:r>
          </a:p>
          <a:p>
            <a:pPr lvl="0" algn="l">
              <a:lnSpc>
                <a:spcPct val="115000"/>
              </a:lnSpc>
            </a:pPr>
            <a:r>
              <a:rPr kumimoji="0" lang="en-US" altLang="zh-CN" b="1" dirty="0">
                <a:solidFill>
                  <a:srgbClr val="000000"/>
                </a:solidFill>
                <a:latin typeface="华文新魏" pitchFamily="2" charset="-122"/>
                <a:ea typeface="华文新魏" pitchFamily="2" charset="-122"/>
              </a:rPr>
              <a:t>	else</a:t>
            </a:r>
          </a:p>
          <a:p>
            <a:pPr lvl="0" algn="l">
              <a:lnSpc>
                <a:spcPct val="115000"/>
              </a:lnSpc>
            </a:pPr>
            <a:r>
              <a:rPr kumimoji="0" lang="en-US" altLang="zh-CN" b="1" dirty="0">
                <a:solidFill>
                  <a:srgbClr val="000000"/>
                </a:solidFill>
                <a:latin typeface="华文新魏" pitchFamily="2" charset="-122"/>
                <a:ea typeface="华文新魏" pitchFamily="2" charset="-122"/>
              </a:rPr>
              <a:t>		</a:t>
            </a:r>
            <a:r>
              <a:rPr kumimoji="0" lang="en-US" altLang="zh-CN" b="1" dirty="0" err="1">
                <a:solidFill>
                  <a:srgbClr val="000000"/>
                </a:solidFill>
                <a:latin typeface="华文新魏" pitchFamily="2" charset="-122"/>
                <a:ea typeface="华文新魏" pitchFamily="2" charset="-122"/>
              </a:rPr>
              <a:t>MessageBox</a:t>
            </a:r>
            <a:r>
              <a:rPr kumimoji="0" lang="en-US" altLang="zh-CN" b="1" dirty="0">
                <a:solidFill>
                  <a:srgbClr val="000000"/>
                </a:solidFill>
                <a:latin typeface="华文新魏" pitchFamily="2" charset="-122"/>
                <a:ea typeface="华文新魏" pitchFamily="2" charset="-122"/>
              </a:rPr>
              <a:t>(_T("</a:t>
            </a:r>
            <a:r>
              <a:rPr kumimoji="0" lang="zh-CN" altLang="en-US" b="1" dirty="0">
                <a:solidFill>
                  <a:srgbClr val="000000"/>
                </a:solidFill>
                <a:latin typeface="华文新魏" pitchFamily="2" charset="-122"/>
                <a:ea typeface="华文新魏" pitchFamily="2" charset="-122"/>
              </a:rPr>
              <a:t>用户名密码错</a:t>
            </a:r>
            <a:r>
              <a:rPr kumimoji="0" lang="en-US" altLang="zh-CN" b="1" dirty="0" smtClean="0">
                <a:solidFill>
                  <a:srgbClr val="000000"/>
                </a:solidFill>
                <a:latin typeface="华文新魏" pitchFamily="2" charset="-122"/>
                <a:ea typeface="华文新魏" pitchFamily="2" charset="-122"/>
              </a:rPr>
              <a:t>"));</a:t>
            </a:r>
          </a:p>
          <a:p>
            <a:pPr lvl="0" algn="l">
              <a:lnSpc>
                <a:spcPct val="115000"/>
              </a:lnSpc>
            </a:pPr>
            <a:r>
              <a:rPr kumimoji="0" lang="en-US" altLang="zh-CN" b="1" dirty="0" smtClean="0">
                <a:solidFill>
                  <a:srgbClr val="000000"/>
                </a:solidFill>
                <a:latin typeface="华文新魏" pitchFamily="2" charset="-122"/>
                <a:ea typeface="华文新魏" pitchFamily="2" charset="-122"/>
              </a:rPr>
              <a:t>}</a:t>
            </a:r>
            <a:endParaRPr kumimoji="0" lang="en-US" altLang="zh-CN" sz="2400" b="1" i="0" u="none" strike="noStrike" kern="1200" cap="none" spc="0" normalizeH="0" baseline="0" noProof="0" dirty="0">
              <a:ln>
                <a:noFill/>
              </a:ln>
              <a:solidFill>
                <a:srgbClr val="000000"/>
              </a:solidFill>
              <a:effectLst/>
              <a:uLnTx/>
              <a:uFillTx/>
              <a:latin typeface="华文新魏" pitchFamily="2" charset="-122"/>
              <a:ea typeface="华文新魏" pitchFamily="2" charset="-122"/>
              <a:cs typeface="+mn-cs"/>
            </a:endParaRPr>
          </a:p>
        </p:txBody>
      </p:sp>
    </p:spTree>
    <p:extLst>
      <p:ext uri="{BB962C8B-B14F-4D97-AF65-F5344CB8AC3E}">
        <p14:creationId xmlns:p14="http://schemas.microsoft.com/office/powerpoint/2010/main" val="2999705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072"/>
          <a:stretch/>
        </p:blipFill>
        <p:spPr bwMode="auto">
          <a:xfrm>
            <a:off x="899592" y="980728"/>
            <a:ext cx="7867650" cy="5580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5"/>
          <p:cNvSpPr>
            <a:spLocks noChangeArrowheads="1"/>
          </p:cNvSpPr>
          <p:nvPr/>
        </p:nvSpPr>
        <p:spPr bwMode="auto">
          <a:xfrm>
            <a:off x="179512" y="44624"/>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smtClean="0">
                <a:ln>
                  <a:noFill/>
                </a:ln>
                <a:solidFill>
                  <a:srgbClr val="0000FF"/>
                </a:solidFill>
                <a:effectLst/>
                <a:uLnTx/>
                <a:uFillTx/>
                <a:latin typeface="Times New Roman" pitchFamily="18" charset="0"/>
                <a:ea typeface="黑体" pitchFamily="49" charset="-122"/>
                <a:cs typeface="+mn-cs"/>
              </a:rPr>
              <a:t>删除控件变量的方法</a:t>
            </a:r>
            <a:endParaRPr kumimoji="0" lang="zh-CN" altLang="en-US" sz="4400" b="0" i="0" u="none" strike="noStrike" kern="1200" cap="none" spc="0" normalizeH="0" baseline="0" noProof="0" dirty="0">
              <a:ln>
                <a:noFill/>
              </a:ln>
              <a:solidFill>
                <a:srgbClr val="0000FF"/>
              </a:solidFill>
              <a:effectLst/>
              <a:uLnTx/>
              <a:uFillTx/>
              <a:latin typeface="Times New Roman" pitchFamily="18" charset="0"/>
              <a:ea typeface="黑体" pitchFamily="49" charset="-122"/>
              <a:cs typeface="+mn-cs"/>
            </a:endParaRPr>
          </a:p>
        </p:txBody>
      </p:sp>
    </p:spTree>
    <p:extLst>
      <p:ext uri="{BB962C8B-B14F-4D97-AF65-F5344CB8AC3E}">
        <p14:creationId xmlns:p14="http://schemas.microsoft.com/office/powerpoint/2010/main" val="36183863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150938" y="998538"/>
            <a:ext cx="7793037" cy="762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kumimoji="0" lang="zh-CN" altLang="en-US" dirty="0">
                <a:solidFill>
                  <a:srgbClr val="0000FF"/>
                </a:solidFill>
                <a:latin typeface="Times New Roman" pitchFamily="18" charset="0"/>
                <a:ea typeface="黑体" pitchFamily="49" charset="-122"/>
              </a:rPr>
              <a:t>编辑</a:t>
            </a:r>
            <a:r>
              <a:rPr kumimoji="0" lang="zh-CN" altLang="en-US" dirty="0" smtClean="0">
                <a:solidFill>
                  <a:srgbClr val="0000FF"/>
                </a:solidFill>
                <a:latin typeface="Times New Roman" pitchFamily="18" charset="0"/>
                <a:ea typeface="黑体" pitchFamily="49" charset="-122"/>
              </a:rPr>
              <a:t>框（</a:t>
            </a:r>
            <a:r>
              <a:rPr kumimoji="0" lang="en-US" altLang="zh-CN" dirty="0" smtClean="0">
                <a:solidFill>
                  <a:srgbClr val="0000FF"/>
                </a:solidFill>
                <a:latin typeface="Times New Roman" pitchFamily="18" charset="0"/>
                <a:ea typeface="黑体" pitchFamily="49" charset="-122"/>
              </a:rPr>
              <a:t>Edit Control</a:t>
            </a:r>
            <a:r>
              <a:rPr kumimoji="0" lang="zh-CN" altLang="en-US" dirty="0" smtClean="0">
                <a:solidFill>
                  <a:srgbClr val="0000FF"/>
                </a:solidFill>
                <a:latin typeface="Times New Roman" pitchFamily="18" charset="0"/>
                <a:ea typeface="黑体" pitchFamily="49" charset="-122"/>
              </a:rPr>
              <a:t>）</a:t>
            </a:r>
            <a:endParaRPr kumimoji="0" lang="zh-CN" altLang="en-US" dirty="0">
              <a:solidFill>
                <a:srgbClr val="0000FF"/>
              </a:solidFill>
              <a:latin typeface="Times New Roman" pitchFamily="18" charset="0"/>
              <a:ea typeface="黑体" pitchFamily="49" charset="-122"/>
            </a:endParaRPr>
          </a:p>
        </p:txBody>
      </p:sp>
      <p:graphicFrame>
        <p:nvGraphicFramePr>
          <p:cNvPr id="253955" name="Group 3"/>
          <p:cNvGraphicFramePr>
            <a:graphicFrameLocks noGrp="1"/>
          </p:cNvGraphicFramePr>
          <p:nvPr>
            <p:ph type="tbl" idx="1"/>
          </p:nvPr>
        </p:nvGraphicFramePr>
        <p:xfrm>
          <a:off x="684213" y="2133600"/>
          <a:ext cx="8280400" cy="4395153"/>
        </p:xfrm>
        <a:graphic>
          <a:graphicData uri="http://schemas.openxmlformats.org/drawingml/2006/table">
            <a:tbl>
              <a:tblPr/>
              <a:tblGrid>
                <a:gridCol w="874712">
                  <a:extLst>
                    <a:ext uri="{9D8B030D-6E8A-4147-A177-3AD203B41FA5}">
                      <a16:colId xmlns:a16="http://schemas.microsoft.com/office/drawing/2014/main" val="20000"/>
                    </a:ext>
                  </a:extLst>
                </a:gridCol>
                <a:gridCol w="4021138">
                  <a:extLst>
                    <a:ext uri="{9D8B030D-6E8A-4147-A177-3AD203B41FA5}">
                      <a16:colId xmlns:a16="http://schemas.microsoft.com/office/drawing/2014/main" val="20001"/>
                    </a:ext>
                  </a:extLst>
                </a:gridCol>
                <a:gridCol w="3384550">
                  <a:extLst>
                    <a:ext uri="{9D8B030D-6E8A-4147-A177-3AD203B41FA5}">
                      <a16:colId xmlns:a16="http://schemas.microsoft.com/office/drawing/2014/main" val="20002"/>
                    </a:ext>
                  </a:extLst>
                </a:gridCol>
              </a:tblGrid>
              <a:tr h="798513">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charset="-122"/>
                        </a:rPr>
                        <a:t>控制类 </a:t>
                      </a:r>
                      <a:r>
                        <a:rPr kumimoji="1" lang="en-US" altLang="zh-CN" sz="2800" b="1" i="0" u="none" strike="noStrike" cap="none" normalizeH="0" baseline="0" smtClean="0">
                          <a:ln>
                            <a:noFill/>
                          </a:ln>
                          <a:solidFill>
                            <a:schemeClr val="tx1"/>
                          </a:solidFill>
                          <a:effectLst/>
                          <a:latin typeface="Tahoma" pitchFamily="34" charset="0"/>
                          <a:ea typeface="宋体" charset="-122"/>
                        </a:rPr>
                        <a:t>CEdit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charset="-122"/>
                        </a:rPr>
                        <a:t>数值类 </a:t>
                      </a:r>
                      <a:r>
                        <a:rPr kumimoji="1" lang="en-US" altLang="zh-CN" sz="2800" b="1" i="0" u="none" strike="noStrike" cap="none" normalizeH="0" baseline="0" smtClean="0">
                          <a:ln>
                            <a:noFill/>
                          </a:ln>
                          <a:solidFill>
                            <a:schemeClr val="tx1"/>
                          </a:solidFill>
                          <a:effectLst/>
                          <a:latin typeface="Tahoma" pitchFamily="34" charset="0"/>
                          <a:ea typeface="宋体" charset="-122"/>
                        </a:rPr>
                        <a:t>CString</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649413">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charset="-122"/>
                        </a:rPr>
                        <a:t>设置内容</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689100">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charset="-122"/>
                        </a:rPr>
                        <a:t>读取内容</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dirty="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3973" name="Text Box 21"/>
          <p:cNvSpPr txBox="1">
            <a:spLocks noChangeArrowheads="1"/>
          </p:cNvSpPr>
          <p:nvPr/>
        </p:nvSpPr>
        <p:spPr bwMode="auto">
          <a:xfrm>
            <a:off x="5795963" y="3357563"/>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m_Edit="OK";</a:t>
            </a:r>
          </a:p>
        </p:txBody>
      </p:sp>
      <p:sp>
        <p:nvSpPr>
          <p:cNvPr id="253974" name="Text Box 22"/>
          <p:cNvSpPr txBox="1">
            <a:spLocks noChangeArrowheads="1"/>
          </p:cNvSpPr>
          <p:nvPr/>
        </p:nvSpPr>
        <p:spPr bwMode="auto">
          <a:xfrm>
            <a:off x="5795963" y="3933825"/>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UpdateData(FALSE);</a:t>
            </a:r>
          </a:p>
        </p:txBody>
      </p:sp>
      <p:sp>
        <p:nvSpPr>
          <p:cNvPr id="253975" name="Text Box 23"/>
          <p:cNvSpPr txBox="1">
            <a:spLocks noChangeArrowheads="1"/>
          </p:cNvSpPr>
          <p:nvPr/>
        </p:nvSpPr>
        <p:spPr bwMode="auto">
          <a:xfrm>
            <a:off x="5795963" y="5038725"/>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UpdateData(TRUE);</a:t>
            </a:r>
          </a:p>
        </p:txBody>
      </p:sp>
      <p:sp>
        <p:nvSpPr>
          <p:cNvPr id="253976" name="Text Box 24"/>
          <p:cNvSpPr txBox="1">
            <a:spLocks noChangeArrowheads="1"/>
          </p:cNvSpPr>
          <p:nvPr/>
        </p:nvSpPr>
        <p:spPr bwMode="auto">
          <a:xfrm>
            <a:off x="6515100" y="5589588"/>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000000"/>
                </a:solidFill>
                <a:effectLst/>
                <a:uLnTx/>
                <a:uFillTx/>
                <a:latin typeface="Times New Roman" pitchFamily="18" charset="0"/>
                <a:ea typeface="宋体" charset="-122"/>
                <a:cs typeface="+mn-cs"/>
              </a:rPr>
              <a:t>字符串</a:t>
            </a:r>
          </a:p>
        </p:txBody>
      </p:sp>
      <p:sp>
        <p:nvSpPr>
          <p:cNvPr id="253977" name="Text Box 25"/>
          <p:cNvSpPr txBox="1">
            <a:spLocks noChangeArrowheads="1"/>
          </p:cNvSpPr>
          <p:nvPr/>
        </p:nvSpPr>
        <p:spPr bwMode="auto">
          <a:xfrm>
            <a:off x="1763713" y="3360738"/>
            <a:ext cx="374491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000000"/>
                </a:solidFill>
                <a:effectLst/>
                <a:uLnTx/>
                <a:uFillTx/>
                <a:latin typeface="Times New Roman" pitchFamily="18" charset="0"/>
                <a:ea typeface="宋体" charset="-122"/>
                <a:cs typeface="+mn-cs"/>
              </a:rPr>
              <a:t>m_Edit</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 </a:t>
            </a:r>
            <a:r>
              <a:rPr kumimoji="1" lang="en-US" altLang="zh-CN" sz="2400" b="1" i="0" u="none" strike="noStrike" kern="1200" cap="none" spc="0" normalizeH="0" baseline="0" noProof="0" dirty="0" err="1" smtClean="0">
                <a:ln>
                  <a:noFill/>
                </a:ln>
                <a:solidFill>
                  <a:srgbClr val="000000"/>
                </a:solidFill>
                <a:effectLst/>
                <a:uLnTx/>
                <a:uFillTx/>
                <a:latin typeface="Times New Roman" pitchFamily="18" charset="0"/>
                <a:ea typeface="宋体" charset="-122"/>
                <a:cs typeface="+mn-cs"/>
              </a:rPr>
              <a:t>SetWindowTextW</a:t>
            </a:r>
            <a:endPar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("OK");</a:t>
            </a:r>
          </a:p>
        </p:txBody>
      </p:sp>
      <p:sp>
        <p:nvSpPr>
          <p:cNvPr id="253978" name="Text Box 26"/>
          <p:cNvSpPr txBox="1">
            <a:spLocks noChangeArrowheads="1"/>
          </p:cNvSpPr>
          <p:nvPr/>
        </p:nvSpPr>
        <p:spPr bwMode="auto">
          <a:xfrm>
            <a:off x="1619250" y="4873625"/>
            <a:ext cx="4105275"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nchor="ctr"/>
          <a:lstStyle/>
          <a:p>
            <a:pPr marL="0" marR="0" lvl="0" indent="0" algn="l" defTabSz="914400" rtl="0" eaLnBrk="1" fontAlgn="base" latinLnBrk="0" hangingPunct="1">
              <a:lnSpc>
                <a:spcPct val="120000"/>
              </a:lnSpc>
              <a:spcBef>
                <a:spcPct val="0"/>
              </a:spcBef>
              <a:spcAft>
                <a:spcPct val="0"/>
              </a:spcAft>
              <a:buClrTx/>
              <a:buSzTx/>
              <a:buFontTx/>
              <a:buNone/>
              <a:tabLst/>
              <a:defRPr/>
            </a:pPr>
            <a:endPar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000000"/>
                </a:solidFill>
                <a:effectLst/>
                <a:uLnTx/>
                <a:uFillTx/>
                <a:latin typeface="Times New Roman" pitchFamily="18" charset="0"/>
                <a:ea typeface="宋体" charset="-122"/>
                <a:cs typeface="+mn-cs"/>
              </a:rPr>
              <a:t>CString</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 str1;</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000000"/>
                </a:solidFill>
                <a:effectLst/>
                <a:uLnTx/>
                <a:uFillTx/>
                <a:latin typeface="Times New Roman" pitchFamily="18" charset="0"/>
                <a:ea typeface="宋体" charset="-122"/>
                <a:cs typeface="+mn-cs"/>
              </a:rPr>
              <a:t>m_Edit.GetWindowTextW</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a:t>
            </a:r>
            <a:r>
              <a:rPr kumimoji="1" lang="en-US" altLang="zh-CN" sz="2400" b="1" i="0" u="none" strike="noStrike" kern="1200" cap="none" spc="0" normalizeH="0" baseline="0" noProof="0" dirty="0" err="1" smtClean="0">
                <a:ln>
                  <a:noFill/>
                </a:ln>
                <a:solidFill>
                  <a:srgbClr val="000000"/>
                </a:solidFill>
                <a:effectLst/>
                <a:uLnTx/>
                <a:uFillTx/>
                <a:latin typeface="Times New Roman" pitchFamily="18" charset="0"/>
                <a:ea typeface="宋体" charset="-122"/>
                <a:cs typeface="+mn-cs"/>
              </a:rPr>
              <a:t>str</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a:t>
            </a:r>
          </a:p>
          <a:p>
            <a:pPr marL="0" marR="0" lvl="0" indent="0" algn="l" defTabSz="914400" rtl="0" eaLnBrk="1" fontAlgn="base" latinLnBrk="0" hangingPunct="1">
              <a:lnSpc>
                <a:spcPct val="120000"/>
              </a:lnSpc>
              <a:spcBef>
                <a:spcPct val="0"/>
              </a:spcBef>
              <a:spcAft>
                <a:spcPct val="0"/>
              </a:spcAft>
              <a:buClrTx/>
              <a:buSzTx/>
              <a:buFontTx/>
              <a:buNone/>
              <a:tabLst/>
              <a:defRPr/>
            </a:pPr>
            <a:endPar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624788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39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53977"/>
                                        </p:tgtEl>
                                        <p:attrNameLst>
                                          <p:attrName>style.visibility</p:attrName>
                                        </p:attrNameLst>
                                      </p:cBhvr>
                                      <p:to>
                                        <p:strVal val="visible"/>
                                      </p:to>
                                    </p:set>
                                    <p:anim calcmode="lin" valueType="num">
                                      <p:cBhvr additive="base">
                                        <p:cTn id="11" dur="500" fill="hold"/>
                                        <p:tgtEl>
                                          <p:spTgt spid="253977"/>
                                        </p:tgtEl>
                                        <p:attrNameLst>
                                          <p:attrName>ppt_x</p:attrName>
                                        </p:attrNameLst>
                                      </p:cBhvr>
                                      <p:tavLst>
                                        <p:tav tm="0">
                                          <p:val>
                                            <p:strVal val="1+#ppt_w/2"/>
                                          </p:val>
                                        </p:tav>
                                        <p:tav tm="100000">
                                          <p:val>
                                            <p:strVal val="#ppt_x"/>
                                          </p:val>
                                        </p:tav>
                                      </p:tavLst>
                                    </p:anim>
                                    <p:anim calcmode="lin" valueType="num">
                                      <p:cBhvr additive="base">
                                        <p:cTn id="12" dur="500" fill="hold"/>
                                        <p:tgtEl>
                                          <p:spTgt spid="25397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53978"/>
                                        </p:tgtEl>
                                        <p:attrNameLst>
                                          <p:attrName>style.visibility</p:attrName>
                                        </p:attrNameLst>
                                      </p:cBhvr>
                                      <p:to>
                                        <p:strVal val="visible"/>
                                      </p:to>
                                    </p:set>
                                    <p:anim calcmode="lin" valueType="num">
                                      <p:cBhvr additive="base">
                                        <p:cTn id="17" dur="500" fill="hold"/>
                                        <p:tgtEl>
                                          <p:spTgt spid="253978"/>
                                        </p:tgtEl>
                                        <p:attrNameLst>
                                          <p:attrName>ppt_x</p:attrName>
                                        </p:attrNameLst>
                                      </p:cBhvr>
                                      <p:tavLst>
                                        <p:tav tm="0">
                                          <p:val>
                                            <p:strVal val="1+#ppt_w/2"/>
                                          </p:val>
                                        </p:tav>
                                        <p:tav tm="100000">
                                          <p:val>
                                            <p:strVal val="#ppt_x"/>
                                          </p:val>
                                        </p:tav>
                                      </p:tavLst>
                                    </p:anim>
                                    <p:anim calcmode="lin" valueType="num">
                                      <p:cBhvr additive="base">
                                        <p:cTn id="18" dur="500" fill="hold"/>
                                        <p:tgtEl>
                                          <p:spTgt spid="25397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39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39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397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3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73" grpId="0"/>
      <p:bldP spid="253974" grpId="0"/>
      <p:bldP spid="253975" grpId="0"/>
      <p:bldP spid="253976" grpId="0"/>
      <p:bldP spid="253977" grpId="0"/>
      <p:bldP spid="25397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50938" y="998538"/>
            <a:ext cx="7793037" cy="762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kumimoji="0" lang="zh-CN" altLang="en-US" dirty="0" smtClean="0">
                <a:solidFill>
                  <a:srgbClr val="0000FF"/>
                </a:solidFill>
                <a:latin typeface="Times New Roman" pitchFamily="18" charset="0"/>
                <a:ea typeface="黑体" pitchFamily="49" charset="-122"/>
              </a:rPr>
              <a:t>编写编辑框应用程序的步骤</a:t>
            </a:r>
            <a:endParaRPr kumimoji="0" lang="zh-CN" altLang="en-US" dirty="0">
              <a:solidFill>
                <a:srgbClr val="0000FF"/>
              </a:solidFill>
              <a:latin typeface="Times New Roman" pitchFamily="18" charset="0"/>
              <a:ea typeface="黑体" pitchFamily="49" charset="-122"/>
            </a:endParaRPr>
          </a:p>
        </p:txBody>
      </p:sp>
      <p:sp>
        <p:nvSpPr>
          <p:cNvPr id="5" name="Rectangle 2"/>
          <p:cNvSpPr>
            <a:spLocks noChangeArrowheads="1"/>
          </p:cNvSpPr>
          <p:nvPr/>
        </p:nvSpPr>
        <p:spPr bwMode="auto">
          <a:xfrm>
            <a:off x="990600" y="1959223"/>
            <a:ext cx="516038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marL="457200" marR="0" lvl="0" indent="-457200" algn="l" defTabSz="914400" rtl="0" eaLnBrk="1" fontAlgn="base" latinLnBrk="0" hangingPunct="1">
              <a:lnSpc>
                <a:spcPct val="150000"/>
              </a:lnSpc>
              <a:spcBef>
                <a:spcPct val="0"/>
              </a:spcBef>
              <a:spcAft>
                <a:spcPct val="0"/>
              </a:spcAft>
              <a:buClrTx/>
              <a:buSzTx/>
              <a:buFont typeface="+mj-lt"/>
              <a:buAutoNum type="arabicPeriod"/>
              <a:tabLst/>
              <a:defRPr/>
            </a:pPr>
            <a:r>
              <a:rPr kumimoji="0" lang="zh-CN" altLang="en-US" sz="3200" b="1" i="0" u="none" strike="noStrike" kern="1200" cap="none" spc="0" normalizeH="0" baseline="0" noProof="0" dirty="0" smtClean="0">
                <a:ln>
                  <a:noFill/>
                </a:ln>
                <a:solidFill>
                  <a:srgbClr val="000000"/>
                </a:solidFill>
                <a:effectLst/>
                <a:uLnTx/>
                <a:uFillTx/>
                <a:ea typeface="+mn-ea"/>
                <a:cs typeface="Times New Roman" panose="02020603050405020304" pitchFamily="18" charset="0"/>
              </a:rPr>
              <a:t>创建项目</a:t>
            </a:r>
            <a:endParaRPr kumimoji="0" lang="en-US" altLang="zh-CN" sz="3200" b="1" i="0" u="none" strike="noStrike" kern="1200" cap="none" spc="0" normalizeH="0" baseline="0" noProof="0" dirty="0" smtClean="0">
              <a:ln>
                <a:noFill/>
              </a:ln>
              <a:solidFill>
                <a:srgbClr val="000000"/>
              </a:solidFill>
              <a:effectLst/>
              <a:uLnTx/>
              <a:uFillTx/>
              <a:ea typeface="+mn-ea"/>
              <a:cs typeface="Times New Roman" panose="02020603050405020304" pitchFamily="18" charset="0"/>
            </a:endParaRPr>
          </a:p>
          <a:p>
            <a:pPr marL="457200" marR="0" lvl="0" indent="-457200" algn="l" defTabSz="914400" rtl="0" eaLnBrk="1" fontAlgn="base" latinLnBrk="0" hangingPunct="1">
              <a:lnSpc>
                <a:spcPct val="150000"/>
              </a:lnSpc>
              <a:spcBef>
                <a:spcPct val="0"/>
              </a:spcBef>
              <a:spcAft>
                <a:spcPct val="0"/>
              </a:spcAft>
              <a:buClrTx/>
              <a:buSzTx/>
              <a:buFont typeface="+mj-lt"/>
              <a:buAutoNum type="arabicPeriod"/>
              <a:tabLst/>
              <a:defRPr/>
            </a:pPr>
            <a:r>
              <a:rPr kumimoji="0" lang="zh-CN" altLang="en-US" sz="3200" b="1" dirty="0" smtClean="0">
                <a:solidFill>
                  <a:srgbClr val="000000"/>
                </a:solidFill>
                <a:ea typeface="+mn-ea"/>
                <a:cs typeface="Times New Roman" panose="02020603050405020304" pitchFamily="18" charset="0"/>
              </a:rPr>
              <a:t>设计界面</a:t>
            </a:r>
            <a:endParaRPr kumimoji="0" lang="en-US" altLang="zh-CN" sz="3200" b="1" dirty="0" smtClean="0">
              <a:solidFill>
                <a:srgbClr val="000000"/>
              </a:solidFill>
              <a:ea typeface="+mn-ea"/>
              <a:cs typeface="Times New Roman" panose="02020603050405020304" pitchFamily="18" charset="0"/>
            </a:endParaRPr>
          </a:p>
          <a:p>
            <a:pPr marL="457200" marR="0" lvl="0" indent="-457200" algn="l" defTabSz="914400" rtl="0" eaLnBrk="1" fontAlgn="base" latinLnBrk="0" hangingPunct="1">
              <a:lnSpc>
                <a:spcPct val="150000"/>
              </a:lnSpc>
              <a:spcBef>
                <a:spcPct val="0"/>
              </a:spcBef>
              <a:spcAft>
                <a:spcPct val="0"/>
              </a:spcAft>
              <a:buClrTx/>
              <a:buSzTx/>
              <a:buFont typeface="+mj-lt"/>
              <a:buAutoNum type="arabicPeriod"/>
              <a:tabLst/>
              <a:defRPr/>
            </a:pPr>
            <a:r>
              <a:rPr kumimoji="0" lang="zh-CN" altLang="en-US" sz="3200" b="1" i="0" u="none" strike="noStrike" kern="1200" cap="none" spc="0" normalizeH="0" baseline="0" noProof="0" dirty="0" smtClean="0">
                <a:ln>
                  <a:noFill/>
                </a:ln>
                <a:solidFill>
                  <a:srgbClr val="000000"/>
                </a:solidFill>
                <a:effectLst/>
                <a:uLnTx/>
                <a:uFillTx/>
                <a:ea typeface="+mn-ea"/>
                <a:cs typeface="Times New Roman" panose="02020603050405020304" pitchFamily="18" charset="0"/>
              </a:rPr>
              <a:t>为编辑框关联变量</a:t>
            </a:r>
            <a:endParaRPr kumimoji="0" lang="en-US" altLang="zh-CN" sz="3200" b="1" dirty="0" smtClean="0">
              <a:solidFill>
                <a:srgbClr val="000000"/>
              </a:solidFill>
              <a:ea typeface="+mn-ea"/>
              <a:cs typeface="Times New Roman" panose="02020603050405020304" pitchFamily="18" charset="0"/>
            </a:endParaRPr>
          </a:p>
          <a:p>
            <a:pPr marL="457200" marR="0" lvl="0" indent="-457200" algn="l" defTabSz="914400" rtl="0" eaLnBrk="1" fontAlgn="base" latinLnBrk="0" hangingPunct="1">
              <a:lnSpc>
                <a:spcPct val="150000"/>
              </a:lnSpc>
              <a:spcBef>
                <a:spcPct val="0"/>
              </a:spcBef>
              <a:spcAft>
                <a:spcPct val="0"/>
              </a:spcAft>
              <a:buClrTx/>
              <a:buSzTx/>
              <a:buFont typeface="+mj-lt"/>
              <a:buAutoNum type="arabicPeriod"/>
              <a:tabLst/>
              <a:defRPr/>
            </a:pPr>
            <a:r>
              <a:rPr kumimoji="0" lang="zh-CN" altLang="en-US" sz="3200" b="1" dirty="0" smtClean="0">
                <a:solidFill>
                  <a:srgbClr val="000000"/>
                </a:solidFill>
                <a:ea typeface="+mn-ea"/>
                <a:cs typeface="Times New Roman" panose="02020603050405020304" pitchFamily="18" charset="0"/>
              </a:rPr>
              <a:t>为按钮添加事件处理程序</a:t>
            </a:r>
            <a:endParaRPr kumimoji="0" lang="en-US" altLang="zh-CN" sz="3200" b="1" i="0" u="none" strike="noStrike" kern="1200" cap="none" spc="0" normalizeH="0" baseline="0" noProof="0" dirty="0" smtClean="0">
              <a:ln>
                <a:noFill/>
              </a:ln>
              <a:solidFill>
                <a:srgbClr val="000000"/>
              </a:solidFill>
              <a:effectLst/>
              <a:uLnTx/>
              <a:uFillTx/>
              <a:ea typeface="+mn-ea"/>
              <a:cs typeface="Times New Roman" panose="02020603050405020304" pitchFamily="18" charset="0"/>
            </a:endParaRPr>
          </a:p>
        </p:txBody>
      </p:sp>
    </p:spTree>
    <p:extLst>
      <p:ext uri="{BB962C8B-B14F-4D97-AF65-F5344CB8AC3E}">
        <p14:creationId xmlns:p14="http://schemas.microsoft.com/office/powerpoint/2010/main" val="19319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utoUpdateAnimBg="0" advAuto="500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50938" y="998538"/>
            <a:ext cx="7793037" cy="762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kumimoji="0" lang="zh-CN" altLang="en-US" dirty="0" smtClean="0">
                <a:solidFill>
                  <a:srgbClr val="0000FF"/>
                </a:solidFill>
                <a:latin typeface="Times New Roman" pitchFamily="18" charset="0"/>
                <a:ea typeface="黑体" pitchFamily="49" charset="-122"/>
              </a:rPr>
              <a:t>练  习</a:t>
            </a:r>
            <a:endParaRPr kumimoji="0" lang="zh-CN" altLang="en-US" dirty="0">
              <a:solidFill>
                <a:srgbClr val="0000FF"/>
              </a:solidFill>
              <a:latin typeface="Times New Roman" pitchFamily="18" charset="0"/>
              <a:ea typeface="黑体" pitchFamily="49" charset="-122"/>
            </a:endParaRPr>
          </a:p>
        </p:txBody>
      </p:sp>
      <p:sp>
        <p:nvSpPr>
          <p:cNvPr id="5" name="Rectangle 2"/>
          <p:cNvSpPr>
            <a:spLocks noChangeArrowheads="1"/>
          </p:cNvSpPr>
          <p:nvPr/>
        </p:nvSpPr>
        <p:spPr bwMode="auto">
          <a:xfrm>
            <a:off x="990600" y="1959223"/>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defRPr/>
            </a:pPr>
            <a:r>
              <a:rPr kumimoji="0" lang="zh-CN" altLang="en-US" noProof="0" dirty="0" smtClean="0">
                <a:solidFill>
                  <a:srgbClr val="000000"/>
                </a:solidFill>
                <a:latin typeface="黑体" pitchFamily="49" charset="-122"/>
                <a:ea typeface="黑体" pitchFamily="49" charset="-122"/>
              </a:rPr>
              <a:t>输入一个正整数，计算该数的阶乘。</a:t>
            </a:r>
            <a:endPar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spTree>
    <p:extLst>
      <p:ext uri="{BB962C8B-B14F-4D97-AF65-F5344CB8AC3E}">
        <p14:creationId xmlns:p14="http://schemas.microsoft.com/office/powerpoint/2010/main" val="289835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500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500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50938" y="998538"/>
            <a:ext cx="7793037" cy="762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kumimoji="0" lang="zh-CN" altLang="en-US" dirty="0" smtClean="0">
                <a:solidFill>
                  <a:srgbClr val="0000FF"/>
                </a:solidFill>
                <a:latin typeface="Times New Roman" pitchFamily="18" charset="0"/>
                <a:ea typeface="黑体" pitchFamily="49" charset="-122"/>
              </a:rPr>
              <a:t>练  习</a:t>
            </a:r>
            <a:endParaRPr kumimoji="0" lang="zh-CN" altLang="en-US" dirty="0">
              <a:solidFill>
                <a:srgbClr val="0000FF"/>
              </a:solidFill>
              <a:latin typeface="Times New Roman" pitchFamily="18" charset="0"/>
              <a:ea typeface="黑体" pitchFamily="49"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421" y="2492896"/>
            <a:ext cx="518160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ChangeArrowheads="1"/>
          </p:cNvSpPr>
          <p:nvPr/>
        </p:nvSpPr>
        <p:spPr bwMode="auto">
          <a:xfrm>
            <a:off x="990600" y="1887215"/>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设计一</a:t>
            </a:r>
            <a:r>
              <a:rPr kumimoji="0" lang="zh-CN" altLang="en-US" sz="2400" b="0" i="0" u="none" strike="noStrike" kern="1200" cap="none" spc="0" normalizeH="0" baseline="0" noProof="0" dirty="0" smtClean="0">
                <a:ln>
                  <a:noFill/>
                </a:ln>
                <a:solidFill>
                  <a:srgbClr val="000000"/>
                </a:solidFill>
                <a:effectLst/>
                <a:uLnTx/>
                <a:uFillTx/>
                <a:latin typeface="黑体" pitchFamily="49" charset="-122"/>
                <a:ea typeface="黑体" pitchFamily="49" charset="-122"/>
                <a:cs typeface="+mn-cs"/>
              </a:rPr>
              <a:t>个对话框应用程序，窗口</a:t>
            </a: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布局如下：</a:t>
            </a:r>
            <a:endParaRPr kumimoji="0" lang="zh-CN" altLang="en-US" sz="1800" b="0" i="0" u="none" strike="noStrike" kern="1200" cap="none" spc="0" normalizeH="0" baseline="0" noProof="0" dirty="0">
              <a:ln>
                <a:noFill/>
              </a:ln>
              <a:solidFill>
                <a:srgbClr val="000000"/>
              </a:solidFill>
              <a:effectLst/>
              <a:uLnTx/>
              <a:uFillTx/>
              <a:latin typeface="Verdana" pitchFamily="34" charset="0"/>
              <a:ea typeface="宋体" charset="-122"/>
              <a:cs typeface="+mn-cs"/>
            </a:endParaRPr>
          </a:p>
        </p:txBody>
      </p:sp>
      <p:sp>
        <p:nvSpPr>
          <p:cNvPr id="6" name="Rectangle 3"/>
          <p:cNvSpPr>
            <a:spLocks noChangeArrowheads="1"/>
          </p:cNvSpPr>
          <p:nvPr/>
        </p:nvSpPr>
        <p:spPr bwMode="auto">
          <a:xfrm>
            <a:off x="1116013" y="6021288"/>
            <a:ext cx="628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在编辑框中实现算术加、减、乘和除的运算。</a:t>
            </a:r>
          </a:p>
        </p:txBody>
      </p:sp>
    </p:spTree>
    <p:extLst>
      <p:ext uri="{BB962C8B-B14F-4D97-AF65-F5344CB8AC3E}">
        <p14:creationId xmlns:p14="http://schemas.microsoft.com/office/powerpoint/2010/main" val="389715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500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5000"/>
      <p:bldP spid="6" grpId="0" build="p" autoUpdateAnimBg="0" advAuto="50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8E10AA-1BF6-440E-A021-188D3CB73C5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230402" name="Rectangle 2"/>
          <p:cNvSpPr>
            <a:spLocks noChangeArrowheads="1"/>
          </p:cNvSpPr>
          <p:nvPr/>
        </p:nvSpPr>
        <p:spPr bwMode="auto">
          <a:xfrm>
            <a:off x="1185863" y="333375"/>
            <a:ext cx="7273925" cy="6518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class </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fish</a:t>
            </a:r>
            <a:r>
              <a:rPr kumimoji="1" lang="en-US" altLang="zh-CN" sz="2400" b="1" i="0" u="none" strike="noStrike" kern="1200" cap="none" spc="0" normalizeH="0" baseline="0" noProof="0" dirty="0" err="1">
                <a:ln>
                  <a:noFill/>
                </a:ln>
                <a:solidFill>
                  <a:srgbClr val="3333CC"/>
                </a:solidFill>
                <a:effectLst/>
                <a:uLnTx/>
                <a:uFillTx/>
                <a:latin typeface="Times New Roman" pitchFamily="18" charset="0"/>
                <a:ea typeface="宋体" pitchFamily="2" charset="-122"/>
                <a:cs typeface="+mn-cs"/>
              </a:rPr>
              <a:t>:public</a:t>
            </a:r>
            <a:r>
              <a:rPr kumimoji="1" lang="en-US" altLang="zh-CN" sz="2400" b="1" i="0" u="none" strike="noStrike" kern="1200" cap="none" spc="0" normalizeH="0" baseline="0" noProof="0" dirty="0">
                <a:ln>
                  <a:noFill/>
                </a:ln>
                <a:solidFill>
                  <a:srgbClr val="3333CC"/>
                </a:solidFill>
                <a:effectLst/>
                <a:uLnTx/>
                <a:uFillTx/>
                <a:latin typeface="Times New Roman" pitchFamily="18" charset="0"/>
                <a:ea typeface="宋体" pitchFamily="2" charset="-122"/>
                <a:cs typeface="+mn-cs"/>
              </a:rPr>
              <a:t> animal</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public:</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dirty="0">
                <a:ln>
                  <a:noFill/>
                </a:ln>
                <a:solidFill>
                  <a:srgbClr val="CC0000"/>
                </a:solidFill>
                <a:effectLst/>
                <a:uLnTx/>
                <a:uFillTx/>
                <a:latin typeface="Times New Roman" pitchFamily="18" charset="0"/>
                <a:ea typeface="宋体" pitchFamily="2" charset="-122"/>
                <a:cs typeface="+mn-cs"/>
              </a:rPr>
              <a:t>fish</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	</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cout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&lt;&lt;"fish construct"&lt;&lt;</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endl</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void swim(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	</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cout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&lt;&lt;"fish swim"&lt;&lt;</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endl</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dirty="0">
                <a:ln>
                  <a:noFill/>
                </a:ln>
                <a:solidFill>
                  <a:srgbClr val="CC0000"/>
                </a:solidFill>
                <a:effectLst/>
                <a:uLnTx/>
                <a:uFillTx/>
                <a:latin typeface="Times New Roman" pitchFamily="18" charset="0"/>
                <a:ea typeface="宋体" pitchFamily="2" charset="-122"/>
                <a:cs typeface="+mn-cs"/>
              </a:rPr>
              <a:t>~fish</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	</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cout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&lt;&lt;"fish destruct"&lt;&lt;</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endl</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1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99"/>
                </a:solidFill>
                <a:effectLst/>
                <a:uLnTx/>
                <a:uFillTx/>
                <a:latin typeface="Times New Roman" pitchFamily="18" charset="0"/>
                <a:ea typeface="宋体" pitchFamily="2" charset="-122"/>
                <a:cs typeface="+mn-cs"/>
              </a:rPr>
              <a:t>void main(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99"/>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99"/>
                </a:solidFill>
                <a:effectLst/>
                <a:uLnTx/>
                <a:uFillTx/>
                <a:latin typeface="Times New Roman" pitchFamily="18" charset="0"/>
                <a:ea typeface="宋体" pitchFamily="2" charset="-122"/>
                <a:cs typeface="+mn-cs"/>
              </a:rPr>
              <a:t>	fish f1;</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99"/>
                </a:solidFill>
                <a:effectLst/>
                <a:uLnTx/>
                <a:uFillTx/>
                <a:latin typeface="Times New Roman" pitchFamily="18" charset="0"/>
                <a:ea typeface="宋体" pitchFamily="2" charset="-122"/>
                <a:cs typeface="+mn-cs"/>
              </a:rPr>
              <a:t>	f1.swim( );</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99"/>
                </a:solidFill>
                <a:effectLst/>
                <a:uLnTx/>
                <a:uFillTx/>
                <a:latin typeface="Times New Roman" pitchFamily="18" charset="0"/>
                <a:ea typeface="宋体" pitchFamily="2" charset="-122"/>
                <a:cs typeface="+mn-cs"/>
              </a:rPr>
              <a:t>}</a:t>
            </a:r>
          </a:p>
        </p:txBody>
      </p:sp>
      <p:sp>
        <p:nvSpPr>
          <p:cNvPr id="230403" name="Rectangle 3"/>
          <p:cNvSpPr>
            <a:spLocks noChangeArrowheads="1"/>
          </p:cNvSpPr>
          <p:nvPr/>
        </p:nvSpPr>
        <p:spPr bwMode="auto">
          <a:xfrm>
            <a:off x="6732588" y="5229225"/>
            <a:ext cx="2016125" cy="936625"/>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rgbClr val="B2B2B2"/>
              </a:buClr>
              <a:buSzPct val="60000"/>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基类</a:t>
            </a:r>
          </a:p>
        </p:txBody>
      </p:sp>
      <p:sp>
        <p:nvSpPr>
          <p:cNvPr id="230405" name="Rectangle 5"/>
          <p:cNvSpPr>
            <a:spLocks noChangeArrowheads="1"/>
          </p:cNvSpPr>
          <p:nvPr/>
        </p:nvSpPr>
        <p:spPr bwMode="auto">
          <a:xfrm>
            <a:off x="7213600" y="6173788"/>
            <a:ext cx="11033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30000"/>
              </a:lnSpc>
              <a:spcBef>
                <a:spcPct val="20000"/>
              </a:spcBef>
              <a:spcAft>
                <a:spcPct val="0"/>
              </a:spcAft>
              <a:buClr>
                <a:srgbClr val="B2B2B2"/>
              </a:buClr>
              <a:buSzPct val="60000"/>
              <a:buFont typeface="Wingdings" pitchFamily="2" charset="2"/>
              <a:buNone/>
              <a:tabLst/>
              <a:defRPr/>
            </a:pPr>
            <a:r>
              <a:rPr kumimoji="1" lang="zh-CN" altLang="en-US" sz="2400" b="1" i="0" u="none" strike="noStrike" kern="1200" cap="none" spc="0" normalizeH="0" baseline="0" noProof="0">
                <a:ln>
                  <a:noFill/>
                </a:ln>
                <a:solidFill>
                  <a:srgbClr val="000099"/>
                </a:solidFill>
                <a:effectLst/>
                <a:uLnTx/>
                <a:uFillTx/>
                <a:latin typeface="Times New Roman" pitchFamily="18" charset="0"/>
                <a:ea typeface="宋体" pitchFamily="2" charset="-122"/>
                <a:cs typeface="+mn-cs"/>
              </a:rPr>
              <a:t>构造时</a:t>
            </a:r>
          </a:p>
        </p:txBody>
      </p:sp>
      <p:sp>
        <p:nvSpPr>
          <p:cNvPr id="230406" name="Rectangle 6"/>
          <p:cNvSpPr>
            <a:spLocks noChangeArrowheads="1"/>
          </p:cNvSpPr>
          <p:nvPr/>
        </p:nvSpPr>
        <p:spPr bwMode="auto">
          <a:xfrm>
            <a:off x="7213600" y="6176963"/>
            <a:ext cx="1103313" cy="56673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30000"/>
              </a:lnSpc>
              <a:spcBef>
                <a:spcPct val="20000"/>
              </a:spcBef>
              <a:spcAft>
                <a:spcPct val="0"/>
              </a:spcAft>
              <a:buClr>
                <a:srgbClr val="B2B2B2"/>
              </a:buClr>
              <a:buSzPct val="60000"/>
              <a:buFont typeface="Wingdings" pitchFamily="2" charset="2"/>
              <a:buNone/>
              <a:tabLst/>
              <a:defRPr/>
            </a:pPr>
            <a:r>
              <a:rPr kumimoji="1" lang="zh-CN" altLang="en-US"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rPr>
              <a:t>析构时</a:t>
            </a:r>
          </a:p>
        </p:txBody>
      </p:sp>
      <p:sp>
        <p:nvSpPr>
          <p:cNvPr id="230404" name="Rectangle 4"/>
          <p:cNvSpPr>
            <a:spLocks noChangeArrowheads="1"/>
          </p:cNvSpPr>
          <p:nvPr/>
        </p:nvSpPr>
        <p:spPr bwMode="auto">
          <a:xfrm>
            <a:off x="6732588" y="4294188"/>
            <a:ext cx="2016125" cy="936625"/>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rgbClr val="B2B2B2"/>
              </a:buClr>
              <a:buSzPct val="60000"/>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派生类</a:t>
            </a:r>
          </a:p>
        </p:txBody>
      </p:sp>
      <p:pic>
        <p:nvPicPr>
          <p:cNvPr id="8" name="Picture 2" descr="未标题-1"/>
          <p:cNvPicPr>
            <a:picLocks noChangeAspect="1" noChangeArrowheads="1"/>
          </p:cNvPicPr>
          <p:nvPr/>
        </p:nvPicPr>
        <p:blipFill>
          <a:blip r:embed="rId3">
            <a:extLst>
              <a:ext uri="{28A0092B-C50C-407E-A947-70E740481C1C}">
                <a14:useLocalDpi xmlns:a14="http://schemas.microsoft.com/office/drawing/2010/main" val="0"/>
              </a:ext>
            </a:extLst>
          </a:blip>
          <a:srcRect r="11063" b="18430"/>
          <a:stretch>
            <a:fillRect/>
          </a:stretch>
        </p:blipFill>
        <p:spPr bwMode="auto">
          <a:xfrm>
            <a:off x="755576" y="1396206"/>
            <a:ext cx="7848600" cy="439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294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0402">
                                            <p:txEl>
                                              <p:pRg st="11" end="11"/>
                                            </p:txEl>
                                          </p:spTgt>
                                        </p:tgtEl>
                                        <p:attrNameLst>
                                          <p:attrName>style.visibility</p:attrName>
                                        </p:attrNameLst>
                                      </p:cBhvr>
                                      <p:to>
                                        <p:strVal val="visible"/>
                                      </p:to>
                                    </p:set>
                                    <p:animEffect transition="in" filter="checkerboard(across)">
                                      <p:cBhvr>
                                        <p:cTn id="7" dur="500"/>
                                        <p:tgtEl>
                                          <p:spTgt spid="230402">
                                            <p:txEl>
                                              <p:pRg st="11" end="1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0402">
                                            <p:txEl>
                                              <p:pRg st="12" end="12"/>
                                            </p:txEl>
                                          </p:spTgt>
                                        </p:tgtEl>
                                        <p:attrNameLst>
                                          <p:attrName>style.visibility</p:attrName>
                                        </p:attrNameLst>
                                      </p:cBhvr>
                                      <p:to>
                                        <p:strVal val="visible"/>
                                      </p:to>
                                    </p:set>
                                    <p:animEffect transition="in" filter="checkerboard(across)">
                                      <p:cBhvr>
                                        <p:cTn id="10" dur="500"/>
                                        <p:tgtEl>
                                          <p:spTgt spid="230402">
                                            <p:txEl>
                                              <p:pRg st="12" end="1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0402">
                                            <p:txEl>
                                              <p:pRg st="13" end="13"/>
                                            </p:txEl>
                                          </p:spTgt>
                                        </p:tgtEl>
                                        <p:attrNameLst>
                                          <p:attrName>style.visibility</p:attrName>
                                        </p:attrNameLst>
                                      </p:cBhvr>
                                      <p:to>
                                        <p:strVal val="visible"/>
                                      </p:to>
                                    </p:set>
                                    <p:animEffect transition="in" filter="checkerboard(across)">
                                      <p:cBhvr>
                                        <p:cTn id="13" dur="500"/>
                                        <p:tgtEl>
                                          <p:spTgt spid="230402">
                                            <p:txEl>
                                              <p:pRg st="13" end="1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30402">
                                            <p:txEl>
                                              <p:pRg st="14" end="14"/>
                                            </p:txEl>
                                          </p:spTgt>
                                        </p:tgtEl>
                                        <p:attrNameLst>
                                          <p:attrName>style.visibility</p:attrName>
                                        </p:attrNameLst>
                                      </p:cBhvr>
                                      <p:to>
                                        <p:strVal val="visible"/>
                                      </p:to>
                                    </p:set>
                                    <p:animEffect transition="in" filter="checkerboard(across)">
                                      <p:cBhvr>
                                        <p:cTn id="16" dur="500"/>
                                        <p:tgtEl>
                                          <p:spTgt spid="230402">
                                            <p:txEl>
                                              <p:pRg st="14" end="1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30402">
                                            <p:txEl>
                                              <p:pRg st="15" end="15"/>
                                            </p:txEl>
                                          </p:spTgt>
                                        </p:tgtEl>
                                        <p:attrNameLst>
                                          <p:attrName>style.visibility</p:attrName>
                                        </p:attrNameLst>
                                      </p:cBhvr>
                                      <p:to>
                                        <p:strVal val="visible"/>
                                      </p:to>
                                    </p:set>
                                    <p:animEffect transition="in" filter="checkerboard(across)">
                                      <p:cBhvr>
                                        <p:cTn id="19" dur="500"/>
                                        <p:tgtEl>
                                          <p:spTgt spid="230402">
                                            <p:txEl>
                                              <p:pRg st="15" end="1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040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230403"/>
                                        </p:tgtEl>
                                        <p:attrNameLst>
                                          <p:attrName>style.visibility</p:attrName>
                                        </p:attrNameLst>
                                      </p:cBhvr>
                                      <p:to>
                                        <p:strVal val="visible"/>
                                      </p:to>
                                    </p:set>
                                    <p:anim calcmode="lin" valueType="num">
                                      <p:cBhvr additive="base">
                                        <p:cTn id="28" dur="1000" fill="hold"/>
                                        <p:tgtEl>
                                          <p:spTgt spid="230403"/>
                                        </p:tgtEl>
                                        <p:attrNameLst>
                                          <p:attrName>ppt_x</p:attrName>
                                        </p:attrNameLst>
                                      </p:cBhvr>
                                      <p:tavLst>
                                        <p:tav tm="0">
                                          <p:val>
                                            <p:strVal val="#ppt_x"/>
                                          </p:val>
                                        </p:tav>
                                        <p:tav tm="100000">
                                          <p:val>
                                            <p:strVal val="#ppt_x"/>
                                          </p:val>
                                        </p:tav>
                                      </p:tavLst>
                                    </p:anim>
                                    <p:anim calcmode="lin" valueType="num">
                                      <p:cBhvr additive="base">
                                        <p:cTn id="29" dur="1000" fill="hold"/>
                                        <p:tgtEl>
                                          <p:spTgt spid="230403"/>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230404"/>
                                        </p:tgtEl>
                                        <p:attrNameLst>
                                          <p:attrName>style.visibility</p:attrName>
                                        </p:attrNameLst>
                                      </p:cBhvr>
                                      <p:to>
                                        <p:strVal val="visible"/>
                                      </p:to>
                                    </p:set>
                                    <p:anim calcmode="lin" valueType="num">
                                      <p:cBhvr additive="base">
                                        <p:cTn id="34" dur="1000" fill="hold"/>
                                        <p:tgtEl>
                                          <p:spTgt spid="230404"/>
                                        </p:tgtEl>
                                        <p:attrNameLst>
                                          <p:attrName>ppt_x</p:attrName>
                                        </p:attrNameLst>
                                      </p:cBhvr>
                                      <p:tavLst>
                                        <p:tav tm="0">
                                          <p:val>
                                            <p:strVal val="#ppt_x"/>
                                          </p:val>
                                        </p:tav>
                                        <p:tav tm="100000">
                                          <p:val>
                                            <p:strVal val="#ppt_x"/>
                                          </p:val>
                                        </p:tav>
                                      </p:tavLst>
                                    </p:anim>
                                    <p:anim calcmode="lin" valueType="num">
                                      <p:cBhvr additive="base">
                                        <p:cTn id="35" dur="1000" fill="hold"/>
                                        <p:tgtEl>
                                          <p:spTgt spid="230404"/>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040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xit" presetSubtype="1" fill="hold" grpId="1" nodeType="clickEffect">
                                  <p:stCondLst>
                                    <p:cond delay="0"/>
                                  </p:stCondLst>
                                  <p:childTnLst>
                                    <p:anim calcmode="lin" valueType="num">
                                      <p:cBhvr additive="base">
                                        <p:cTn id="43" dur="500"/>
                                        <p:tgtEl>
                                          <p:spTgt spid="230404"/>
                                        </p:tgtEl>
                                        <p:attrNameLst>
                                          <p:attrName>ppt_x</p:attrName>
                                        </p:attrNameLst>
                                      </p:cBhvr>
                                      <p:tavLst>
                                        <p:tav tm="0">
                                          <p:val>
                                            <p:strVal val="ppt_x"/>
                                          </p:val>
                                        </p:tav>
                                        <p:tav tm="100000">
                                          <p:val>
                                            <p:strVal val="ppt_x"/>
                                          </p:val>
                                        </p:tav>
                                      </p:tavLst>
                                    </p:anim>
                                    <p:anim calcmode="lin" valueType="num">
                                      <p:cBhvr additive="base">
                                        <p:cTn id="44" dur="500"/>
                                        <p:tgtEl>
                                          <p:spTgt spid="230404"/>
                                        </p:tgtEl>
                                        <p:attrNameLst>
                                          <p:attrName>ppt_y</p:attrName>
                                        </p:attrNameLst>
                                      </p:cBhvr>
                                      <p:tavLst>
                                        <p:tav tm="0">
                                          <p:val>
                                            <p:strVal val="ppt_y"/>
                                          </p:val>
                                        </p:tav>
                                        <p:tav tm="100000">
                                          <p:val>
                                            <p:strVal val="0-ppt_h/2"/>
                                          </p:val>
                                        </p:tav>
                                      </p:tavLst>
                                    </p:anim>
                                    <p:set>
                                      <p:cBhvr>
                                        <p:cTn id="45" dur="1" fill="hold">
                                          <p:stCondLst>
                                            <p:cond delay="499"/>
                                          </p:stCondLst>
                                        </p:cTn>
                                        <p:tgtEl>
                                          <p:spTgt spid="230404"/>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xit" presetSubtype="1" fill="hold" grpId="1" nodeType="clickEffect">
                                  <p:stCondLst>
                                    <p:cond delay="0"/>
                                  </p:stCondLst>
                                  <p:childTnLst>
                                    <p:anim calcmode="lin" valueType="num">
                                      <p:cBhvr additive="base">
                                        <p:cTn id="49" dur="500"/>
                                        <p:tgtEl>
                                          <p:spTgt spid="230403"/>
                                        </p:tgtEl>
                                        <p:attrNameLst>
                                          <p:attrName>ppt_x</p:attrName>
                                        </p:attrNameLst>
                                      </p:cBhvr>
                                      <p:tavLst>
                                        <p:tav tm="0">
                                          <p:val>
                                            <p:strVal val="ppt_x"/>
                                          </p:val>
                                        </p:tav>
                                        <p:tav tm="100000">
                                          <p:val>
                                            <p:strVal val="ppt_x"/>
                                          </p:val>
                                        </p:tav>
                                      </p:tavLst>
                                    </p:anim>
                                    <p:anim calcmode="lin" valueType="num">
                                      <p:cBhvr additive="base">
                                        <p:cTn id="50" dur="500"/>
                                        <p:tgtEl>
                                          <p:spTgt spid="230403"/>
                                        </p:tgtEl>
                                        <p:attrNameLst>
                                          <p:attrName>ppt_y</p:attrName>
                                        </p:attrNameLst>
                                      </p:cBhvr>
                                      <p:tavLst>
                                        <p:tav tm="0">
                                          <p:val>
                                            <p:strVal val="ppt_y"/>
                                          </p:val>
                                        </p:tav>
                                        <p:tav tm="100000">
                                          <p:val>
                                            <p:strVal val="0-ppt_h/2"/>
                                          </p:val>
                                        </p:tav>
                                      </p:tavLst>
                                    </p:anim>
                                    <p:set>
                                      <p:cBhvr>
                                        <p:cTn id="51" dur="1" fill="hold">
                                          <p:stCondLst>
                                            <p:cond delay="499"/>
                                          </p:stCondLst>
                                        </p:cTn>
                                        <p:tgtEl>
                                          <p:spTgt spid="23040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nimBg="1"/>
      <p:bldP spid="230403" grpId="1" animBg="1"/>
      <p:bldP spid="230405" grpId="0"/>
      <p:bldP spid="230406" grpId="0" animBg="1"/>
      <p:bldP spid="230404" grpId="0" animBg="1"/>
      <p:bldP spid="23040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2342D06-44D4-4C0D-AD6B-566B10F3691A}"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233474" name="Rectangle 2"/>
          <p:cNvSpPr>
            <a:spLocks noChangeArrowheads="1"/>
          </p:cNvSpPr>
          <p:nvPr/>
        </p:nvSpPr>
        <p:spPr bwMode="auto">
          <a:xfrm>
            <a:off x="3581400" y="1341438"/>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animal</a:t>
            </a:r>
          </a:p>
        </p:txBody>
      </p:sp>
      <p:sp>
        <p:nvSpPr>
          <p:cNvPr id="233475" name="Rectangle 3"/>
          <p:cNvSpPr>
            <a:spLocks noChangeArrowheads="1"/>
          </p:cNvSpPr>
          <p:nvPr/>
        </p:nvSpPr>
        <p:spPr bwMode="auto">
          <a:xfrm>
            <a:off x="3203575" y="2133600"/>
            <a:ext cx="26035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fish</a:t>
            </a:r>
          </a:p>
        </p:txBody>
      </p:sp>
      <p:sp>
        <p:nvSpPr>
          <p:cNvPr id="233476" name="Line 4"/>
          <p:cNvSpPr>
            <a:spLocks noChangeShapeType="1"/>
          </p:cNvSpPr>
          <p:nvPr/>
        </p:nvSpPr>
        <p:spPr bwMode="auto">
          <a:xfrm>
            <a:off x="4495800" y="1784350"/>
            <a:ext cx="4763" cy="349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3477" name="Text Box 5">
            <a:hlinkClick r:id="rId3" action="ppaction://hlinksldjump"/>
          </p:cNvPr>
          <p:cNvSpPr txBox="1">
            <a:spLocks noChangeArrowheads="1"/>
          </p:cNvSpPr>
          <p:nvPr/>
        </p:nvSpPr>
        <p:spPr bwMode="auto">
          <a:xfrm>
            <a:off x="990600" y="457200"/>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animal</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和</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fish</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之间类层次</a:t>
            </a:r>
          </a:p>
        </p:txBody>
      </p:sp>
      <p:sp>
        <p:nvSpPr>
          <p:cNvPr id="233478" name="Text Box 6"/>
          <p:cNvSpPr txBox="1">
            <a:spLocks noChangeArrowheads="1"/>
          </p:cNvSpPr>
          <p:nvPr/>
        </p:nvSpPr>
        <p:spPr bwMode="auto">
          <a:xfrm>
            <a:off x="1600200" y="4002088"/>
            <a:ext cx="6859588"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派生类只有一个基类</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a:ln>
                  <a:noFill/>
                </a:ln>
                <a:solidFill>
                  <a:srgbClr val="CC0000"/>
                </a:solidFill>
                <a:effectLst/>
                <a:uLnTx/>
                <a:uFillTx/>
                <a:latin typeface="Times New Roman" pitchFamily="18" charset="0"/>
                <a:ea typeface="宋体" pitchFamily="2" charset="-122"/>
                <a:cs typeface="+mn-cs"/>
              </a:rPr>
              <a:t>单继承</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派生类有两个或多个基类 </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a:ln>
                  <a:noFill/>
                </a:ln>
                <a:solidFill>
                  <a:srgbClr val="CC0000"/>
                </a:solidFill>
                <a:effectLst/>
                <a:uLnTx/>
                <a:uFillTx/>
                <a:latin typeface="Times New Roman" pitchFamily="18" charset="0"/>
                <a:ea typeface="宋体" pitchFamily="2" charset="-122"/>
                <a:cs typeface="+mn-cs"/>
              </a:rPr>
              <a:t>多重继承</a:t>
            </a: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3479" name="Text Box 7"/>
          <p:cNvSpPr txBox="1">
            <a:spLocks noChangeArrowheads="1"/>
          </p:cNvSpPr>
          <p:nvPr/>
        </p:nvSpPr>
        <p:spPr bwMode="auto">
          <a:xfrm>
            <a:off x="2051050" y="5006975"/>
            <a:ext cx="4752975"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class B</a:t>
            </a:r>
            <a:r>
              <a:rPr kumimoji="1" lang="en-US" altLang="zh-CN" sz="2400" b="1" i="0" u="none" strike="noStrike" kern="1200" cap="none" spc="0" normalizeH="0" baseline="0" noProof="0">
                <a:ln>
                  <a:noFill/>
                </a:ln>
                <a:solidFill>
                  <a:srgbClr val="000099"/>
                </a:solidFill>
                <a:effectLst/>
                <a:uLnTx/>
                <a:uFillTx/>
                <a:latin typeface="Times New Roman" pitchFamily="18" charset="0"/>
                <a:ea typeface="宋体" pitchFamily="2" charset="-122"/>
                <a:cs typeface="+mn-cs"/>
              </a:rPr>
              <a:t>: public C, public D</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233480" name="Rectangle 8">
            <a:hlinkClick r:id="rId3" action="ppaction://hlinksldjump"/>
          </p:cNvPr>
          <p:cNvSpPr>
            <a:spLocks noChangeArrowheads="1"/>
          </p:cNvSpPr>
          <p:nvPr/>
        </p:nvSpPr>
        <p:spPr bwMode="auto">
          <a:xfrm>
            <a:off x="3203575" y="2971800"/>
            <a:ext cx="26035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goldfish</a:t>
            </a:r>
          </a:p>
        </p:txBody>
      </p:sp>
      <p:sp>
        <p:nvSpPr>
          <p:cNvPr id="233481" name="Line 9"/>
          <p:cNvSpPr>
            <a:spLocks noChangeShapeType="1"/>
          </p:cNvSpPr>
          <p:nvPr/>
        </p:nvSpPr>
        <p:spPr bwMode="auto">
          <a:xfrm>
            <a:off x="4495800" y="2622550"/>
            <a:ext cx="4763" cy="349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3482" name="Text Box 10"/>
          <p:cNvSpPr txBox="1">
            <a:spLocks noChangeArrowheads="1"/>
          </p:cNvSpPr>
          <p:nvPr/>
        </p:nvSpPr>
        <p:spPr bwMode="auto">
          <a:xfrm>
            <a:off x="4356100" y="3573463"/>
            <a:ext cx="549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cxnSp>
        <p:nvCxnSpPr>
          <p:cNvPr id="3" name="直接箭头连接符 2"/>
          <p:cNvCxnSpPr>
            <a:cxnSpLocks noChangeShapeType="1"/>
          </p:cNvCxnSpPr>
          <p:nvPr/>
        </p:nvCxnSpPr>
        <p:spPr bwMode="auto">
          <a:xfrm>
            <a:off x="6804025" y="1887538"/>
            <a:ext cx="0" cy="1012825"/>
          </a:xfrm>
          <a:prstGeom prst="straightConnector1">
            <a:avLst/>
          </a:prstGeom>
          <a:noFill/>
          <a:ln w="9525"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矩形 3"/>
          <p:cNvSpPr>
            <a:spLocks noChangeArrowheads="1"/>
          </p:cNvSpPr>
          <p:nvPr/>
        </p:nvSpPr>
        <p:spPr bwMode="auto">
          <a:xfrm>
            <a:off x="6249988" y="1412875"/>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更一般</a:t>
            </a:r>
          </a:p>
        </p:txBody>
      </p:sp>
      <p:sp>
        <p:nvSpPr>
          <p:cNvPr id="15" name="矩形 14"/>
          <p:cNvSpPr>
            <a:spLocks noChangeArrowheads="1"/>
          </p:cNvSpPr>
          <p:nvPr/>
        </p:nvSpPr>
        <p:spPr bwMode="auto">
          <a:xfrm>
            <a:off x="6102350" y="2967038"/>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更特殊化</a:t>
            </a:r>
          </a:p>
        </p:txBody>
      </p:sp>
    </p:spTree>
    <p:extLst>
      <p:ext uri="{BB962C8B-B14F-4D97-AF65-F5344CB8AC3E}">
        <p14:creationId xmlns:p14="http://schemas.microsoft.com/office/powerpoint/2010/main" val="4145050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blinds(horizontal)">
                                      <p:cBhvr>
                                        <p:cTn id="7" dur="500"/>
                                        <p:tgtEl>
                                          <p:spTgt spid="233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3474"/>
                                        </p:tgtEl>
                                        <p:attrNameLst>
                                          <p:attrName>style.visibility</p:attrName>
                                        </p:attrNameLst>
                                      </p:cBhvr>
                                      <p:to>
                                        <p:strVal val="visible"/>
                                      </p:to>
                                    </p:set>
                                    <p:animEffect transition="in" filter="wipe(up)">
                                      <p:cBhvr>
                                        <p:cTn id="12" dur="500"/>
                                        <p:tgtEl>
                                          <p:spTgt spid="233474"/>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33476"/>
                                        </p:tgtEl>
                                        <p:attrNameLst>
                                          <p:attrName>style.visibility</p:attrName>
                                        </p:attrNameLst>
                                      </p:cBhvr>
                                      <p:to>
                                        <p:strVal val="visible"/>
                                      </p:to>
                                    </p:set>
                                    <p:animEffect transition="in" filter="wipe(up)">
                                      <p:cBhvr>
                                        <p:cTn id="16" dur="500"/>
                                        <p:tgtEl>
                                          <p:spTgt spid="233476"/>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33475"/>
                                        </p:tgtEl>
                                        <p:attrNameLst>
                                          <p:attrName>style.visibility</p:attrName>
                                        </p:attrNameLst>
                                      </p:cBhvr>
                                      <p:to>
                                        <p:strVal val="visible"/>
                                      </p:to>
                                    </p:set>
                                    <p:animEffect transition="in" filter="wipe(up)">
                                      <p:cBhvr>
                                        <p:cTn id="20" dur="500"/>
                                        <p:tgtEl>
                                          <p:spTgt spid="2334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33481"/>
                                        </p:tgtEl>
                                        <p:attrNameLst>
                                          <p:attrName>style.visibility</p:attrName>
                                        </p:attrNameLst>
                                      </p:cBhvr>
                                      <p:to>
                                        <p:strVal val="visible"/>
                                      </p:to>
                                    </p:set>
                                    <p:animEffect transition="in" filter="wipe(up)">
                                      <p:cBhvr>
                                        <p:cTn id="25" dur="500"/>
                                        <p:tgtEl>
                                          <p:spTgt spid="233481"/>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33480"/>
                                        </p:tgtEl>
                                        <p:attrNameLst>
                                          <p:attrName>style.visibility</p:attrName>
                                        </p:attrNameLst>
                                      </p:cBhvr>
                                      <p:to>
                                        <p:strVal val="visible"/>
                                      </p:to>
                                    </p:set>
                                    <p:animEffect transition="in" filter="wipe(up)">
                                      <p:cBhvr>
                                        <p:cTn id="29" dur="500"/>
                                        <p:tgtEl>
                                          <p:spTgt spid="23348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348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33478">
                                            <p:txEl>
                                              <p:pRg st="0" end="0"/>
                                            </p:txEl>
                                          </p:spTgt>
                                        </p:tgtEl>
                                        <p:attrNameLst>
                                          <p:attrName>style.visibility</p:attrName>
                                        </p:attrNameLst>
                                      </p:cBhvr>
                                      <p:to>
                                        <p:strVal val="visible"/>
                                      </p:to>
                                    </p:set>
                                    <p:anim calcmode="lin" valueType="num">
                                      <p:cBhvr additive="base">
                                        <p:cTn id="46" dur="500" fill="hold"/>
                                        <p:tgtEl>
                                          <p:spTgt spid="233478">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334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33478">
                                            <p:txEl>
                                              <p:pRg st="1" end="1"/>
                                            </p:txEl>
                                          </p:spTgt>
                                        </p:tgtEl>
                                        <p:attrNameLst>
                                          <p:attrName>style.visibility</p:attrName>
                                        </p:attrNameLst>
                                      </p:cBhvr>
                                      <p:to>
                                        <p:strVal val="visible"/>
                                      </p:to>
                                    </p:set>
                                    <p:anim calcmode="lin" valueType="num">
                                      <p:cBhvr additive="base">
                                        <p:cTn id="52" dur="500" fill="hold"/>
                                        <p:tgtEl>
                                          <p:spTgt spid="233478">
                                            <p:txEl>
                                              <p:pRg st="1" end="1"/>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2334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33479">
                                            <p:txEl>
                                              <p:pRg st="0" end="0"/>
                                            </p:txEl>
                                          </p:spTgt>
                                        </p:tgtEl>
                                        <p:attrNameLst>
                                          <p:attrName>style.visibility</p:attrName>
                                        </p:attrNameLst>
                                      </p:cBhvr>
                                      <p:to>
                                        <p:strVal val="visible"/>
                                      </p:to>
                                    </p:set>
                                    <p:anim calcmode="lin" valueType="num">
                                      <p:cBhvr additive="base">
                                        <p:cTn id="58" dur="500" fill="hold"/>
                                        <p:tgtEl>
                                          <p:spTgt spid="233479">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33479">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233479">
                                            <p:txEl>
                                              <p:pRg st="1" end="1"/>
                                            </p:txEl>
                                          </p:spTgt>
                                        </p:tgtEl>
                                        <p:attrNameLst>
                                          <p:attrName>style.visibility</p:attrName>
                                        </p:attrNameLst>
                                      </p:cBhvr>
                                      <p:to>
                                        <p:strVal val="visible"/>
                                      </p:to>
                                    </p:set>
                                    <p:anim calcmode="lin" valueType="num">
                                      <p:cBhvr additive="base">
                                        <p:cTn id="62" dur="500" fill="hold"/>
                                        <p:tgtEl>
                                          <p:spTgt spid="233479">
                                            <p:txEl>
                                              <p:pRg st="1" end="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33479">
                                            <p:txEl>
                                              <p:pRg st="1" end="1"/>
                                            </p:txEl>
                                          </p:spTgt>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233479">
                                            <p:txEl>
                                              <p:pRg st="2" end="2"/>
                                            </p:txEl>
                                          </p:spTgt>
                                        </p:tgtEl>
                                        <p:attrNameLst>
                                          <p:attrName>style.visibility</p:attrName>
                                        </p:attrNameLst>
                                      </p:cBhvr>
                                      <p:to>
                                        <p:strVal val="visible"/>
                                      </p:to>
                                    </p:set>
                                    <p:anim calcmode="lin" valueType="num">
                                      <p:cBhvr additive="base">
                                        <p:cTn id="66" dur="500" fill="hold"/>
                                        <p:tgtEl>
                                          <p:spTgt spid="233479">
                                            <p:txEl>
                                              <p:pRg st="2" end="2"/>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233479">
                                            <p:txEl>
                                              <p:pRg st="2" end="2"/>
                                            </p:txEl>
                                          </p:spTgt>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233479">
                                            <p:txEl>
                                              <p:pRg st="3" end="3"/>
                                            </p:txEl>
                                          </p:spTgt>
                                        </p:tgtEl>
                                        <p:attrNameLst>
                                          <p:attrName>style.visibility</p:attrName>
                                        </p:attrNameLst>
                                      </p:cBhvr>
                                      <p:to>
                                        <p:strVal val="visible"/>
                                      </p:to>
                                    </p:set>
                                    <p:anim calcmode="lin" valueType="num">
                                      <p:cBhvr additive="base">
                                        <p:cTn id="70" dur="500" fill="hold"/>
                                        <p:tgtEl>
                                          <p:spTgt spid="233479">
                                            <p:txEl>
                                              <p:pRg st="3" end="3"/>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2334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nimBg="1"/>
      <p:bldP spid="233475" grpId="0" animBg="1"/>
      <p:bldP spid="233476" grpId="0" animBg="1"/>
      <p:bldP spid="233477" grpId="0" autoUpdateAnimBg="0"/>
      <p:bldP spid="233478" grpId="0" build="p" autoUpdateAnimBg="0"/>
      <p:bldP spid="233479" grpId="0" build="p" autoUpdateAnimBg="0"/>
      <p:bldP spid="233480" grpId="0" animBg="1"/>
      <p:bldP spid="233481" grpId="0" animBg="1"/>
      <p:bldP spid="233482" grpId="0"/>
      <p:bldP spid="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600450" y="54927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CObject</a:t>
            </a:r>
          </a:p>
        </p:txBody>
      </p:sp>
      <p:sp>
        <p:nvSpPr>
          <p:cNvPr id="36867" name="Rectangle 3"/>
          <p:cNvSpPr>
            <a:spLocks noChangeArrowheads="1"/>
          </p:cNvSpPr>
          <p:nvPr/>
        </p:nvSpPr>
        <p:spPr bwMode="auto">
          <a:xfrm>
            <a:off x="4932363" y="4510088"/>
            <a:ext cx="23764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CCommonDialog</a:t>
            </a:r>
          </a:p>
        </p:txBody>
      </p:sp>
      <p:sp>
        <p:nvSpPr>
          <p:cNvPr id="36868" name="Rectangle 4"/>
          <p:cNvSpPr>
            <a:spLocks noChangeArrowheads="1"/>
          </p:cNvSpPr>
          <p:nvPr/>
        </p:nvSpPr>
        <p:spPr bwMode="auto">
          <a:xfrm>
            <a:off x="3600450" y="1485900"/>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CCmdTarget</a:t>
            </a:r>
          </a:p>
        </p:txBody>
      </p:sp>
      <p:sp>
        <p:nvSpPr>
          <p:cNvPr id="36869" name="Rectangle 5"/>
          <p:cNvSpPr>
            <a:spLocks noChangeArrowheads="1"/>
          </p:cNvSpPr>
          <p:nvPr/>
        </p:nvSpPr>
        <p:spPr bwMode="auto">
          <a:xfrm>
            <a:off x="323850" y="242252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CWinThread</a:t>
            </a:r>
          </a:p>
        </p:txBody>
      </p:sp>
      <p:sp>
        <p:nvSpPr>
          <p:cNvPr id="36870" name="Rectangle 6"/>
          <p:cNvSpPr>
            <a:spLocks noChangeArrowheads="1"/>
          </p:cNvSpPr>
          <p:nvPr/>
        </p:nvSpPr>
        <p:spPr bwMode="auto">
          <a:xfrm>
            <a:off x="3598863" y="242252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CWnd</a:t>
            </a:r>
          </a:p>
        </p:txBody>
      </p:sp>
      <p:sp>
        <p:nvSpPr>
          <p:cNvPr id="36871" name="Rectangle 7"/>
          <p:cNvSpPr>
            <a:spLocks noChangeArrowheads="1"/>
          </p:cNvSpPr>
          <p:nvPr/>
        </p:nvSpPr>
        <p:spPr bwMode="auto">
          <a:xfrm>
            <a:off x="5437188" y="3573463"/>
            <a:ext cx="129540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CDialog</a:t>
            </a:r>
          </a:p>
        </p:txBody>
      </p:sp>
      <p:sp>
        <p:nvSpPr>
          <p:cNvPr id="36872" name="Rectangle 8"/>
          <p:cNvSpPr>
            <a:spLocks noChangeArrowheads="1"/>
          </p:cNvSpPr>
          <p:nvPr/>
        </p:nvSpPr>
        <p:spPr bwMode="auto">
          <a:xfrm>
            <a:off x="6586538" y="242252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CDocument</a:t>
            </a:r>
          </a:p>
        </p:txBody>
      </p:sp>
      <p:sp>
        <p:nvSpPr>
          <p:cNvPr id="36873" name="Rectangle 9"/>
          <p:cNvSpPr>
            <a:spLocks noChangeArrowheads="1"/>
          </p:cNvSpPr>
          <p:nvPr/>
        </p:nvSpPr>
        <p:spPr bwMode="auto">
          <a:xfrm>
            <a:off x="466725" y="3573463"/>
            <a:ext cx="1512888"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CWinApp</a:t>
            </a:r>
          </a:p>
        </p:txBody>
      </p:sp>
      <p:sp>
        <p:nvSpPr>
          <p:cNvPr id="36874" name="Rectangle 10"/>
          <p:cNvSpPr>
            <a:spLocks noChangeArrowheads="1"/>
          </p:cNvSpPr>
          <p:nvPr/>
        </p:nvSpPr>
        <p:spPr bwMode="auto">
          <a:xfrm>
            <a:off x="2268538" y="3573463"/>
            <a:ext cx="1008062"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CView</a:t>
            </a:r>
          </a:p>
        </p:txBody>
      </p:sp>
      <p:sp>
        <p:nvSpPr>
          <p:cNvPr id="36875" name="Rectangle 11"/>
          <p:cNvSpPr>
            <a:spLocks noChangeArrowheads="1"/>
          </p:cNvSpPr>
          <p:nvPr/>
        </p:nvSpPr>
        <p:spPr bwMode="auto">
          <a:xfrm>
            <a:off x="3421063" y="3573463"/>
            <a:ext cx="180022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CFrameWnd</a:t>
            </a:r>
          </a:p>
        </p:txBody>
      </p:sp>
      <p:sp>
        <p:nvSpPr>
          <p:cNvPr id="36876" name="Rectangle 12"/>
          <p:cNvSpPr>
            <a:spLocks noChangeArrowheads="1"/>
          </p:cNvSpPr>
          <p:nvPr/>
        </p:nvSpPr>
        <p:spPr bwMode="auto">
          <a:xfrm>
            <a:off x="6950075" y="3573463"/>
            <a:ext cx="115252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控件</a:t>
            </a:r>
          </a:p>
        </p:txBody>
      </p:sp>
      <p:sp>
        <p:nvSpPr>
          <p:cNvPr id="36877" name="Rectangle 13"/>
          <p:cNvSpPr>
            <a:spLocks noChangeArrowheads="1"/>
          </p:cNvSpPr>
          <p:nvPr/>
        </p:nvSpPr>
        <p:spPr bwMode="auto">
          <a:xfrm>
            <a:off x="2916238" y="5591175"/>
            <a:ext cx="19446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CColorDialog</a:t>
            </a:r>
          </a:p>
        </p:txBody>
      </p:sp>
      <p:sp>
        <p:nvSpPr>
          <p:cNvPr id="36878" name="Rectangle 14"/>
          <p:cNvSpPr>
            <a:spLocks noChangeArrowheads="1"/>
          </p:cNvSpPr>
          <p:nvPr/>
        </p:nvSpPr>
        <p:spPr bwMode="auto">
          <a:xfrm>
            <a:off x="5292725" y="5591175"/>
            <a:ext cx="1655763"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CFileDialog</a:t>
            </a:r>
          </a:p>
        </p:txBody>
      </p:sp>
      <p:sp>
        <p:nvSpPr>
          <p:cNvPr id="36879" name="Rectangle 15"/>
          <p:cNvSpPr>
            <a:spLocks noChangeArrowheads="1"/>
          </p:cNvSpPr>
          <p:nvPr/>
        </p:nvSpPr>
        <p:spPr bwMode="auto">
          <a:xfrm>
            <a:off x="7235825" y="5591175"/>
            <a:ext cx="1782763"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CFontDialog</a:t>
            </a:r>
          </a:p>
        </p:txBody>
      </p:sp>
      <p:sp>
        <p:nvSpPr>
          <p:cNvPr id="36880" name="Line 16"/>
          <p:cNvSpPr>
            <a:spLocks noChangeShapeType="1"/>
          </p:cNvSpPr>
          <p:nvPr/>
        </p:nvSpPr>
        <p:spPr bwMode="auto">
          <a:xfrm>
            <a:off x="4500563" y="10541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81" name="Line 17"/>
          <p:cNvSpPr>
            <a:spLocks noChangeShapeType="1"/>
          </p:cNvSpPr>
          <p:nvPr/>
        </p:nvSpPr>
        <p:spPr bwMode="auto">
          <a:xfrm>
            <a:off x="4500563" y="19907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82" name="Line 18"/>
          <p:cNvSpPr>
            <a:spLocks noChangeShapeType="1"/>
          </p:cNvSpPr>
          <p:nvPr/>
        </p:nvSpPr>
        <p:spPr bwMode="auto">
          <a:xfrm>
            <a:off x="4356100" y="2925763"/>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83" name="Line 19"/>
          <p:cNvSpPr>
            <a:spLocks noChangeShapeType="1"/>
          </p:cNvSpPr>
          <p:nvPr/>
        </p:nvSpPr>
        <p:spPr bwMode="auto">
          <a:xfrm flipH="1">
            <a:off x="2771775" y="2925763"/>
            <a:ext cx="100806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84" name="Line 20"/>
          <p:cNvSpPr>
            <a:spLocks noChangeShapeType="1"/>
          </p:cNvSpPr>
          <p:nvPr/>
        </p:nvSpPr>
        <p:spPr bwMode="auto">
          <a:xfrm>
            <a:off x="4716463" y="2925763"/>
            <a:ext cx="1368425"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85" name="Line 21"/>
          <p:cNvSpPr>
            <a:spLocks noChangeShapeType="1"/>
          </p:cNvSpPr>
          <p:nvPr/>
        </p:nvSpPr>
        <p:spPr bwMode="auto">
          <a:xfrm>
            <a:off x="5364163" y="2925763"/>
            <a:ext cx="2160587"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86" name="Line 22"/>
          <p:cNvSpPr>
            <a:spLocks noChangeShapeType="1"/>
          </p:cNvSpPr>
          <p:nvPr/>
        </p:nvSpPr>
        <p:spPr bwMode="auto">
          <a:xfrm>
            <a:off x="6084888" y="407828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87" name="Line 23"/>
          <p:cNvSpPr>
            <a:spLocks noChangeShapeType="1"/>
          </p:cNvSpPr>
          <p:nvPr/>
        </p:nvSpPr>
        <p:spPr bwMode="auto">
          <a:xfrm flipH="1">
            <a:off x="6084888" y="501491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88" name="Line 24"/>
          <p:cNvSpPr>
            <a:spLocks noChangeShapeType="1"/>
          </p:cNvSpPr>
          <p:nvPr/>
        </p:nvSpPr>
        <p:spPr bwMode="auto">
          <a:xfrm flipH="1">
            <a:off x="3851275" y="5014913"/>
            <a:ext cx="1296988"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89" name="Line 25"/>
          <p:cNvSpPr>
            <a:spLocks noChangeShapeType="1"/>
          </p:cNvSpPr>
          <p:nvPr/>
        </p:nvSpPr>
        <p:spPr bwMode="auto">
          <a:xfrm>
            <a:off x="6948488" y="5014913"/>
            <a:ext cx="122396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90" name="Line 26"/>
          <p:cNvSpPr>
            <a:spLocks noChangeShapeType="1"/>
          </p:cNvSpPr>
          <p:nvPr/>
        </p:nvSpPr>
        <p:spPr bwMode="auto">
          <a:xfrm flipH="1">
            <a:off x="1187450" y="1990725"/>
            <a:ext cx="28797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91" name="Line 27"/>
          <p:cNvSpPr>
            <a:spLocks noChangeShapeType="1"/>
          </p:cNvSpPr>
          <p:nvPr/>
        </p:nvSpPr>
        <p:spPr bwMode="auto">
          <a:xfrm>
            <a:off x="1187450" y="2925763"/>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92" name="Line 28"/>
          <p:cNvSpPr>
            <a:spLocks noChangeShapeType="1"/>
          </p:cNvSpPr>
          <p:nvPr/>
        </p:nvSpPr>
        <p:spPr bwMode="auto">
          <a:xfrm>
            <a:off x="5076825" y="1990725"/>
            <a:ext cx="25908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6893" name="Text Box 29"/>
          <p:cNvSpPr txBox="1">
            <a:spLocks noChangeArrowheads="1"/>
          </p:cNvSpPr>
          <p:nvPr/>
        </p:nvSpPr>
        <p:spPr bwMode="auto">
          <a:xfrm>
            <a:off x="3419475" y="6308725"/>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一些</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MFC</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类的层次</a:t>
            </a:r>
          </a:p>
        </p:txBody>
      </p:sp>
      <p:sp>
        <p:nvSpPr>
          <p:cNvPr id="248862" name="Text Box 30"/>
          <p:cNvSpPr txBox="1">
            <a:spLocks noChangeArrowheads="1"/>
          </p:cNvSpPr>
          <p:nvPr/>
        </p:nvSpPr>
        <p:spPr bwMode="auto">
          <a:xfrm>
            <a:off x="1187450" y="3840163"/>
            <a:ext cx="64928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30000"/>
              </a:lnSpc>
              <a:spcBef>
                <a:spcPct val="50000"/>
              </a:spcBef>
              <a:spcAft>
                <a:spcPct val="0"/>
              </a:spcAft>
              <a:buClr>
                <a:srgbClr val="B2B2B2"/>
              </a:buClr>
              <a:buSzPct val="60000"/>
              <a:buFont typeface="Wingdings" pitchFamily="2" charset="2"/>
              <a:buNone/>
              <a:tabLst/>
              <a:defRPr/>
            </a:pPr>
            <a:r>
              <a:rPr kumimoji="1" lang="en-US" altLang="zh-CN" sz="40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Wingdings 2" pitchFamily="18" charset="2"/>
              </a:rPr>
              <a:t></a:t>
            </a:r>
          </a:p>
        </p:txBody>
      </p:sp>
      <p:sp>
        <p:nvSpPr>
          <p:cNvPr id="248863" name="Text Box 31"/>
          <p:cNvSpPr txBox="1">
            <a:spLocks noChangeArrowheads="1"/>
          </p:cNvSpPr>
          <p:nvPr/>
        </p:nvSpPr>
        <p:spPr bwMode="auto">
          <a:xfrm>
            <a:off x="6156325" y="3789363"/>
            <a:ext cx="64928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30000"/>
              </a:lnSpc>
              <a:spcBef>
                <a:spcPct val="50000"/>
              </a:spcBef>
              <a:spcAft>
                <a:spcPct val="0"/>
              </a:spcAft>
              <a:buClr>
                <a:srgbClr val="B2B2B2"/>
              </a:buClr>
              <a:buSzPct val="60000"/>
              <a:buFont typeface="Wingdings" pitchFamily="2" charset="2"/>
              <a:buNone/>
              <a:tabLst/>
              <a:defRPr/>
            </a:pPr>
            <a:r>
              <a:rPr kumimoji="1" lang="en-US" altLang="zh-CN" sz="40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Wingdings 2" pitchFamily="18" charset="2"/>
              </a:rPr>
              <a:t></a:t>
            </a:r>
          </a:p>
        </p:txBody>
      </p:sp>
      <p:sp>
        <p:nvSpPr>
          <p:cNvPr id="248864" name="Text Box 32"/>
          <p:cNvSpPr txBox="1">
            <a:spLocks noChangeArrowheads="1"/>
          </p:cNvSpPr>
          <p:nvPr/>
        </p:nvSpPr>
        <p:spPr bwMode="auto">
          <a:xfrm>
            <a:off x="7524750" y="3789363"/>
            <a:ext cx="64928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30000"/>
              </a:lnSpc>
              <a:spcBef>
                <a:spcPct val="50000"/>
              </a:spcBef>
              <a:spcAft>
                <a:spcPct val="0"/>
              </a:spcAft>
              <a:buClr>
                <a:srgbClr val="B2B2B2"/>
              </a:buClr>
              <a:buSzPct val="60000"/>
              <a:buFont typeface="Wingdings" pitchFamily="2" charset="2"/>
              <a:buNone/>
              <a:tabLst/>
              <a:defRPr/>
            </a:pPr>
            <a:r>
              <a:rPr kumimoji="1" lang="en-US" altLang="zh-CN" sz="40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Wingdings 2" pitchFamily="18" charset="2"/>
              </a:rPr>
              <a:t></a:t>
            </a:r>
          </a:p>
        </p:txBody>
      </p:sp>
      <p:sp>
        <p:nvSpPr>
          <p:cNvPr id="36897" name="AutoShape 33">
            <a:hlinkClick r:id="" action="ppaction://hlinkshowjump?jump=previousslide" highlightClick="1"/>
          </p:cNvPr>
          <p:cNvSpPr>
            <a:spLocks noChangeArrowheads="1"/>
          </p:cNvSpPr>
          <p:nvPr/>
        </p:nvSpPr>
        <p:spPr bwMode="auto">
          <a:xfrm>
            <a:off x="8675688" y="6381750"/>
            <a:ext cx="433387" cy="433388"/>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8850363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8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62" grpId="0"/>
      <p:bldP spid="248863" grpId="0"/>
      <p:bldP spid="2488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1244F1A-54FF-4EEF-BB28-9E7B5C4A6F44}"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endParaRPr>
          </a:p>
        </p:txBody>
      </p:sp>
      <p:sp>
        <p:nvSpPr>
          <p:cNvPr id="37891" name="Rectangle 2"/>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38200" indent="-838200" eaLnBrk="0" hangingPunct="0">
              <a:defRPr kumimoji="1" sz="2400">
                <a:solidFill>
                  <a:schemeClr val="tx1"/>
                </a:solidFill>
                <a:latin typeface="Times New Roman" pitchFamily="18" charset="0"/>
                <a:ea typeface="宋体" pitchFamily="2" charset="-122"/>
              </a:defRPr>
            </a:lvl1pPr>
            <a:lvl2pPr marL="838200" indent="-838200" eaLnBrk="0" hangingPunct="0">
              <a:defRPr kumimoji="1" sz="2400">
                <a:solidFill>
                  <a:schemeClr val="tx1"/>
                </a:solidFill>
                <a:latin typeface="Times New Roman" pitchFamily="18" charset="0"/>
                <a:ea typeface="宋体" pitchFamily="2" charset="-122"/>
              </a:defRPr>
            </a:lvl2pPr>
            <a:lvl3pPr marL="838200" indent="-838200" eaLnBrk="0" hangingPunct="0">
              <a:defRPr kumimoji="1" sz="2400">
                <a:solidFill>
                  <a:schemeClr val="tx1"/>
                </a:solidFill>
                <a:latin typeface="Times New Roman" pitchFamily="18" charset="0"/>
                <a:ea typeface="宋体" pitchFamily="2" charset="-122"/>
              </a:defRPr>
            </a:lvl3pPr>
            <a:lvl4pPr marL="838200" indent="-838200" eaLnBrk="0" hangingPunct="0">
              <a:defRPr kumimoji="1" sz="2400">
                <a:solidFill>
                  <a:schemeClr val="tx1"/>
                </a:solidFill>
                <a:latin typeface="Times New Roman" pitchFamily="18" charset="0"/>
                <a:ea typeface="宋体" pitchFamily="2" charset="-122"/>
              </a:defRPr>
            </a:lvl4pPr>
            <a:lvl5pPr marL="838200" indent="-838200" eaLnBrk="0" hangingPunct="0">
              <a:defRPr kumimoji="1" sz="2400">
                <a:solidFill>
                  <a:schemeClr val="tx1"/>
                </a:solidFill>
                <a:latin typeface="Times New Roman" pitchFamily="18" charset="0"/>
                <a:ea typeface="宋体" pitchFamily="2" charset="-122"/>
              </a:defRPr>
            </a:lvl5pPr>
            <a:lvl6pPr marL="12954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17526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22098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26670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838200" marR="0" lvl="0" indent="-83820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a:t>
            </a:r>
            <a:r>
              <a:rPr kumimoji="1" lang="zh-CN" altLang="en-US" sz="40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的三种成员访问级别</a:t>
            </a:r>
          </a:p>
        </p:txBody>
      </p:sp>
      <p:sp>
        <p:nvSpPr>
          <p:cNvPr id="235523" name="Text Box 3"/>
          <p:cNvSpPr txBox="1">
            <a:spLocks noChangeArrowheads="1"/>
          </p:cNvSpPr>
          <p:nvPr/>
        </p:nvSpPr>
        <p:spPr bwMode="auto">
          <a:xfrm>
            <a:off x="3492500" y="2570163"/>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公有成员允许任何函数访问，不管它们是不是这个类的一部分。</a:t>
            </a:r>
          </a:p>
        </p:txBody>
      </p:sp>
      <p:sp>
        <p:nvSpPr>
          <p:cNvPr id="235524" name="Text Box 4"/>
          <p:cNvSpPr txBox="1">
            <a:spLocks noChangeArrowheads="1"/>
          </p:cNvSpPr>
          <p:nvPr/>
        </p:nvSpPr>
        <p:spPr bwMode="auto">
          <a:xfrm>
            <a:off x="1620838" y="2565400"/>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public</a:t>
            </a:r>
          </a:p>
        </p:txBody>
      </p:sp>
      <p:sp>
        <p:nvSpPr>
          <p:cNvPr id="235525" name="Text Box 5"/>
          <p:cNvSpPr txBox="1">
            <a:spLocks noChangeArrowheads="1"/>
          </p:cNvSpPr>
          <p:nvPr/>
        </p:nvSpPr>
        <p:spPr bwMode="auto">
          <a:xfrm>
            <a:off x="1403350" y="1917700"/>
            <a:ext cx="2376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访问级别</a:t>
            </a:r>
          </a:p>
        </p:txBody>
      </p:sp>
      <p:sp>
        <p:nvSpPr>
          <p:cNvPr id="235526" name="Text Box 6"/>
          <p:cNvSpPr txBox="1">
            <a:spLocks noChangeArrowheads="1"/>
          </p:cNvSpPr>
          <p:nvPr/>
        </p:nvSpPr>
        <p:spPr bwMode="auto">
          <a:xfrm>
            <a:off x="5219700" y="1901825"/>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说   明</a:t>
            </a:r>
          </a:p>
        </p:txBody>
      </p:sp>
      <p:sp>
        <p:nvSpPr>
          <p:cNvPr id="235527" name="Line 7"/>
          <p:cNvSpPr>
            <a:spLocks noChangeShapeType="1"/>
          </p:cNvSpPr>
          <p:nvPr/>
        </p:nvSpPr>
        <p:spPr bwMode="auto">
          <a:xfrm>
            <a:off x="1042988" y="2501900"/>
            <a:ext cx="7632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5528" name="Line 8"/>
          <p:cNvSpPr>
            <a:spLocks noChangeShapeType="1"/>
          </p:cNvSpPr>
          <p:nvPr/>
        </p:nvSpPr>
        <p:spPr bwMode="auto">
          <a:xfrm>
            <a:off x="1042988" y="1854200"/>
            <a:ext cx="7632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5529" name="Line 9"/>
          <p:cNvSpPr>
            <a:spLocks noChangeShapeType="1"/>
          </p:cNvSpPr>
          <p:nvPr/>
        </p:nvSpPr>
        <p:spPr bwMode="auto">
          <a:xfrm>
            <a:off x="1042988" y="5661025"/>
            <a:ext cx="7632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5530" name="Text Box 10"/>
          <p:cNvSpPr txBox="1">
            <a:spLocks noChangeArrowheads="1"/>
          </p:cNvSpPr>
          <p:nvPr/>
        </p:nvSpPr>
        <p:spPr bwMode="auto">
          <a:xfrm>
            <a:off x="3492500" y="3578225"/>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保护成员只允许这个类本身及其子类的成员函数访问。</a:t>
            </a:r>
          </a:p>
        </p:txBody>
      </p:sp>
      <p:sp>
        <p:nvSpPr>
          <p:cNvPr id="235531" name="Text Box 11"/>
          <p:cNvSpPr txBox="1">
            <a:spLocks noChangeArrowheads="1"/>
          </p:cNvSpPr>
          <p:nvPr/>
        </p:nvSpPr>
        <p:spPr bwMode="auto">
          <a:xfrm>
            <a:off x="1403350" y="3573463"/>
            <a:ext cx="172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protected</a:t>
            </a:r>
          </a:p>
        </p:txBody>
      </p:sp>
      <p:sp>
        <p:nvSpPr>
          <p:cNvPr id="235532" name="Text Box 12"/>
          <p:cNvSpPr txBox="1">
            <a:spLocks noChangeArrowheads="1"/>
          </p:cNvSpPr>
          <p:nvPr/>
        </p:nvSpPr>
        <p:spPr bwMode="auto">
          <a:xfrm>
            <a:off x="3492500" y="4652963"/>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私有成员只允许这个类本身的成员函数访问。</a:t>
            </a:r>
          </a:p>
        </p:txBody>
      </p:sp>
      <p:sp>
        <p:nvSpPr>
          <p:cNvPr id="235533" name="Text Box 13"/>
          <p:cNvSpPr txBox="1">
            <a:spLocks noChangeArrowheads="1"/>
          </p:cNvSpPr>
          <p:nvPr/>
        </p:nvSpPr>
        <p:spPr bwMode="auto">
          <a:xfrm>
            <a:off x="1620838" y="4638675"/>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private</a:t>
            </a:r>
          </a:p>
        </p:txBody>
      </p:sp>
    </p:spTree>
    <p:extLst>
      <p:ext uri="{BB962C8B-B14F-4D97-AF65-F5344CB8AC3E}">
        <p14:creationId xmlns:p14="http://schemas.microsoft.com/office/powerpoint/2010/main" val="4047661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8"/>
                                        </p:tgtEl>
                                        <p:attrNameLst>
                                          <p:attrName>style.visibility</p:attrName>
                                        </p:attrNameLst>
                                      </p:cBhvr>
                                      <p:to>
                                        <p:strVal val="visible"/>
                                      </p:to>
                                    </p:set>
                                  </p:childTnLst>
                                </p:cTn>
                              </p:par>
                              <p:par>
                                <p:cTn id="7" presetID="5" presetClass="entr" presetSubtype="10" fill="hold" grpId="0" nodeType="withEffect">
                                  <p:stCondLst>
                                    <p:cond delay="0"/>
                                  </p:stCondLst>
                                  <p:childTnLst>
                                    <p:set>
                                      <p:cBhvr>
                                        <p:cTn id="8" dur="1" fill="hold">
                                          <p:stCondLst>
                                            <p:cond delay="0"/>
                                          </p:stCondLst>
                                        </p:cTn>
                                        <p:tgtEl>
                                          <p:spTgt spid="235525">
                                            <p:txEl>
                                              <p:pRg st="0" end="0"/>
                                            </p:txEl>
                                          </p:spTgt>
                                        </p:tgtEl>
                                        <p:attrNameLst>
                                          <p:attrName>style.visibility</p:attrName>
                                        </p:attrNameLst>
                                      </p:cBhvr>
                                      <p:to>
                                        <p:strVal val="visible"/>
                                      </p:to>
                                    </p:set>
                                    <p:animEffect transition="in" filter="checkerboard(across)">
                                      <p:cBhvr>
                                        <p:cTn id="9" dur="500"/>
                                        <p:tgtEl>
                                          <p:spTgt spid="235525">
                                            <p:txEl>
                                              <p:pRg st="0" end="0"/>
                                            </p:txEl>
                                          </p:spTgt>
                                        </p:tgtEl>
                                      </p:cBhvr>
                                    </p:animEffect>
                                  </p:childTnLst>
                                </p:cTn>
                              </p:par>
                              <p:par>
                                <p:cTn id="10" presetID="5" presetClass="entr" presetSubtype="10" fill="hold" grpId="0" nodeType="withEffect">
                                  <p:stCondLst>
                                    <p:cond delay="0"/>
                                  </p:stCondLst>
                                  <p:childTnLst>
                                    <p:set>
                                      <p:cBhvr>
                                        <p:cTn id="11" dur="1" fill="hold">
                                          <p:stCondLst>
                                            <p:cond delay="0"/>
                                          </p:stCondLst>
                                        </p:cTn>
                                        <p:tgtEl>
                                          <p:spTgt spid="235526">
                                            <p:txEl>
                                              <p:pRg st="0" end="0"/>
                                            </p:txEl>
                                          </p:spTgt>
                                        </p:tgtEl>
                                        <p:attrNameLst>
                                          <p:attrName>style.visibility</p:attrName>
                                        </p:attrNameLst>
                                      </p:cBhvr>
                                      <p:to>
                                        <p:strVal val="visible"/>
                                      </p:to>
                                    </p:set>
                                    <p:animEffect transition="in" filter="checkerboard(across)">
                                      <p:cBhvr>
                                        <p:cTn id="12" dur="500"/>
                                        <p:tgtEl>
                                          <p:spTgt spid="235526">
                                            <p:txEl>
                                              <p:pRg st="0" end="0"/>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355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35524">
                                            <p:txEl>
                                              <p:pRg st="0" end="0"/>
                                            </p:txEl>
                                          </p:spTgt>
                                        </p:tgtEl>
                                        <p:attrNameLst>
                                          <p:attrName>style.visibility</p:attrName>
                                        </p:attrNameLst>
                                      </p:cBhvr>
                                      <p:to>
                                        <p:strVal val="visible"/>
                                      </p:to>
                                    </p:set>
                                    <p:animEffect transition="in" filter="checkerboard(across)">
                                      <p:cBhvr>
                                        <p:cTn id="21" dur="500"/>
                                        <p:tgtEl>
                                          <p:spTgt spid="235524">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35523">
                                            <p:txEl>
                                              <p:pRg st="0" end="0"/>
                                            </p:txEl>
                                          </p:spTgt>
                                        </p:tgtEl>
                                        <p:attrNameLst>
                                          <p:attrName>style.visibility</p:attrName>
                                        </p:attrNameLst>
                                      </p:cBhvr>
                                      <p:to>
                                        <p:strVal val="visible"/>
                                      </p:to>
                                    </p:set>
                                    <p:animEffect transition="in" filter="checkerboard(across)">
                                      <p:cBhvr>
                                        <p:cTn id="26" dur="500"/>
                                        <p:tgtEl>
                                          <p:spTgt spid="23552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35531">
                                            <p:txEl>
                                              <p:pRg st="0" end="0"/>
                                            </p:txEl>
                                          </p:spTgt>
                                        </p:tgtEl>
                                        <p:attrNameLst>
                                          <p:attrName>style.visibility</p:attrName>
                                        </p:attrNameLst>
                                      </p:cBhvr>
                                      <p:to>
                                        <p:strVal val="visible"/>
                                      </p:to>
                                    </p:set>
                                    <p:animEffect transition="in" filter="checkerboard(across)">
                                      <p:cBhvr>
                                        <p:cTn id="31" dur="500"/>
                                        <p:tgtEl>
                                          <p:spTgt spid="235531">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35530">
                                            <p:txEl>
                                              <p:pRg st="0" end="0"/>
                                            </p:txEl>
                                          </p:spTgt>
                                        </p:tgtEl>
                                        <p:attrNameLst>
                                          <p:attrName>style.visibility</p:attrName>
                                        </p:attrNameLst>
                                      </p:cBhvr>
                                      <p:to>
                                        <p:strVal val="visible"/>
                                      </p:to>
                                    </p:set>
                                    <p:animEffect transition="in" filter="checkerboard(across)">
                                      <p:cBhvr>
                                        <p:cTn id="36" dur="500"/>
                                        <p:tgtEl>
                                          <p:spTgt spid="235530">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35533">
                                            <p:txEl>
                                              <p:pRg st="0" end="0"/>
                                            </p:txEl>
                                          </p:spTgt>
                                        </p:tgtEl>
                                        <p:attrNameLst>
                                          <p:attrName>style.visibility</p:attrName>
                                        </p:attrNameLst>
                                      </p:cBhvr>
                                      <p:to>
                                        <p:strVal val="visible"/>
                                      </p:to>
                                    </p:set>
                                    <p:animEffect transition="in" filter="checkerboard(across)">
                                      <p:cBhvr>
                                        <p:cTn id="41" dur="500"/>
                                        <p:tgtEl>
                                          <p:spTgt spid="235533">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35532">
                                            <p:txEl>
                                              <p:pRg st="0" end="0"/>
                                            </p:txEl>
                                          </p:spTgt>
                                        </p:tgtEl>
                                        <p:attrNameLst>
                                          <p:attrName>style.visibility</p:attrName>
                                        </p:attrNameLst>
                                      </p:cBhvr>
                                      <p:to>
                                        <p:strVal val="visible"/>
                                      </p:to>
                                    </p:set>
                                    <p:animEffect transition="in" filter="checkerboard(across)">
                                      <p:cBhvr>
                                        <p:cTn id="46" dur="500"/>
                                        <p:tgtEl>
                                          <p:spTgt spid="235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autoUpdateAnimBg="0"/>
      <p:bldP spid="235524" grpId="0" build="p" autoUpdateAnimBg="0"/>
      <p:bldP spid="235525" grpId="0" build="p" autoUpdateAnimBg="0"/>
      <p:bldP spid="235526" grpId="0" build="p" autoUpdateAnimBg="0"/>
      <p:bldP spid="235527" grpId="0" animBg="1"/>
      <p:bldP spid="235528" grpId="0" animBg="1"/>
      <p:bldP spid="235529" grpId="0" animBg="1"/>
      <p:bldP spid="235530" grpId="0" build="p" autoUpdateAnimBg="0"/>
      <p:bldP spid="235531" grpId="0" build="p" autoUpdateAnimBg="0"/>
      <p:bldP spid="235532" grpId="0" build="p" autoUpdateAnimBg="0"/>
      <p:bldP spid="235533" grpId="0" build="p" autoUpdateAnimBg="0"/>
    </p:bldLst>
  </p:timing>
</p:sld>
</file>

<file path=ppt/theme/theme1.xml><?xml version="1.0" encoding="utf-8"?>
<a:theme xmlns:a="http://schemas.openxmlformats.org/drawingml/2006/main" name="Bold Stripes">
  <a:themeElements>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15373</TotalTime>
  <Words>2299</Words>
  <Application>Microsoft Office PowerPoint</Application>
  <PresentationFormat>全屏显示(4:3)</PresentationFormat>
  <Paragraphs>500</Paragraphs>
  <Slides>59</Slides>
  <Notes>22</Notes>
  <HiddenSlides>12</HiddenSlides>
  <MMClips>0</MMClips>
  <ScaleCrop>false</ScaleCrop>
  <HeadingPairs>
    <vt:vector size="8" baseType="variant">
      <vt:variant>
        <vt:lpstr>已用的字体</vt:lpstr>
      </vt:variant>
      <vt:variant>
        <vt:i4>15</vt:i4>
      </vt:variant>
      <vt:variant>
        <vt:lpstr>主题</vt:lpstr>
      </vt:variant>
      <vt:variant>
        <vt:i4>8</vt:i4>
      </vt:variant>
      <vt:variant>
        <vt:lpstr>嵌入 OLE 服务器</vt:lpstr>
      </vt:variant>
      <vt:variant>
        <vt:i4>1</vt:i4>
      </vt:variant>
      <vt:variant>
        <vt:lpstr>幻灯片标题</vt:lpstr>
      </vt:variant>
      <vt:variant>
        <vt:i4>59</vt:i4>
      </vt:variant>
    </vt:vector>
  </HeadingPairs>
  <TitlesOfParts>
    <vt:vector size="83" baseType="lpstr">
      <vt:lpstr>方正琥珀简体</vt:lpstr>
      <vt:lpstr>方正水柱简体</vt:lpstr>
      <vt:lpstr>黑体</vt:lpstr>
      <vt:lpstr>华文新魏</vt:lpstr>
      <vt:lpstr>楷体</vt:lpstr>
      <vt:lpstr>楷体_GB2312</vt:lpstr>
      <vt:lpstr>宋体</vt:lpstr>
      <vt:lpstr>文鼎CS舒同体</vt:lpstr>
      <vt:lpstr>Arial</vt:lpstr>
      <vt:lpstr>Monotype Sorts</vt:lpstr>
      <vt:lpstr>Tahoma</vt:lpstr>
      <vt:lpstr>Times New Roman</vt:lpstr>
      <vt:lpstr>Verdana</vt:lpstr>
      <vt:lpstr>Wingdings</vt:lpstr>
      <vt:lpstr>Wingdings 2</vt:lpstr>
      <vt:lpstr>Bold Stripes</vt:lpstr>
      <vt:lpstr>默认设计模板</vt:lpstr>
      <vt:lpstr>5_默认设计模板</vt:lpstr>
      <vt:lpstr>1_默认设计模板</vt:lpstr>
      <vt:lpstr>2_默认设计模板</vt:lpstr>
      <vt:lpstr>4_Blends</vt:lpstr>
      <vt:lpstr>3_Blends</vt:lpstr>
      <vt:lpstr>1_Blends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派生类的继承方式 </vt:lpstr>
      <vt:lpstr>Windows编程</vt:lpstr>
      <vt:lpstr>PowerPoint 演示文稿</vt:lpstr>
      <vt:lpstr>PowerPoint 演示文稿</vt:lpstr>
      <vt:lpstr>PowerPoint 演示文稿</vt:lpstr>
      <vt:lpstr>PowerPoint 演示文稿</vt:lpstr>
      <vt:lpstr>程序的编写</vt:lpstr>
      <vt:lpstr>PowerPoint 演示文稿</vt:lpstr>
      <vt:lpstr>PowerPoint 演示文稿</vt:lpstr>
      <vt:lpstr>PowerPoint 演示文稿</vt:lpstr>
      <vt:lpstr>PowerPoint 演示文稿</vt:lpstr>
      <vt:lpstr>PowerPoint 演示文稿</vt:lpstr>
      <vt:lpstr>PowerPoint 演示文稿</vt:lpstr>
      <vt:lpstr>消息驱动的整个流程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MFC应用程序向导创建的类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编辑框（Edit Control）</vt:lpstr>
      <vt:lpstr>编写编辑框应用程序的步骤</vt:lpstr>
      <vt:lpstr>练  习</vt:lpstr>
      <vt:lpstr>练  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ZhangLijing</dc:creator>
  <cp:lastModifiedBy>AutoBVT</cp:lastModifiedBy>
  <cp:revision>303</cp:revision>
  <dcterms:created xsi:type="dcterms:W3CDTF">2001-10-15T01:38:10Z</dcterms:created>
  <dcterms:modified xsi:type="dcterms:W3CDTF">2018-04-18T11:15:03Z</dcterms:modified>
</cp:coreProperties>
</file>