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45"/>
  </p:notesMasterIdLst>
  <p:handoutMasterIdLst>
    <p:handoutMasterId r:id="rId46"/>
  </p:handoutMasterIdLst>
  <p:sldIdLst>
    <p:sldId id="556" r:id="rId2"/>
    <p:sldId id="555" r:id="rId3"/>
    <p:sldId id="621" r:id="rId4"/>
    <p:sldId id="651" r:id="rId5"/>
    <p:sldId id="652" r:id="rId6"/>
    <p:sldId id="653" r:id="rId7"/>
    <p:sldId id="657" r:id="rId8"/>
    <p:sldId id="654" r:id="rId9"/>
    <p:sldId id="655" r:id="rId10"/>
    <p:sldId id="656" r:id="rId11"/>
    <p:sldId id="622" r:id="rId12"/>
    <p:sldId id="623" r:id="rId13"/>
    <p:sldId id="658" r:id="rId14"/>
    <p:sldId id="628" r:id="rId15"/>
    <p:sldId id="659" r:id="rId16"/>
    <p:sldId id="660" r:id="rId17"/>
    <p:sldId id="661" r:id="rId18"/>
    <p:sldId id="662" r:id="rId19"/>
    <p:sldId id="663" r:id="rId20"/>
    <p:sldId id="664" r:id="rId21"/>
    <p:sldId id="629" r:id="rId22"/>
    <p:sldId id="630" r:id="rId23"/>
    <p:sldId id="631" r:id="rId24"/>
    <p:sldId id="632" r:id="rId25"/>
    <p:sldId id="633" r:id="rId26"/>
    <p:sldId id="634" r:id="rId27"/>
    <p:sldId id="665" r:id="rId28"/>
    <p:sldId id="635" r:id="rId29"/>
    <p:sldId id="636" r:id="rId30"/>
    <p:sldId id="637" r:id="rId31"/>
    <p:sldId id="638" r:id="rId32"/>
    <p:sldId id="639" r:id="rId33"/>
    <p:sldId id="649" r:id="rId34"/>
    <p:sldId id="650" r:id="rId35"/>
    <p:sldId id="640" r:id="rId36"/>
    <p:sldId id="641" r:id="rId37"/>
    <p:sldId id="642" r:id="rId38"/>
    <p:sldId id="643" r:id="rId39"/>
    <p:sldId id="644" r:id="rId40"/>
    <p:sldId id="645" r:id="rId41"/>
    <p:sldId id="646" r:id="rId42"/>
    <p:sldId id="647" r:id="rId43"/>
    <p:sldId id="648" r:id="rId4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FF0000"/>
    <a:srgbClr val="0000CC"/>
    <a:srgbClr val="006600"/>
    <a:srgbClr val="008000"/>
    <a:srgbClr val="FFFFFF"/>
    <a:srgbClr val="000099"/>
    <a:srgbClr val="009900"/>
    <a:srgbClr val="CC0000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2" autoAdjust="0"/>
    <p:restoredTop sz="88741" autoAdjust="0"/>
  </p:normalViewPr>
  <p:slideViewPr>
    <p:cSldViewPr>
      <p:cViewPr>
        <p:scale>
          <a:sx n="75" d="100"/>
          <a:sy n="75" d="100"/>
        </p:scale>
        <p:origin x="-7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57F131-2F7D-41AF-899E-44166E8A1D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1212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9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9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9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9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06631892-3CF2-4191-AAB3-F6E52E67BA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5854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采用多字节字符集，函数应该是</a:t>
            </a:r>
            <a:r>
              <a:rPr lang="en-US" altLang="zh-CN" dirty="0" err="1" smtClean="0"/>
              <a:t>GetWindowTextA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SetWindowTextA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31892-3CF2-4191-AAB3-F6E52E67BABD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6282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690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42691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4269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4269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  <p:grpSp>
          <p:nvGrpSpPr>
            <p:cNvPr id="24269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42695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42696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  <p:sp>
          <p:nvSpPr>
            <p:cNvPr id="24269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4269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4269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2427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427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4270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24270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endParaRPr lang="en-US" altLang="zh-CN" smtClean="0">
              <a:solidFill>
                <a:srgbClr val="1C1C1C"/>
              </a:solidFill>
              <a:ea typeface="宋体" charset="-122"/>
            </a:endParaRPr>
          </a:p>
        </p:txBody>
      </p:sp>
      <p:sp>
        <p:nvSpPr>
          <p:cNvPr id="242704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B21CEFA6-E7CE-466B-BE58-FA61395590B8}" type="slidenum">
              <a:rPr lang="en-US" altLang="zh-CN">
                <a:solidFill>
                  <a:srgbClr val="1C1C1C"/>
                </a:solidFill>
              </a:rPr>
              <a:pPr/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133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8749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7710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04910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777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8681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0069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6169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105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7208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4715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8984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3201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4166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4166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4166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4167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4167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4167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4167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167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16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/>
            </a:lvl1pPr>
          </a:lstStyle>
          <a:p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4167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600"/>
            </a:lvl1pPr>
          </a:lstStyle>
          <a:p>
            <a:r>
              <a:rPr lang="en-US" altLang="zh-CN" smtClean="0">
                <a:solidFill>
                  <a:srgbClr val="000000"/>
                </a:solidFill>
                <a:ea typeface="宋体" charset="-122"/>
              </a:rPr>
              <a:t>1</a:t>
            </a:r>
          </a:p>
        </p:txBody>
      </p:sp>
      <p:pic>
        <p:nvPicPr>
          <p:cNvPr id="241677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0" t="96883" r="53999" b="1009"/>
          <a:stretch>
            <a:fillRect/>
          </a:stretch>
        </p:blipFill>
        <p:spPr bwMode="auto">
          <a:xfrm>
            <a:off x="0" y="7620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784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522" y="2132856"/>
            <a:ext cx="52959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993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784" y="1191692"/>
            <a:ext cx="59531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 bwMode="auto">
          <a:xfrm>
            <a:off x="4777420" y="3284984"/>
            <a:ext cx="2601280" cy="20751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958020" y="2996952"/>
            <a:ext cx="2601280" cy="20751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172980" y="5750272"/>
            <a:ext cx="1042504" cy="24412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046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Text Box 2"/>
          <p:cNvSpPr txBox="1">
            <a:spLocks noChangeArrowheads="1"/>
          </p:cNvSpPr>
          <p:nvPr/>
        </p:nvSpPr>
        <p:spPr bwMode="auto">
          <a:xfrm>
            <a:off x="1547813" y="1988840"/>
            <a:ext cx="6192539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buClr>
                <a:srgbClr val="9900CC"/>
              </a:buClr>
              <a:buFont typeface="Wingdings" pitchFamily="2" charset="2"/>
              <a:buNone/>
            </a:pPr>
            <a:r>
              <a:rPr kumimoji="0" lang="en-US" altLang="zh-CN" b="1" dirty="0" smtClean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 </a:t>
            </a:r>
            <a:r>
              <a:rPr kumimoji="0" lang="zh-CN" altLang="en-US" b="1" dirty="0" smtClean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给</a:t>
            </a:r>
            <a:r>
              <a:rPr kumimoji="0" lang="zh-CN" altLang="en-US" b="1" dirty="0" smtClean="0">
                <a:solidFill>
                  <a:srgbClr val="000000"/>
                </a:solidFill>
                <a:latin typeface="Arial"/>
                <a:ea typeface="宋体" charset="-122"/>
              </a:rPr>
              <a:t>“</a:t>
            </a:r>
            <a:r>
              <a:rPr kumimoji="0" lang="zh-CN" altLang="en-US" b="1" dirty="0" smtClean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帮助</a:t>
            </a:r>
            <a:r>
              <a:rPr kumimoji="0" lang="zh-CN" altLang="en-US" b="1" dirty="0" smtClean="0">
                <a:solidFill>
                  <a:srgbClr val="000000"/>
                </a:solidFill>
                <a:latin typeface="Arial"/>
                <a:ea typeface="宋体" charset="-122"/>
              </a:rPr>
              <a:t>”</a:t>
            </a:r>
            <a:r>
              <a:rPr kumimoji="0" lang="zh-CN" altLang="en-US" b="1" dirty="0" smtClean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菜单的</a:t>
            </a:r>
            <a:r>
              <a:rPr kumimoji="0" lang="zh-CN" altLang="en-US" b="1" dirty="0" smtClean="0">
                <a:solidFill>
                  <a:srgbClr val="000000"/>
                </a:solidFill>
                <a:latin typeface="Arial"/>
                <a:ea typeface="宋体" charset="-122"/>
              </a:rPr>
              <a:t>“</a:t>
            </a:r>
            <a:r>
              <a:rPr kumimoji="0" lang="zh-CN" altLang="en-US" b="1" dirty="0" smtClean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关于</a:t>
            </a:r>
            <a:r>
              <a:rPr kumimoji="0" lang="zh-CN" altLang="en-US" b="1" dirty="0" smtClean="0">
                <a:solidFill>
                  <a:srgbClr val="000000"/>
                </a:solidFill>
                <a:latin typeface="Arial"/>
                <a:ea typeface="宋体" charset="-122"/>
              </a:rPr>
              <a:t>”命令</a:t>
            </a:r>
            <a:r>
              <a:rPr kumimoji="0" lang="zh-CN" altLang="en-US" b="1" dirty="0" smtClean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连接代码</a:t>
            </a:r>
            <a:endParaRPr kumimoji="0" lang="zh-CN" altLang="en-US" b="1" dirty="0" smtClean="0">
              <a:solidFill>
                <a:srgbClr val="000000"/>
              </a:solidFill>
              <a:latin typeface="Verdana" pitchFamily="34" charset="0"/>
              <a:ea typeface="黑体" pitchFamily="49" charset="-122"/>
            </a:endParaRPr>
          </a:p>
        </p:txBody>
      </p:sp>
      <p:grpSp>
        <p:nvGrpSpPr>
          <p:cNvPr id="365571" name="Group 3"/>
          <p:cNvGrpSpPr>
            <a:grpSpLocks/>
          </p:cNvGrpSpPr>
          <p:nvPr/>
        </p:nvGrpSpPr>
        <p:grpSpPr bwMode="auto">
          <a:xfrm>
            <a:off x="1066800" y="2030115"/>
            <a:ext cx="762000" cy="457200"/>
            <a:chOff x="528" y="1392"/>
            <a:chExt cx="480" cy="288"/>
          </a:xfrm>
        </p:grpSpPr>
        <p:sp>
          <p:nvSpPr>
            <p:cNvPr id="365572" name="Text Box 4"/>
            <p:cNvSpPr txBox="1">
              <a:spLocks noChangeArrowheads="1"/>
            </p:cNvSpPr>
            <p:nvPr/>
          </p:nvSpPr>
          <p:spPr bwMode="auto">
            <a:xfrm>
              <a:off x="528" y="1392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b="1" smtClean="0">
                  <a:solidFill>
                    <a:srgbClr val="FF0000"/>
                  </a:solidFill>
                  <a:latin typeface="Times New Roman" pitchFamily="18" charset="0"/>
                  <a:ea typeface="方正琥珀简体" pitchFamily="2" charset="-122"/>
                </a:rPr>
                <a:t>C</a:t>
              </a:r>
              <a:endParaRPr lang="en-US" altLang="zh-CN" b="1" smtClean="0">
                <a:solidFill>
                  <a:srgbClr val="33CC33"/>
                </a:solidFill>
                <a:latin typeface="Times New Roman" pitchFamily="18" charset="0"/>
                <a:ea typeface="方正琥珀简体" pitchFamily="2" charset="-122"/>
              </a:endParaRPr>
            </a:p>
          </p:txBody>
        </p:sp>
        <p:sp>
          <p:nvSpPr>
            <p:cNvPr id="365573" name="Text Box 5"/>
            <p:cNvSpPr txBox="1">
              <a:spLocks noChangeArrowheads="1"/>
            </p:cNvSpPr>
            <p:nvPr/>
          </p:nvSpPr>
          <p:spPr bwMode="auto">
            <a:xfrm>
              <a:off x="576" y="1522"/>
              <a:ext cx="384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 b="1" baseline="30000" smtClean="0">
                  <a:solidFill>
                    <a:srgbClr val="0000FF"/>
                  </a:solidFill>
                  <a:latin typeface="Times New Roman" pitchFamily="18" charset="0"/>
                  <a:ea typeface="方正琥珀简体" pitchFamily="2" charset="-122"/>
                </a:rPr>
                <a:t>+</a:t>
              </a:r>
              <a:r>
                <a:rPr lang="en-US" altLang="zh-CN" sz="2000" b="1" baseline="30000" smtClean="0">
                  <a:solidFill>
                    <a:srgbClr val="00FF00"/>
                  </a:solidFill>
                  <a:latin typeface="Times New Roman" pitchFamily="18" charset="0"/>
                  <a:ea typeface="方正琥珀简体" pitchFamily="2" charset="-122"/>
                </a:rPr>
                <a:t> +</a:t>
              </a:r>
            </a:p>
          </p:txBody>
        </p:sp>
      </p:grpSp>
      <p:sp>
        <p:nvSpPr>
          <p:cNvPr id="365574" name="Text Box 6"/>
          <p:cNvSpPr txBox="1">
            <a:spLocks noChangeArrowheads="1"/>
          </p:cNvSpPr>
          <p:nvPr/>
        </p:nvSpPr>
        <p:spPr bwMode="auto">
          <a:xfrm>
            <a:off x="1600200" y="2560340"/>
            <a:ext cx="5791200" cy="223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  <a:spcBef>
                <a:spcPct val="15000"/>
              </a:spcBef>
            </a:pPr>
            <a:r>
              <a:rPr lang="en-US" altLang="zh-CN" b="1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void 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CMyDlg</a:t>
            </a:r>
            <a:r>
              <a:rPr lang="en-US" altLang="zh-CN" b="1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::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OnHelpAbout</a:t>
            </a:r>
            <a:r>
              <a:rPr lang="en-US" altLang="zh-CN" b="1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 ) </a:t>
            </a:r>
          </a:p>
          <a:p>
            <a:pPr algn="l">
              <a:lnSpc>
                <a:spcPct val="105000"/>
              </a:lnSpc>
              <a:spcBef>
                <a:spcPct val="15000"/>
              </a:spcBef>
            </a:pPr>
            <a:r>
              <a:rPr lang="en-US" altLang="zh-CN" b="1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pPr algn="l">
              <a:lnSpc>
                <a:spcPct val="105000"/>
              </a:lnSpc>
              <a:spcBef>
                <a:spcPct val="15000"/>
              </a:spcBef>
            </a:pPr>
            <a:r>
              <a:rPr lang="en-US" altLang="zh-CN" b="1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b="1" dirty="0" err="1" smtClean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CAboutDlg</a:t>
            </a:r>
            <a:r>
              <a:rPr lang="en-US" altLang="zh-CN" b="1" dirty="0" smtClean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 err="1" smtClean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dlg</a:t>
            </a:r>
            <a:r>
              <a:rPr lang="en-US" altLang="zh-CN" b="1" dirty="0" smtClean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algn="l">
              <a:lnSpc>
                <a:spcPct val="105000"/>
              </a:lnSpc>
              <a:spcBef>
                <a:spcPct val="15000"/>
              </a:spcBef>
            </a:pPr>
            <a:r>
              <a:rPr lang="en-US" altLang="zh-CN" b="1" dirty="0" smtClean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</a:t>
            </a:r>
            <a:r>
              <a:rPr lang="en-US" altLang="zh-CN" b="1" dirty="0" err="1" smtClean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dlg.DoModal</a:t>
            </a:r>
            <a:r>
              <a:rPr lang="en-US" altLang="zh-CN" b="1" dirty="0" smtClean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 );</a:t>
            </a:r>
          </a:p>
          <a:p>
            <a:pPr algn="l">
              <a:lnSpc>
                <a:spcPct val="105000"/>
              </a:lnSpc>
              <a:spcBef>
                <a:spcPct val="15000"/>
              </a:spcBef>
            </a:pPr>
            <a:r>
              <a:rPr lang="en-US" altLang="zh-CN" b="1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365575" name="Text Box 7"/>
          <p:cNvSpPr txBox="1">
            <a:spLocks noChangeArrowheads="1"/>
          </p:cNvSpPr>
          <p:nvPr/>
        </p:nvSpPr>
        <p:spPr bwMode="auto">
          <a:xfrm>
            <a:off x="1092696" y="980728"/>
            <a:ext cx="43434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zh-CN"/>
            </a:defPPr>
            <a:lvl1pPr>
              <a:defRPr kumimoji="0" sz="4400">
                <a:solidFill>
                  <a:srgbClr val="0000FF"/>
                </a:solidFill>
                <a:ea typeface="黑体" pitchFamily="49" charset="-122"/>
              </a:defRPr>
            </a:lvl1pPr>
            <a:lvl2pPr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l"/>
            <a:r>
              <a:rPr lang="zh-CN" altLang="en-US" dirty="0">
                <a:latin typeface="Times New Roman" pitchFamily="18" charset="0"/>
              </a:rPr>
              <a:t>实现菜单项功能</a:t>
            </a:r>
          </a:p>
        </p:txBody>
      </p:sp>
    </p:spTree>
    <p:extLst>
      <p:ext uri="{BB962C8B-B14F-4D97-AF65-F5344CB8AC3E}">
        <p14:creationId xmlns:p14="http://schemas.microsoft.com/office/powerpoint/2010/main" val="132287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115765" y="2148477"/>
            <a:ext cx="619253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Clr>
                <a:srgbClr val="9900CC"/>
              </a:buClr>
              <a:buFont typeface="+mj-lt"/>
              <a:buAutoNum type="arabicPeriod"/>
            </a:pPr>
            <a:r>
              <a:rPr kumimoji="0" lang="zh-CN" altLang="en-US" sz="2800" b="1" dirty="0" smtClean="0">
                <a:solidFill>
                  <a:srgbClr val="000000"/>
                </a:solidFill>
                <a:latin typeface="宋体"/>
                <a:ea typeface="宋体"/>
              </a:rPr>
              <a:t>创建菜单资源并进行设计；</a:t>
            </a:r>
            <a:endParaRPr kumimoji="0" lang="en-US" altLang="zh-CN" sz="2800" b="1" dirty="0" smtClean="0">
              <a:solidFill>
                <a:srgbClr val="000000"/>
              </a:solidFill>
              <a:latin typeface="宋体"/>
              <a:ea typeface="宋体"/>
            </a:endParaRPr>
          </a:p>
          <a:p>
            <a:pPr marL="457200" indent="-457200" algn="l">
              <a:lnSpc>
                <a:spcPct val="150000"/>
              </a:lnSpc>
              <a:buClr>
                <a:srgbClr val="9900CC"/>
              </a:buClr>
              <a:buFont typeface="+mj-lt"/>
              <a:buAutoNum type="arabicPeriod"/>
            </a:pPr>
            <a:r>
              <a:rPr kumimoji="0" lang="zh-CN" altLang="en-US" sz="2800" b="1" dirty="0" smtClean="0">
                <a:solidFill>
                  <a:srgbClr val="000000"/>
                </a:solidFill>
                <a:latin typeface="宋体"/>
                <a:ea typeface="宋体"/>
              </a:rPr>
              <a:t>将菜单在对话框中显示出来；</a:t>
            </a:r>
            <a:endParaRPr kumimoji="0" lang="en-US" altLang="zh-CN" sz="2800" b="1" dirty="0" smtClean="0">
              <a:solidFill>
                <a:srgbClr val="000000"/>
              </a:solidFill>
              <a:latin typeface="宋体"/>
              <a:ea typeface="宋体"/>
            </a:endParaRPr>
          </a:p>
          <a:p>
            <a:pPr marL="457200" indent="-457200" algn="l">
              <a:lnSpc>
                <a:spcPct val="150000"/>
              </a:lnSpc>
              <a:buClr>
                <a:srgbClr val="9900CC"/>
              </a:buClr>
              <a:buFont typeface="+mj-lt"/>
              <a:buAutoNum type="arabicPeriod"/>
            </a:pPr>
            <a:r>
              <a:rPr kumimoji="0" lang="zh-CN" altLang="en-US" sz="2800" b="1" dirty="0" smtClean="0">
                <a:solidFill>
                  <a:srgbClr val="000000"/>
                </a:solidFill>
                <a:latin typeface="宋体"/>
                <a:ea typeface="宋体"/>
              </a:rPr>
              <a:t>为菜单项编写代码。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092696" y="980728"/>
            <a:ext cx="43434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zh-CN"/>
            </a:defPPr>
            <a:lvl1pPr>
              <a:defRPr kumimoji="0" sz="4400">
                <a:solidFill>
                  <a:srgbClr val="0000FF"/>
                </a:solidFill>
                <a:ea typeface="黑体" pitchFamily="49" charset="-122"/>
              </a:defRPr>
            </a:lvl1pPr>
            <a:lvl2pPr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l"/>
            <a:r>
              <a:rPr lang="zh-CN" altLang="en-US" dirty="0">
                <a:latin typeface="Times New Roman" pitchFamily="18" charset="0"/>
              </a:rPr>
              <a:t>菜单操作步骤</a:t>
            </a:r>
          </a:p>
        </p:txBody>
      </p:sp>
    </p:spTree>
    <p:extLst>
      <p:ext uri="{BB962C8B-B14F-4D97-AF65-F5344CB8AC3E}">
        <p14:creationId xmlns:p14="http://schemas.microsoft.com/office/powerpoint/2010/main" val="429219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060848"/>
            <a:ext cx="42481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380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115765" y="2148477"/>
            <a:ext cx="619253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Clr>
                <a:srgbClr val="9900CC"/>
              </a:buClr>
              <a:buFont typeface="+mj-lt"/>
              <a:buAutoNum type="arabicPeriod"/>
            </a:pPr>
            <a:r>
              <a:rPr kumimoji="0" lang="zh-CN" altLang="en-US" sz="2800" b="1" dirty="0" smtClean="0">
                <a:solidFill>
                  <a:srgbClr val="000000"/>
                </a:solidFill>
                <a:latin typeface="宋体"/>
                <a:ea typeface="宋体"/>
              </a:rPr>
              <a:t>创建对话框资源并进行设计；</a:t>
            </a:r>
            <a:endParaRPr kumimoji="0" lang="en-US" altLang="zh-CN" sz="2800" b="1" dirty="0" smtClean="0">
              <a:solidFill>
                <a:srgbClr val="000000"/>
              </a:solidFill>
              <a:latin typeface="宋体"/>
              <a:ea typeface="宋体"/>
            </a:endParaRPr>
          </a:p>
          <a:p>
            <a:pPr marL="457200" indent="-457200" algn="l">
              <a:lnSpc>
                <a:spcPct val="150000"/>
              </a:lnSpc>
              <a:buClr>
                <a:srgbClr val="9900CC"/>
              </a:buClr>
              <a:buFont typeface="+mj-lt"/>
              <a:buAutoNum type="arabicPeriod"/>
            </a:pPr>
            <a:r>
              <a:rPr kumimoji="0" lang="zh-CN" altLang="en-US" sz="2800" b="1" dirty="0" smtClean="0">
                <a:solidFill>
                  <a:srgbClr val="000000"/>
                </a:solidFill>
                <a:latin typeface="宋体"/>
                <a:ea typeface="宋体"/>
              </a:rPr>
              <a:t>为对话框资源关联一个类；</a:t>
            </a:r>
            <a:endParaRPr kumimoji="0" lang="en-US" altLang="zh-CN" sz="2800" b="1" dirty="0" smtClean="0">
              <a:solidFill>
                <a:srgbClr val="000000"/>
              </a:solidFill>
              <a:latin typeface="宋体"/>
              <a:ea typeface="宋体"/>
            </a:endParaRPr>
          </a:p>
          <a:p>
            <a:pPr marL="457200" indent="-457200" algn="l">
              <a:lnSpc>
                <a:spcPct val="150000"/>
              </a:lnSpc>
              <a:buClr>
                <a:srgbClr val="9900CC"/>
              </a:buClr>
              <a:buFont typeface="+mj-lt"/>
              <a:buAutoNum type="arabicPeriod"/>
            </a:pPr>
            <a:r>
              <a:rPr kumimoji="0" lang="zh-CN" altLang="en-US" sz="2800" b="1" dirty="0" smtClean="0">
                <a:solidFill>
                  <a:srgbClr val="000000"/>
                </a:solidFill>
                <a:latin typeface="宋体"/>
                <a:ea typeface="宋体"/>
              </a:rPr>
              <a:t>编写显示子对话框的代码。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092696" y="980728"/>
            <a:ext cx="556753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defPPr>
              <a:defRPr lang="zh-CN"/>
            </a:defPPr>
            <a:lvl1pPr>
              <a:defRPr kumimoji="0" sz="4400">
                <a:solidFill>
                  <a:srgbClr val="0000FF"/>
                </a:solidFill>
                <a:ea typeface="黑体" pitchFamily="49" charset="-122"/>
              </a:defRPr>
            </a:lvl1pPr>
            <a:lvl2pPr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l"/>
            <a:r>
              <a:rPr lang="zh-CN" altLang="en-US" dirty="0" smtClean="0">
                <a:latin typeface="Times New Roman" pitchFamily="18" charset="0"/>
              </a:rPr>
              <a:t>子对话框操作</a:t>
            </a:r>
            <a:r>
              <a:rPr lang="zh-CN" altLang="en-US" dirty="0">
                <a:latin typeface="Times New Roman" pitchFamily="18" charset="0"/>
              </a:rPr>
              <a:t>步骤</a:t>
            </a:r>
          </a:p>
        </p:txBody>
      </p:sp>
    </p:spTree>
    <p:extLst>
      <p:ext uri="{BB962C8B-B14F-4D97-AF65-F5344CB8AC3E}">
        <p14:creationId xmlns:p14="http://schemas.microsoft.com/office/powerpoint/2010/main" val="358762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924944"/>
            <a:ext cx="4333334" cy="3123810"/>
          </a:xfrm>
          <a:prstGeom prst="rect">
            <a:avLst/>
          </a:prstGeom>
        </p:spPr>
      </p:pic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092696" y="980728"/>
            <a:ext cx="43434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zh-CN"/>
            </a:defPPr>
            <a:lvl1pPr>
              <a:defRPr kumimoji="0" sz="4400">
                <a:solidFill>
                  <a:srgbClr val="0000FF"/>
                </a:solidFill>
                <a:ea typeface="黑体" pitchFamily="49" charset="-122"/>
              </a:defRPr>
            </a:lvl1pPr>
            <a:lvl2pPr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l"/>
            <a:r>
              <a:rPr lang="zh-CN" altLang="en-US" dirty="0" smtClean="0">
                <a:latin typeface="Times New Roman" pitchFamily="18" charset="0"/>
              </a:rPr>
              <a:t>创建对话框资源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27584" y="1988840"/>
            <a:ext cx="7992888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88900" indent="-88900" algn="l">
              <a:lnSpc>
                <a:spcPct val="110000"/>
              </a:lnSpc>
              <a:buClr>
                <a:srgbClr val="9900CC"/>
              </a:buClr>
              <a:buSzPct val="60000"/>
              <a:buFont typeface="Wingdings" panose="05000000000000000000" pitchFamily="2" charset="2"/>
              <a:buChar char="n"/>
            </a:pPr>
            <a:r>
              <a:rPr kumimoji="0" lang="en-US" altLang="zh-CN" b="1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zh-CN" altLang="en-US" b="1" dirty="0" smtClean="0">
                <a:solidFill>
                  <a:srgbClr val="000000"/>
                </a:solidFill>
                <a:latin typeface="+mn-ea"/>
                <a:ea typeface="+mn-ea"/>
              </a:rPr>
              <a:t>在“资源视图”中，</a:t>
            </a:r>
            <a:r>
              <a:rPr kumimoji="0" lang="zh-CN" altLang="en-US" b="1" dirty="0" smtClean="0">
                <a:solidFill>
                  <a:srgbClr val="000000"/>
                </a:solidFill>
                <a:latin typeface="+mn-ea"/>
                <a:ea typeface="+mn-ea"/>
              </a:rPr>
              <a:t>“</a:t>
            </a:r>
            <a:r>
              <a:rPr kumimoji="0" lang="en-US" altLang="zh-CN" b="1" dirty="0" err="1" smtClean="0">
                <a:solidFill>
                  <a:srgbClr val="000000"/>
                </a:solidFill>
                <a:latin typeface="+mn-ea"/>
                <a:ea typeface="+mn-ea"/>
              </a:rPr>
              <a:t>Login.rc</a:t>
            </a:r>
            <a:r>
              <a:rPr kumimoji="0" lang="zh-CN" altLang="en-US" b="1" dirty="0" smtClean="0">
                <a:solidFill>
                  <a:srgbClr val="000000"/>
                </a:solidFill>
                <a:latin typeface="+mn-ea"/>
                <a:ea typeface="+mn-ea"/>
              </a:rPr>
              <a:t>”上点击鼠标右键，选择“添加资源”。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3124696" y="5542632"/>
            <a:ext cx="1008112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893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358" y="2420888"/>
            <a:ext cx="41529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 bwMode="auto">
          <a:xfrm>
            <a:off x="5389488" y="2852936"/>
            <a:ext cx="1008112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877716" y="3526408"/>
            <a:ext cx="732780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charset="-122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092696" y="980728"/>
            <a:ext cx="43434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zh-CN"/>
            </a:defPPr>
            <a:lvl1pPr>
              <a:defRPr kumimoji="0" sz="4400">
                <a:solidFill>
                  <a:srgbClr val="0000FF"/>
                </a:solidFill>
                <a:ea typeface="黑体" pitchFamily="49" charset="-122"/>
              </a:defRPr>
            </a:lvl1pPr>
            <a:lvl2pPr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l"/>
            <a:r>
              <a:rPr lang="zh-CN" altLang="en-US" dirty="0" smtClean="0">
                <a:latin typeface="Times New Roman" pitchFamily="18" charset="0"/>
              </a:rPr>
              <a:t>创建对话框资源</a:t>
            </a:r>
            <a:endParaRPr lang="zh-CN" alt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59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665" y="2204864"/>
            <a:ext cx="5666667" cy="3923810"/>
          </a:xfrm>
          <a:prstGeom prst="rect">
            <a:avLst/>
          </a:prstGeom>
        </p:spPr>
      </p:pic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092696" y="980728"/>
            <a:ext cx="43434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zh-CN"/>
            </a:defPPr>
            <a:lvl1pPr>
              <a:defRPr kumimoji="0" sz="4400">
                <a:solidFill>
                  <a:srgbClr val="0000FF"/>
                </a:solidFill>
                <a:ea typeface="黑体" pitchFamily="49" charset="-122"/>
              </a:defRPr>
            </a:lvl1pPr>
            <a:lvl2pPr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l"/>
            <a:r>
              <a:rPr lang="zh-CN" altLang="en-US" dirty="0" smtClean="0">
                <a:latin typeface="Times New Roman" pitchFamily="18" charset="0"/>
              </a:rPr>
              <a:t>创建对话框资源</a:t>
            </a:r>
            <a:endParaRPr lang="zh-CN" alt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77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1092696" y="980728"/>
            <a:ext cx="643163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defPPr>
              <a:defRPr lang="zh-CN"/>
            </a:defPPr>
            <a:lvl1pPr>
              <a:defRPr kumimoji="0" sz="4400">
                <a:solidFill>
                  <a:srgbClr val="0000FF"/>
                </a:solidFill>
                <a:ea typeface="黑体" pitchFamily="49" charset="-122"/>
              </a:defRPr>
            </a:lvl1pPr>
            <a:lvl2pPr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l"/>
            <a:r>
              <a:rPr lang="zh-CN" altLang="en-US" dirty="0">
                <a:latin typeface="Times New Roman" pitchFamily="18" charset="0"/>
              </a:rPr>
              <a:t>为对话框资源关联一个类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99592" y="1820530"/>
            <a:ext cx="7416824" cy="52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88900" indent="-88900" algn="l">
              <a:lnSpc>
                <a:spcPts val="3400"/>
              </a:lnSpc>
              <a:spcBef>
                <a:spcPts val="0"/>
              </a:spcBef>
              <a:buClr>
                <a:srgbClr val="9900CC"/>
              </a:buClr>
              <a:buSzPct val="60000"/>
              <a:buFont typeface="Wingdings" panose="05000000000000000000" pitchFamily="2" charset="2"/>
              <a:buChar char="n"/>
            </a:pPr>
            <a:r>
              <a:rPr kumimoji="0"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kumimoji="0"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在对话框空白处点击鼠标右键，选择</a:t>
            </a:r>
            <a:r>
              <a:rPr kumimoji="0"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“添加类”。</a:t>
            </a:r>
            <a:endParaRPr kumimoji="0" lang="zh-CN" altLang="en-US" b="1" dirty="0" smtClean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348880"/>
            <a:ext cx="5771429" cy="442857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4275224" y="4784452"/>
            <a:ext cx="1160872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122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2816"/>
            <a:ext cx="59531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092696" y="980728"/>
            <a:ext cx="643163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defPPr>
              <a:defRPr lang="zh-CN"/>
            </a:defPPr>
            <a:lvl1pPr>
              <a:defRPr kumimoji="0" sz="4400">
                <a:solidFill>
                  <a:srgbClr val="0000FF"/>
                </a:solidFill>
                <a:ea typeface="黑体" pitchFamily="49" charset="-122"/>
              </a:defRPr>
            </a:lvl1pPr>
            <a:lvl2pPr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l"/>
            <a:r>
              <a:rPr lang="zh-CN" altLang="en-US" dirty="0">
                <a:latin typeface="Times New Roman" pitchFamily="18" charset="0"/>
              </a:rPr>
              <a:t>为对话框资源关联一个类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498862" y="3073152"/>
            <a:ext cx="1937234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880844" y="6375400"/>
            <a:ext cx="720080" cy="2219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493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98538"/>
            <a:ext cx="7793037" cy="762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编辑框</a:t>
            </a:r>
          </a:p>
        </p:txBody>
      </p:sp>
      <p:graphicFrame>
        <p:nvGraphicFramePr>
          <p:cNvPr id="253955" name="Group 3"/>
          <p:cNvGraphicFramePr>
            <a:graphicFrameLocks noGrp="1"/>
          </p:cNvGraphicFramePr>
          <p:nvPr>
            <p:ph type="tbl" idx="1"/>
          </p:nvPr>
        </p:nvGraphicFramePr>
        <p:xfrm>
          <a:off x="684213" y="2133600"/>
          <a:ext cx="8280400" cy="4395153"/>
        </p:xfrm>
        <a:graphic>
          <a:graphicData uri="http://schemas.openxmlformats.org/drawingml/2006/table">
            <a:tbl>
              <a:tblPr/>
              <a:tblGrid>
                <a:gridCol w="8747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11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845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98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控制类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CEdit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数值类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CString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494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设置内容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8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读取内容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53973" name="Text Box 21"/>
          <p:cNvSpPr txBox="1">
            <a:spLocks noChangeArrowheads="1"/>
          </p:cNvSpPr>
          <p:nvPr/>
        </p:nvSpPr>
        <p:spPr bwMode="auto">
          <a:xfrm>
            <a:off x="5795963" y="3357563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m_Edit="OK";</a:t>
            </a:r>
          </a:p>
        </p:txBody>
      </p:sp>
      <p:sp>
        <p:nvSpPr>
          <p:cNvPr id="253974" name="Text Box 22"/>
          <p:cNvSpPr txBox="1">
            <a:spLocks noChangeArrowheads="1"/>
          </p:cNvSpPr>
          <p:nvPr/>
        </p:nvSpPr>
        <p:spPr bwMode="auto">
          <a:xfrm>
            <a:off x="5795963" y="3933825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UpdateData(FALSE);</a:t>
            </a:r>
          </a:p>
        </p:txBody>
      </p:sp>
      <p:sp>
        <p:nvSpPr>
          <p:cNvPr id="253975" name="Text Box 23"/>
          <p:cNvSpPr txBox="1">
            <a:spLocks noChangeArrowheads="1"/>
          </p:cNvSpPr>
          <p:nvPr/>
        </p:nvSpPr>
        <p:spPr bwMode="auto">
          <a:xfrm>
            <a:off x="5795963" y="5038725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UpdateData(TRUE);</a:t>
            </a:r>
          </a:p>
        </p:txBody>
      </p:sp>
      <p:sp>
        <p:nvSpPr>
          <p:cNvPr id="253976" name="Text Box 24"/>
          <p:cNvSpPr txBox="1">
            <a:spLocks noChangeArrowheads="1"/>
          </p:cNvSpPr>
          <p:nvPr/>
        </p:nvSpPr>
        <p:spPr bwMode="auto">
          <a:xfrm>
            <a:off x="6515100" y="5589588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字符串</a:t>
            </a:r>
          </a:p>
        </p:txBody>
      </p:sp>
      <p:sp>
        <p:nvSpPr>
          <p:cNvPr id="253977" name="Text Box 25"/>
          <p:cNvSpPr txBox="1">
            <a:spLocks noChangeArrowheads="1"/>
          </p:cNvSpPr>
          <p:nvPr/>
        </p:nvSpPr>
        <p:spPr bwMode="auto">
          <a:xfrm>
            <a:off x="1763713" y="3360738"/>
            <a:ext cx="374491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m_Edit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.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SetWindowTextW</a:t>
            </a:r>
            <a:endParaRPr lang="en-US" altLang="zh-CN" b="1" dirty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pPr algn="l"/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("OK");</a:t>
            </a:r>
          </a:p>
        </p:txBody>
      </p:sp>
      <p:sp>
        <p:nvSpPr>
          <p:cNvPr id="253978" name="Text Box 26"/>
          <p:cNvSpPr txBox="1">
            <a:spLocks noChangeArrowheads="1"/>
          </p:cNvSpPr>
          <p:nvPr/>
        </p:nvSpPr>
        <p:spPr bwMode="auto">
          <a:xfrm>
            <a:off x="1619250" y="4873625"/>
            <a:ext cx="4105275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0" anchor="ctr"/>
          <a:lstStyle/>
          <a:p>
            <a:pPr algn="l">
              <a:lnSpc>
                <a:spcPct val="120000"/>
              </a:lnSpc>
            </a:pPr>
            <a:endParaRPr lang="en-US" altLang="zh-CN" b="1" dirty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CString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str1;</a:t>
            </a:r>
          </a:p>
          <a:p>
            <a:pPr algn="l">
              <a:lnSpc>
                <a:spcPct val="120000"/>
              </a:lnSpc>
            </a:pP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m_Edit.GetWindowTextW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str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);</a:t>
            </a:r>
          </a:p>
          <a:p>
            <a:pPr algn="l">
              <a:lnSpc>
                <a:spcPct val="120000"/>
              </a:lnSpc>
            </a:pPr>
            <a:endParaRPr lang="en-US" altLang="zh-CN" b="1" dirty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72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3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3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3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3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73" grpId="0"/>
      <p:bldP spid="253974" grpId="0"/>
      <p:bldP spid="253975" grpId="0"/>
      <p:bldP spid="253976" grpId="0"/>
      <p:bldP spid="253977" grpId="0"/>
      <p:bldP spid="25397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1092696" y="980728"/>
            <a:ext cx="643163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defPPr>
              <a:defRPr lang="zh-CN"/>
            </a:defPPr>
            <a:lvl1pPr>
              <a:defRPr kumimoji="0" sz="4400">
                <a:solidFill>
                  <a:srgbClr val="0000FF"/>
                </a:solidFill>
                <a:ea typeface="黑体" pitchFamily="49" charset="-122"/>
              </a:defRPr>
            </a:lvl1pPr>
            <a:lvl2pPr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l"/>
            <a:r>
              <a:rPr lang="zh-CN" altLang="en-US" dirty="0">
                <a:latin typeface="Times New Roman" pitchFamily="18" charset="0"/>
              </a:rPr>
              <a:t>修改</a:t>
            </a:r>
            <a:r>
              <a:rPr lang="zh-CN" altLang="en-US" dirty="0" smtClean="0">
                <a:latin typeface="Times New Roman" pitchFamily="18" charset="0"/>
              </a:rPr>
              <a:t>“登录”按钮的代码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60636" y="1772816"/>
            <a:ext cx="7443812" cy="504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void </a:t>
            </a:r>
            <a:r>
              <a:rPr lang="en-US" altLang="zh-CN" sz="2000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CLoginDlg</a:t>
            </a:r>
            <a:r>
              <a:rPr lang="en-US" altLang="zh-CN" sz="20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::OnBnClickedButton1()</a:t>
            </a:r>
          </a:p>
          <a:p>
            <a:pPr algn="l"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algn="l"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CString</a:t>
            </a:r>
            <a:r>
              <a:rPr lang="en-US" altLang="zh-CN" sz="20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name,password</a:t>
            </a:r>
            <a:r>
              <a:rPr lang="en-US" altLang="zh-CN" sz="20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algn="l"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m_Edit1.GetWindowTextW(name</a:t>
            </a:r>
            <a:r>
              <a:rPr lang="en-US" altLang="zh-CN" sz="20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algn="l"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m_Edit2.GetWindowTextW(password</a:t>
            </a:r>
            <a:r>
              <a:rPr lang="en-US" altLang="zh-CN" sz="20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algn="l"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if(name</a:t>
            </a:r>
            <a:r>
              <a:rPr lang="en-US" altLang="zh-CN" sz="20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=="1001"&amp;&amp;password=="123")</a:t>
            </a:r>
          </a:p>
          <a:p>
            <a:pPr algn="l"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{</a:t>
            </a:r>
            <a:endParaRPr lang="en-US" altLang="zh-CN" sz="2000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</a:t>
            </a:r>
            <a:r>
              <a:rPr lang="en-US" altLang="zh-CN" b="1" dirty="0" err="1" smtClean="0">
                <a:solidFill>
                  <a:srgbClr val="990033"/>
                </a:solidFill>
                <a:latin typeface="华文新魏" pitchFamily="2" charset="-122"/>
                <a:ea typeface="华文新魏" pitchFamily="2" charset="-122"/>
              </a:rPr>
              <a:t>CNewDlg</a:t>
            </a:r>
            <a:r>
              <a:rPr lang="en-US" altLang="zh-CN" b="1" dirty="0" smtClean="0">
                <a:solidFill>
                  <a:srgbClr val="990033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 err="1">
                <a:solidFill>
                  <a:srgbClr val="990033"/>
                </a:solidFill>
                <a:latin typeface="华文新魏" pitchFamily="2" charset="-122"/>
                <a:ea typeface="华文新魏" pitchFamily="2" charset="-122"/>
              </a:rPr>
              <a:t>dlg</a:t>
            </a:r>
            <a:r>
              <a:rPr lang="en-US" altLang="zh-CN" b="1" dirty="0">
                <a:solidFill>
                  <a:srgbClr val="990033"/>
                </a:solidFill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algn="l">
              <a:lnSpc>
                <a:spcPct val="120000"/>
              </a:lnSpc>
            </a:pPr>
            <a:r>
              <a:rPr lang="en-US" altLang="zh-CN" b="1" dirty="0" smtClean="0">
                <a:solidFill>
                  <a:srgbClr val="990033"/>
                </a:solidFill>
                <a:latin typeface="华文新魏" pitchFamily="2" charset="-122"/>
                <a:ea typeface="华文新魏" pitchFamily="2" charset="-122"/>
              </a:rPr>
              <a:t>		</a:t>
            </a:r>
            <a:r>
              <a:rPr lang="en-US" altLang="zh-CN" b="1" dirty="0" err="1" smtClean="0">
                <a:solidFill>
                  <a:srgbClr val="990033"/>
                </a:solidFill>
                <a:latin typeface="华文新魏" pitchFamily="2" charset="-122"/>
                <a:ea typeface="华文新魏" pitchFamily="2" charset="-122"/>
              </a:rPr>
              <a:t>dlg.DoModal</a:t>
            </a:r>
            <a:r>
              <a:rPr lang="en-US" altLang="zh-CN" b="1" dirty="0">
                <a:solidFill>
                  <a:srgbClr val="990033"/>
                </a:solidFill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pPr algn="l"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}</a:t>
            </a:r>
            <a:endParaRPr lang="en-US" altLang="zh-CN" sz="2000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else</a:t>
            </a:r>
            <a:endParaRPr lang="en-US" altLang="zh-CN" sz="2000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MessageBox</a:t>
            </a:r>
            <a:r>
              <a:rPr lang="en-US" altLang="zh-CN" sz="20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(_T("</a:t>
            </a:r>
            <a:r>
              <a:rPr lang="zh-CN" altLang="en-US" sz="20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用户名或密码错！</a:t>
            </a:r>
            <a:r>
              <a:rPr lang="en-US" altLang="zh-CN" sz="20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"));</a:t>
            </a:r>
          </a:p>
          <a:p>
            <a:pPr algn="l"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  <a:endParaRPr lang="zh-CN" altLang="en-US" sz="2000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6008104" y="4221088"/>
            <a:ext cx="2956384" cy="86409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前面加上：</a:t>
            </a:r>
            <a:endParaRPr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#include "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NewDlg.h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631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ChangeArrowheads="1"/>
          </p:cNvSpPr>
          <p:nvPr/>
        </p:nvSpPr>
        <p:spPr bwMode="auto">
          <a:xfrm>
            <a:off x="1350963" y="981075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1pPr>
            <a:lvl2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2pPr>
            <a:lvl3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3pPr>
            <a:lvl4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4pPr>
            <a:lvl5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kumimoji="0" lang="zh-CN" altLang="en-US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控   件</a:t>
            </a:r>
          </a:p>
        </p:txBody>
      </p:sp>
      <p:sp>
        <p:nvSpPr>
          <p:cNvPr id="243715" name="Text Box 3"/>
          <p:cNvSpPr txBox="1">
            <a:spLocks noChangeArrowheads="1"/>
          </p:cNvSpPr>
          <p:nvPr/>
        </p:nvSpPr>
        <p:spPr bwMode="auto">
          <a:xfrm>
            <a:off x="1042988" y="1916113"/>
            <a:ext cx="8101012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9144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3716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8288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860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lvl="1">
              <a:lnSpc>
                <a:spcPct val="130000"/>
              </a:lnSpc>
              <a:buClr>
                <a:srgbClr val="000099"/>
              </a:buClr>
              <a:buFont typeface="Wingdings" pitchFamily="2" charset="2"/>
              <a:buChar char="§"/>
            </a:pPr>
            <a:r>
              <a:rPr kumimoji="0" lang="zh-CN" altLang="en-US" sz="2800" b="1" dirty="0" smtClean="0">
                <a:solidFill>
                  <a:srgbClr val="990033"/>
                </a:solidFill>
              </a:rPr>
              <a:t>按钮</a:t>
            </a:r>
          </a:p>
          <a:p>
            <a:pPr lvl="1">
              <a:lnSpc>
                <a:spcPct val="130000"/>
              </a:lnSpc>
              <a:buClr>
                <a:srgbClr val="000099"/>
              </a:buClr>
              <a:buFont typeface="Wingdings" pitchFamily="2" charset="2"/>
              <a:buChar char="§"/>
            </a:pPr>
            <a:r>
              <a:rPr kumimoji="0" lang="zh-CN" altLang="en-US" sz="2800" b="1" dirty="0" smtClean="0">
                <a:solidFill>
                  <a:srgbClr val="990033"/>
                </a:solidFill>
              </a:rPr>
              <a:t>编辑框</a:t>
            </a:r>
          </a:p>
          <a:p>
            <a:pPr lvl="1">
              <a:lnSpc>
                <a:spcPct val="130000"/>
              </a:lnSpc>
              <a:buClr>
                <a:srgbClr val="000099"/>
              </a:buClr>
              <a:buFont typeface="Wingdings" pitchFamily="2" charset="2"/>
              <a:buChar char="§"/>
            </a:pPr>
            <a:r>
              <a:rPr kumimoji="0" lang="zh-CN" altLang="en-US" sz="2800" b="1" dirty="0">
                <a:solidFill>
                  <a:srgbClr val="990033"/>
                </a:solidFill>
              </a:rPr>
              <a:t>复选框</a:t>
            </a:r>
          </a:p>
          <a:p>
            <a:pPr lvl="1">
              <a:lnSpc>
                <a:spcPct val="130000"/>
              </a:lnSpc>
              <a:buClr>
                <a:srgbClr val="000099"/>
              </a:buClr>
              <a:buFont typeface="Wingdings" pitchFamily="2" charset="2"/>
              <a:buChar char="§"/>
            </a:pPr>
            <a:r>
              <a:rPr kumimoji="0" lang="zh-CN" altLang="en-US" sz="2800" b="1" dirty="0" smtClean="0">
                <a:solidFill>
                  <a:srgbClr val="000000"/>
                </a:solidFill>
              </a:rPr>
              <a:t>单选按钮</a:t>
            </a:r>
          </a:p>
          <a:p>
            <a:pPr lvl="1">
              <a:lnSpc>
                <a:spcPct val="130000"/>
              </a:lnSpc>
              <a:buClr>
                <a:srgbClr val="000099"/>
              </a:buClr>
              <a:buFont typeface="Wingdings" pitchFamily="2" charset="2"/>
              <a:buChar char="§"/>
            </a:pPr>
            <a:r>
              <a:rPr kumimoji="0" lang="zh-CN" altLang="en-US" sz="2800" b="1" dirty="0" smtClean="0">
                <a:solidFill>
                  <a:srgbClr val="000000"/>
                </a:solidFill>
              </a:rPr>
              <a:t>列表框</a:t>
            </a:r>
          </a:p>
          <a:p>
            <a:pPr lvl="1">
              <a:lnSpc>
                <a:spcPct val="130000"/>
              </a:lnSpc>
              <a:buClr>
                <a:srgbClr val="000099"/>
              </a:buClr>
              <a:buFont typeface="Wingdings" pitchFamily="2" charset="2"/>
              <a:buChar char="§"/>
            </a:pPr>
            <a:r>
              <a:rPr kumimoji="0" lang="zh-CN" altLang="en-US" sz="2800" b="1" dirty="0" smtClean="0">
                <a:solidFill>
                  <a:srgbClr val="000000"/>
                </a:solidFill>
              </a:rPr>
              <a:t>组合框</a:t>
            </a:r>
          </a:p>
          <a:p>
            <a:pPr lvl="1">
              <a:lnSpc>
                <a:spcPct val="130000"/>
              </a:lnSpc>
              <a:buClr>
                <a:srgbClr val="000099"/>
              </a:buClr>
              <a:buFont typeface="Wingdings" pitchFamily="2" charset="2"/>
              <a:buChar char="§"/>
            </a:pPr>
            <a:r>
              <a:rPr kumimoji="0" lang="zh-CN" altLang="en-US" sz="2800" b="1" dirty="0" smtClean="0">
                <a:solidFill>
                  <a:srgbClr val="000000"/>
                </a:solidFill>
              </a:rPr>
              <a:t>滚动条</a:t>
            </a:r>
          </a:p>
        </p:txBody>
      </p:sp>
    </p:spTree>
    <p:extLst>
      <p:ext uri="{BB962C8B-B14F-4D97-AF65-F5344CB8AC3E}">
        <p14:creationId xmlns:p14="http://schemas.microsoft.com/office/powerpoint/2010/main" val="86872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1772816"/>
            <a:ext cx="581957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466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772816"/>
            <a:ext cx="59531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关联变量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5436096" y="3212976"/>
            <a:ext cx="1800200" cy="648072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1675976" y="3212975"/>
            <a:ext cx="1887911" cy="1071687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229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关联变量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60538"/>
            <a:ext cx="59531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 6"/>
          <p:cNvSpPr/>
          <p:nvPr/>
        </p:nvSpPr>
        <p:spPr bwMode="auto">
          <a:xfrm>
            <a:off x="5436096" y="3212976"/>
            <a:ext cx="1800200" cy="648072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1675976" y="3212975"/>
            <a:ext cx="1887911" cy="1071687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677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27584" y="1906954"/>
            <a:ext cx="813690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SzPct val="50000"/>
            </a:pPr>
            <a:r>
              <a:rPr kumimoji="0"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CButton</a:t>
            </a:r>
            <a:r>
              <a:rPr kumimoji="0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类</a:t>
            </a:r>
            <a:r>
              <a:rPr kumimoji="0"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的成员函数</a:t>
            </a:r>
            <a:r>
              <a:rPr kumimoji="0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：</a:t>
            </a:r>
            <a:endParaRPr kumimoji="0"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宋体"/>
              <a:cs typeface="Times New Roman" panose="02020603050405020304" pitchFamily="18" charset="0"/>
            </a:endParaRPr>
          </a:p>
          <a:p>
            <a:pPr marL="711200" lvl="2" indent="-254000" algn="l">
              <a:lnSpc>
                <a:spcPct val="150000"/>
              </a:lnSpc>
              <a:buClr>
                <a:srgbClr val="FF0000"/>
              </a:buClr>
              <a:buSzPct val="50000"/>
              <a:buFont typeface="+mj-lt"/>
              <a:buAutoNum type="arabicPeriod"/>
            </a:pPr>
            <a:r>
              <a:rPr kumimoji="0"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SetCheck</a:t>
            </a:r>
            <a:r>
              <a:rPr kumimoji="0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：设置按钮选中状态（</a:t>
            </a:r>
            <a:r>
              <a:rPr kumimoji="0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：选中；</a:t>
            </a:r>
            <a:endParaRPr kumimoji="0"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宋体"/>
              <a:cs typeface="Times New Roman" panose="02020603050405020304" pitchFamily="18" charset="0"/>
            </a:endParaRPr>
          </a:p>
          <a:p>
            <a:pPr marL="3200400" lvl="8">
              <a:lnSpc>
                <a:spcPct val="150000"/>
              </a:lnSpc>
              <a:buClr>
                <a:srgbClr val="FF0000"/>
              </a:buClr>
              <a:buSzPct val="50000"/>
            </a:pPr>
            <a:r>
              <a:rPr kumimoji="0"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	</a:t>
            </a:r>
            <a:r>
              <a:rPr kumimoji="0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		   0</a:t>
            </a:r>
            <a:r>
              <a:rPr kumimoji="0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：未选中）</a:t>
            </a:r>
            <a:endParaRPr kumimoji="0"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宋体"/>
              <a:cs typeface="Times New Roman" panose="02020603050405020304" pitchFamily="18" charset="0"/>
            </a:endParaRPr>
          </a:p>
          <a:p>
            <a:pPr marL="711200" lvl="8" indent="-261938">
              <a:lnSpc>
                <a:spcPct val="150000"/>
              </a:lnSpc>
              <a:buClr>
                <a:srgbClr val="FF0000"/>
              </a:buClr>
              <a:buSzPct val="50000"/>
              <a:buFont typeface="+mj-lt"/>
              <a:buAutoNum type="arabicPeriod" startAt="2"/>
            </a:pPr>
            <a:r>
              <a:rPr kumimoji="0"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Getcheck</a:t>
            </a:r>
            <a:r>
              <a:rPr kumimoji="0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：获取按钮选中状态</a:t>
            </a:r>
            <a:endParaRPr kumimoji="0" lang="zh-CN" altLang="en-US" sz="2800" b="1" dirty="0">
              <a:solidFill>
                <a:srgbClr val="000000"/>
              </a:solidFill>
              <a:latin typeface="Times New Roman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关联变量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524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初始化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1916832"/>
            <a:ext cx="3896518" cy="121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l">
              <a:defRPr>
                <a:latin typeface="Times New Roman" pitchFamily="18" charset="0"/>
                <a:ea typeface="宋体" charset="-122"/>
              </a:defRPr>
            </a:lvl1pPr>
            <a:lvl2pPr marL="914400" lvl="1" indent="-457200" algn="l">
              <a:lnSpc>
                <a:spcPct val="130000"/>
              </a:lnSpc>
              <a:buClr>
                <a:srgbClr val="000099"/>
              </a:buClr>
              <a:buFont typeface="Wingdings" pitchFamily="2" charset="2"/>
              <a:buChar char="§"/>
              <a:defRPr kumimoji="0" sz="2800" b="1">
                <a:solidFill>
                  <a:srgbClr val="990033"/>
                </a:solidFill>
                <a:latin typeface="Times New Roman" pitchFamily="18" charset="0"/>
                <a:ea typeface="宋体" charset="-122"/>
              </a:defRPr>
            </a:lvl2pPr>
            <a:lvl3pPr marL="1371600" indent="-457200" algn="l">
              <a:defRPr>
                <a:latin typeface="Times New Roman" pitchFamily="18" charset="0"/>
                <a:ea typeface="宋体" charset="-122"/>
              </a:defRPr>
            </a:lvl3pPr>
            <a:lvl4pPr marL="1828800" indent="-457200" algn="l">
              <a:defRPr>
                <a:latin typeface="Times New Roman" pitchFamily="18" charset="0"/>
                <a:ea typeface="宋体" charset="-122"/>
              </a:defRPr>
            </a:lvl4pPr>
            <a:lvl5pPr marL="2286000" indent="-457200" algn="l">
              <a:defRPr>
                <a:latin typeface="Times New Roman" pitchFamily="18" charset="0"/>
                <a:ea typeface="宋体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ea typeface="宋体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ea typeface="宋体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ea typeface="宋体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  <a:ea typeface="宋体" charset="-122"/>
              </a:defRPr>
            </a:lvl9pPr>
          </a:lstStyle>
          <a:p>
            <a:pPr marL="355600" lvl="1" indent="-355600"/>
            <a:r>
              <a:rPr lang="zh-CN" altLang="en-US" dirty="0">
                <a:solidFill>
                  <a:srgbClr val="000000"/>
                </a:solidFill>
              </a:rPr>
              <a:t>找到</a:t>
            </a:r>
            <a:r>
              <a:rPr lang="en-US" altLang="zh-CN" dirty="0">
                <a:solidFill>
                  <a:srgbClr val="000000"/>
                </a:solidFill>
              </a:rPr>
              <a:t>C</a:t>
            </a:r>
            <a:r>
              <a:rPr lang="zh-CN" altLang="en-US" dirty="0">
                <a:solidFill>
                  <a:srgbClr val="000000"/>
                </a:solidFill>
              </a:rPr>
              <a:t>***</a:t>
            </a:r>
            <a:r>
              <a:rPr lang="en-US" altLang="zh-CN" dirty="0" err="1">
                <a:solidFill>
                  <a:srgbClr val="000000"/>
                </a:solidFill>
              </a:rPr>
              <a:t>Dlg</a:t>
            </a:r>
            <a:r>
              <a:rPr lang="zh-CN" altLang="en-US" dirty="0">
                <a:solidFill>
                  <a:srgbClr val="000000"/>
                </a:solidFill>
              </a:rPr>
              <a:t>类中的</a:t>
            </a:r>
            <a:r>
              <a:rPr lang="en-US" altLang="zh-CN" dirty="0" err="1">
                <a:solidFill>
                  <a:srgbClr val="000000"/>
                </a:solidFill>
              </a:rPr>
              <a:t>OnInitDialog</a:t>
            </a:r>
            <a:r>
              <a:rPr lang="zh-CN" altLang="en-US" dirty="0">
                <a:solidFill>
                  <a:srgbClr val="000000"/>
                </a:solidFill>
              </a:rPr>
              <a:t>函数。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78"/>
          <a:stretch/>
        </p:blipFill>
        <p:spPr>
          <a:xfrm>
            <a:off x="5220072" y="1915244"/>
            <a:ext cx="2833884" cy="46101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5580112" y="3717032"/>
            <a:ext cx="1056902" cy="2219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400006" y="5110584"/>
            <a:ext cx="1056902" cy="2219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937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初始化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2276872"/>
            <a:ext cx="8044383" cy="3874394"/>
          </a:xfrm>
          <a:prstGeom prst="rect">
            <a:avLst/>
          </a:prstGeom>
          <a:solidFill>
            <a:srgbClr val="FFFFFF"/>
          </a:solidFill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BOOL 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CcheckboxDlg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OnInitDialog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()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algn="l">
              <a:lnSpc>
                <a:spcPct val="130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sz="3200" b="1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anose="02020603050405020304" pitchFamily="18" charset="0"/>
              </a:rPr>
              <a:t>……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// TODO: </a:t>
            </a:r>
            <a:r>
              <a:rPr kumimoji="0" lang="zh-CN" altLang="en-US" b="1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在此添加额外的初始化</a:t>
            </a:r>
            <a:r>
              <a:rPr kumimoji="0" lang="zh-CN" altLang="en-US" b="1" dirty="0" smtClean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代码</a:t>
            </a:r>
            <a:endParaRPr kumimoji="0" lang="en-US" altLang="zh-CN" b="1" dirty="0" smtClean="0">
              <a:solidFill>
                <a:srgbClr val="008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m_Check.SetCheck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(1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m_Edit.SetWindowTextW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(_T("</a:t>
            </a:r>
            <a:r>
              <a:rPr kumimoji="0" lang="zh-CN" altLang="en-US" sz="20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我的复选框被选中！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"));</a:t>
            </a:r>
            <a:endParaRPr kumimoji="0" lang="en-US" altLang="zh-CN" b="1" dirty="0" smtClean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return TRUE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  <a:endParaRPr kumimoji="0" lang="zh-CN" altLang="en-US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525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复选框单击消息添加代码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99592" y="1772816"/>
            <a:ext cx="8136904" cy="661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SzPct val="50000"/>
            </a:pPr>
            <a:r>
              <a:rPr kumimoji="0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复选框上点右键，选择“添加事件处理程序”</a:t>
            </a:r>
            <a:endParaRPr kumimoji="0" lang="zh-CN" altLang="en-US" sz="2800" b="1" dirty="0">
              <a:solidFill>
                <a:srgbClr val="000000"/>
              </a:solidFill>
              <a:latin typeface="Times New Roman" pitchFamily="18" charset="0"/>
              <a:ea typeface="宋体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20888"/>
            <a:ext cx="5136803" cy="435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139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4016" y="2492896"/>
            <a:ext cx="8892480" cy="3234219"/>
          </a:xfrm>
          <a:prstGeom prst="rect">
            <a:avLst/>
          </a:prstGeom>
          <a:solidFill>
            <a:srgbClr val="FFFFFF"/>
          </a:solidFill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void 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CcheckboxDlg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::OnBnClickedCheck1()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algn="l">
              <a:lnSpc>
                <a:spcPts val="3500"/>
              </a:lnSpc>
            </a:pPr>
            <a:r>
              <a:rPr kumimoji="0"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if(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m_Check.GetCheck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()==1)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</a:t>
            </a:r>
            <a:r>
              <a:rPr kumimoji="0"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m_Edit.SetWindowTextW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(_T("</a:t>
            </a:r>
            <a:r>
              <a:rPr kumimoji="0" lang="zh-CN" altLang="en-US" sz="20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我的复选框被选中！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"));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else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</a:t>
            </a:r>
            <a:r>
              <a:rPr kumimoji="0"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m_Edit.SetWindowTextW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(_T("</a:t>
            </a:r>
            <a:r>
              <a:rPr kumimoji="0" lang="zh-CN" altLang="en-US" sz="18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我的复选框没被选中！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"));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  <a:endParaRPr kumimoji="0" lang="zh-CN" altLang="en-US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给复选框单击消息添加代码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745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484784"/>
            <a:ext cx="6174775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0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27584" y="1906954"/>
            <a:ext cx="813690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SzPct val="50000"/>
            </a:pPr>
            <a:r>
              <a:rPr kumimoji="0"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CButton</a:t>
            </a:r>
            <a:r>
              <a:rPr kumimoji="0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类</a:t>
            </a:r>
            <a:r>
              <a:rPr kumimoji="0"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的成员函数</a:t>
            </a:r>
            <a:r>
              <a:rPr kumimoji="0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：</a:t>
            </a:r>
            <a:endParaRPr kumimoji="0"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宋体"/>
              <a:cs typeface="Times New Roman" panose="02020603050405020304" pitchFamily="18" charset="0"/>
            </a:endParaRPr>
          </a:p>
          <a:p>
            <a:pPr marL="711200" lvl="2" indent="-254000" algn="l">
              <a:lnSpc>
                <a:spcPct val="150000"/>
              </a:lnSpc>
              <a:buClr>
                <a:srgbClr val="FF0000"/>
              </a:buClr>
              <a:buSzPct val="50000"/>
              <a:buFont typeface="+mj-lt"/>
              <a:buAutoNum type="arabicPeriod"/>
            </a:pPr>
            <a:r>
              <a:rPr kumimoji="0"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SetCheck</a:t>
            </a:r>
            <a:r>
              <a:rPr kumimoji="0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：设置按钮选中状态（</a:t>
            </a:r>
            <a:r>
              <a:rPr kumimoji="0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：选中；</a:t>
            </a:r>
            <a:endParaRPr kumimoji="0"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宋体"/>
              <a:cs typeface="Times New Roman" panose="02020603050405020304" pitchFamily="18" charset="0"/>
            </a:endParaRPr>
          </a:p>
          <a:p>
            <a:pPr marL="3200400" lvl="8">
              <a:lnSpc>
                <a:spcPct val="150000"/>
              </a:lnSpc>
              <a:buClr>
                <a:srgbClr val="FF0000"/>
              </a:buClr>
              <a:buSzPct val="50000"/>
            </a:pPr>
            <a:r>
              <a:rPr kumimoji="0"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	</a:t>
            </a:r>
            <a:r>
              <a:rPr kumimoji="0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		   0</a:t>
            </a:r>
            <a:r>
              <a:rPr kumimoji="0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：未选中）</a:t>
            </a:r>
            <a:endParaRPr kumimoji="0"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宋体"/>
              <a:cs typeface="Times New Roman" panose="02020603050405020304" pitchFamily="18" charset="0"/>
            </a:endParaRPr>
          </a:p>
          <a:p>
            <a:pPr marL="711200" lvl="8" indent="-261938">
              <a:lnSpc>
                <a:spcPct val="150000"/>
              </a:lnSpc>
              <a:buClr>
                <a:srgbClr val="FF0000"/>
              </a:buClr>
              <a:buSzPct val="50000"/>
              <a:buFont typeface="+mj-lt"/>
              <a:buAutoNum type="arabicPeriod" startAt="2"/>
            </a:pPr>
            <a:r>
              <a:rPr kumimoji="0"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Getcheck</a:t>
            </a:r>
            <a:r>
              <a:rPr kumimoji="0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：获取按钮选中状态</a:t>
            </a:r>
            <a:endParaRPr kumimoji="0"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宋体"/>
              <a:cs typeface="Times New Roman" panose="02020603050405020304" pitchFamily="18" charset="0"/>
            </a:endParaRPr>
          </a:p>
          <a:p>
            <a:pPr marL="711200" lvl="8" indent="-261938">
              <a:lnSpc>
                <a:spcPct val="150000"/>
              </a:lnSpc>
              <a:buClr>
                <a:srgbClr val="FF0000"/>
              </a:buClr>
              <a:buSzPct val="50000"/>
              <a:buFont typeface="+mj-lt"/>
              <a:buAutoNum type="arabicPeriod" startAt="2"/>
            </a:pPr>
            <a:r>
              <a:rPr kumimoji="0"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EnableWindow</a:t>
            </a:r>
            <a:r>
              <a:rPr kumimoji="0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：设置按钮有效无效</a:t>
            </a:r>
            <a:endParaRPr kumimoji="0"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宋体"/>
              <a:cs typeface="Times New Roman" panose="02020603050405020304" pitchFamily="18" charset="0"/>
            </a:endParaRPr>
          </a:p>
          <a:p>
            <a:pPr marL="711200" lvl="8" indent="-261938">
              <a:lnSpc>
                <a:spcPct val="150000"/>
              </a:lnSpc>
              <a:buClr>
                <a:srgbClr val="FF0000"/>
              </a:buClr>
              <a:buSzPct val="50000"/>
              <a:buFont typeface="+mj-lt"/>
              <a:buAutoNum type="arabicPeriod" startAt="2"/>
            </a:pPr>
            <a:r>
              <a:rPr kumimoji="0"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ShowWindow</a:t>
            </a:r>
            <a:r>
              <a:rPr kumimoji="0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/>
                <a:cs typeface="Times New Roman" panose="02020603050405020304" pitchFamily="18" charset="0"/>
              </a:rPr>
              <a:t>：设置按钮显示隐藏</a:t>
            </a:r>
            <a:endParaRPr kumimoji="0" lang="zh-CN" altLang="en-US" sz="2800" b="1" dirty="0">
              <a:solidFill>
                <a:srgbClr val="000000"/>
              </a:solidFill>
              <a:latin typeface="Times New Roman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关联变量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514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给按钮单击消息添加代码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899592" y="2028567"/>
            <a:ext cx="6912768" cy="1887696"/>
          </a:xfrm>
          <a:prstGeom prst="rect">
            <a:avLst/>
          </a:prstGeom>
          <a:solidFill>
            <a:srgbClr val="FFFFFF"/>
          </a:solidFill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void </a:t>
            </a:r>
            <a:r>
              <a:rPr kumimoji="0"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CcheckboxDlg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OnDisableButton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 ) 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m_Check.EnableWindow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(FALSE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129797" y="4874048"/>
            <a:ext cx="6945312" cy="568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itchFamily="2" charset="2"/>
              <a:buNone/>
            </a:pPr>
            <a:r>
              <a:rPr kumimoji="0" lang="en-US" altLang="zh-CN" sz="2400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EnableWindow</a:t>
            </a:r>
            <a:r>
              <a:rPr lang="zh-CN" altLang="en-US" sz="2800" b="1" dirty="0">
                <a:solidFill>
                  <a:srgbClr val="000000"/>
                </a:solidFill>
              </a:rPr>
              <a:t>函数使控件有效</a:t>
            </a:r>
            <a:r>
              <a:rPr lang="en-US" altLang="zh-CN" sz="2800" b="1" dirty="0">
                <a:solidFill>
                  <a:srgbClr val="000000"/>
                </a:solidFill>
              </a:rPr>
              <a:t>/</a:t>
            </a:r>
            <a:r>
              <a:rPr lang="zh-CN" altLang="en-US" sz="2800" b="1" dirty="0">
                <a:solidFill>
                  <a:srgbClr val="000000"/>
                </a:solidFill>
              </a:rPr>
              <a:t>无效。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6778965" y="4931198"/>
            <a:ext cx="1101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600" dirty="0">
                <a:solidFill>
                  <a:srgbClr val="000000"/>
                </a:solidFill>
              </a:rPr>
              <a:t>TRUE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6778965" y="5320978"/>
            <a:ext cx="124936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600" dirty="0">
                <a:solidFill>
                  <a:srgbClr val="00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7220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 autoUpdateAnimBg="0"/>
      <p:bldP spid="8" grpId="0" animBg="1" autoUpdateAnimBg="0"/>
      <p:bldP spid="9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给按钮单击消息添加代码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899592" y="2028567"/>
            <a:ext cx="6912768" cy="1887696"/>
          </a:xfrm>
          <a:prstGeom prst="rect">
            <a:avLst/>
          </a:prstGeom>
          <a:solidFill>
            <a:srgbClr val="FFFFFF"/>
          </a:solidFill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void </a:t>
            </a:r>
            <a:r>
              <a:rPr kumimoji="0"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CcheckboxDlg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OnHideButton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() 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m_Check.ShowWindow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(SW_HIDE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83568" y="4581128"/>
            <a:ext cx="6629400" cy="5449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0" hangingPunct="0">
              <a:lnSpc>
                <a:spcPct val="115000"/>
              </a:lnSpc>
              <a:buClrTx/>
              <a:buSzTx/>
              <a:buFontTx/>
              <a:buNone/>
              <a:defRPr kumimoji="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/>
            </a:lvl2pPr>
            <a:lvl3pPr marL="1143000" indent="-228600" eaLnBrk="0" hangingPunct="0">
              <a:spcBef>
                <a:spcPct val="20000"/>
              </a:spcBef>
              <a:buChar char="•"/>
            </a:lvl3pPr>
            <a:lvl4pPr marL="1600200" indent="-228600" eaLnBrk="0" hangingPunct="0">
              <a:spcBef>
                <a:spcPct val="20000"/>
              </a:spcBef>
              <a:buChar char="–"/>
              <a:defRPr sz="2000"/>
            </a:lvl4pPr>
            <a:lvl5pPr marL="2057400" indent="-228600" eaLnBrk="0" hangingPunct="0">
              <a:spcBef>
                <a:spcPct val="20000"/>
              </a:spcBef>
              <a:buChar char="•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/>
            </a:lvl9pPr>
          </a:lstStyle>
          <a:p>
            <a:pPr algn="l"/>
            <a:r>
              <a:rPr lang="en-US" altLang="zh-CN" dirty="0" err="1"/>
              <a:t>ShowWindow</a:t>
            </a:r>
            <a:r>
              <a:rPr kumimoji="1" lang="zh-CN" altLang="en-US" sz="2800" dirty="0">
                <a:latin typeface="Times New Roman" pitchFamily="18" charset="0"/>
                <a:ea typeface="宋体" charset="-122"/>
              </a:rPr>
              <a:t>函数使控件显示或隐藏。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506422" y="4600138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solidFill>
                  <a:srgbClr val="000000"/>
                </a:solidFill>
              </a:rPr>
              <a:t>SW_SHOW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500072" y="5028925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solidFill>
                  <a:srgbClr val="000000"/>
                </a:solidFill>
              </a:rPr>
              <a:t>SW_HIDE</a:t>
            </a:r>
          </a:p>
        </p:txBody>
      </p:sp>
    </p:spTree>
    <p:extLst>
      <p:ext uri="{BB962C8B-B14F-4D97-AF65-F5344CB8AC3E}">
        <p14:creationId xmlns:p14="http://schemas.microsoft.com/office/powerpoint/2010/main" val="74500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 autoUpdateAnimBg="0"/>
      <p:bldP spid="8" grpId="0" build="p" autoUpdateAnimBg="0" advAuto="2000"/>
      <p:bldP spid="9" grpId="0" build="p" autoUpdateAnimBg="0" advAuto="2000"/>
      <p:bldP spid="10" grpId="0" build="p" autoUpdateAnimBg="0" advAuto="200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092696" y="980728"/>
            <a:ext cx="43434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zh-CN"/>
            </a:defPPr>
            <a:lvl1pPr>
              <a:defRPr kumimoji="0" sz="4400">
                <a:solidFill>
                  <a:srgbClr val="0000FF"/>
                </a:solidFill>
                <a:ea typeface="黑体" pitchFamily="49" charset="-122"/>
              </a:defRPr>
            </a:lvl1pPr>
            <a:lvl2pPr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l"/>
            <a:r>
              <a:rPr lang="zh-CN" altLang="en-US" dirty="0">
                <a:latin typeface="Times New Roman" pitchFamily="18" charset="0"/>
              </a:rPr>
              <a:t>练 </a:t>
            </a:r>
            <a:r>
              <a:rPr lang="zh-CN" altLang="en-US" dirty="0" smtClean="0">
                <a:latin typeface="Times New Roman" pitchFamily="18" charset="0"/>
              </a:rPr>
              <a:t>习 </a:t>
            </a:r>
            <a:r>
              <a:rPr lang="zh-CN" altLang="en-US" dirty="0">
                <a:latin typeface="Times New Roman" pitchFamily="18" charset="0"/>
              </a:rPr>
              <a:t>一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481" y="2276872"/>
            <a:ext cx="50577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82" y="2276872"/>
            <a:ext cx="50577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671" y="3124597"/>
            <a:ext cx="14668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480" y="2276872"/>
            <a:ext cx="50577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671" y="3429000"/>
            <a:ext cx="14668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898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092696" y="980728"/>
            <a:ext cx="43434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zh-CN"/>
            </a:defPPr>
            <a:lvl1pPr>
              <a:defRPr kumimoji="0" sz="4400">
                <a:solidFill>
                  <a:srgbClr val="0000FF"/>
                </a:solidFill>
                <a:ea typeface="黑体" pitchFamily="49" charset="-122"/>
              </a:defRPr>
            </a:lvl1pPr>
            <a:lvl2pPr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l"/>
            <a:r>
              <a:rPr lang="zh-CN" altLang="en-US" dirty="0">
                <a:latin typeface="Times New Roman" pitchFamily="18" charset="0"/>
              </a:rPr>
              <a:t>练 </a:t>
            </a:r>
            <a:r>
              <a:rPr lang="zh-CN" altLang="en-US" dirty="0" smtClean="0">
                <a:latin typeface="Times New Roman" pitchFamily="18" charset="0"/>
              </a:rPr>
              <a:t>习 二</a:t>
            </a:r>
            <a:endParaRPr lang="zh-CN" altLang="en-US" dirty="0">
              <a:latin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2564904"/>
            <a:ext cx="43243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2564904"/>
            <a:ext cx="43243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2564904"/>
            <a:ext cx="43243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271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2636912"/>
            <a:ext cx="604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如果关联数值类变量？</a:t>
            </a:r>
            <a:endParaRPr lang="zh-CN" altLang="en-US" sz="4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035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关联变量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82625"/>
            <a:ext cx="59531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/>
        </p:nvSpPr>
        <p:spPr bwMode="auto">
          <a:xfrm>
            <a:off x="5436096" y="3212976"/>
            <a:ext cx="1800200" cy="648072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675976" y="3212975"/>
            <a:ext cx="1887911" cy="1071687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750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关联变量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203" y="1772816"/>
            <a:ext cx="59531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 bwMode="auto">
          <a:xfrm>
            <a:off x="5436096" y="3212976"/>
            <a:ext cx="1800200" cy="648072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675976" y="3212975"/>
            <a:ext cx="1887911" cy="1071687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922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初始化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592" y="1988840"/>
            <a:ext cx="7416824" cy="4323235"/>
          </a:xfrm>
          <a:prstGeom prst="rect">
            <a:avLst/>
          </a:prstGeom>
          <a:solidFill>
            <a:srgbClr val="FFFFFF"/>
          </a:solidFill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BOOL </a:t>
            </a:r>
            <a:r>
              <a:rPr kumimoji="0"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CcheckboxDlg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OnInitDialog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()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algn="l">
              <a:lnSpc>
                <a:spcPct val="130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sz="3200" b="1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anose="02020603050405020304" pitchFamily="18" charset="0"/>
              </a:rPr>
              <a:t>……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// TODO: Add extra initialization here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m_Check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=TRUE;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m_Edit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="</a:t>
            </a:r>
            <a:r>
              <a:rPr kumimoji="0"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我的复选框被选中！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UpdateData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(FALSE);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return TRUE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  <a:endParaRPr kumimoji="0" lang="zh-CN" altLang="en-US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564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961396"/>
            <a:ext cx="8316416" cy="4131900"/>
          </a:xfrm>
          <a:prstGeom prst="rect">
            <a:avLst/>
          </a:prstGeom>
          <a:solidFill>
            <a:srgbClr val="FFFFFF"/>
          </a:solidFill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void 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CcheckboxDlg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::OnBnClickedCheck1 () 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UpdateData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(TRUE);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if(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m_Check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==TRUE)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m_Edit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="</a:t>
            </a:r>
            <a:r>
              <a:rPr kumimoji="0"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我的复选框被选中！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else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m_Edit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="</a:t>
            </a:r>
            <a:r>
              <a:rPr kumimoji="0"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我的复选框没被选中！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UpdateData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(FALSE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  <a:endParaRPr kumimoji="0" lang="zh-CN" altLang="en-US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给复选框单击消息添加代码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094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184" y="2852936"/>
            <a:ext cx="4019048" cy="3523810"/>
          </a:xfrm>
          <a:prstGeom prst="rect">
            <a:avLst/>
          </a:prstGeom>
        </p:spPr>
      </p:pic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092696" y="980728"/>
            <a:ext cx="43434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zh-CN"/>
            </a:defPPr>
            <a:lvl1pPr>
              <a:defRPr kumimoji="0" sz="4400">
                <a:solidFill>
                  <a:srgbClr val="0000FF"/>
                </a:solidFill>
                <a:ea typeface="黑体" pitchFamily="49" charset="-122"/>
              </a:defRPr>
            </a:lvl1pPr>
            <a:lvl2pPr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l"/>
            <a:r>
              <a:rPr lang="zh-CN" altLang="en-US" dirty="0" smtClean="0">
                <a:latin typeface="Times New Roman" pitchFamily="18" charset="0"/>
              </a:rPr>
              <a:t>创建菜单资源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27584" y="1988840"/>
            <a:ext cx="7992888" cy="855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88900" indent="-88900" algn="l">
              <a:lnSpc>
                <a:spcPct val="110000"/>
              </a:lnSpc>
              <a:buClr>
                <a:srgbClr val="9900CC"/>
              </a:buClr>
              <a:buSzPct val="60000"/>
              <a:buFont typeface="Wingdings" panose="05000000000000000000" pitchFamily="2" charset="2"/>
              <a:buChar char="n"/>
            </a:pPr>
            <a:r>
              <a:rPr kumimoji="0" lang="en-US" altLang="zh-CN" b="1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zh-CN" altLang="en-US" b="1" dirty="0" smtClean="0">
                <a:solidFill>
                  <a:srgbClr val="000000"/>
                </a:solidFill>
                <a:latin typeface="+mn-ea"/>
                <a:ea typeface="+mn-ea"/>
              </a:rPr>
              <a:t>在“资源视图”中，“简单计算器</a:t>
            </a:r>
            <a:r>
              <a:rPr kumimoji="0" lang="en-US" altLang="zh-CN" b="1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r>
              <a:rPr kumimoji="0" lang="en-US" altLang="zh-CN" b="1" dirty="0" err="1" smtClean="0">
                <a:solidFill>
                  <a:srgbClr val="000000"/>
                </a:solidFill>
                <a:latin typeface="+mn-ea"/>
                <a:ea typeface="+mn-ea"/>
              </a:rPr>
              <a:t>rc</a:t>
            </a:r>
            <a:r>
              <a:rPr kumimoji="0" lang="zh-CN" altLang="en-US" b="1" dirty="0" smtClean="0">
                <a:solidFill>
                  <a:srgbClr val="000000"/>
                </a:solidFill>
                <a:latin typeface="+mn-ea"/>
                <a:ea typeface="+mn-ea"/>
              </a:rPr>
              <a:t>”上点击鼠标右键，选择“添加资源”。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3188196" y="5479132"/>
            <a:ext cx="1008112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464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给按钮单击消息添加代码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83567" y="4365104"/>
            <a:ext cx="7946083" cy="1083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   </a:t>
            </a:r>
            <a:r>
              <a:rPr kumimoji="0" lang="en-US" altLang="zh-CN" sz="2400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GetDlgItem</a:t>
            </a:r>
            <a:r>
              <a:rPr lang="zh-CN" altLang="en-US" sz="2800" b="1" dirty="0">
                <a:solidFill>
                  <a:srgbClr val="000000"/>
                </a:solidFill>
              </a:rPr>
              <a:t>函数取得对话框内的某个控件指针，其参数是待获取指针的控件</a:t>
            </a:r>
            <a:r>
              <a:rPr lang="en-US" altLang="zh-CN" sz="2800" b="1" dirty="0">
                <a:solidFill>
                  <a:srgbClr val="000000"/>
                </a:solidFill>
              </a:rPr>
              <a:t>ID</a:t>
            </a:r>
            <a:r>
              <a:rPr lang="zh-CN" altLang="en-US" sz="2800" b="1" dirty="0">
                <a:solidFill>
                  <a:srgbClr val="000000"/>
                </a:solidFill>
              </a:rPr>
              <a:t>。</a:t>
            </a: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611560" y="2189376"/>
            <a:ext cx="8244408" cy="1887696"/>
          </a:xfrm>
          <a:prstGeom prst="rect">
            <a:avLst/>
          </a:prstGeom>
          <a:solidFill>
            <a:srgbClr val="FFFFFF"/>
          </a:solidFill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void </a:t>
            </a:r>
            <a:r>
              <a:rPr kumimoji="0"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CcheckboxDlg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OnDisableButton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 ) 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GetDlgItem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(IDC_CHECK1)-&gt;</a:t>
            </a:r>
            <a:r>
              <a:rPr kumimoji="0"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EnableWindow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(FALSE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1011064" y="5517232"/>
            <a:ext cx="6945312" cy="568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itchFamily="2" charset="2"/>
              <a:buNone/>
            </a:pPr>
            <a:r>
              <a:rPr kumimoji="0" lang="en-US" altLang="zh-CN" sz="2400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EnableWindow</a:t>
            </a:r>
            <a:r>
              <a:rPr lang="zh-CN" altLang="en-US" sz="2800" b="1" dirty="0">
                <a:solidFill>
                  <a:srgbClr val="000000"/>
                </a:solidFill>
              </a:rPr>
              <a:t>函数使控件有效</a:t>
            </a:r>
            <a:r>
              <a:rPr lang="en-US" altLang="zh-CN" sz="2800" b="1" dirty="0">
                <a:solidFill>
                  <a:srgbClr val="000000"/>
                </a:solidFill>
              </a:rPr>
              <a:t>/</a:t>
            </a:r>
            <a:r>
              <a:rPr lang="zh-CN" altLang="en-US" sz="2800" b="1" dirty="0">
                <a:solidFill>
                  <a:srgbClr val="000000"/>
                </a:solidFill>
              </a:rPr>
              <a:t>无效。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6660232" y="5574382"/>
            <a:ext cx="1101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600" dirty="0">
                <a:solidFill>
                  <a:srgbClr val="000000"/>
                </a:solidFill>
              </a:rPr>
              <a:t>TRUE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6660232" y="5964162"/>
            <a:ext cx="124936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600" dirty="0">
                <a:solidFill>
                  <a:srgbClr val="00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80293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 autoUpdateAnimBg="0" advAuto="2000"/>
      <p:bldP spid="4" grpId="0" build="p" animBg="1" autoUpdateAnimBg="0"/>
      <p:bldP spid="5" grpId="0" animBg="1" autoUpdateAnimBg="0"/>
      <p:bldP spid="6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1350963" y="981075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1pPr>
            <a:lvl2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2pPr>
            <a:lvl3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3pPr>
            <a:lvl4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4pPr>
            <a:lvl5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kumimoji="0" lang="zh-CN" altLang="en-US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访问对话框中的控件</a:t>
            </a:r>
          </a:p>
        </p:txBody>
      </p:sp>
      <p:sp>
        <p:nvSpPr>
          <p:cNvPr id="316419" name="Text Box 3"/>
          <p:cNvSpPr txBox="1">
            <a:spLocks noChangeArrowheads="1"/>
          </p:cNvSpPr>
          <p:nvPr/>
        </p:nvSpPr>
        <p:spPr bwMode="auto">
          <a:xfrm>
            <a:off x="1042988" y="1916113"/>
            <a:ext cx="8101012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9144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3716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8288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860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kumimoji="0" lang="en-US" altLang="zh-CN" sz="2800" b="1" smtClean="0">
                <a:solidFill>
                  <a:srgbClr val="333399"/>
                </a:solidFill>
              </a:rPr>
              <a:t> </a:t>
            </a:r>
            <a:r>
              <a:rPr kumimoji="0" lang="zh-CN" altLang="en-US" sz="2800" b="1" smtClean="0">
                <a:solidFill>
                  <a:srgbClr val="333399"/>
                </a:solidFill>
              </a:rPr>
              <a:t>三种方式：</a:t>
            </a:r>
          </a:p>
          <a:p>
            <a:pPr lvl="1">
              <a:lnSpc>
                <a:spcPct val="150000"/>
              </a:lnSpc>
              <a:buClr>
                <a:srgbClr val="000099"/>
              </a:buClr>
              <a:buFont typeface="Wingdings" pitchFamily="2" charset="2"/>
              <a:buAutoNum type="arabicPeriod"/>
            </a:pPr>
            <a:r>
              <a:rPr kumimoji="0" lang="zh-CN" altLang="en-US" sz="2800" b="1" smtClean="0">
                <a:solidFill>
                  <a:srgbClr val="000000"/>
                </a:solidFill>
              </a:rPr>
              <a:t>为控件关联控制类变量</a:t>
            </a:r>
          </a:p>
          <a:p>
            <a:pPr lvl="1">
              <a:lnSpc>
                <a:spcPct val="150000"/>
              </a:lnSpc>
              <a:buClr>
                <a:srgbClr val="000099"/>
              </a:buClr>
              <a:buFont typeface="Wingdings" pitchFamily="2" charset="2"/>
              <a:buAutoNum type="arabicPeriod"/>
            </a:pPr>
            <a:r>
              <a:rPr kumimoji="0" lang="zh-CN" altLang="en-US" sz="2800" b="1" smtClean="0">
                <a:solidFill>
                  <a:srgbClr val="000000"/>
                </a:solidFill>
              </a:rPr>
              <a:t>为控件关联数值类变量</a:t>
            </a:r>
          </a:p>
          <a:p>
            <a:pPr lvl="1">
              <a:lnSpc>
                <a:spcPct val="150000"/>
              </a:lnSpc>
              <a:buClr>
                <a:srgbClr val="000099"/>
              </a:buClr>
              <a:buFont typeface="Wingdings" pitchFamily="2" charset="2"/>
              <a:buAutoNum type="arabicPeriod"/>
            </a:pPr>
            <a:r>
              <a:rPr kumimoji="0" lang="zh-CN" altLang="en-US" sz="2800" b="1" smtClean="0">
                <a:solidFill>
                  <a:srgbClr val="000000"/>
                </a:solidFill>
              </a:rPr>
              <a:t>利用控件</a:t>
            </a:r>
            <a:r>
              <a:rPr kumimoji="0" lang="en-US" altLang="zh-CN" sz="2800" b="1" smtClean="0">
                <a:solidFill>
                  <a:srgbClr val="000000"/>
                </a:solidFill>
              </a:rPr>
              <a:t>ID</a:t>
            </a:r>
            <a:r>
              <a:rPr kumimoji="0" lang="zh-CN" altLang="en-US" sz="2800" b="1" smtClean="0">
                <a:solidFill>
                  <a:srgbClr val="000000"/>
                </a:solidFill>
              </a:rPr>
              <a:t>获取控件指针</a:t>
            </a:r>
          </a:p>
        </p:txBody>
      </p:sp>
      <p:sp>
        <p:nvSpPr>
          <p:cNvPr id="3" name="右弧形箭头 2"/>
          <p:cNvSpPr/>
          <p:nvPr/>
        </p:nvSpPr>
        <p:spPr bwMode="auto">
          <a:xfrm rot="20830054" flipV="1">
            <a:off x="5955071" y="2719847"/>
            <a:ext cx="720080" cy="1512168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4838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98538"/>
            <a:ext cx="7793037" cy="7620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zh-CN" altLang="en-US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复选框</a:t>
            </a:r>
          </a:p>
        </p:txBody>
      </p:sp>
      <p:graphicFrame>
        <p:nvGraphicFramePr>
          <p:cNvPr id="261123" name="Group 3"/>
          <p:cNvGraphicFramePr>
            <a:graphicFrameLocks noGrp="1"/>
          </p:cNvGraphicFramePr>
          <p:nvPr>
            <p:ph type="tbl" idx="1"/>
          </p:nvPr>
        </p:nvGraphicFramePr>
        <p:xfrm>
          <a:off x="971550" y="2171700"/>
          <a:ext cx="7777163" cy="4137026"/>
        </p:xfrm>
        <a:graphic>
          <a:graphicData uri="http://schemas.openxmlformats.org/drawingml/2006/table">
            <a:tbl>
              <a:tblPr/>
              <a:tblGrid>
                <a:gridCol w="919163"/>
                <a:gridCol w="3617912"/>
                <a:gridCol w="3240088"/>
              </a:tblGrid>
              <a:tr h="798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控制类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CButton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数值类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BOOL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494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设置状态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读取状态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1141" name="Text Box 21"/>
          <p:cNvSpPr txBox="1">
            <a:spLocks noChangeArrowheads="1"/>
          </p:cNvSpPr>
          <p:nvPr/>
        </p:nvSpPr>
        <p:spPr bwMode="auto">
          <a:xfrm>
            <a:off x="5580063" y="3251200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m_Check=TRUE;</a:t>
            </a:r>
          </a:p>
        </p:txBody>
      </p:sp>
      <p:sp>
        <p:nvSpPr>
          <p:cNvPr id="261142" name="Text Box 22"/>
          <p:cNvSpPr txBox="1">
            <a:spLocks noChangeArrowheads="1"/>
          </p:cNvSpPr>
          <p:nvPr/>
        </p:nvSpPr>
        <p:spPr bwMode="auto">
          <a:xfrm>
            <a:off x="5580063" y="3827463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UpdateData(FALSE);</a:t>
            </a:r>
          </a:p>
        </p:txBody>
      </p:sp>
      <p:sp>
        <p:nvSpPr>
          <p:cNvPr id="261143" name="Text Box 23"/>
          <p:cNvSpPr txBox="1">
            <a:spLocks noChangeArrowheads="1"/>
          </p:cNvSpPr>
          <p:nvPr/>
        </p:nvSpPr>
        <p:spPr bwMode="auto">
          <a:xfrm>
            <a:off x="1979613" y="3298825"/>
            <a:ext cx="331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m_Check.SetCheck(0);</a:t>
            </a:r>
          </a:p>
        </p:txBody>
      </p:sp>
      <p:sp>
        <p:nvSpPr>
          <p:cNvPr id="261144" name="Text Box 24"/>
          <p:cNvSpPr txBox="1">
            <a:spLocks noChangeArrowheads="1"/>
          </p:cNvSpPr>
          <p:nvPr/>
        </p:nvSpPr>
        <p:spPr bwMode="auto">
          <a:xfrm>
            <a:off x="1979613" y="3827463"/>
            <a:ext cx="3779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：不被选中   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：被选中</a:t>
            </a:r>
          </a:p>
        </p:txBody>
      </p:sp>
      <p:sp>
        <p:nvSpPr>
          <p:cNvPr id="261145" name="Text Box 25"/>
          <p:cNvSpPr txBox="1">
            <a:spLocks noChangeArrowheads="1"/>
          </p:cNvSpPr>
          <p:nvPr/>
        </p:nvSpPr>
        <p:spPr bwMode="auto">
          <a:xfrm>
            <a:off x="5580063" y="5203825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UpdateData(TRUE);</a:t>
            </a:r>
          </a:p>
        </p:txBody>
      </p:sp>
      <p:sp>
        <p:nvSpPr>
          <p:cNvPr id="261146" name="Text Box 26"/>
          <p:cNvSpPr txBox="1">
            <a:spLocks noChangeArrowheads="1"/>
          </p:cNvSpPr>
          <p:nvPr/>
        </p:nvSpPr>
        <p:spPr bwMode="auto">
          <a:xfrm>
            <a:off x="1979613" y="4979988"/>
            <a:ext cx="341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int n;</a:t>
            </a:r>
          </a:p>
        </p:txBody>
      </p:sp>
      <p:sp>
        <p:nvSpPr>
          <p:cNvPr id="261147" name="Text Box 27"/>
          <p:cNvSpPr txBox="1">
            <a:spLocks noChangeArrowheads="1"/>
          </p:cNvSpPr>
          <p:nvPr/>
        </p:nvSpPr>
        <p:spPr bwMode="auto">
          <a:xfrm>
            <a:off x="1979613" y="5437188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n=m_Check.GetCheck( );</a:t>
            </a:r>
          </a:p>
        </p:txBody>
      </p:sp>
    </p:spTree>
    <p:extLst>
      <p:ext uri="{BB962C8B-B14F-4D97-AF65-F5344CB8AC3E}">
        <p14:creationId xmlns:p14="http://schemas.microsoft.com/office/powerpoint/2010/main" val="4931651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41" grpId="0"/>
      <p:bldP spid="261142" grpId="0"/>
      <p:bldP spid="261143" grpId="0"/>
      <p:bldP spid="261144" grpId="0"/>
      <p:bldP spid="261145" grpId="0"/>
      <p:bldP spid="261146" grpId="0"/>
      <p:bldP spid="26114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编写对话框应用程序步骤</a:t>
            </a:r>
          </a:p>
        </p:txBody>
      </p:sp>
      <p:sp>
        <p:nvSpPr>
          <p:cNvPr id="336906" name="Rectangle 10"/>
          <p:cNvSpPr>
            <a:spLocks noChangeArrowheads="1"/>
          </p:cNvSpPr>
          <p:nvPr/>
        </p:nvSpPr>
        <p:spPr bwMode="auto">
          <a:xfrm>
            <a:off x="1022350" y="2070100"/>
            <a:ext cx="8229600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990600" indent="-53340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371600" indent="-4572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752600" indent="-3810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209800" indent="-3810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3333CC"/>
              </a:buClr>
              <a:buSzTx/>
              <a:buFont typeface="Wingdings" pitchFamily="2" charset="2"/>
              <a:buAutoNum type="arabicPeriod"/>
            </a:pPr>
            <a:r>
              <a:rPr lang="zh-CN" altLang="en-US" sz="2800" b="1" dirty="0">
                <a:solidFill>
                  <a:srgbClr val="000000"/>
                </a:solidFill>
              </a:rPr>
              <a:t>设计界面；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3333CC"/>
              </a:buClr>
              <a:buSzTx/>
              <a:buFont typeface="Wingdings" pitchFamily="2" charset="2"/>
              <a:buAutoNum type="arabicPeriod"/>
            </a:pPr>
            <a:r>
              <a:rPr lang="zh-CN" altLang="en-US" sz="2800" b="1" dirty="0">
                <a:solidFill>
                  <a:srgbClr val="000000"/>
                </a:solidFill>
              </a:rPr>
              <a:t>给要访问的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控件关联变量</a:t>
            </a:r>
            <a:r>
              <a:rPr lang="zh-CN" altLang="en-US" sz="2800" b="1" dirty="0">
                <a:solidFill>
                  <a:srgbClr val="000000"/>
                </a:solidFill>
              </a:rPr>
              <a:t>；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3333CC"/>
              </a:buClr>
              <a:buSzTx/>
              <a:buFont typeface="Wingdings" pitchFamily="2" charset="2"/>
              <a:buAutoNum type="arabicPeriod"/>
            </a:pPr>
            <a:r>
              <a:rPr lang="zh-CN" altLang="en-US" sz="2800" b="1" dirty="0">
                <a:solidFill>
                  <a:srgbClr val="000000"/>
                </a:solidFill>
              </a:rPr>
              <a:t>初始化界面；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3333CC"/>
              </a:buClr>
              <a:buSzTx/>
              <a:buFont typeface="Wingdings" pitchFamily="2" charset="2"/>
              <a:buAutoNum type="arabicPeriod"/>
            </a:pPr>
            <a:r>
              <a:rPr lang="zh-CN" altLang="en-US" sz="2800" b="1" dirty="0" smtClean="0">
                <a:solidFill>
                  <a:srgbClr val="000000"/>
                </a:solidFill>
              </a:rPr>
              <a:t>添加消息响应函数。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04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420888"/>
            <a:ext cx="41529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092696" y="980728"/>
            <a:ext cx="43434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zh-CN"/>
            </a:defPPr>
            <a:lvl1pPr>
              <a:defRPr kumimoji="0" sz="4400">
                <a:solidFill>
                  <a:srgbClr val="0000FF"/>
                </a:solidFill>
                <a:ea typeface="黑体" pitchFamily="49" charset="-122"/>
              </a:defRPr>
            </a:lvl1pPr>
            <a:lvl2pPr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l"/>
            <a:r>
              <a:rPr lang="zh-CN" altLang="en-US" dirty="0" smtClean="0">
                <a:latin typeface="Times New Roman" pitchFamily="18" charset="0"/>
              </a:rPr>
              <a:t>创建菜单资源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389488" y="2852936"/>
            <a:ext cx="1008112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928516" y="4043313"/>
            <a:ext cx="648072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480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556" y="3592263"/>
            <a:ext cx="4028572" cy="1780953"/>
          </a:xfrm>
          <a:prstGeom prst="rect">
            <a:avLst/>
          </a:prstGeom>
        </p:spPr>
      </p:pic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092696" y="980728"/>
            <a:ext cx="43434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zh-CN"/>
            </a:defPPr>
            <a:lvl1pPr>
              <a:defRPr kumimoji="0" sz="4400">
                <a:solidFill>
                  <a:srgbClr val="0000FF"/>
                </a:solidFill>
                <a:ea typeface="黑体" pitchFamily="49" charset="-122"/>
              </a:defRPr>
            </a:lvl1pPr>
            <a:lvl2pPr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l"/>
            <a:r>
              <a:rPr lang="zh-CN" altLang="en-US" dirty="0" smtClean="0">
                <a:latin typeface="Times New Roman" pitchFamily="18" charset="0"/>
              </a:rPr>
              <a:t>创建菜单资源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71600" y="1930767"/>
            <a:ext cx="7992888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88900" indent="-88900" algn="l">
              <a:spcBef>
                <a:spcPts val="600"/>
              </a:spcBef>
              <a:buClr>
                <a:srgbClr val="9900CC"/>
              </a:buClr>
              <a:buSzPct val="60000"/>
              <a:buFont typeface="Wingdings" panose="05000000000000000000" pitchFamily="2" charset="2"/>
              <a:buChar char="n"/>
            </a:pPr>
            <a:r>
              <a:rPr kumimoji="0"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kumimoji="0"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设计菜单项</a:t>
            </a:r>
            <a:endParaRPr kumimoji="0" lang="en-US" altLang="zh-CN" b="1" dirty="0" smtClean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44500" lvl="1" indent="-177800" algn="l">
              <a:spcBef>
                <a:spcPts val="600"/>
              </a:spcBef>
              <a:buClr>
                <a:srgbClr val="9900CC"/>
              </a:buClr>
              <a:buSzPct val="60000"/>
              <a:buFont typeface="+mj-lt"/>
              <a:buAutoNum type="arabicPeriod"/>
            </a:pPr>
            <a:r>
              <a:rPr kumimoji="0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kumimoji="0"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输入菜单项的标题（</a:t>
            </a:r>
            <a:r>
              <a:rPr kumimoji="0"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Caption</a:t>
            </a:r>
            <a:r>
              <a:rPr kumimoji="0"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endParaRPr kumimoji="0" lang="en-US" altLang="zh-CN" b="1" dirty="0" smtClean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44500" lvl="1" indent="-177800" algn="l">
              <a:spcBef>
                <a:spcPts val="600"/>
              </a:spcBef>
              <a:buClr>
                <a:srgbClr val="9900CC"/>
              </a:buClr>
              <a:buSzPct val="60000"/>
              <a:buFont typeface="+mj-lt"/>
              <a:buAutoNum type="arabicPeriod"/>
            </a:pPr>
            <a:r>
              <a:rPr kumimoji="0"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  <a:r>
              <a:rPr kumimoji="0"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修改</a:t>
            </a:r>
            <a:r>
              <a:rPr kumimoji="0"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ID</a:t>
            </a:r>
            <a:endParaRPr kumimoji="0" lang="zh-CN" altLang="en-US" b="1" dirty="0" smtClean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916832"/>
            <a:ext cx="2376264" cy="413856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6518312" y="4313323"/>
            <a:ext cx="2052228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747720" y="3829399"/>
            <a:ext cx="931980" cy="26000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054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1092696" y="980728"/>
            <a:ext cx="535151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defPPr>
              <a:defRPr lang="zh-CN"/>
            </a:defPPr>
            <a:lvl1pPr>
              <a:defRPr kumimoji="0" sz="4400">
                <a:solidFill>
                  <a:srgbClr val="0000FF"/>
                </a:solidFill>
                <a:ea typeface="黑体" pitchFamily="49" charset="-122"/>
              </a:defRPr>
            </a:lvl1pPr>
            <a:lvl2pPr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l"/>
            <a:r>
              <a:rPr lang="zh-CN" altLang="en-US" dirty="0" smtClean="0">
                <a:latin typeface="Times New Roman" pitchFamily="18" charset="0"/>
              </a:rPr>
              <a:t>子菜单中插入分隔符</a:t>
            </a:r>
            <a:endParaRPr lang="zh-CN" altLang="en-US" dirty="0">
              <a:latin typeface="Times New Roman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988840"/>
            <a:ext cx="5142857" cy="440952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 bwMode="auto">
          <a:xfrm>
            <a:off x="2843808" y="4903068"/>
            <a:ext cx="2052228" cy="2404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94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092696" y="980728"/>
            <a:ext cx="43434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zh-CN"/>
            </a:defPPr>
            <a:lvl1pPr>
              <a:defRPr kumimoji="0" sz="4400">
                <a:solidFill>
                  <a:srgbClr val="0000FF"/>
                </a:solidFill>
                <a:ea typeface="黑体" pitchFamily="49" charset="-122"/>
              </a:defRPr>
            </a:lvl1pPr>
            <a:lvl2pPr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l"/>
            <a:r>
              <a:rPr lang="zh-CN" altLang="en-US" dirty="0" smtClean="0">
                <a:latin typeface="Times New Roman" pitchFamily="18" charset="0"/>
              </a:rPr>
              <a:t>显示菜单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71600" y="1988840"/>
            <a:ext cx="4752528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88900" indent="-88900" algn="l">
              <a:lnSpc>
                <a:spcPts val="3400"/>
              </a:lnSpc>
              <a:spcBef>
                <a:spcPts val="0"/>
              </a:spcBef>
              <a:buClr>
                <a:srgbClr val="9900CC"/>
              </a:buClr>
              <a:buSzPct val="60000"/>
              <a:buFont typeface="Wingdings" panose="05000000000000000000" pitchFamily="2" charset="2"/>
              <a:buChar char="n"/>
            </a:pPr>
            <a:r>
              <a:rPr kumimoji="0"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kumimoji="0"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在对话框空白处点击鼠标右键，选择“属性”，在属性窗格中修改“</a:t>
            </a:r>
            <a:r>
              <a:rPr kumimoji="0"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Menu</a:t>
            </a:r>
            <a:r>
              <a:rPr kumimoji="0"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”属性。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772816"/>
            <a:ext cx="2232248" cy="493769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6505612" y="3933832"/>
            <a:ext cx="1882812" cy="2444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729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1092696" y="980728"/>
            <a:ext cx="43434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zh-CN"/>
            </a:defPPr>
            <a:lvl1pPr>
              <a:defRPr kumimoji="0" sz="4400">
                <a:solidFill>
                  <a:srgbClr val="0000FF"/>
                </a:solidFill>
                <a:ea typeface="黑体" pitchFamily="49" charset="-122"/>
              </a:defRPr>
            </a:lvl1pPr>
            <a:lvl2pPr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l"/>
            <a:r>
              <a:rPr lang="zh-CN" altLang="en-US" dirty="0">
                <a:latin typeface="Times New Roman" pitchFamily="18" charset="0"/>
              </a:rPr>
              <a:t>实现菜单项功能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05" y="2636912"/>
            <a:ext cx="5990477" cy="3904762"/>
          </a:xfrm>
          <a:prstGeom prst="rect">
            <a:avLst/>
          </a:prstGeom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55576" y="1988840"/>
            <a:ext cx="7920880" cy="52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88900" indent="-88900" algn="l">
              <a:lnSpc>
                <a:spcPts val="3400"/>
              </a:lnSpc>
              <a:spcBef>
                <a:spcPts val="0"/>
              </a:spcBef>
              <a:buClr>
                <a:srgbClr val="9900CC"/>
              </a:buClr>
              <a:buSzPct val="60000"/>
              <a:buFont typeface="Wingdings" panose="05000000000000000000" pitchFamily="2" charset="2"/>
              <a:buChar char="n"/>
            </a:pPr>
            <a:r>
              <a:rPr kumimoji="0"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kumimoji="0"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在菜单项上点击鼠标右键，选择“添加事件处理程序”。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2310290" y="5758656"/>
            <a:ext cx="2393026" cy="2444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160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theme/theme1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11906</TotalTime>
  <Words>580</Words>
  <Application>Microsoft Office PowerPoint</Application>
  <PresentationFormat>全屏显示(4:3)</PresentationFormat>
  <Paragraphs>183</Paragraphs>
  <Slides>43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1_Blends</vt:lpstr>
      <vt:lpstr>PowerPoint 演示文稿</vt:lpstr>
      <vt:lpstr>编辑框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复选框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ZhangLijing</dc:creator>
  <cp:lastModifiedBy>AutoBVT</cp:lastModifiedBy>
  <cp:revision>446</cp:revision>
  <dcterms:created xsi:type="dcterms:W3CDTF">2001-10-15T01:38:10Z</dcterms:created>
  <dcterms:modified xsi:type="dcterms:W3CDTF">2018-04-25T05:59:46Z</dcterms:modified>
</cp:coreProperties>
</file>