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6" r:id="rId2"/>
    <p:sldMasterId id="2147483688" r:id="rId3"/>
  </p:sldMasterIdLst>
  <p:notesMasterIdLst>
    <p:notesMasterId r:id="rId26"/>
  </p:notesMasterIdLst>
  <p:handoutMasterIdLst>
    <p:handoutMasterId r:id="rId27"/>
  </p:handoutMasterIdLst>
  <p:sldIdLst>
    <p:sldId id="527" r:id="rId4"/>
    <p:sldId id="522" r:id="rId5"/>
    <p:sldId id="523" r:id="rId6"/>
    <p:sldId id="524" r:id="rId7"/>
    <p:sldId id="525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10" r:id="rId18"/>
    <p:sldId id="511" r:id="rId19"/>
    <p:sldId id="507" r:id="rId20"/>
    <p:sldId id="508" r:id="rId21"/>
    <p:sldId id="512" r:id="rId22"/>
    <p:sldId id="472" r:id="rId23"/>
    <p:sldId id="473" r:id="rId24"/>
    <p:sldId id="50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006600"/>
    <a:srgbClr val="008000"/>
    <a:srgbClr val="FF0000"/>
    <a:srgbClr val="990033"/>
    <a:srgbClr val="CC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7" autoAdjust="0"/>
  </p:normalViewPr>
  <p:slideViewPr>
    <p:cSldViewPr>
      <p:cViewPr varScale="1">
        <p:scale>
          <a:sx n="72" d="100"/>
          <a:sy n="72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FB10C-3EE6-4E2E-8EB6-FB24D9517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0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F479-4383-42BA-B2C2-0AC1A7C31297}" type="datetimeFigureOut">
              <a:rPr lang="zh-CN" altLang="en-US" smtClean="0"/>
              <a:t>2018/5/6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ED740-1AC8-4792-8A6A-9DD706EFC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6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61B9E49-451A-4EEE-B84C-EA0D75C88A9D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按顺序画；分组；只能给设置了组属性的连接变量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81BF2-3027-4256-9B80-14DEE3F5F570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类变量不行，控制类变量相当于控件本身，对话框关闭了，上面的控件也就不复存在，控制类变量也就访问不了了，而数值类变量虽然与内容相关，但毕竟是两回事，要想同步还得更新。关闭对话框后，对数值类变量没有影响，还可以使用。对话框和对话框对象不一样。对话框是靠对话框对象创建并显示出来的，对话框关闭了，对象仍然存在。</a:t>
            </a:r>
          </a:p>
          <a:p>
            <a:r>
              <a:rPr lang="zh-CN" altLang="en-US" dirty="0"/>
              <a:t>在类外定义的变量就是全局变量，其它文件想使用这些变量，用</a:t>
            </a:r>
            <a:r>
              <a:rPr lang="en-US" altLang="zh-CN" dirty="0"/>
              <a:t>extern</a:t>
            </a:r>
            <a:r>
              <a:rPr lang="zh-CN" altLang="en-US" dirty="0"/>
              <a:t>关键字声明。</a:t>
            </a:r>
          </a:p>
          <a:p>
            <a:r>
              <a:rPr lang="zh-CN" altLang="en-US" dirty="0"/>
              <a:t>也可以以数据库、文件作为中介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progma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afx.h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4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OnOK</a:t>
            </a:r>
            <a:r>
              <a:rPr lang="zh-CN" altLang="en-US" dirty="0" smtClean="0"/>
              <a:t>不会发出</a:t>
            </a:r>
            <a:r>
              <a:rPr lang="en-US" altLang="zh-CN" dirty="0" smtClean="0"/>
              <a:t>WM_CLOSE</a:t>
            </a:r>
            <a:r>
              <a:rPr lang="zh-CN" altLang="en-US" smtClean="0"/>
              <a:t>消息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ED740-1AC8-4792-8A6A-9DD706EFCD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131AF-39A4-4599-8591-6B47071F4CB3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位图控件的</a:t>
            </a:r>
            <a:r>
              <a:rPr lang="en-US" altLang="zh-CN"/>
              <a:t>ID</a:t>
            </a:r>
            <a:r>
              <a:rPr lang="zh-CN" altLang="en-US"/>
              <a:t>只要不是默认的</a:t>
            </a:r>
            <a:r>
              <a:rPr lang="en-US" altLang="zh-CN"/>
              <a:t>IDC_STATIC</a:t>
            </a:r>
            <a:r>
              <a:rPr lang="zh-CN" altLang="en-US"/>
              <a:t>就好</a:t>
            </a:r>
          </a:p>
          <a:p>
            <a:r>
              <a:rPr lang="zh-CN" altLang="en-US"/>
              <a:t>前面两个</a:t>
            </a:r>
            <a:r>
              <a:rPr lang="en-US" altLang="zh-CN"/>
              <a:t>::</a:t>
            </a:r>
            <a:r>
              <a:rPr lang="zh-CN" altLang="en-US"/>
              <a:t>表示是</a:t>
            </a:r>
            <a:r>
              <a:rPr lang="en-US" altLang="zh-CN"/>
              <a:t>api</a:t>
            </a:r>
            <a:r>
              <a:rPr lang="zh-CN" altLang="en-US"/>
              <a:t>函数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407F3-CE58-4B3E-B36F-F88B069AECEF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Spin</a:t>
            </a:r>
            <a:r>
              <a:rPr lang="zh-CN" altLang="en-US"/>
              <a:t>控件：旋转按钮控件，又叫做微调控件。需要伙伴窗口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66B44-7B0A-4ECA-AC91-F2D7F0B6D218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旋转按钮控件默认</a:t>
            </a:r>
            <a:r>
              <a:rPr lang="en-US" altLang="zh-CN" dirty="0" smtClean="0"/>
              <a:t>0~100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r>
              <a:rPr lang="zh-CN" altLang="en-US" dirty="0"/>
              <a:t>：</a:t>
            </a:r>
            <a:r>
              <a:rPr lang="en-US" altLang="zh-CN" dirty="0" err="1"/>
              <a:t>m_Spin.SetRange</a:t>
            </a:r>
            <a:r>
              <a:rPr lang="en-US" altLang="zh-CN" dirty="0"/>
              <a:t>(5,-5)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75A22-7E20-4AF8-9718-6F775C547A0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Icon</a:t>
            </a:r>
            <a:r>
              <a:rPr lang="zh-CN" altLang="en-US"/>
              <a:t>、</a:t>
            </a:r>
            <a:r>
              <a:rPr lang="en-US" altLang="zh-CN"/>
              <a:t>Small Icon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Report</a:t>
            </a:r>
            <a:r>
              <a:rPr lang="zh-CN" altLang="en-US"/>
              <a:t>类似于资源管理器的大图标、小图标、列表、详细信息</a:t>
            </a:r>
          </a:p>
          <a:p>
            <a:r>
              <a:rPr lang="zh-CN" altLang="en-US"/>
              <a:t>空白的，需要做的事情：画网格线、插入列、插入行</a:t>
            </a:r>
          </a:p>
          <a:p>
            <a:r>
              <a:rPr lang="en-US" altLang="zh-CN"/>
              <a:t>InsertColumn</a:t>
            </a:r>
            <a:r>
              <a:rPr lang="zh-CN" altLang="en-US"/>
              <a:t>、</a:t>
            </a:r>
            <a:r>
              <a:rPr lang="en-US" altLang="zh-CN"/>
              <a:t>InsertItem</a:t>
            </a:r>
            <a:r>
              <a:rPr lang="zh-CN" altLang="en-US"/>
              <a:t>、</a:t>
            </a:r>
            <a:r>
              <a:rPr lang="en-US" altLang="zh-CN"/>
              <a:t>SetItemText</a:t>
            </a:r>
            <a:r>
              <a:rPr lang="zh-CN" altLang="en-US"/>
              <a:t>、</a:t>
            </a:r>
          </a:p>
          <a:p>
            <a:r>
              <a:rPr lang="zh-CN" altLang="en-US"/>
              <a:t>指定行号和列号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7C807-8D94-4784-B38B-DBB42624023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以好友界面为例。</a:t>
            </a:r>
          </a:p>
          <a:p>
            <a:r>
              <a:rPr lang="en-US" altLang="zh-CN" b="1" dirty="0" err="1"/>
              <a:t>m_ListView.</a:t>
            </a:r>
            <a:r>
              <a:rPr lang="en-US" altLang="zh-CN" b="1" dirty="0" err="1">
                <a:solidFill>
                  <a:schemeClr val="bg2"/>
                </a:solidFill>
              </a:rPr>
              <a:t>InsertItem</a:t>
            </a:r>
            <a:r>
              <a:rPr lang="en-US" altLang="zh-CN" b="1" dirty="0"/>
              <a:t>(n , "</a:t>
            </a:r>
            <a:r>
              <a:rPr lang="zh-CN" altLang="en-US" b="1" dirty="0"/>
              <a:t>张三</a:t>
            </a:r>
            <a:r>
              <a:rPr lang="en-US" altLang="zh-CN" b="1" dirty="0"/>
              <a:t>");  //</a:t>
            </a:r>
            <a:r>
              <a:rPr lang="zh-CN" altLang="en-US" b="1" dirty="0"/>
              <a:t>插入一行（第</a:t>
            </a:r>
            <a:r>
              <a:rPr lang="en-US" altLang="zh-CN" b="1" dirty="0"/>
              <a:t>n</a:t>
            </a:r>
            <a:r>
              <a:rPr lang="zh-CN" altLang="en-US" b="1" dirty="0"/>
              <a:t>行），在第</a:t>
            </a:r>
            <a:r>
              <a:rPr lang="en-US" altLang="zh-CN" b="1" dirty="0"/>
              <a:t>n</a:t>
            </a:r>
            <a:r>
              <a:rPr lang="zh-CN" altLang="en-US" b="1" dirty="0"/>
              <a:t>行第</a:t>
            </a:r>
            <a:r>
              <a:rPr lang="en-US" altLang="zh-CN" b="1" dirty="0"/>
              <a:t>0</a:t>
            </a:r>
            <a:r>
              <a:rPr lang="zh-CN" altLang="en-US" b="1" dirty="0"/>
              <a:t>列插入“张三”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E70B-4388-421A-87BB-F651A2A5AA60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GetFocus</a:t>
            </a:r>
            <a:r>
              <a:rPr lang="zh-CN" altLang="en-US"/>
              <a:t>：被动的，当得到焦点时触发</a:t>
            </a:r>
          </a:p>
          <a:p>
            <a:r>
              <a:rPr lang="en-US" altLang="zh-CN"/>
              <a:t>SetFocus</a:t>
            </a:r>
            <a:r>
              <a:rPr lang="zh-CN" altLang="en-US"/>
              <a:t>：人为的让某个控件获得焦点</a:t>
            </a:r>
          </a:p>
          <a:p>
            <a:r>
              <a:rPr lang="en-US" altLang="zh-CN" b="1"/>
              <a:t>m_ListView.</a:t>
            </a:r>
            <a:r>
              <a:rPr lang="en-US" altLang="zh-CN" b="1">
                <a:solidFill>
                  <a:srgbClr val="FF0000"/>
                </a:solidFill>
              </a:rPr>
              <a:t>SetItemState</a:t>
            </a:r>
            <a:r>
              <a:rPr lang="en-US" altLang="zh-CN" b="1"/>
              <a:t>(i, LVIS_SELECTED,</a:t>
            </a:r>
          </a:p>
          <a:p>
            <a:r>
              <a:rPr lang="en-US" altLang="zh-CN" b="1"/>
              <a:t>                            LVIS_SELECTED);  //</a:t>
            </a:r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行高亮显示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FA62A-A632-490A-9055-A92DB19AE429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提出主对话框和子对话框的概念</a:t>
            </a:r>
          </a:p>
          <a:p>
            <a:r>
              <a:rPr lang="en-US" altLang="zh-CN" dirty="0" err="1"/>
              <a:t>DoModal</a:t>
            </a:r>
            <a:r>
              <a:rPr lang="zh-CN" altLang="en-US" dirty="0"/>
              <a:t>函数在子对话框显示时始终处于执行状态，直到子对话框关闭，</a:t>
            </a:r>
            <a:r>
              <a:rPr lang="en-US" altLang="zh-CN" dirty="0" err="1"/>
              <a:t>DoModal</a:t>
            </a:r>
            <a:r>
              <a:rPr lang="zh-CN" altLang="en-US" dirty="0"/>
              <a:t>函数才执行结束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、显示子对话框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、数据传递（两种方法，只以添加为例）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smtClean="0"/>
              <a:t>、文件存储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OnOK</a:t>
            </a:r>
            <a:r>
              <a:rPr lang="zh-CN" altLang="en-US" baseline="0" dirty="0" smtClean="0"/>
              <a:t>与</a:t>
            </a:r>
            <a:r>
              <a:rPr lang="en-US" altLang="zh-CN" baseline="0" dirty="0" err="1" smtClean="0"/>
              <a:t>OnCancel</a:t>
            </a:r>
            <a:r>
              <a:rPr lang="zh-CN" altLang="en-US" baseline="0" dirty="0" smtClean="0"/>
              <a:t>都是用来关闭</a:t>
            </a:r>
            <a:r>
              <a:rPr lang="en-US" altLang="zh-CN" baseline="0" dirty="0" err="1" smtClean="0"/>
              <a:t>DoModal</a:t>
            </a:r>
            <a:r>
              <a:rPr lang="zh-CN" altLang="en-US" baseline="0" dirty="0" smtClean="0"/>
              <a:t>函数显示的对话框，返回值不同。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ED740-1AC8-4792-8A6A-9DD706EFCD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9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0DC46A6-9017-4077-9E6B-BDB4B15DE9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2EBC-6FDD-45DE-92AA-482F64988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25808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A22A-BCC5-47F2-9FF2-53B0687E1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3618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3FA945-7389-4D3A-91DD-16BF02839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321297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9877611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7657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86888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46106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93235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56545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3479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A23B-0351-41CB-A3CC-9E5F35231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448860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5622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76944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5959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77299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 algn="ctr">
              <a:defRPr/>
            </a:pPr>
            <a:endParaRPr lang="en-US" altLang="zh-CN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48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8023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7913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1575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5687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64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E8AB-9114-4E15-B9AB-ECE824B7A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2624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4517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6285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0922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4709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83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89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EC9-BDE5-4726-989C-E94997F6EA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44328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81D0-C018-4ABA-BD9E-080BA2BF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988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D786D-99F9-4FD5-907A-74D8148C7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741592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7612-73C9-453B-9391-52C57E578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24548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3A16-6AA2-4F43-9CAA-0483CDADF1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24263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EB47F-46F0-46F0-ADE9-7E28F5F83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64043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F4DBF7E0-39C1-43A8-945B-7AC31374044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31" name="Group 1035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5132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4" name="Object 1038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MP 图象" r:id="rId15" imgW="323981" imgH="314286" progId="Paint.Picture">
                  <p:embed/>
                </p:oleObj>
              </mc:Choice>
              <mc:Fallback>
                <p:oleObj name="BMP 图象" r:id="rId15" imgW="323981" imgH="314286" progId="Paint.Picture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1039"/>
          <p:cNvSpPr>
            <a:spLocks noChangeArrowheads="1" noChangeShapeType="1" noTextEdit="1"/>
          </p:cNvSpPr>
          <p:nvPr/>
        </p:nvSpPr>
        <p:spPr bwMode="auto">
          <a:xfrm rot="5400000">
            <a:off x="-1639887" y="3663950"/>
            <a:ext cx="3960812" cy="61118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5" r:id="rId12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857A972E-F2BA-43DE-B9AD-F4CD6A7946C3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‹#›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5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8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2522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868363" y="779463"/>
            <a:ext cx="54721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868363" y="4264640"/>
            <a:ext cx="82756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给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列表视图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控件添加变量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 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  Control 	</a:t>
            </a: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CListCtrl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m_ListView</a:t>
            </a:r>
            <a:endParaRPr lang="zh-CN" altLang="en-US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95338" y="1628775"/>
            <a:ext cx="5111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修改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列表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视图控件的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属性</a:t>
            </a:r>
            <a:endParaRPr lang="en-US" altLang="zh-CN" sz="2800" b="1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27088" y="5628977"/>
            <a:ext cx="8323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 err="1">
                <a:solidFill>
                  <a:srgbClr val="000000"/>
                </a:solidFill>
                <a:ea typeface="宋体" charset="-122"/>
              </a:rPr>
              <a:t>m_ListView.SetExtendedStyle</a:t>
            </a:r>
            <a:r>
              <a:rPr lang="en-US" altLang="en-US" b="1" dirty="0">
                <a:solidFill>
                  <a:srgbClr val="000000"/>
                </a:solidFill>
                <a:ea typeface="宋体" charset="-122"/>
              </a:rPr>
              <a:t>(LVS_EX_FULLROWSELECT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      </a:t>
            </a:r>
            <a:r>
              <a:rPr lang="en-US" altLang="en-US" b="1" dirty="0">
                <a:solidFill>
                  <a:srgbClr val="000000"/>
                </a:solidFill>
                <a:ea typeface="宋体" charset="-122"/>
              </a:rPr>
              <a:t> | LVS_EX_GRIDLINES);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900113" y="5196929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设置列表视图控件的样式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5003800" y="6107881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ea typeface="宋体" charset="-122"/>
              </a:rPr>
              <a:t>可选择一整行，显示网格线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83739"/>
              </p:ext>
            </p:extLst>
          </p:nvPr>
        </p:nvGraphicFramePr>
        <p:xfrm>
          <a:off x="1187624" y="2276872"/>
          <a:ext cx="54726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4"/>
                <a:gridCol w="2040514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属性值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View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Report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Single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Always Show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586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 build="allAtOnce"/>
      <p:bldP spid="311305" grpId="0"/>
      <p:bldP spid="311306" grpId="0"/>
      <p:bldP spid="311307" grpId="0"/>
      <p:bldP spid="3113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060450" y="1700213"/>
            <a:ext cx="75438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1.</a:t>
            </a:r>
            <a:r>
              <a:rPr kumimoji="0" lang="en-US" altLang="zh-CN" sz="2800" b="1" i="1">
                <a:solidFill>
                  <a:srgbClr val="000000"/>
                </a:solidFill>
              </a:rPr>
              <a:t>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列标题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对齐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宽度</a:t>
            </a:r>
            <a:r>
              <a:rPr kumimoji="0" lang="en-US" altLang="zh-CN" sz="2800" b="1">
                <a:solidFill>
                  <a:srgbClr val="000000"/>
                </a:solidFill>
              </a:rPr>
              <a:t>)    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插入一列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2.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行标题 </a:t>
            </a:r>
            <a:r>
              <a:rPr kumimoji="0" lang="en-US" altLang="zh-CN" sz="2800" b="1">
                <a:solidFill>
                  <a:srgbClr val="000000"/>
                </a:solidFill>
              </a:rPr>
              <a:t>)        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插入一行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3.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字符串</a:t>
            </a:r>
            <a:r>
              <a:rPr kumimoji="0" lang="en-US" altLang="zh-CN" sz="2800" b="1">
                <a:solidFill>
                  <a:srgbClr val="000000"/>
                </a:solidFill>
              </a:rPr>
              <a:t>)       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设置某一行某一列的内容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4.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kumimoji="0" lang="en-US" altLang="zh-CN" sz="2800" b="1">
                <a:solidFill>
                  <a:srgbClr val="000000"/>
                </a:solidFill>
              </a:rPr>
              <a:t>( )     		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获取总行数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5.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GetSelectionMask</a:t>
            </a:r>
            <a:r>
              <a:rPr kumimoji="0" lang="en-US" altLang="zh-CN" sz="2800" b="1">
                <a:solidFill>
                  <a:srgbClr val="000000"/>
                </a:solidFill>
              </a:rPr>
              <a:t>( )                 </a:t>
            </a:r>
          </a:p>
          <a:p>
            <a:pPr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获取所选行的行号</a:t>
            </a: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CListCtrl</a:t>
            </a:r>
            <a:r>
              <a:rPr lang="zh-CN" altLang="en-US">
                <a:solidFill>
                  <a:srgbClr val="9900CC"/>
                </a:solidFill>
              </a:rPr>
              <a:t>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7402518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5472112" cy="639763"/>
          </a:xfrm>
        </p:spPr>
        <p:txBody>
          <a:bodyPr/>
          <a:lstStyle/>
          <a:p>
            <a:r>
              <a:rPr lang="en-US" altLang="zh-CN"/>
              <a:t>List Control</a:t>
            </a:r>
            <a:r>
              <a:rPr lang="zh-CN" altLang="en-US"/>
              <a:t>控件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14400" y="2151063"/>
            <a:ext cx="796884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学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号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LVCFMT_LEFT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60);</a:t>
            </a: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姓名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LVCFMT_LEFT, 60);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827088" y="162877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设置列表视图控件的标题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00113" y="36242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在列表视图控件中插入一行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827088" y="4144963"/>
            <a:ext cx="831691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n=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b="1" dirty="0">
                <a:solidFill>
                  <a:srgbClr val="008000"/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ea typeface="宋体" charset="-122"/>
              </a:rPr>
              <a:t>获取当前列表框的行数</a:t>
            </a: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 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"0001");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8000"/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ea typeface="宋体" charset="-122"/>
              </a:rPr>
              <a:t>在最后插入一行</a:t>
            </a: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(n,1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ea typeface="宋体" charset="-122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ea typeface="宋体" charset="-122"/>
              </a:rPr>
              <a:t>设置该行</a:t>
            </a:r>
            <a:r>
              <a:rPr lang="zh-CN" altLang="en-US" sz="2000" b="1" dirty="0">
                <a:solidFill>
                  <a:srgbClr val="008000"/>
                </a:solidFill>
                <a:ea typeface="宋体" charset="-122"/>
              </a:rPr>
              <a:t>各项内容</a:t>
            </a:r>
          </a:p>
        </p:txBody>
      </p:sp>
    </p:spTree>
    <p:extLst>
      <p:ext uri="{BB962C8B-B14F-4D97-AF65-F5344CB8AC3E}">
        <p14:creationId xmlns:p14="http://schemas.microsoft.com/office/powerpoint/2010/main" val="14249121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allAtOnce"/>
      <p:bldP spid="312324" grpId="0"/>
      <p:bldP spid="312325" grpId="0"/>
      <p:bldP spid="31232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116013" y="2278063"/>
            <a:ext cx="6335712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 nSel=m_ListView.GetSelectionMark( );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if(nSel!=-1)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m_ListView.DeleteItem(nSel);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827088" y="17573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删除列表视图的选中的一条记录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43438" y="519113"/>
            <a:ext cx="4249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m_ListView</a:t>
            </a:r>
            <a:r>
              <a:rPr lang="zh-CN" altLang="en-US" b="1">
                <a:solidFill>
                  <a:srgbClr val="000000"/>
                </a:solidFill>
                <a:ea typeface="宋体" charset="-122"/>
              </a:rPr>
              <a:t>是给列表视图控件</a:t>
            </a:r>
          </a:p>
          <a:p>
            <a:r>
              <a:rPr lang="zh-CN" altLang="en-US" b="1">
                <a:solidFill>
                  <a:srgbClr val="000000"/>
                </a:solidFill>
                <a:ea typeface="宋体" charset="-122"/>
              </a:rPr>
              <a:t>连接的控制类的变量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187450" y="4035425"/>
            <a:ext cx="7272338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3430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24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018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81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38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95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252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09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b="1">
                <a:solidFill>
                  <a:srgbClr val="FF0000"/>
                </a:solidFill>
              </a:rPr>
              <a:t>GetSelectionMark</a:t>
            </a:r>
            <a:r>
              <a:rPr kumimoji="0" lang="zh-CN" altLang="en-US" b="1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0" lang="zh-CN" altLang="en-US" b="1">
                <a:solidFill>
                  <a:srgbClr val="000000"/>
                </a:solidFill>
              </a:rPr>
              <a:t>返回焦点所在的行数，如果焦点没在列表中返回</a:t>
            </a:r>
            <a:r>
              <a:rPr kumimoji="0" lang="en-US" altLang="zh-CN" b="1">
                <a:solidFill>
                  <a:srgbClr val="000000"/>
                </a:solidFill>
              </a:rPr>
              <a:t>-1</a:t>
            </a:r>
            <a:r>
              <a:rPr kumimoji="0"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9827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564506" y="1974810"/>
            <a:ext cx="7399982" cy="49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UpdateData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(TRUE);</a:t>
            </a: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, n=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ea typeface="宋体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);</a:t>
            </a:r>
          </a:p>
          <a:p>
            <a:pPr>
              <a:lnSpc>
                <a:spcPts val="31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for(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&lt;n; 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++)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{    </a:t>
            </a: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ea typeface="宋体" charset="-122"/>
              </a:rPr>
              <a:t>GetItemText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, 0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);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   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if(</a:t>
            </a:r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==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m_NameEdit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    {	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m_ListView.SetFocus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 );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SetItemState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, LVIS_SELECTED,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                            LVIS_SELECTED);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	break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;     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}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}</a:t>
            </a:r>
          </a:p>
          <a:p>
            <a:pPr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if(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&gt;=n)	</a:t>
            </a:r>
            <a:r>
              <a:rPr lang="en-US" altLang="zh-CN" b="1" dirty="0" err="1">
                <a:solidFill>
                  <a:srgbClr val="000000"/>
                </a:solidFill>
                <a:ea typeface="宋体" charset="-122"/>
              </a:rPr>
              <a:t>MessageBox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没有找到！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");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643438" y="476250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m_NameEdit</a:t>
            </a:r>
            <a:r>
              <a:rPr lang="zh-CN" altLang="en-US" b="1">
                <a:solidFill>
                  <a:srgbClr val="000000"/>
                </a:solidFill>
                <a:ea typeface="宋体" charset="-122"/>
              </a:rPr>
              <a:t>是给编辑框连接的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数值类</a:t>
            </a:r>
            <a:r>
              <a:rPr lang="zh-CN" altLang="en-US" b="1">
                <a:solidFill>
                  <a:srgbClr val="000000"/>
                </a:solidFill>
                <a:ea typeface="宋体" charset="-122"/>
              </a:rPr>
              <a:t>变量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27088" y="1557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在列表视图中查找一条记录</a:t>
            </a:r>
          </a:p>
        </p:txBody>
      </p:sp>
    </p:spTree>
    <p:extLst>
      <p:ext uri="{BB962C8B-B14F-4D97-AF65-F5344CB8AC3E}">
        <p14:creationId xmlns:p14="http://schemas.microsoft.com/office/powerpoint/2010/main" val="38181408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508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主对话框显示子对话框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00808"/>
            <a:ext cx="8001000" cy="2663368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/>
              <a:t>创建一个新的</a:t>
            </a:r>
            <a:r>
              <a:rPr lang="zh-CN" altLang="en-US" b="1" dirty="0" smtClean="0"/>
              <a:t>对话框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资源视图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  添加  资源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CN" altLang="en-US" b="1" dirty="0"/>
          </a:p>
          <a:p>
            <a:pPr>
              <a:spcBef>
                <a:spcPct val="40000"/>
              </a:spcBef>
            </a:pPr>
            <a:r>
              <a:rPr lang="zh-CN" altLang="en-US" b="1" dirty="0"/>
              <a:t>给对话框关联一个新</a:t>
            </a:r>
            <a:r>
              <a:rPr lang="zh-CN" altLang="en-US" b="1" dirty="0" smtClean="0"/>
              <a:t>类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对话框上点右键，快捷菜单中选“添加类”</a:t>
            </a:r>
          </a:p>
          <a:p>
            <a:pPr>
              <a:spcBef>
                <a:spcPct val="40000"/>
              </a:spcBef>
            </a:pPr>
            <a:r>
              <a:rPr lang="zh-CN" altLang="en-US" b="1" dirty="0"/>
              <a:t>显示</a:t>
            </a:r>
            <a:r>
              <a:rPr lang="zh-CN" altLang="en-US" b="1" dirty="0" smtClean="0"/>
              <a:t>对话框</a:t>
            </a:r>
            <a:r>
              <a:rPr lang="zh-CN" altLang="en-US" sz="2400" b="1" dirty="0" smtClean="0"/>
              <a:t>（注意包含相应头文件）</a:t>
            </a:r>
            <a:endParaRPr lang="zh-CN" altLang="en-US" sz="2400" b="1" dirty="0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763266" y="4581128"/>
            <a:ext cx="29527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CAddDlg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932040" y="4653136"/>
            <a:ext cx="3241675" cy="151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关于对话框的显示：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CAboutDlg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114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build="allAtOnce"/>
      <p:bldP spid="296969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620713"/>
            <a:ext cx="82296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CDialog</a:t>
            </a: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类中的成员函数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258888" y="1654175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OnOK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IDOK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331913" y="23193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OnOK(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258888" y="3079750"/>
            <a:ext cx="788511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OnCancel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IDCANCEL</a:t>
            </a:r>
            <a:endParaRPr kumimoji="0" lang="en-US" altLang="zh-CN" sz="28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331913" y="43402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OnCancel(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91" name="WordArt 7"/>
          <p:cNvSpPr>
            <a:spLocks noChangeArrowheads="1" noChangeShapeType="1" noTextEdit="1"/>
          </p:cNvSpPr>
          <p:nvPr/>
        </p:nvSpPr>
        <p:spPr bwMode="auto">
          <a:xfrm>
            <a:off x="5364163" y="24923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确定</a:t>
            </a:r>
          </a:p>
        </p:txBody>
      </p:sp>
      <p:sp>
        <p:nvSpPr>
          <p:cNvPr id="297992" name="WordArt 8"/>
          <p:cNvSpPr>
            <a:spLocks noChangeArrowheads="1" noChangeShapeType="1" noTextEdit="1"/>
          </p:cNvSpPr>
          <p:nvPr/>
        </p:nvSpPr>
        <p:spPr bwMode="auto">
          <a:xfrm>
            <a:off x="5435600" y="43656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826266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/>
      <p:bldP spid="297988" grpId="0"/>
      <p:bldP spid="297989" grpId="0"/>
      <p:bldP spid="297990" grpId="0"/>
      <p:bldP spid="297991" grpId="1"/>
      <p:bldP spid="29799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8001000" cy="6715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3800" dirty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在主对话框中获取子对话框的数据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3088"/>
            <a:ext cx="7129463" cy="3673475"/>
          </a:xfrm>
          <a:noFill/>
          <a:ln/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/>
              <a:t>在子对话框中给控件连接</a:t>
            </a:r>
            <a:r>
              <a:rPr lang="zh-CN" altLang="en-US" b="1" dirty="0">
                <a:solidFill>
                  <a:srgbClr val="FF0000"/>
                </a:solidFill>
              </a:rPr>
              <a:t>数值类</a:t>
            </a:r>
            <a:r>
              <a:rPr lang="zh-CN" altLang="en-US" b="1" dirty="0"/>
              <a:t>变量： </a:t>
            </a:r>
            <a:r>
              <a:rPr lang="zh-CN" altLang="en-US" b="1" dirty="0" smtClean="0"/>
              <a:t>在</a:t>
            </a:r>
            <a:r>
              <a:rPr lang="zh-CN" altLang="en-US" b="1" dirty="0"/>
              <a:t>主对话框中通过</a:t>
            </a:r>
            <a:r>
              <a:rPr lang="zh-CN" altLang="en-US" b="1" dirty="0">
                <a:latin typeface="Times New Roman"/>
              </a:rPr>
              <a:t>“</a:t>
            </a:r>
            <a:r>
              <a:rPr lang="zh-CN" altLang="en-US" b="1" dirty="0">
                <a:solidFill>
                  <a:schemeClr val="bg2"/>
                </a:solidFill>
              </a:rPr>
              <a:t>对象名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  <a:r>
              <a:rPr lang="zh-CN" altLang="en-US" b="1" dirty="0">
                <a:solidFill>
                  <a:schemeClr val="bg2"/>
                </a:solidFill>
              </a:rPr>
              <a:t>成员名</a:t>
            </a:r>
            <a:r>
              <a:rPr lang="zh-CN" altLang="en-US" b="1" dirty="0">
                <a:latin typeface="Times New Roman"/>
              </a:rPr>
              <a:t>”</a:t>
            </a:r>
            <a:r>
              <a:rPr lang="zh-CN" altLang="en-US" b="1" dirty="0"/>
              <a:t>访问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/>
              <a:t>使用全局变量在主对话框和子对话框之间进行数据传递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 smtClean="0"/>
              <a:t>在类外定义的变量为全局变量；</a:t>
            </a:r>
            <a:endParaRPr lang="en-US" altLang="zh-CN" b="1" dirty="0" smtClean="0"/>
          </a:p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b="1" dirty="0" smtClean="0"/>
              <a:t>在其他文件中使用全局变量时，需要用</a:t>
            </a:r>
            <a:r>
              <a:rPr lang="en-US" altLang="zh-CN" b="1" dirty="0" smtClean="0"/>
              <a:t>extern</a:t>
            </a:r>
            <a:r>
              <a:rPr lang="zh-CN" altLang="en-US" b="1" dirty="0" smtClean="0"/>
              <a:t>关键字声明。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20684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/>
              <a:t>为</a:t>
            </a:r>
            <a:r>
              <a:rPr lang="zh-CN" altLang="en-US" b="1" kern="0" dirty="0" smtClean="0"/>
              <a:t>项目添加一个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文件，在</a:t>
            </a:r>
            <a:r>
              <a:rPr lang="en-US" altLang="zh-CN" b="1" kern="0" dirty="0" smtClean="0"/>
              <a:t>.h</a:t>
            </a:r>
            <a:r>
              <a:rPr lang="zh-CN" altLang="en-US" b="1" kern="0" dirty="0" smtClean="0"/>
              <a:t>文件中定义一种新的数据类型：</a:t>
            </a:r>
            <a:endParaRPr lang="en-US" altLang="zh-CN" b="1" kern="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#pragma once  //</a:t>
            </a:r>
            <a:r>
              <a:rPr lang="zh-CN" altLang="en-US" b="1" kern="0" dirty="0"/>
              <a:t>保证头文件只被编译一次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err="1"/>
              <a:t>struct</a:t>
            </a:r>
            <a:r>
              <a:rPr lang="en-US" altLang="zh-CN" b="1" kern="0" dirty="0"/>
              <a:t> stud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id;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</a:t>
            </a:r>
            <a:r>
              <a:rPr lang="en-US" altLang="zh-CN" b="1" kern="0" dirty="0" err="1"/>
              <a:t>CString</a:t>
            </a:r>
            <a:r>
              <a:rPr lang="en-US" altLang="zh-CN" b="1" kern="0" dirty="0"/>
              <a:t> name;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 smtClean="0"/>
              <a:t>};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zh-CN" altLang="en-US" b="1" kern="0" dirty="0" smtClean="0"/>
              <a:t>在文件中添加全局变量的外部声明。</a:t>
            </a:r>
            <a:endParaRPr lang="en-US" altLang="zh-CN" b="1" kern="0" dirty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err="1"/>
              <a:t>int</a:t>
            </a:r>
            <a:r>
              <a:rPr lang="en-US" altLang="zh-CN" b="1" kern="0" dirty="0"/>
              <a:t> </a:t>
            </a:r>
            <a:r>
              <a:rPr lang="en-US" altLang="zh-CN" b="1" kern="0" dirty="0" err="1" smtClean="0"/>
              <a:t>sn</a:t>
            </a:r>
            <a:r>
              <a:rPr lang="en-US" altLang="zh-CN" b="1" kern="0" dirty="0" smtClean="0"/>
              <a:t>;</a:t>
            </a:r>
            <a:endParaRPr lang="en-US" altLang="zh-CN" b="1" kern="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b="1" kern="0" dirty="0"/>
              <a:t>	extern </a:t>
            </a:r>
            <a:r>
              <a:rPr lang="en-US" altLang="zh-CN" b="1" kern="0" dirty="0" smtClean="0"/>
              <a:t>stud </a:t>
            </a:r>
            <a:r>
              <a:rPr lang="en-US" altLang="zh-CN" b="1" kern="0" dirty="0"/>
              <a:t>s[50];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/>
            </a:pP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全局变量的使用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438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49" y="1700808"/>
            <a:ext cx="7713663" cy="4752528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在类外定义全局变量：</a:t>
            </a:r>
            <a:endParaRPr lang="en-US" altLang="zh-CN" b="1" kern="0" dirty="0" smtClean="0"/>
          </a:p>
          <a:p>
            <a:pPr marL="400050" lvl="1" indent="0">
              <a:lnSpc>
                <a:spcPts val="2880"/>
              </a:lnSpc>
              <a:spcBef>
                <a:spcPct val="4000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err="1" smtClean="0"/>
              <a:t>int</a:t>
            </a:r>
            <a:r>
              <a:rPr lang="en-US" altLang="zh-CN" sz="2800" b="1" kern="0" dirty="0" smtClean="0"/>
              <a:t> </a:t>
            </a:r>
            <a:r>
              <a:rPr lang="en-US" altLang="zh-CN" sz="2800" b="1" kern="0" dirty="0" err="1"/>
              <a:t>sn</a:t>
            </a:r>
            <a:r>
              <a:rPr lang="en-US" altLang="zh-CN" sz="2800" b="1" kern="0" dirty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800" b="1" kern="0" dirty="0"/>
              <a:t>	</a:t>
            </a:r>
            <a:r>
              <a:rPr lang="en-US" altLang="zh-CN" sz="2800" b="1" kern="0" dirty="0" smtClean="0"/>
              <a:t>stud </a:t>
            </a:r>
            <a:r>
              <a:rPr lang="en-US" altLang="zh-CN" sz="2800" b="1" kern="0" dirty="0"/>
              <a:t>s[50</a:t>
            </a:r>
            <a:r>
              <a:rPr lang="en-US" altLang="zh-CN" sz="2800" b="1" kern="0" dirty="0" smtClean="0"/>
              <a:t>];</a:t>
            </a:r>
          </a:p>
          <a:p>
            <a:pPr marL="514350" indent="-514350">
              <a:lnSpc>
                <a:spcPct val="115000"/>
              </a:lnSpc>
              <a:spcBef>
                <a:spcPct val="40000"/>
              </a:spcBef>
              <a:buFont typeface="+mj-lt"/>
              <a:buAutoNum type="arabicPeriod" startAt="3"/>
            </a:pPr>
            <a:r>
              <a:rPr lang="zh-CN" altLang="en-US" b="1" kern="0" dirty="0" smtClean="0"/>
              <a:t>在其他文件中使用全局变量，包含该头文件：</a:t>
            </a:r>
            <a:endParaRPr lang="en-US" altLang="zh-CN" b="1" kern="0" dirty="0" smtClean="0"/>
          </a:p>
          <a:p>
            <a:pPr marL="0" indent="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altLang="zh-CN" b="1" kern="0" dirty="0" smtClean="0"/>
              <a:t>	#</a:t>
            </a:r>
            <a:r>
              <a:rPr lang="en-US" altLang="zh-CN" b="1" kern="0" dirty="0"/>
              <a:t>include "</a:t>
            </a:r>
            <a:r>
              <a:rPr lang="en-US" altLang="zh-CN" b="1" kern="0" dirty="0" err="1"/>
              <a:t>stud.h</a:t>
            </a:r>
            <a:r>
              <a:rPr lang="en-US" altLang="zh-CN" b="1" kern="0" dirty="0"/>
              <a:t>"</a:t>
            </a:r>
            <a:endParaRPr lang="en-US" altLang="zh-CN" b="1" kern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692150"/>
            <a:ext cx="8001000" cy="6715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3800" kern="0" dirty="0" smtClean="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全局变量的使用</a:t>
            </a:r>
            <a:endParaRPr kumimoji="0" lang="zh-CN" altLang="en-US" sz="3800" kern="0" dirty="0">
              <a:solidFill>
                <a:schemeClr val="tx1"/>
              </a:solidFill>
              <a:latin typeface="Times New Roman" pitchFamily="18" charset="0"/>
              <a:ea typeface="方正水柱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689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编辑框</a:t>
            </a:r>
          </a:p>
        </p:txBody>
      </p:sp>
      <p:graphicFrame>
        <p:nvGraphicFramePr>
          <p:cNvPr id="25395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33004178"/>
              </p:ext>
            </p:extLst>
          </p:nvPr>
        </p:nvGraphicFramePr>
        <p:xfrm>
          <a:off x="684213" y="2133600"/>
          <a:ext cx="8280400" cy="4395788"/>
        </p:xfrm>
        <a:graphic>
          <a:graphicData uri="http://schemas.openxmlformats.org/drawingml/2006/table">
            <a:tbl>
              <a:tblPr/>
              <a:tblGrid>
                <a:gridCol w="874712"/>
                <a:gridCol w="4165203"/>
                <a:gridCol w="3240485"/>
              </a:tblGrid>
              <a:tr h="7986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CEdit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CString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设置内容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读取内容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5795963" y="335756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m_Edit="OK";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5795963" y="393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795963" y="50387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6515100" y="55895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字符串</a:t>
            </a: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1763713" y="3360738"/>
            <a:ext cx="3744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m_Edit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SetWindowTextW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(_T("OK"));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1547664" y="4873625"/>
            <a:ext cx="41052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CString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 str1;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m_Edit.GetWindowTextW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1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/>
      <p:bldP spid="253974" grpId="0"/>
      <p:bldP spid="253975" grpId="0"/>
      <p:bldP spid="253976" grpId="0"/>
      <p:bldP spid="253977" grpId="0"/>
      <p:bldP spid="2539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写文件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sz="2800" smtClean="0">
                <a:solidFill>
                  <a:schemeClr val="tx1"/>
                </a:solidFill>
                <a:latin typeface="Times New Roman" pitchFamily="18" charset="0"/>
              </a:rPr>
              <a:t>WM_CLOSE </a:t>
            </a:r>
            <a:r>
              <a:rPr lang="zh-CN" altLang="en-US" sz="2800" smtClean="0">
                <a:solidFill>
                  <a:schemeClr val="tx1"/>
                </a:solidFill>
                <a:latin typeface="Times New Roman" pitchFamily="18" charset="0"/>
              </a:rPr>
              <a:t>消息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编写响应函数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971550" y="2268538"/>
            <a:ext cx="81724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>
              <a:spcBef>
                <a:spcPct val="10000"/>
              </a:spcBef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{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CStdioFile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file;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file.Open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("student.txt",  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modeCreate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| 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modeWrite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for(i=0;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i&lt;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i++)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     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file.WriteString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(s[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].id+" 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\n");</a:t>
            </a:r>
          </a:p>
          <a:p>
            <a:pPr>
              <a:spcBef>
                <a:spcPct val="1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file.WriteString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(s[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].name+"\n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");  }</a:t>
            </a:r>
            <a:endParaRPr lang="en-US" altLang="zh-CN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file.Close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CDialog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900113" y="69215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文件操作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132138" y="620713"/>
            <a:ext cx="46799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读文件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971550" y="17002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</a:rPr>
              <a:t>初始化代码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260475" y="2205038"/>
            <a:ext cx="7704138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CStdioFile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file;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file.Open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("student.txt",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CFile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modeRead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	 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while(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{    s[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].id=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file.ReadString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s[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].name=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sn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++;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 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file.Close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22349" y="2070100"/>
            <a:ext cx="7222059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模拟</a:t>
            </a:r>
            <a:r>
              <a:rPr lang="en-US" altLang="zh-CN" b="1" dirty="0" smtClean="0">
                <a:solidFill>
                  <a:srgbClr val="000000"/>
                </a:solidFill>
              </a:rPr>
              <a:t>QQ</a:t>
            </a:r>
            <a:r>
              <a:rPr lang="zh-CN" altLang="en-US" b="1" dirty="0" smtClean="0">
                <a:solidFill>
                  <a:srgbClr val="000000"/>
                </a:solidFill>
              </a:rPr>
              <a:t>程序，有登录界面、好友列表界面以及添加好友界面，并实现三个界面的连接。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3608" y="310252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tx1"/>
                </a:solidFill>
              </a:rPr>
              <a:t>作  业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64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type="tbl" idx="1"/>
          </p:nvPr>
        </p:nvGraphicFramePr>
        <p:xfrm>
          <a:off x="971550" y="2171700"/>
          <a:ext cx="7777163" cy="4137026"/>
        </p:xfrm>
        <a:graphic>
          <a:graphicData uri="http://schemas.openxmlformats.org/drawingml/2006/table">
            <a:tbl>
              <a:tblPr/>
              <a:tblGrid>
                <a:gridCol w="919163"/>
                <a:gridCol w="3617912"/>
                <a:gridCol w="32400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580063" y="3251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m_Check=TRUE;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580063" y="38274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979613" y="329882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m_Check.SetCheck(0);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979613" y="3827463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：不被选中  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：被选中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580063" y="520404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UpdateData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(TRUE);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979613" y="4979988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1979613" y="543718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n=m_Check.GetCheck( );</a:t>
            </a:r>
          </a:p>
        </p:txBody>
      </p:sp>
    </p:spTree>
    <p:extLst>
      <p:ext uri="{BB962C8B-B14F-4D97-AF65-F5344CB8AC3E}">
        <p14:creationId xmlns:p14="http://schemas.microsoft.com/office/powerpoint/2010/main" val="3892527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  <p:bldP spid="261142" grpId="0"/>
      <p:bldP spid="261143" grpId="0"/>
      <p:bldP spid="261144" grpId="0"/>
      <p:bldP spid="261145" grpId="0"/>
      <p:bldP spid="261146" grpId="0"/>
      <p:bldP spid="261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单选按钮</a:t>
            </a: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ph type="tbl" idx="1"/>
          </p:nvPr>
        </p:nvGraphicFramePr>
        <p:xfrm>
          <a:off x="1042988" y="1989138"/>
          <a:ext cx="7924800" cy="4137026"/>
        </p:xfrm>
        <a:graphic>
          <a:graphicData uri="http://schemas.openxmlformats.org/drawingml/2006/table">
            <a:tbl>
              <a:tblPr/>
              <a:tblGrid>
                <a:gridCol w="936625"/>
                <a:gridCol w="3024187"/>
                <a:gridCol w="39639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不连接变量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1979613" y="31162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m_RadioRadio=2;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1979613" y="36925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148263" y="31162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CheckRadioButton(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3)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1979613" y="47974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5148263" y="494188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n=GetCheckedRadioButton(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156325" y="5564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是被选中按钮的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1979613" y="53482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  1  2 ……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48263" y="45085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4787900" y="1341438"/>
            <a:ext cx="4321175" cy="1295400"/>
          </a:xfrm>
          <a:prstGeom prst="wedgeRoundRectCallout">
            <a:avLst>
              <a:gd name="adj1" fmla="val 23403"/>
              <a:gd name="adj2" fmla="val 8553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1</a:t>
            </a:r>
            <a:r>
              <a:rPr kumimoji="0" lang="zh-CN" altLang="en-US" b="1">
                <a:solidFill>
                  <a:srgbClr val="000000"/>
                </a:solidFill>
              </a:rPr>
              <a:t>：该组第一个按钮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 </a:t>
            </a:r>
          </a:p>
          <a:p>
            <a:pPr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2</a:t>
            </a:r>
            <a:r>
              <a:rPr kumimoji="0" lang="zh-CN" altLang="en-US" b="1">
                <a:solidFill>
                  <a:srgbClr val="000000"/>
                </a:solidFill>
              </a:rPr>
              <a:t>：该组最后一个按钮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</a:t>
            </a:r>
          </a:p>
          <a:p>
            <a:pPr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3</a:t>
            </a:r>
            <a:r>
              <a:rPr kumimoji="0" lang="zh-CN" altLang="en-US" b="1">
                <a:solidFill>
                  <a:srgbClr val="000000"/>
                </a:solidFill>
              </a:rPr>
              <a:t>：该组被选中的按钮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2124075" y="5876925"/>
            <a:ext cx="4103688" cy="981075"/>
          </a:xfrm>
          <a:prstGeom prst="wedgeRoundRectCallout">
            <a:avLst>
              <a:gd name="adj1" fmla="val 36421"/>
              <a:gd name="adj2" fmla="val -69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1</a:t>
            </a:r>
            <a:r>
              <a:rPr kumimoji="0" lang="zh-CN" altLang="en-US" b="1">
                <a:solidFill>
                  <a:srgbClr val="000000"/>
                </a:solidFill>
              </a:rPr>
              <a:t>：该组第一个按钮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 </a:t>
            </a:r>
          </a:p>
          <a:p>
            <a:pPr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2</a:t>
            </a:r>
            <a:r>
              <a:rPr kumimoji="0" lang="zh-CN" altLang="en-US" b="1">
                <a:solidFill>
                  <a:srgbClr val="000000"/>
                </a:solidFill>
              </a:rPr>
              <a:t>：该组最后一个按钮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21492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 animBg="1"/>
      <p:bldP spid="2652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滚动条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type="tbl" idx="1"/>
          </p:nvPr>
        </p:nvGraphicFramePr>
        <p:xfrm>
          <a:off x="1403350" y="2133600"/>
          <a:ext cx="7200900" cy="4391024"/>
        </p:xfrm>
        <a:graphic>
          <a:graphicData uri="http://schemas.openxmlformats.org/drawingml/2006/table">
            <a:tbl>
              <a:tblPr/>
              <a:tblGrid>
                <a:gridCol w="1166813"/>
                <a:gridCol w="6034087"/>
              </a:tblGrid>
              <a:tr h="604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CScrollBar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设置范围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11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3203575" y="3068638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m_Scroll.SetScrollRange(0, 100);</a:t>
            </a: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3203575" y="43656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m_Scroll.SetScrollPos(50);</a:t>
            </a: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203575" y="544512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203575" y="59023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n=m_Scroll.GetScrollPos( );</a:t>
            </a:r>
          </a:p>
        </p:txBody>
      </p:sp>
    </p:spTree>
    <p:extLst>
      <p:ext uri="{BB962C8B-B14F-4D97-AF65-F5344CB8AC3E}">
        <p14:creationId xmlns:p14="http://schemas.microsoft.com/office/powerpoint/2010/main" val="214033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0" grpId="0"/>
      <p:bldP spid="296981" grpId="0"/>
      <p:bldP spid="296982" grpId="0"/>
      <p:bldP spid="2969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Picture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900113" y="170021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居中显示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187450" y="4869160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此时，位图控件大小可调。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1" b="12396"/>
          <a:stretch/>
        </p:blipFill>
        <p:spPr>
          <a:xfrm>
            <a:off x="3059832" y="1777599"/>
            <a:ext cx="3527170" cy="2803529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21260" y="2038350"/>
            <a:ext cx="3165741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5277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  <p:bldP spid="33076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827088" y="3516313"/>
            <a:ext cx="8243887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HBITMAP 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=::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LoadBitmap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AfxGetResourceHandle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( ),</a:t>
            </a:r>
          </a:p>
          <a:p>
            <a:pPr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        MAKEINTRESOURCE(</a:t>
            </a:r>
            <a:r>
              <a:rPr lang="en-US" altLang="zh-CN" sz="2300" b="1" dirty="0">
                <a:solidFill>
                  <a:srgbClr val="FF0000"/>
                </a:solidFill>
                <a:ea typeface="宋体" charset="-122"/>
              </a:rPr>
              <a:t>IDB_BITMAP1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 *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=(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 *)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GetDlgItem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2300" b="1" dirty="0">
                <a:solidFill>
                  <a:srgbClr val="FF0000"/>
                </a:solidFill>
                <a:ea typeface="宋体" charset="-122"/>
              </a:rPr>
              <a:t>IDC_PIC_STATIC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ModifyStyle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(0xF, SS_BITMAP|SS_CENTERIMAGE);</a:t>
            </a:r>
          </a:p>
          <a:p>
            <a:pPr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SetBitmap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ea typeface="宋体" charset="-122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ea typeface="宋体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sz="23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001000" cy="1143000"/>
          </a:xfrm>
        </p:spPr>
        <p:txBody>
          <a:bodyPr/>
          <a:lstStyle/>
          <a:p>
            <a:r>
              <a:rPr lang="en-US" altLang="zh-CN"/>
              <a:t>Picture</a:t>
            </a:r>
            <a:r>
              <a:rPr lang="zh-CN" altLang="en-US"/>
              <a:t>控件动态显示图片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827088" y="229235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创建</a:t>
            </a: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Picture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控件，将控件</a:t>
            </a: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ID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改为“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IDC_PIC_STATIC</a:t>
            </a: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”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827088" y="28829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在初始化函数里面加入以下代码：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827088" y="1700213"/>
            <a:ext cx="831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宋体" charset="-122"/>
              </a:rPr>
              <a:t>将位图导入到工程中</a:t>
            </a:r>
          </a:p>
        </p:txBody>
      </p:sp>
    </p:spTree>
    <p:extLst>
      <p:ext uri="{BB962C8B-B14F-4D97-AF65-F5344CB8AC3E}">
        <p14:creationId xmlns:p14="http://schemas.microsoft.com/office/powerpoint/2010/main" val="38175146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  <p:bldP spid="305157" grpId="0"/>
      <p:bldP spid="305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900113" y="1744191"/>
            <a:ext cx="824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先画编辑框，再画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spin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控件。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smtClean="0">
                <a:solidFill>
                  <a:srgbClr val="9900CC"/>
                </a:solidFill>
              </a:rPr>
              <a:t>Spin</a:t>
            </a:r>
            <a:r>
              <a:rPr lang="zh-CN" altLang="en-US" dirty="0" smtClean="0">
                <a:solidFill>
                  <a:srgbClr val="9900CC"/>
                </a:solidFill>
              </a:rPr>
              <a:t> </a:t>
            </a:r>
            <a:r>
              <a:rPr lang="en-US" altLang="zh-CN" dirty="0" smtClean="0">
                <a:solidFill>
                  <a:srgbClr val="9900CC"/>
                </a:solidFill>
              </a:rPr>
              <a:t>Control</a:t>
            </a:r>
            <a:endParaRPr lang="zh-CN" altLang="en-US" dirty="0">
              <a:solidFill>
                <a:srgbClr val="9900CC"/>
              </a:solidFill>
            </a:endParaRPr>
          </a:p>
        </p:txBody>
      </p:sp>
      <p:pic>
        <p:nvPicPr>
          <p:cNvPr id="3061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9" t="42310" r="43225" b="40436"/>
          <a:stretch>
            <a:fillRect/>
          </a:stretch>
        </p:blipFill>
        <p:spPr bwMode="auto">
          <a:xfrm>
            <a:off x="4610894" y="620712"/>
            <a:ext cx="393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900113" y="2336329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修改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spin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控件的属性。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00489"/>
              </p:ext>
            </p:extLst>
          </p:nvPr>
        </p:nvGraphicFramePr>
        <p:xfrm>
          <a:off x="1874590" y="3256384"/>
          <a:ext cx="54726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4"/>
                <a:gridCol w="2040514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属性值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Auto Buddy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Set Buddy Integer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Alignment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Right Align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508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9900CC"/>
                </a:solidFill>
              </a:rPr>
              <a:t>Spin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44575" y="4040188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设置旋转按钮的范围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331913" y="4606925"/>
            <a:ext cx="336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m_Spin.</a:t>
            </a:r>
            <a:r>
              <a:rPr lang="en-US" altLang="zh-CN" b="1" dirty="0" err="1" smtClean="0">
                <a:solidFill>
                  <a:srgbClr val="0033CC"/>
                </a:solidFill>
                <a:ea typeface="宋体" charset="-122"/>
              </a:rPr>
              <a:t>SetRange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(5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-5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);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116013" y="2338388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ea typeface="宋体" charset="-122"/>
              </a:rPr>
              <a:t>m_Spin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是给旋转按钮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控件添加的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控制类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的变量。</a:t>
            </a:r>
          </a:p>
          <a:p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（</a:t>
            </a:r>
            <a:r>
              <a:rPr lang="en-US" altLang="zh-CN" sz="2800" b="1" dirty="0" err="1">
                <a:solidFill>
                  <a:srgbClr val="000000"/>
                </a:solidFill>
                <a:ea typeface="宋体" charset="-122"/>
              </a:rPr>
              <a:t>CSpinButtonCtrl</a:t>
            </a: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）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044575" y="5208588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设置旋转按钮的位置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331913" y="578485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m_Spin.</a:t>
            </a:r>
            <a:r>
              <a:rPr lang="en-US" altLang="zh-CN" b="1">
                <a:solidFill>
                  <a:srgbClr val="0033CC"/>
                </a:solidFill>
                <a:ea typeface="宋体" charset="-122"/>
              </a:rPr>
              <a:t>SetPos</a:t>
            </a:r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(0);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1116013" y="335756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CC"/>
                </a:solidFill>
                <a:ea typeface="宋体" charset="-122"/>
              </a:rPr>
              <a:t>初始化：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1042988" y="1700213"/>
            <a:ext cx="3529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C"/>
                </a:solidFill>
                <a:ea typeface="宋体" charset="-122"/>
              </a:rPr>
              <a:t>为控件添加变量</a:t>
            </a:r>
            <a:r>
              <a:rPr lang="zh-CN" altLang="en-US" sz="3200" b="1" dirty="0">
                <a:solidFill>
                  <a:srgbClr val="0000CC"/>
                </a:solidFill>
                <a:ea typeface="宋体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7566381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04" grpId="0"/>
      <p:bldP spid="307205" grpId="0"/>
      <p:bldP spid="307206" grpId="0"/>
      <p:bldP spid="307207" grpId="0"/>
      <p:bldP spid="307208" grpId="0"/>
      <p:bldP spid="307209" grpId="0"/>
    </p:bldLst>
  </p:timing>
</p:sld>
</file>

<file path=ppt/theme/theme1.xml><?xml version="1.0" encoding="utf-8"?>
<a:theme xmlns:a="http://schemas.openxmlformats.org/drawingml/2006/main" name="c5-5">
  <a:themeElements>
    <a:clrScheme name="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Data\Microsoft\Templates\c5-5.pot</Template>
  <TotalTime>8755</TotalTime>
  <Words>1340</Words>
  <Application>Microsoft Office PowerPoint</Application>
  <PresentationFormat>全屏显示(4:3)</PresentationFormat>
  <Paragraphs>265</Paragraphs>
  <Slides>22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c5-5</vt:lpstr>
      <vt:lpstr>2_c5-5</vt:lpstr>
      <vt:lpstr>2_Blends</vt:lpstr>
      <vt:lpstr>BMP 图象</vt:lpstr>
      <vt:lpstr>PowerPoint 演示文稿</vt:lpstr>
      <vt:lpstr>编辑框</vt:lpstr>
      <vt:lpstr>复选框</vt:lpstr>
      <vt:lpstr>单选按钮</vt:lpstr>
      <vt:lpstr>滚动条</vt:lpstr>
      <vt:lpstr>PowerPoint 演示文稿</vt:lpstr>
      <vt:lpstr>Picture控件动态显示图片</vt:lpstr>
      <vt:lpstr>PowerPoint 演示文稿</vt:lpstr>
      <vt:lpstr>PowerPoint 演示文稿</vt:lpstr>
      <vt:lpstr>PowerPoint 演示文稿</vt:lpstr>
      <vt:lpstr>PowerPoint 演示文稿</vt:lpstr>
      <vt:lpstr>List Control控件</vt:lpstr>
      <vt:lpstr>PowerPoint 演示文稿</vt:lpstr>
      <vt:lpstr>PowerPoint 演示文稿</vt:lpstr>
      <vt:lpstr>主对话框显示子对话框</vt:lpstr>
      <vt:lpstr>CDialog类中的成员函数</vt:lpstr>
      <vt:lpstr>在主对话框中获取子对话框的数据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238</cp:revision>
  <dcterms:created xsi:type="dcterms:W3CDTF">2001-11-08T03:19:28Z</dcterms:created>
  <dcterms:modified xsi:type="dcterms:W3CDTF">2018-05-06T07:53:49Z</dcterms:modified>
</cp:coreProperties>
</file>