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13011150" cy="7315200"/>
  <p:notesSz cx="6858000" cy="9144000"/>
  <p:embeddedFontLst>
    <p:embeddedFont>
      <p:font typeface="Archivo Black" panose="020B0604020202020204" charset="0"/>
      <p:regular r:id="rId13"/>
    </p:embeddedFont>
    <p:embeddedFont>
      <p:font typeface="Muli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4-05-07T21:04:40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spcFirstLastPara="0" lIns="0" tIns="0" rIns="0" bIns="0" anchor="t"/>
          <a:lstStyle/>
          <a:p>
            <a:pPr algn="l" hangingPunct="0">
              <a:lnSpc>
                <a:spcPct val="100000"/>
              </a:lnSpc>
            </a:pPr>
            <a:r>
              <a:rPr b="1">
                <a:latin typeface="Arial"/>
                <a:ea typeface="+mn-ea"/>
                <a:cs typeface="Arial"/>
              </a:rPr>
              <a:t>Note title</a:t>
            </a:r>
          </a:p>
          <a:p>
            <a:pPr algn="l" hangingPunct="0">
              <a:lnSpc>
                <a:spcPct val="100000"/>
              </a:lnSpc>
            </a:pPr>
            <a:r>
              <a:rPr>
                <a:latin typeface="Arial"/>
                <a:ea typeface="+mn-ea"/>
                <a:cs typeface="Arial"/>
              </a:rPr>
              <a:t>Type your notes here. They will be viewable in presenter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5/7/2024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28054" y="-25896"/>
            <a:ext cx="8928943" cy="7389316"/>
          </a:xfrm>
          <a:prstGeom prst="rect">
            <a:avLst/>
          </a:prstGeom>
        </p:spPr>
      </p:pic>
      <p:sp>
        <p:nvSpPr>
          <p:cNvPr id="3" name="title"/>
          <p:cNvSpPr/>
          <p:nvPr/>
        </p:nvSpPr>
        <p:spPr>
          <a:xfrm>
            <a:off x="1141823" y="4095750"/>
            <a:ext cx="9844621" cy="771525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l" hangingPunct="0">
              <a:lnSpc>
                <a:spcPct val="75000"/>
              </a:lnSpc>
              <a:spcBef>
                <a:spcPct val="10000"/>
              </a:spcBef>
            </a:pPr>
            <a:r>
              <a:rPr lang="en-US" sz="6750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Large Language Models</a:t>
            </a:r>
            <a:endParaRPr sz="6750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</p:txBody>
      </p:sp>
      <p:sp>
        <p:nvSpPr>
          <p:cNvPr id="4" name="title copy"/>
          <p:cNvSpPr/>
          <p:nvPr/>
        </p:nvSpPr>
        <p:spPr>
          <a:xfrm>
            <a:off x="1132712" y="5057775"/>
            <a:ext cx="7867855" cy="942975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lang="en-US" sz="6750" dirty="0">
                <a:solidFill>
                  <a:srgbClr val="00C5CE"/>
                </a:solidFill>
                <a:latin typeface="Archivo Black"/>
                <a:cs typeface="Archivo Black"/>
              </a:rPr>
              <a:t>From Scratch</a:t>
            </a:r>
            <a:endParaRPr sz="6750" dirty="0">
              <a:solidFill>
                <a:srgbClr val="00C5CE"/>
              </a:solidFill>
              <a:latin typeface="Archivo Black"/>
              <a:ea typeface="+mn-ea"/>
              <a:cs typeface="Archivo Black"/>
            </a:endParaRPr>
          </a:p>
        </p:txBody>
      </p:sp>
      <p:pic>
        <p:nvPicPr>
          <p:cNvPr id="5" name="custom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45976" y="4879975"/>
            <a:ext cx="11119197" cy="190500"/>
          </a:xfrm>
          <a:prstGeom prst="rect">
            <a:avLst/>
          </a:prstGeom>
        </p:spPr>
      </p:pic>
      <p:pic>
        <p:nvPicPr>
          <p:cNvPr id="6" name="customLine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45976" y="5972175"/>
            <a:ext cx="11119197" cy="190500"/>
          </a:xfrm>
          <a:prstGeom prst="rect">
            <a:avLst/>
          </a:prstGeom>
        </p:spPr>
      </p:pic>
      <p:sp>
        <p:nvSpPr>
          <p:cNvPr id="7" name="Body text copy copy 1"/>
          <p:cNvSpPr/>
          <p:nvPr/>
        </p:nvSpPr>
        <p:spPr>
          <a:xfrm>
            <a:off x="1142231" y="666750"/>
            <a:ext cx="7414016" cy="257175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l" hangingPunct="0">
              <a:lnSpc>
                <a:spcPct val="125000"/>
              </a:lnSpc>
            </a:pPr>
            <a:r>
              <a:rPr sz="1350" cap="all" spc="225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PRESENTED BY: </a:t>
            </a:r>
            <a:r>
              <a:rPr lang="en-US" sz="1350" cap="all" spc="225" dirty="0">
                <a:solidFill>
                  <a:srgbClr val="FAFBFF"/>
                </a:solidFill>
                <a:latin typeface="Muli"/>
                <a:cs typeface="Muli"/>
              </a:rPr>
              <a:t>Hassan Zaib Jadoon</a:t>
            </a:r>
            <a:endParaRPr sz="1350" cap="all" spc="225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Thank You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0" y="2661568"/>
            <a:ext cx="13056890" cy="4691732"/>
          </a:xfrm>
          <a:prstGeom prst="rect">
            <a:avLst/>
          </a:prstGeom>
        </p:spPr>
      </p:pic>
      <p:sp>
        <p:nvSpPr>
          <p:cNvPr id="3" name="Body text copy"/>
          <p:cNvSpPr/>
          <p:nvPr/>
        </p:nvSpPr>
        <p:spPr>
          <a:xfrm>
            <a:off x="1282686" y="4276725"/>
            <a:ext cx="10477500" cy="342900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ctr" hangingPunct="0">
              <a:lnSpc>
                <a:spcPct val="125000"/>
              </a:lnSpc>
            </a:pPr>
            <a:r>
              <a:rPr sz="1800" b="1" spc="225">
                <a:solidFill>
                  <a:srgbClr val="00C5CE"/>
                </a:solidFill>
                <a:latin typeface="Muli"/>
                <a:ea typeface="+mn-ea"/>
                <a:cs typeface="Muli"/>
              </a:rPr>
              <a:t>DO YOU HAVE ANY QUESTIONS?</a:t>
            </a:r>
          </a:p>
        </p:txBody>
      </p:sp>
      <p:sp>
        <p:nvSpPr>
          <p:cNvPr id="5" name="title copy"/>
          <p:cNvSpPr/>
          <p:nvPr/>
        </p:nvSpPr>
        <p:spPr>
          <a:xfrm>
            <a:off x="308493" y="1647825"/>
            <a:ext cx="12411770" cy="1238250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9750" b="1">
                <a:solidFill>
                  <a:srgbClr val="121212"/>
                </a:solidFill>
                <a:latin typeface="Archivo Black"/>
                <a:ea typeface="+mn-ea"/>
                <a:cs typeface="Archivo Black"/>
              </a:rPr>
              <a:t>THANK YOU!</a:t>
            </a:r>
          </a:p>
        </p:txBody>
      </p:sp>
      <p:pic>
        <p:nvPicPr>
          <p:cNvPr id="6" name="Shape-3 copy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96200" y="990600"/>
            <a:ext cx="2646136" cy="796456"/>
          </a:xfrm>
          <a:prstGeom prst="rect">
            <a:avLst/>
          </a:prstGeom>
        </p:spPr>
      </p:pic>
      <p:pic>
        <p:nvPicPr>
          <p:cNvPr id="7" name="Shape-3 copy 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97455" y="1108294"/>
            <a:ext cx="2646136" cy="796456"/>
          </a:xfrm>
          <a:prstGeom prst="rect">
            <a:avLst/>
          </a:prstGeom>
        </p:spPr>
      </p:pic>
      <p:sp>
        <p:nvSpPr>
          <p:cNvPr id="8" name="Body text copy copy 1"/>
          <p:cNvSpPr/>
          <p:nvPr/>
        </p:nvSpPr>
        <p:spPr>
          <a:xfrm>
            <a:off x="8143875" y="1352550"/>
            <a:ext cx="1698364" cy="257175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algn="ctr" hangingPunct="0">
              <a:lnSpc>
                <a:spcPct val="125000"/>
              </a:lnSpc>
            </a:pPr>
            <a:r>
              <a:rPr sz="1350" b="1" spc="375">
                <a:solidFill>
                  <a:srgbClr val="00C5CE"/>
                </a:solidFill>
                <a:latin typeface="Muli"/>
                <a:ea typeface="+mn-ea"/>
                <a:cs typeface="Muli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83657" y="1068041"/>
            <a:ext cx="12268682" cy="5862846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1.1.1 Word Embeddings:</a:t>
            </a: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is an important term that is used for representing words for text analysis in the form of real-valued vectors. It is an advancement in NLP that has improved the ability of computers to understand text-based content in a better way. It is considered one of the most significant breakthroughs of deep learning for solving challenging natural language processing problems.</a:t>
            </a: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endParaRPr lang="en-US" sz="1800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  <a:p>
            <a:pPr algn="ctr" hangingPunct="0">
              <a:lnSpc>
                <a:spcPct val="125000"/>
              </a:lnSpc>
            </a:pPr>
            <a:b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r>
              <a:rPr lang="en-US" sz="1800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Word Embedding Types and Embedded Samples Examples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  <a:endParaRPr sz="5400" dirty="0">
              <a:solidFill>
                <a:srgbClr val="00C5CE"/>
              </a:solidFill>
              <a:latin typeface="Archivo Black"/>
              <a:ea typeface="+mn-ea"/>
              <a:cs typeface="Archivo Black"/>
            </a:endParaRPr>
          </a:p>
        </p:txBody>
      </p:sp>
      <p:pic>
        <p:nvPicPr>
          <p:cNvPr id="4" name="customLine"/>
          <p:cNvPicPr/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5736547" y="6610350"/>
            <a:ext cx="1753402" cy="1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78993-C22C-6DA5-3CAA-DDAC401B1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6" y="3013639"/>
            <a:ext cx="8271138" cy="36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83657" y="1200563"/>
            <a:ext cx="12268682" cy="5862846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1.1.2 Tokenizing Text:</a:t>
            </a:r>
            <a:endParaRPr lang="en-US" sz="2400" b="1" dirty="0">
              <a:solidFill>
                <a:srgbClr val="FAFBFF"/>
              </a:solidFill>
              <a:latin typeface="Muli"/>
              <a:cs typeface="Muli"/>
            </a:endParaRP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Convert text into small tokens like </a:t>
            </a:r>
            <a:r>
              <a:rPr lang="en-US" b="1" dirty="0">
                <a:highlight>
                  <a:srgbClr val="00FFFF"/>
                </a:highlight>
                <a:latin typeface="Muli"/>
                <a:ea typeface="+mn-ea"/>
                <a:cs typeface="Muli"/>
              </a:rPr>
              <a:t>Hello Sir, this is Hassan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into Tokenized form like </a:t>
            </a:r>
            <a:r>
              <a:rPr lang="en-US" b="1" dirty="0">
                <a:solidFill>
                  <a:srgbClr val="FAFBFF"/>
                </a:solidFill>
                <a:highlight>
                  <a:srgbClr val="FF0000"/>
                </a:highlight>
                <a:latin typeface="Muli"/>
                <a:ea typeface="+mn-ea"/>
                <a:cs typeface="Muli"/>
              </a:rPr>
              <a:t>Hello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</a:t>
            </a:r>
            <a:r>
              <a:rPr lang="en-US" b="1" dirty="0">
                <a:solidFill>
                  <a:srgbClr val="FAFBFF"/>
                </a:solidFill>
                <a:highlight>
                  <a:srgbClr val="FF0000"/>
                </a:highlight>
                <a:latin typeface="Muli"/>
                <a:ea typeface="+mn-ea"/>
                <a:cs typeface="Muli"/>
              </a:rPr>
              <a:t>Sir,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</a:t>
            </a:r>
            <a:r>
              <a:rPr lang="en-US" b="1" dirty="0">
                <a:solidFill>
                  <a:srgbClr val="FAFBFF"/>
                </a:solidFill>
                <a:highlight>
                  <a:srgbClr val="FF0000"/>
                </a:highlight>
                <a:latin typeface="Muli"/>
                <a:ea typeface="+mn-ea"/>
                <a:cs typeface="Muli"/>
              </a:rPr>
              <a:t>this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</a:t>
            </a:r>
            <a:r>
              <a:rPr lang="en-US" b="1" dirty="0">
                <a:solidFill>
                  <a:srgbClr val="FAFBFF"/>
                </a:solidFill>
                <a:highlight>
                  <a:srgbClr val="FF0000"/>
                </a:highlight>
                <a:latin typeface="Muli"/>
                <a:ea typeface="+mn-ea"/>
                <a:cs typeface="Muli"/>
              </a:rPr>
              <a:t>is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</a:t>
            </a:r>
            <a:r>
              <a:rPr lang="en-US" b="1" dirty="0">
                <a:solidFill>
                  <a:srgbClr val="FAFBFF"/>
                </a:solidFill>
                <a:highlight>
                  <a:srgbClr val="FF0000"/>
                </a:highlight>
                <a:latin typeface="Muli"/>
                <a:ea typeface="+mn-ea"/>
                <a:cs typeface="Muli"/>
              </a:rPr>
              <a:t>Hassan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 .</a:t>
            </a: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Tokenization is of two types; One is Word Tokenization and other is Sentence Tokenization.</a:t>
            </a:r>
            <a:endParaRPr lang="en-US" b="1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Tokenization Helps in text processing like easier to use.</a:t>
            </a: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Tokenization serves as a basic</a:t>
            </a: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s for Extraction of features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such  as word frequencies, and syntactic structure which 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help in Sentiment analysis, entity recognition, and 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machine translation.</a:t>
            </a: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It also helps in syntax understanding.</a:t>
            </a:r>
            <a:b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By breaking text into tokens, NLP models can better </a:t>
            </a:r>
            <a:b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understand the context and meaning of words within</a:t>
            </a:r>
            <a:b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the text.</a:t>
            </a: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marL="1200150" lvl="2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  <a:p>
            <a:pPr lvl="2" algn="ctr" hangingPunct="0">
              <a:lnSpc>
                <a:spcPct val="125000"/>
              </a:lnSpc>
            </a:pP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lvl="2" algn="ctr" hangingPunct="0">
              <a:lnSpc>
                <a:spcPct val="125000"/>
              </a:lnSpc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								Tokenizing Method	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		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  <a:endParaRPr sz="5400" dirty="0">
              <a:solidFill>
                <a:srgbClr val="00C5CE"/>
              </a:solidFill>
              <a:latin typeface="Archivo Black"/>
              <a:ea typeface="+mn-ea"/>
              <a:cs typeface="Archivo Black"/>
            </a:endParaRPr>
          </a:p>
        </p:txBody>
      </p:sp>
      <p:pic>
        <p:nvPicPr>
          <p:cNvPr id="4" name="customLine"/>
          <p:cNvPicPr/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5736547" y="6610350"/>
            <a:ext cx="1753402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30756-DF9C-18F8-4F29-117E96BE7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6" t="641" b="1234"/>
          <a:stretch/>
        </p:blipFill>
        <p:spPr>
          <a:xfrm>
            <a:off x="7765775" y="2716696"/>
            <a:ext cx="4723156" cy="39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83657" y="935519"/>
            <a:ext cx="12268682" cy="5862846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1.1.3 Converting tokens into token IDs:</a:t>
            </a:r>
            <a:endParaRPr lang="en-US" sz="2400" b="1" dirty="0">
              <a:solidFill>
                <a:srgbClr val="FAFBFF"/>
              </a:solidFill>
              <a:latin typeface="Muli"/>
              <a:cs typeface="Muli"/>
            </a:endParaRP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Token IDs are numerical representations assigned to each token in a vocabulary like assigning an id 13 to token Hassan.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Token IDs enable NLP models to process text data as numerical input, which is required for training.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Token to ID Mapping: </a:t>
            </a:r>
          </a:p>
          <a:p>
            <a:pPr marL="1714500" lvl="3" indent="-342900" hangingPunct="0">
              <a:lnSpc>
                <a:spcPct val="125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Muli"/>
                <a:cs typeface="Muli"/>
              </a:rPr>
              <a:t>A vocabulary is a set of unique tokens extracted from the corpus.</a:t>
            </a:r>
          </a:p>
          <a:p>
            <a:pPr marL="1714500" lvl="3" indent="-342900" hangingPunct="0">
              <a:lnSpc>
                <a:spcPct val="125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Each token in the vocabulary is assigned a unique numerical ID.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F0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OOV Tokens:</a:t>
            </a: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Out of Vocabulary Tokens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Strategies include replacing OOV tokens with a special token ID.</a:t>
            </a:r>
            <a:endParaRPr lang="en-US" b="1" dirty="0">
              <a:solidFill>
                <a:srgbClr val="00B0F0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Special Tokens:</a:t>
            </a: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Special tokens like padding, unknown, and start/end of sequence tokens are often included in the vocabulary with specific token IDs.</a:t>
            </a:r>
          </a:p>
          <a:p>
            <a:pPr lvl="1" hangingPunct="0">
              <a:lnSpc>
                <a:spcPct val="125000"/>
              </a:lnSpc>
            </a:pP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Token Id’s allowing NLP models to process and analyze text efficiently. Secondly, they facilitate interoperability between different NLP systems and frameworks</a:t>
            </a: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.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  <p:pic>
        <p:nvPicPr>
          <p:cNvPr id="4" name="customLine"/>
          <p:cNvPicPr/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5736547" y="6610350"/>
            <a:ext cx="175340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71233" y="1068041"/>
            <a:ext cx="12268682" cy="3238916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1.1.4 Adding special context tokens: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Some of these special tokens are</a:t>
            </a:r>
          </a:p>
          <a:p>
            <a:pPr marL="342900" indent="-3429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[BOS] (beginning of sequence) marks the beginning of text</a:t>
            </a:r>
          </a:p>
          <a:p>
            <a:pPr marL="342900" indent="-3429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[EOS] (end of sequence) marks where the text ends (this is usually used to concatenate multiple unrelated texts, e.g., two different Wikipedia articles or two different books, and so on)</a:t>
            </a:r>
          </a:p>
          <a:p>
            <a:pPr marL="342900" indent="-3429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[PAD] (padding) if we train LLMs with a batch size greater than 1 (we may include multiple texts with different lengths; with the padding token we pad the shorter texts to the longest length so that all texts have an equal length)</a:t>
            </a:r>
          </a:p>
          <a:p>
            <a:pPr marL="342900" indent="-3429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[UNK] to represent works that are not included in the vocabulary.</a:t>
            </a:r>
            <a:b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</a:br>
            <a:endParaRPr lang="en-US" b="1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  <a:p>
            <a:pPr hangingPunct="0">
              <a:lnSpc>
                <a:spcPct val="125000"/>
              </a:lnSpc>
            </a:pPr>
            <a:endParaRPr lang="en-US" sz="2400" b="1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  <a:p>
            <a:pPr marL="342900" indent="-3429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AFBFF"/>
              </a:solidFill>
              <a:latin typeface="Muli"/>
              <a:ea typeface="+mn-ea"/>
              <a:cs typeface="Muli"/>
            </a:endParaRP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</p:spTree>
    <p:extLst>
      <p:ext uri="{BB962C8B-B14F-4D97-AF65-F5344CB8AC3E}">
        <p14:creationId xmlns:p14="http://schemas.microsoft.com/office/powerpoint/2010/main" val="27705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71233" y="1068041"/>
            <a:ext cx="12324350" cy="6122093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1.1.5 Byte pair Encoding: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Byte Pair Encoding (BPE) is a data compression technique used in natural language processing (NLP)</a:t>
            </a:r>
            <a:br>
              <a:rPr lang="en-US" b="1" dirty="0">
                <a:solidFill>
                  <a:srgbClr val="FAFBFF"/>
                </a:solidFill>
                <a:latin typeface="Muli"/>
                <a:cs typeface="Muli"/>
              </a:rPr>
            </a:b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for tokenization and vocabulary construction.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Pair Merging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cs typeface="Muli"/>
              </a:rPr>
              <a:t>BPE starts with a vocabulary of individual characters or tokens and iteratively merges the most frequent adjacent pairs.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Vocabulary Construction: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cs typeface="Muli"/>
              </a:rPr>
              <a:t>BPE iteratively merges character pairs until a predefined vocabulary size is reached.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uli"/>
              <a:cs typeface="Muli"/>
            </a:endParaRP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I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t allows the model to break down words that aren't in its predefined vocabulary into smaller sub word units or even individual characters, enabling it to handle out-of-vocabulary words.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For instance, if GPT-2's vocabulary doesn't have the word "</a:t>
            </a:r>
            <a:r>
              <a:rPr lang="en-US" b="1" dirty="0" err="1">
                <a:solidFill>
                  <a:srgbClr val="00B0F0"/>
                </a:solidFill>
                <a:latin typeface="Muli"/>
                <a:ea typeface="+mn-ea"/>
                <a:cs typeface="Muli"/>
              </a:rPr>
              <a:t>unfamiliarword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," it might tokenize it as ["</a:t>
            </a:r>
            <a:r>
              <a:rPr lang="en-US" b="1" dirty="0" err="1">
                <a:solidFill>
                  <a:srgbClr val="00B0F0"/>
                </a:solidFill>
                <a:latin typeface="Muli"/>
                <a:ea typeface="+mn-ea"/>
                <a:cs typeface="Muli"/>
              </a:rPr>
              <a:t>unfam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", "</a:t>
            </a:r>
            <a:r>
              <a:rPr lang="en-US" b="1" dirty="0" err="1">
                <a:solidFill>
                  <a:srgbClr val="00B0F0"/>
                </a:solidFill>
                <a:latin typeface="Muli"/>
                <a:ea typeface="+mn-ea"/>
                <a:cs typeface="Muli"/>
              </a:rPr>
              <a:t>iliar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", "</a:t>
            </a: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word</a:t>
            </a:r>
            <a:r>
              <a:rPr lang="en-US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"] or some other sub word breakdown, depending on its trained BPE merges.</a:t>
            </a:r>
          </a:p>
          <a:p>
            <a:pPr hangingPunct="0">
              <a:lnSpc>
                <a:spcPct val="125000"/>
              </a:lnSpc>
            </a:pPr>
            <a:endParaRPr lang="en-US" b="1" dirty="0">
              <a:solidFill>
                <a:srgbClr val="FAFBFF"/>
              </a:solidFill>
              <a:latin typeface="Muli"/>
              <a:cs typeface="Muli"/>
            </a:endParaRP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Benefits of Byte Pair Encoding: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BPE can tokenize and represent OOV words as combinations of </a:t>
            </a:r>
            <a:r>
              <a:rPr lang="en-US" b="1" dirty="0" err="1">
                <a:solidFill>
                  <a:schemeClr val="bg1"/>
                </a:solidFill>
                <a:latin typeface="Muli"/>
                <a:ea typeface="+mn-ea"/>
                <a:cs typeface="Muli"/>
              </a:rPr>
              <a:t>subword</a:t>
            </a: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 units present in the vocabulary. 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BPE provides a fine-grained representation of words by breaking them down into </a:t>
            </a:r>
            <a:r>
              <a:rPr lang="en-US" b="1" dirty="0" err="1">
                <a:solidFill>
                  <a:schemeClr val="bg1"/>
                </a:solidFill>
                <a:latin typeface="Muli"/>
                <a:ea typeface="+mn-ea"/>
                <a:cs typeface="Muli"/>
              </a:rPr>
              <a:t>subword</a:t>
            </a: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 units, capturing morphological and compositional information.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</p:spTree>
    <p:extLst>
      <p:ext uri="{BB962C8B-B14F-4D97-AF65-F5344CB8AC3E}">
        <p14:creationId xmlns:p14="http://schemas.microsoft.com/office/powerpoint/2010/main" val="256064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43399" y="1068041"/>
            <a:ext cx="12324350" cy="6122093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1.1.6  Data sampling with a sliding window: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The sliding window technique is a data sampling method used in machine learning and signal processing to extract subsequences or segments from a larger dataset.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Sliding window sampling enables the creation of overlapping or non-overlapping segments for training, validation, or testing purposes.</a:t>
            </a:r>
          </a:p>
          <a:p>
            <a:pPr hangingPunct="0">
              <a:lnSpc>
                <a:spcPct val="125000"/>
              </a:lnSpc>
            </a:pPr>
            <a:endParaRPr lang="en-US" b="1" dirty="0">
              <a:solidFill>
                <a:srgbClr val="00B0F0"/>
              </a:solidFill>
              <a:latin typeface="Muli"/>
              <a:cs typeface="Muli"/>
            </a:endParaRP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LLM’s Training: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We train LLMs to generate one word at a time, so we want to prepare the training data accordingly where the next word in a sequence represents the target to predict. For each text chunk, we want the inputs and targets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Since we want the model to predict the next word, the targets are the inputs shifted by one position to the right.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522218" y="125066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</p:spTree>
    <p:extLst>
      <p:ext uri="{BB962C8B-B14F-4D97-AF65-F5344CB8AC3E}">
        <p14:creationId xmlns:p14="http://schemas.microsoft.com/office/powerpoint/2010/main" val="1886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43400" y="1276142"/>
            <a:ext cx="12324350" cy="4762916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1.1.7  Creating token embeddings: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Token embeddings are dense vector representations of words or tokens in a continuous vector space, capturing semantic and syntactic similarities between tokens.</a:t>
            </a:r>
          </a:p>
          <a:p>
            <a:pPr hangingPunct="0">
              <a:lnSpc>
                <a:spcPct val="125000"/>
              </a:lnSpc>
            </a:pPr>
            <a:endParaRPr lang="en-US" b="1" dirty="0">
              <a:solidFill>
                <a:srgbClr val="00B0F0"/>
              </a:solidFill>
              <a:latin typeface="Muli"/>
              <a:ea typeface="+mn-ea"/>
              <a:cs typeface="Muli"/>
            </a:endParaRP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The data is already almost ready for an LLM.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But lastly let us embed the tokens in a continuous vector representation using an embedding layer</a:t>
            </a:r>
          </a:p>
          <a:p>
            <a:pPr marL="742950" lvl="1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FBFF"/>
                </a:solidFill>
                <a:latin typeface="Muli"/>
                <a:cs typeface="Muli"/>
              </a:rPr>
              <a:t>Usually, these embedding layers are part of the LLM itself and are updated (trained) during model training.</a:t>
            </a:r>
          </a:p>
          <a:p>
            <a:pPr lvl="1" hangingPunct="0">
              <a:lnSpc>
                <a:spcPct val="125000"/>
              </a:lnSpc>
            </a:pPr>
            <a:endParaRPr lang="en-US" b="1" dirty="0">
              <a:solidFill>
                <a:srgbClr val="00B0F0"/>
              </a:solidFill>
              <a:latin typeface="Muli"/>
              <a:cs typeface="Muli"/>
            </a:endParaRP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cs typeface="Muli"/>
              </a:rPr>
              <a:t>Advantages:</a:t>
            </a: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Token embeddings capture </a:t>
            </a: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semantic similarities </a:t>
            </a: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between words, enabling models to generalize across different contexts and tasks.</a:t>
            </a:r>
          </a:p>
          <a:p>
            <a:pPr lvl="1" hangingPunct="0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Pre-trained token embeddings can be transferred to downstream tasks, reducing the need for large annotated datasets and improving model performance.</a:t>
            </a:r>
          </a:p>
        </p:txBody>
      </p:sp>
      <p:sp>
        <p:nvSpPr>
          <p:cNvPr id="3" name="Body text copy"/>
          <p:cNvSpPr/>
          <p:nvPr/>
        </p:nvSpPr>
        <p:spPr>
          <a:xfrm>
            <a:off x="343400" y="111813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</p:spTree>
    <p:extLst>
      <p:ext uri="{BB962C8B-B14F-4D97-AF65-F5344CB8AC3E}">
        <p14:creationId xmlns:p14="http://schemas.microsoft.com/office/powerpoint/2010/main" val="327100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Welcom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text copy"/>
          <p:cNvSpPr/>
          <p:nvPr/>
        </p:nvSpPr>
        <p:spPr>
          <a:xfrm>
            <a:off x="343400" y="1276141"/>
            <a:ext cx="12324350" cy="5927245"/>
          </a:xfrm>
          <a:prstGeom prst="rect">
            <a:avLst/>
          </a:prstGeom>
        </p:spPr>
        <p:txBody>
          <a:bodyPr spcFirstLastPara="0" lIns="0" tIns="0" rIns="0" bIns="0" anchor="t"/>
          <a:lstStyle/>
          <a:p>
            <a:pPr hangingPunct="0">
              <a:lnSpc>
                <a:spcPct val="125000"/>
              </a:lnSpc>
            </a:pPr>
            <a:r>
              <a:rPr lang="en-US" sz="2400" b="1" dirty="0">
                <a:solidFill>
                  <a:srgbClr val="FAFBFF"/>
                </a:solidFill>
                <a:latin typeface="Muli"/>
                <a:ea typeface="+mn-ea"/>
                <a:cs typeface="Muli"/>
              </a:rPr>
              <a:t>1.1.8  Encoding word positions:</a:t>
            </a: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Word position encoding is a technique used in NLP to represent the positions of words or tokens within a sequence, preserving their relative order.</a:t>
            </a:r>
          </a:p>
          <a:p>
            <a:pPr hangingPunct="0">
              <a:lnSpc>
                <a:spcPct val="125000"/>
              </a:lnSpc>
            </a:pPr>
            <a:endParaRPr lang="en-US" b="1" dirty="0">
              <a:solidFill>
                <a:srgbClr val="00B0F0"/>
              </a:solidFill>
              <a:latin typeface="Muli"/>
              <a:ea typeface="+mn-ea"/>
              <a:cs typeface="Muli"/>
            </a:endParaRP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Importance of Position Encoding:  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In NLP tasks, such as machine translation or text generation, understanding the order of words is essential for capturing context and generating coherent output.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ea typeface="+mn-ea"/>
                <a:cs typeface="Muli"/>
              </a:rPr>
              <a:t> Position encoding helps disambiguate words with multiple meanings based on their positions within the sequence.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uli"/>
              <a:cs typeface="Muli"/>
            </a:endParaRPr>
          </a:p>
          <a:p>
            <a:pPr hangingPunct="0">
              <a:lnSpc>
                <a:spcPct val="125000"/>
              </a:lnSpc>
            </a:pPr>
            <a:r>
              <a:rPr lang="en-US" b="1" dirty="0">
                <a:solidFill>
                  <a:srgbClr val="00B0F0"/>
                </a:solidFill>
                <a:latin typeface="Muli"/>
                <a:ea typeface="+mn-ea"/>
                <a:cs typeface="Muli"/>
              </a:rPr>
              <a:t>Benefits of Word Position Encoding: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cs typeface="Muli"/>
              </a:rPr>
              <a:t>Position encoding enables models to understand the sequential relationships between words, enhancing their ability to capture context and dependencies within the text.</a:t>
            </a:r>
          </a:p>
          <a:p>
            <a:pPr marL="285750" indent="-28575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/>
                <a:cs typeface="Muli"/>
              </a:rPr>
              <a:t>Effective position encoding techniques facilitate model generalization to sequences of varying lengths and enable robust performance across different tasks and domains.</a:t>
            </a:r>
          </a:p>
          <a:p>
            <a:pPr hangingPunct="0">
              <a:lnSpc>
                <a:spcPct val="125000"/>
              </a:lnSpc>
            </a:pPr>
            <a:endParaRPr lang="en-US" b="1" dirty="0">
              <a:solidFill>
                <a:schemeClr val="bg1"/>
              </a:solidFill>
              <a:latin typeface="Muli"/>
              <a:ea typeface="+mn-ea"/>
              <a:cs typeface="Muli"/>
            </a:endParaRPr>
          </a:p>
        </p:txBody>
      </p:sp>
      <p:sp>
        <p:nvSpPr>
          <p:cNvPr id="3" name="Body text copy"/>
          <p:cNvSpPr/>
          <p:nvPr/>
        </p:nvSpPr>
        <p:spPr>
          <a:xfrm>
            <a:off x="343400" y="111813"/>
            <a:ext cx="11966713" cy="942975"/>
          </a:xfrm>
          <a:prstGeom prst="rect">
            <a:avLst/>
          </a:prstGeom>
        </p:spPr>
        <p:txBody>
          <a:bodyPr spcFirstLastPara="0" lIns="0" tIns="95250" rIns="0" bIns="0" anchor="t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lang="en-US" sz="5400" dirty="0">
                <a:solidFill>
                  <a:srgbClr val="00C5CE"/>
                </a:solidFill>
                <a:latin typeface="Archivo Black"/>
                <a:ea typeface="+mn-ea"/>
                <a:cs typeface="Archivo Black"/>
              </a:rPr>
              <a:t>1. Data Preparation &amp; Sampling</a:t>
            </a:r>
          </a:p>
        </p:txBody>
      </p:sp>
    </p:spTree>
    <p:extLst>
      <p:ext uri="{BB962C8B-B14F-4D97-AF65-F5344CB8AC3E}">
        <p14:creationId xmlns:p14="http://schemas.microsoft.com/office/powerpoint/2010/main" val="162488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1283</Words>
  <Application>Microsoft Office PowerPoint</Application>
  <PresentationFormat>Custom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Archivo Black</vt:lpstr>
      <vt:lpstr>Calibri</vt:lpstr>
      <vt:lpstr>Arial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2024-05-07T21:04:40Z</dcterms:created>
  <dcterms:modified xsi:type="dcterms:W3CDTF">2024-05-07T23:15:25Z</dcterms:modified>
</cp:coreProperties>
</file>