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Nuni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regular.fntdata"/><Relationship Id="rId14" Type="http://schemas.openxmlformats.org/officeDocument/2006/relationships/slide" Target="slides/slide9.xml"/><Relationship Id="rId17" Type="http://schemas.openxmlformats.org/officeDocument/2006/relationships/font" Target="fonts/Nunito-italic.fntdata"/><Relationship Id="rId16" Type="http://schemas.openxmlformats.org/officeDocument/2006/relationships/font" Target="fonts/Nuni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Nuni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75d88eaf1c_0_7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75d88eaf1c_0_7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75d88eaf1c_0_7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75d88eaf1c_0_7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762604b05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762604b05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75d88eaf1c_0_7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75d88eaf1c_0_7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Data Collection:</a:t>
            </a:r>
            <a:br>
              <a:rPr b="1" lang="en"/>
            </a:br>
            <a:r>
              <a:rPr lang="en"/>
              <a:t>Gathering data from the Sources like Social Media, Surveys, Reviews etc</a:t>
            </a:r>
            <a:r>
              <a:rPr b="1" lang="en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Text Processing:</a:t>
            </a:r>
            <a:br>
              <a:rPr b="1" lang="en"/>
            </a:br>
            <a:r>
              <a:rPr lang="en"/>
              <a:t>In text Processing the </a:t>
            </a:r>
            <a:r>
              <a:rPr lang="en"/>
              <a:t>Raw Text</a:t>
            </a:r>
            <a:r>
              <a:rPr lang="en"/>
              <a:t> is Converted into Such Format which is Suitable for the Machines to Analyze,</a:t>
            </a:r>
            <a:br>
              <a:rPr lang="en"/>
            </a:br>
            <a:r>
              <a:rPr lang="en"/>
              <a:t>Some Techniques Like Tokenization, LowerCasing, Handling Contractions and Handling </a:t>
            </a:r>
            <a:r>
              <a:rPr lang="en"/>
              <a:t>HTML</a:t>
            </a:r>
            <a:r>
              <a:rPr lang="en"/>
              <a:t> Tags  and </a:t>
            </a:r>
            <a:r>
              <a:rPr lang="en"/>
              <a:t>URLs</a:t>
            </a:r>
            <a:r>
              <a:rPr lang="en"/>
              <a:t> etc. </a:t>
            </a:r>
            <a:br>
              <a:rPr lang="en"/>
            </a:br>
            <a:r>
              <a:rPr b="1" lang="en"/>
              <a:t>Tokenization: </a:t>
            </a:r>
            <a:r>
              <a:rPr lang="en"/>
              <a:t>Breaking a sentence into some small pieces.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Lowercasing: </a:t>
            </a:r>
            <a:r>
              <a:rPr lang="en"/>
              <a:t>All the written text is converted into lower case ,such that Algorithms prevents </a:t>
            </a:r>
            <a:r>
              <a:rPr lang="en"/>
              <a:t>considering</a:t>
            </a:r>
            <a:r>
              <a:rPr lang="en"/>
              <a:t> Hello and hello are </a:t>
            </a:r>
            <a:r>
              <a:rPr lang="en"/>
              <a:t>two </a:t>
            </a:r>
            <a:r>
              <a:rPr lang="en"/>
              <a:t>different words.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Handling Contraction:</a:t>
            </a:r>
            <a:r>
              <a:rPr lang="en"/>
              <a:t> Don’t , can’t will be expanded into do not, cannot etc.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Handling Html Tags: </a:t>
            </a:r>
            <a:r>
              <a:rPr lang="en"/>
              <a:t>If the data comes from some Web Sources we might need to remove html Tags and Urls which are not related to Sentimental analysis.</a:t>
            </a:r>
            <a:br>
              <a:rPr lang="en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Feature Extraction:</a:t>
            </a:r>
            <a:br>
              <a:rPr b="1" lang="en"/>
            </a:br>
            <a:r>
              <a:rPr lang="en"/>
              <a:t>Converting text into Numerical Representations using Different Techniques Like Word Embedding, TF-IDF etc.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Sentiment Classification:</a:t>
            </a:r>
            <a:br>
              <a:rPr b="1" lang="en"/>
            </a:br>
            <a:r>
              <a:rPr lang="en"/>
              <a:t>Training Machine Models Like Naive, SVM, LSTM etc to classify sentiments.</a:t>
            </a:r>
            <a:br>
              <a:rPr lang="en"/>
            </a:br>
            <a:br>
              <a:rPr lang="en"/>
            </a:br>
            <a:br>
              <a:rPr b="1" lang="en" sz="1300"/>
            </a:br>
            <a:r>
              <a:rPr b="1" lang="en" sz="1300"/>
              <a:t>Note That For Sentimental Analysis we need properly clean and structured text.</a:t>
            </a:r>
            <a:endParaRPr b="1" sz="13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762604b052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762604b052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762604b052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762604b052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762604b052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762604b052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762604b052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762604b052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Sentimental Analysis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Exploring the Basics of Sentimental Analysis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➔"/>
            </a:pPr>
            <a:r>
              <a:rPr lang="en"/>
              <a:t>Introduction to </a:t>
            </a:r>
            <a:r>
              <a:rPr lang="en"/>
              <a:t>Sentimental</a:t>
            </a:r>
            <a:r>
              <a:rPr lang="en"/>
              <a:t> Analysis.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➔"/>
            </a:pPr>
            <a:r>
              <a:rPr lang="en"/>
              <a:t>Applications of Sentimental Analysis.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➔"/>
            </a:pPr>
            <a:r>
              <a:rPr lang="en"/>
              <a:t>Steps Involved in Sentimental Analysis.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➔"/>
            </a:pPr>
            <a:r>
              <a:t/>
            </a:r>
            <a:endParaRPr/>
          </a:p>
        </p:txBody>
      </p:sp>
      <p:sp>
        <p:nvSpPr>
          <p:cNvPr id="135" name="Google Shape;135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Contents: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09375" y="370500"/>
            <a:ext cx="76686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300"/>
              <a:t>Introduction to Sentimental Analysis:</a:t>
            </a:r>
            <a:endParaRPr b="1" sz="3300"/>
          </a:p>
        </p:txBody>
      </p:sp>
      <p:sp>
        <p:nvSpPr>
          <p:cNvPr id="141" name="Google Shape;141;p15"/>
          <p:cNvSpPr txBox="1"/>
          <p:nvPr>
            <p:ph idx="1" type="subTitle"/>
          </p:nvPr>
        </p:nvSpPr>
        <p:spPr>
          <a:xfrm>
            <a:off x="770250" y="10755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Introduction to Opinion Mining:</a:t>
            </a:r>
            <a:endParaRPr sz="2300"/>
          </a:p>
        </p:txBody>
      </p:sp>
      <p:sp>
        <p:nvSpPr>
          <p:cNvPr id="142" name="Google Shape;142;p15"/>
          <p:cNvSpPr txBox="1"/>
          <p:nvPr>
            <p:ph idx="2" type="body"/>
          </p:nvPr>
        </p:nvSpPr>
        <p:spPr>
          <a:xfrm>
            <a:off x="809375" y="1775050"/>
            <a:ext cx="7756500" cy="241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Sentimental Analysis is something related to opinion, An Approach to NLP which identifies the emotional tone behind the Body of Text.</a:t>
            </a:r>
            <a:endParaRPr sz="17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/>
              <a:t>It is define as:</a:t>
            </a:r>
            <a:br>
              <a:rPr lang="en" sz="1700"/>
            </a:br>
            <a:r>
              <a:rPr lang="en" sz="1700"/>
              <a:t>		</a:t>
            </a:r>
            <a:r>
              <a:rPr b="1" lang="en" sz="1700"/>
              <a:t>“ The process of Analyzing </a:t>
            </a:r>
            <a:r>
              <a:rPr b="1" lang="en" sz="1700"/>
              <a:t>digital</a:t>
            </a:r>
            <a:r>
              <a:rPr b="1" lang="en" sz="1700"/>
              <a:t> text to determine if the emotional tone of Message is Positive, Negative or Neutral.”</a:t>
            </a:r>
            <a:endParaRPr b="1" sz="17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700"/>
              <a:t>It is also define as:</a:t>
            </a:r>
            <a:br>
              <a:rPr lang="en" sz="1700"/>
            </a:br>
            <a:r>
              <a:rPr lang="en" sz="1700"/>
              <a:t>			</a:t>
            </a:r>
            <a:r>
              <a:rPr b="1" lang="en" sz="1700"/>
              <a:t>{ “The Computational Study of People’s opinions, attitudes and emotions towards an entity.” }</a:t>
            </a:r>
            <a:r>
              <a:rPr b="1" baseline="30000" lang="en" sz="1700"/>
              <a:t>1</a:t>
            </a:r>
            <a:endParaRPr b="1" baseline="30000" sz="1700"/>
          </a:p>
        </p:txBody>
      </p:sp>
      <p:sp>
        <p:nvSpPr>
          <p:cNvPr id="143" name="Google Shape;143;p15"/>
          <p:cNvSpPr txBox="1"/>
          <p:nvPr/>
        </p:nvSpPr>
        <p:spPr>
          <a:xfrm>
            <a:off x="809375" y="4498125"/>
            <a:ext cx="7392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Calibri"/>
              <a:buAutoNum type="arabicParenBoth"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https://www.sciencedirect.com/science/article/pii/S2090447914000550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6"/>
          <p:cNvSpPr txBox="1"/>
          <p:nvPr>
            <p:ph type="title"/>
          </p:nvPr>
        </p:nvSpPr>
        <p:spPr>
          <a:xfrm>
            <a:off x="2924100" y="0"/>
            <a:ext cx="6223500" cy="10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11"/>
              <a:t>Applications of Sentimental Analysis</a:t>
            </a:r>
            <a:endParaRPr b="1" sz="3111"/>
          </a:p>
        </p:txBody>
      </p:sp>
      <p:sp>
        <p:nvSpPr>
          <p:cNvPr id="149" name="Google Shape;149;p16"/>
          <p:cNvSpPr/>
          <p:nvPr/>
        </p:nvSpPr>
        <p:spPr>
          <a:xfrm>
            <a:off x="374101" y="1645225"/>
            <a:ext cx="1714500" cy="1236492"/>
          </a:xfrm>
          <a:prstGeom prst="cloud">
            <a:avLst/>
          </a:prstGeom>
          <a:gradFill>
            <a:gsLst>
              <a:gs pos="0">
                <a:srgbClr val="8C8C8C"/>
              </a:gs>
              <a:gs pos="100000">
                <a:srgbClr val="404040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Customer’s Feedback</a:t>
            </a:r>
            <a:endParaRPr/>
          </a:p>
        </p:txBody>
      </p:sp>
      <p:sp>
        <p:nvSpPr>
          <p:cNvPr id="150" name="Google Shape;150;p16"/>
          <p:cNvSpPr/>
          <p:nvPr/>
        </p:nvSpPr>
        <p:spPr>
          <a:xfrm>
            <a:off x="2088589" y="3335450"/>
            <a:ext cx="1613304" cy="1101492"/>
          </a:xfrm>
          <a:prstGeom prst="cloud">
            <a:avLst/>
          </a:prstGeom>
          <a:gradFill>
            <a:gsLst>
              <a:gs pos="0">
                <a:srgbClr val="8C8C8C"/>
              </a:gs>
              <a:gs pos="100000">
                <a:srgbClr val="404040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Social Media Monitoring</a:t>
            </a:r>
            <a:endParaRPr/>
          </a:p>
        </p:txBody>
      </p:sp>
      <p:sp>
        <p:nvSpPr>
          <p:cNvPr id="151" name="Google Shape;151;p16"/>
          <p:cNvSpPr/>
          <p:nvPr/>
        </p:nvSpPr>
        <p:spPr>
          <a:xfrm>
            <a:off x="4572001" y="1738750"/>
            <a:ext cx="1714500" cy="1236492"/>
          </a:xfrm>
          <a:prstGeom prst="cloud">
            <a:avLst/>
          </a:prstGeom>
          <a:gradFill>
            <a:gsLst>
              <a:gs pos="0">
                <a:srgbClr val="8C8C8C"/>
              </a:gs>
              <a:gs pos="100000">
                <a:srgbClr val="404040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Market Research</a:t>
            </a:r>
            <a:endParaRPr/>
          </a:p>
        </p:txBody>
      </p:sp>
      <p:sp>
        <p:nvSpPr>
          <p:cNvPr id="152" name="Google Shape;152;p16"/>
          <p:cNvSpPr/>
          <p:nvPr/>
        </p:nvSpPr>
        <p:spPr>
          <a:xfrm>
            <a:off x="6456225" y="3335450"/>
            <a:ext cx="2171664" cy="1381968"/>
          </a:xfrm>
          <a:prstGeom prst="cloud">
            <a:avLst/>
          </a:prstGeom>
          <a:gradFill>
            <a:gsLst>
              <a:gs pos="0">
                <a:srgbClr val="8C8C8C"/>
              </a:gs>
              <a:gs pos="100000">
                <a:srgbClr val="404040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Predictions about Politics and Other Trending Stuff.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7"/>
          <p:cNvSpPr txBox="1"/>
          <p:nvPr>
            <p:ph idx="4294967295" type="title"/>
          </p:nvPr>
        </p:nvSpPr>
        <p:spPr>
          <a:xfrm>
            <a:off x="509100" y="357025"/>
            <a:ext cx="76686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300"/>
              <a:t>Steps in</a:t>
            </a:r>
            <a:r>
              <a:rPr b="1" lang="en" sz="3300"/>
              <a:t> Sentimental Analysis:</a:t>
            </a:r>
            <a:endParaRPr b="1" sz="3300"/>
          </a:p>
        </p:txBody>
      </p:sp>
      <p:sp>
        <p:nvSpPr>
          <p:cNvPr id="158" name="Google Shape;158;p17"/>
          <p:cNvSpPr txBox="1"/>
          <p:nvPr>
            <p:ph idx="1" type="body"/>
          </p:nvPr>
        </p:nvSpPr>
        <p:spPr>
          <a:xfrm>
            <a:off x="419600" y="1249213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0000"/>
                </a:solidFill>
              </a:rPr>
              <a:t>Following Steps are used in sentimental analysis;</a:t>
            </a:r>
            <a:endParaRPr sz="1400">
              <a:solidFill>
                <a:srgbClr val="000000"/>
              </a:solidFill>
            </a:endParaRPr>
          </a:p>
        </p:txBody>
      </p:sp>
      <p:sp>
        <p:nvSpPr>
          <p:cNvPr id="159" name="Google Shape;159;p17"/>
          <p:cNvSpPr/>
          <p:nvPr/>
        </p:nvSpPr>
        <p:spPr>
          <a:xfrm>
            <a:off x="578950" y="3466950"/>
            <a:ext cx="1286400" cy="3618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Data Collection</a:t>
            </a:r>
            <a:endParaRPr sz="1200"/>
          </a:p>
        </p:txBody>
      </p:sp>
      <p:sp>
        <p:nvSpPr>
          <p:cNvPr id="160" name="Google Shape;160;p17"/>
          <p:cNvSpPr/>
          <p:nvPr/>
        </p:nvSpPr>
        <p:spPr>
          <a:xfrm>
            <a:off x="2686050" y="3466950"/>
            <a:ext cx="1377000" cy="3936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Text Processing</a:t>
            </a:r>
            <a:endParaRPr sz="1200"/>
          </a:p>
        </p:txBody>
      </p:sp>
      <p:sp>
        <p:nvSpPr>
          <p:cNvPr id="161" name="Google Shape;161;p17"/>
          <p:cNvSpPr/>
          <p:nvPr/>
        </p:nvSpPr>
        <p:spPr>
          <a:xfrm>
            <a:off x="656975" y="2268250"/>
            <a:ext cx="1056000" cy="1046400"/>
          </a:xfrm>
          <a:prstGeom prst="ellipse">
            <a:avLst/>
          </a:prstGeom>
          <a:solidFill>
            <a:srgbClr val="3C78D8"/>
          </a:solidFill>
          <a:ln cap="flat" cmpd="sng" w="2857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/>
              <a:t>1</a:t>
            </a:r>
            <a:endParaRPr b="1" sz="3200"/>
          </a:p>
        </p:txBody>
      </p:sp>
      <p:sp>
        <p:nvSpPr>
          <p:cNvPr id="162" name="Google Shape;162;p17"/>
          <p:cNvSpPr/>
          <p:nvPr/>
        </p:nvSpPr>
        <p:spPr>
          <a:xfrm>
            <a:off x="5165400" y="2268250"/>
            <a:ext cx="1056000" cy="1046400"/>
          </a:xfrm>
          <a:prstGeom prst="ellipse">
            <a:avLst/>
          </a:prstGeom>
          <a:solidFill>
            <a:srgbClr val="F6B26B"/>
          </a:solidFill>
          <a:ln cap="flat" cmpd="sng" w="28575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/>
              <a:t>3</a:t>
            </a:r>
            <a:endParaRPr b="1" sz="3200"/>
          </a:p>
        </p:txBody>
      </p:sp>
      <p:sp>
        <p:nvSpPr>
          <p:cNvPr id="163" name="Google Shape;163;p17"/>
          <p:cNvSpPr/>
          <p:nvPr/>
        </p:nvSpPr>
        <p:spPr>
          <a:xfrm>
            <a:off x="2838450" y="2268250"/>
            <a:ext cx="1056000" cy="1046400"/>
          </a:xfrm>
          <a:prstGeom prst="ellipse">
            <a:avLst/>
          </a:prstGeom>
          <a:solidFill>
            <a:srgbClr val="A64D79"/>
          </a:solidFill>
          <a:ln cap="flat" cmpd="sng" w="28575">
            <a:solidFill>
              <a:srgbClr val="741B4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/>
              <a:t>2</a:t>
            </a:r>
            <a:endParaRPr b="1" sz="3200"/>
          </a:p>
        </p:txBody>
      </p:sp>
      <p:sp>
        <p:nvSpPr>
          <p:cNvPr id="164" name="Google Shape;164;p17"/>
          <p:cNvSpPr/>
          <p:nvPr/>
        </p:nvSpPr>
        <p:spPr>
          <a:xfrm>
            <a:off x="7269575" y="2268250"/>
            <a:ext cx="1056000" cy="1046400"/>
          </a:xfrm>
          <a:prstGeom prst="ellipse">
            <a:avLst/>
          </a:prstGeom>
          <a:solidFill>
            <a:srgbClr val="6AA84F"/>
          </a:solidFill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/>
              <a:t>4</a:t>
            </a:r>
            <a:endParaRPr b="1" sz="3200"/>
          </a:p>
        </p:txBody>
      </p:sp>
      <p:sp>
        <p:nvSpPr>
          <p:cNvPr id="165" name="Google Shape;165;p17"/>
          <p:cNvSpPr/>
          <p:nvPr/>
        </p:nvSpPr>
        <p:spPr>
          <a:xfrm>
            <a:off x="4935600" y="3466950"/>
            <a:ext cx="1515600" cy="3618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Feature Extraction</a:t>
            </a:r>
            <a:endParaRPr sz="1200"/>
          </a:p>
        </p:txBody>
      </p:sp>
      <p:sp>
        <p:nvSpPr>
          <p:cNvPr id="166" name="Google Shape;166;p17"/>
          <p:cNvSpPr/>
          <p:nvPr/>
        </p:nvSpPr>
        <p:spPr>
          <a:xfrm>
            <a:off x="7047725" y="3466950"/>
            <a:ext cx="1515600" cy="3936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Sentiment Classification</a:t>
            </a:r>
            <a:endParaRPr sz="1200"/>
          </a:p>
        </p:txBody>
      </p:sp>
      <p:sp>
        <p:nvSpPr>
          <p:cNvPr id="167" name="Google Shape;167;p17"/>
          <p:cNvSpPr/>
          <p:nvPr/>
        </p:nvSpPr>
        <p:spPr>
          <a:xfrm>
            <a:off x="1941875" y="2590950"/>
            <a:ext cx="693600" cy="3618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7"/>
          <p:cNvSpPr/>
          <p:nvPr/>
        </p:nvSpPr>
        <p:spPr>
          <a:xfrm>
            <a:off x="6486925" y="2590950"/>
            <a:ext cx="693600" cy="3618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7"/>
          <p:cNvSpPr/>
          <p:nvPr/>
        </p:nvSpPr>
        <p:spPr>
          <a:xfrm>
            <a:off x="4200925" y="2590950"/>
            <a:ext cx="693600" cy="3618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8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8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Data Collection:</a:t>
            </a:r>
            <a:endParaRPr b="1"/>
          </a:p>
        </p:txBody>
      </p:sp>
      <p:sp>
        <p:nvSpPr>
          <p:cNvPr id="176" name="Google Shape;176;p18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Gathering Data From Sources: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Text Processing:</a:t>
            </a:r>
            <a:endParaRPr b="1"/>
          </a:p>
        </p:txBody>
      </p:sp>
      <p:sp>
        <p:nvSpPr>
          <p:cNvPr id="183" name="Google Shape;183;p1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Help Machines in Understanding Text: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0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0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Feature Extraction:</a:t>
            </a:r>
            <a:endParaRPr b="1"/>
          </a:p>
        </p:txBody>
      </p:sp>
      <p:sp>
        <p:nvSpPr>
          <p:cNvPr id="190" name="Google Shape;190;p20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Converting Text In Different Forms: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1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1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Sentiment Classification</a:t>
            </a:r>
            <a:r>
              <a:rPr b="1" lang="en"/>
              <a:t>:</a:t>
            </a:r>
            <a:endParaRPr b="1"/>
          </a:p>
        </p:txBody>
      </p:sp>
      <p:sp>
        <p:nvSpPr>
          <p:cNvPr id="197" name="Google Shape;197;p21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