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Everyone, I am ________________ A _____________ Student of _________ in UET Peshawar, Today our topic for Discussion is Stance Detection,</a:t>
            </a:r>
            <a:br>
              <a:rPr lang="en-US"/>
            </a:br>
            <a:r>
              <a:rPr lang="en-US"/>
              <a:t>Let’s Move to Next Slide……..</a:t>
            </a:r>
            <a:endParaRPr/>
          </a:p>
        </p:txBody>
      </p:sp>
      <p:sp>
        <p:nvSpPr>
          <p:cNvPr id="190" name="Google Shape;1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74eb7681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774eb7681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74eb7681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74eb7681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Collection:</a:t>
            </a:r>
            <a:br>
              <a:rPr b="1" lang="en-US"/>
            </a:br>
            <a:r>
              <a:rPr lang="en-US"/>
              <a:t>Gathering data from the Sources like Social Media, Surveys, Reviews etc</a:t>
            </a:r>
            <a:r>
              <a:rPr b="1"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Text Processing:</a:t>
            </a:r>
            <a:br>
              <a:rPr b="1" lang="en-US"/>
            </a:br>
            <a:r>
              <a:rPr lang="en-US"/>
              <a:t>In text Processing the Raw Text is Converted into Such Format which is Suitable for the Machines to Analyze,</a:t>
            </a:r>
            <a:br>
              <a:rPr lang="en-US"/>
            </a:br>
            <a:r>
              <a:rPr lang="en-US"/>
              <a:t>Some Techniques Like Tokenization, LowerCasing, Handling Contractions and Handling HTML Tags  and URLs etc. </a:t>
            </a:r>
            <a:br>
              <a:rPr lang="en-US"/>
            </a:br>
            <a:r>
              <a:rPr b="1" lang="en-US"/>
              <a:t>Tokenization: </a:t>
            </a:r>
            <a:r>
              <a:rPr lang="en-US"/>
              <a:t>Breaking a sentence into some small pieces.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Lowercasing: </a:t>
            </a:r>
            <a:r>
              <a:rPr lang="en-US"/>
              <a:t>All the written text is converted into lower case ,such that Algorithms prevents considering Hello and hello are two different 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Handling Contraction:</a:t>
            </a:r>
            <a:r>
              <a:rPr lang="en-US"/>
              <a:t> Don’t , can’t will be expanded into do not, cannot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Handling Html Tags: </a:t>
            </a:r>
            <a:r>
              <a:rPr lang="en-US"/>
              <a:t>If the data comes from some Web Sources we might need to remove html Tags and Urls which are not related to Sentimental analysis.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Feature Extraction:</a:t>
            </a:r>
            <a:br>
              <a:rPr b="1" lang="en-US"/>
            </a:br>
            <a:r>
              <a:rPr lang="en-US"/>
              <a:t>Converting text into Numerical Representations using Different Techniques Like Word Embedding, TF-IDF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Sentiment Classification:</a:t>
            </a:r>
            <a:br>
              <a:rPr b="1" lang="en-US"/>
            </a:br>
            <a:r>
              <a:rPr lang="en-US"/>
              <a:t>Training Machine Models Like Naive, SVM, LSTM etc to classify sentiments.</a:t>
            </a:r>
            <a:br>
              <a:rPr lang="en-US"/>
            </a:br>
            <a:br>
              <a:rPr lang="en-US"/>
            </a:br>
            <a:br>
              <a:rPr b="1" lang="en-US" sz="1300"/>
            </a:br>
            <a:r>
              <a:rPr b="1" lang="en-US" sz="1300"/>
              <a:t>Note That For Sentimental Analysis we need properly clean and structured text.</a:t>
            </a:r>
            <a:endParaRPr b="1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Subtleties</a:t>
            </a:r>
            <a:r>
              <a:rPr b="1" lang="en-US"/>
              <a:t> of Language and </a:t>
            </a:r>
            <a:r>
              <a:rPr b="1" lang="en-US"/>
              <a:t>Context</a:t>
            </a:r>
            <a:r>
              <a:rPr b="1" lang="en-US"/>
              <a:t>:</a:t>
            </a:r>
            <a:br>
              <a:rPr b="1" lang="en-US"/>
            </a:br>
            <a:r>
              <a:rPr lang="en-US"/>
              <a:t>Language</a:t>
            </a:r>
            <a:r>
              <a:rPr lang="en-US"/>
              <a:t> is diverse have metaphors, idioms etc that can covey meanings beyond their literal interpretations.</a:t>
            </a:r>
            <a:br>
              <a:rPr lang="en-US"/>
            </a:br>
            <a:r>
              <a:rPr b="1" lang="en-US"/>
              <a:t>Contextual Variations </a:t>
            </a:r>
            <a:r>
              <a:rPr lang="en-US"/>
              <a:t>Contextual clues like Historical Context, Tone of the Text etc.</a:t>
            </a:r>
            <a:endParaRPr/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}</a:t>
            </a:r>
            <a:endParaRPr b="1"/>
          </a:p>
        </p:txBody>
      </p:sp>
      <p:sp>
        <p:nvSpPr>
          <p:cNvPr id="306" name="Google Shape;30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74eb76813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74eb76813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5c94bdba9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5c94bdba9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75c94bdba9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4723f75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754723f75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What is NLP?</a:t>
            </a:r>
            <a:br>
              <a:rPr lang="en-US"/>
            </a:br>
            <a:r>
              <a:rPr lang="en-US"/>
              <a:t>NLP is something like Teaching computers to understand and talk like humans</a:t>
            </a:r>
            <a:br>
              <a:rPr lang="en-US"/>
            </a:br>
            <a:r>
              <a:rPr lang="en-US"/>
              <a:t>NLP helps computer to read, interpret and generate Human Language e.g. chatbots, text analysis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It’s Like Reading a Text, discovering or understanding something,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Figuring out Someone’s view.</a:t>
            </a:r>
            <a:endParaRPr/>
          </a:p>
        </p:txBody>
      </p:sp>
      <p:sp>
        <p:nvSpPr>
          <p:cNvPr id="204" name="Google Shape;204;g2754723f75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74eb76af0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74eb76af0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774eb76af0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54723f75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754723f75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Lets see an example, Like someone read my article “Arzish-e-Kalimat” and give a review on that, Review may says “Article is Good / Bad or Neutral” similarly Stance Detection helps understand that the piece of writing support, opposes or remains neutral on topic.</a:t>
            </a:r>
            <a:br>
              <a:rPr lang="en-US"/>
            </a:br>
            <a:r>
              <a:rPr lang="en-US"/>
              <a:t>Here in the article example The Target is Arzish E Kalimaat, Statement or Text is Such thing which is written in that article, and Stance is what I think about Importance of Words.</a:t>
            </a:r>
            <a:br>
              <a:rPr lang="en-US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Analyzing people's tweets, reviews and feedback, comments etc. is also a part of Stance Detection on social media.</a:t>
            </a:r>
            <a:endParaRPr/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g2754723f75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Binary stance detection: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binary stance detection the goal is to classify a piece of writing in two one of two categories</a:t>
            </a:r>
            <a:br>
              <a:rPr lang="en-US"/>
            </a:br>
            <a:r>
              <a:rPr lang="en-US"/>
              <a:t>like good or bad etc.</a:t>
            </a:r>
            <a:br>
              <a:rPr lang="en-US"/>
            </a:br>
            <a:r>
              <a:rPr b="1" lang="en-US"/>
              <a:t>For</a:t>
            </a:r>
            <a:r>
              <a:rPr lang="en-US"/>
              <a:t> </a:t>
            </a:r>
            <a:r>
              <a:rPr b="1" lang="en-US"/>
              <a:t>Example:</a:t>
            </a:r>
            <a:r>
              <a:rPr lang="en-US"/>
              <a:t> Ali is better player of football for Country.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Multi class stance detection: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this, a piece of text is classified into multiple categories representing different stances or degrees of agreement, disagreement, or neutral.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 Example:</a:t>
            </a:r>
            <a:r>
              <a:rPr b="0" lang="en-US"/>
              <a:t> Economically company is  good But socially, Company is not Stable.</a:t>
            </a:r>
            <a:br>
              <a:rPr b="0" lang="en-US"/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Fine grained stance detection:</a:t>
            </a:r>
            <a:br>
              <a:rPr b="1" lang="en-US"/>
            </a:br>
            <a:r>
              <a:rPr b="0" lang="en-US"/>
              <a:t>This one focuses on detecting more stances beyond binary and multi-class stance detection.</a:t>
            </a:r>
            <a:br>
              <a:rPr b="1" lang="en-US"/>
            </a:br>
            <a:r>
              <a:rPr b="1" lang="en-US"/>
              <a:t>Like, </a:t>
            </a:r>
            <a:r>
              <a:rPr b="0" lang="en-US"/>
              <a:t>Partial Agreement etc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Stance detection with confidence scores and as ranking etc.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one focuses on Ranking and Confidence,</a:t>
            </a:r>
            <a:br>
              <a:rPr lang="en-US"/>
            </a:br>
            <a:r>
              <a:rPr b="1" lang="en-US"/>
              <a:t>(Stance for, Confidence ) Like, </a:t>
            </a:r>
            <a:r>
              <a:rPr b="0" lang="en-US"/>
              <a:t>I am Somewhat in favor of new healthcare plan. </a:t>
            </a:r>
            <a:br>
              <a:rPr b="0" lang="en-US"/>
            </a:br>
            <a:r>
              <a:rPr b="1" lang="en-US"/>
              <a:t>(Stance for Ranking) Like,</a:t>
            </a:r>
            <a:r>
              <a:rPr b="0" lang="en-US"/>
              <a:t> News Ranking, Product Ranking etc.</a:t>
            </a:r>
            <a:endParaRPr b="1"/>
          </a:p>
        </p:txBody>
      </p:sp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5ca5193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75ca5193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TF &amp; IDF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 frequency and inverse document frequency values are handy algorithms which uses words frequency to determine how </a:t>
            </a:r>
            <a:r>
              <a:rPr lang="en-US"/>
              <a:t>relevant</a:t>
            </a:r>
            <a:r>
              <a:rPr lang="en-US"/>
              <a:t> are those words related to given Document</a:t>
            </a:r>
            <a:br>
              <a:rPr lang="en-US"/>
            </a:br>
            <a:br>
              <a:rPr lang="en-US"/>
            </a:br>
            <a:r>
              <a:rPr b="1" lang="en-US"/>
              <a:t>Deep Learning Models:</a:t>
            </a:r>
            <a:br>
              <a:rPr b="1" lang="en-US"/>
            </a:br>
            <a:r>
              <a:rPr lang="en-US"/>
              <a:t>These are smart computer programs inspired from human Brains, How Human Brain Work, These Take Small Small Details, A bit of tiny information about any sentence/Text and will understand what’s in the Data. </a:t>
            </a:r>
            <a:br>
              <a:rPr b="1" lang="en-US"/>
            </a:br>
            <a:br>
              <a:rPr b="1" lang="en-US"/>
            </a:br>
            <a:r>
              <a:rPr b="1" lang="en-US"/>
              <a:t>Contextual Understanding: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Its means that words get meanings from the words around their.</a:t>
            </a:r>
            <a:br>
              <a:rPr lang="en-US"/>
            </a:br>
            <a:br>
              <a:rPr lang="en-US"/>
            </a:br>
            <a:r>
              <a:rPr b="1" lang="en-US"/>
              <a:t>Word </a:t>
            </a:r>
            <a:r>
              <a:rPr b="1" lang="en-US"/>
              <a:t>Embedding Techniques: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Embedding techniques are converts phrases into Numerical Vectors (Embedding) , These Embedding helps machine models to understand meaning of Words, Relationship between the words in an effective way.</a:t>
            </a:r>
            <a:endParaRPr/>
          </a:p>
        </p:txBody>
      </p:sp>
      <p:sp>
        <p:nvSpPr>
          <p:cNvPr id="265" name="Google Shape;265;g275ca5193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74eb7681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74eb7681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3" name="Google Shape;8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8" name="Google Shape;10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7" name="Google Shape;1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1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1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p1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2" name="Google Shape;1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9" name="Google Shape;14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66" name="Google Shape;166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70" name="Google Shape;170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0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ctr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ctr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ct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ct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ct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ct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ct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84" name="Google Shape;18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BFBFB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5" name="Google Shape;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1">
            <a:alphaModFix amt="4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ctrTitle"/>
          </p:nvPr>
        </p:nvSpPr>
        <p:spPr>
          <a:xfrm>
            <a:off x="616850" y="1605575"/>
            <a:ext cx="107694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/>
              <a:t>Analyzing </a:t>
            </a:r>
            <a:r>
              <a:rPr b="1" lang="en-US">
                <a:solidFill>
                  <a:srgbClr val="FF9900"/>
                </a:solidFill>
              </a:rPr>
              <a:t>Stance</a:t>
            </a:r>
            <a:r>
              <a:rPr b="1" lang="en-US"/>
              <a:t> &amp; Sentimental </a:t>
            </a:r>
            <a:br>
              <a:rPr b="1" lang="en-US"/>
            </a:br>
            <a:r>
              <a:rPr b="1" lang="en-US"/>
              <a:t>Analysis</a:t>
            </a:r>
            <a:endParaRPr b="1"/>
          </a:p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1751012" y="4191000"/>
            <a:ext cx="8690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/>
              <a:t>Stance and Sentimental Analysis in the Era of Large Language Model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913800" y="435992"/>
            <a:ext cx="10364400" cy="159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Applications of Sentimental Analysis</a:t>
            </a:r>
            <a:endParaRPr b="1" sz="4800"/>
          </a:p>
        </p:txBody>
      </p:sp>
      <p:sp>
        <p:nvSpPr>
          <p:cNvPr id="282" name="Google Shape;282;p32"/>
          <p:cNvSpPr/>
          <p:nvPr/>
        </p:nvSpPr>
        <p:spPr>
          <a:xfrm>
            <a:off x="575000" y="2650825"/>
            <a:ext cx="2499228" cy="1648620"/>
          </a:xfrm>
          <a:prstGeom prst="cloud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Customer’s Feedback</a:t>
            </a:r>
            <a:endParaRPr b="1" sz="1900"/>
          </a:p>
        </p:txBody>
      </p:sp>
      <p:sp>
        <p:nvSpPr>
          <p:cNvPr id="283" name="Google Shape;283;p32"/>
          <p:cNvSpPr/>
          <p:nvPr/>
        </p:nvSpPr>
        <p:spPr>
          <a:xfrm>
            <a:off x="2784774" y="4447275"/>
            <a:ext cx="2352240" cy="1468692"/>
          </a:xfrm>
          <a:prstGeom prst="cloud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Social Media Monitoring</a:t>
            </a:r>
            <a:endParaRPr b="1" sz="1900"/>
          </a:p>
        </p:txBody>
      </p:sp>
      <p:sp>
        <p:nvSpPr>
          <p:cNvPr id="284" name="Google Shape;284;p32"/>
          <p:cNvSpPr/>
          <p:nvPr/>
        </p:nvSpPr>
        <p:spPr>
          <a:xfrm>
            <a:off x="5826651" y="2798658"/>
            <a:ext cx="2286036" cy="1648620"/>
          </a:xfrm>
          <a:prstGeom prst="cloud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Market Research</a:t>
            </a:r>
            <a:endParaRPr b="1" sz="1900"/>
          </a:p>
        </p:txBody>
      </p:sp>
      <p:sp>
        <p:nvSpPr>
          <p:cNvPr id="285" name="Google Shape;285;p32"/>
          <p:cNvSpPr/>
          <p:nvPr/>
        </p:nvSpPr>
        <p:spPr>
          <a:xfrm>
            <a:off x="8532050" y="3834400"/>
            <a:ext cx="3140100" cy="1922076"/>
          </a:xfrm>
          <a:prstGeom prst="cloud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Predictions about Politics and Other Trending Stuff.</a:t>
            </a:r>
            <a:endParaRPr b="1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idx="4294967295" type="title"/>
          </p:nvPr>
        </p:nvSpPr>
        <p:spPr>
          <a:xfrm>
            <a:off x="678800" y="476033"/>
            <a:ext cx="102249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4800"/>
              <a:t>Steps in Sentimental Analysis:</a:t>
            </a:r>
            <a:endParaRPr b="1" sz="4800"/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559467" y="1665617"/>
            <a:ext cx="9886800" cy="80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Following Steps are used in sentimental analysis;</a:t>
            </a:r>
            <a:endParaRPr sz="1900"/>
          </a:p>
        </p:txBody>
      </p:sp>
      <p:sp>
        <p:nvSpPr>
          <p:cNvPr id="292" name="Google Shape;292;p33"/>
          <p:cNvSpPr/>
          <p:nvPr/>
        </p:nvSpPr>
        <p:spPr>
          <a:xfrm>
            <a:off x="771933" y="4622600"/>
            <a:ext cx="1715100" cy="482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Collection</a:t>
            </a:r>
            <a:endParaRPr sz="1600"/>
          </a:p>
        </p:txBody>
      </p:sp>
      <p:sp>
        <p:nvSpPr>
          <p:cNvPr id="293" name="Google Shape;293;p33"/>
          <p:cNvSpPr/>
          <p:nvPr/>
        </p:nvSpPr>
        <p:spPr>
          <a:xfrm>
            <a:off x="3581400" y="4622600"/>
            <a:ext cx="1836000" cy="52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Text Processing</a:t>
            </a:r>
            <a:endParaRPr sz="1600"/>
          </a:p>
        </p:txBody>
      </p:sp>
      <p:sp>
        <p:nvSpPr>
          <p:cNvPr id="294" name="Google Shape;294;p33"/>
          <p:cNvSpPr/>
          <p:nvPr/>
        </p:nvSpPr>
        <p:spPr>
          <a:xfrm>
            <a:off x="875967" y="3024333"/>
            <a:ext cx="1407900" cy="1395300"/>
          </a:xfrm>
          <a:prstGeom prst="ellipse">
            <a:avLst/>
          </a:prstGeom>
          <a:solidFill>
            <a:srgbClr val="3C78D8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1</a:t>
            </a:r>
            <a:endParaRPr b="1" sz="4300"/>
          </a:p>
        </p:txBody>
      </p:sp>
      <p:sp>
        <p:nvSpPr>
          <p:cNvPr id="295" name="Google Shape;295;p33"/>
          <p:cNvSpPr/>
          <p:nvPr/>
        </p:nvSpPr>
        <p:spPr>
          <a:xfrm>
            <a:off x="6887200" y="3024333"/>
            <a:ext cx="1407900" cy="13953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3</a:t>
            </a:r>
            <a:endParaRPr b="1" sz="4300"/>
          </a:p>
        </p:txBody>
      </p:sp>
      <p:sp>
        <p:nvSpPr>
          <p:cNvPr id="296" name="Google Shape;296;p33"/>
          <p:cNvSpPr/>
          <p:nvPr/>
        </p:nvSpPr>
        <p:spPr>
          <a:xfrm>
            <a:off x="3784600" y="3024333"/>
            <a:ext cx="1407900" cy="1395300"/>
          </a:xfrm>
          <a:prstGeom prst="ellipse">
            <a:avLst/>
          </a:prstGeom>
          <a:solidFill>
            <a:srgbClr val="A64D79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2</a:t>
            </a:r>
            <a:endParaRPr b="1" sz="4300"/>
          </a:p>
        </p:txBody>
      </p:sp>
      <p:sp>
        <p:nvSpPr>
          <p:cNvPr id="297" name="Google Shape;297;p33"/>
          <p:cNvSpPr/>
          <p:nvPr/>
        </p:nvSpPr>
        <p:spPr>
          <a:xfrm>
            <a:off x="9692767" y="3024333"/>
            <a:ext cx="1407900" cy="13953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4</a:t>
            </a:r>
            <a:endParaRPr b="1" sz="4300"/>
          </a:p>
        </p:txBody>
      </p:sp>
      <p:sp>
        <p:nvSpPr>
          <p:cNvPr id="298" name="Google Shape;298;p33"/>
          <p:cNvSpPr/>
          <p:nvPr/>
        </p:nvSpPr>
        <p:spPr>
          <a:xfrm>
            <a:off x="6580800" y="4622600"/>
            <a:ext cx="2020800" cy="482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Feature Extraction</a:t>
            </a:r>
            <a:endParaRPr sz="1600"/>
          </a:p>
        </p:txBody>
      </p:sp>
      <p:sp>
        <p:nvSpPr>
          <p:cNvPr id="299" name="Google Shape;299;p33"/>
          <p:cNvSpPr/>
          <p:nvPr/>
        </p:nvSpPr>
        <p:spPr>
          <a:xfrm>
            <a:off x="9396967" y="4622600"/>
            <a:ext cx="2020800" cy="52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Sentiment Classification</a:t>
            </a:r>
            <a:endParaRPr sz="1600"/>
          </a:p>
        </p:txBody>
      </p:sp>
      <p:sp>
        <p:nvSpPr>
          <p:cNvPr id="300" name="Google Shape;300;p33"/>
          <p:cNvSpPr/>
          <p:nvPr/>
        </p:nvSpPr>
        <p:spPr>
          <a:xfrm>
            <a:off x="2589167" y="3454600"/>
            <a:ext cx="924900" cy="48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8649233" y="3454600"/>
            <a:ext cx="924900" cy="48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5601233" y="3454600"/>
            <a:ext cx="924900" cy="48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717700" y="618400"/>
            <a:ext cx="111363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n-US" sz="4800"/>
              <a:t>Stance Detection vs. Sentimental Analysis</a:t>
            </a:r>
            <a:endParaRPr b="1" sz="4800"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761375" y="2367098"/>
            <a:ext cx="10363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</a:t>
            </a:r>
            <a:r>
              <a:rPr lang="en-US">
                <a:solidFill>
                  <a:srgbClr val="FFFFFF"/>
                </a:solidFill>
              </a:rPr>
              <a:t>oth Are Techniques Of Natural Language Processing.</a:t>
            </a:r>
            <a:endParaRPr>
              <a:solidFill>
                <a:srgbClr val="FFFFFF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•"/>
            </a:pPr>
            <a:r>
              <a:rPr lang="en-US">
                <a:solidFill>
                  <a:srgbClr val="FFFFFF"/>
                </a:solidFill>
              </a:rPr>
              <a:t>Stance Detection Focus On The Emotional Tune Or Sentiment Expressed In The Piece Of Text Whereas Stance Detection Focus On Stance Towards Specific Topic Or Stance.</a:t>
            </a:r>
            <a:endParaRPr>
              <a:solidFill>
                <a:srgbClr val="FFFFFF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•"/>
            </a:pPr>
            <a:r>
              <a:rPr lang="en-US">
                <a:solidFill>
                  <a:srgbClr val="FFFFFF"/>
                </a:solidFill>
              </a:rPr>
              <a:t>Stance Detection Is Useful In Understanding Debates, Discussions, Controversies where Different Points of Views Are Expressed Whereas Sentimental Analysis Is Useful In Customer Feedback, Product Reviews &amp; Emotional Trends.</a:t>
            </a:r>
            <a:endParaRPr>
              <a:solidFill>
                <a:srgbClr val="FFFFFF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70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Stance Detection Is Challenging Due To Subtleties Of Language &amp; Context.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ctrTitle"/>
          </p:nvPr>
        </p:nvSpPr>
        <p:spPr>
          <a:xfrm>
            <a:off x="1088950" y="514575"/>
            <a:ext cx="10202700" cy="25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 to Large Language Models</a:t>
            </a:r>
            <a:endParaRPr b="1"/>
          </a:p>
        </p:txBody>
      </p:sp>
      <p:sp>
        <p:nvSpPr>
          <p:cNvPr id="315" name="Google Shape;315;p35"/>
          <p:cNvSpPr txBox="1"/>
          <p:nvPr/>
        </p:nvSpPr>
        <p:spPr>
          <a:xfrm>
            <a:off x="796150" y="2493142"/>
            <a:ext cx="104955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wentieth Century"/>
              <a:buChar char="★"/>
            </a:pPr>
            <a:r>
              <a:rPr lang="en-U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Large language models is a type of AI algorithm.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wentieth Century"/>
              <a:buChar char="★"/>
            </a:pPr>
            <a:r>
              <a:rPr lang="en-U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Large language models are deep learning algorithms, that can recognize, summarize, translate, predict and generate content using large datasets.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wentieth Century"/>
              <a:buChar char="★"/>
            </a:pPr>
            <a:r>
              <a:rPr lang="en-U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They have a lot of importance in the field of Artificial Intelligence.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990300" y="814950"/>
            <a:ext cx="5293200" cy="11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Table Of Contents</a:t>
            </a:r>
            <a:endParaRPr b="1" sz="48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914099" y="2025817"/>
            <a:ext cx="10363800" cy="34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Introduction To Stance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Importance Of Stance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Types Of Stance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Techniques Used In Stance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Introduction To Sentimental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Applications Of Sentimental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Steps Involved In Sentimental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Stance Detection Vs. Sentimental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Introduction To Large Language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30425" y="1086175"/>
            <a:ext cx="8438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n-US" sz="4800"/>
              <a:t>Introduction To Stance Detection</a:t>
            </a:r>
            <a:endParaRPr b="1" sz="48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658049" y="2390317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Is Used In Natural Language Processing.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Is Related To Determining The Viewpoint Expressed In A Piece Of Text toward a Particular Thing, Topic, Or Claim.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It’s Just Like Reading A Text And showing someone's Point Of View What the Author Is Saying “Yes” To Something, “No” Or Just Giving Information Without Taking A Side.</a:t>
            </a:r>
            <a:endParaRPr/>
          </a:p>
          <a:p>
            <a:pPr indent="-2413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Helps In Understanding A Piece Of Writing Supports, Opposes Or Remain Neutral On Some Topic.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913800" y="867925"/>
            <a:ext cx="5934900" cy="165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Understanding Stance Detection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021000" y="2796900"/>
            <a:ext cx="5934900" cy="3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➔"/>
            </a:pPr>
            <a:r>
              <a:rPr b="1" lang="en-US" sz="1700"/>
              <a:t>Target:</a:t>
            </a:r>
            <a:br>
              <a:rPr b="1" lang="en-US" sz="1700"/>
            </a:br>
            <a:r>
              <a:rPr lang="en-US" sz="1700"/>
              <a:t>The Target is the Topic on which he is Talking.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-US" sz="1700"/>
              <a:t>Text/Statement:</a:t>
            </a:r>
            <a:br>
              <a:rPr b="1" lang="en-US" sz="1700"/>
            </a:br>
            <a:r>
              <a:rPr lang="en-US" sz="1700"/>
              <a:t>It refers to what he is saying about topic.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-US" sz="1700"/>
              <a:t>Stance:</a:t>
            </a:r>
            <a:br>
              <a:rPr b="1" lang="en-US" sz="1700"/>
            </a:br>
            <a:r>
              <a:rPr lang="en-US" sz="1700"/>
              <a:t>It is the opinion, attitude of speaker towards target.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-US" sz="1700"/>
              <a:t>Key Features for Stances Detection:</a:t>
            </a:r>
            <a:br>
              <a:rPr b="1" lang="en-US" sz="1700"/>
            </a:br>
            <a:r>
              <a:rPr lang="en-US" sz="1700"/>
              <a:t>Keywords, Phrases, Context, Tone, Emotion,Facial Expressions, Examples, Audience Engagement, Comparison etc are key Features for Stance Detection.</a:t>
            </a:r>
            <a:endParaRPr sz="1700"/>
          </a:p>
        </p:txBody>
      </p:sp>
      <p:pic>
        <p:nvPicPr>
          <p:cNvPr id="215" name="Google Shape;215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5026" r="100290" t="0"/>
          <a:stretch/>
        </p:blipFill>
        <p:spPr>
          <a:xfrm>
            <a:off x="7913025" y="842878"/>
            <a:ext cx="2866800" cy="4563000"/>
          </a:xfrm>
          <a:prstGeom prst="roundRect">
            <a:avLst>
              <a:gd fmla="val 16667" name="adj"/>
            </a:avLst>
          </a:prstGeom>
        </p:spPr>
      </p:pic>
      <p:sp>
        <p:nvSpPr>
          <p:cNvPr id="216" name="Google Shape;216;p26"/>
          <p:cNvSpPr txBox="1"/>
          <p:nvPr/>
        </p:nvSpPr>
        <p:spPr>
          <a:xfrm>
            <a:off x="7912975" y="5329800"/>
            <a:ext cx="2866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Someone is delivering Speech on the Topic “Islam and </a:t>
            </a: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Women's</a:t>
            </a: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Rights”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37875" y="984150"/>
            <a:ext cx="81972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n-US" sz="4800"/>
              <a:t>Understanding </a:t>
            </a:r>
            <a:r>
              <a:rPr b="1" lang="en-US" sz="4800"/>
              <a:t>Stance Detection</a:t>
            </a:r>
            <a:endParaRPr b="1" sz="4800"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761675" y="2028093"/>
            <a:ext cx="103638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is Predicting one’s stance on what we are </a:t>
            </a:r>
            <a:r>
              <a:rPr lang="en-US"/>
              <a:t>interested</a:t>
            </a:r>
            <a:r>
              <a:rPr lang="en-US"/>
              <a:t> in what he or she likes.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0" y="4459173"/>
            <a:ext cx="470700" cy="102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>
            <a:stCxn id="224" idx="3"/>
            <a:endCxn id="226" idx="1"/>
          </p:cNvCxnSpPr>
          <p:nvPr/>
        </p:nvCxnSpPr>
        <p:spPr>
          <a:xfrm flipH="1" rot="10800000">
            <a:off x="1020150" y="3862335"/>
            <a:ext cx="1187400" cy="1110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6" name="Google Shape;226;p27"/>
          <p:cNvSpPr/>
          <p:nvPr/>
        </p:nvSpPr>
        <p:spPr>
          <a:xfrm>
            <a:off x="2207450" y="3588625"/>
            <a:ext cx="1707900" cy="54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you write?</a:t>
            </a:r>
            <a:endParaRPr b="1"/>
          </a:p>
        </p:txBody>
      </p:sp>
      <p:sp>
        <p:nvSpPr>
          <p:cNvPr id="227" name="Google Shape;227;p27"/>
          <p:cNvSpPr/>
          <p:nvPr/>
        </p:nvSpPr>
        <p:spPr>
          <a:xfrm>
            <a:off x="5663150" y="2942400"/>
            <a:ext cx="1482900" cy="618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we are interested In?</a:t>
            </a:r>
            <a:endParaRPr b="1"/>
          </a:p>
        </p:txBody>
      </p:sp>
      <p:sp>
        <p:nvSpPr>
          <p:cNvPr id="228" name="Google Shape;228;p27"/>
          <p:cNvSpPr/>
          <p:nvPr/>
        </p:nvSpPr>
        <p:spPr>
          <a:xfrm>
            <a:off x="5550650" y="4364500"/>
            <a:ext cx="1707900" cy="69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Stance Detection</a:t>
            </a:r>
            <a:endParaRPr b="1"/>
          </a:p>
        </p:txBody>
      </p:sp>
      <p:cxnSp>
        <p:nvCxnSpPr>
          <p:cNvPr id="229" name="Google Shape;229;p27"/>
          <p:cNvCxnSpPr/>
          <p:nvPr/>
        </p:nvCxnSpPr>
        <p:spPr>
          <a:xfrm>
            <a:off x="6385025" y="3682375"/>
            <a:ext cx="3000" cy="620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7"/>
          <p:cNvCxnSpPr>
            <a:endCxn id="228" idx="1"/>
          </p:cNvCxnSpPr>
          <p:nvPr/>
        </p:nvCxnSpPr>
        <p:spPr>
          <a:xfrm>
            <a:off x="3915350" y="3894550"/>
            <a:ext cx="1635300" cy="817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/>
          <p:nvPr/>
        </p:nvCxnSpPr>
        <p:spPr>
          <a:xfrm flipH="1" rot="10800000">
            <a:off x="7540925" y="3647000"/>
            <a:ext cx="781500" cy="73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/>
          <p:nvPr/>
        </p:nvCxnSpPr>
        <p:spPr>
          <a:xfrm flipH="1" rot="10800000">
            <a:off x="7617125" y="4532988"/>
            <a:ext cx="1259700" cy="24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7"/>
          <p:cNvCxnSpPr/>
          <p:nvPr/>
        </p:nvCxnSpPr>
        <p:spPr>
          <a:xfrm>
            <a:off x="7540925" y="4783200"/>
            <a:ext cx="907800" cy="510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248" y="3245511"/>
            <a:ext cx="346252" cy="7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148" y="4166861"/>
            <a:ext cx="346252" cy="7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573" y="5038586"/>
            <a:ext cx="346252" cy="75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7"/>
          <p:cNvCxnSpPr/>
          <p:nvPr/>
        </p:nvCxnSpPr>
        <p:spPr>
          <a:xfrm flipH="1" rot="10800000">
            <a:off x="8785550" y="3011688"/>
            <a:ext cx="1568700" cy="54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>
            <a:off x="8935150" y="5519763"/>
            <a:ext cx="1664700" cy="466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flipH="1" rot="10800000">
            <a:off x="9339725" y="4492388"/>
            <a:ext cx="1368600" cy="8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0" name="Google Shape;240;p27"/>
          <p:cNvSpPr/>
          <p:nvPr/>
        </p:nvSpPr>
        <p:spPr>
          <a:xfrm>
            <a:off x="10278050" y="2703363"/>
            <a:ext cx="1259700" cy="4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Favour 👍</a:t>
            </a:r>
            <a:endParaRPr b="1"/>
          </a:p>
        </p:txBody>
      </p:sp>
      <p:sp>
        <p:nvSpPr>
          <p:cNvPr id="241" name="Google Shape;241;p27"/>
          <p:cNvSpPr/>
          <p:nvPr/>
        </p:nvSpPr>
        <p:spPr>
          <a:xfrm>
            <a:off x="10679025" y="4194675"/>
            <a:ext cx="1259700" cy="54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Against </a:t>
            </a:r>
            <a:r>
              <a:rPr b="1" lang="en-US"/>
              <a:t>👎</a:t>
            </a:r>
            <a:endParaRPr b="1"/>
          </a:p>
        </p:txBody>
      </p:sp>
      <p:sp>
        <p:nvSpPr>
          <p:cNvPr id="242" name="Google Shape;242;p27"/>
          <p:cNvSpPr/>
          <p:nvPr/>
        </p:nvSpPr>
        <p:spPr>
          <a:xfrm>
            <a:off x="10269250" y="5649675"/>
            <a:ext cx="1176000" cy="54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Neither</a:t>
            </a:r>
            <a:endParaRPr b="1"/>
          </a:p>
        </p:txBody>
      </p:sp>
      <p:sp>
        <p:nvSpPr>
          <p:cNvPr id="243" name="Google Shape;243;p27"/>
          <p:cNvSpPr txBox="1"/>
          <p:nvPr/>
        </p:nvSpPr>
        <p:spPr>
          <a:xfrm>
            <a:off x="2333800" y="3261525"/>
            <a:ext cx="1421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5675975" y="2629100"/>
            <a:ext cx="1421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Target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2207450" y="5479425"/>
            <a:ext cx="1707900" cy="54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Video, Audio, Visuals etc.</a:t>
            </a:r>
            <a:endParaRPr b="1"/>
          </a:p>
        </p:txBody>
      </p:sp>
      <p:cxnSp>
        <p:nvCxnSpPr>
          <p:cNvPr id="246" name="Google Shape;246;p27"/>
          <p:cNvCxnSpPr>
            <a:stCxn id="245" idx="3"/>
            <a:endCxn id="228" idx="1"/>
          </p:cNvCxnSpPr>
          <p:nvPr/>
        </p:nvCxnSpPr>
        <p:spPr>
          <a:xfrm flipH="1" rot="10800000">
            <a:off x="3915350" y="4712475"/>
            <a:ext cx="1635300" cy="1040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7"/>
          <p:cNvCxnSpPr>
            <a:stCxn id="224" idx="3"/>
            <a:endCxn id="245" idx="1"/>
          </p:cNvCxnSpPr>
          <p:nvPr/>
        </p:nvCxnSpPr>
        <p:spPr>
          <a:xfrm>
            <a:off x="1020150" y="4973235"/>
            <a:ext cx="1187400" cy="780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913775" y="1093825"/>
            <a:ext cx="82920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n-US" sz="4800"/>
              <a:t>Importance Of Stance Detection</a:t>
            </a:r>
            <a:endParaRPr b="1" sz="4800"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913775" y="2245825"/>
            <a:ext cx="103638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helps in Understanding Public Opinions, Improving Business, and Social Listening.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Also Helps In Analysis (Social and Political).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Daily Life Stance Detection Helps In Social Media Monitoring, Content Management, Fake News Detection, and Identifying Claims Fastly.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Will also be Helpful In Medical Field Like Drug Awareness, Treatment Evaluation Etc.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Will Also Help In Targeted Advertising, Public Opinion Polls And Recommender Systems.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37575" y="900200"/>
            <a:ext cx="72693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n-US" sz="5100"/>
              <a:t>Types</a:t>
            </a:r>
            <a:r>
              <a:rPr b="1" lang="en-US" sz="5100"/>
              <a:t> Of Stance Detection</a:t>
            </a:r>
            <a:endParaRPr b="1" sz="5100"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913775" y="2367098"/>
            <a:ext cx="10363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Binary Stance Detection (Favor, Against, None)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Multi Class Stance Detection {(Favor, Against, None), (Favor, Against, None)}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Fine-Grained Stance Detection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with Confidence Scores.</a:t>
            </a:r>
            <a:endParaRPr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Stance Detection as Ranking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913775" y="618517"/>
            <a:ext cx="103644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n-US" sz="5100"/>
              <a:t>Techniques in Stance Detection</a:t>
            </a:r>
            <a:endParaRPr b="1" sz="5100"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Stance Detection Involves Many Techniques From NLP And Machine Learning To Accurately Determine The Stance Expressed In The Piece Of Text.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Term Frequency and Inverse Document Frequency Values Are Used.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Word Embedding Techniques Are Also Used.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Deep Learning Models Are Also Used.</a:t>
            </a:r>
            <a:endParaRPr/>
          </a:p>
          <a:p>
            <a:pPr indent="-2286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Contextual Understandings Are Mostly Useful In Stance Detection.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idx="4294967295" type="title"/>
          </p:nvPr>
        </p:nvSpPr>
        <p:spPr>
          <a:xfrm>
            <a:off x="1048800" y="697225"/>
            <a:ext cx="100944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4800"/>
              <a:t>Introduction to Sentimental Analysis:</a:t>
            </a:r>
            <a:endParaRPr b="1" sz="4800"/>
          </a:p>
        </p:txBody>
      </p:sp>
      <p:sp>
        <p:nvSpPr>
          <p:cNvPr id="274" name="Google Shape;274;p31"/>
          <p:cNvSpPr txBox="1"/>
          <p:nvPr>
            <p:ph idx="4294967295" type="subTitle"/>
          </p:nvPr>
        </p:nvSpPr>
        <p:spPr>
          <a:xfrm>
            <a:off x="1092200" y="1637125"/>
            <a:ext cx="78132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Introduction to Opinion Mining:</a:t>
            </a:r>
            <a:endParaRPr sz="2800"/>
          </a:p>
        </p:txBody>
      </p:sp>
      <p:sp>
        <p:nvSpPr>
          <p:cNvPr id="275" name="Google Shape;275;p31"/>
          <p:cNvSpPr txBox="1"/>
          <p:nvPr>
            <p:ph idx="4294967295" type="body"/>
          </p:nvPr>
        </p:nvSpPr>
        <p:spPr>
          <a:xfrm>
            <a:off x="1092200" y="2668500"/>
            <a:ext cx="10050900" cy="311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Sentimental Analysis is something related to opinion, An Approach to NLP which identifies the emotional tone behind the Body of Text.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is define as:</a:t>
            </a:r>
            <a:br>
              <a:rPr lang="en-US"/>
            </a:br>
            <a:r>
              <a:rPr lang="en-US"/>
              <a:t>		</a:t>
            </a:r>
            <a:r>
              <a:rPr b="1" lang="en-US"/>
              <a:t>“ The process of Analyzing digital text to determine if the emotional tone of Message is Positive, Negative or Neutral.”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is also define as:</a:t>
            </a:r>
            <a:br>
              <a:rPr lang="en-US"/>
            </a:br>
            <a:r>
              <a:rPr lang="en-US"/>
              <a:t>			</a:t>
            </a:r>
            <a:r>
              <a:rPr b="1" lang="en-US"/>
              <a:t>{ “The Computational Study of People’s opinions, attitudes and emotions towards an entity.” }</a:t>
            </a:r>
            <a:r>
              <a:rPr b="1" baseline="30000" lang="en-US"/>
              <a:t>1</a:t>
            </a:r>
            <a:endParaRPr b="1" baseline="30000"/>
          </a:p>
        </p:txBody>
      </p:sp>
      <p:sp>
        <p:nvSpPr>
          <p:cNvPr id="276" name="Google Shape;276;p31"/>
          <p:cNvSpPr txBox="1"/>
          <p:nvPr/>
        </p:nvSpPr>
        <p:spPr>
          <a:xfrm>
            <a:off x="1079167" y="5997500"/>
            <a:ext cx="985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87350" lvl="0" marL="609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AutoNum type="arabicParenBoth"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https://www.sciencedirect.com/science/article/pii/S2090447914000550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