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350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5226" autoAdjust="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6CDBB4D-69F7-47D6-8DA1-364ECBF512FA}" type="datetime1">
              <a:rPr lang="zh-CN" altLang="en-US" smtClean="0"/>
              <a:t>2023/5/29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89C7E07-3C67-C64C-8DA0-0404F6303970}" type="slidenum">
              <a:rPr lang="en-US" altLang="zh-CN" smtClean="0"/>
              <a:pPr/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27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233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82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650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55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463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33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60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055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373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0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任意多边形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8" name="文本占位符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cxnSp>
        <p:nvCxnSpPr>
          <p:cNvPr id="13" name="直接连接符​​(S)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任意多边形(F)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(F)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(F)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2" name="标题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cxnSp>
        <p:nvCxnSpPr>
          <p:cNvPr id="33" name="直接连接符​​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0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0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sp>
        <p:nvSpPr>
          <p:cNvPr id="28" name="内容占位符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cxnSp>
        <p:nvCxnSpPr>
          <p:cNvPr id="15" name="直接连接符​​(S)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09C519-EFBD-4557-96DE-AD744096EF1E}" type="datetime2">
              <a:rPr lang="zh-CN" altLang="en-US" smtClean="0"/>
              <a:t>2023年5月29日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年度审核</a:t>
            </a:r>
            <a:endParaRPr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任意多边形(F)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(F)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(F)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2" name="标题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cxnSp>
        <p:nvCxnSpPr>
          <p:cNvPr id="33" name="直接连接符​​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zh-CN" altLang="en-US" noProof="0" dirty="0"/>
              <a:t>单击以编辑 </a:t>
            </a:r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zh-CN" altLang="en-US" noProof="0" dirty="0"/>
              <a:t>单击以编辑 </a:t>
            </a:r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zh-CN" altLang="en-US" noProof="0" dirty="0"/>
              <a:t>单击以编辑 </a:t>
            </a:r>
          </a:p>
        </p:txBody>
      </p:sp>
      <p:sp>
        <p:nvSpPr>
          <p:cNvPr id="24" name="内容占位符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​​(S)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FB83762-450F-4313-879F-500BE05B7287}" type="datetime2">
              <a:rPr lang="zh-CN" altLang="en-US" smtClean="0"/>
              <a:t>2023年5月29日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年度审核</a:t>
            </a:r>
            <a:endParaRPr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cxnSp>
        <p:nvCxnSpPr>
          <p:cNvPr id="33" name="直接连接符​​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任意多边形(F)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(F)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(F)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 altLang="en-US" noProof="0" dirty="0"/>
              <a:t>单击以编辑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 altLang="en-US" noProof="0" dirty="0"/>
              <a:t>单击以编辑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 altLang="en-US" noProof="0" dirty="0"/>
              <a:t>单击以编辑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 altLang="en-US" noProof="0" dirty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sp>
        <p:nvSpPr>
          <p:cNvPr id="28" name="文本占位符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 altLang="en-US" noProof="0" dirty="0"/>
              <a:t>单击以编辑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04BA7A-E770-48B4-9ED2-522E084E8405}" type="datetime2">
              <a:rPr lang="zh-CN" altLang="en-US" smtClean="0"/>
              <a:t>2023年5月29日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年度审核</a:t>
            </a:r>
            <a:endParaRPr lang="zh-CN" altLang="en-US" b="0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altLang="zh-CN" noProof="0"/>
              <a:t>Click to edit Master subtitle style</a:t>
            </a:r>
            <a:endParaRPr lang="zh-CN" altLang="en-US" noProof="0" dirty="0"/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cxnSp>
        <p:nvCxnSpPr>
          <p:cNvPr id="27" name="直接连接符​​(S)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图片占位符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icon to add picture</a:t>
            </a:r>
            <a:endParaRPr lang="zh-CN" altLang="en-US" noProof="0" dirty="0"/>
          </a:p>
        </p:txBody>
      </p:sp>
      <p:grpSp>
        <p:nvGrpSpPr>
          <p:cNvPr id="30" name="组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任意多边形(F)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(F)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(F)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自选图形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任意多边形(F)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(F)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(F)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2" name="标题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cxnSp>
        <p:nvCxnSpPr>
          <p:cNvPr id="13" name="直接连接符​​(S)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占位符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sp>
        <p:nvSpPr>
          <p:cNvPr id="15" name="文本占位符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占位符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sp>
        <p:nvSpPr>
          <p:cNvPr id="18" name="文本占位符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</a:t>
            </a:r>
          </a:p>
        </p:txBody>
      </p: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占位符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sp>
        <p:nvSpPr>
          <p:cNvPr id="22" name="文本占位符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占位符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sp>
        <p:nvSpPr>
          <p:cNvPr id="25" name="文本占位符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占位符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sp>
        <p:nvSpPr>
          <p:cNvPr id="28" name="文本占位符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0B8DED7-50F6-4F4F-9763-42A576EB505B}" type="datetime2">
              <a:rPr lang="zh-CN" altLang="en-US" smtClean="0"/>
              <a:t>2023年5月29日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年度审核</a:t>
            </a:r>
            <a:endParaRPr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任意多边形(F)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(F)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4" name="图片占位符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icon to add picture</a:t>
            </a:r>
            <a:endParaRPr lang="zh-CN" altLang="en-US" noProof="0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cxnSp>
        <p:nvCxnSpPr>
          <p:cNvPr id="17" name="直接连接符​​(S)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占位符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6235E2E-67F1-433F-80D4-B8E06E5EF337}" type="datetime2">
              <a:rPr lang="zh-CN" altLang="en-US" noProof="0" smtClean="0"/>
              <a:t>2023年5月29日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年度审核</a:t>
            </a:r>
            <a:endParaRPr lang="zh-CN" altLang="en-US" b="0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休息时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片占位符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icon to add picture</a:t>
            </a:r>
            <a:endParaRPr lang="zh-CN" altLang="en-US" noProof="0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组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任意多边形(F)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(F)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(F)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表占位符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altLang="zh-CN" noProof="0"/>
              <a:t>Click icon to add chart</a:t>
            </a:r>
            <a:endParaRPr lang="zh-CN" altLang="en-US" noProof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zh-CN" altLang="en-US" noProof="0"/>
              <a:t>单击以编辑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56E04BD8-DEB2-4DB6-8921-C8176DF0EB17}" type="datetime2">
              <a:rPr lang="zh-CN" altLang="en-US" noProof="0" smtClean="0">
                <a:latin typeface="+mn-lt"/>
              </a:rPr>
              <a:t>2023年5月29日</a:t>
            </a:fld>
            <a:endParaRPr lang="zh-CN" altLang="en-US" noProof="0">
              <a:latin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年度审核</a:t>
            </a:r>
            <a:endParaRPr lang="zh-CN" altLang="en-US" b="0" noProof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zh-CN" altLang="en-US" noProof="0"/>
              <a:t>单击以编辑 </a:t>
            </a:r>
          </a:p>
        </p:txBody>
      </p:sp>
      <p:sp>
        <p:nvSpPr>
          <p:cNvPr id="9" name="表格占位符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n-US" altLang="zh-CN" noProof="0"/>
              <a:t>Click icon to add table</a:t>
            </a:r>
            <a:endParaRPr lang="zh-CN" altLang="en-US" noProof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5618353C-B2AA-43F5-B6ED-6EE257877897}" type="datetime2">
              <a:rPr lang="zh-CN" altLang="en-US" noProof="0" smtClean="0">
                <a:latin typeface="+mn-lt"/>
              </a:rPr>
              <a:t>2023年5月29日</a:t>
            </a:fld>
            <a:endParaRPr lang="zh-CN" altLang="en-US" noProof="0">
              <a:latin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年度审核</a:t>
            </a:r>
            <a:endParaRPr lang="zh-CN" altLang="en-US" b="0" noProof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zh-CN" altLang="en-US" sz="200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grpSp>
        <p:nvGrpSpPr>
          <p:cNvPr id="18" name="组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自选图形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(F)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(F)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24" name="组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任意多边形(F)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(F)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(F)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任意多边形(F)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(F)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(F)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8" name="图片占位符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icon to add picture</a:t>
            </a:r>
            <a:endParaRPr lang="zh-CN" altLang="en-US" noProof="0" dirty="0"/>
          </a:p>
        </p:txBody>
      </p:sp>
      <p:sp>
        <p:nvSpPr>
          <p:cNvPr id="61" name="标题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cxnSp>
        <p:nvCxnSpPr>
          <p:cNvPr id="62" name="直接连接符​​(S)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图片占位符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icon to add picture</a:t>
            </a:r>
            <a:endParaRPr lang="zh-CN" altLang="en-US" noProof="0" dirty="0"/>
          </a:p>
        </p:txBody>
      </p:sp>
      <p:sp>
        <p:nvSpPr>
          <p:cNvPr id="72" name="文本占位符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sp>
        <p:nvSpPr>
          <p:cNvPr id="73" name="文本占位符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sp>
        <p:nvSpPr>
          <p:cNvPr id="74" name="文本占位符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sp>
        <p:nvSpPr>
          <p:cNvPr id="75" name="文本占位符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sp>
        <p:nvSpPr>
          <p:cNvPr id="76" name="文本占位符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sp>
        <p:nvSpPr>
          <p:cNvPr id="77" name="文本占位符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sp>
        <p:nvSpPr>
          <p:cNvPr id="78" name="文本占位符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sp>
        <p:nvSpPr>
          <p:cNvPr id="79" name="文本占位符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grpSp>
        <p:nvGrpSpPr>
          <p:cNvPr id="23" name="组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自选图形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(F)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(F)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(F)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66" name="图片占位符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icon to add picture</a:t>
            </a:r>
            <a:endParaRPr lang="zh-CN" altLang="en-US" noProof="0" dirty="0"/>
          </a:p>
        </p:txBody>
      </p:sp>
      <p:sp>
        <p:nvSpPr>
          <p:cNvPr id="69" name="图片占位符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icon to add picture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C55428-63DB-49A6-9817-AE0BC285EDAA}" type="datetime2">
              <a:rPr lang="zh-CN" altLang="en-US" smtClean="0"/>
              <a:t>2023年5月29日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年度审核</a:t>
            </a:r>
            <a:endParaRPr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​​(S)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标题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 </a:t>
            </a:r>
          </a:p>
        </p:txBody>
      </p:sp>
      <p:sp>
        <p:nvSpPr>
          <p:cNvPr id="96" name="文本占位符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单击以编辑 </a:t>
            </a:r>
          </a:p>
        </p:txBody>
      </p:sp>
      <p:sp>
        <p:nvSpPr>
          <p:cNvPr id="97" name="文本占位符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sp>
        <p:nvSpPr>
          <p:cNvPr id="102" name="文本占位符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单击以编辑 </a:t>
            </a:r>
          </a:p>
        </p:txBody>
      </p:sp>
      <p:sp>
        <p:nvSpPr>
          <p:cNvPr id="103" name="文本占位符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b="1" spc="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zh-CN" altLang="en-US" noProof="0"/>
              <a:t>单击以编辑 </a:t>
            </a:r>
          </a:p>
        </p:txBody>
      </p:sp>
      <p:sp>
        <p:nvSpPr>
          <p:cNvPr id="106" name="文本占位符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单击以编辑 </a:t>
            </a:r>
          </a:p>
        </p:txBody>
      </p:sp>
      <p:sp>
        <p:nvSpPr>
          <p:cNvPr id="107" name="文本占位符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b="1" spc="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zh-CN" altLang="en-US" noProof="0"/>
              <a:t>单击以编辑 </a:t>
            </a:r>
          </a:p>
        </p:txBody>
      </p:sp>
      <p:sp>
        <p:nvSpPr>
          <p:cNvPr id="108" name="文本占位符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单击以编辑 </a:t>
            </a:r>
          </a:p>
        </p:txBody>
      </p:sp>
      <p:sp>
        <p:nvSpPr>
          <p:cNvPr id="109" name="文本占位符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单击以编辑 </a:t>
            </a: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长方形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" name="长方形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长方形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长方形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52480A-F94E-4A44-BCF4-F23CC78AD854}" type="datetime2">
              <a:rPr lang="zh-CN" altLang="en-US" smtClean="0"/>
              <a:t>2023年5月29日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年度审核</a:t>
            </a:r>
            <a:endParaRPr lang="zh-CN" altLang="en-US" b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2" name="标题占位符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0" name="日期占位符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17E7595-A321-49F8-8FF1-77A8C9D13DB0}" type="datetime2">
              <a:rPr lang="zh-CN" altLang="en-US" noProof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2023年5月29日</a:t>
            </a:fld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页脚占位符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年度审核</a:t>
            </a:r>
            <a:endParaRPr lang="zh-CN" altLang="en-US" b="1" dirty="0"/>
          </a:p>
        </p:txBody>
      </p:sp>
      <p:sp>
        <p:nvSpPr>
          <p:cNvPr id="32" name="幻灯片编号占位符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0122" y="2308447"/>
            <a:ext cx="9075668" cy="1443592"/>
          </a:xfrm>
        </p:spPr>
        <p:txBody>
          <a:bodyPr rtlCol="0"/>
          <a:lstStyle/>
          <a:p>
            <a:pPr rtl="0"/>
            <a:r>
              <a:rPr lang="en-US" altLang="zh-CN" b="0" i="0" dirty="0">
                <a:effectLst/>
                <a:latin typeface="Arial" panose="020B0604020202020204" pitchFamily="34" charset="0"/>
              </a:rPr>
              <a:t>Conditioned Diffusion Model for Image</a:t>
            </a:r>
            <a:br>
              <a:rPr lang="en-US" altLang="zh-CN" dirty="0"/>
            </a:br>
            <a:r>
              <a:rPr lang="en-US" altLang="zh-CN" b="0" i="0" dirty="0">
                <a:effectLst/>
                <a:latin typeface="Arial" panose="020B0604020202020204" pitchFamily="34" charset="0"/>
              </a:rPr>
              <a:t>Super-Resolution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en-US" altLang="zh-CN" b="1" dirty="0" err="1"/>
              <a:t>Zijian</a:t>
            </a:r>
            <a:r>
              <a:rPr lang="en-US" altLang="zh-CN" b="1" dirty="0"/>
              <a:t> HE</a:t>
            </a:r>
          </a:p>
          <a:p>
            <a:pPr rtl="0"/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A59002893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560545" cy="610863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b="1" dirty="0"/>
              <a:t>Results</a:t>
            </a:r>
            <a:endParaRPr lang="zh-CN" altLang="en-US" b="1" dirty="0"/>
          </a:p>
        </p:txBody>
      </p:sp>
      <p:sp>
        <p:nvSpPr>
          <p:cNvPr id="11" name="文本占位符 43">
            <a:extLst>
              <a:ext uri="{FF2B5EF4-FFF2-40B4-BE49-F238E27FC236}">
                <a16:creationId xmlns:a16="http://schemas.microsoft.com/office/drawing/2014/main" id="{6AF91D97-6430-9FCE-4AAD-BC47B32A9C80}"/>
              </a:ext>
            </a:extLst>
          </p:cNvPr>
          <p:cNvSpPr txBox="1">
            <a:spLocks/>
          </p:cNvSpPr>
          <p:nvPr/>
        </p:nvSpPr>
        <p:spPr>
          <a:xfrm>
            <a:off x="2565175" y="4333461"/>
            <a:ext cx="1821295" cy="463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Baseline(SR3)</a:t>
            </a:r>
            <a:endParaRPr lang="en-US" altLang="zh-CN" dirty="0"/>
          </a:p>
        </p:txBody>
      </p:sp>
      <p:pic>
        <p:nvPicPr>
          <p:cNvPr id="4" name="Picture 3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5ED1D035-39C9-887C-1B70-CA344B2C0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70" y="2216014"/>
            <a:ext cx="2024682" cy="2024682"/>
          </a:xfrm>
          <a:prstGeom prst="rect">
            <a:avLst/>
          </a:prstGeom>
        </p:spPr>
      </p:pic>
      <p:pic>
        <p:nvPicPr>
          <p:cNvPr id="6" name="Picture 5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73A5F740-FFC2-BF15-A30B-C1FE486EA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" y="2054087"/>
            <a:ext cx="2186609" cy="2186609"/>
          </a:xfrm>
          <a:prstGeom prst="rect">
            <a:avLst/>
          </a:prstGeom>
        </p:spPr>
      </p:pic>
      <p:sp>
        <p:nvSpPr>
          <p:cNvPr id="7" name="文本占位符 43">
            <a:extLst>
              <a:ext uri="{FF2B5EF4-FFF2-40B4-BE49-F238E27FC236}">
                <a16:creationId xmlns:a16="http://schemas.microsoft.com/office/drawing/2014/main" id="{3EDB0F49-900D-2F17-6B68-A8DD4C188868}"/>
              </a:ext>
            </a:extLst>
          </p:cNvPr>
          <p:cNvSpPr txBox="1">
            <a:spLocks/>
          </p:cNvSpPr>
          <p:nvPr/>
        </p:nvSpPr>
        <p:spPr>
          <a:xfrm>
            <a:off x="437432" y="4430138"/>
            <a:ext cx="2388237" cy="776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Reference</a:t>
            </a:r>
            <a:endParaRPr lang="en-US" altLang="zh-CN" dirty="0"/>
          </a:p>
        </p:txBody>
      </p:sp>
      <p:pic>
        <p:nvPicPr>
          <p:cNvPr id="9" name="Picture 8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5720BB48-A7BD-6043-276B-3E5747F611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96" y="2141203"/>
            <a:ext cx="2186610" cy="2186610"/>
          </a:xfrm>
          <a:prstGeom prst="rect">
            <a:avLst/>
          </a:prstGeom>
        </p:spPr>
      </p:pic>
      <p:sp>
        <p:nvSpPr>
          <p:cNvPr id="12" name="文本占位符 43">
            <a:extLst>
              <a:ext uri="{FF2B5EF4-FFF2-40B4-BE49-F238E27FC236}">
                <a16:creationId xmlns:a16="http://schemas.microsoft.com/office/drawing/2014/main" id="{B6E05726-F5AA-744C-61CA-82E74262AAC2}"/>
              </a:ext>
            </a:extLst>
          </p:cNvPr>
          <p:cNvSpPr txBox="1">
            <a:spLocks/>
          </p:cNvSpPr>
          <p:nvPr/>
        </p:nvSpPr>
        <p:spPr>
          <a:xfrm>
            <a:off x="4953412" y="4354317"/>
            <a:ext cx="1821295" cy="463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Cos schedule</a:t>
            </a:r>
            <a:endParaRPr lang="en-US" altLang="zh-CN" dirty="0"/>
          </a:p>
        </p:txBody>
      </p:sp>
      <p:pic>
        <p:nvPicPr>
          <p:cNvPr id="14" name="Picture 13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7903BEAD-B5D4-DE47-B76F-934C90AF93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750" y="2141203"/>
            <a:ext cx="2172380" cy="2172380"/>
          </a:xfrm>
          <a:prstGeom prst="rect">
            <a:avLst/>
          </a:prstGeom>
        </p:spPr>
      </p:pic>
      <p:pic>
        <p:nvPicPr>
          <p:cNvPr id="16" name="Picture 15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66A3D524-FA59-9119-8947-1F49FB138A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430" y="2141203"/>
            <a:ext cx="2186610" cy="2186610"/>
          </a:xfrm>
          <a:prstGeom prst="rect">
            <a:avLst/>
          </a:prstGeom>
        </p:spPr>
      </p:pic>
      <p:sp>
        <p:nvSpPr>
          <p:cNvPr id="19" name="文本占位符 43">
            <a:extLst>
              <a:ext uri="{FF2B5EF4-FFF2-40B4-BE49-F238E27FC236}">
                <a16:creationId xmlns:a16="http://schemas.microsoft.com/office/drawing/2014/main" id="{022E7875-F5AD-D195-80B1-390A158340E0}"/>
              </a:ext>
            </a:extLst>
          </p:cNvPr>
          <p:cNvSpPr txBox="1">
            <a:spLocks/>
          </p:cNvSpPr>
          <p:nvPr/>
        </p:nvSpPr>
        <p:spPr>
          <a:xfrm>
            <a:off x="7334692" y="4430138"/>
            <a:ext cx="1821295" cy="463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Res predict</a:t>
            </a:r>
            <a:endParaRPr lang="en-US" altLang="zh-CN" dirty="0"/>
          </a:p>
        </p:txBody>
      </p:sp>
      <p:sp>
        <p:nvSpPr>
          <p:cNvPr id="20" name="文本占位符 43">
            <a:extLst>
              <a:ext uri="{FF2B5EF4-FFF2-40B4-BE49-F238E27FC236}">
                <a16:creationId xmlns:a16="http://schemas.microsoft.com/office/drawing/2014/main" id="{5F865708-ED9B-CA5E-F4B6-F67DE8A11F59}"/>
              </a:ext>
            </a:extLst>
          </p:cNvPr>
          <p:cNvSpPr txBox="1">
            <a:spLocks/>
          </p:cNvSpPr>
          <p:nvPr/>
        </p:nvSpPr>
        <p:spPr>
          <a:xfrm>
            <a:off x="10229654" y="4430138"/>
            <a:ext cx="1821295" cy="463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SR4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6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306412" cy="610863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8" name="文本占位符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8528" y="2520659"/>
            <a:ext cx="7252664" cy="2862223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sz="2000" dirty="0"/>
              <a:t>Conditional DDPM should extract more information from auxiliary input (low resolution image)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sz="2000" dirty="0"/>
              <a:t>Diffusion steps can be greatly reduced without compromise of quality (cosine schedule)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sz="2000" dirty="0"/>
              <a:t>Learning the residual between low and high resolution images provide more details and converge faster.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866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en-US" altLang="zh-CN" dirty="0"/>
              <a:t>DDPM: Denoising Diffusion Probabilistic Models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 rtlCol="0">
            <a:normAutofit fontScale="77500" lnSpcReduction="20000"/>
          </a:bodyPr>
          <a:lstStyle/>
          <a:p>
            <a:pPr marL="0" indent="0" rtl="0">
              <a:buNone/>
            </a:pPr>
            <a:r>
              <a:rPr lang="en-US" altLang="zh-CN" sz="1900" b="1" dirty="0"/>
              <a:t>Training</a:t>
            </a:r>
          </a:p>
          <a:p>
            <a:pPr rtl="0"/>
            <a:r>
              <a:rPr lang="en-US" altLang="zh-CN" sz="1900" dirty="0"/>
              <a:t>Randomly add noise to images (1~2000) steps</a:t>
            </a:r>
          </a:p>
          <a:p>
            <a:pPr rtl="0"/>
            <a:r>
              <a:rPr lang="en-US" altLang="zh-CN" sz="1900" dirty="0" err="1"/>
              <a:t>UNet</a:t>
            </a:r>
            <a:r>
              <a:rPr lang="en-US" altLang="zh-CN" sz="1900" dirty="0"/>
              <a:t> takes noisy images, regresses the noise</a:t>
            </a:r>
          </a:p>
          <a:p>
            <a:pPr marL="0" indent="0" rtl="0">
              <a:buNone/>
            </a:pPr>
            <a:r>
              <a:rPr lang="en-US" altLang="zh-CN" sz="1900" b="1" dirty="0"/>
              <a:t>Inference</a:t>
            </a:r>
          </a:p>
          <a:p>
            <a:pPr rtl="0"/>
            <a:r>
              <a:rPr lang="en-US" altLang="zh-CN" sz="1900" dirty="0"/>
              <a:t>Generate noise, get posterior distribution of y_t-1 with reconstructed y_0.</a:t>
            </a:r>
          </a:p>
          <a:p>
            <a:pPr rtl="0"/>
            <a:r>
              <a:rPr lang="en-US" altLang="zh-CN" sz="1900" dirty="0"/>
              <a:t>Repeat T times, until reach y_0</a:t>
            </a:r>
            <a:endParaRPr lang="zh-CN" altLang="en-US" sz="1900" dirty="0"/>
          </a:p>
          <a:p>
            <a:pPr marL="0" indent="0" rtl="0">
              <a:buNone/>
            </a:pPr>
            <a:endParaRPr lang="zh-CN" altLang="en-US" dirty="0"/>
          </a:p>
          <a:p>
            <a:pPr rtl="0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Conditional DDPM (SR3)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Pair inputs of original and low-res image </a:t>
            </a:r>
            <a:r>
              <a:rPr lang="en-US" altLang="zh-CN" b="1" dirty="0"/>
              <a:t>(</a:t>
            </a:r>
            <a:r>
              <a:rPr lang="en-US" altLang="zh-CN" b="1" dirty="0" err="1"/>
              <a:t>y,x</a:t>
            </a:r>
            <a:r>
              <a:rPr lang="en-US" altLang="zh-CN" b="1" dirty="0"/>
              <a:t>)</a:t>
            </a:r>
          </a:p>
          <a:p>
            <a:pPr rtl="0"/>
            <a:r>
              <a:rPr lang="en-US" altLang="zh-CN" b="1" dirty="0"/>
              <a:t>X</a:t>
            </a:r>
            <a:r>
              <a:rPr lang="en-US" altLang="zh-CN" dirty="0"/>
              <a:t> is concatenated with noisy </a:t>
            </a:r>
            <a:r>
              <a:rPr lang="en-US" altLang="zh-CN" b="1" dirty="0"/>
              <a:t>y</a:t>
            </a:r>
            <a:r>
              <a:rPr lang="en-US" altLang="zh-CN" dirty="0"/>
              <a:t> to guide reverse process</a:t>
            </a:r>
            <a:endParaRPr lang="zh-CN" altLang="en-US" dirty="0"/>
          </a:p>
          <a:p>
            <a:pPr marL="0" indent="0" rtl="0">
              <a:buNone/>
            </a:pPr>
            <a:endParaRPr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3F020-41FC-0589-BBF0-6D4255E71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339" y="5083445"/>
            <a:ext cx="4458322" cy="7621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EC7402-B82B-3EFB-EB27-2BA034DDC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113" y="6187712"/>
            <a:ext cx="4515480" cy="362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C89E6C-87BC-2ACD-7367-668B0B7DC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0820" y="3557300"/>
            <a:ext cx="1457528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8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299247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dirty="0"/>
              <a:t>SR3: Super-Resolution via Iterative Refinement</a:t>
            </a:r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C4F223B8-E513-B8D0-AA81-8676A9C53436}"/>
              </a:ext>
            </a:extLst>
          </p:cNvPr>
          <p:cNvSpPr txBox="1">
            <a:spLocks/>
          </p:cNvSpPr>
          <p:nvPr/>
        </p:nvSpPr>
        <p:spPr>
          <a:xfrm>
            <a:off x="235153" y="6295592"/>
            <a:ext cx="10856916" cy="610863"/>
          </a:xfrm>
          <a:prstGeom prst="rect">
            <a:avLst/>
          </a:prstGeom>
        </p:spPr>
        <p:txBody>
          <a:bodyPr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Saharia, C., Ho, J., Chan, W., Salimans, T., Fleet, D. J., &amp; Norouzi, M. (2022). Image super-resolution via iterative refinement. </a:t>
            </a:r>
            <a:r>
              <a:rPr lang="en-US" altLang="zh-CN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Pattern Analysis and Machine Intelligence</a:t>
            </a:r>
            <a:r>
              <a:rPr lang="en-US" altLang="zh-CN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zh-CN" alt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2F108DC-C3EA-869B-5034-B7BF1209D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5268"/>
            <a:ext cx="6649378" cy="34104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631E2AE-0449-6C92-EB68-8A668D648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574" y="1798660"/>
            <a:ext cx="4930806" cy="418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3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306412" cy="610863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Proposed improvement</a:t>
            </a:r>
            <a:endParaRPr lang="zh-CN" altLang="en-US" dirty="0"/>
          </a:p>
        </p:txBody>
      </p:sp>
      <p:sp>
        <p:nvSpPr>
          <p:cNvPr id="45" name="文本占位符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Smaller model and less training </a:t>
            </a:r>
            <a:endParaRPr lang="zh-CN" altLang="en-US" dirty="0"/>
          </a:p>
        </p:txBody>
      </p:sp>
      <p:sp>
        <p:nvSpPr>
          <p:cNvPr id="44" name="文本占位符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3"/>
            <a:ext cx="4991100" cy="1090343"/>
          </a:xfrm>
        </p:spPr>
        <p:txBody>
          <a:bodyPr rtlCol="0"/>
          <a:lstStyle/>
          <a:p>
            <a:pPr rtl="0"/>
            <a:r>
              <a:rPr lang="en-US" altLang="zh-CN" dirty="0"/>
              <a:t>Reduce model size with less parameters.</a:t>
            </a:r>
          </a:p>
          <a:p>
            <a:pPr rtl="0"/>
            <a:r>
              <a:rPr lang="en-US" altLang="zh-CN" dirty="0"/>
              <a:t>Batch size from 238 to 4. </a:t>
            </a:r>
          </a:p>
          <a:p>
            <a:pPr rtl="0"/>
            <a:r>
              <a:rPr lang="en-US" altLang="zh-CN" dirty="0"/>
              <a:t>Achieve similar results as official implementation</a:t>
            </a:r>
          </a:p>
        </p:txBody>
      </p:sp>
      <p:sp>
        <p:nvSpPr>
          <p:cNvPr id="22" name="文本占位符 44">
            <a:extLst>
              <a:ext uri="{FF2B5EF4-FFF2-40B4-BE49-F238E27FC236}">
                <a16:creationId xmlns:a16="http://schemas.microsoft.com/office/drawing/2014/main" id="{A525D20D-FED8-C8C0-15A2-0CC4F9AF07EA}"/>
              </a:ext>
            </a:extLst>
          </p:cNvPr>
          <p:cNvSpPr txBox="1">
            <a:spLocks/>
          </p:cNvSpPr>
          <p:nvPr/>
        </p:nvSpPr>
        <p:spPr>
          <a:xfrm>
            <a:off x="889747" y="3747246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Modify loss function and Lr scheduler</a:t>
            </a:r>
            <a:endParaRPr lang="zh-CN" alt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6973921-83A0-CDE2-3879-1BFF5DCDD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064" y="4548055"/>
            <a:ext cx="2372056" cy="390580"/>
          </a:xfrm>
          <a:prstGeom prst="rect">
            <a:avLst/>
          </a:prstGeom>
        </p:spPr>
      </p:pic>
      <p:sp>
        <p:nvSpPr>
          <p:cNvPr id="25" name="文本占位符 43">
            <a:extLst>
              <a:ext uri="{FF2B5EF4-FFF2-40B4-BE49-F238E27FC236}">
                <a16:creationId xmlns:a16="http://schemas.microsoft.com/office/drawing/2014/main" id="{E3FC008B-C200-D20A-B9D1-E31539340539}"/>
              </a:ext>
            </a:extLst>
          </p:cNvPr>
          <p:cNvSpPr txBox="1">
            <a:spLocks/>
          </p:cNvSpPr>
          <p:nvPr/>
        </p:nvSpPr>
        <p:spPr>
          <a:xfrm>
            <a:off x="921964" y="4118149"/>
            <a:ext cx="4991100" cy="1090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Hybrid objective with Variational lower bound to makes posterior variance trainable (learning blending factor)</a:t>
            </a:r>
          </a:p>
          <a:p>
            <a:r>
              <a:rPr lang="en-US" altLang="zh-CN" dirty="0"/>
              <a:t>Linear warm-up Lr schedule to improve performance.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D72A1AA-AF7D-AA58-D415-0457E3CC9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4195581"/>
            <a:ext cx="3467584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9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306412" cy="610863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Proposed improvement</a:t>
            </a:r>
            <a:endParaRPr lang="zh-CN" altLang="en-US" dirty="0"/>
          </a:p>
        </p:txBody>
      </p:sp>
      <p:sp>
        <p:nvSpPr>
          <p:cNvPr id="45" name="文本占位符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6881" y="2286000"/>
            <a:ext cx="4838700" cy="315915"/>
          </a:xfrm>
        </p:spPr>
        <p:txBody>
          <a:bodyPr rtlCol="0"/>
          <a:lstStyle/>
          <a:p>
            <a:pPr rtl="0"/>
            <a:r>
              <a:rPr lang="en-US" altLang="zh-CN" dirty="0"/>
              <a:t>Modify noise schedule</a:t>
            </a:r>
            <a:endParaRPr lang="zh-CN" altLang="en-US" dirty="0"/>
          </a:p>
        </p:txBody>
      </p:sp>
      <p:sp>
        <p:nvSpPr>
          <p:cNvPr id="44" name="文本占位符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881" y="2656903"/>
            <a:ext cx="4991100" cy="1090343"/>
          </a:xfrm>
        </p:spPr>
        <p:txBody>
          <a:bodyPr rtlCol="0"/>
          <a:lstStyle/>
          <a:p>
            <a:pPr rtl="0"/>
            <a:r>
              <a:rPr lang="en-US" altLang="zh-CN" dirty="0"/>
              <a:t>Cosine noise schedule with linearity in the middle and smaller change when t near 0 and T</a:t>
            </a:r>
          </a:p>
          <a:p>
            <a:pPr rtl="0"/>
            <a:r>
              <a:rPr lang="en-US" altLang="zh-CN" dirty="0"/>
              <a:t>Preserve more details at early reverse process.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5709E-2FCD-2BA0-5351-DFD7F9FC4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7" y="3986142"/>
            <a:ext cx="3832155" cy="2624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3ADEEC-5CE0-F103-BCF9-55B389260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695" y="2150237"/>
            <a:ext cx="2336944" cy="451678"/>
          </a:xfrm>
          <a:prstGeom prst="rect">
            <a:avLst/>
          </a:prstGeom>
        </p:spPr>
      </p:pic>
      <p:pic>
        <p:nvPicPr>
          <p:cNvPr id="8" name="Picture 7" descr="A collage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9A04C728-AF35-8C54-F11A-A166D2A0AD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148" y="2567128"/>
            <a:ext cx="3263153" cy="4345322"/>
          </a:xfrm>
          <a:prstGeom prst="rect">
            <a:avLst/>
          </a:prstGeom>
        </p:spPr>
      </p:pic>
      <p:pic>
        <p:nvPicPr>
          <p:cNvPr id="10" name="Picture 9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86A9B5C4-50A0-2450-028E-1064768B58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358" y="2529236"/>
            <a:ext cx="3274048" cy="435982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C1EBB75-C2A4-FEB7-D57F-E1B28675D84B}"/>
              </a:ext>
            </a:extLst>
          </p:cNvPr>
          <p:cNvSpPr/>
          <p:nvPr/>
        </p:nvSpPr>
        <p:spPr>
          <a:xfrm>
            <a:off x="7226149" y="3440989"/>
            <a:ext cx="1225836" cy="13945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2A52A4-17CC-A657-47FA-905065FD34AD}"/>
              </a:ext>
            </a:extLst>
          </p:cNvPr>
          <p:cNvSpPr/>
          <p:nvPr/>
        </p:nvSpPr>
        <p:spPr>
          <a:xfrm>
            <a:off x="10620405" y="2352649"/>
            <a:ext cx="1225836" cy="13945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占位符 43">
            <a:extLst>
              <a:ext uri="{FF2B5EF4-FFF2-40B4-BE49-F238E27FC236}">
                <a16:creationId xmlns:a16="http://schemas.microsoft.com/office/drawing/2014/main" id="{C02A45EF-5F93-3D2B-7C5D-E013F0149AA8}"/>
              </a:ext>
            </a:extLst>
          </p:cNvPr>
          <p:cNvSpPr txBox="1">
            <a:spLocks/>
          </p:cNvSpPr>
          <p:nvPr/>
        </p:nvSpPr>
        <p:spPr>
          <a:xfrm>
            <a:off x="8785868" y="2150237"/>
            <a:ext cx="4991100" cy="1090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Cosine noise schedule</a:t>
            </a:r>
          </a:p>
        </p:txBody>
      </p:sp>
    </p:spTree>
    <p:extLst>
      <p:ext uri="{BB962C8B-B14F-4D97-AF65-F5344CB8AC3E}">
        <p14:creationId xmlns:p14="http://schemas.microsoft.com/office/powerpoint/2010/main" val="109290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306412" cy="610863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Proposed improvement</a:t>
            </a:r>
            <a:endParaRPr lang="zh-CN" altLang="en-US" dirty="0"/>
          </a:p>
        </p:txBody>
      </p:sp>
      <p:sp>
        <p:nvSpPr>
          <p:cNvPr id="45" name="文本占位符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Attention near input layer</a:t>
            </a:r>
            <a:endParaRPr lang="zh-CN" altLang="en-US" dirty="0"/>
          </a:p>
        </p:txBody>
      </p:sp>
      <p:sp>
        <p:nvSpPr>
          <p:cNvPr id="44" name="文本占位符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3"/>
            <a:ext cx="4991100" cy="1090343"/>
          </a:xfrm>
        </p:spPr>
        <p:txBody>
          <a:bodyPr rtlCol="0"/>
          <a:lstStyle/>
          <a:p>
            <a:pPr rtl="0"/>
            <a:r>
              <a:rPr lang="en-US" altLang="zh-CN" dirty="0"/>
              <a:t>Calculate attention matrix for low resolution image before concatenation.</a:t>
            </a:r>
          </a:p>
          <a:p>
            <a:pPr rtl="0"/>
            <a:r>
              <a:rPr lang="en-US" altLang="zh-CN" dirty="0"/>
              <a:t>Worse performance because SR is a global task.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A75F2-D193-D606-0B75-75B42EBAA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938" y="2182573"/>
            <a:ext cx="1219200" cy="1219200"/>
          </a:xfrm>
          <a:prstGeom prst="rect">
            <a:avLst/>
          </a:prstGeom>
        </p:spPr>
      </p:pic>
      <p:pic>
        <p:nvPicPr>
          <p:cNvPr id="6" name="Picture 5" descr="A blurry image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FC9B4E8A-CBC1-17A9-E03F-C009826FB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938" y="4094420"/>
            <a:ext cx="1219200" cy="1219200"/>
          </a:xfrm>
          <a:prstGeom prst="rect">
            <a:avLst/>
          </a:prstGeom>
        </p:spPr>
      </p:pic>
      <p:pic>
        <p:nvPicPr>
          <p:cNvPr id="1026" name="Picture 2" descr="combinatorics - How many ways to colour a $4 \times 4$ grid ...">
            <a:extLst>
              <a:ext uri="{FF2B5EF4-FFF2-40B4-BE49-F238E27FC236}">
                <a16:creationId xmlns:a16="http://schemas.microsoft.com/office/drawing/2014/main" id="{BFD1A59B-A66A-EF67-5282-C92E47F6A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382" y="3384693"/>
            <a:ext cx="12523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占位符 43">
            <a:extLst>
              <a:ext uri="{FF2B5EF4-FFF2-40B4-BE49-F238E27FC236}">
                <a16:creationId xmlns:a16="http://schemas.microsoft.com/office/drawing/2014/main" id="{746C687B-A773-64A4-684D-98D94E86089B}"/>
              </a:ext>
            </a:extLst>
          </p:cNvPr>
          <p:cNvSpPr txBox="1">
            <a:spLocks/>
          </p:cNvSpPr>
          <p:nvPr/>
        </p:nvSpPr>
        <p:spPr>
          <a:xfrm>
            <a:off x="6640739" y="5430566"/>
            <a:ext cx="857400" cy="400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</a:t>
            </a:r>
          </a:p>
        </p:txBody>
      </p:sp>
      <p:sp>
        <p:nvSpPr>
          <p:cNvPr id="8" name="文本占位符 43">
            <a:extLst>
              <a:ext uri="{FF2B5EF4-FFF2-40B4-BE49-F238E27FC236}">
                <a16:creationId xmlns:a16="http://schemas.microsoft.com/office/drawing/2014/main" id="{73E35AC1-993D-FA07-1747-568145916FDB}"/>
              </a:ext>
            </a:extLst>
          </p:cNvPr>
          <p:cNvSpPr txBox="1">
            <a:spLocks/>
          </p:cNvSpPr>
          <p:nvPr/>
        </p:nvSpPr>
        <p:spPr>
          <a:xfrm>
            <a:off x="6573516" y="3480513"/>
            <a:ext cx="857400" cy="400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87126E-1E8A-C624-8D24-9AF990A1B72F}"/>
              </a:ext>
            </a:extLst>
          </p:cNvPr>
          <p:cNvSpPr/>
          <p:nvPr/>
        </p:nvSpPr>
        <p:spPr>
          <a:xfrm>
            <a:off x="7592535" y="3668526"/>
            <a:ext cx="616228" cy="370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9" descr="A blurry image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86FF35A8-07C6-7E45-09C4-01B30F0C2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010" y="3328126"/>
            <a:ext cx="1219200" cy="12192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0F8258B-7FB0-FE58-3454-8B6BE485731D}"/>
              </a:ext>
            </a:extLst>
          </p:cNvPr>
          <p:cNvSpPr/>
          <p:nvPr/>
        </p:nvSpPr>
        <p:spPr>
          <a:xfrm>
            <a:off x="9622682" y="3752275"/>
            <a:ext cx="616228" cy="370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43">
            <a:extLst>
              <a:ext uri="{FF2B5EF4-FFF2-40B4-BE49-F238E27FC236}">
                <a16:creationId xmlns:a16="http://schemas.microsoft.com/office/drawing/2014/main" id="{4896C46E-092F-F82B-AEDB-F040A7F56F7B}"/>
              </a:ext>
            </a:extLst>
          </p:cNvPr>
          <p:cNvSpPr txBox="1">
            <a:spLocks/>
          </p:cNvSpPr>
          <p:nvPr/>
        </p:nvSpPr>
        <p:spPr>
          <a:xfrm>
            <a:off x="10633810" y="4692974"/>
            <a:ext cx="857400" cy="400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16829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306412" cy="610863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Proposed improvement</a:t>
            </a:r>
            <a:endParaRPr lang="zh-CN" altLang="en-US" dirty="0"/>
          </a:p>
        </p:txBody>
      </p:sp>
      <p:sp>
        <p:nvSpPr>
          <p:cNvPr id="45" name="文本占位符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Residual prediction task</a:t>
            </a:r>
            <a:endParaRPr lang="zh-CN" altLang="en-US" dirty="0"/>
          </a:p>
        </p:txBody>
      </p:sp>
      <p:sp>
        <p:nvSpPr>
          <p:cNvPr id="44" name="文本占位符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3"/>
            <a:ext cx="4991100" cy="1090343"/>
          </a:xfrm>
        </p:spPr>
        <p:txBody>
          <a:bodyPr rtlCol="0"/>
          <a:lstStyle/>
          <a:p>
            <a:pPr rtl="0"/>
            <a:r>
              <a:rPr lang="en-US" altLang="zh-CN" dirty="0"/>
              <a:t>Change objective of </a:t>
            </a:r>
            <a:r>
              <a:rPr lang="en-US" altLang="zh-CN" dirty="0" err="1"/>
              <a:t>Unet</a:t>
            </a:r>
            <a:r>
              <a:rPr lang="en-US" altLang="zh-CN" dirty="0"/>
              <a:t> to predict residual between low- and high-resolution images.</a:t>
            </a:r>
          </a:p>
          <a:p>
            <a:pPr rtl="0"/>
            <a:r>
              <a:rPr lang="en-US" altLang="zh-CN" dirty="0"/>
              <a:t>Potentially easier to train.</a:t>
            </a:r>
          </a:p>
        </p:txBody>
      </p:sp>
      <p:pic>
        <p:nvPicPr>
          <p:cNvPr id="5" name="Picture 4" descr="A picture containing human face, screenshot, jaw, forehead&#10;&#10;Description automatically generated">
            <a:extLst>
              <a:ext uri="{FF2B5EF4-FFF2-40B4-BE49-F238E27FC236}">
                <a16:creationId xmlns:a16="http://schemas.microsoft.com/office/drawing/2014/main" id="{20178189-8E81-6D53-C5E3-9E64CD166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835" y="2828377"/>
            <a:ext cx="3657600" cy="1219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74F5DE-F98B-C1D3-D8E0-429753B24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620" y="2430441"/>
            <a:ext cx="2514951" cy="342948"/>
          </a:xfrm>
          <a:prstGeom prst="rect">
            <a:avLst/>
          </a:prstGeom>
        </p:spPr>
      </p:pic>
      <p:sp>
        <p:nvSpPr>
          <p:cNvPr id="15" name="文本占位符 44">
            <a:extLst>
              <a:ext uri="{FF2B5EF4-FFF2-40B4-BE49-F238E27FC236}">
                <a16:creationId xmlns:a16="http://schemas.microsoft.com/office/drawing/2014/main" id="{FBABCA97-08E2-A96F-0176-CFCF92E54F4B}"/>
              </a:ext>
            </a:extLst>
          </p:cNvPr>
          <p:cNvSpPr txBox="1">
            <a:spLocks/>
          </p:cNvSpPr>
          <p:nvPr/>
        </p:nvSpPr>
        <p:spPr>
          <a:xfrm>
            <a:off x="778529" y="4256086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Residual connection of low res image</a:t>
            </a:r>
            <a:endParaRPr lang="zh-CN" altLang="en-US" dirty="0"/>
          </a:p>
        </p:txBody>
      </p:sp>
      <p:sp>
        <p:nvSpPr>
          <p:cNvPr id="16" name="文本占位符 43">
            <a:extLst>
              <a:ext uri="{FF2B5EF4-FFF2-40B4-BE49-F238E27FC236}">
                <a16:creationId xmlns:a16="http://schemas.microsoft.com/office/drawing/2014/main" id="{404288DE-D9E3-C29C-12F9-7783BF9E298D}"/>
              </a:ext>
            </a:extLst>
          </p:cNvPr>
          <p:cNvSpPr txBox="1">
            <a:spLocks/>
          </p:cNvSpPr>
          <p:nvPr/>
        </p:nvSpPr>
        <p:spPr>
          <a:xfrm>
            <a:off x="626129" y="4783877"/>
            <a:ext cx="4991100" cy="1090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Add low resolution images to bottleneck layers.</a:t>
            </a:r>
          </a:p>
        </p:txBody>
      </p:sp>
    </p:spTree>
    <p:extLst>
      <p:ext uri="{BB962C8B-B14F-4D97-AF65-F5344CB8AC3E}">
        <p14:creationId xmlns:p14="http://schemas.microsoft.com/office/powerpoint/2010/main" val="257810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306412" cy="610863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Proposed </a:t>
            </a:r>
            <a:r>
              <a:rPr lang="en-US" altLang="zh-CN" dirty="0" err="1"/>
              <a:t>UNet</a:t>
            </a:r>
            <a:endParaRPr lang="zh-CN" altLang="en-US" dirty="0"/>
          </a:p>
        </p:txBody>
      </p:sp>
      <p:pic>
        <p:nvPicPr>
          <p:cNvPr id="9" name="Picture 8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C3B9DBE5-1680-1484-D92F-6B70724FE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1489926"/>
            <a:ext cx="11309106" cy="53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5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560545" cy="610863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b="1" dirty="0"/>
              <a:t>Results</a:t>
            </a:r>
            <a:endParaRPr lang="zh-CN" alt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0179EF-0B40-BB22-5816-B6C1041BB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947" y="1677334"/>
            <a:ext cx="5065854" cy="3123944"/>
          </a:xfrm>
          <a:prstGeom prst="rect">
            <a:avLst/>
          </a:prstGeom>
        </p:spPr>
      </p:pic>
      <p:sp>
        <p:nvSpPr>
          <p:cNvPr id="11" name="文本占位符 43">
            <a:extLst>
              <a:ext uri="{FF2B5EF4-FFF2-40B4-BE49-F238E27FC236}">
                <a16:creationId xmlns:a16="http://schemas.microsoft.com/office/drawing/2014/main" id="{6AF91D97-6430-9FCE-4AAD-BC47B32A9C80}"/>
              </a:ext>
            </a:extLst>
          </p:cNvPr>
          <p:cNvSpPr txBox="1">
            <a:spLocks/>
          </p:cNvSpPr>
          <p:nvPr/>
        </p:nvSpPr>
        <p:spPr>
          <a:xfrm>
            <a:off x="1693433" y="4988686"/>
            <a:ext cx="8805133" cy="1869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Consistency metric </a:t>
            </a:r>
            <a:r>
              <a:rPr lang="en-US" altLang="zh-CN" sz="1800" dirty="0"/>
              <a:t>measure between down-sampled SR and LR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FID not useful for face generation task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Best diffusion model obtained with (cosine schedule residual prediction task and input residual connection)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SR4 achieve high scores and provide </a:t>
            </a:r>
            <a:r>
              <a:rPr lang="en-US" altLang="zh-CN" b="1" dirty="0"/>
              <a:t>richer details </a:t>
            </a:r>
            <a:r>
              <a:rPr lang="en-US" altLang="zh-CN" dirty="0"/>
              <a:t>due to residual prediction</a:t>
            </a:r>
          </a:p>
        </p:txBody>
      </p:sp>
    </p:spTree>
    <p:extLst>
      <p:ext uri="{BB962C8B-B14F-4D97-AF65-F5344CB8AC3E}">
        <p14:creationId xmlns:p14="http://schemas.microsoft.com/office/powerpoint/2010/main" val="385946925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12_TF78853419_Win32.potx" id="{FEA4CB16-C2D0-46F5-9641-B9A026203A1A}" vid="{5C498265-2782-41B8-A880-232BDCBBAE6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{2BAB9AA9-E0D1-4DEB-8326-837871E8F426}tf78853419_win32</Template>
  <TotalTime>186</TotalTime>
  <Words>408</Words>
  <Application>Microsoft Office PowerPoint</Application>
  <PresentationFormat>Widescreen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Microsoft YaHei UI</vt:lpstr>
      <vt:lpstr>Arial</vt:lpstr>
      <vt:lpstr>Franklin Gothic Book</vt:lpstr>
      <vt:lpstr>Franklin Gothic Demi</vt:lpstr>
      <vt:lpstr>Wingdings</vt:lpstr>
      <vt:lpstr>主题 1</vt:lpstr>
      <vt:lpstr>Conditioned Diffusion Model for Image Super-Resolution</vt:lpstr>
      <vt:lpstr>Introduction</vt:lpstr>
      <vt:lpstr>SR3: Super-Resolution via Iterative Refinement</vt:lpstr>
      <vt:lpstr>Proposed improvement</vt:lpstr>
      <vt:lpstr>Proposed improvement</vt:lpstr>
      <vt:lpstr>Proposed improvement</vt:lpstr>
      <vt:lpstr>Proposed improvement</vt:lpstr>
      <vt:lpstr>Proposed UNet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Conditioned Diffusion Model for Image Super-Resolution</dc:title>
  <dc:creator>A17292</dc:creator>
  <cp:lastModifiedBy>A17292</cp:lastModifiedBy>
  <cp:revision>12</cp:revision>
  <dcterms:created xsi:type="dcterms:W3CDTF">2023-05-30T06:29:59Z</dcterms:created>
  <dcterms:modified xsi:type="dcterms:W3CDTF">2023-05-30T09:36:47Z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