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ingapore_housing\engineered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ingapore_housing\engineered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F-46BE-9111-CE40BEB4AA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9F-46BE-9111-CE40BEB4AA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39F-46BE-9111-CE40BEB4AA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39F-46BE-9111-CE40BEB4AA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39F-46BE-9111-CE40BEB4AA6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39F-46BE-9111-CE40BEB4AA6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39F-46BE-9111-CE40BEB4AA6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Sheet2!$E$4:$E$10</c:f>
              <c:strCache>
                <c:ptCount val="7"/>
                <c:pt idx="0">
                  <c:v>Leonie Hill, Orchard, Oxley</c:v>
                </c:pt>
                <c:pt idx="1">
                  <c:v>Bukit Timah, Grange, Holland</c:v>
                </c:pt>
                <c:pt idx="2">
                  <c:v>Boon Lay, Jurong, Tuas</c:v>
                </c:pt>
                <c:pt idx="3">
                  <c:v>Katong, Siglap, Tanjong Rhu</c:v>
                </c:pt>
                <c:pt idx="4">
                  <c:v>Hougang, Sengkang</c:v>
                </c:pt>
                <c:pt idx="5">
                  <c:v>Buona Vista, West Coast</c:v>
                </c:pt>
                <c:pt idx="6">
                  <c:v>Others</c:v>
                </c:pt>
              </c:strCache>
            </c:strRef>
          </c:cat>
          <c:val>
            <c:numRef>
              <c:f>Sheet2!$F$4:$F$10</c:f>
              <c:numCache>
                <c:formatCode>General</c:formatCode>
                <c:ptCount val="7"/>
                <c:pt idx="0">
                  <c:v>7240</c:v>
                </c:pt>
                <c:pt idx="1">
                  <c:v>5613</c:v>
                </c:pt>
                <c:pt idx="2">
                  <c:v>3355</c:v>
                </c:pt>
                <c:pt idx="3">
                  <c:v>2588</c:v>
                </c:pt>
                <c:pt idx="4">
                  <c:v>2584</c:v>
                </c:pt>
                <c:pt idx="5">
                  <c:v>2542</c:v>
                </c:pt>
                <c:pt idx="6">
                  <c:v>21576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39F-46BE-9111-CE40BEB4AA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59407782322104"/>
          <c:y val="5.5472971242733864E-2"/>
          <c:w val="0.27284577190161169"/>
          <c:h val="0.905314960629921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F4-43E5-AE5C-54C7ED7852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F4-43E5-AE5C-54C7ED7852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F4-43E5-AE5C-54C7ED7852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F4-43E5-AE5C-54C7ED7852A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F4-43E5-AE5C-54C7ED7852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Sheet1!$E$3:$E$7</c:f>
              <c:strCache>
                <c:ptCount val="5"/>
                <c:pt idx="0">
                  <c:v>condominium</c:v>
                </c:pt>
                <c:pt idx="1">
                  <c:v>apartment</c:v>
                </c:pt>
                <c:pt idx="2">
                  <c:v>hdb</c:v>
                </c:pt>
                <c:pt idx="3">
                  <c:v>bungalow</c:v>
                </c:pt>
                <c:pt idx="4">
                  <c:v>terrace house</c:v>
                </c:pt>
              </c:strCache>
            </c:strRef>
          </c:cat>
          <c:val>
            <c:numRef>
              <c:f>Sheet1!$F$3:$F$7</c:f>
              <c:numCache>
                <c:formatCode>General</c:formatCode>
                <c:ptCount val="5"/>
                <c:pt idx="0">
                  <c:v>27747</c:v>
                </c:pt>
                <c:pt idx="1">
                  <c:v>11580</c:v>
                </c:pt>
                <c:pt idx="2">
                  <c:v>4115</c:v>
                </c:pt>
                <c:pt idx="3">
                  <c:v>1103</c:v>
                </c:pt>
                <c:pt idx="4">
                  <c:v>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BF4-43E5-AE5C-54C7ED7852A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298741503465914"/>
          <c:y val="0.35090149103949075"/>
          <c:w val="0.22140049801467124"/>
          <c:h val="0.39062773403324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5960F-E3D0-4B3F-BD7D-884716269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309EC3-B81F-4FAD-8069-C42F527AE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98669-456E-4758-9293-A8530A9F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E0923-96B3-4B05-A904-6C070250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21F9A-6E76-4FC9-AD8B-6B600C56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3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BD7B1-6865-4BAD-A6A4-A9619920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10D67F-F786-4327-ABE7-5243D2A9C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6EA2C-A325-4609-A6E4-3EB7DB55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F0E93-C961-487A-83DA-92719506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B069F-B6F4-435D-B95A-AEC4D99C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C74E5C-8087-4F91-BB8B-59E85DD94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D470A-5C8B-4C7B-AA94-563DA4D3A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FACBA-F3D3-4F62-A9C1-7726218E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EC079-9F96-4FD5-8D14-DF1A7979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D7B38-5D5A-4A0E-9B2F-D67D0FC6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4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FB44D-57E6-403D-B95E-1E5A1180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4644B-C8F7-4EAF-8AFE-FBBA3D66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DD8B9-E181-4AC0-B1C6-1BF9F3B3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5E0E6-0308-48D4-BC34-34410A38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6A386-8F85-4437-B7C6-258AD7B5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2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6446-E50E-4658-B60A-47186C90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AF90A-5AC1-4113-80B4-295D297B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05344-F9DB-48AA-B5CB-AAC7581A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D53D0-FBAC-4670-A29F-7356E09E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A1C49-B84C-4164-B095-28864D9D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E3EC0-B10E-4174-85F6-B695A281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29F3-97FA-4122-8F3C-D6BED8C98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7224A4-18D5-4471-AF2E-AD7C63AD7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971DB-93E8-4D05-B3D6-B975E997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5A05B-93FE-410D-B7BE-CE736EC8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353E7-D19B-4007-9CF3-39EDCFB4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6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58436-6BE5-4A14-A4C9-DB16FCF1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DBAF2-2A8D-4F3F-B05F-B0B33CBD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07FAD-D63B-4D3D-B114-B72CAFE13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3331EF-94D9-4F21-BAA1-C380774B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A72DD5-54C4-4BEC-92A3-BE1461D6B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6A24E2-EDB5-4061-8D9A-FA6601E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6E7A39-0C3A-4079-9C47-67717C98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670397-39B6-4561-874B-9C67740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B5F82-A80E-4181-9785-92A7C845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683F0B-619C-43BF-BCB4-E4D29F9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5B772D-F3F5-482E-8D31-F3C2589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E83D90-3CA0-44B4-839B-8BE2D839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9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17A6FE-DA50-4C0A-904A-CEFDBFF3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8F334-748C-4326-9F50-1C742FC7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EDEF6-2F25-4711-9552-13214FDB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7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7FD8-0988-4BA5-ACE8-CE0DF6E1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84A49-843B-4F91-920A-CBE66F19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5B10C-2C8D-466B-AA0A-237D8134A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0EA43-7173-4B13-A749-22BC97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52A9C-D668-4951-B166-D841418F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45D2-369D-4EB2-B14D-E5C2A180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9ADFE-DCB5-42E8-A5BE-2F445FB4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F208FC-75A5-4755-8140-E57BBB363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8F776-A1BF-4A1F-A014-7B32E665F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C1A89-7063-4E7C-A159-74D45382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5262A1-3B1B-4073-88E9-F21EE2B2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0AF64-3511-4F76-883D-63A099AD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9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B35F1C-ED5D-40A0-AA5A-E0A9F8D2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728C1-6B79-41C2-8ED7-D7CB8D44A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60C5C-1CA0-4648-954A-4628709D9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AB3E4-7F0A-4014-BC48-9061290B02F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BE66A-2CFC-4523-9CF7-AEDB6B67F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1B0FC-363E-4975-B4E7-4A85635F6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12C6-0F74-44D3-A570-F1B94C30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6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BA0D99-CC99-429B-A3B1-8494FBB753BE}"/>
              </a:ext>
            </a:extLst>
          </p:cNvPr>
          <p:cNvSpPr txBox="1"/>
          <p:nvPr/>
        </p:nvSpPr>
        <p:spPr>
          <a:xfrm>
            <a:off x="2735144" y="2780118"/>
            <a:ext cx="67217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Singapore House Renting</a:t>
            </a:r>
            <a:endParaRPr lang="zh-CN" altLang="en-US" sz="4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0B28A9-1DAF-418A-97B7-6CF9CB759F71}"/>
              </a:ext>
            </a:extLst>
          </p:cNvPr>
          <p:cNvSpPr/>
          <p:nvPr/>
        </p:nvSpPr>
        <p:spPr>
          <a:xfrm>
            <a:off x="2865120" y="3699601"/>
            <a:ext cx="6390640" cy="90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BA0D99-CC99-429B-A3B1-8494FBB753BE}"/>
              </a:ext>
            </a:extLst>
          </p:cNvPr>
          <p:cNvSpPr txBox="1"/>
          <p:nvPr/>
        </p:nvSpPr>
        <p:spPr>
          <a:xfrm>
            <a:off x="871529" y="436880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Catalogue</a:t>
            </a:r>
            <a:endParaRPr lang="zh-CN" altLang="en-US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9982D1-BF39-4472-B732-4D2F117D4A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2448599"/>
            <a:ext cx="1381721" cy="13817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449D9C-053F-4446-928F-B815A24FF3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94" y="2493738"/>
            <a:ext cx="1290821" cy="11943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35F5AA-CCD0-4264-9907-52EF3D12C7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96" y="2555437"/>
            <a:ext cx="1122484" cy="112248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9125869-200A-4879-A86E-6A8E203C276A}"/>
              </a:ext>
            </a:extLst>
          </p:cNvPr>
          <p:cNvSpPr/>
          <p:nvPr/>
        </p:nvSpPr>
        <p:spPr>
          <a:xfrm>
            <a:off x="1810822" y="4471847"/>
            <a:ext cx="1681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0D6009-AAA8-4BFE-80D7-33056C5CB41B}"/>
              </a:ext>
            </a:extLst>
          </p:cNvPr>
          <p:cNvSpPr/>
          <p:nvPr/>
        </p:nvSpPr>
        <p:spPr>
          <a:xfrm>
            <a:off x="5265890" y="4317959"/>
            <a:ext cx="1565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 &amp;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Insights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44B35E-1AFD-4B2C-A53B-B867B339EB80}"/>
              </a:ext>
            </a:extLst>
          </p:cNvPr>
          <p:cNvSpPr/>
          <p:nvPr/>
        </p:nvSpPr>
        <p:spPr>
          <a:xfrm>
            <a:off x="8536041" y="4317959"/>
            <a:ext cx="1754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76B4A7-07CB-411F-B617-1D99FFDEF83B}"/>
              </a:ext>
            </a:extLst>
          </p:cNvPr>
          <p:cNvSpPr/>
          <p:nvPr/>
        </p:nvSpPr>
        <p:spPr>
          <a:xfrm>
            <a:off x="1717078" y="2194639"/>
            <a:ext cx="1869360" cy="18693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66AA506-D1CF-4A4F-B7BF-841A2012689A}"/>
              </a:ext>
            </a:extLst>
          </p:cNvPr>
          <p:cNvSpPr/>
          <p:nvPr/>
        </p:nvSpPr>
        <p:spPr>
          <a:xfrm>
            <a:off x="5113893" y="2204779"/>
            <a:ext cx="1869360" cy="18693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AB4BF40-B74B-4160-95C0-5B36627925FF}"/>
              </a:ext>
            </a:extLst>
          </p:cNvPr>
          <p:cNvSpPr/>
          <p:nvPr/>
        </p:nvSpPr>
        <p:spPr>
          <a:xfrm>
            <a:off x="8478717" y="2204779"/>
            <a:ext cx="1869360" cy="18693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0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BA0D99-CC99-429B-A3B1-8494FBB753BE}"/>
              </a:ext>
            </a:extLst>
          </p:cNvPr>
          <p:cNvSpPr txBox="1"/>
          <p:nvPr/>
        </p:nvSpPr>
        <p:spPr>
          <a:xfrm>
            <a:off x="871529" y="436880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Data Source</a:t>
            </a:r>
            <a:endParaRPr lang="zh-CN" altLang="en-US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6810F7-AD6A-4496-8A5F-3D9572618C01}"/>
              </a:ext>
            </a:extLst>
          </p:cNvPr>
          <p:cNvSpPr/>
          <p:nvPr/>
        </p:nvSpPr>
        <p:spPr>
          <a:xfrm>
            <a:off x="1219200" y="3774440"/>
            <a:ext cx="1879600" cy="12779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Web-Scraped Data (60k)</a:t>
            </a:r>
            <a:endParaRPr lang="zh-CN" altLang="en-US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69EC70-6844-4569-8D8F-203EFD0C5DD6}"/>
              </a:ext>
            </a:extLst>
          </p:cNvPr>
          <p:cNvSpPr/>
          <p:nvPr/>
        </p:nvSpPr>
        <p:spPr>
          <a:xfrm>
            <a:off x="3860800" y="3774440"/>
            <a:ext cx="1879600" cy="12779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Parsing &amp; Cleaning</a:t>
            </a:r>
            <a:endParaRPr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973CAB-68A2-4D1B-84E3-C8E9455FCF19}"/>
              </a:ext>
            </a:extLst>
          </p:cNvPr>
          <p:cNvSpPr/>
          <p:nvPr/>
        </p:nvSpPr>
        <p:spPr>
          <a:xfrm>
            <a:off x="6502400" y="1879600"/>
            <a:ext cx="1879600" cy="1277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Complementary Data from </a:t>
            </a:r>
          </a:p>
          <a:p>
            <a:pPr algn="ctr"/>
            <a:r>
              <a:rPr lang="en-US" altLang="zh-CN" sz="1600" b="1" dirty="0"/>
              <a:t>Data.gov.sg</a:t>
            </a:r>
            <a:endParaRPr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5F5EF8-269D-4D90-BA69-EC90BA5DC2AB}"/>
              </a:ext>
            </a:extLst>
          </p:cNvPr>
          <p:cNvSpPr/>
          <p:nvPr/>
        </p:nvSpPr>
        <p:spPr>
          <a:xfrm>
            <a:off x="6502400" y="3774440"/>
            <a:ext cx="1879600" cy="1277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Feature Engineering</a:t>
            </a:r>
            <a:endParaRPr lang="zh-CN" altLang="en-US" sz="1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D16AD9-3BD0-49BA-B755-7B7511B34326}"/>
              </a:ext>
            </a:extLst>
          </p:cNvPr>
          <p:cNvSpPr/>
          <p:nvPr/>
        </p:nvSpPr>
        <p:spPr>
          <a:xfrm>
            <a:off x="9144000" y="3774440"/>
            <a:ext cx="1879600" cy="12779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Final Data (45k)</a:t>
            </a:r>
            <a:endParaRPr lang="zh-CN" altLang="en-US" sz="1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311012-1513-48B1-834E-D4F4CB2F30AD}"/>
              </a:ext>
            </a:extLst>
          </p:cNvPr>
          <p:cNvSpPr/>
          <p:nvPr/>
        </p:nvSpPr>
        <p:spPr>
          <a:xfrm>
            <a:off x="1219200" y="1879600"/>
            <a:ext cx="1879600" cy="1277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Webpages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1912DA8-3371-43FE-9956-319A503D12B3}"/>
              </a:ext>
            </a:extLst>
          </p:cNvPr>
          <p:cNvCxnSpPr>
            <a:stCxn id="10" idx="2"/>
            <a:endCxn id="2" idx="0"/>
          </p:cNvCxnSpPr>
          <p:nvPr/>
        </p:nvCxnSpPr>
        <p:spPr>
          <a:xfrm>
            <a:off x="2159000" y="3157562"/>
            <a:ext cx="0" cy="616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785EBA-C42A-45A7-9C89-D29234B9570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442200" y="3157562"/>
            <a:ext cx="0" cy="616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B1F4D7-91A1-4474-81DE-2CD671257C9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098800" y="4413421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0129ABD-64C9-49B6-AD4A-C84EDEB2C0E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740400" y="4413421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4471F87-0465-4A1D-9921-2A2D265172D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382000" y="4413421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860F78D-B60D-4A94-B131-F0A6BB294DF1}"/>
              </a:ext>
            </a:extLst>
          </p:cNvPr>
          <p:cNvSpPr txBox="1"/>
          <p:nvPr/>
        </p:nvSpPr>
        <p:spPr>
          <a:xfrm>
            <a:off x="212020" y="6477616"/>
            <a:ext cx="954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* Complementary Data includes information about MRT, School, Hawker Center, Supermarket, Shopping mall in SG</a:t>
            </a:r>
          </a:p>
        </p:txBody>
      </p:sp>
    </p:spTree>
    <p:extLst>
      <p:ext uri="{BB962C8B-B14F-4D97-AF65-F5344CB8AC3E}">
        <p14:creationId xmlns:p14="http://schemas.microsoft.com/office/powerpoint/2010/main" val="89355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BA0D99-CC99-429B-A3B1-8494FBB753BE}"/>
              </a:ext>
            </a:extLst>
          </p:cNvPr>
          <p:cNvSpPr txBox="1"/>
          <p:nvPr/>
        </p:nvSpPr>
        <p:spPr>
          <a:xfrm>
            <a:off x="527982" y="33780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Analytics &amp; Insights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C14829-25C6-4CDE-8EF1-AB7C91476854}"/>
              </a:ext>
            </a:extLst>
          </p:cNvPr>
          <p:cNvSpPr txBox="1"/>
          <p:nvPr/>
        </p:nvSpPr>
        <p:spPr>
          <a:xfrm>
            <a:off x="821839" y="1240281"/>
            <a:ext cx="1659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45497</a:t>
            </a:r>
            <a:endParaRPr lang="en-US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400" dirty="0"/>
              <a:t>number of records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34F9DF-5473-497E-8DEF-1B372A2B2059}"/>
              </a:ext>
            </a:extLst>
          </p:cNvPr>
          <p:cNvSpPr txBox="1"/>
          <p:nvPr/>
        </p:nvSpPr>
        <p:spPr>
          <a:xfrm>
            <a:off x="3058627" y="1240281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400" dirty="0"/>
              <a:t>types of houses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BC0A3-5292-4301-80F1-E306B3C9C825}"/>
              </a:ext>
            </a:extLst>
          </p:cNvPr>
          <p:cNvSpPr txBox="1"/>
          <p:nvPr/>
        </p:nvSpPr>
        <p:spPr>
          <a:xfrm>
            <a:off x="4864227" y="1240281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</a:p>
          <a:p>
            <a:r>
              <a:rPr lang="en-US" altLang="zh-CN" sz="1400" dirty="0"/>
              <a:t>postal code districts</a:t>
            </a:r>
            <a:endParaRPr lang="zh-CN" altLang="en-US" sz="1400" dirty="0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9337E75E-D106-439C-BD46-CF0CF6180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340760"/>
              </p:ext>
            </p:extLst>
          </p:nvPr>
        </p:nvGraphicFramePr>
        <p:xfrm>
          <a:off x="5475595" y="3687618"/>
          <a:ext cx="5110891" cy="3124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41463206-2E7F-4478-A17F-01995FD8A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34" y="1044495"/>
            <a:ext cx="4468597" cy="25064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5032208-BCF7-4A49-82ED-51D2CCAF774E}"/>
              </a:ext>
            </a:extLst>
          </p:cNvPr>
          <p:cNvSpPr txBox="1"/>
          <p:nvPr/>
        </p:nvSpPr>
        <p:spPr>
          <a:xfrm>
            <a:off x="704019" y="2517346"/>
            <a:ext cx="1895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A5E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5305</a:t>
            </a: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/>
              <a:t>S$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zh-CN" sz="1400" dirty="0"/>
              <a:t>average renting price</a:t>
            </a:r>
            <a:endParaRPr lang="zh-CN" altLang="en-US" sz="1400" dirty="0"/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615CD1C7-003A-4379-9EAE-AD74FEADC7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97176"/>
              </p:ext>
            </p:extLst>
          </p:nvPr>
        </p:nvGraphicFramePr>
        <p:xfrm>
          <a:off x="821839" y="3687618"/>
          <a:ext cx="4457700" cy="312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B5B56DEC-810D-4713-86BE-4AA3586678BA}"/>
              </a:ext>
            </a:extLst>
          </p:cNvPr>
          <p:cNvSpPr txBox="1"/>
          <p:nvPr/>
        </p:nvSpPr>
        <p:spPr>
          <a:xfrm>
            <a:off x="2859053" y="2517346"/>
            <a:ext cx="1790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A5E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3900</a:t>
            </a: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/>
              <a:t>S$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zh-CN" sz="1400" dirty="0"/>
              <a:t>median renting price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361A64-CD09-4505-96D4-278E51F508DA}"/>
              </a:ext>
            </a:extLst>
          </p:cNvPr>
          <p:cNvSpPr txBox="1"/>
          <p:nvPr/>
        </p:nvSpPr>
        <p:spPr>
          <a:xfrm>
            <a:off x="4660648" y="2517346"/>
            <a:ext cx="2198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A5E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25%</a:t>
            </a:r>
          </a:p>
          <a:p>
            <a:pPr algn="ctr"/>
            <a:r>
              <a:rPr lang="en-US" altLang="zh-CN" sz="1400" dirty="0"/>
              <a:t>Percentile rank of 3000 S$</a:t>
            </a:r>
            <a:endParaRPr lang="zh-CN" altLang="en-US" sz="14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562C15D-CBB9-4381-B417-1B715EAC9DA4}"/>
              </a:ext>
            </a:extLst>
          </p:cNvPr>
          <p:cNvCxnSpPr/>
          <p:nvPr/>
        </p:nvCxnSpPr>
        <p:spPr>
          <a:xfrm>
            <a:off x="436880" y="3687618"/>
            <a:ext cx="113364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7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BA0D99-CC99-429B-A3B1-8494FBB753BE}"/>
              </a:ext>
            </a:extLst>
          </p:cNvPr>
          <p:cNvSpPr txBox="1"/>
          <p:nvPr/>
        </p:nvSpPr>
        <p:spPr>
          <a:xfrm>
            <a:off x="527982" y="33780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Analytics &amp; Insights</a:t>
            </a:r>
            <a:endParaRPr lang="zh-CN" altLang="en-US" sz="32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4679CD-8690-4D96-9A4C-E79FC9A53D3A}"/>
              </a:ext>
            </a:extLst>
          </p:cNvPr>
          <p:cNvSpPr txBox="1"/>
          <p:nvPr/>
        </p:nvSpPr>
        <p:spPr>
          <a:xfrm>
            <a:off x="4705234" y="310583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Power BI</a:t>
            </a: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5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BA0D99-CC99-429B-A3B1-8494FBB753BE}"/>
              </a:ext>
            </a:extLst>
          </p:cNvPr>
          <p:cNvSpPr txBox="1"/>
          <p:nvPr/>
        </p:nvSpPr>
        <p:spPr>
          <a:xfrm>
            <a:off x="527982" y="33780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Analytics &amp; Insights</a:t>
            </a:r>
            <a:endParaRPr lang="zh-CN" altLang="en-US" sz="32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4679CD-8690-4D96-9A4C-E79FC9A53D3A}"/>
              </a:ext>
            </a:extLst>
          </p:cNvPr>
          <p:cNvSpPr txBox="1"/>
          <p:nvPr/>
        </p:nvSpPr>
        <p:spPr>
          <a:xfrm>
            <a:off x="1057794" y="2136338"/>
            <a:ext cx="9681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to downtown, nearest shopping mall, nearest MRT station has a significant negative effect on house renting price, while distance to hawker centers and supermarkets don’t.</a:t>
            </a:r>
          </a:p>
          <a:p>
            <a:pPr marL="342900" indent="-342900" algn="just">
              <a:buAutoNum type="arabicPeriod"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Houses along blue and redline usually have higher renting prices, houses near transition stations have higher per-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sqft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renting prices.</a:t>
            </a:r>
          </a:p>
          <a:p>
            <a:pPr marL="342900" indent="-342900" algn="just">
              <a:buAutoNum type="arabicPeriod"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more MRT stations are around a house, the higher per-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sqft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renting price it will have.</a:t>
            </a:r>
          </a:p>
          <a:p>
            <a:pPr marL="342900" indent="-342900" algn="just">
              <a:buAutoNum type="arabicPeriod"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International schools have a stronger effect on the house renting price than primary schools.</a:t>
            </a:r>
          </a:p>
        </p:txBody>
      </p:sp>
    </p:spTree>
    <p:extLst>
      <p:ext uri="{BB962C8B-B14F-4D97-AF65-F5344CB8AC3E}">
        <p14:creationId xmlns:p14="http://schemas.microsoft.com/office/powerpoint/2010/main" val="15891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BA0D99-CC99-429B-A3B1-8494FBB753BE}"/>
              </a:ext>
            </a:extLst>
          </p:cNvPr>
          <p:cNvSpPr txBox="1"/>
          <p:nvPr/>
        </p:nvSpPr>
        <p:spPr>
          <a:xfrm>
            <a:off x="871529" y="436880"/>
            <a:ext cx="4498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Quantitative Validation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D5C4E-60B4-499F-BC9B-F1BFA6BD78C4}"/>
              </a:ext>
            </a:extLst>
          </p:cNvPr>
          <p:cNvSpPr txBox="1"/>
          <p:nvPr/>
        </p:nvSpPr>
        <p:spPr>
          <a:xfrm>
            <a:off x="918121" y="1367870"/>
            <a:ext cx="754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1. Are features in our data helpful for explaining or predicting house renting price?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1DEEEA-BA3F-4A76-914E-14D1855E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2" y="2159159"/>
            <a:ext cx="2539682" cy="25396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136E2E-E5C6-4DBD-95F3-4AF611C19193}"/>
              </a:ext>
            </a:extLst>
          </p:cNvPr>
          <p:cNvSpPr txBox="1"/>
          <p:nvPr/>
        </p:nvSpPr>
        <p:spPr>
          <a:xfrm>
            <a:off x="1342763" y="4743698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5BCFCF-ACA1-401C-B0FA-FD7DCD6B9A02}"/>
              </a:ext>
            </a:extLst>
          </p:cNvPr>
          <p:cNvSpPr txBox="1"/>
          <p:nvPr/>
        </p:nvSpPr>
        <p:spPr>
          <a:xfrm>
            <a:off x="6573754" y="2580000"/>
            <a:ext cx="147668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A5E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145</a:t>
            </a: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/>
              <a:t>S$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zh-CN" sz="1400" dirty="0"/>
              <a:t>average error</a:t>
            </a:r>
          </a:p>
          <a:p>
            <a:pPr algn="ctr"/>
            <a:r>
              <a:rPr lang="en-US" altLang="zh-CN" sz="1400" dirty="0"/>
              <a:t>(out-of-sample)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63DF41-A390-449F-8F54-76E50F0EA27F}"/>
              </a:ext>
            </a:extLst>
          </p:cNvPr>
          <p:cNvSpPr txBox="1"/>
          <p:nvPr/>
        </p:nvSpPr>
        <p:spPr>
          <a:xfrm>
            <a:off x="6504023" y="4435922"/>
            <a:ext cx="161614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A5E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0.12</a:t>
            </a: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/>
              <a:t>S$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zh-CN" sz="1400" dirty="0"/>
              <a:t>average error</a:t>
            </a:r>
          </a:p>
          <a:p>
            <a:pPr algn="ctr"/>
            <a:r>
              <a:rPr lang="en-US" altLang="zh-CN" sz="1400" dirty="0"/>
              <a:t>(out-of-sample)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D81730-0F60-4B1D-91A7-16C05881E599}"/>
              </a:ext>
            </a:extLst>
          </p:cNvPr>
          <p:cNvSpPr txBox="1"/>
          <p:nvPr/>
        </p:nvSpPr>
        <p:spPr>
          <a:xfrm>
            <a:off x="3892433" y="2795444"/>
            <a:ext cx="2121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prediction</a:t>
            </a:r>
          </a:p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52E297-013A-43F7-AC74-1079CCD0DC37}"/>
              </a:ext>
            </a:extLst>
          </p:cNvPr>
          <p:cNvSpPr txBox="1"/>
          <p:nvPr/>
        </p:nvSpPr>
        <p:spPr>
          <a:xfrm>
            <a:off x="4035100" y="4559032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price-per-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</a:p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0D33C2-6AB5-4E1D-B273-1183F11195A9}"/>
              </a:ext>
            </a:extLst>
          </p:cNvPr>
          <p:cNvSpPr txBox="1"/>
          <p:nvPr/>
        </p:nvSpPr>
        <p:spPr>
          <a:xfrm>
            <a:off x="9286316" y="2580000"/>
            <a:ext cx="17716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5305</a:t>
            </a: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/>
              <a:t>S$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zh-CN" sz="1400" dirty="0"/>
              <a:t>average renting</a:t>
            </a:r>
          </a:p>
          <a:p>
            <a:pPr algn="ctr"/>
            <a:r>
              <a:rPr lang="en-US" altLang="zh-CN" sz="1400" dirty="0"/>
              <a:t> price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ADA542-325E-4DF0-A53D-0FF1728386CA}"/>
              </a:ext>
            </a:extLst>
          </p:cNvPr>
          <p:cNvSpPr txBox="1"/>
          <p:nvPr/>
        </p:nvSpPr>
        <p:spPr>
          <a:xfrm>
            <a:off x="9364061" y="4435921"/>
            <a:ext cx="161614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4.04</a:t>
            </a: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/>
              <a:t>S$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zh-CN" sz="1400" dirty="0"/>
              <a:t>average renting</a:t>
            </a:r>
          </a:p>
          <a:p>
            <a:pPr algn="ctr"/>
            <a:r>
              <a:rPr lang="en-US" altLang="zh-CN" sz="1400" dirty="0"/>
              <a:t> price-per-</a:t>
            </a:r>
            <a:r>
              <a:rPr lang="en-US" altLang="zh-CN" sz="1400" dirty="0" err="1"/>
              <a:t>sqft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676DE-2E69-4057-91EE-071ACD6DB1EE}"/>
              </a:ext>
            </a:extLst>
          </p:cNvPr>
          <p:cNvSpPr txBox="1"/>
          <p:nvPr/>
        </p:nvSpPr>
        <p:spPr>
          <a:xfrm>
            <a:off x="8525844" y="2733888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32DEF7-4FB0-47D0-887F-37786C2071BE}"/>
              </a:ext>
            </a:extLst>
          </p:cNvPr>
          <p:cNvSpPr txBox="1"/>
          <p:nvPr/>
        </p:nvSpPr>
        <p:spPr>
          <a:xfrm>
            <a:off x="8525844" y="4651364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FA7ADC2-49B3-4834-93B2-B7E2CC0A593C}"/>
              </a:ext>
            </a:extLst>
          </p:cNvPr>
          <p:cNvCxnSpPr/>
          <p:nvPr/>
        </p:nvCxnSpPr>
        <p:spPr>
          <a:xfrm>
            <a:off x="3464560" y="2265680"/>
            <a:ext cx="0" cy="3667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5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BA0D99-CC99-429B-A3B1-8494FBB753BE}"/>
              </a:ext>
            </a:extLst>
          </p:cNvPr>
          <p:cNvSpPr txBox="1"/>
          <p:nvPr/>
        </p:nvSpPr>
        <p:spPr>
          <a:xfrm>
            <a:off x="871529" y="436880"/>
            <a:ext cx="4498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Quantitative Validation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D5C4E-60B4-499F-BC9B-F1BFA6BD78C4}"/>
              </a:ext>
            </a:extLst>
          </p:cNvPr>
          <p:cNvSpPr txBox="1"/>
          <p:nvPr/>
        </p:nvSpPr>
        <p:spPr>
          <a:xfrm>
            <a:off x="918121" y="1367870"/>
            <a:ext cx="835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2. What are some of the most powerful features in explaining and predicting renting price?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1DEEEA-BA3F-4A76-914E-14D1855E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2" y="2159159"/>
            <a:ext cx="2539682" cy="25396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136E2E-E5C6-4DBD-95F3-4AF611C19193}"/>
              </a:ext>
            </a:extLst>
          </p:cNvPr>
          <p:cNvSpPr txBox="1"/>
          <p:nvPr/>
        </p:nvSpPr>
        <p:spPr>
          <a:xfrm>
            <a:off x="1342763" y="4743698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D81730-0F60-4B1D-91A7-16C05881E599}"/>
              </a:ext>
            </a:extLst>
          </p:cNvPr>
          <p:cNvSpPr txBox="1"/>
          <p:nvPr/>
        </p:nvSpPr>
        <p:spPr>
          <a:xfrm>
            <a:off x="4273178" y="2553860"/>
            <a:ext cx="1423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</a:t>
            </a: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52E297-013A-43F7-AC74-1079CCD0DC37}"/>
              </a:ext>
            </a:extLst>
          </p:cNvPr>
          <p:cNvSpPr txBox="1"/>
          <p:nvPr/>
        </p:nvSpPr>
        <p:spPr>
          <a:xfrm>
            <a:off x="7742229" y="2548204"/>
            <a:ext cx="1835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price-per-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FA7ADC2-49B3-4834-93B2-B7E2CC0A593C}"/>
              </a:ext>
            </a:extLst>
          </p:cNvPr>
          <p:cNvCxnSpPr/>
          <p:nvPr/>
        </p:nvCxnSpPr>
        <p:spPr>
          <a:xfrm>
            <a:off x="3464560" y="2265680"/>
            <a:ext cx="0" cy="3667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E4F3052-3CC6-485B-BF8E-BF2C482F22A3}"/>
              </a:ext>
            </a:extLst>
          </p:cNvPr>
          <p:cNvSpPr txBox="1"/>
          <p:nvPr/>
        </p:nvSpPr>
        <p:spPr>
          <a:xfrm>
            <a:off x="4273178" y="3451142"/>
            <a:ext cx="2834430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area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distance-to-downtown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distance-to-shop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5CCEE2-50B5-44C0-9BC7-1E9B358208A8}"/>
              </a:ext>
            </a:extLst>
          </p:cNvPr>
          <p:cNvSpPr txBox="1"/>
          <p:nvPr/>
        </p:nvSpPr>
        <p:spPr>
          <a:xfrm>
            <a:off x="7742229" y="3429000"/>
            <a:ext cx="2834430" cy="2343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area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distance-to-downtown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distance-to-shop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distance-to-MRT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house type</a:t>
            </a:r>
          </a:p>
        </p:txBody>
      </p:sp>
    </p:spTree>
    <p:extLst>
      <p:ext uri="{BB962C8B-B14F-4D97-AF65-F5344CB8AC3E}">
        <p14:creationId xmlns:p14="http://schemas.microsoft.com/office/powerpoint/2010/main" val="225055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BA0D99-CC99-429B-A3B1-8494FBB753BE}"/>
              </a:ext>
            </a:extLst>
          </p:cNvPr>
          <p:cNvSpPr txBox="1"/>
          <p:nvPr/>
        </p:nvSpPr>
        <p:spPr>
          <a:xfrm>
            <a:off x="871529" y="436880"/>
            <a:ext cx="4498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Quantitative Validation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D5C4E-60B4-499F-BC9B-F1BFA6BD78C4}"/>
              </a:ext>
            </a:extLst>
          </p:cNvPr>
          <p:cNvSpPr txBox="1"/>
          <p:nvPr/>
        </p:nvSpPr>
        <p:spPr>
          <a:xfrm>
            <a:off x="918121" y="1367870"/>
            <a:ext cx="5810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3. What are the quantified effects of features on renting price?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1DEEEA-BA3F-4A76-914E-14D1855E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121" y="2439218"/>
            <a:ext cx="2023848" cy="20238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136E2E-E5C6-4DBD-95F3-4AF611C19193}"/>
              </a:ext>
            </a:extLst>
          </p:cNvPr>
          <p:cNvSpPr txBox="1"/>
          <p:nvPr/>
        </p:nvSpPr>
        <p:spPr>
          <a:xfrm>
            <a:off x="1060797" y="4730253"/>
            <a:ext cx="1758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FA7ADC2-49B3-4834-93B2-B7E2CC0A593C}"/>
              </a:ext>
            </a:extLst>
          </p:cNvPr>
          <p:cNvCxnSpPr/>
          <p:nvPr/>
        </p:nvCxnSpPr>
        <p:spPr>
          <a:xfrm>
            <a:off x="3464560" y="2265680"/>
            <a:ext cx="0" cy="3667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3F6F788-3689-4205-B0BC-BE8E24EF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27720"/>
              </p:ext>
            </p:extLst>
          </p:nvPr>
        </p:nvGraphicFramePr>
        <p:xfrm>
          <a:off x="5278436" y="2512060"/>
          <a:ext cx="4713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900">
                  <a:extLst>
                    <a:ext uri="{9D8B030D-6E8A-4147-A177-3AD203B41FA5}">
                      <a16:colId xmlns:a16="http://schemas.microsoft.com/office/drawing/2014/main" val="1120786588"/>
                    </a:ext>
                  </a:extLst>
                </a:gridCol>
                <a:gridCol w="2356900">
                  <a:extLst>
                    <a:ext uri="{9D8B030D-6E8A-4147-A177-3AD203B41FA5}">
                      <a16:colId xmlns:a16="http://schemas.microsoft.com/office/drawing/2014/main" val="71082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effect (S$)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8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+2.26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4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bedroom num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+624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87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MRT distance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-650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67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shop distance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-283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downtown distance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-208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55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International school distance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-86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53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10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331</Words>
  <Application>Microsoft Office PowerPoint</Application>
  <PresentationFormat>宽屏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ZIJIAN</dc:creator>
  <cp:lastModifiedBy>HUANG ZIJIAN</cp:lastModifiedBy>
  <cp:revision>30</cp:revision>
  <dcterms:created xsi:type="dcterms:W3CDTF">2019-08-13T09:01:26Z</dcterms:created>
  <dcterms:modified xsi:type="dcterms:W3CDTF">2019-09-28T06:18:58Z</dcterms:modified>
</cp:coreProperties>
</file>