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8" r:id="rId5"/>
    <p:sldId id="264" r:id="rId6"/>
    <p:sldId id="259" r:id="rId7"/>
    <p:sldId id="266" r:id="rId8"/>
    <p:sldId id="263" r:id="rId9"/>
    <p:sldId id="269" r:id="rId10"/>
    <p:sldId id="267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108DA2-C28F-E5B1-48B2-04756E88EB51}" name="Hilary Green" initials="HG" userId="e9f718b6090c1513" providerId="Windows Live"/>
  <p188:author id="{0B725BA6-FB48-2313-5E23-337DAB96C335}" name="Hazel Bunning" initials="HB" userId="a81896c2e6783c2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22228-F52B-4E44-8DE9-CE0854369A32}" v="10" dt="2024-10-08T10:03:28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el Bunning" userId="a81896c2e6783c26" providerId="LiveId" clId="{C7622228-F52B-4E44-8DE9-CE0854369A32}"/>
    <pc:docChg chg="undo custSel addSld delSld modSld">
      <pc:chgData name="Hazel Bunning" userId="a81896c2e6783c26" providerId="LiveId" clId="{C7622228-F52B-4E44-8DE9-CE0854369A32}" dt="2024-10-08T10:03:30.490" v="157" actId="6549"/>
      <pc:docMkLst>
        <pc:docMk/>
      </pc:docMkLst>
      <pc:sldChg chg="addSp modSp mod">
        <pc:chgData name="Hazel Bunning" userId="a81896c2e6783c26" providerId="LiveId" clId="{C7622228-F52B-4E44-8DE9-CE0854369A32}" dt="2024-10-08T09:25:07.492" v="15" actId="1076"/>
        <pc:sldMkLst>
          <pc:docMk/>
          <pc:sldMk cId="760138553" sldId="256"/>
        </pc:sldMkLst>
        <pc:spChg chg="add mod">
          <ac:chgData name="Hazel Bunning" userId="a81896c2e6783c26" providerId="LiveId" clId="{C7622228-F52B-4E44-8DE9-CE0854369A32}" dt="2024-10-08T09:25:07.492" v="15" actId="1076"/>
          <ac:spMkLst>
            <pc:docMk/>
            <pc:sldMk cId="760138553" sldId="256"/>
            <ac:spMk id="3" creationId="{91324CB7-202D-8DCC-FE6F-65BD2D7C5E3F}"/>
          </ac:spMkLst>
        </pc:spChg>
      </pc:sldChg>
      <pc:sldChg chg="modSp mod">
        <pc:chgData name="Hazel Bunning" userId="a81896c2e6783c26" providerId="LiveId" clId="{C7622228-F52B-4E44-8DE9-CE0854369A32}" dt="2024-10-08T09:43:39.293" v="35" actId="20577"/>
        <pc:sldMkLst>
          <pc:docMk/>
          <pc:sldMk cId="2267326675" sldId="263"/>
        </pc:sldMkLst>
        <pc:spChg chg="mod">
          <ac:chgData name="Hazel Bunning" userId="a81896c2e6783c26" providerId="LiveId" clId="{C7622228-F52B-4E44-8DE9-CE0854369A32}" dt="2024-10-08T09:43:39.293" v="35" actId="20577"/>
          <ac:spMkLst>
            <pc:docMk/>
            <pc:sldMk cId="2267326675" sldId="263"/>
            <ac:spMk id="3" creationId="{4AAD0C79-1C93-05A0-F398-444832CB77B9}"/>
          </ac:spMkLst>
        </pc:spChg>
      </pc:sldChg>
      <pc:sldChg chg="modSp mod">
        <pc:chgData name="Hazel Bunning" userId="a81896c2e6783c26" providerId="LiveId" clId="{C7622228-F52B-4E44-8DE9-CE0854369A32}" dt="2024-10-08T09:51:48.101" v="88" actId="20577"/>
        <pc:sldMkLst>
          <pc:docMk/>
          <pc:sldMk cId="2923354300" sldId="268"/>
        </pc:sldMkLst>
        <pc:spChg chg="mod">
          <ac:chgData name="Hazel Bunning" userId="a81896c2e6783c26" providerId="LiveId" clId="{C7622228-F52B-4E44-8DE9-CE0854369A32}" dt="2024-10-08T09:51:48.101" v="88" actId="20577"/>
          <ac:spMkLst>
            <pc:docMk/>
            <pc:sldMk cId="2923354300" sldId="268"/>
            <ac:spMk id="8" creationId="{2E979AFE-BE7C-BB8C-4A77-07608454395A}"/>
          </ac:spMkLst>
        </pc:spChg>
      </pc:sldChg>
      <pc:sldChg chg="modSp mod">
        <pc:chgData name="Hazel Bunning" userId="a81896c2e6783c26" providerId="LiveId" clId="{C7622228-F52B-4E44-8DE9-CE0854369A32}" dt="2024-10-08T09:44:06.365" v="37" actId="14100"/>
        <pc:sldMkLst>
          <pc:docMk/>
          <pc:sldMk cId="2931995591" sldId="269"/>
        </pc:sldMkLst>
        <pc:spChg chg="mod">
          <ac:chgData name="Hazel Bunning" userId="a81896c2e6783c26" providerId="LiveId" clId="{C7622228-F52B-4E44-8DE9-CE0854369A32}" dt="2024-10-08T09:44:06.365" v="37" actId="14100"/>
          <ac:spMkLst>
            <pc:docMk/>
            <pc:sldMk cId="2931995591" sldId="269"/>
            <ac:spMk id="12" creationId="{834E0169-64AE-744C-48CF-4EF5FCA34728}"/>
          </ac:spMkLst>
        </pc:spChg>
        <pc:spChg chg="mod">
          <ac:chgData name="Hazel Bunning" userId="a81896c2e6783c26" providerId="LiveId" clId="{C7622228-F52B-4E44-8DE9-CE0854369A32}" dt="2024-10-08T09:34:44.810" v="20" actId="20577"/>
          <ac:spMkLst>
            <pc:docMk/>
            <pc:sldMk cId="2931995591" sldId="269"/>
            <ac:spMk id="14" creationId="{BEBD792F-C6BE-4B1D-D4F2-6BAC46117419}"/>
          </ac:spMkLst>
        </pc:spChg>
      </pc:sldChg>
      <pc:sldChg chg="modSp mod">
        <pc:chgData name="Hazel Bunning" userId="a81896c2e6783c26" providerId="LiveId" clId="{C7622228-F52B-4E44-8DE9-CE0854369A32}" dt="2024-10-08T09:47:42.345" v="83" actId="14100"/>
        <pc:sldMkLst>
          <pc:docMk/>
          <pc:sldMk cId="2483096567" sldId="271"/>
        </pc:sldMkLst>
        <pc:spChg chg="mod">
          <ac:chgData name="Hazel Bunning" userId="a81896c2e6783c26" providerId="LiveId" clId="{C7622228-F52B-4E44-8DE9-CE0854369A32}" dt="2024-10-08T09:47:42.345" v="83" actId="14100"/>
          <ac:spMkLst>
            <pc:docMk/>
            <pc:sldMk cId="2483096567" sldId="271"/>
            <ac:spMk id="3" creationId="{8CB0688F-CCA3-AA0D-FB8C-41288C0060CC}"/>
          </ac:spMkLst>
        </pc:spChg>
      </pc:sldChg>
      <pc:sldChg chg="addSp modSp new mod">
        <pc:chgData name="Hazel Bunning" userId="a81896c2e6783c26" providerId="LiveId" clId="{C7622228-F52B-4E44-8DE9-CE0854369A32}" dt="2024-10-08T10:03:30.490" v="157" actId="6549"/>
        <pc:sldMkLst>
          <pc:docMk/>
          <pc:sldMk cId="1656258864" sldId="272"/>
        </pc:sldMkLst>
        <pc:spChg chg="mod">
          <ac:chgData name="Hazel Bunning" userId="a81896c2e6783c26" providerId="LiveId" clId="{C7622228-F52B-4E44-8DE9-CE0854369A32}" dt="2024-10-08T09:56:23.477" v="99" actId="20577"/>
          <ac:spMkLst>
            <pc:docMk/>
            <pc:sldMk cId="1656258864" sldId="272"/>
            <ac:spMk id="2" creationId="{5B60A841-A0E3-AC3B-F53D-A8626D458506}"/>
          </ac:spMkLst>
        </pc:spChg>
        <pc:spChg chg="mod">
          <ac:chgData name="Hazel Bunning" userId="a81896c2e6783c26" providerId="LiveId" clId="{C7622228-F52B-4E44-8DE9-CE0854369A32}" dt="2024-10-08T10:03:30.490" v="157" actId="6549"/>
          <ac:spMkLst>
            <pc:docMk/>
            <pc:sldMk cId="1656258864" sldId="272"/>
            <ac:spMk id="3" creationId="{018BE0B6-1C73-998C-87F6-25F85FBDE203}"/>
          </ac:spMkLst>
        </pc:spChg>
        <pc:spChg chg="add">
          <ac:chgData name="Hazel Bunning" userId="a81896c2e6783c26" providerId="LiveId" clId="{C7622228-F52B-4E44-8DE9-CE0854369A32}" dt="2024-10-08T10:02:41.087" v="145"/>
          <ac:spMkLst>
            <pc:docMk/>
            <pc:sldMk cId="1656258864" sldId="272"/>
            <ac:spMk id="4" creationId="{9EC42627-F267-7FEF-370C-BEF74EEBC9C2}"/>
          </ac:spMkLst>
        </pc:spChg>
      </pc:sldChg>
      <pc:sldChg chg="new del">
        <pc:chgData name="Hazel Bunning" userId="a81896c2e6783c26" providerId="LiveId" clId="{C7622228-F52B-4E44-8DE9-CE0854369A32}" dt="2024-10-08T09:51:22.169" v="85" actId="2696"/>
        <pc:sldMkLst>
          <pc:docMk/>
          <pc:sldMk cId="311643858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0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0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8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fake-honey-problems-how-it-works-2020-9" TargetMode="External"/><Relationship Id="rId2" Type="http://schemas.openxmlformats.org/officeDocument/2006/relationships/hyperlink" Target="https://calgarybeekeepers.com/wp-content/uploads/2018/12/study_causes_falling_honey_prices_international_mark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o.org/faostat/en/#data/QC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Bee depositing into a honeycomb">
            <a:extLst>
              <a:ext uri="{FF2B5EF4-FFF2-40B4-BE49-F238E27FC236}">
                <a16:creationId xmlns:a16="http://schemas.microsoft.com/office/drawing/2014/main" id="{452FC64F-8697-D195-E0BE-AEC82175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952" b="6779"/>
          <a:stretch/>
        </p:blipFill>
        <p:spPr>
          <a:xfrm>
            <a:off x="-677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F5EBC-B9D2-050C-B3E0-349F7CB9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GB" sz="2600" dirty="0">
                <a:solidFill>
                  <a:srgbClr val="FFFFFF"/>
                </a:solidFill>
              </a:rPr>
              <a:t>Beehive Density and Honey Purity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5EB1B8E9-BCDA-64B4-A6BD-0B82E242D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b="1" dirty="0">
                <a:solidFill>
                  <a:srgbClr val="FFFFFF"/>
                </a:solidFill>
              </a:rPr>
              <a:t>Do Countries with Higher Rates of Honey Adulteration Have Fewer Beehives per km²?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24CB7-202D-8DCC-FE6F-65BD2D7C5E3F}"/>
              </a:ext>
            </a:extLst>
          </p:cNvPr>
          <p:cNvSpPr txBox="1"/>
          <p:nvPr/>
        </p:nvSpPr>
        <p:spPr>
          <a:xfrm>
            <a:off x="10300064" y="261257"/>
            <a:ext cx="18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Hazel Bunning</a:t>
            </a:r>
          </a:p>
        </p:txBody>
      </p:sp>
    </p:spTree>
    <p:extLst>
      <p:ext uri="{BB962C8B-B14F-4D97-AF65-F5344CB8AC3E}">
        <p14:creationId xmlns:p14="http://schemas.microsoft.com/office/powerpoint/2010/main" val="7601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01461-2247-926D-F372-91CEA33B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dirty="0"/>
              <a:t>Final thoughts</a:t>
            </a:r>
          </a:p>
        </p:txBody>
      </p: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6A19AC-ACC9-A96F-38C2-58473219F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06092"/>
              </p:ext>
            </p:extLst>
          </p:nvPr>
        </p:nvGraphicFramePr>
        <p:xfrm>
          <a:off x="521208" y="2405495"/>
          <a:ext cx="356849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74">
                  <a:extLst>
                    <a:ext uri="{9D8B030D-6E8A-4147-A177-3AD203B41FA5}">
                      <a16:colId xmlns:a16="http://schemas.microsoft.com/office/drawing/2014/main" val="1362360212"/>
                    </a:ext>
                  </a:extLst>
                </a:gridCol>
                <a:gridCol w="1937120">
                  <a:extLst>
                    <a:ext uri="{9D8B030D-6E8A-4147-A177-3AD203B41FA5}">
                      <a16:colId xmlns:a16="http://schemas.microsoft.com/office/drawing/2014/main" val="3013439787"/>
                    </a:ext>
                  </a:extLst>
                </a:gridCol>
              </a:tblGrid>
              <a:tr h="207819">
                <a:tc>
                  <a:txBody>
                    <a:bodyPr/>
                    <a:lstStyle/>
                    <a:p>
                      <a:r>
                        <a:rPr lang="en-GB" dirty="0"/>
                        <a:t>Country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 (km</a:t>
                      </a:r>
                      <a:r>
                        <a:rPr lang="en-GB" sz="1800" dirty="0"/>
                        <a:t>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771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9984670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83232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9596961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64318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8515767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26599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3287263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62896"/>
                  </a:ext>
                </a:extLst>
              </a:tr>
              <a:tr h="245683">
                <a:tc>
                  <a:txBody>
                    <a:bodyPr/>
                    <a:lstStyle/>
                    <a:p>
                      <a:r>
                        <a:rPr lang="en-GB" dirty="0"/>
                        <a:t>Argentina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2780400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4180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Mexico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65865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261"/>
                  </a:ext>
                </a:extLst>
              </a:tr>
              <a:tr h="245682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 Nam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331212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72196"/>
                  </a:ext>
                </a:extLst>
              </a:tr>
            </a:tbl>
          </a:graphicData>
        </a:graphic>
      </p:graphicFrame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>
            <a:extLst>
              <a:ext uri="{FF2B5EF4-FFF2-40B4-BE49-F238E27FC236}">
                <a16:creationId xmlns:a16="http://schemas.microsoft.com/office/drawing/2014/main" id="{A539256E-F5C6-978A-21DC-D9A7B3949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09" y="1233799"/>
            <a:ext cx="7136818" cy="39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5F74B7-A37E-3164-486C-3CBEFBC98C85}"/>
              </a:ext>
            </a:extLst>
          </p:cNvPr>
          <p:cNvSpPr txBox="1"/>
          <p:nvPr/>
        </p:nvSpPr>
        <p:spPr>
          <a:xfrm>
            <a:off x="521208" y="1741581"/>
            <a:ext cx="361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Country size</a:t>
            </a:r>
            <a:endParaRPr lang="en-GB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6DB1B2-4A17-597D-819D-31F217A91BA0}"/>
              </a:ext>
            </a:extLst>
          </p:cNvPr>
          <p:cNvGrpSpPr/>
          <p:nvPr/>
        </p:nvGrpSpPr>
        <p:grpSpPr>
          <a:xfrm>
            <a:off x="5529901" y="5548050"/>
            <a:ext cx="6093500" cy="642805"/>
            <a:chOff x="5654227" y="5548050"/>
            <a:chExt cx="6093500" cy="6428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8D5001-63D1-CEF5-9B96-D537F9D03C72}"/>
                </a:ext>
              </a:extLst>
            </p:cNvPr>
            <p:cNvSpPr txBox="1"/>
            <p:nvPr/>
          </p:nvSpPr>
          <p:spPr>
            <a:xfrm>
              <a:off x="5654227" y="5548050"/>
              <a:ext cx="6093500" cy="642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lvl="1" indent="-457200" algn="just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sz="1400" dirty="0"/>
                <a:t>Countries known for </a:t>
              </a:r>
              <a:r>
                <a:rPr lang="en-GB" sz="1400" b="1" dirty="0"/>
                <a:t>honey adulteration</a:t>
              </a:r>
              <a:endParaRPr lang="en-GB" sz="1400" dirty="0"/>
            </a:p>
            <a:p>
              <a:pPr marL="685800" lvl="1" indent="-457200" algn="just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sz="1400" dirty="0"/>
                <a:t>Countries known </a:t>
              </a:r>
              <a:r>
                <a:rPr lang="en-CH" sz="1400" dirty="0"/>
                <a:t>for </a:t>
              </a:r>
              <a:r>
                <a:rPr lang="en-CH" sz="1400" b="1" dirty="0"/>
                <a:t>pure honey exports </a:t>
              </a:r>
              <a:endParaRPr lang="en-GB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665F2-9EC2-7762-546F-33C26CA84819}"/>
                </a:ext>
              </a:extLst>
            </p:cNvPr>
            <p:cNvSpPr/>
            <p:nvPr/>
          </p:nvSpPr>
          <p:spPr>
            <a:xfrm>
              <a:off x="5933606" y="5580723"/>
              <a:ext cx="324786" cy="2257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C1E01D-E52E-A839-FC19-B36990A4E278}"/>
                </a:ext>
              </a:extLst>
            </p:cNvPr>
            <p:cNvSpPr/>
            <p:nvPr/>
          </p:nvSpPr>
          <p:spPr>
            <a:xfrm>
              <a:off x="5933606" y="5913543"/>
              <a:ext cx="324786" cy="22570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5886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3" name="Rectangle 8212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56361-81A0-F9B1-A4A4-E9E6E4B7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dirty="0"/>
              <a:t>Final thoughts</a:t>
            </a:r>
          </a:p>
        </p:txBody>
      </p:sp>
      <p:cxnSp>
        <p:nvCxnSpPr>
          <p:cNvPr id="8214" name="Straight Connector 821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Content Placeholder 2">
            <a:extLst>
              <a:ext uri="{FF2B5EF4-FFF2-40B4-BE49-F238E27FC236}">
                <a16:creationId xmlns:a16="http://schemas.microsoft.com/office/drawing/2014/main" id="{BE53FD41-367D-3B6D-2F5E-48BB64C4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1131035"/>
          </a:xfrm>
        </p:spPr>
        <p:txBody>
          <a:bodyPr anchor="b">
            <a:normAutofit/>
          </a:bodyPr>
          <a:lstStyle/>
          <a:p>
            <a:r>
              <a:rPr lang="en-GB" sz="1800" dirty="0"/>
              <a:t>Some countries have extreme values which could strongly affect the analysis </a:t>
            </a:r>
          </a:p>
        </p:txBody>
      </p:sp>
      <p:cxnSp>
        <p:nvCxnSpPr>
          <p:cNvPr id="8216" name="Straight Connector 821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DDDD52-93EB-BDDF-2053-8D4E6ACC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533" y="588336"/>
            <a:ext cx="4192166" cy="57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7" name="Straight Connector 82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B0688F-CCA3-AA0D-FB8C-41288C0060CC}"/>
              </a:ext>
            </a:extLst>
          </p:cNvPr>
          <p:cNvSpPr txBox="1"/>
          <p:nvPr/>
        </p:nvSpPr>
        <p:spPr>
          <a:xfrm>
            <a:off x="515073" y="1799374"/>
            <a:ext cx="3815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Variability of b</a:t>
            </a:r>
            <a:r>
              <a:rPr lang="en-GB" sz="1800" b="1" dirty="0"/>
              <a:t>eehive density in group 3 – countries ranked by size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309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1C1A8-1BF8-35CF-E97A-CEDCD040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231E9-19AE-7F5F-9A1B-8AB3F1C871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1208" y="2454273"/>
            <a:ext cx="3276598" cy="2856476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There is no significant difference in beehive density between countries that are known for adulteration compared with countries known for pure honey exports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The  differences in beehive density between Group 3 (undefined purity) and the other groups could be multifactorial, involving environmental, economic, land use, policy, cultural differences and data quality.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Further investigation into specific countries within Group 3 could provide insights into which of these factors play the most significant roles.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Bee with hive">
            <a:extLst>
              <a:ext uri="{FF2B5EF4-FFF2-40B4-BE49-F238E27FC236}">
                <a16:creationId xmlns:a16="http://schemas.microsoft.com/office/drawing/2014/main" id="{09F4982F-1373-4F8A-52C2-67ECAD1A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1882" y="850792"/>
            <a:ext cx="5203842" cy="52038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9C1170-2B37-2AFD-0E4E-EF206FDE32E3}"/>
              </a:ext>
            </a:extLst>
          </p:cNvPr>
          <p:cNvSpPr txBox="1"/>
          <p:nvPr/>
        </p:nvSpPr>
        <p:spPr>
          <a:xfrm>
            <a:off x="568602" y="1613372"/>
            <a:ext cx="36187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Do countries with higher rates of honey adulteration have fewer beehives per km² than with pure honey exports?</a:t>
            </a:r>
          </a:p>
        </p:txBody>
      </p:sp>
    </p:spTree>
    <p:extLst>
      <p:ext uri="{BB962C8B-B14F-4D97-AF65-F5344CB8AC3E}">
        <p14:creationId xmlns:p14="http://schemas.microsoft.com/office/powerpoint/2010/main" val="128899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A841-A0E3-AC3B-F53D-A8626D4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E0B6-1C73-998C-87F6-25F85FBD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GB" sz="1600" dirty="0"/>
              <a:t>García, N. (2016). A study of the causes of falling honey prices in the international market. American Bee Journal, 156(212), 877-882. Available at: </a:t>
            </a:r>
            <a:r>
              <a:rPr lang="en-GB" sz="1600" dirty="0">
                <a:hlinkClick r:id="rId2"/>
              </a:rPr>
              <a:t>https://calgarybeekeepers.com/wp-content/uploads/2018/12/study_causes_falling_honey_prices_international_market.pdf</a:t>
            </a:r>
            <a:r>
              <a:rPr lang="en-GB" sz="1600" dirty="0"/>
              <a:t> (Accessed: 05 October 2024).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GB" sz="1600" dirty="0"/>
              <a:t>Business Insider. (2020, September). Fake honey: How widespread is the problem and how to spot it. </a:t>
            </a:r>
            <a:r>
              <a:rPr lang="en-GB" sz="1600" dirty="0">
                <a:hlinkClick r:id="rId3"/>
              </a:rPr>
              <a:t>https://www.businessinsider.com/fake-honey-problems-how-it-works-2020-9</a:t>
            </a:r>
            <a:r>
              <a:rPr lang="en-GB" sz="1600" dirty="0"/>
              <a:t> (Accessed: 06 October 2024).F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GB" sz="1600" dirty="0"/>
              <a:t>AO. (n.d.). FAOSTAT: Crops and livestock products database. </a:t>
            </a:r>
            <a:r>
              <a:rPr lang="en-GB" sz="1600" dirty="0">
                <a:hlinkClick r:id="rId4"/>
              </a:rPr>
              <a:t>https://www.fao.org/faostat/en/#data</a:t>
            </a:r>
            <a:r>
              <a:rPr lang="en-GB" sz="1600">
                <a:hlinkClick r:id="rId4"/>
              </a:rPr>
              <a:t>/QCL</a:t>
            </a:r>
            <a:r>
              <a:rPr lang="en-GB" sz="1600"/>
              <a:t> (</a:t>
            </a:r>
            <a:r>
              <a:rPr lang="en-GB" sz="1600" dirty="0"/>
              <a:t>Accessed: 05 October 2024).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5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CC22-7ECD-EBBB-29EC-4D8DB8B6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53CE-03EC-A7FB-2031-D9455DE6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Motivation : honey ranks as the third most adulterated food worldwide (Copeland C., 2020).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H" dirty="0"/>
              <a:t>Professor Norberto Garcia</a:t>
            </a:r>
            <a:r>
              <a:rPr lang="en-GB" dirty="0"/>
              <a:t> (2016)</a:t>
            </a:r>
            <a:r>
              <a:rPr lang="en-CH" dirty="0"/>
              <a:t> highlighted a concerning trend where certain countries appeared to be exporting more honey than could realistically be produced by their available beehive populations. </a:t>
            </a:r>
            <a:endParaRPr lang="en-GB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H" dirty="0"/>
              <a:t>Objective:</a:t>
            </a:r>
            <a:r>
              <a:rPr lang="en-GB" dirty="0"/>
              <a:t> Compare number of beehives related to country surface area for </a:t>
            </a:r>
          </a:p>
          <a:p>
            <a:pPr marL="6858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/>
              <a:t>Countries known for </a:t>
            </a:r>
            <a:r>
              <a:rPr lang="en-GB" b="1" dirty="0"/>
              <a:t>honey </a:t>
            </a:r>
            <a:r>
              <a:rPr lang="en-GB" sz="1900" b="1" dirty="0"/>
              <a:t>adulteration </a:t>
            </a:r>
            <a:r>
              <a:rPr lang="en-GB" sz="1900" dirty="0"/>
              <a:t>: </a:t>
            </a:r>
            <a:r>
              <a:rPr lang="en-CH" sz="1900" dirty="0"/>
              <a:t>China, Ukraine, India, Viet</a:t>
            </a:r>
            <a:r>
              <a:rPr lang="en-GB" sz="1900" dirty="0"/>
              <a:t> N</a:t>
            </a:r>
            <a:r>
              <a:rPr lang="en-CH" sz="1900" dirty="0"/>
              <a:t>am, Thailand</a:t>
            </a:r>
            <a:r>
              <a:rPr lang="en-GB" sz="1900" dirty="0"/>
              <a:t> </a:t>
            </a:r>
          </a:p>
          <a:p>
            <a:pPr marL="6858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900" dirty="0"/>
              <a:t>Countries known </a:t>
            </a:r>
            <a:r>
              <a:rPr lang="en-CH" sz="1900" dirty="0"/>
              <a:t>for </a:t>
            </a:r>
            <a:r>
              <a:rPr lang="en-CH" sz="1900" b="1" dirty="0"/>
              <a:t>pure honey exports</a:t>
            </a:r>
            <a:r>
              <a:rPr lang="en-GB" sz="1900" b="1" dirty="0"/>
              <a:t>:</a:t>
            </a:r>
            <a:r>
              <a:rPr lang="en-CH" sz="1900" b="1" dirty="0"/>
              <a:t> </a:t>
            </a:r>
            <a:r>
              <a:rPr lang="en-CH" sz="1900" dirty="0"/>
              <a:t>Argentina, Brazil, Canada, Mexico</a:t>
            </a:r>
            <a:endParaRPr lang="en-GB" sz="1900" dirty="0"/>
          </a:p>
          <a:p>
            <a:pPr marL="6858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900" dirty="0"/>
              <a:t>Countries where exported </a:t>
            </a:r>
            <a:r>
              <a:rPr lang="en-GB" sz="1900" b="1" dirty="0"/>
              <a:t>honey purity is not defined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69648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71" name="Rectangle 4170">
            <a:extLst>
              <a:ext uri="{FF2B5EF4-FFF2-40B4-BE49-F238E27FC236}">
                <a16:creationId xmlns:a16="http://schemas.microsoft.com/office/drawing/2014/main" id="{2EE615F4-23D6-4945-B089-BA490A308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11D80-78DD-F551-69AB-94231102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72001"/>
            <a:ext cx="4734508" cy="1508356"/>
          </a:xfrm>
        </p:spPr>
        <p:txBody>
          <a:bodyPr anchor="ctr">
            <a:normAutofit/>
          </a:bodyPr>
          <a:lstStyle/>
          <a:p>
            <a:r>
              <a:rPr lang="en-GB" dirty="0"/>
              <a:t>Data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95096E8-56F0-EEA0-87A6-FD69767D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7469" y="571500"/>
            <a:ext cx="6540633" cy="33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72" name="Straight Connector 4171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3" name="Straight Connector 4172">
            <a:extLst>
              <a:ext uri="{FF2B5EF4-FFF2-40B4-BE49-F238E27FC236}">
                <a16:creationId xmlns:a16="http://schemas.microsoft.com/office/drawing/2014/main" id="{84DC81CD-E001-40BD-9EF1-A95E157D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4629-E65B-BDA6-75E2-5A397125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239" y="4572001"/>
            <a:ext cx="5585071" cy="150836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400" dirty="0" err="1"/>
              <a:t>Dowloaded</a:t>
            </a:r>
            <a:r>
              <a:rPr lang="en-GB" sz="1400" dirty="0"/>
              <a:t> from Food and Agriculture Organization of the United Nations (FAO) 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Data spans 1961 to 2022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There are a total of 130 countries or regions, and 6908 non-null entries in the “value” column (see heatmap)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Heat map highlights missing data</a:t>
            </a:r>
          </a:p>
        </p:txBody>
      </p:sp>
      <p:cxnSp>
        <p:nvCxnSpPr>
          <p:cNvPr id="4174" name="Straight Connector 4173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A5D7C-091E-FE11-B3D0-79AA9054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5567266" cy="917725"/>
          </a:xfrm>
        </p:spPr>
        <p:txBody>
          <a:bodyPr anchor="t">
            <a:normAutofit/>
          </a:bodyPr>
          <a:lstStyle/>
          <a:p>
            <a:r>
              <a:rPr lang="en-GB" dirty="0"/>
              <a:t>Data processing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979AFE-BE7C-BB8C-4A77-07608454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02" y="2120769"/>
            <a:ext cx="5467441" cy="301833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Use data from 1992 to 2022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Only countries in which there is at least 80 % of the data. 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Divide data into 3 groups of countries : </a:t>
            </a:r>
          </a:p>
          <a:p>
            <a:pPr lvl="1">
              <a:lnSpc>
                <a:spcPct val="110000"/>
              </a:lnSpc>
            </a:pPr>
            <a:r>
              <a:rPr lang="en-GB" sz="1400" b="1" dirty="0"/>
              <a:t>Group 1</a:t>
            </a:r>
            <a:r>
              <a:rPr lang="en-GB" sz="1400" dirty="0"/>
              <a:t>: known for </a:t>
            </a:r>
            <a:r>
              <a:rPr lang="en-GB" sz="1400" b="1" dirty="0"/>
              <a:t>honey adulteration </a:t>
            </a:r>
            <a:r>
              <a:rPr lang="en-GB" sz="1400" dirty="0"/>
              <a:t>(</a:t>
            </a:r>
            <a:r>
              <a:rPr lang="en-CH" sz="1400" dirty="0"/>
              <a:t>China, Ukraine, India, Viet</a:t>
            </a:r>
            <a:r>
              <a:rPr lang="en-GB" sz="1400" dirty="0"/>
              <a:t> N</a:t>
            </a:r>
            <a:r>
              <a:rPr lang="en-CH" sz="1400" dirty="0"/>
              <a:t>am, Thailand</a:t>
            </a:r>
            <a:r>
              <a:rPr lang="en-GB" sz="1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400" b="1" dirty="0"/>
              <a:t>Group 2</a:t>
            </a:r>
            <a:r>
              <a:rPr lang="en-GB" sz="1400" dirty="0"/>
              <a:t>:known </a:t>
            </a:r>
            <a:r>
              <a:rPr lang="en-CH" sz="1400" dirty="0"/>
              <a:t>for </a:t>
            </a:r>
            <a:r>
              <a:rPr lang="en-CH" sz="1400" b="1" dirty="0"/>
              <a:t>pure honey exports </a:t>
            </a:r>
            <a:r>
              <a:rPr lang="en-GB" sz="1400" dirty="0"/>
              <a:t>(</a:t>
            </a:r>
            <a:r>
              <a:rPr lang="en-CH" sz="1400" dirty="0"/>
              <a:t>Argentina, Brazil, Canada, Mexico</a:t>
            </a:r>
            <a:r>
              <a:rPr lang="en-GB" sz="1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400" b="1" dirty="0"/>
              <a:t>Group 3</a:t>
            </a:r>
            <a:r>
              <a:rPr lang="en-GB" sz="1400" dirty="0"/>
              <a:t>: all other countries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  <a:r>
              <a:rPr lang="en-GB" sz="1400" dirty="0"/>
              <a:t>(</a:t>
            </a:r>
            <a:r>
              <a:rPr lang="en-GB" sz="1400" b="1" dirty="0"/>
              <a:t>honey purity not defined</a:t>
            </a:r>
            <a:r>
              <a:rPr lang="en-GB" sz="1400" dirty="0"/>
              <a:t>)</a:t>
            </a:r>
          </a:p>
          <a:p>
            <a:pPr>
              <a:lnSpc>
                <a:spcPct val="110000"/>
              </a:lnSpc>
            </a:pPr>
            <a:endParaRPr lang="en-GB" sz="1400" b="0" i="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674209-8678-4468-CFE2-119728ACB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52232"/>
              </p:ext>
            </p:extLst>
          </p:nvPr>
        </p:nvGraphicFramePr>
        <p:xfrm>
          <a:off x="7222758" y="1096240"/>
          <a:ext cx="4178859" cy="4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202">
                  <a:extLst>
                    <a:ext uri="{9D8B030D-6E8A-4147-A177-3AD203B41FA5}">
                      <a16:colId xmlns:a16="http://schemas.microsoft.com/office/drawing/2014/main" val="261839832"/>
                    </a:ext>
                  </a:extLst>
                </a:gridCol>
                <a:gridCol w="1933657">
                  <a:extLst>
                    <a:ext uri="{9D8B030D-6E8A-4147-A177-3AD203B41FA5}">
                      <a16:colId xmlns:a16="http://schemas.microsoft.com/office/drawing/2014/main" val="1168594031"/>
                    </a:ext>
                  </a:extLst>
                </a:gridCol>
              </a:tblGrid>
              <a:tr h="350575">
                <a:tc>
                  <a:txBody>
                    <a:bodyPr/>
                    <a:lstStyle/>
                    <a:p>
                      <a:r>
                        <a:rPr lang="en-GB" sz="1400" dirty="0"/>
                        <a:t>Country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Percentage covered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2261971538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Belgium</a:t>
                      </a:r>
                      <a:endParaRPr lang="en-GB" sz="1400"/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58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2714041092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 dirty="0"/>
                        <a:t>Belgium-Luxembourg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26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1925283886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Czechoslovakia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4289424691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Ethiopia PDR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485937716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 dirty="0"/>
                        <a:t>Guadeloupe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48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3747355366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Luxembourg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71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2805111444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Martinique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48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656459923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Montenegro</a:t>
                      </a:r>
                      <a:endParaRPr lang="en-GB" sz="1400" dirty="0"/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56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2822438422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Serbia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56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1688796152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Serbia and Montenegro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45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4108508414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South Sudan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35</a:t>
                      </a:r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738799724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/>
                        <a:t>Sudan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GB" sz="1400"/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1053511848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r>
                        <a:rPr lang="en-GB" sz="1400" dirty="0"/>
                        <a:t>Sudan (former)</a:t>
                      </a:r>
                    </a:p>
                  </a:txBody>
                  <a:tcPr marL="113927" marR="113927" marT="56964" marB="56964"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GB" sz="1400" dirty="0"/>
                    </a:p>
                  </a:txBody>
                  <a:tcPr marL="113927" marR="113927" marT="56964" marB="56964"/>
                </a:tc>
                <a:extLst>
                  <a:ext uri="{0D108BD9-81ED-4DB2-BD59-A6C34878D82A}">
                    <a16:rowId xmlns:a16="http://schemas.microsoft.com/office/drawing/2014/main" val="5228343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F5B16E-AE14-2B3D-32BA-11D93FA1540D}"/>
              </a:ext>
            </a:extLst>
          </p:cNvPr>
          <p:cNvSpPr txBox="1"/>
          <p:nvPr/>
        </p:nvSpPr>
        <p:spPr>
          <a:xfrm>
            <a:off x="7376134" y="651555"/>
            <a:ext cx="370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Countries removed from analysis :</a:t>
            </a:r>
          </a:p>
        </p:txBody>
      </p:sp>
    </p:spTree>
    <p:extLst>
      <p:ext uri="{BB962C8B-B14F-4D97-AF65-F5344CB8AC3E}">
        <p14:creationId xmlns:p14="http://schemas.microsoft.com/office/powerpoint/2010/main" val="29233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DBBE9-FF5B-B9A9-F078-369F09D6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GB" dirty="0"/>
              <a:t>Descriptive Analysis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A255E2-4FB6-5DB7-6239-A05ACA5F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2636"/>
              </p:ext>
            </p:extLst>
          </p:nvPr>
        </p:nvGraphicFramePr>
        <p:xfrm>
          <a:off x="521207" y="2692487"/>
          <a:ext cx="36187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16">
                  <a:extLst>
                    <a:ext uri="{9D8B030D-6E8A-4147-A177-3AD203B41FA5}">
                      <a16:colId xmlns:a16="http://schemas.microsoft.com/office/drawing/2014/main" val="14549997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14299734"/>
                    </a:ext>
                  </a:extLst>
                </a:gridCol>
                <a:gridCol w="981941">
                  <a:extLst>
                    <a:ext uri="{9D8B030D-6E8A-4147-A177-3AD203B41FA5}">
                      <a16:colId xmlns:a16="http://schemas.microsoft.com/office/drawing/2014/main" val="1525700380"/>
                    </a:ext>
                  </a:extLst>
                </a:gridCol>
                <a:gridCol w="898020">
                  <a:extLst>
                    <a:ext uri="{9D8B030D-6E8A-4147-A177-3AD203B41FA5}">
                      <a16:colId xmlns:a16="http://schemas.microsoft.com/office/drawing/2014/main" val="292950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653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3.837466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1.180728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34.19518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587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0.004121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0.050203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49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1.379879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0.529031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2.334386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569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0.893309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0.351962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0.96355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2826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1.975609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0.209536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11.68645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333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std_dev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1.405563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0.457751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3.418546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810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IQR                                                                 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2.975621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0.924713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3.005861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471094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588440-3A52-7025-5E12-D0C0C1AE628B}"/>
              </a:ext>
            </a:extLst>
          </p:cNvPr>
          <p:cNvSpPr txBox="1"/>
          <p:nvPr/>
        </p:nvSpPr>
        <p:spPr>
          <a:xfrm>
            <a:off x="521207" y="2154495"/>
            <a:ext cx="361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Beehives per km²</a:t>
            </a:r>
            <a:endParaRPr lang="en-GB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EEA4A-6E96-561F-FF84-25A3842D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90" y="1031969"/>
            <a:ext cx="7020766" cy="49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3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063D-9BD3-B3EA-81A3-11B3B38F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GB" dirty="0"/>
              <a:t>Regression Analysis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DF12F85-86F4-C010-ACEF-D64A70E1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732" y="2257672"/>
            <a:ext cx="6838971" cy="3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E3244-0F82-43E8-981C-CBC9879D8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93894" y="2218966"/>
            <a:ext cx="3917374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500" dirty="0"/>
              <a:t>Group 1 (countries known for honey adulteration) and Group 3 (other) are seeing an increase in beehive density, but Group 3’s increase is more pronounced.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500" dirty="0"/>
              <a:t>Group 2 (countries known for pure honey exports) remains stable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500" dirty="0"/>
              <a:t>The data points align closely with the regression lines. This suggests that the trends in beehive density is consistent over time for each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5E77D-9C9C-29DA-E78F-9096E0FF7ABF}"/>
              </a:ext>
            </a:extLst>
          </p:cNvPr>
          <p:cNvSpPr txBox="1"/>
          <p:nvPr/>
        </p:nvSpPr>
        <p:spPr>
          <a:xfrm>
            <a:off x="7863396" y="2032399"/>
            <a:ext cx="3917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Beehives per km² from 1992-2022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739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A7CC8-4CE6-8D40-D1BC-9A0393E1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anchor="ctr">
            <a:normAutofit/>
          </a:bodyPr>
          <a:lstStyle/>
          <a:p>
            <a:r>
              <a:rPr lang="en-GB"/>
              <a:t>Choosing test</a:t>
            </a:r>
            <a:endParaRPr lang="en-GB" dirty="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B4D67E69-A6E7-D971-7A0B-DB74ED02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33" y="1012682"/>
            <a:ext cx="3580024" cy="279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0D6D0-E8E8-3AF5-D376-ADD9A89B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52" y="4817780"/>
            <a:ext cx="6772876" cy="999000"/>
          </a:xfrm>
          <a:prstGeom prst="rect">
            <a:avLst/>
          </a:prstGeom>
        </p:spPr>
      </p:pic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0D5D274-0B63-CDFE-A6C8-7FEF834E8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1832" y="-109105"/>
            <a:ext cx="3137603" cy="8297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600" dirty="0"/>
              <a:t>Check for normality </a:t>
            </a:r>
          </a:p>
        </p:txBody>
      </p: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>
            <a:extLst>
              <a:ext uri="{FF2B5EF4-FFF2-40B4-BE49-F238E27FC236}">
                <a16:creationId xmlns:a16="http://schemas.microsoft.com/office/drawing/2014/main" id="{8900A90B-4C85-1B9E-BADD-15D5F17E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25" y="1012682"/>
            <a:ext cx="3461167" cy="27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7F3526-4974-28AB-2944-D845AFBFA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435" y="1025861"/>
            <a:ext cx="3517324" cy="27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6020-BA97-A33A-FF39-911A8E52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Kruskal-Wallis-test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0C79-1C93-05A0-F398-444832CB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Null Hypothesis (H0)</a:t>
            </a:r>
            <a:r>
              <a:rPr lang="en-GB" dirty="0"/>
              <a:t>: The density of beehives per area are the same across all three groups. There is no statistically significant difference between the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Alternative Hypothesis (H1)</a:t>
            </a:r>
            <a:r>
              <a:rPr lang="en-GB" dirty="0"/>
              <a:t>: At least one of the groups has a different density of beehive per area. There is a statistically significant difference in the distributions among the groups.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p-value is less than the significance level (0.05)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reject the null hypothesis (H0) indicating that at least one group differs significantly from the other 2 groups.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5C37B-C909-C818-2923-F669B7B4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79" y="3827344"/>
            <a:ext cx="3837041" cy="9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7B7F-8C72-A37E-D56F-C6FB22C5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 Hoc test: Mann-Whitney U test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06A59B-8D84-00A8-283D-FEBDCB9A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305" y="3150746"/>
            <a:ext cx="6397389" cy="108410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4E0169-64AE-744C-48CF-4EF5FCA34728}"/>
              </a:ext>
            </a:extLst>
          </p:cNvPr>
          <p:cNvSpPr txBox="1"/>
          <p:nvPr/>
        </p:nvSpPr>
        <p:spPr>
          <a:xfrm>
            <a:off x="484195" y="1921578"/>
            <a:ext cx="11376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non-parametric test suitable for comparing independent samples that do not follow a normal distribution.</a:t>
            </a:r>
          </a:p>
          <a:p>
            <a:r>
              <a:rPr lang="en-GB" dirty="0"/>
              <a:t>The Bonferroni correction was applied to adjust p-values for multiple comparisons, reducing the chance of Type I error.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D792F-C6BE-4B1D-D4F2-6BAC46117419}"/>
              </a:ext>
            </a:extLst>
          </p:cNvPr>
          <p:cNvSpPr txBox="1"/>
          <p:nvPr/>
        </p:nvSpPr>
        <p:spPr>
          <a:xfrm>
            <a:off x="659823" y="4499263"/>
            <a:ext cx="10032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No significant difference is found between Group 1 and Group 2, this suggests that the beehive densities (beehives per km²) are </a:t>
            </a:r>
            <a:r>
              <a:rPr lang="en-GB" b="1" dirty="0"/>
              <a:t>similar</a:t>
            </a:r>
            <a:r>
              <a:rPr lang="en-GB" dirty="0"/>
              <a:t> between countries with a reputation for honey adulteration and those exporting pure honey .</a:t>
            </a:r>
          </a:p>
          <a:p>
            <a:pPr algn="just"/>
            <a:r>
              <a:rPr lang="en-GB" dirty="0"/>
              <a:t>Group 3 (other) significantly differs from Group 1 and 2, this suggests that the beehive densities (beehives per km²) are </a:t>
            </a:r>
            <a:r>
              <a:rPr lang="en-GB" b="1" dirty="0"/>
              <a:t>significantly different</a:t>
            </a:r>
            <a:r>
              <a:rPr lang="en-GB" dirty="0"/>
              <a:t> between these groups.</a:t>
            </a:r>
          </a:p>
        </p:txBody>
      </p:sp>
    </p:spTree>
    <p:extLst>
      <p:ext uri="{BB962C8B-B14F-4D97-AF65-F5344CB8AC3E}">
        <p14:creationId xmlns:p14="http://schemas.microsoft.com/office/powerpoint/2010/main" val="293199559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Override1.xml><?xml version="1.0" encoding="utf-8"?>
<a:themeOverride xmlns:a="http://schemas.openxmlformats.org/drawingml/2006/main">
  <a:clrScheme name="Alignment">
    <a:dk1>
      <a:sysClr val="windowText" lastClr="000000"/>
    </a:dk1>
    <a:lt1>
      <a:sysClr val="window" lastClr="FFFFFF"/>
    </a:lt1>
    <a:dk2>
      <a:srgbClr val="3B3D38"/>
    </a:dk2>
    <a:lt2>
      <a:srgbClr val="F7F2EE"/>
    </a:lt2>
    <a:accent1>
      <a:srgbClr val="928A63"/>
    </a:accent1>
    <a:accent2>
      <a:srgbClr val="B57B6B"/>
    </a:accent2>
    <a:accent3>
      <a:srgbClr val="9E8484"/>
    </a:accent3>
    <a:accent4>
      <a:srgbClr val="7C8A75"/>
    </a:accent4>
    <a:accent5>
      <a:srgbClr val="8C8578"/>
    </a:accent5>
    <a:accent6>
      <a:srgbClr val="A18563"/>
    </a:accent6>
    <a:hlink>
      <a:srgbClr val="B57B6B"/>
    </a:hlink>
    <a:folHlink>
      <a:srgbClr val="7C8A7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926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Batang</vt:lpstr>
      <vt:lpstr>Arial</vt:lpstr>
      <vt:lpstr>Avenir Next LT Pro Light</vt:lpstr>
      <vt:lpstr>Courier New</vt:lpstr>
      <vt:lpstr>Wingdings</vt:lpstr>
      <vt:lpstr>AlignmentVTI</vt:lpstr>
      <vt:lpstr>Beehive Density and Honey Purity</vt:lpstr>
      <vt:lpstr>AIM</vt:lpstr>
      <vt:lpstr>Data </vt:lpstr>
      <vt:lpstr>Data processing</vt:lpstr>
      <vt:lpstr>Descriptive Analysis</vt:lpstr>
      <vt:lpstr>Regression Analysis</vt:lpstr>
      <vt:lpstr>Choosing test</vt:lpstr>
      <vt:lpstr>Kruskal-Wallis-test</vt:lpstr>
      <vt:lpstr>Post Hoc test: Mann-Whitney U test</vt:lpstr>
      <vt:lpstr>Final thoughts</vt:lpstr>
      <vt:lpstr>Final thoughts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Hazel Bunning</dc:creator>
  <cp:lastModifiedBy>Hazel Bunning</cp:lastModifiedBy>
  <cp:revision>6</cp:revision>
  <dcterms:created xsi:type="dcterms:W3CDTF">2024-10-07T07:05:01Z</dcterms:created>
  <dcterms:modified xsi:type="dcterms:W3CDTF">2024-10-08T10:25:11Z</dcterms:modified>
</cp:coreProperties>
</file>