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5" r:id="rId17"/>
    <p:sldId id="274" r:id="rId18"/>
    <p:sldId id="283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440449"/>
            <a:ext cx="11038043" cy="133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i="0">
                <a:solidFill>
                  <a:srgbClr val="000000"/>
                </a:solidFill>
                <a:latin typeface="微软雅黑" panose="020B0503020204020204" charset="-122"/>
              </a:rPr>
              <a:t>shell</a:t>
            </a:r>
            <a:r>
              <a:rPr lang="zh-CN" altLang="en-US" sz="5400" b="1" i="0">
                <a:solidFill>
                  <a:srgbClr val="000000"/>
                </a:solidFill>
                <a:latin typeface="微软雅黑" panose="020B0503020204020204" charset="-122"/>
              </a:rPr>
              <a:t>程序设计答辩</a:t>
            </a: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8" name="New shape"/>
          <p:cNvSpPr/>
          <p:nvPr/>
        </p:nvSpPr>
        <p:spPr>
          <a:xfrm>
            <a:off x="611778" y="4041757"/>
            <a:ext cx="11038043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400" b="0" i="0">
                <a:solidFill>
                  <a:srgbClr val="000000"/>
                </a:solidFill>
                <a:latin typeface="微软雅黑" panose="020B0503020204020204" charset="-122"/>
              </a:rPr>
              <a:t>小组成员</a:t>
            </a:r>
            <a:r>
              <a:rPr sz="2400" b="0" i="0">
                <a:solidFill>
                  <a:srgbClr val="000000"/>
                </a:solidFill>
                <a:latin typeface="微软雅黑" panose="020B0503020204020204" charset="-122"/>
              </a:rPr>
              <a:t>: </a:t>
            </a:r>
            <a:r>
              <a:rPr lang="zh-CN" sz="2400" b="1" i="0">
                <a:solidFill>
                  <a:srgbClr val="000000"/>
                </a:solidFill>
                <a:latin typeface="微软雅黑" panose="020B0503020204020204" charset="-122"/>
              </a:rPr>
              <a:t>何卓玲</a:t>
            </a:r>
            <a:r>
              <a:rPr lang="en-US" altLang="zh-CN" sz="2400" b="1" i="0">
                <a:solidFill>
                  <a:srgbClr val="000000"/>
                </a:solidFill>
                <a:latin typeface="微软雅黑" panose="020B0503020204020204" charset="-122"/>
              </a:rPr>
              <a:t> </a:t>
            </a:r>
            <a:r>
              <a:rPr lang="zh-CN" altLang="en-US" sz="2400" b="1" i="0">
                <a:solidFill>
                  <a:srgbClr val="000000"/>
                </a:solidFill>
                <a:latin typeface="微软雅黑" panose="020B0503020204020204" charset="-122"/>
              </a:rPr>
              <a:t>徐彩宏</a:t>
            </a:r>
          </a:p>
        </p:txBody>
      </p:sp>
      <p:sp>
        <p:nvSpPr>
          <p:cNvPr id="9" name="New shape"/>
          <p:cNvSpPr/>
          <p:nvPr/>
        </p:nvSpPr>
        <p:spPr>
          <a:xfrm>
            <a:off x="611778" y="4644339"/>
            <a:ext cx="11038043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400" b="0" i="0">
                <a:solidFill>
                  <a:srgbClr val="000000"/>
                </a:solidFill>
                <a:latin typeface="微软雅黑" panose="020B0503020204020204" charset="-122"/>
              </a:rPr>
              <a:t>汇报时间: 2024/06/27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980" y="103188"/>
            <a:ext cx="11330305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000000"/>
                </a:solidFill>
                <a:latin typeface="微软雅黑" panose="020B0503020204020204" charset="-122"/>
              </a:rPr>
              <a:t>2.能够提供可 shell 编程的功能，能够执行简单的 shell 脚本。</a:t>
            </a:r>
          </a:p>
        </p:txBody>
      </p:sp>
      <p:pic>
        <p:nvPicPr>
          <p:cNvPr id="10" name="图片 9" descr="ND]O1[P`]}JSP(J6GM%VSI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15" y="4005580"/>
            <a:ext cx="3943350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 descr="N}VXO(SN$E[{U~QE@}Q9E8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" y="1125220"/>
            <a:ext cx="7400925" cy="1609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82065" y="3285490"/>
            <a:ext cx="249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hello.c</a:t>
            </a:r>
            <a:r>
              <a:rPr lang="zh-CN" altLang="en-US" sz="2000"/>
              <a:t>内容如下：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000000"/>
                </a:solidFill>
                <a:latin typeface="微软雅黑" panose="020B0503020204020204" charset="-122"/>
              </a:rPr>
              <a:t>3.能够提供 I/O 重定向和管道的功能。</a:t>
            </a:r>
          </a:p>
        </p:txBody>
      </p:sp>
      <p:pic>
        <p:nvPicPr>
          <p:cNvPr id="11" name="图片 10" descr="G$MYXOO%0J752ZTQ}ZM5P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2132965"/>
            <a:ext cx="2705100" cy="3152775"/>
          </a:xfrm>
          <a:prstGeom prst="rect">
            <a:avLst/>
          </a:prstGeom>
        </p:spPr>
      </p:pic>
      <p:pic>
        <p:nvPicPr>
          <p:cNvPr id="12" name="图片 11" descr="}4`[SO5$N]4E@`%XRUGWYS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575" y="2853055"/>
            <a:ext cx="2133600" cy="8667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38250" y="1524000"/>
            <a:ext cx="356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输出重定向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549275"/>
            <a:ext cx="3238500" cy="5821680"/>
          </a:xfrm>
          <a:prstGeom prst="rect">
            <a:avLst/>
          </a:prstGeom>
        </p:spPr>
      </p:pic>
      <p:pic>
        <p:nvPicPr>
          <p:cNvPr id="7" name="图片 6" descr="RU(CPZ8F)AL7K33G)53$KP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55" y="2132965"/>
            <a:ext cx="1847850" cy="281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9510" y="1485265"/>
            <a:ext cx="252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a.txt</a:t>
            </a:r>
            <a:r>
              <a:rPr lang="zh-CN" altLang="en-US"/>
              <a:t>内容如下：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45E03"/>
                </a:solidFill>
                <a:latin typeface="微软雅黑" panose="020B0503020204020204" charset="-122"/>
              </a:rPr>
              <a:t>04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542C16"/>
                </a:solidFill>
                <a:latin typeface="微软雅黑" panose="020B0503020204020204" charset="-122"/>
              </a:rPr>
              <a:t>技术重难点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技术重难点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5325" y="1052830"/>
            <a:ext cx="981900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1.</a:t>
            </a:r>
            <a:r>
              <a:rPr lang="zh-CN" altLang="en-US" sz="2000"/>
              <a:t>CommandLineParser 类</a:t>
            </a:r>
          </a:p>
          <a:p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）构造函数和私有成员：构造函数接受命令行参数并初始化私有成员 cmdLine，并初始化其他成员变量。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）parseCommandLine 方法：解析命令行字符串，识别命令行参数、输入重定向、输出重定向和管道命令。使用 std::istringstream 进行字符串分割和识别，然后存储到类的私有成员变量中。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7080" y="4005580"/>
            <a:ext cx="958532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2.</a:t>
            </a:r>
            <a:r>
              <a:rPr lang="zh-CN" altLang="en-US" sz="2000"/>
              <a:t>ShellExecutor 类</a:t>
            </a:r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）executeCommand 静态方法：接收一个命令行字符串，创建 CommandLineParser 对象来解析命令行，获取命令行参数。然后使用 fork() 创建子进程，子进程使用 execvp() 执行命令。父进程等待子进程执行完成。支持输入重定向和输出重定向。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技术要点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9470" y="1444625"/>
            <a:ext cx="1003046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1.</a:t>
            </a:r>
            <a:r>
              <a:rPr lang="zh-CN" altLang="en-US" sz="2000"/>
              <a:t>fork() 和 execvp()：使用 fork() 创建子进程并使用 execvp() 在子进程中执行命令。这种方式可以在不同的进程中执行命令，使得 shell 可以同时处理多个命令。</a:t>
            </a:r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输入输出重定向：通过 freopen() 函数实现输入输出重定向，允许命令从文件中读取输入或将输出写入到文件中。</a:t>
            </a:r>
          </a:p>
          <a:p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管道支持：通过判断命令行中是否有管道符号 |，如果有则启用管道模式，在子进程中执行管道后面的命令。</a:t>
            </a:r>
          </a:p>
          <a:p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错误处理：程序中包含了一些基本的错误处理，如执行命令失败时输出错误信息并退出程序。</a:t>
            </a:r>
          </a:p>
          <a:p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动态内存管理：在 ShellExecutor::executeCommand 中使用 new[] 分配了内存来存储命令行参数，需要在执行完命令后使用 delete[] 释放内存，确保内存管理的正确性。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45E03"/>
                </a:solidFill>
                <a:latin typeface="微软雅黑" panose="020B0503020204020204" charset="-122"/>
              </a:rPr>
              <a:t>05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542C16"/>
                </a:solidFill>
                <a:latin typeface="微软雅黑" panose="020B0503020204020204" charset="-122"/>
              </a:rPr>
              <a:t>收获及经验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我们有以下收获及经验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7080" y="1052830"/>
            <a:ext cx="99028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</a:t>
            </a:r>
            <a:r>
              <a:rPr lang="zh-CN" altLang="en-US" sz="2000"/>
              <a:t>命令行解析器 (CommandLineParser)：通过解析输入的命令行字符串，将其分解成命令、参数、输入输出重定向和管道信息等部分，这在构建复杂的命令行工具时非常有用。</a:t>
            </a:r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命令执行器 (ShellExecutor)：利用 fork() 和 execvp() 系统调用来创建子进程并执行命令。这种方法能够处理多种命令和参数，并通过重定向实现输入输出的控制。</a:t>
            </a:r>
          </a:p>
          <a:p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系统调用的使用：学习如何使用 fork() 创建子进程，以及如何在子进程中使用 execvp() 执行命令。此外，使用 waitpid() 来等待子进程的完成，以确保命令执行完成后再返回控制权。</a:t>
            </a:r>
          </a:p>
          <a:p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动态内存管理：在命令行解析器中动态分配和释放内存，确保程序运行时内存的有效管理和最小化内存泄漏的风险。</a:t>
            </a:r>
          </a:p>
          <a:p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交互式命令行界面的实现：通过 main.cpp 中的循环实现了一个简单的交互式命令行界面，用户可以输入命令并执行，直到输入 exit 退出程序。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latin typeface="微软雅黑" panose="020B0503020204020204" charset="-122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542C16"/>
                </a:solidFill>
                <a:latin typeface="微软雅黑" panose="020B0503020204020204" charset="-122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2340000" y="2469969"/>
            <a:ext cx="4152432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>
                <a:solidFill>
                  <a:srgbClr val="E45E03"/>
                </a:solidFill>
                <a:latin typeface="微软雅黑" panose="020B0503020204020204" charset="-122"/>
              </a:rPr>
              <a:t>01</a:t>
            </a:r>
            <a:r>
              <a:rPr sz="2000">
                <a:latin typeface="微软雅黑" panose="020B0503020204020204" charset="-122"/>
              </a:rPr>
              <a:t> </a:t>
            </a:r>
            <a:r>
              <a:rPr sz="2000" b="0" i="0">
                <a:solidFill>
                  <a:srgbClr val="000000"/>
                </a:solidFill>
                <a:latin typeface="微软雅黑" panose="020B0503020204020204" charset="-122"/>
              </a:rPr>
              <a:t>项目概述</a:t>
            </a:r>
          </a:p>
        </p:txBody>
      </p:sp>
      <p:sp>
        <p:nvSpPr>
          <p:cNvPr id="5" name="New shape"/>
          <p:cNvSpPr/>
          <p:nvPr/>
        </p:nvSpPr>
        <p:spPr>
          <a:xfrm>
            <a:off x="6484141" y="2469969"/>
            <a:ext cx="4152433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>
                <a:solidFill>
                  <a:srgbClr val="E45E03"/>
                </a:solidFill>
                <a:latin typeface="微软雅黑" panose="020B0503020204020204" charset="-122"/>
              </a:rPr>
              <a:t>02</a:t>
            </a:r>
            <a:r>
              <a:rPr sz="2000">
                <a:latin typeface="微软雅黑" panose="020B0503020204020204" charset="-122"/>
              </a:rPr>
              <a:t>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</a:rPr>
              <a:t>小组分工</a:t>
            </a:r>
          </a:p>
        </p:txBody>
      </p:sp>
      <p:sp>
        <p:nvSpPr>
          <p:cNvPr id="6" name="New shape"/>
          <p:cNvSpPr/>
          <p:nvPr/>
        </p:nvSpPr>
        <p:spPr>
          <a:xfrm>
            <a:off x="2340000" y="2973392"/>
            <a:ext cx="4152432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>
                <a:solidFill>
                  <a:srgbClr val="E45E03"/>
                </a:solidFill>
                <a:latin typeface="微软雅黑" panose="020B0503020204020204" charset="-122"/>
              </a:rPr>
              <a:t>03</a:t>
            </a:r>
            <a:r>
              <a:rPr sz="2000">
                <a:latin typeface="微软雅黑" panose="020B0503020204020204" charset="-122"/>
              </a:rPr>
              <a:t>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</a:rPr>
              <a:t>项目展示</a:t>
            </a:r>
          </a:p>
        </p:txBody>
      </p:sp>
      <p:sp>
        <p:nvSpPr>
          <p:cNvPr id="7" name="New shape"/>
          <p:cNvSpPr/>
          <p:nvPr/>
        </p:nvSpPr>
        <p:spPr>
          <a:xfrm>
            <a:off x="6484141" y="2973392"/>
            <a:ext cx="4152433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>
                <a:solidFill>
                  <a:srgbClr val="E45E03"/>
                </a:solidFill>
                <a:latin typeface="微软雅黑" panose="020B0503020204020204" charset="-122"/>
              </a:rPr>
              <a:t>04</a:t>
            </a:r>
            <a:r>
              <a:rPr sz="2000">
                <a:latin typeface="微软雅黑" panose="020B0503020204020204" charset="-122"/>
              </a:rPr>
              <a:t>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</a:rPr>
              <a:t>技术重难点</a:t>
            </a:r>
          </a:p>
        </p:txBody>
      </p:sp>
      <p:sp>
        <p:nvSpPr>
          <p:cNvPr id="8" name="New shape"/>
          <p:cNvSpPr/>
          <p:nvPr/>
        </p:nvSpPr>
        <p:spPr>
          <a:xfrm>
            <a:off x="2340000" y="3476815"/>
            <a:ext cx="4152432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>
                <a:solidFill>
                  <a:srgbClr val="E45E03"/>
                </a:solidFill>
                <a:latin typeface="微软雅黑" panose="020B0503020204020204" charset="-122"/>
              </a:rPr>
              <a:t>05</a:t>
            </a:r>
            <a:r>
              <a:rPr sz="2000">
                <a:latin typeface="微软雅黑" panose="020B0503020204020204" charset="-122"/>
              </a:rPr>
              <a:t>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</a:rPr>
              <a:t>收获及经验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45E03"/>
                </a:solidFill>
                <a:latin typeface="微软雅黑" panose="020B0503020204020204" charset="-122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542C16"/>
                </a:solidFill>
                <a:latin typeface="微软雅黑" panose="020B0503020204020204" charset="-122"/>
              </a:rPr>
              <a:t>项目概述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000" b="1" i="0">
                <a:solidFill>
                  <a:srgbClr val="000000"/>
                </a:solidFill>
                <a:latin typeface="微软雅黑" panose="020B0503020204020204" charset="-122"/>
              </a:rPr>
              <a:t>项目概述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1225" y="1412875"/>
            <a:ext cx="9016365" cy="3099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这是一个简单的</a:t>
            </a:r>
            <a:r>
              <a:rPr lang="en-US" altLang="zh-CN" sz="2400"/>
              <a:t>shell</a:t>
            </a:r>
            <a:r>
              <a:rPr lang="zh-CN" altLang="en-US" sz="2400"/>
              <a:t>程序，有以下功能：</a:t>
            </a:r>
          </a:p>
          <a:p>
            <a:pPr>
              <a:lnSpc>
                <a:spcPct val="18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能够提供命令的输入，执行并显示执行结果的功能；</a:t>
            </a:r>
          </a:p>
          <a:p>
            <a:pPr>
              <a:lnSpc>
                <a:spcPct val="18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能够提供可</a:t>
            </a:r>
            <a:r>
              <a:rPr lang="en-US" altLang="zh-CN" sz="2400"/>
              <a:t>shell</a:t>
            </a:r>
            <a:r>
              <a:rPr lang="zh-CN" altLang="en-US" sz="2400"/>
              <a:t>编程的功能，能够执行简单的</a:t>
            </a:r>
            <a:r>
              <a:rPr lang="en-US" altLang="zh-CN" sz="2400"/>
              <a:t>shell</a:t>
            </a:r>
            <a:r>
              <a:rPr lang="zh-CN" altLang="en-US" sz="2400"/>
              <a:t>脚本；</a:t>
            </a:r>
          </a:p>
          <a:p>
            <a:pPr>
              <a:lnSpc>
                <a:spcPct val="18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能够提供</a:t>
            </a:r>
            <a:r>
              <a:rPr lang="en-US" altLang="zh-CN" sz="2400"/>
              <a:t>I/O</a:t>
            </a:r>
            <a:r>
              <a:rPr lang="zh-CN" altLang="en-US" sz="2400"/>
              <a:t>重定向和管道的功能；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45E03"/>
                </a:solidFill>
                <a:latin typeface="微软雅黑" panose="020B0503020204020204" charset="-122"/>
              </a:rPr>
              <a:t>02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542C16"/>
                </a:solidFill>
                <a:latin typeface="微软雅黑" panose="020B0503020204020204" charset="-122"/>
              </a:rPr>
              <a:t>小组分工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小组成员及分工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1180" y="1772920"/>
            <a:ext cx="9921240" cy="197464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>
              <a:lnSpc>
                <a:spcPct val="2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何卓玲：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基础功能、脚本编译、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ppt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、创建仓库及上传作业</a:t>
            </a:r>
          </a:p>
          <a:p>
            <a:pPr>
              <a:lnSpc>
                <a:spcPct val="2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徐彩宏：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基础功能、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I/O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重定向、管道、材料文档、答辩视频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45E03"/>
                </a:solidFill>
                <a:latin typeface="微软雅黑" panose="020B0503020204020204" charset="-122"/>
              </a:rPr>
              <a:t>03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1242"/>
            <a:ext cx="577152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800" b="1" i="0">
                <a:solidFill>
                  <a:srgbClr val="542C16"/>
                </a:solidFill>
                <a:latin typeface="微软雅黑" panose="020B0503020204020204" charset="-122"/>
              </a:rPr>
              <a:t>项目展示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3205"/>
            <a:ext cx="9369360" cy="78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>
                <a:solidFill>
                  <a:srgbClr val="000000"/>
                </a:solidFill>
                <a:latin typeface="微软雅黑" panose="020B0503020204020204" charset="-122"/>
              </a:rPr>
              <a:t>1.</a:t>
            </a:r>
            <a:r>
              <a:rPr sz="3000" b="1" i="0">
                <a:solidFill>
                  <a:srgbClr val="000000"/>
                </a:solidFill>
                <a:latin typeface="微软雅黑" panose="020B0503020204020204" charset="-122"/>
              </a:rPr>
              <a:t>能够提供命令的输入，执行并显示执行结果的功能。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485265"/>
            <a:ext cx="8519160" cy="4617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70" y="1269365"/>
            <a:ext cx="7955280" cy="444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COMMONDATA" val="eyJoZGlkIjoiMjdhOGYwZDg5YjU0ZTM2ZTA2OTY3Mjg2MWRlYjQ4M2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710</Words>
  <Application>Microsoft Office PowerPoint</Application>
  <PresentationFormat>宽屏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徐彩宏</cp:lastModifiedBy>
  <cp:revision>6</cp:revision>
  <dcterms:created xsi:type="dcterms:W3CDTF">2024-06-27T04:13:00Z</dcterms:created>
  <dcterms:modified xsi:type="dcterms:W3CDTF">2024-06-30T05:25:47Z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7ABAD3FE7610498CA4043310FCE090D2_12</vt:lpwstr>
  </property>
  <property fmtid="{D5CDD505-2E9C-101B-9397-08002B2CF9AE}" pid="3" name="KSOProductBuildVer">
    <vt:lpwstr>2052-12.1.0.17140</vt:lpwstr>
  </property>
</Properties>
</file>