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858D2E-DE1C-48A9-B5CC-99FD4611452B}">
  <a:tblStyle styleId="{D3858D2E-DE1C-48A9-B5CC-99FD461145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23630543_5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23630543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66bd11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66bd11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666bd11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666bd11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66f0890e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66f0890e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66bd11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66bd11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965474a9_3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965474a9_3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666bd117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666bd117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666bd117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666bd117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66bd1178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666bd11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81000" y="630225"/>
            <a:ext cx="83409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Movie Genre Popularity During Economic Downturns</a:t>
            </a:r>
            <a:endParaRPr sz="45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Analytics Capstone: Hazel Choe</a:t>
            </a:r>
            <a:endParaRPr b="1" sz="2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body"/>
          </p:nvPr>
        </p:nvSpPr>
        <p:spPr>
          <a:xfrm>
            <a:off x="481300" y="160450"/>
            <a:ext cx="8279700" cy="44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Ethical, Legal, and Societal Implications</a:t>
            </a:r>
            <a:endParaRPr b="1"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Ethical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Should studios exploit stress demand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Legal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Web-Scraping = fair use?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Societal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Escapism = coping vs. avoidance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261750" y="421575"/>
            <a:ext cx="8620500" cy="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Top 5 Movies in Each Recession Year</a:t>
            </a:r>
            <a:endParaRPr sz="37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371775" y="1113975"/>
            <a:ext cx="2629500" cy="330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3210425" y="1113975"/>
            <a:ext cx="2629500" cy="330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6049100" y="1113975"/>
            <a:ext cx="2629500" cy="33096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 txBox="1"/>
          <p:nvPr>
            <p:ph type="title"/>
          </p:nvPr>
        </p:nvSpPr>
        <p:spPr>
          <a:xfrm>
            <a:off x="6049100" y="1113975"/>
            <a:ext cx="26295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Covid-19 Recession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Bad Boys for Life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1917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Sonic the Hedgehog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Jumanji: The Next Level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Star Wars: The Rise of SKywalker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16725" y="1113975"/>
            <a:ext cx="26295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Dot-com Recessions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Harry Potter and the Sorcerer’s Stone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The Lord of the Rings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Shrek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Monsters,Inc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Rush Hour 2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3197075" y="1113975"/>
            <a:ext cx="2629500" cy="33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"/>
                <a:ea typeface="Times"/>
                <a:cs typeface="Times"/>
                <a:sym typeface="Times"/>
              </a:rPr>
              <a:t>Great Recessions</a:t>
            </a:r>
            <a:endParaRPr sz="1700"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The Dark Knight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Iron Man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Indiana Jones and the Kingdom of the Crystal Skull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Kung Fu Panda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AutoNum type="arabicPeriod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Twlight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title"/>
          </p:nvPr>
        </p:nvSpPr>
        <p:spPr>
          <a:xfrm>
            <a:off x="569225" y="164775"/>
            <a:ext cx="79374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2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Conclusion</a:t>
            </a:r>
            <a:endParaRPr sz="32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24"/>
          <p:cNvSpPr txBox="1"/>
          <p:nvPr>
            <p:ph idx="4294967295" type="title"/>
          </p:nvPr>
        </p:nvSpPr>
        <p:spPr>
          <a:xfrm>
            <a:off x="535775" y="887125"/>
            <a:ext cx="8004300" cy="36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Research Question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b="0" lang="en" sz="1800">
                <a:latin typeface="Times"/>
                <a:ea typeface="Times"/>
                <a:cs typeface="Times"/>
                <a:sym typeface="Times"/>
              </a:rPr>
              <a:t>Do certain movie genres thrive during downturns?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Answer</a:t>
            </a:r>
            <a:r>
              <a:rPr b="0" lang="en" sz="1800">
                <a:latin typeface="Times"/>
                <a:ea typeface="Times"/>
                <a:cs typeface="Times"/>
                <a:sym typeface="Times"/>
              </a:rPr>
              <a:t>: </a:t>
            </a:r>
            <a:r>
              <a:rPr lang="en" sz="1800">
                <a:latin typeface="Times"/>
                <a:ea typeface="Times"/>
                <a:cs typeface="Times"/>
                <a:sym typeface="Times"/>
              </a:rPr>
              <a:t>Yes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b="0" lang="en" sz="1800">
                <a:latin typeface="Times"/>
                <a:ea typeface="Times"/>
                <a:cs typeface="Times"/>
                <a:sym typeface="Times"/>
              </a:rPr>
              <a:t>Adventure, Thriller, Comedy, Drama rise; Action, Horror, Reality, Musicals fall.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latin typeface="Times"/>
                <a:ea typeface="Times"/>
                <a:cs typeface="Times"/>
                <a:sym typeface="Times"/>
              </a:rPr>
              <a:t>Insight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b="0" lang="en" sz="1800">
                <a:latin typeface="Times"/>
                <a:ea typeface="Times"/>
                <a:cs typeface="Times"/>
                <a:sym typeface="Times"/>
              </a:rPr>
              <a:t>Under stress, audiences prefer escapism and comfort over intensity</a:t>
            </a:r>
            <a:endParaRPr b="0" sz="18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idx="4294967295" type="title"/>
          </p:nvPr>
        </p:nvSpPr>
        <p:spPr>
          <a:xfrm>
            <a:off x="491850" y="2187750"/>
            <a:ext cx="816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7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Thank You</a:t>
            </a:r>
            <a:endParaRPr sz="51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81603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Research Objective</a:t>
            </a:r>
            <a:endParaRPr sz="24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8160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>
                <a:latin typeface="Times"/>
                <a:ea typeface="Times"/>
                <a:cs typeface="Times"/>
                <a:sym typeface="Times"/>
              </a:rPr>
              <a:t>Do certain movie genres </a:t>
            </a:r>
            <a:r>
              <a:rPr i="1" lang="en" sz="2500">
                <a:latin typeface="Times"/>
                <a:ea typeface="Times"/>
                <a:cs typeface="Times"/>
                <a:sym typeface="Times"/>
              </a:rPr>
              <a:t>thrive</a:t>
            </a:r>
            <a:r>
              <a:rPr lang="en" sz="2500">
                <a:latin typeface="Times"/>
                <a:ea typeface="Times"/>
                <a:cs typeface="Times"/>
                <a:sym typeface="Times"/>
              </a:rPr>
              <a:t> during U.S. economic downturn, and what does this reveal about consumer demand for entertainment under stress?</a:t>
            </a:r>
            <a:endParaRPr sz="25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535775" y="712150"/>
            <a:ext cx="8284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Why it matters?</a:t>
            </a:r>
            <a:endParaRPr sz="3600"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1480150"/>
            <a:ext cx="8284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"/>
              <a:buAutoNum type="arabicPeriod"/>
            </a:pPr>
            <a:r>
              <a:rPr lang="en" sz="2300">
                <a:latin typeface="Times"/>
                <a:ea typeface="Times"/>
                <a:cs typeface="Times"/>
                <a:sym typeface="Times"/>
              </a:rPr>
              <a:t>Movies = Cultural Mirror</a:t>
            </a:r>
            <a:endParaRPr sz="2300">
              <a:latin typeface="Times"/>
              <a:ea typeface="Times"/>
              <a:cs typeface="Times"/>
              <a:sym typeface="Time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"/>
              <a:ea typeface="Times"/>
              <a:cs typeface="Times"/>
              <a:sym typeface="Times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300"/>
              <a:buFont typeface="Times"/>
              <a:buAutoNum type="arabicPeriod"/>
            </a:pPr>
            <a:r>
              <a:rPr lang="en" sz="2300">
                <a:latin typeface="Times"/>
                <a:ea typeface="Times"/>
                <a:cs typeface="Times"/>
                <a:sym typeface="Times"/>
              </a:rPr>
              <a:t>Recessions test entertainment choices</a:t>
            </a:r>
            <a:endParaRPr sz="23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Analysis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303200" y="239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{D3858D2E-DE1C-48A9-B5CC-99FD4611452B}</a:tableStyleId>
              </a:tblPr>
              <a:tblGrid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  <a:gridCol w="710050"/>
              </a:tblGrid>
              <a:tr h="71912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gridSpan="8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92" name="Google Shape;92;p16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3" name="Google Shape;93;p16"/>
          <p:cNvSpPr txBox="1"/>
          <p:nvPr>
            <p:ph type="title"/>
          </p:nvPr>
        </p:nvSpPr>
        <p:spPr>
          <a:xfrm>
            <a:off x="646175" y="1235062"/>
            <a:ext cx="2315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Data Cleaning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646175" y="1560475"/>
            <a:ext cx="2755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Cleaned data (currency, % into numbers)</a:t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" name="Google Shape;95;p16"/>
          <p:cNvSpPr txBox="1"/>
          <p:nvPr>
            <p:ph type="title"/>
          </p:nvPr>
        </p:nvSpPr>
        <p:spPr>
          <a:xfrm>
            <a:off x="3250999" y="3668325"/>
            <a:ext cx="25572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Correlation Analysis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3251000" y="3993750"/>
            <a:ext cx="27555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Compared genre shares with unemployment &amp; GDP growth to see which genres link to downturns</a:t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091047" y="1235050"/>
            <a:ext cx="35073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Recession vs. Normal Average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8" name="Google Shape;98;p16"/>
          <p:cNvSpPr txBox="1"/>
          <p:nvPr>
            <p:ph idx="4294967295" type="body"/>
          </p:nvPr>
        </p:nvSpPr>
        <p:spPr>
          <a:xfrm>
            <a:off x="5091050" y="1560475"/>
            <a:ext cx="3732900" cy="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Calculated average market share during recession years vs. normal years</a:t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6245125" y="3668325"/>
            <a:ext cx="2678700" cy="3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Time Series Trends with Recessions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6245125" y="3993750"/>
            <a:ext cx="2678700" cy="10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Tracked genre shares year by year, shading recession periods (2001, 2007-09, 2020)</a:t>
            </a:r>
            <a:endParaRPr sz="1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1" name="Google Shape;101;p16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2" name="Google Shape;102;p16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03" name="Google Shape;103;p16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U.S. Recessions (2000-2025)</a:t>
            </a:r>
            <a:endParaRPr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71775" y="1988900"/>
            <a:ext cx="2629500" cy="1214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210425" y="1988900"/>
            <a:ext cx="2629500" cy="1214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049100" y="1988900"/>
            <a:ext cx="2629500" cy="1214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Covid-19 Recession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Year: 2020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3" name="Google Shape;113;p17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Dot-com Recessions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Year: 2001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Great Recessions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Year: 2007~2009</a:t>
            </a:r>
            <a:endParaRPr sz="21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265500" y="132300"/>
            <a:ext cx="4045200" cy="48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Recession-resilient genres: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Adventure &amp; Thriller/Suspense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thrive in downturns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Not recession-resilient: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Comedy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shows a mild short-term bump, but overall trend is declining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Recession-sensitive genres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Action, Horror, Reality, Musicals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decline when the economy weakens</a:t>
            </a:r>
            <a:endParaRPr b="0" sz="19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0" name="Google Shape;120;p18" title="Screenshot 2025-09-28 at 8.43.2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265500" y="132300"/>
            <a:ext cx="4045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Correlations per genre (with unemployment and GDP growth)</a:t>
            </a:r>
            <a:endParaRPr b="1" sz="2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 title="Screenshot 2025-09-28 at 8.56.3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243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265500" y="132300"/>
            <a:ext cx="4045200" cy="48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Recession-resilient genres: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Adventure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(+4.3 percentage points)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Thriller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(+3.1 percentage points)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Comedy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(+2.2 percentage points)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○"/>
            </a:pP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Temporary bump, not sustained resilience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Drama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(+1.8 percentage points)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Recession sensitive: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Action 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(-8.8 percentage points)</a:t>
            </a:r>
            <a:endParaRPr b="0"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Reality, Horror, Musicals decline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Overall: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Escapist &amp; emotional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genres </a:t>
            </a: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rise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Times"/>
              <a:buChar char="●"/>
            </a:pP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Intense &amp; artificial</a:t>
            </a:r>
            <a:r>
              <a:rPr b="0"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genres </a:t>
            </a:r>
            <a:r>
              <a:rPr lang="en" sz="17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fall</a:t>
            </a:r>
            <a:endParaRPr sz="17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28" name="Google Shape;128;p19"/>
          <p:cNvSpPr txBox="1"/>
          <p:nvPr>
            <p:ph idx="1" type="subTitle"/>
          </p:nvPr>
        </p:nvSpPr>
        <p:spPr>
          <a:xfrm>
            <a:off x="265500" y="132300"/>
            <a:ext cx="4045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Recession vs. Normal Average</a:t>
            </a:r>
            <a:endParaRPr b="1" sz="23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29" name="Google Shape;129;p19" title="Screenshot 2025-09-27 at 6.04.2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37850"/>
            <a:ext cx="4571999" cy="270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265500" y="132300"/>
            <a:ext cx="4045200" cy="48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Action:</a:t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"/>
              <a:buChar char="●"/>
            </a:pPr>
            <a:r>
              <a:rPr b="0"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Strong long-run growth</a:t>
            </a:r>
            <a:endParaRPr b="0"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"/>
              <a:buChar char="●"/>
            </a:pPr>
            <a:r>
              <a:rPr b="0"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Only 2020 recession caused a steep drop before rebound</a:t>
            </a:r>
            <a:endParaRPr b="0"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Adventure:</a:t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"/>
              <a:buChar char="●"/>
            </a:pPr>
            <a:r>
              <a:rPr b="0"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Generally stable, resilient in 2008~2009 but collapsed in 2020</a:t>
            </a:r>
            <a:endParaRPr b="0"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Comedy:</a:t>
            </a:r>
            <a:endParaRPr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"/>
              <a:buChar char="●"/>
            </a:pPr>
            <a:r>
              <a:rPr b="0" lang="en" sz="15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Long-term decline, not recession-resilient (keep falling even in downturns)</a:t>
            </a:r>
            <a:endParaRPr b="0" sz="15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265500" y="132300"/>
            <a:ext cx="4045200" cy="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Time Series Plot with Recessions</a:t>
            </a:r>
            <a:endParaRPr b="1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136" name="Google Shape;136;p20" title="Screenshot 2025-09-27 at 6.08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481300" y="529650"/>
            <a:ext cx="8269800" cy="408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I</a:t>
            </a:r>
            <a:r>
              <a:rPr b="1" lang="en" sz="30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mplications for Stakeholders</a:t>
            </a:r>
            <a:endParaRPr b="1" sz="30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Studio &amp; Producers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Prioritize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Adventure</a:t>
            </a:r>
            <a:r>
              <a:rPr lang="en">
                <a:latin typeface="Times"/>
                <a:ea typeface="Times"/>
                <a:cs typeface="Times"/>
                <a:sym typeface="Times"/>
              </a:rPr>
              <a:t> / Thriller projects in downturns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Streaming Platforms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Promote escapist content to retain subscribers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Investors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Genre mix signal resilience in box office returns</a:t>
            </a:r>
            <a:endParaRPr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Times"/>
                <a:ea typeface="Times"/>
                <a:cs typeface="Times"/>
                <a:sym typeface="Times"/>
              </a:rPr>
              <a:t>Society</a:t>
            </a:r>
            <a:endParaRPr b="1">
              <a:latin typeface="Times"/>
              <a:ea typeface="Times"/>
              <a:cs typeface="Times"/>
              <a:sym typeface="Times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Times"/>
              <a:buChar char="●"/>
            </a:pPr>
            <a:r>
              <a:rPr lang="en">
                <a:latin typeface="Times"/>
                <a:ea typeface="Times"/>
                <a:cs typeface="Times"/>
                <a:sym typeface="Times"/>
              </a:rPr>
              <a:t>Films serve as coping mechanisms during hard times</a:t>
            </a:r>
            <a:endParaRPr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