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09" r:id="rId3"/>
    <p:sldId id="264" r:id="rId5"/>
    <p:sldId id="265" r:id="rId6"/>
    <p:sldId id="424" r:id="rId7"/>
    <p:sldId id="433" r:id="rId8"/>
    <p:sldId id="425" r:id="rId9"/>
    <p:sldId id="427" r:id="rId10"/>
    <p:sldId id="428" r:id="rId11"/>
    <p:sldId id="429" r:id="rId12"/>
    <p:sldId id="430" r:id="rId13"/>
    <p:sldId id="375" r:id="rId14"/>
    <p:sldId id="446" r:id="rId15"/>
    <p:sldId id="444" r:id="rId16"/>
    <p:sldId id="445" r:id="rId17"/>
    <p:sldId id="447" r:id="rId18"/>
    <p:sldId id="44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培训内容" id="{9388e738-13ac-48d2-972c-187d72711596}">
          <p14:sldIdLst>
            <p14:sldId id="409"/>
            <p14:sldId id="265"/>
            <p14:sldId id="424"/>
            <p14:sldId id="433"/>
            <p14:sldId id="425"/>
            <p14:sldId id="427"/>
            <p14:sldId id="428"/>
            <p14:sldId id="429"/>
            <p14:sldId id="375"/>
            <p14:sldId id="446"/>
            <p14:sldId id="430"/>
            <p14:sldId id="444"/>
            <p14:sldId id="447"/>
            <p14:sldId id="448"/>
            <p14:sldId id="264"/>
            <p14:sldId id="44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EDA719"/>
    <a:srgbClr val="08A1D9"/>
    <a:srgbClr val="AAABB3"/>
    <a:srgbClr val="F96A1B"/>
    <a:srgbClr val="7C984A"/>
    <a:srgbClr val="FEDB54"/>
    <a:srgbClr val="797B7E"/>
    <a:srgbClr val="2D6AB3"/>
    <a:srgbClr val="BBB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314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3CCB-65FE-4EF9-8650-8F90D3A518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51B8-6FE8-4EB4-B058-E8CECB81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3CCB-65FE-4EF9-8650-8F90D3A518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51B8-6FE8-4EB4-B058-E8CECB81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3CCB-65FE-4EF9-8650-8F90D3A518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51B8-6FE8-4EB4-B058-E8CECB81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3CCB-65FE-4EF9-8650-8F90D3A518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51B8-6FE8-4EB4-B058-E8CECB81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3CCB-65FE-4EF9-8650-8F90D3A518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51B8-6FE8-4EB4-B058-E8CECB81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3CCB-65FE-4EF9-8650-8F90D3A518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51B8-6FE8-4EB4-B058-E8CECB81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3CCB-65FE-4EF9-8650-8F90D3A518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51B8-6FE8-4EB4-B058-E8CECB81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3CCB-65FE-4EF9-8650-8F90D3A518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51B8-6FE8-4EB4-B058-E8CECB81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3CCB-65FE-4EF9-8650-8F90D3A518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51B8-6FE8-4EB4-B058-E8CECB81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3CCB-65FE-4EF9-8650-8F90D3A518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51B8-6FE8-4EB4-B058-E8CECB81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3CCB-65FE-4EF9-8650-8F90D3A518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51B8-6FE8-4EB4-B058-E8CECB81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83CCB-65FE-4EF9-8650-8F90D3A518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A51B8-6FE8-4EB4-B058-E8CECB8162B1}" type="slidenum">
              <a:rPr lang="zh-CN" altLang="en-US" smtClean="0"/>
            </a:fld>
            <a:endParaRPr lang="zh-CN" altLang="en-US"/>
          </a:p>
        </p:txBody>
      </p:sp>
      <p:grpSp>
        <p:nvGrpSpPr>
          <p:cNvPr id="31" name="组合 30"/>
          <p:cNvGrpSpPr/>
          <p:nvPr userDrawn="1"/>
        </p:nvGrpSpPr>
        <p:grpSpPr>
          <a:xfrm>
            <a:off x="0" y="6748780"/>
            <a:ext cx="12192635" cy="125095"/>
            <a:chOff x="0" y="10628"/>
            <a:chExt cx="19201" cy="197"/>
          </a:xfrm>
        </p:grpSpPr>
        <p:sp>
          <p:nvSpPr>
            <p:cNvPr id="15" name="矩形 14"/>
            <p:cNvSpPr/>
            <p:nvPr/>
          </p:nvSpPr>
          <p:spPr>
            <a:xfrm>
              <a:off x="0" y="10628"/>
              <a:ext cx="11854" cy="1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1854" y="10628"/>
              <a:ext cx="7347" cy="197"/>
            </a:xfrm>
            <a:prstGeom prst="rect">
              <a:avLst/>
            </a:prstGeom>
            <a:solidFill>
              <a:srgbClr val="2D6A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" name="组合 13"/>
          <p:cNvGrpSpPr/>
          <p:nvPr userDrawn="1"/>
        </p:nvGrpSpPr>
        <p:grpSpPr>
          <a:xfrm>
            <a:off x="9385770" y="165735"/>
            <a:ext cx="2772962" cy="443692"/>
            <a:chOff x="2129" y="-957"/>
            <a:chExt cx="4709" cy="754"/>
          </a:xfrm>
        </p:grpSpPr>
        <p:pic>
          <p:nvPicPr>
            <p:cNvPr id="8" name="图片 17" descr="2"/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5F6F7"/>
                </a:clrFrom>
                <a:clrTo>
                  <a:srgbClr val="F5F6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1100000" flipH="1" flipV="1">
              <a:off x="2129" y="-879"/>
              <a:ext cx="611" cy="61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" name="文本框 18"/>
            <p:cNvSpPr txBox="1"/>
            <p:nvPr/>
          </p:nvSpPr>
          <p:spPr>
            <a:xfrm>
              <a:off x="2686" y="-957"/>
              <a:ext cx="4152" cy="5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dist"/>
              <a:r>
                <a:rPr lang="zh-CN" altLang="en-US" sz="1400" b="1">
                  <a:solidFill>
                    <a:srgbClr val="1F95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福州扬腾网络科技有限公司</a:t>
              </a:r>
              <a:endParaRPr lang="zh-CN" altLang="en-US" sz="1400" b="1">
                <a:solidFill>
                  <a:srgbClr val="1F95D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19"/>
            <p:cNvSpPr txBox="1"/>
            <p:nvPr/>
          </p:nvSpPr>
          <p:spPr>
            <a:xfrm>
              <a:off x="2702" y="-620"/>
              <a:ext cx="4135" cy="4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dist"/>
              <a:r>
                <a:rPr lang="en-US" altLang="zh-CN" sz="1000">
                  <a:solidFill>
                    <a:srgbClr val="1F95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Fuzhou Yangteng Network Co.,Ltd</a:t>
              </a:r>
              <a:endParaRPr lang="en-US" altLang="zh-CN" sz="1000">
                <a:solidFill>
                  <a:srgbClr val="1F95D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6026150" y="2339975"/>
            <a:ext cx="6165850" cy="4290695"/>
            <a:chOff x="9490" y="3702"/>
            <a:chExt cx="9710" cy="675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105" b="5178"/>
            <a:stretch>
              <a:fillRect/>
            </a:stretch>
          </p:blipFill>
          <p:spPr>
            <a:xfrm>
              <a:off x="9490" y="3787"/>
              <a:ext cx="9710" cy="6673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>
                    <a:alpha val="100000"/>
                  </a:srgbClr>
                </a:clrFrom>
                <a:clrTo>
                  <a:srgbClr val="000000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8900000">
              <a:off x="17117" y="3702"/>
              <a:ext cx="1516" cy="1516"/>
            </a:xfrm>
            <a:prstGeom prst="rect">
              <a:avLst/>
            </a:prstGeom>
          </p:spPr>
        </p:pic>
      </p:grpSp>
      <p:grpSp>
        <p:nvGrpSpPr>
          <p:cNvPr id="35" name="组合 34"/>
          <p:cNvGrpSpPr/>
          <p:nvPr/>
        </p:nvGrpSpPr>
        <p:grpSpPr>
          <a:xfrm>
            <a:off x="325120" y="1716405"/>
            <a:ext cx="8100695" cy="2799715"/>
            <a:chOff x="856" y="4130"/>
            <a:chExt cx="12757" cy="4409"/>
          </a:xfrm>
        </p:grpSpPr>
        <p:sp>
          <p:nvSpPr>
            <p:cNvPr id="19" name="矩形 18"/>
            <p:cNvSpPr/>
            <p:nvPr/>
          </p:nvSpPr>
          <p:spPr>
            <a:xfrm>
              <a:off x="856" y="7717"/>
              <a:ext cx="6251" cy="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部门：</a:t>
              </a:r>
              <a:r>
                <a:rPr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营销一部-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eb</a:t>
              </a:r>
              <a:r>
                <a:rPr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ay组</a:t>
              </a:r>
              <a:endPara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TextBox 6"/>
            <p:cNvSpPr txBox="1">
              <a:spLocks noChangeArrowheads="1"/>
            </p:cNvSpPr>
            <p:nvPr/>
          </p:nvSpPr>
          <p:spPr bwMode="auto">
            <a:xfrm>
              <a:off x="856" y="6162"/>
              <a:ext cx="9607" cy="5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fontAlgn="base"/>
              <a:endParaRPr lang="en-US" altLang="zh-CN" sz="16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285" y="4130"/>
              <a:ext cx="9328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0" y="6748780"/>
            <a:ext cx="12191365" cy="124460"/>
            <a:chOff x="0" y="10628"/>
            <a:chExt cx="19199" cy="196"/>
          </a:xfrm>
        </p:grpSpPr>
        <p:sp>
          <p:nvSpPr>
            <p:cNvPr id="15" name="矩形 14"/>
            <p:cNvSpPr/>
            <p:nvPr/>
          </p:nvSpPr>
          <p:spPr>
            <a:xfrm>
              <a:off x="0" y="10628"/>
              <a:ext cx="11854" cy="1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1853" y="10628"/>
              <a:ext cx="7347" cy="197"/>
            </a:xfrm>
            <a:prstGeom prst="rect">
              <a:avLst/>
            </a:prstGeom>
            <a:solidFill>
              <a:srgbClr val="2D6A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25120" y="1885950"/>
            <a:ext cx="67557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</a:rPr>
              <a:t>产品介绍</a:t>
            </a:r>
            <a:r>
              <a:rPr lang="en-US" altLang="zh-CN"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</a:rPr>
              <a:t>--BDA</a:t>
            </a:r>
            <a:endParaRPr lang="en-US" altLang="zh-CN" sz="4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文本框 99"/>
          <p:cNvSpPr txBox="1"/>
          <p:nvPr/>
        </p:nvSpPr>
        <p:spPr>
          <a:xfrm>
            <a:off x="382270" y="1556385"/>
            <a:ext cx="11490960" cy="14020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600" b="1">
                <a:solidFill>
                  <a:srgbClr val="EDA719"/>
                </a:solidFill>
                <a:latin typeface="+mn-ea"/>
              </a:rPr>
              <a:t>豪华车，双分区空调</a:t>
            </a:r>
            <a:r>
              <a:rPr lang="zh-CN" altLang="en-US" b="1">
                <a:solidFill>
                  <a:srgbClr val="EDA719"/>
                </a:solidFill>
                <a:latin typeface="+mn-ea"/>
              </a:rPr>
              <a:t>：</a:t>
            </a:r>
            <a:endParaRPr lang="zh-CN" altLang="en-US" b="1">
              <a:solidFill>
                <a:srgbClr val="EDA719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1200">
                <a:latin typeface="+mn-ea"/>
                <a:cs typeface="+mn-ea"/>
              </a:rPr>
              <a:t>汽车上的“DUAL”是空调分区控制键，按下这个键后，指示灯亮起，这时可以设定正副驾驶座区的空调温度，调整到需要的温度以后再关掉这个键，自动空调就会按设定的值来调节温度了。但是有的双分区空调，车上没有此按键，需要单独设定左右两边的温度。</a:t>
            </a:r>
            <a:endParaRPr lang="zh-CN" altLang="en-US" sz="1200">
              <a:latin typeface="+mn-ea"/>
              <a:cs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1200">
                <a:latin typeface="+mn-ea"/>
                <a:cs typeface="+mn-ea"/>
                <a:sym typeface="+mn-ea"/>
              </a:rPr>
              <a:t>关于多分区的原理，通过把风道细化，增加多混合风门，实现不同区域的温度调节。但是蒸发器和暖风箱都只有一个，只是经过几个混合风门后被送到了不同的管路，而这多个混合风门是由多个独立的执行器来控制的。所以有几个分区，就有几个对应的混合风门执行器（</a:t>
            </a:r>
            <a:r>
              <a:rPr lang="en-US" altLang="zh-CN" sz="1200">
                <a:latin typeface="+mn-ea"/>
                <a:cs typeface="+mn-ea"/>
                <a:sym typeface="+mn-ea"/>
              </a:rPr>
              <a:t>Note:Temperature</a:t>
            </a:r>
            <a:r>
              <a:rPr lang="zh-CN" altLang="en-US" sz="1200">
                <a:latin typeface="+mn-ea"/>
                <a:cs typeface="+mn-ea"/>
                <a:sym typeface="+mn-ea"/>
              </a:rPr>
              <a:t>）</a:t>
            </a:r>
            <a:endParaRPr lang="zh-CN" altLang="en-US" sz="1200">
              <a:latin typeface="+mn-ea"/>
              <a:cs typeface="+mn-ea"/>
            </a:endParaRPr>
          </a:p>
        </p:txBody>
      </p:sp>
      <p:sp>
        <p:nvSpPr>
          <p:cNvPr id="56323" name="文本框 6"/>
          <p:cNvSpPr txBox="1"/>
          <p:nvPr/>
        </p:nvSpPr>
        <p:spPr>
          <a:xfrm>
            <a:off x="317500" y="1104265"/>
            <a:ext cx="4657725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600" b="1">
                <a:solidFill>
                  <a:srgbClr val="EDA719"/>
                </a:solidFill>
                <a:latin typeface="+mn-ea"/>
              </a:rPr>
              <a:t>汽车多分区空调</a:t>
            </a:r>
            <a:endParaRPr lang="zh-CN" altLang="en-US" sz="1600" b="1">
              <a:solidFill>
                <a:srgbClr val="EDA719"/>
              </a:solidFill>
              <a:latin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0" y="490518"/>
            <a:ext cx="621680" cy="369332"/>
          </a:xfrm>
          <a:prstGeom prst="rect">
            <a:avLst/>
          </a:prstGeom>
          <a:solidFill>
            <a:srgbClr val="EDA7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7710" y="483870"/>
            <a:ext cx="2363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EDA719"/>
                </a:solidFill>
              </a:rPr>
              <a:t>知识拓展</a:t>
            </a:r>
            <a:endParaRPr lang="zh-CN" altLang="en-US" b="1">
              <a:solidFill>
                <a:srgbClr val="EDA719"/>
              </a:solidFill>
            </a:endParaRPr>
          </a:p>
        </p:txBody>
      </p:sp>
      <p:sp>
        <p:nvSpPr>
          <p:cNvPr id="57346" name="文本框 1"/>
          <p:cNvSpPr txBox="1"/>
          <p:nvPr/>
        </p:nvSpPr>
        <p:spPr>
          <a:xfrm>
            <a:off x="382270" y="3272155"/>
            <a:ext cx="11649710" cy="2331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>
              <a:lnSpc>
                <a:spcPct val="190000"/>
              </a:lnSpc>
            </a:pPr>
            <a:r>
              <a:rPr lang="zh-CN" altLang="en-US" sz="1600" b="1">
                <a:solidFill>
                  <a:srgbClr val="FFC000"/>
                </a:solidFill>
                <a:latin typeface="+mn-ea"/>
                <a:sym typeface="+mn-ea"/>
              </a:rPr>
              <a:t>手动空调和自动空调</a:t>
            </a:r>
            <a:endParaRPr lang="en-US" altLang="zh-CN" sz="1200" b="1">
              <a:solidFill>
                <a:srgbClr val="1707B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lnSpc>
                <a:spcPct val="190000"/>
              </a:lnSpc>
            </a:pPr>
            <a:r>
              <a:rPr lang="zh-CN" altLang="en-US" sz="1200" b="1">
                <a:solidFill>
                  <a:srgbClr val="EDA719"/>
                </a:solidFill>
                <a:latin typeface="+mn-ea"/>
                <a:cs typeface="+mn-ea"/>
              </a:rPr>
              <a:t>手动空调：</a:t>
            </a:r>
            <a:r>
              <a:rPr lang="zh-CN" altLang="en-US" sz="1200">
                <a:latin typeface="+mn-ea"/>
                <a:cs typeface="+mn-ea"/>
              </a:rPr>
              <a:t>只能调节出风量和制冷制热，空调会一直工作，当你觉得太冷或太热的时候只能手动去反复调节，用起来很不方便。</a:t>
            </a:r>
            <a:endParaRPr lang="zh-CN" altLang="en-US" sz="1200">
              <a:latin typeface="+mn-ea"/>
              <a:cs typeface="+mn-ea"/>
            </a:endParaRPr>
          </a:p>
          <a:p>
            <a:pPr algn="l">
              <a:lnSpc>
                <a:spcPct val="190000"/>
              </a:lnSpc>
            </a:pPr>
            <a:r>
              <a:rPr lang="zh-CN" altLang="en-US" sz="1200" b="1">
                <a:solidFill>
                  <a:srgbClr val="EDA719"/>
                </a:solidFill>
                <a:latin typeface="+mn-ea"/>
                <a:cs typeface="+mn-ea"/>
              </a:rPr>
              <a:t>自动空调：</a:t>
            </a:r>
            <a:r>
              <a:rPr lang="zh-CN" altLang="en-US" sz="1200">
                <a:latin typeface="+mn-ea"/>
                <a:cs typeface="+mn-ea"/>
              </a:rPr>
              <a:t>是你设定温度，车内有温度传感器，当车内温度达到你设定的温度时空调会自动停止工作，当温度有变化时再启动，省去了人工操作。</a:t>
            </a:r>
            <a:endParaRPr lang="zh-CN" altLang="en-US" sz="1200">
              <a:latin typeface="+mn-ea"/>
              <a:cs typeface="+mn-ea"/>
            </a:endParaRPr>
          </a:p>
          <a:p>
            <a:pPr algn="l">
              <a:lnSpc>
                <a:spcPct val="190000"/>
              </a:lnSpc>
            </a:pPr>
            <a:r>
              <a:rPr lang="zh-CN" altLang="en-US" sz="1200">
                <a:latin typeface="+mn-ea"/>
                <a:cs typeface="+mn-ea"/>
                <a:sym typeface="+mn-ea"/>
              </a:rPr>
              <a:t>在整个汽车自动空调系统中，风门执行器是最核心的控制器件之一，主要用来控制</a:t>
            </a:r>
            <a:r>
              <a:rPr lang="zh-CN" altLang="en-US" sz="1200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系统运行模式</a:t>
            </a:r>
            <a:r>
              <a:rPr lang="zh-CN" altLang="en-US" sz="12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，</a:t>
            </a:r>
            <a:r>
              <a:rPr lang="zh-CN" altLang="en-US" sz="1200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调节系统温度</a:t>
            </a:r>
            <a:r>
              <a:rPr lang="zh-CN" altLang="en-US" sz="12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，</a:t>
            </a:r>
            <a:r>
              <a:rPr lang="zh-CN" altLang="en-US" sz="1200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设置空气内外循环</a:t>
            </a:r>
            <a:r>
              <a:rPr lang="zh-CN" altLang="en-US" sz="1200">
                <a:latin typeface="+mn-ea"/>
                <a:cs typeface="+mn-ea"/>
                <a:sym typeface="+mn-ea"/>
              </a:rPr>
              <a:t>等。一般单区自动空调有三个风门执行器，用来控制上面提及的功能。双区有四个以上的风门执行器，而一些复杂的汽车自动空调系统可能会有十个以上的风门执行器，来实现更加复杂的功能。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4950357" y="1614278"/>
            <a:ext cx="2328306" cy="2494819"/>
            <a:chOff x="4734146" y="2130932"/>
            <a:chExt cx="1227109" cy="1314868"/>
          </a:xfrm>
        </p:grpSpPr>
        <p:sp>
          <p:nvSpPr>
            <p:cNvPr id="13" name="椭圆 12"/>
            <p:cNvSpPr/>
            <p:nvPr/>
          </p:nvSpPr>
          <p:spPr>
            <a:xfrm>
              <a:off x="4734146" y="2130932"/>
              <a:ext cx="999461" cy="999461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796989" y="2281534"/>
              <a:ext cx="1164266" cy="1164266"/>
            </a:xfrm>
            <a:prstGeom prst="rect">
              <a:avLst/>
            </a:prstGeom>
          </p:spPr>
        </p:pic>
      </p:grpSp>
      <p:sp>
        <p:nvSpPr>
          <p:cNvPr id="27" name="文本框 26"/>
          <p:cNvSpPr txBox="1"/>
          <p:nvPr/>
        </p:nvSpPr>
        <p:spPr>
          <a:xfrm>
            <a:off x="4015740" y="4404995"/>
            <a:ext cx="4316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b="1" dirty="0" smtClean="0">
                <a:solidFill>
                  <a:schemeClr val="accent4">
                    <a:lumMod val="75000"/>
                  </a:schemeClr>
                </a:solidFill>
                <a:cs typeface="+mn-ea"/>
                <a:sym typeface="+mn-lt"/>
              </a:rPr>
              <a:t>安装位置</a:t>
            </a:r>
            <a:endParaRPr lang="zh-CN" altLang="en-US" sz="3600" b="1" dirty="0" smtClean="0">
              <a:solidFill>
                <a:schemeClr val="accent4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标题 1"/>
          <p:cNvSpPr>
            <a:spLocks noGrp="1"/>
          </p:cNvSpPr>
          <p:nvPr>
            <p:ph type="title"/>
          </p:nvPr>
        </p:nvSpPr>
        <p:spPr>
          <a:xfrm>
            <a:off x="621665" y="405765"/>
            <a:ext cx="1229360" cy="541655"/>
          </a:xfrm>
        </p:spPr>
        <p:txBody>
          <a:bodyPr lIns="91440" tIns="45720" rIns="91440" bIns="45720" anchor="ctr">
            <a:normAutofit/>
          </a:bodyPr>
          <a:p>
            <a:r>
              <a:rPr lang="zh-CN" altLang="en-US" sz="1800" b="1">
                <a:solidFill>
                  <a:schemeClr val="accent4">
                    <a:lumMod val="75000"/>
                  </a:schemeClr>
                </a:solidFill>
              </a:rPr>
              <a:t>安装位置</a:t>
            </a:r>
            <a:endParaRPr lang="zh-CN" altLang="en-US" sz="18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0" y="491788"/>
            <a:ext cx="62168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内容占位符 7" descr="lALPBE1XYk-QcUPNAoDNA-8_1007_64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1665" y="1112520"/>
            <a:ext cx="8500110" cy="54025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标题 1"/>
          <p:cNvSpPr>
            <a:spLocks noGrp="1"/>
          </p:cNvSpPr>
          <p:nvPr>
            <p:ph type="title"/>
          </p:nvPr>
        </p:nvSpPr>
        <p:spPr>
          <a:xfrm>
            <a:off x="621665" y="405765"/>
            <a:ext cx="1229360" cy="541655"/>
          </a:xfrm>
        </p:spPr>
        <p:txBody>
          <a:bodyPr lIns="91440" tIns="45720" rIns="91440" bIns="45720" anchor="ctr">
            <a:normAutofit/>
          </a:bodyPr>
          <a:p>
            <a:r>
              <a:rPr lang="zh-CN" altLang="en-US" sz="1800" b="1">
                <a:solidFill>
                  <a:schemeClr val="accent4">
                    <a:lumMod val="75000"/>
                  </a:schemeClr>
                </a:solidFill>
              </a:rPr>
              <a:t>安装位置</a:t>
            </a:r>
            <a:endParaRPr lang="zh-CN" altLang="en-US" sz="18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8370" name="文本框 5"/>
          <p:cNvSpPr txBox="1"/>
          <p:nvPr/>
        </p:nvSpPr>
        <p:spPr>
          <a:xfrm>
            <a:off x="223203" y="1054735"/>
            <a:ext cx="7789863" cy="4223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40000"/>
              </a:lnSpc>
            </a:pPr>
            <a:r>
              <a:rPr lang="zh-CN" altLang="en-US" sz="1600" noProof="1">
                <a:latin typeface="+mn-ea"/>
                <a:cs typeface="+mn-ea"/>
              </a:rPr>
              <a:t>一、对于单区空调控制系统</a:t>
            </a:r>
            <a:endParaRPr lang="zh-CN" altLang="en-US" sz="1600" noProof="1">
              <a:latin typeface="+mn-ea"/>
              <a:cs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1600" noProof="1">
                <a:latin typeface="+mn-ea"/>
                <a:cs typeface="+mn-ea"/>
              </a:rPr>
              <a:t>	</a:t>
            </a:r>
            <a:r>
              <a:rPr lang="en-US" altLang="zh-CN" sz="1600" b="1" noProof="1">
                <a:solidFill>
                  <a:schemeClr val="accent4">
                    <a:lumMod val="75000"/>
                  </a:schemeClr>
                </a:solidFill>
                <a:latin typeface="+mn-ea"/>
                <a:cs typeface="+mn-ea"/>
              </a:rPr>
              <a:t>1</a:t>
            </a:r>
            <a:r>
              <a:rPr lang="zh-CN" altLang="en-US" sz="1600" b="1" noProof="1">
                <a:solidFill>
                  <a:schemeClr val="accent4">
                    <a:lumMod val="75000"/>
                  </a:schemeClr>
                </a:solidFill>
                <a:latin typeface="+mn-ea"/>
                <a:cs typeface="+mn-ea"/>
              </a:rPr>
              <a:t>、前排空调</a:t>
            </a:r>
            <a:endParaRPr lang="zh-CN" altLang="en-US" sz="1600" b="1" noProof="1">
              <a:solidFill>
                <a:schemeClr val="accent4">
                  <a:lumMod val="7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1600" noProof="1">
                <a:latin typeface="+mn-ea"/>
                <a:cs typeface="+mn-ea"/>
              </a:rPr>
              <a:t>	</a:t>
            </a:r>
            <a:r>
              <a:rPr lang="zh-CN" altLang="en-US" sz="1600" noProof="1">
                <a:latin typeface="+mn-ea"/>
                <a:cs typeface="+mn-ea"/>
                <a:sym typeface="+mn-ea"/>
              </a:rPr>
              <a:t>进气风门执行器</a:t>
            </a:r>
            <a:r>
              <a:rPr lang="en-US" altLang="zh-CN" sz="1600" noProof="1">
                <a:latin typeface="+mn-ea"/>
                <a:cs typeface="+mn-ea"/>
                <a:sym typeface="+mn-ea"/>
              </a:rPr>
              <a:t>(Air Inlet)</a:t>
            </a:r>
            <a:endParaRPr lang="en-US" altLang="zh-CN" sz="1600" noProof="1">
              <a:latin typeface="+mn-ea"/>
              <a:cs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1600" noProof="1">
                <a:latin typeface="+mn-ea"/>
                <a:cs typeface="+mn-ea"/>
                <a:sym typeface="+mn-ea"/>
              </a:rPr>
              <a:t>	</a:t>
            </a:r>
            <a:r>
              <a:rPr lang="zh-CN" altLang="en-US" sz="1600" noProof="1">
                <a:latin typeface="+mn-ea"/>
                <a:cs typeface="+mn-ea"/>
                <a:sym typeface="+mn-ea"/>
              </a:rPr>
              <a:t>温度风门执行器</a:t>
            </a:r>
            <a:r>
              <a:rPr lang="en-US" sz="1600" noProof="1">
                <a:latin typeface="+mn-ea"/>
                <a:cs typeface="+mn-ea"/>
                <a:sym typeface="+mn-ea"/>
              </a:rPr>
              <a:t>(Temperature)</a:t>
            </a:r>
            <a:endParaRPr lang="en-US" sz="1600" noProof="1">
              <a:latin typeface="+mn-ea"/>
              <a:cs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1600" noProof="1">
                <a:latin typeface="+mn-ea"/>
                <a:cs typeface="+mn-ea"/>
                <a:sym typeface="+mn-ea"/>
              </a:rPr>
              <a:t>	</a:t>
            </a:r>
            <a:r>
              <a:rPr lang="zh-CN" altLang="en-US" sz="1600" noProof="1">
                <a:latin typeface="+mn-ea"/>
                <a:cs typeface="+mn-ea"/>
                <a:sym typeface="+mn-ea"/>
              </a:rPr>
              <a:t>模式风门执行器（</a:t>
            </a:r>
            <a:r>
              <a:rPr lang="en-US" altLang="zh-CN" sz="1600" noProof="1">
                <a:latin typeface="+mn-ea"/>
                <a:cs typeface="+mn-ea"/>
                <a:sym typeface="+mn-ea"/>
              </a:rPr>
              <a:t>Mode)</a:t>
            </a:r>
            <a:endParaRPr lang="en-US" altLang="zh-CN" sz="1600" noProof="1">
              <a:latin typeface="+mn-ea"/>
              <a:cs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1600" b="1" noProof="1">
                <a:solidFill>
                  <a:srgbClr val="1707B9"/>
                </a:solidFill>
                <a:latin typeface="+mn-ea"/>
                <a:cs typeface="+mn-ea"/>
                <a:sym typeface="+mn-ea"/>
              </a:rPr>
              <a:t>	</a:t>
            </a:r>
            <a:r>
              <a:rPr lang="zh-CN" altLang="en-US" sz="1600" noProof="1">
                <a:latin typeface="+mn-ea"/>
                <a:cs typeface="+mn-ea"/>
                <a:sym typeface="+mn-ea"/>
              </a:rPr>
              <a:t>除霜执行器（defrost）</a:t>
            </a:r>
            <a:endParaRPr lang="zh-CN" altLang="en-US" sz="1600" noProof="1">
              <a:latin typeface="+mn-ea"/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1600" noProof="1">
                <a:latin typeface="+mn-ea"/>
                <a:cs typeface="+mn-ea"/>
                <a:sym typeface="+mn-ea"/>
              </a:rPr>
              <a:t>              其中</a:t>
            </a:r>
            <a:r>
              <a:rPr lang="en-US" altLang="zh-CN" sz="1600" noProof="1">
                <a:latin typeface="+mn-ea"/>
                <a:cs typeface="+mn-ea"/>
                <a:sym typeface="+mn-ea"/>
              </a:rPr>
              <a:t>Temperature, Mode, Defrost</a:t>
            </a:r>
            <a:r>
              <a:rPr lang="zh-CN" altLang="en-US" sz="1600" noProof="1">
                <a:latin typeface="+mn-ea"/>
                <a:cs typeface="+mn-ea"/>
                <a:sym typeface="+mn-ea"/>
              </a:rPr>
              <a:t>的位置是</a:t>
            </a:r>
            <a:r>
              <a:rPr lang="en-US" altLang="zh-CN" sz="1600" noProof="1">
                <a:latin typeface="+mn-ea"/>
                <a:cs typeface="+mn-ea"/>
                <a:sym typeface="+mn-ea"/>
              </a:rPr>
              <a:t>Main</a:t>
            </a:r>
            <a:endParaRPr lang="en-US" altLang="zh-CN" sz="1600" noProof="1">
              <a:latin typeface="+mn-ea"/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1600" noProof="1">
                <a:latin typeface="+mn-ea"/>
                <a:cs typeface="+mn-ea"/>
                <a:sym typeface="+mn-ea"/>
              </a:rPr>
              <a:t>              </a:t>
            </a:r>
            <a:r>
              <a:rPr lang="zh-CN" altLang="en-US" sz="1600" noProof="1">
                <a:latin typeface="+mn-ea"/>
                <a:cs typeface="+mn-ea"/>
                <a:sym typeface="+mn-ea"/>
              </a:rPr>
              <a:t>对于温度来说，可能还有</a:t>
            </a:r>
            <a:r>
              <a:rPr lang="en-US" altLang="zh-CN" sz="1600" noProof="1">
                <a:latin typeface="+mn-ea"/>
                <a:cs typeface="+mn-ea"/>
                <a:sym typeface="+mn-ea"/>
              </a:rPr>
              <a:t>Upper Main</a:t>
            </a:r>
            <a:r>
              <a:rPr lang="zh-CN" altLang="en-US" sz="1600" noProof="1">
                <a:latin typeface="+mn-ea"/>
                <a:cs typeface="+mn-ea"/>
                <a:sym typeface="+mn-ea"/>
              </a:rPr>
              <a:t>或者</a:t>
            </a:r>
            <a:r>
              <a:rPr lang="en-US" altLang="zh-CN" sz="1600" noProof="1">
                <a:latin typeface="+mn-ea"/>
                <a:cs typeface="+mn-ea"/>
                <a:sym typeface="+mn-ea"/>
              </a:rPr>
              <a:t>Lower Main</a:t>
            </a:r>
            <a:r>
              <a:rPr lang="zh-CN" altLang="en-US" sz="1600" noProof="1">
                <a:latin typeface="+mn-ea"/>
                <a:cs typeface="+mn-ea"/>
                <a:sym typeface="+mn-ea"/>
              </a:rPr>
              <a:t>的区别</a:t>
            </a:r>
            <a:endParaRPr lang="zh-CN" altLang="en-US" sz="1600" b="1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1600" b="1" noProof="1">
                <a:solidFill>
                  <a:srgbClr val="1707B9"/>
                </a:solidFill>
                <a:latin typeface="+mn-ea"/>
                <a:cs typeface="+mn-ea"/>
              </a:rPr>
              <a:t>	</a:t>
            </a:r>
            <a:endParaRPr lang="en-US" altLang="zh-CN" sz="1600" b="1" noProof="1">
              <a:solidFill>
                <a:srgbClr val="1707B9"/>
              </a:solidFill>
              <a:latin typeface="+mn-ea"/>
              <a:cs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1600" b="1" noProof="1">
                <a:solidFill>
                  <a:srgbClr val="1707B9"/>
                </a:solidFill>
                <a:latin typeface="+mn-ea"/>
                <a:cs typeface="+mn-ea"/>
              </a:rPr>
              <a:t>	</a:t>
            </a:r>
            <a:r>
              <a:rPr lang="en-US" altLang="zh-CN" sz="1600" b="1" noProof="1">
                <a:solidFill>
                  <a:schemeClr val="accent4">
                    <a:lumMod val="75000"/>
                  </a:schemeClr>
                </a:solidFill>
                <a:latin typeface="+mn-ea"/>
                <a:cs typeface="+mn-ea"/>
              </a:rPr>
              <a:t>2</a:t>
            </a:r>
            <a:r>
              <a:rPr lang="zh-CN" altLang="en-US" sz="1600" b="1" noProof="1">
                <a:solidFill>
                  <a:schemeClr val="accent4">
                    <a:lumMod val="75000"/>
                  </a:schemeClr>
                </a:solidFill>
                <a:latin typeface="+mn-ea"/>
                <a:cs typeface="+mn-ea"/>
              </a:rPr>
              <a:t>、后排空调</a:t>
            </a:r>
            <a:r>
              <a:rPr lang="en-US" altLang="zh-CN" sz="1600" noProof="1">
                <a:latin typeface="+mn-ea"/>
                <a:cs typeface="+mn-ea"/>
              </a:rPr>
              <a:t>	</a:t>
            </a:r>
            <a:endParaRPr lang="zh-CN" altLang="en-US" sz="1600" noProof="1">
              <a:latin typeface="+mn-ea"/>
              <a:cs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1600" noProof="1">
                <a:latin typeface="+mn-ea"/>
                <a:cs typeface="+mn-ea"/>
              </a:rPr>
              <a:t>	</a:t>
            </a:r>
            <a:r>
              <a:rPr lang="zh-CN" altLang="en-US" sz="1600" noProof="1">
                <a:latin typeface="+mn-ea"/>
                <a:cs typeface="+mn-ea"/>
              </a:rPr>
              <a:t>温度风门执行器：</a:t>
            </a:r>
            <a:r>
              <a:rPr lang="en-US" altLang="zh-CN" sz="1600" noProof="1">
                <a:latin typeface="+mn-ea"/>
                <a:cs typeface="+mn-ea"/>
              </a:rPr>
              <a:t>(Temperature)</a:t>
            </a:r>
            <a:endParaRPr lang="en-US" altLang="zh-CN" sz="1600" noProof="1">
              <a:latin typeface="+mn-ea"/>
              <a:cs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1600" noProof="1">
                <a:latin typeface="+mn-ea"/>
                <a:cs typeface="+mn-ea"/>
              </a:rPr>
              <a:t>	</a:t>
            </a:r>
            <a:r>
              <a:rPr lang="zh-CN" altLang="en-US" sz="1600" noProof="1">
                <a:latin typeface="+mn-ea"/>
                <a:cs typeface="+mn-ea"/>
              </a:rPr>
              <a:t>模式风门执行器：</a:t>
            </a:r>
            <a:r>
              <a:rPr lang="en-US" altLang="zh-CN" sz="1600" noProof="1">
                <a:latin typeface="+mn-ea"/>
                <a:cs typeface="+mn-ea"/>
              </a:rPr>
              <a:t>(Mode)</a:t>
            </a:r>
            <a:endParaRPr lang="en-US" altLang="zh-CN" sz="1600" b="1" noProof="1">
              <a:solidFill>
                <a:srgbClr val="1707B9"/>
              </a:solidFill>
              <a:latin typeface="+mn-ea"/>
              <a:cs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0" y="491788"/>
            <a:ext cx="62168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文本框 5"/>
          <p:cNvSpPr txBox="1"/>
          <p:nvPr/>
        </p:nvSpPr>
        <p:spPr>
          <a:xfrm>
            <a:off x="421005" y="1186180"/>
            <a:ext cx="9956165" cy="48050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600">
                <a:latin typeface="+mn-ea"/>
                <a:cs typeface="+mn-ea"/>
              </a:rPr>
              <a:t>二、对于双分区空调控制系统</a:t>
            </a:r>
            <a:endParaRPr lang="zh-CN" altLang="en-US" sz="1600">
              <a:latin typeface="+mn-ea"/>
              <a:cs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>
                <a:solidFill>
                  <a:schemeClr val="accent4">
                    <a:lumMod val="75000"/>
                  </a:schemeClr>
                </a:solidFill>
                <a:latin typeface="+mn-ea"/>
                <a:cs typeface="+mn-ea"/>
              </a:rPr>
              <a:t>	</a:t>
            </a:r>
            <a:r>
              <a:rPr lang="en-US" altLang="zh-CN" sz="1600" b="1">
                <a:solidFill>
                  <a:schemeClr val="accent4">
                    <a:lumMod val="75000"/>
                  </a:schemeClr>
                </a:solidFill>
                <a:latin typeface="+mn-ea"/>
                <a:cs typeface="+mn-ea"/>
              </a:rPr>
              <a:t>1</a:t>
            </a:r>
            <a:r>
              <a:rPr lang="zh-CN" altLang="en-US" sz="1600" b="1">
                <a:solidFill>
                  <a:schemeClr val="accent4">
                    <a:lumMod val="75000"/>
                  </a:schemeClr>
                </a:solidFill>
                <a:latin typeface="+mn-ea"/>
                <a:cs typeface="+mn-ea"/>
              </a:rPr>
              <a:t>、只有前排空调</a:t>
            </a:r>
            <a:endParaRPr lang="zh-CN" altLang="en-US" sz="1600" b="1">
              <a:solidFill>
                <a:srgbClr val="1707B9"/>
              </a:solidFill>
              <a:latin typeface="+mn-ea"/>
              <a:cs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>
                <a:latin typeface="+mn-ea"/>
                <a:cs typeface="+mn-ea"/>
              </a:rPr>
              <a:t>	</a:t>
            </a:r>
            <a:r>
              <a:rPr lang="zh-CN" altLang="en-US" sz="1600">
                <a:latin typeface="+mn-ea"/>
                <a:cs typeface="+mn-ea"/>
                <a:sym typeface="黑体" panose="02010609060101010101" charset="-122"/>
              </a:rPr>
              <a:t>进气风门执行器</a:t>
            </a:r>
            <a:r>
              <a:rPr lang="en-US" altLang="zh-CN" sz="1600">
                <a:latin typeface="+mn-ea"/>
                <a:cs typeface="+mn-ea"/>
                <a:sym typeface="黑体" panose="02010609060101010101" charset="-122"/>
              </a:rPr>
              <a:t>(Air Inlet)</a:t>
            </a:r>
            <a:endParaRPr lang="en-US" altLang="zh-CN" sz="1600">
              <a:latin typeface="+mn-ea"/>
              <a:cs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>
                <a:latin typeface="+mn-ea"/>
                <a:cs typeface="+mn-ea"/>
                <a:sym typeface="黑体" panose="02010609060101010101" charset="-122"/>
              </a:rPr>
              <a:t>	</a:t>
            </a:r>
            <a:r>
              <a:rPr lang="zh-CN" altLang="en-US" sz="1600">
                <a:latin typeface="+mn-ea"/>
                <a:cs typeface="+mn-ea"/>
                <a:sym typeface="黑体" panose="02010609060101010101" charset="-122"/>
              </a:rPr>
              <a:t>温度风门执行器</a:t>
            </a:r>
            <a:r>
              <a:rPr lang="en-US" altLang="zh-CN" sz="1600">
                <a:latin typeface="+mn-ea"/>
                <a:cs typeface="+mn-ea"/>
              </a:rPr>
              <a:t>(Temperature)</a:t>
            </a:r>
            <a:endParaRPr lang="en-US" altLang="zh-CN" sz="1600">
              <a:latin typeface="+mn-ea"/>
              <a:cs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>
                <a:latin typeface="+mn-ea"/>
                <a:cs typeface="+mn-ea"/>
                <a:sym typeface="黑体" panose="02010609060101010101" charset="-122"/>
              </a:rPr>
              <a:t>	</a:t>
            </a:r>
            <a:r>
              <a:rPr lang="zh-CN" altLang="en-US" sz="1600">
                <a:latin typeface="+mn-ea"/>
                <a:cs typeface="+mn-ea"/>
                <a:sym typeface="黑体" panose="02010609060101010101" charset="-122"/>
              </a:rPr>
              <a:t>模式风门执行器（</a:t>
            </a:r>
            <a:r>
              <a:rPr lang="en-US" altLang="zh-CN" sz="1600">
                <a:latin typeface="+mn-ea"/>
                <a:cs typeface="+mn-ea"/>
                <a:sym typeface="黑体" panose="02010609060101010101" charset="-122"/>
              </a:rPr>
              <a:t>Mode)</a:t>
            </a:r>
            <a:endParaRPr lang="en-US" altLang="zh-CN" sz="1600">
              <a:latin typeface="+mn-ea"/>
              <a:cs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b="1">
                <a:solidFill>
                  <a:srgbClr val="1707B9"/>
                </a:solidFill>
                <a:latin typeface="+mn-ea"/>
                <a:cs typeface="+mn-ea"/>
                <a:sym typeface="黑体" panose="02010609060101010101" charset="-122"/>
              </a:rPr>
              <a:t>	</a:t>
            </a:r>
            <a:r>
              <a:rPr lang="zh-CN" altLang="en-US" sz="1600">
                <a:latin typeface="+mn-ea"/>
                <a:cs typeface="+mn-ea"/>
                <a:sym typeface="黑体" panose="02010609060101010101" charset="-122"/>
              </a:rPr>
              <a:t>除霜执行器（defrost）</a:t>
            </a:r>
            <a:endParaRPr lang="zh-CN" altLang="en-US" sz="1600">
              <a:latin typeface="+mn-ea"/>
              <a:cs typeface="+mn-ea"/>
              <a:sym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>
                <a:latin typeface="+mn-ea"/>
                <a:cs typeface="+mn-ea"/>
                <a:sym typeface="黑体" panose="02010609060101010101" charset="-122"/>
              </a:rPr>
              <a:t>              </a:t>
            </a:r>
            <a:endParaRPr lang="zh-CN" altLang="en-US" sz="1600">
              <a:latin typeface="+mn-ea"/>
              <a:cs typeface="+mn-ea"/>
              <a:sym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>
                <a:latin typeface="+mn-ea"/>
                <a:cs typeface="+mn-ea"/>
                <a:sym typeface="黑体" panose="02010609060101010101" charset="-122"/>
              </a:rPr>
              <a:t>              其中</a:t>
            </a:r>
            <a:r>
              <a:rPr lang="en-US" altLang="zh-CN" sz="1600">
                <a:latin typeface="+mn-ea"/>
                <a:cs typeface="+mn-ea"/>
                <a:sym typeface="黑体" panose="02010609060101010101" charset="-122"/>
              </a:rPr>
              <a:t>Temperature, Mode, Defrost</a:t>
            </a:r>
            <a:r>
              <a:rPr lang="zh-CN" altLang="en-US" sz="1600">
                <a:latin typeface="+mn-ea"/>
                <a:cs typeface="+mn-ea"/>
                <a:sym typeface="黑体" panose="02010609060101010101" charset="-122"/>
              </a:rPr>
              <a:t>的位置是</a:t>
            </a:r>
            <a:r>
              <a:rPr lang="en-US" altLang="zh-CN" sz="1600">
                <a:latin typeface="+mn-ea"/>
                <a:cs typeface="+mn-ea"/>
                <a:sym typeface="黑体" panose="02010609060101010101" charset="-122"/>
              </a:rPr>
              <a:t>Main</a:t>
            </a:r>
            <a:endParaRPr lang="en-US" altLang="zh-CN" sz="1600">
              <a:latin typeface="+mn-ea"/>
              <a:cs typeface="+mn-ea"/>
              <a:sym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>
                <a:latin typeface="+mn-ea"/>
                <a:cs typeface="+mn-ea"/>
                <a:sym typeface="黑体" panose="02010609060101010101" charset="-122"/>
              </a:rPr>
              <a:t>              </a:t>
            </a:r>
            <a:r>
              <a:rPr lang="zh-CN" altLang="en-US" sz="1600">
                <a:latin typeface="+mn-ea"/>
                <a:cs typeface="+mn-ea"/>
                <a:sym typeface="黑体" panose="02010609060101010101" charset="-122"/>
              </a:rPr>
              <a:t>对于温度来说，可能还有</a:t>
            </a:r>
            <a:r>
              <a:rPr lang="en-US" altLang="zh-CN" sz="1600">
                <a:latin typeface="+mn-ea"/>
                <a:cs typeface="+mn-ea"/>
                <a:sym typeface="黑体" panose="02010609060101010101" charset="-122"/>
              </a:rPr>
              <a:t>Upper Main</a:t>
            </a:r>
            <a:r>
              <a:rPr lang="zh-CN" altLang="en-US" sz="1600">
                <a:latin typeface="+mn-ea"/>
                <a:cs typeface="+mn-ea"/>
                <a:sym typeface="黑体" panose="02010609060101010101" charset="-122"/>
              </a:rPr>
              <a:t>，</a:t>
            </a:r>
            <a:r>
              <a:rPr lang="en-US" altLang="zh-CN" sz="1600">
                <a:latin typeface="+mn-ea"/>
                <a:cs typeface="+mn-ea"/>
                <a:sym typeface="黑体" panose="02010609060101010101" charset="-122"/>
              </a:rPr>
              <a:t>Lower Main</a:t>
            </a:r>
            <a:r>
              <a:rPr lang="zh-CN" altLang="en-US" sz="1600">
                <a:latin typeface="+mn-ea"/>
                <a:cs typeface="+mn-ea"/>
                <a:sym typeface="黑体" panose="02010609060101010101" charset="-122"/>
              </a:rPr>
              <a:t>，</a:t>
            </a:r>
            <a:r>
              <a:rPr lang="en-US" altLang="zh-CN" sz="1600">
                <a:latin typeface="+mn-ea"/>
                <a:cs typeface="+mn-ea"/>
                <a:sym typeface="黑体" panose="02010609060101010101" charset="-122"/>
              </a:rPr>
              <a:t>Left Main</a:t>
            </a:r>
            <a:r>
              <a:rPr lang="zh-CN" altLang="en-US" sz="1600">
                <a:latin typeface="+mn-ea"/>
                <a:cs typeface="+mn-ea"/>
                <a:sym typeface="黑体" panose="02010609060101010101" charset="-122"/>
              </a:rPr>
              <a:t>或者</a:t>
            </a:r>
            <a:r>
              <a:rPr lang="en-US" altLang="zh-CN" sz="1600">
                <a:latin typeface="+mn-ea"/>
                <a:cs typeface="+mn-ea"/>
                <a:sym typeface="黑体" panose="02010609060101010101" charset="-122"/>
              </a:rPr>
              <a:t>Right Main</a:t>
            </a:r>
            <a:r>
              <a:rPr lang="zh-CN" altLang="en-US" sz="1600">
                <a:latin typeface="+mn-ea"/>
                <a:cs typeface="+mn-ea"/>
                <a:sym typeface="黑体" panose="02010609060101010101" charset="-122"/>
              </a:rPr>
              <a:t>的区别</a:t>
            </a:r>
            <a:endParaRPr lang="en-US" altLang="zh-CN" sz="1600" b="1">
              <a:solidFill>
                <a:srgbClr val="1707B9"/>
              </a:solidFill>
              <a:latin typeface="+mn-ea"/>
              <a:cs typeface="+mn-ea"/>
              <a:sym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b="1">
                <a:solidFill>
                  <a:srgbClr val="1707B9"/>
                </a:solidFill>
                <a:latin typeface="+mn-ea"/>
                <a:cs typeface="+mn-ea"/>
              </a:rPr>
              <a:t>	</a:t>
            </a:r>
            <a:endParaRPr lang="en-US" altLang="zh-CN" sz="1600" b="1">
              <a:solidFill>
                <a:srgbClr val="1707B9"/>
              </a:solidFill>
              <a:latin typeface="+mn-ea"/>
              <a:cs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b="1">
                <a:solidFill>
                  <a:srgbClr val="1707B9"/>
                </a:solidFill>
                <a:latin typeface="+mn-ea"/>
                <a:cs typeface="+mn-ea"/>
              </a:rPr>
              <a:t>	</a:t>
            </a:r>
            <a:r>
              <a:rPr lang="en-US" altLang="zh-CN" sz="1600" b="1">
                <a:solidFill>
                  <a:schemeClr val="accent4">
                    <a:lumMod val="75000"/>
                  </a:schemeClr>
                </a:solidFill>
                <a:latin typeface="+mn-ea"/>
                <a:cs typeface="+mn-ea"/>
                <a:sym typeface="黑体" panose="02010609060101010101" charset="-122"/>
              </a:rPr>
              <a:t>2</a:t>
            </a:r>
            <a:r>
              <a:rPr lang="zh-CN" altLang="en-US" sz="1600" b="1">
                <a:solidFill>
                  <a:schemeClr val="accent4">
                    <a:lumMod val="75000"/>
                  </a:schemeClr>
                </a:solidFill>
                <a:latin typeface="+mn-ea"/>
                <a:cs typeface="+mn-ea"/>
                <a:sym typeface="黑体" panose="02010609060101010101" charset="-122"/>
              </a:rPr>
              <a:t>、含后排空调</a:t>
            </a:r>
            <a:endParaRPr lang="zh-CN" altLang="en-US" sz="1600" b="1">
              <a:solidFill>
                <a:srgbClr val="1707B9"/>
              </a:solidFill>
              <a:latin typeface="+mn-ea"/>
              <a:cs typeface="+mn-ea"/>
              <a:sym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>
                <a:latin typeface="+mn-ea"/>
                <a:cs typeface="+mn-ea"/>
              </a:rPr>
              <a:t>               温度风门执行器：</a:t>
            </a:r>
            <a:r>
              <a:rPr lang="en-US" altLang="zh-CN" sz="1600">
                <a:latin typeface="+mn-ea"/>
                <a:cs typeface="+mn-ea"/>
              </a:rPr>
              <a:t>(Temperature)</a:t>
            </a:r>
            <a:endParaRPr lang="en-US" altLang="zh-CN" sz="1600">
              <a:latin typeface="+mn-ea"/>
              <a:cs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>
                <a:latin typeface="+mn-ea"/>
                <a:cs typeface="+mn-ea"/>
              </a:rPr>
              <a:t>	</a:t>
            </a:r>
            <a:r>
              <a:rPr lang="zh-CN" altLang="en-US" sz="1600">
                <a:latin typeface="+mn-ea"/>
                <a:cs typeface="+mn-ea"/>
              </a:rPr>
              <a:t>模式风门执行器：</a:t>
            </a:r>
            <a:r>
              <a:rPr lang="en-US" altLang="zh-CN" sz="1600">
                <a:latin typeface="+mn-ea"/>
                <a:cs typeface="+mn-ea"/>
              </a:rPr>
              <a:t>(Mode)</a:t>
            </a:r>
            <a:endParaRPr lang="en-US" altLang="zh-CN" sz="1600" b="1">
              <a:solidFill>
                <a:srgbClr val="1707B9"/>
              </a:solidFill>
              <a:latin typeface="+mn-ea"/>
              <a:cs typeface="+mn-ea"/>
            </a:endParaRPr>
          </a:p>
          <a:p>
            <a:endParaRPr lang="en-US" altLang="zh-CN" b="1">
              <a:solidFill>
                <a:srgbClr val="1707B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b="1">
              <a:solidFill>
                <a:srgbClr val="1707B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69" name="标题 1"/>
          <p:cNvSpPr>
            <a:spLocks noGrp="1"/>
          </p:cNvSpPr>
          <p:nvPr/>
        </p:nvSpPr>
        <p:spPr>
          <a:xfrm>
            <a:off x="621665" y="405765"/>
            <a:ext cx="1229360" cy="541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b="1">
                <a:solidFill>
                  <a:schemeClr val="accent4">
                    <a:lumMod val="75000"/>
                  </a:schemeClr>
                </a:solidFill>
              </a:rPr>
              <a:t>安装位置</a:t>
            </a:r>
            <a:endParaRPr lang="zh-CN" altLang="en-US" sz="18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0" y="491788"/>
            <a:ext cx="62168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4881245" y="1259840"/>
            <a:ext cx="1896110" cy="189611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460115" y="3567430"/>
            <a:ext cx="4638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b="1">
                <a:solidFill>
                  <a:schemeClr val="accent3">
                    <a:lumMod val="75000"/>
                  </a:schemeClr>
                </a:solidFill>
                <a:sym typeface="+mn-ea"/>
              </a:rPr>
              <a:t>失效模式</a:t>
            </a:r>
            <a:endParaRPr lang="zh-CN" altLang="en-US" sz="3600" b="1" dirty="0" smtClean="0">
              <a:solidFill>
                <a:schemeClr val="accent3">
                  <a:lumMod val="7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91100" y="1259840"/>
            <a:ext cx="2209165" cy="2209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标题 1"/>
          <p:cNvSpPr>
            <a:spLocks noGrp="1"/>
          </p:cNvSpPr>
          <p:nvPr/>
        </p:nvSpPr>
        <p:spPr>
          <a:xfrm>
            <a:off x="621665" y="405765"/>
            <a:ext cx="1229360" cy="541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b="1">
                <a:solidFill>
                  <a:schemeClr val="accent3">
                    <a:lumMod val="75000"/>
                  </a:schemeClr>
                </a:solidFill>
                <a:sym typeface="+mn-ea"/>
              </a:rPr>
              <a:t>失效模式</a:t>
            </a:r>
            <a:endParaRPr lang="zh-CN" altLang="en-US" sz="1800" b="1">
              <a:solidFill>
                <a:schemeClr val="accent3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0" y="491788"/>
            <a:ext cx="621680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442" name="文本框 4"/>
          <p:cNvSpPr txBox="1"/>
          <p:nvPr/>
        </p:nvSpPr>
        <p:spPr>
          <a:xfrm>
            <a:off x="337185" y="1407795"/>
            <a:ext cx="10882630" cy="41541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</a:rPr>
              <a:t>1</a:t>
            </a:r>
            <a:r>
              <a:rPr lang="zh-CN" altLang="en-US" sz="1600" b="1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</a:rPr>
              <a:t>、买错</a:t>
            </a:r>
            <a:endParaRPr lang="zh-CN" altLang="en-US" sz="1600" b="1">
              <a:solidFill>
                <a:schemeClr val="accent3">
                  <a:lumMod val="7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 sz="1600" b="1">
              <a:solidFill>
                <a:schemeClr val="accent3">
                  <a:lumMod val="7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+mn-ea"/>
                <a:cs typeface="+mn-ea"/>
              </a:rPr>
              <a:t>主要是</a:t>
            </a:r>
            <a:r>
              <a:rPr lang="en-US" altLang="zh-CN" sz="1600">
                <a:latin typeface="+mn-ea"/>
                <a:cs typeface="+mn-ea"/>
              </a:rPr>
              <a:t>position</a:t>
            </a:r>
            <a:r>
              <a:rPr lang="zh-CN" altLang="en-US" sz="1600">
                <a:latin typeface="+mn-ea"/>
                <a:cs typeface="+mn-ea"/>
              </a:rPr>
              <a:t>和</a:t>
            </a:r>
            <a:r>
              <a:rPr lang="en-US" altLang="zh-CN" sz="1600">
                <a:latin typeface="+mn-ea"/>
                <a:cs typeface="+mn-ea"/>
              </a:rPr>
              <a:t>note</a:t>
            </a:r>
            <a:r>
              <a:rPr lang="zh-CN" altLang="en-US" sz="1600">
                <a:latin typeface="+mn-ea"/>
                <a:cs typeface="+mn-ea"/>
              </a:rPr>
              <a:t>没匹配正确。根据故障代码，提示客户买到正确的产品，包括类型和位置。</a:t>
            </a:r>
            <a:endParaRPr lang="zh-CN" altLang="en-US" sz="160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</a:rPr>
              <a:t>2</a:t>
            </a:r>
            <a:r>
              <a:rPr lang="zh-CN" altLang="en-US" sz="1600" b="1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</a:rPr>
              <a:t>、电子系统</a:t>
            </a:r>
            <a:endParaRPr lang="zh-CN" altLang="en-US" sz="1600" b="1">
              <a:solidFill>
                <a:schemeClr val="accent3">
                  <a:lumMod val="7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+mn-ea"/>
                <a:cs typeface="+mn-ea"/>
              </a:rPr>
              <a:t>电机不工作或者工作异常；芯片触点接触不良或断开等。</a:t>
            </a:r>
            <a:endParaRPr lang="zh-CN" altLang="en-US" sz="160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</a:rPr>
              <a:t>3</a:t>
            </a:r>
            <a:r>
              <a:rPr lang="zh-CN" altLang="en-US" sz="1600" b="1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</a:rPr>
              <a:t>、传动系统</a:t>
            </a:r>
            <a:endParaRPr lang="zh-CN" altLang="en-US" sz="160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+mn-ea"/>
                <a:cs typeface="+mn-ea"/>
              </a:rPr>
              <a:t>齿轮磨损或者断裂；紧固件松脱等。</a:t>
            </a:r>
            <a:endParaRPr lang="zh-CN" altLang="en-US" sz="1600"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470555" y="1323575"/>
            <a:ext cx="1936749" cy="117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 录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68583" y="1865993"/>
            <a:ext cx="2233419" cy="522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CONTNETS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812726" y="3161954"/>
            <a:ext cx="491917" cy="503773"/>
          </a:xfrm>
          <a:prstGeom prst="roundRect">
            <a:avLst/>
          </a:prstGeom>
          <a:solidFill>
            <a:srgbClr val="EDA71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Impact" panose="020B0806030902050204" pitchFamily="34" charset="0"/>
                <a:cs typeface="+mn-ea"/>
                <a:sym typeface="+mn-lt"/>
              </a:rPr>
              <a:t>1</a:t>
            </a:r>
            <a:endParaRPr lang="zh-CN" altLang="en-US" sz="27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469165" y="3158260"/>
            <a:ext cx="2972164" cy="503773"/>
          </a:xfrm>
          <a:prstGeom prst="roundRect">
            <a:avLst/>
          </a:prstGeom>
          <a:solidFill>
            <a:srgbClr val="EDA71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endParaRPr lang="zh-CN" altLang="en-US" sz="3600" dirty="0">
              <a:cs typeface="+mn-ea"/>
              <a:sym typeface="+mn-lt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712" y="540163"/>
            <a:ext cx="6092288" cy="60922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2760345" y="2958465"/>
            <a:ext cx="230187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fontAlgn="base">
              <a:lnSpc>
                <a:spcPct val="200000"/>
              </a:lnSpc>
              <a:spcBef>
                <a:spcPts val="700"/>
              </a:spcBef>
            </a:pPr>
            <a:r>
              <a:rPr lang="zh-CN" altLang="zh-CN" sz="2000" b="1">
                <a:solidFill>
                  <a:schemeClr val="bg1"/>
                </a:solidFill>
                <a:sym typeface="+mn-ea"/>
              </a:rPr>
              <a:t>什么是风门执行器</a:t>
            </a:r>
            <a:endParaRPr lang="zh-CN" altLang="zh-CN" sz="2000" b="1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71775" y="3846195"/>
            <a:ext cx="23139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  <a:latin typeface="+mn-ea"/>
              </a:rPr>
              <a:t>风门执行器的种类</a:t>
            </a:r>
            <a:endParaRPr lang="zh-CN" altLang="en-US" sz="20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812726" y="4027527"/>
            <a:ext cx="491917" cy="50377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p>
            <a:pPr algn="ctr">
              <a:defRPr/>
            </a:pPr>
            <a:r>
              <a:rPr lang="en-US" altLang="zh-CN" sz="2700" dirty="0">
                <a:latin typeface="Impact" panose="020B0806030902050204" pitchFamily="34" charset="0"/>
                <a:cs typeface="+mn-ea"/>
                <a:sym typeface="+mn-lt"/>
              </a:rPr>
              <a:t>2</a:t>
            </a:r>
            <a:endParaRPr lang="en-US" altLang="zh-CN" sz="27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481580" y="4027805"/>
            <a:ext cx="2972435" cy="50355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p>
            <a:pPr algn="ctr">
              <a:defRPr/>
            </a:pP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38780" y="4079875"/>
            <a:ext cx="2215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</a:rPr>
              <a:t>安装位置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812726" y="4927957"/>
            <a:ext cx="491917" cy="50377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p>
            <a:pPr algn="ctr">
              <a:defRPr/>
            </a:pPr>
            <a:r>
              <a:rPr lang="en-US" altLang="zh-CN" sz="2700" dirty="0">
                <a:latin typeface="Impact" panose="020B0806030902050204" pitchFamily="34" charset="0"/>
                <a:cs typeface="+mn-ea"/>
                <a:sym typeface="+mn-lt"/>
              </a:rPr>
              <a:t>3</a:t>
            </a:r>
            <a:endParaRPr lang="en-US" altLang="zh-CN" sz="27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481580" y="4928235"/>
            <a:ext cx="2972435" cy="50355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p>
            <a:pPr algn="ctr">
              <a:defRPr/>
            </a:pP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18765" y="4980305"/>
            <a:ext cx="2215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</a:rPr>
              <a:t>失效模式</a:t>
            </a:r>
            <a:endParaRPr lang="zh-CN" alt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3 0.04136 L -2.77778E-7 -2.46914E-7 " pathEditMode="relative" rAng="0" ptsTypes="AA">
                                      <p:cBhvr>
                                        <p:cTn id="17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3 0.04105 L -2.77778E-7 -1.35802E-6 " pathEditMode="relative" rAng="0" ptsTypes="AA">
                                      <p:cBhvr>
                                        <p:cTn id="28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3 0.04105 L -2.77778E-7 -1.35802E-6 " pathEditMode="relative" rAng="0" ptsTypes="AA">
                                      <p:cBhvr>
                                        <p:cTn id="33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ldLvl="0" animBg="1"/>
      <p:bldP spid="9" grpId="1" bldLvl="0" animBg="1"/>
      <p:bldP spid="4" grpId="0" bldLvl="0" animBg="1"/>
      <p:bldP spid="4" grpId="1" bldLvl="0" animBg="1"/>
      <p:bldP spid="10" grpId="0" bldLvl="0" animBg="1"/>
      <p:bldP spid="10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4166235" y="3603625"/>
            <a:ext cx="3857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3600" b="1" dirty="0">
                <a:solidFill>
                  <a:srgbClr val="EDA719"/>
                </a:solidFill>
                <a:cs typeface="+mn-ea"/>
              </a:rPr>
              <a:t>什么是风门执行器</a:t>
            </a:r>
            <a:endParaRPr lang="zh-CN" altLang="en-US" sz="3600" b="1" dirty="0">
              <a:solidFill>
                <a:srgbClr val="EDA719"/>
              </a:solidFill>
              <a:cs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552182" y="1279630"/>
            <a:ext cx="2471707" cy="2145377"/>
            <a:chOff x="6737299" y="2130932"/>
            <a:chExt cx="1302687" cy="1130698"/>
          </a:xfrm>
        </p:grpSpPr>
        <p:sp>
          <p:nvSpPr>
            <p:cNvPr id="13" name="椭圆 12"/>
            <p:cNvSpPr/>
            <p:nvPr/>
          </p:nvSpPr>
          <p:spPr>
            <a:xfrm>
              <a:off x="7040525" y="2130932"/>
              <a:ext cx="999461" cy="999461"/>
            </a:xfrm>
            <a:prstGeom prst="ellipse">
              <a:avLst/>
            </a:prstGeom>
            <a:solidFill>
              <a:srgbClr val="EDA7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737299" y="2257774"/>
              <a:ext cx="1164266" cy="100385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5478145" y="1612900"/>
            <a:ext cx="4599305" cy="479615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标题 61"/>
          <p:cNvSpPr>
            <a:spLocks noGrp="1"/>
          </p:cNvSpPr>
          <p:nvPr>
            <p:ph type="title"/>
          </p:nvPr>
        </p:nvSpPr>
        <p:spPr>
          <a:xfrm>
            <a:off x="621665" y="347980"/>
            <a:ext cx="3021330" cy="656590"/>
          </a:xfrm>
        </p:spPr>
        <p:txBody>
          <a:bodyPr/>
          <a:p>
            <a:r>
              <a:rPr lang="en-US" altLang="zh-CN" sz="1800" b="1">
                <a:solidFill>
                  <a:srgbClr val="FFC000"/>
                </a:solidFill>
                <a:latin typeface="+mn-ea"/>
                <a:ea typeface="+mn-ea"/>
                <a:cs typeface="+mn-ea"/>
              </a:rPr>
              <a:t>HVAC</a:t>
            </a:r>
            <a:r>
              <a:rPr lang="zh-CN" altLang="en-US" sz="1800" b="1">
                <a:solidFill>
                  <a:srgbClr val="FFC000"/>
                </a:solidFill>
                <a:latin typeface="+mn-ea"/>
                <a:ea typeface="+mn-ea"/>
                <a:cs typeface="+mn-ea"/>
              </a:rPr>
              <a:t>暖通空调系统</a:t>
            </a:r>
            <a:endParaRPr lang="zh-CN" altLang="en-US" sz="1800" b="1">
              <a:solidFill>
                <a:srgbClr val="FFC000"/>
              </a:solidFill>
              <a:latin typeface="+mn-ea"/>
              <a:ea typeface="+mn-ea"/>
              <a:cs typeface="+mn-ea"/>
            </a:endParaRPr>
          </a:p>
        </p:txBody>
      </p:sp>
      <p:pic>
        <p:nvPicPr>
          <p:cNvPr id="2" name="内容占位符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89575" y="1687830"/>
            <a:ext cx="4524375" cy="46920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1665" y="1670050"/>
            <a:ext cx="4046220" cy="4250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由八个部件组成的汽车HVAC：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1 =鼓风机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2 =蒸发器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3 =加热器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4 =进气风门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5、6和7 =空气分配风门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8 =空气混合风门风门执行器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6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关键组件用数字标记，箭头指示空气流动的方向。图1中的部件4至8所示为风门执行器。橙色虚线表示风门移动的区域，而橙色实线代表风门。HVAC系统中的风门执行器的数量取决于系统的整体复杂性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82555" y="3157220"/>
            <a:ext cx="173990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400" b="1" dirty="0" smtClean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HVAC系统的侧视图</a:t>
            </a:r>
            <a:endParaRPr lang="zh-CN" altLang="en-US" sz="1400" b="1" dirty="0" smtClean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0" y="491788"/>
            <a:ext cx="621680" cy="369332"/>
          </a:xfrm>
          <a:prstGeom prst="rect">
            <a:avLst/>
          </a:prstGeom>
          <a:solidFill>
            <a:srgbClr val="EDA7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476250" y="1670050"/>
            <a:ext cx="8418513" cy="171132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  <a:spcBef>
                <a:spcPts val="700"/>
              </a:spcBef>
              <a:buNone/>
            </a:pPr>
            <a:endParaRPr lang="zh-CN" altLang="en-US" sz="2000" b="1" strike="noStrike" noProof="1" dirty="0">
              <a:solidFill>
                <a:srgbClr val="1707B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sym typeface="+mn-ea"/>
            </a:endParaRPr>
          </a:p>
          <a:p>
            <a:pPr indent="0" algn="l" fontAlgn="auto">
              <a:lnSpc>
                <a:spcPct val="150000"/>
              </a:lnSpc>
              <a:spcBef>
                <a:spcPts val="700"/>
              </a:spcBef>
              <a:buNone/>
            </a:pPr>
            <a:endParaRPr lang="zh-CN" altLang="en-US" sz="1400" b="1" strike="noStrike" noProof="1" dirty="0">
              <a:solidFill>
                <a:srgbClr val="1707B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</a:endParaRPr>
          </a:p>
          <a:p>
            <a:pPr algn="l" eaLnBrk="1" fontAlgn="auto" hangingPunct="1">
              <a:lnSpc>
                <a:spcPct val="190000"/>
              </a:lnSpc>
            </a:pPr>
            <a:endParaRPr lang="zh-CN" altLang="en-US" sz="1400" b="1" strike="noStrike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</a:endParaRPr>
          </a:p>
          <a:p>
            <a:pPr marL="0" indent="0" algn="l" eaLnBrk="1" fontAlgn="auto" hangingPunct="1">
              <a:lnSpc>
                <a:spcPct val="190000"/>
              </a:lnSpc>
              <a:buNone/>
            </a:pPr>
            <a:endParaRPr lang="zh-CN" altLang="en-US" sz="1400" b="1" strike="noStrike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2625" y="861060"/>
            <a:ext cx="8787765" cy="533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  <a:cs typeface="+mn-ea"/>
                <a:sym typeface="+mn-ea"/>
              </a:rPr>
              <a:t>空气调节系统（heating, ventilating and air conditioning）</a:t>
            </a: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  <a:cs typeface="+mn-ea"/>
                <a:sym typeface="+mn-ea"/>
              </a:rPr>
              <a:t>——是包含</a:t>
            </a:r>
            <a:r>
              <a:rPr lang="en-US" altLang="zh-CN" sz="1200" b="1" dirty="0">
                <a:solidFill>
                  <a:srgbClr val="FF0000"/>
                </a:solidFill>
                <a:effectLst/>
                <a:latin typeface="+mn-ea"/>
                <a:cs typeface="+mn-ea"/>
                <a:sym typeface="+mn-ea"/>
              </a:rPr>
              <a:t>温度、湿度、空气清净度以及空气循环</a:t>
            </a: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  <a:cs typeface="+mn-ea"/>
                <a:sym typeface="+mn-ea"/>
              </a:rPr>
              <a:t>的控制系统</a:t>
            </a: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  <a:cs typeface="+mn-ea"/>
                <a:sym typeface="+mn-ea"/>
              </a:rPr>
              <a:t>。</a:t>
            </a:r>
            <a:endParaRPr lang="zh-CN" altLang="en-US" sz="12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 b="1">
                <a:latin typeface="+mn-ea"/>
                <a:cs typeface="+mn-ea"/>
                <a:sym typeface="+mn-ea"/>
              </a:rPr>
              <a:t>具体作用：</a:t>
            </a:r>
            <a:r>
              <a:rPr lang="en-US" altLang="zh-CN" sz="1200" b="1">
                <a:latin typeface="+mn-ea"/>
                <a:cs typeface="+mn-ea"/>
                <a:sym typeface="+mn-ea"/>
              </a:rPr>
              <a:t>1</a:t>
            </a:r>
            <a:r>
              <a:rPr lang="zh-CN" altLang="en-US" sz="1200" b="1">
                <a:latin typeface="+mn-ea"/>
                <a:cs typeface="+mn-ea"/>
                <a:sym typeface="+mn-ea"/>
              </a:rPr>
              <a:t>、</a:t>
            </a:r>
            <a:r>
              <a:rPr lang="zh-CN" altLang="en-US" sz="1200">
                <a:latin typeface="+mn-ea"/>
                <a:cs typeface="+mn-ea"/>
                <a:sym typeface="+mn-ea"/>
              </a:rPr>
              <a:t>控制车内温度冷暖；</a:t>
            </a:r>
            <a:r>
              <a:rPr lang="en-US" altLang="zh-CN" sz="1200">
                <a:latin typeface="+mn-ea"/>
                <a:cs typeface="+mn-ea"/>
                <a:sym typeface="+mn-ea"/>
              </a:rPr>
              <a:t>2</a:t>
            </a:r>
            <a:r>
              <a:rPr lang="zh-CN" altLang="en-US" sz="1200">
                <a:latin typeface="+mn-ea"/>
                <a:cs typeface="+mn-ea"/>
                <a:sym typeface="+mn-ea"/>
              </a:rPr>
              <a:t>、除霜；</a:t>
            </a:r>
            <a:r>
              <a:rPr lang="en-US" altLang="zh-CN" sz="1200">
                <a:latin typeface="+mn-ea"/>
                <a:cs typeface="+mn-ea"/>
                <a:sym typeface="+mn-ea"/>
              </a:rPr>
              <a:t>3</a:t>
            </a:r>
            <a:r>
              <a:rPr lang="zh-CN" altLang="en-US" sz="1200">
                <a:latin typeface="+mn-ea"/>
                <a:cs typeface="+mn-ea"/>
                <a:sym typeface="+mn-ea"/>
              </a:rPr>
              <a:t>、空气循环，保证空气清新度。</a:t>
            </a:r>
            <a:endParaRPr lang="zh-CN" altLang="en-US" sz="1200" b="1" strike="noStrike" noProof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  <a:cs typeface="+mn-ea"/>
              <a:sym typeface="+mn-ea"/>
            </a:endParaRPr>
          </a:p>
        </p:txBody>
      </p:sp>
      <p:pic>
        <p:nvPicPr>
          <p:cNvPr id="48132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050" y="1687830"/>
            <a:ext cx="1692910" cy="9817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36030" y="1579245"/>
            <a:ext cx="5199380" cy="42811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86460" y="450850"/>
            <a:ext cx="1325880" cy="4508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EDA71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执行器原理</a:t>
            </a:r>
            <a:endParaRPr lang="zh-CN" altLang="en-US" b="1" dirty="0" smtClean="0">
              <a:solidFill>
                <a:srgbClr val="EDA719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内容占位符 62"/>
          <p:cNvSpPr>
            <a:spLocks noGrp="1"/>
          </p:cNvSpPr>
          <p:nvPr/>
        </p:nvSpPr>
        <p:spPr>
          <a:xfrm>
            <a:off x="490220" y="2432050"/>
            <a:ext cx="4587875" cy="14630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3" panose="05040102010807070707" pitchFamily="18" charset="2"/>
              <a:buChar char=""/>
              <a:defRPr sz="22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80000"/>
              </a:lnSpc>
              <a:spcBef>
                <a:spcPts val="1300"/>
              </a:spcBef>
              <a:buNone/>
            </a:pPr>
            <a:r>
              <a:rPr lang="zh-CN" altLang="en-US" sz="1600">
                <a:solidFill>
                  <a:schemeClr val="tx1"/>
                </a:solidFill>
                <a:effectLst/>
              </a:rPr>
              <a:t>工作原理：用微电机通电后高速运转，通过齿轮系减速，最后由输出齿轮以一定的扭矩和转速输出，再通过旋转杆推动相关的风门，实现汽车空调风门的开关和角度转换功能。</a:t>
            </a:r>
            <a:endParaRPr lang="zh-CN" altLang="en-US" sz="1600">
              <a:solidFill>
                <a:schemeClr val="tx1"/>
              </a:solidFill>
              <a:effectLst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0" y="491788"/>
            <a:ext cx="621680" cy="369332"/>
          </a:xfrm>
          <a:prstGeom prst="rect">
            <a:avLst/>
          </a:prstGeom>
          <a:solidFill>
            <a:srgbClr val="EDA7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1"/>
          <p:cNvSpPr>
            <a:spLocks noGrp="1"/>
          </p:cNvSpPr>
          <p:nvPr>
            <p:ph type="title"/>
          </p:nvPr>
        </p:nvSpPr>
        <p:spPr>
          <a:xfrm>
            <a:off x="773430" y="491490"/>
            <a:ext cx="2313305" cy="368300"/>
          </a:xfrm>
        </p:spPr>
        <p:txBody>
          <a:bodyPr wrap="square" lIns="91440" tIns="45720" rIns="91440" bIns="45720" anchor="ctr">
            <a:spAutoFit/>
          </a:bodyPr>
          <a:p>
            <a:pPr defTabSz="914400" fontAlgn="base">
              <a:lnSpc>
                <a:spcPct val="100000"/>
              </a:lnSpc>
            </a:pPr>
            <a:r>
              <a:rPr lang="en-US" altLang="zh-CN" sz="1800" b="1">
                <a:solidFill>
                  <a:srgbClr val="EDA719"/>
                </a:solidFill>
                <a:latin typeface="+mn-ea"/>
                <a:ea typeface="+mn-ea"/>
              </a:rPr>
              <a:t>什么是风门执行器</a:t>
            </a:r>
            <a:endParaRPr lang="en-US" altLang="zh-CN" sz="1800" b="1">
              <a:solidFill>
                <a:srgbClr val="EDA719"/>
              </a:solidFill>
              <a:latin typeface="+mn-ea"/>
              <a:ea typeface="+mn-ea"/>
            </a:endParaRPr>
          </a:p>
        </p:txBody>
      </p:sp>
      <p:sp>
        <p:nvSpPr>
          <p:cNvPr id="50178" name="内容占位符 2"/>
          <p:cNvSpPr>
            <a:spLocks noGrp="1"/>
          </p:cNvSpPr>
          <p:nvPr>
            <p:ph idx="1" hasCustomPrompt="1"/>
          </p:nvPr>
        </p:nvSpPr>
        <p:spPr>
          <a:xfrm>
            <a:off x="161925" y="999490"/>
            <a:ext cx="11868150" cy="1732280"/>
          </a:xfrm>
        </p:spPr>
        <p:txBody>
          <a:bodyPr lIns="91440" tIns="45720" rIns="91440" bIns="45720" anchor="t"/>
          <a:p>
            <a:pPr marL="0" indent="0" algn="l" defTabSz="685800" fontAlgn="base">
              <a:lnSpc>
                <a:spcPct val="130000"/>
              </a:lnSpc>
              <a:spcBef>
                <a:spcPts val="625"/>
              </a:spcBef>
              <a:buFont typeface="Arial" panose="020B0604020202020204" pitchFamily="34" charset="0"/>
              <a:buNone/>
            </a:pPr>
            <a:r>
              <a:rPr lang="zh-CN" altLang="en-US" sz="1400" kern="1200">
                <a:latin typeface="+mn-ea"/>
                <a:cs typeface="+mn-ea"/>
              </a:rPr>
              <a:t>空气通过管道在HVAC系统中流动；风门通过全部或部分打开或关闭管道的分段，控制空气的流动方式。</a:t>
            </a:r>
            <a:r>
              <a:rPr lang="zh-CN" altLang="en-US" sz="1400" b="1" kern="1200">
                <a:latin typeface="+mn-ea"/>
                <a:cs typeface="+mn-ea"/>
              </a:rPr>
              <a:t>风门执行器（也称为阻尼器）</a:t>
            </a:r>
            <a:r>
              <a:rPr lang="zh-CN" altLang="en-US" sz="1400" kern="1200">
                <a:latin typeface="+mn-ea"/>
                <a:cs typeface="+mn-ea"/>
              </a:rPr>
              <a:t>是移动风门的电气设备。</a:t>
            </a:r>
            <a:endParaRPr lang="zh-CN" altLang="en-US" sz="1400" kern="1200">
              <a:latin typeface="+mn-ea"/>
              <a:cs typeface="+mn-ea"/>
            </a:endParaRPr>
          </a:p>
          <a:p>
            <a:pPr marL="0" indent="0" algn="l" defTabSz="685800" fontAlgn="base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1400" kern="1200">
              <a:latin typeface="+mn-ea"/>
              <a:cs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0" y="491788"/>
            <a:ext cx="621680" cy="369332"/>
          </a:xfrm>
          <a:prstGeom prst="rect">
            <a:avLst/>
          </a:prstGeom>
          <a:solidFill>
            <a:srgbClr val="EDA7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4480" y="1681480"/>
            <a:ext cx="201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rgbClr val="EDA719"/>
                </a:solidFill>
                <a:sym typeface="+mn-ea"/>
              </a:rPr>
              <a:t>风门执行器的分类</a:t>
            </a:r>
            <a:endParaRPr lang="zh-CN" altLang="en-US" b="1">
              <a:solidFill>
                <a:srgbClr val="EDA719"/>
              </a:solidFill>
              <a:sym typeface="+mn-ea"/>
            </a:endParaRPr>
          </a:p>
        </p:txBody>
      </p:sp>
      <p:sp>
        <p:nvSpPr>
          <p:cNvPr id="52226" name="内容占位符 2"/>
          <p:cNvSpPr>
            <a:spLocks noGrp="1"/>
          </p:cNvSpPr>
          <p:nvPr/>
        </p:nvSpPr>
        <p:spPr>
          <a:xfrm>
            <a:off x="376555" y="2136140"/>
            <a:ext cx="7357745" cy="35617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685800" fontAlgn="base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AutoNum type="arabicPeriod"/>
            </a:pPr>
            <a:r>
              <a:rPr lang="zh-CN" altLang="en-US" sz="1600" b="1" kern="1200">
                <a:solidFill>
                  <a:srgbClr val="EDA719"/>
                </a:solidFill>
                <a:latin typeface="+mn-ea"/>
                <a:cs typeface="+mn-ea"/>
              </a:rPr>
              <a:t>进气风门执行器（图1中的部件4）：</a:t>
            </a:r>
            <a:r>
              <a:rPr lang="zh-CN" altLang="en-US" sz="1400" kern="1200">
                <a:latin typeface="+mn-ea"/>
                <a:cs typeface="+mn-ea"/>
              </a:rPr>
              <a:t>该风门执行器控制调节空气源-车外空气或车内的再循环空气。该风门执行器位置可由驾驶员使用再循环按钮或由HVAC系统根据车内空气质量传感器的数据进行控制。</a:t>
            </a:r>
            <a:endParaRPr lang="zh-CN" altLang="en-US" sz="1400" kern="1200">
              <a:latin typeface="+mn-ea"/>
              <a:cs typeface="+mn-ea"/>
            </a:endParaRPr>
          </a:p>
          <a:p>
            <a:pPr marL="342900" indent="-342900" defTabSz="685800" fontAlgn="base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AutoNum type="arabicPeriod"/>
            </a:pPr>
            <a:r>
              <a:rPr lang="zh-CN" altLang="en-US" sz="1600" b="1" kern="1200">
                <a:solidFill>
                  <a:srgbClr val="EDA719"/>
                </a:solidFill>
                <a:latin typeface="+mn-ea"/>
                <a:cs typeface="+mn-ea"/>
              </a:rPr>
              <a:t>空气混合风门执行器（图1中的部件8）：</a:t>
            </a:r>
            <a:r>
              <a:rPr lang="zh-CN" altLang="en-US" sz="1400" kern="1200">
                <a:latin typeface="+mn-ea"/>
                <a:cs typeface="+mn-ea"/>
              </a:rPr>
              <a:t>该风门执行器将暖气（热交换器）和冷风（蒸发器）混合，以达到设定的空气温度。</a:t>
            </a:r>
            <a:endParaRPr lang="zh-CN" altLang="en-US" sz="1400" kern="1200">
              <a:latin typeface="+mn-ea"/>
              <a:cs typeface="+mn-ea"/>
            </a:endParaRPr>
          </a:p>
          <a:p>
            <a:pPr marL="342900" indent="-342900" defTabSz="685800" fontAlgn="base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AutoNum type="arabicPeriod"/>
            </a:pPr>
            <a:r>
              <a:rPr lang="zh-CN" altLang="en-US" sz="1600" b="1" kern="1200">
                <a:solidFill>
                  <a:srgbClr val="EDA719"/>
                </a:solidFill>
                <a:latin typeface="+mn-ea"/>
                <a:cs typeface="+mn-ea"/>
              </a:rPr>
              <a:t>空气分配风门执行器（图1中的部件5、6和7）</a:t>
            </a:r>
            <a:r>
              <a:rPr lang="zh-CN" altLang="en-US" sz="1400" b="1" kern="1200">
                <a:solidFill>
                  <a:srgbClr val="EDA719"/>
                </a:solidFill>
                <a:latin typeface="+mn-ea"/>
                <a:cs typeface="+mn-ea"/>
              </a:rPr>
              <a:t>：</a:t>
            </a:r>
            <a:r>
              <a:rPr lang="zh-CN" altLang="en-US" sz="1400" kern="1200">
                <a:latin typeface="+mn-ea"/>
                <a:cs typeface="+mn-ea"/>
              </a:rPr>
              <a:t>该类风门执行器的数量根据车辆类别而不同，用于分配车厢内的空气。</a:t>
            </a:r>
            <a:endParaRPr lang="zh-CN" altLang="en-US" sz="1400" kern="1200">
              <a:latin typeface="+mn-ea"/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03185" y="1859280"/>
            <a:ext cx="3940175" cy="427418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内容占位符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8430" y="1954530"/>
            <a:ext cx="3829685" cy="40843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260205" y="6266180"/>
            <a:ext cx="1427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EDA719"/>
                </a:solidFill>
                <a:latin typeface="+mn-ea"/>
                <a:cs typeface="+mn-ea"/>
              </a:rPr>
              <a:t>图</a:t>
            </a:r>
            <a:r>
              <a:rPr lang="en-US" altLang="zh-CN" b="1">
                <a:solidFill>
                  <a:srgbClr val="EDA719"/>
                </a:solidFill>
                <a:latin typeface="+mn-ea"/>
                <a:cs typeface="+mn-ea"/>
              </a:rPr>
              <a:t>1</a:t>
            </a:r>
            <a:endParaRPr lang="en-US" altLang="zh-CN" b="1">
              <a:solidFill>
                <a:srgbClr val="EDA719"/>
              </a:solidFill>
              <a:latin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3250" name="内容占位符 -2147482614"/>
          <p:cNvPicPr>
            <a:picLocks noGrp="1" noChangeAspect="1"/>
          </p:cNvPicPr>
          <p:nvPr>
            <p:ph idx="1" hasCustomPrompt="1"/>
          </p:nvPr>
        </p:nvPicPr>
        <p:blipFill>
          <a:blip r:embed="rId1"/>
          <a:stretch>
            <a:fillRect/>
          </a:stretch>
        </p:blipFill>
        <p:spPr>
          <a:xfrm>
            <a:off x="298450" y="1271905"/>
            <a:ext cx="5854700" cy="4119563"/>
          </a:xfrm>
        </p:spPr>
      </p:pic>
      <p:sp>
        <p:nvSpPr>
          <p:cNvPr id="53251" name="文本框 3"/>
          <p:cNvSpPr txBox="1"/>
          <p:nvPr/>
        </p:nvSpPr>
        <p:spPr>
          <a:xfrm>
            <a:off x="687070" y="491173"/>
            <a:ext cx="209391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b="1">
                <a:solidFill>
                  <a:srgbClr val="EDA719"/>
                </a:solidFill>
                <a:latin typeface="+mn-ea"/>
              </a:rPr>
              <a:t>进气风门执行器</a:t>
            </a:r>
            <a:endParaRPr lang="zh-CN" altLang="en-US" b="1">
              <a:solidFill>
                <a:srgbClr val="EDA719"/>
              </a:solidFill>
              <a:latin typeface="+mn-ea"/>
            </a:endParaRPr>
          </a:p>
        </p:txBody>
      </p:sp>
      <p:sp>
        <p:nvSpPr>
          <p:cNvPr id="53252" name="文本框 4"/>
          <p:cNvSpPr txBox="1"/>
          <p:nvPr/>
        </p:nvSpPr>
        <p:spPr>
          <a:xfrm>
            <a:off x="6698615" y="1190625"/>
            <a:ext cx="4001135" cy="3784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EDA719"/>
                </a:solidFill>
                <a:latin typeface="+mn-ea"/>
                <a:cs typeface="+mn-ea"/>
              </a:rPr>
              <a:t>—— </a:t>
            </a:r>
            <a:r>
              <a:rPr lang="zh-CN" altLang="en-US" sz="1600" b="1">
                <a:solidFill>
                  <a:srgbClr val="EDA719"/>
                </a:solidFill>
                <a:latin typeface="+mn-ea"/>
                <a:cs typeface="+mn-ea"/>
              </a:rPr>
              <a:t>控制内、外循环的切换。</a:t>
            </a:r>
            <a:endParaRPr lang="zh-CN" altLang="en-US" sz="1600" b="1">
              <a:solidFill>
                <a:srgbClr val="1707B9"/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 sz="1600" b="1">
              <a:solidFill>
                <a:srgbClr val="1707B9"/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rgbClr val="EDA719"/>
                </a:solidFill>
                <a:latin typeface="+mn-ea"/>
                <a:cs typeface="+mn-ea"/>
              </a:rPr>
              <a:t>内循环：</a:t>
            </a:r>
            <a:endParaRPr lang="zh-CN" altLang="en-US" sz="1600" b="1">
              <a:solidFill>
                <a:srgbClr val="1707B9"/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+mn-ea"/>
                <a:cs typeface="+mn-ea"/>
              </a:rPr>
              <a:t>外部气道风门关闭，这样当内外界温差较大时，可以有效减少能耗。</a:t>
            </a:r>
            <a:endParaRPr lang="zh-CN" altLang="en-US" sz="160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rgbClr val="EDA719"/>
                </a:solidFill>
                <a:latin typeface="+mn-ea"/>
                <a:cs typeface="+mn-ea"/>
              </a:rPr>
              <a:t>外循环：</a:t>
            </a:r>
            <a:endParaRPr lang="zh-CN" altLang="en-US" sz="1600" b="1">
              <a:solidFill>
                <a:srgbClr val="1707B9"/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+mn-ea"/>
                <a:cs typeface="+mn-ea"/>
              </a:rPr>
              <a:t>外部气道风门打开，让外界新鲜空气进入车内，避免长时间内循环导致车内氧气不足。</a:t>
            </a:r>
            <a:endParaRPr lang="zh-CN" altLang="en-US" sz="1600">
              <a:latin typeface="+mn-ea"/>
              <a:cs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049203" y="1653540"/>
            <a:ext cx="846138" cy="7461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6" name="矩形 25"/>
          <p:cNvSpPr/>
          <p:nvPr/>
        </p:nvSpPr>
        <p:spPr>
          <a:xfrm>
            <a:off x="0" y="491788"/>
            <a:ext cx="621680" cy="369332"/>
          </a:xfrm>
          <a:prstGeom prst="rect">
            <a:avLst/>
          </a:prstGeom>
          <a:solidFill>
            <a:srgbClr val="EDA7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4274" name="内容占位符 -2147482614"/>
          <p:cNvPicPr>
            <a:picLocks noGrp="1" noChangeAspect="1"/>
          </p:cNvPicPr>
          <p:nvPr>
            <p:ph idx="1" hasCustomPrompt="1"/>
          </p:nvPr>
        </p:nvPicPr>
        <p:blipFill>
          <a:blip r:embed="rId1"/>
          <a:stretch>
            <a:fillRect/>
          </a:stretch>
        </p:blipFill>
        <p:spPr>
          <a:xfrm>
            <a:off x="222885" y="1280795"/>
            <a:ext cx="5854700" cy="4119563"/>
          </a:xfrm>
        </p:spPr>
      </p:pic>
      <p:sp>
        <p:nvSpPr>
          <p:cNvPr id="54275" name="文本框 3"/>
          <p:cNvSpPr txBox="1"/>
          <p:nvPr/>
        </p:nvSpPr>
        <p:spPr>
          <a:xfrm>
            <a:off x="734060" y="492760"/>
            <a:ext cx="29876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b="1">
                <a:solidFill>
                  <a:srgbClr val="EDA719"/>
                </a:solidFill>
                <a:latin typeface="+mn-ea"/>
              </a:rPr>
              <a:t>空气混合风门执行器</a:t>
            </a:r>
            <a:endParaRPr lang="zh-CN" altLang="en-US" b="1">
              <a:solidFill>
                <a:srgbClr val="EDA719"/>
              </a:solidFill>
              <a:latin typeface="+mn-ea"/>
            </a:endParaRPr>
          </a:p>
        </p:txBody>
      </p:sp>
      <p:sp>
        <p:nvSpPr>
          <p:cNvPr id="54276" name="文本框 4"/>
          <p:cNvSpPr txBox="1"/>
          <p:nvPr/>
        </p:nvSpPr>
        <p:spPr>
          <a:xfrm>
            <a:off x="6708775" y="1387475"/>
            <a:ext cx="439420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600">
                <a:latin typeface="+mn-ea"/>
                <a:cs typeface="+mn-ea"/>
              </a:rPr>
              <a:t>当蒸发器的冷风由风道流经温度混合风门位置时，根据风门的开度，将冷风分成两股，一股经过加热器生成热风，另外一股不经过加热器的冷风，这两股冷热风最终在风道中混合，达到用户所要求的的温度。</a:t>
            </a:r>
            <a:endParaRPr lang="en-US" altLang="zh-CN" sz="160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+mn-ea"/>
                <a:cs typeface="+mn-ea"/>
              </a:rPr>
              <a:t>空气混合</a:t>
            </a:r>
            <a:r>
              <a:rPr lang="en-US" altLang="zh-CN" sz="1600">
                <a:latin typeface="+mn-ea"/>
                <a:cs typeface="+mn-ea"/>
              </a:rPr>
              <a:t>风门执行器作用——控制风门的角度，使空调温度和拉索行程成一定关系。</a:t>
            </a:r>
            <a:endParaRPr lang="en-US" altLang="zh-CN" sz="1600">
              <a:latin typeface="+mn-ea"/>
              <a:cs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473960" y="2682558"/>
            <a:ext cx="504825" cy="431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6" name="矩形 25"/>
          <p:cNvSpPr/>
          <p:nvPr/>
        </p:nvSpPr>
        <p:spPr>
          <a:xfrm>
            <a:off x="0" y="491788"/>
            <a:ext cx="621680" cy="369332"/>
          </a:xfrm>
          <a:prstGeom prst="rect">
            <a:avLst/>
          </a:prstGeom>
          <a:solidFill>
            <a:srgbClr val="EDA7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5298" name="内容占位符 -2147482614"/>
          <p:cNvPicPr>
            <a:picLocks noGrp="1" noChangeAspect="1"/>
          </p:cNvPicPr>
          <p:nvPr>
            <p:ph idx="1" hasCustomPrompt="1"/>
          </p:nvPr>
        </p:nvPicPr>
        <p:blipFill>
          <a:blip r:embed="rId1"/>
          <a:stretch>
            <a:fillRect/>
          </a:stretch>
        </p:blipFill>
        <p:spPr>
          <a:xfrm>
            <a:off x="386715" y="1122680"/>
            <a:ext cx="5854700" cy="4119563"/>
          </a:xfrm>
        </p:spPr>
      </p:pic>
      <p:sp>
        <p:nvSpPr>
          <p:cNvPr id="55299" name="文本框 3"/>
          <p:cNvSpPr txBox="1"/>
          <p:nvPr/>
        </p:nvSpPr>
        <p:spPr>
          <a:xfrm>
            <a:off x="755650" y="491173"/>
            <a:ext cx="28336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b="1">
                <a:solidFill>
                  <a:srgbClr val="EDA719"/>
                </a:solidFill>
                <a:latin typeface="+mn-ea"/>
              </a:rPr>
              <a:t>空气分配风门执行器</a:t>
            </a:r>
            <a:endParaRPr lang="zh-CN" altLang="en-US" b="1">
              <a:solidFill>
                <a:srgbClr val="EDA719"/>
              </a:solidFill>
              <a:latin typeface="+mn-ea"/>
            </a:endParaRPr>
          </a:p>
        </p:txBody>
      </p:sp>
      <p:sp>
        <p:nvSpPr>
          <p:cNvPr id="55300" name="文本框 4"/>
          <p:cNvSpPr txBox="1"/>
          <p:nvPr/>
        </p:nvSpPr>
        <p:spPr>
          <a:xfrm>
            <a:off x="6757670" y="1643380"/>
            <a:ext cx="404050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EDA719"/>
                </a:solidFill>
                <a:latin typeface="+mn-ea"/>
                <a:cs typeface="+mn-ea"/>
              </a:rPr>
              <a:t>——</a:t>
            </a:r>
            <a:r>
              <a:rPr lang="zh-CN" altLang="zh-CN" sz="1600" b="1">
                <a:solidFill>
                  <a:srgbClr val="EDA719"/>
                </a:solidFill>
                <a:latin typeface="+mn-ea"/>
                <a:cs typeface="+mn-ea"/>
              </a:rPr>
              <a:t>控制吹脸、吹脚、除霜</a:t>
            </a:r>
            <a:r>
              <a:rPr lang="zh-CN" altLang="en-US" sz="1600" b="1">
                <a:solidFill>
                  <a:srgbClr val="EDA719"/>
                </a:solidFill>
                <a:latin typeface="+mn-ea"/>
                <a:cs typeface="+mn-ea"/>
              </a:rPr>
              <a:t>。</a:t>
            </a:r>
            <a:endParaRPr lang="zh-CN" altLang="en-US" sz="1600" b="1">
              <a:solidFill>
                <a:srgbClr val="EDA719"/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 sz="1600" b="1">
              <a:solidFill>
                <a:srgbClr val="EDA719"/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rgbClr val="EDA719"/>
                </a:solidFill>
                <a:latin typeface="+mn-ea"/>
                <a:cs typeface="+mn-ea"/>
              </a:rPr>
              <a:t>原理：</a:t>
            </a:r>
            <a:endParaRPr lang="zh-CN" altLang="en-US" sz="1600" b="1">
              <a:solidFill>
                <a:srgbClr val="1707B9"/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+mn-ea"/>
                <a:cs typeface="+mn-ea"/>
              </a:rPr>
              <a:t>控制对应风门的开合角度，达到用户想要的吹风模式</a:t>
            </a:r>
            <a:endParaRPr lang="zh-CN" altLang="en-US" sz="1600">
              <a:latin typeface="+mn-ea"/>
              <a:cs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079048" y="1504315"/>
            <a:ext cx="846138" cy="7461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6" name="矩形 25"/>
          <p:cNvSpPr/>
          <p:nvPr/>
        </p:nvSpPr>
        <p:spPr>
          <a:xfrm>
            <a:off x="0" y="490518"/>
            <a:ext cx="621680" cy="369332"/>
          </a:xfrm>
          <a:prstGeom prst="rect">
            <a:avLst/>
          </a:prstGeom>
          <a:solidFill>
            <a:srgbClr val="EDA7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TEMPLATE_CATEGORY" val="basetag"/>
  <p:tag name="KSO_WM_TEMPLATE_INDEX" val="20164409"/>
</p:tagLst>
</file>

<file path=ppt/tags/tag2.xml><?xml version="1.0" encoding="utf-8"?>
<p:tagLst xmlns:p="http://schemas.openxmlformats.org/presentationml/2006/main">
  <p:tag name="KSO_WM_BEAUTIFY_FLAG" val="#wm#"/>
  <p:tag name="KSO_WM_TEMPLATE_CATEGORY" val="basetag"/>
  <p:tag name="KSO_WM_TEMPLATE_INDEX" val="20164409"/>
</p:tagLst>
</file>

<file path=ppt/tags/tag3.xml><?xml version="1.0" encoding="utf-8"?>
<p:tagLst xmlns:p="http://schemas.openxmlformats.org/presentationml/2006/main">
  <p:tag name="KSO_WM_BEAUTIFY_FLAG" val="#wm#"/>
  <p:tag name="KSO_WM_TEMPLATE_CATEGORY" val="basetag"/>
  <p:tag name="KSO_WM_TEMPLATE_INDEX" val="20164409"/>
</p:tagLst>
</file>

<file path=ppt/tags/tag4.xml><?xml version="1.0" encoding="utf-8"?>
<p:tagLst xmlns:p="http://schemas.openxmlformats.org/presentationml/2006/main">
  <p:tag name="KSO_WM_BEAUTIFY_FLAG" val="#wm#"/>
  <p:tag name="KSO_WM_TEMPLATE_CATEGORY" val="basetag"/>
  <p:tag name="KSO_WM_TEMPLATE_INDEX" val="20164409"/>
</p:tagLst>
</file>

<file path=ppt/tags/tag5.xml><?xml version="1.0" encoding="utf-8"?>
<p:tagLst xmlns:p="http://schemas.openxmlformats.org/presentationml/2006/main">
  <p:tag name="KSO_WM_BEAUTIFY_FLAG" val="#wm#"/>
  <p:tag name="KSO_WM_TEMPLATE_CATEGORY" val="basetag"/>
  <p:tag name="KSO_WM_TEMPLATE_INDEX" val="20164409"/>
</p:tagLst>
</file>

<file path=ppt/tags/tag6.xml><?xml version="1.0" encoding="utf-8"?>
<p:tagLst xmlns:p="http://schemas.openxmlformats.org/presentationml/2006/main">
  <p:tag name="KSO_WM_BEAUTIFY_FLAG" val="#wm#"/>
  <p:tag name="KSO_WM_TEMPLATE_CATEGORY" val="basetag"/>
  <p:tag name="KSO_WM_TEMPLATE_INDEX" val="20164409"/>
</p:tagLst>
</file>

<file path=ppt/tags/tag7.xml><?xml version="1.0" encoding="utf-8"?>
<p:tagLst xmlns:p="http://schemas.openxmlformats.org/presentationml/2006/main">
  <p:tag name="KSO_WM_BEAUTIFY_FLAG" val="#wm#"/>
  <p:tag name="KSO_WM_TEMPLATE_CATEGORY" val="basetag"/>
  <p:tag name="KSO_WM_TEMPLATE_INDEX" val="20164409"/>
</p:tagLst>
</file>

<file path=ppt/tags/tag8.xml><?xml version="1.0" encoding="utf-8"?>
<p:tagLst xmlns:p="http://schemas.openxmlformats.org/presentationml/2006/main">
  <p:tag name="KSO_WM_BEAUTIFY_FLAG" val="#wm#"/>
  <p:tag name="KSO_WM_TEMPLATE_CATEGORY" val="basetag"/>
  <p:tag name="KSO_WM_TEMPLATE_INDEX" val="20164409"/>
</p:tagLst>
</file>

<file path=ppt/tags/tag9.xml><?xml version="1.0" encoding="utf-8"?>
<p:tagLst xmlns:p="http://schemas.openxmlformats.org/presentationml/2006/main">
  <p:tag name="KSO_WM_BEAUTIFY_FLAG" val="#wm#"/>
  <p:tag name="KSO_WM_TEMPLATE_CATEGORY" val="basetag"/>
  <p:tag name="KSO_WM_TEMPLATE_INDEX" val="20164409"/>
</p:tagLst>
</file>

<file path=ppt/theme/theme1.xml><?xml version="1.0" encoding="utf-8"?>
<a:theme xmlns:a="http://schemas.openxmlformats.org/drawingml/2006/main" name="Office 主题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2211</Words>
  <Application>WPS 演示</Application>
  <PresentationFormat>宽屏</PresentationFormat>
  <Paragraphs>153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Impact</vt:lpstr>
      <vt:lpstr>Wingdings 3</vt:lpstr>
      <vt:lpstr>幼圆</vt:lpstr>
      <vt:lpstr>Arial Unicode MS</vt:lpstr>
      <vt:lpstr>Calibri</vt:lpstr>
      <vt:lpstr>Symbol</vt:lpstr>
      <vt:lpstr>黑体</vt:lpstr>
      <vt:lpstr>Office 主题</vt:lpstr>
      <vt:lpstr>PowerPoint 演示文稿</vt:lpstr>
      <vt:lpstr>PowerPoint 演示文稿</vt:lpstr>
      <vt:lpstr>PowerPoint 演示文稿</vt:lpstr>
      <vt:lpstr>HVAC暖通空调系统</vt:lpstr>
      <vt:lpstr>PowerPoint 演示文稿</vt:lpstr>
      <vt:lpstr>什么是风门执行器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安装位置</vt:lpstr>
      <vt:lpstr>风门执行器的安装位置（position）</vt:lpstr>
      <vt:lpstr>安装位置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夏至未至</dc:creator>
  <cp:lastModifiedBy>YangTeng</cp:lastModifiedBy>
  <cp:revision>61</cp:revision>
  <dcterms:created xsi:type="dcterms:W3CDTF">2020-09-16T04:04:00Z</dcterms:created>
  <dcterms:modified xsi:type="dcterms:W3CDTF">2021-04-07T08:29:40Z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