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1" r:id="rId3"/>
    <p:sldMasterId id="2147483705" r:id="rId4"/>
  </p:sldMasterIdLst>
  <p:notesMasterIdLst>
    <p:notesMasterId r:id="rId6"/>
  </p:notesMasterIdLst>
  <p:sldIdLst>
    <p:sldId id="7596" r:id="rId5"/>
    <p:sldId id="7570" r:id="rId7"/>
    <p:sldId id="7816" r:id="rId8"/>
    <p:sldId id="7730" r:id="rId9"/>
    <p:sldId id="7731" r:id="rId10"/>
    <p:sldId id="7869" r:id="rId11"/>
    <p:sldId id="7870" r:id="rId12"/>
    <p:sldId id="7871" r:id="rId13"/>
    <p:sldId id="7836" r:id="rId14"/>
    <p:sldId id="7837" r:id="rId15"/>
    <p:sldId id="7838" r:id="rId16"/>
    <p:sldId id="7839" r:id="rId17"/>
    <p:sldId id="7840" r:id="rId18"/>
    <p:sldId id="7841" r:id="rId19"/>
    <p:sldId id="7842" r:id="rId20"/>
    <p:sldId id="7843" r:id="rId21"/>
    <p:sldId id="7844" r:id="rId22"/>
    <p:sldId id="7845" r:id="rId23"/>
    <p:sldId id="7846" r:id="rId24"/>
    <p:sldId id="7847" r:id="rId25"/>
    <p:sldId id="7848" r:id="rId26"/>
    <p:sldId id="7849" r:id="rId27"/>
    <p:sldId id="7850" r:id="rId28"/>
    <p:sldId id="7851" r:id="rId29"/>
    <p:sldId id="7872" r:id="rId30"/>
    <p:sldId id="7873" r:id="rId31"/>
    <p:sldId id="7874" r:id="rId32"/>
    <p:sldId id="7875" r:id="rId33"/>
    <p:sldId id="7789" r:id="rId34"/>
    <p:sldId id="7790" r:id="rId35"/>
    <p:sldId id="7791" r:id="rId36"/>
    <p:sldId id="7792" r:id="rId37"/>
    <p:sldId id="7793" r:id="rId38"/>
    <p:sldId id="7794" r:id="rId39"/>
    <p:sldId id="7795" r:id="rId40"/>
    <p:sldId id="7796" r:id="rId41"/>
    <p:sldId id="7819" r:id="rId42"/>
    <p:sldId id="7805" r:id="rId43"/>
    <p:sldId id="7785" r:id="rId44"/>
    <p:sldId id="7786" r:id="rId45"/>
    <p:sldId id="7804" r:id="rId46"/>
    <p:sldId id="7787" r:id="rId47"/>
    <p:sldId id="7799" r:id="rId48"/>
    <p:sldId id="7797" r:id="rId49"/>
    <p:sldId id="7722" r:id="rId50"/>
  </p:sldIdLst>
  <p:sldSz cx="12192000" cy="6858000"/>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286CA8"/>
    <a:srgbClr val="F6FEFF"/>
    <a:srgbClr val="A1C8E9"/>
    <a:srgbClr val="377BAB"/>
    <a:srgbClr val="8EC5EB"/>
    <a:srgbClr val="3693D4"/>
    <a:srgbClr val="F4FCFF"/>
    <a:srgbClr val="EDF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3891" autoAdjust="0"/>
  </p:normalViewPr>
  <p:slideViewPr>
    <p:cSldViewPr snapToGrid="0">
      <p:cViewPr varScale="1">
        <p:scale>
          <a:sx n="54" d="100"/>
          <a:sy n="54" d="100"/>
        </p:scale>
        <p:origin x="68" y="2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5" Type="http://schemas.openxmlformats.org/officeDocument/2006/relationships/tags" Target="tags/tag14.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7D0A5-C5CA-41FC-9F2B-9DB8439B5E7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AE835-467D-497C-8FC3-058BD37A641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6F74-634D-4233-BDBC-8BE3983B5C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3CAE835-467D-497C-8FC3-058BD37A641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13"/>
          <p:cNvGrpSpPr>
            <a:grpSpLocks noChangeAspect="1"/>
          </p:cNvGrpSpPr>
          <p:nvPr userDrawn="1"/>
        </p:nvGrpSpPr>
        <p:grpSpPr>
          <a:xfrm>
            <a:off x="278765" y="109855"/>
            <a:ext cx="2407285" cy="385964"/>
            <a:chOff x="2129" y="-957"/>
            <a:chExt cx="4709" cy="757"/>
          </a:xfrm>
        </p:grpSpPr>
        <p:pic>
          <p:nvPicPr>
            <p:cNvPr id="8"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9" name="文本框 18"/>
            <p:cNvSpPr txBox="1"/>
            <p:nvPr/>
          </p:nvSpPr>
          <p:spPr>
            <a:xfrm>
              <a:off x="2686" y="-957"/>
              <a:ext cx="4152" cy="541"/>
            </a:xfrm>
            <a:prstGeom prst="rect">
              <a:avLst/>
            </a:prstGeom>
            <a:noFill/>
            <a:ln w="9525">
              <a:noFill/>
            </a:ln>
          </p:spPr>
          <p:txBody>
            <a:bodyPr wrap="square" anchor="t">
              <a:spAutoFit/>
            </a:bodyPr>
            <a:p>
              <a:pPr algn="dist"/>
              <a:r>
                <a:rPr lang="zh-CN" altLang="en-US" sz="1200" b="1">
                  <a:solidFill>
                    <a:srgbClr val="1F95D4"/>
                  </a:solidFill>
                  <a:latin typeface="微软雅黑" panose="020B0503020204020204" charset="-122"/>
                  <a:ea typeface="微软雅黑" panose="020B0503020204020204" charset="-122"/>
                </a:rPr>
                <a:t>福州扬腾网络科技有限公司</a:t>
              </a:r>
              <a:endParaRPr lang="zh-CN" altLang="en-US" sz="12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420"/>
            </a:xfrm>
            <a:prstGeom prst="rect">
              <a:avLst/>
            </a:prstGeom>
            <a:noFill/>
            <a:ln w="9525">
              <a:noFill/>
            </a:ln>
          </p:spPr>
          <p:txBody>
            <a:bodyPr wrap="square" anchor="t">
              <a:spAutoFit/>
            </a:bodyPr>
            <a:p>
              <a:pPr algn="dist"/>
              <a:r>
                <a:rPr lang="en-US" altLang="zh-CN" sz="800">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800">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B5CA773-8993-4BA0-81F7-D63CD775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B05E62-16C5-4AB9-BC1F-AAF670966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2B5CA773-8993-4BA0-81F7-D63CD77526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FB05E62-16C5-4AB9-BC1F-AAF670966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Shape 15"/>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4_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Пользовательский макет">
    <p:spTree>
      <p:nvGrpSpPr>
        <p:cNvPr id="1" name=""/>
        <p:cNvGrpSpPr/>
        <p:nvPr/>
      </p:nvGrpSpPr>
      <p:grpSpPr>
        <a:xfrm>
          <a:off x="0" y="0"/>
          <a:ext cx="0" cy="0"/>
          <a:chOff x="0" y="0"/>
          <a:chExt cx="0" cy="0"/>
        </a:xfrm>
      </p:grpSpPr>
      <p:sp>
        <p:nvSpPr>
          <p:cNvPr id="879"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chemeClr val="tx2"/>
                </a:solidFill>
                <a:latin typeface="Aller" charset="0"/>
                <a:ea typeface="Aller" charset="0"/>
                <a:cs typeface="Aller" charset="0"/>
              </a:defRPr>
            </a:lvl1pPr>
          </a:lstStyle>
          <a:p>
            <a:fld id="{E8BBD06A-759F-43F0-9FDD-30D8801384DF}" type="slidenum">
              <a:rPr lang="ru-RU" smtClean="0"/>
            </a:fld>
            <a:endParaRPr lang="ru-RU" dirty="0"/>
          </a:p>
        </p:txBody>
      </p:sp>
      <p:sp>
        <p:nvSpPr>
          <p:cNvPr id="14" name="Заголовок 1"/>
          <p:cNvSpPr>
            <a:spLocks noGrp="1"/>
          </p:cNvSpPr>
          <p:nvPr>
            <p:ph type="title" hasCustomPrompt="1"/>
          </p:nvPr>
        </p:nvSpPr>
        <p:spPr>
          <a:xfrm>
            <a:off x="909859" y="1737008"/>
            <a:ext cx="2700124" cy="1475993"/>
          </a:xfrm>
          <a:prstGeom prst="rect">
            <a:avLst/>
          </a:prstGeom>
        </p:spPr>
        <p:txBody>
          <a:bodyPr>
            <a:noAutofit/>
          </a:bodyPr>
          <a:lstStyle>
            <a:lvl1pPr marL="0" marR="0" indent="0" algn="l" defTabSz="1219200" rtl="0" eaLnBrk="1" fontAlgn="auto" latinLnBrk="0" hangingPunct="1">
              <a:lnSpc>
                <a:spcPct val="100000"/>
              </a:lnSpc>
              <a:spcBef>
                <a:spcPct val="0"/>
              </a:spcBef>
              <a:spcAft>
                <a:spcPts val="0"/>
              </a:spcAft>
              <a:buClrTx/>
              <a:buSzTx/>
              <a:buFontTx/>
              <a:buNone/>
              <a:tabLst>
                <a:tab pos="1819910" algn="l"/>
              </a:tabLst>
              <a:defRPr sz="3000" b="0" baseline="0">
                <a:solidFill>
                  <a:schemeClr val="tx2"/>
                </a:solidFill>
                <a:latin typeface="Roboto Medium" panose="02000000000000000000" pitchFamily="2" charset="0"/>
                <a:ea typeface="Roboto Medium" panose="02000000000000000000" pitchFamily="2" charset="0"/>
                <a:cs typeface="Roboto Medium" panose="02000000000000000000" pitchFamily="2" charset="0"/>
              </a:defRPr>
            </a:lvl1pPr>
          </a:lstStyle>
          <a:p>
            <a:r>
              <a:rPr lang="en-US" dirty="0"/>
              <a:t>Name</a:t>
            </a:r>
            <a:br>
              <a:rPr lang="en-US" dirty="0"/>
            </a:br>
            <a:r>
              <a:rPr lang="en-US" dirty="0"/>
              <a:t>of your</a:t>
            </a:r>
            <a:br>
              <a:rPr lang="en-US" dirty="0"/>
            </a:br>
            <a:r>
              <a:rPr lang="en-US" dirty="0"/>
              <a:t>top slide</a:t>
            </a:r>
            <a:endParaRPr lang="ru-RU" dirty="0"/>
          </a:p>
        </p:txBody>
      </p:sp>
      <p:sp>
        <p:nvSpPr>
          <p:cNvPr id="17" name="Текст 3"/>
          <p:cNvSpPr>
            <a:spLocks noGrp="1"/>
          </p:cNvSpPr>
          <p:nvPr>
            <p:ph type="body" sz="quarter" idx="13" hasCustomPrompt="1"/>
          </p:nvPr>
        </p:nvSpPr>
        <p:spPr>
          <a:xfrm>
            <a:off x="910347" y="3393000"/>
            <a:ext cx="2699636" cy="2951986"/>
          </a:xfrm>
          <a:prstGeom prst="rect">
            <a:avLst/>
          </a:prstGeom>
        </p:spPr>
        <p:txBody>
          <a:bodyPr/>
          <a:lstStyle>
            <a:lvl1pPr>
              <a:defRPr lang="en-US" sz="1000" b="0" i="0" baseline="0" dirty="0">
                <a:solidFill>
                  <a:schemeClr val="tx2"/>
                </a:solidFill>
                <a:latin typeface="Roboto Light" charset="0"/>
                <a:ea typeface="Roboto Light" charset="0"/>
                <a:cs typeface="Roboto Light" charset="0"/>
              </a:defRPr>
            </a:lvl1pPr>
          </a:lstStyle>
          <a:p>
            <a:pPr marL="0" lvl="0" indent="0">
              <a:lnSpc>
                <a:spcPct val="150000"/>
              </a:lnSpc>
              <a:buNone/>
            </a:pPr>
            <a:r>
              <a:rPr lang="en-US" dirty="0"/>
              <a:t>Example text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Пользовательский макет">
    <p:spTree>
      <p:nvGrpSpPr>
        <p:cNvPr id="1" name=""/>
        <p:cNvGrpSpPr/>
        <p:nvPr/>
      </p:nvGrpSpPr>
      <p:grpSpPr>
        <a:xfrm>
          <a:off x="0" y="0"/>
          <a:ext cx="0" cy="0"/>
          <a:chOff x="0" y="0"/>
          <a:chExt cx="0" cy="0"/>
        </a:xfrm>
      </p:grpSpPr>
      <p:sp>
        <p:nvSpPr>
          <p:cNvPr id="879" name="Номер слайда 5"/>
          <p:cNvSpPr>
            <a:spLocks noGrp="1"/>
          </p:cNvSpPr>
          <p:nvPr>
            <p:ph type="sldNum" sz="quarter" idx="4"/>
          </p:nvPr>
        </p:nvSpPr>
        <p:spPr>
          <a:xfrm>
            <a:off x="8643008" y="6356352"/>
            <a:ext cx="2844800" cy="365125"/>
          </a:xfrm>
          <a:prstGeom prst="rect">
            <a:avLst/>
          </a:prstGeom>
        </p:spPr>
        <p:txBody>
          <a:bodyPr/>
          <a:lstStyle>
            <a:lvl1pPr algn="r">
              <a:defRPr sz="1200">
                <a:solidFill>
                  <a:schemeClr val="tx2"/>
                </a:solidFill>
                <a:latin typeface="Aller" charset="0"/>
                <a:ea typeface="Aller" charset="0"/>
                <a:cs typeface="Aller" charset="0"/>
              </a:defRPr>
            </a:lvl1pPr>
          </a:lstStyle>
          <a:p>
            <a:fld id="{E8BBD06A-759F-43F0-9FDD-30D8801384DF}" type="slidenum">
              <a:rPr lang="ru-RU" smtClean="0"/>
            </a:fld>
            <a:endParaRPr lang="ru-RU" dirty="0"/>
          </a:p>
        </p:txBody>
      </p:sp>
      <p:sp>
        <p:nvSpPr>
          <p:cNvPr id="17" name="Текст 3"/>
          <p:cNvSpPr>
            <a:spLocks noGrp="1"/>
          </p:cNvSpPr>
          <p:nvPr>
            <p:ph type="body" sz="quarter" idx="13" hasCustomPrompt="1"/>
          </p:nvPr>
        </p:nvSpPr>
        <p:spPr>
          <a:xfrm>
            <a:off x="910347" y="3393000"/>
            <a:ext cx="2699636" cy="2951986"/>
          </a:xfrm>
          <a:prstGeom prst="rect">
            <a:avLst/>
          </a:prstGeom>
        </p:spPr>
        <p:txBody>
          <a:bodyPr/>
          <a:lstStyle>
            <a:lvl1pPr>
              <a:defRPr lang="en-US" sz="1000" b="0" i="0" baseline="0" dirty="0">
                <a:solidFill>
                  <a:schemeClr val="tx2"/>
                </a:solidFill>
                <a:latin typeface="Roboto Light" charset="0"/>
                <a:ea typeface="Roboto Light" charset="0"/>
                <a:cs typeface="Roboto Light" charset="0"/>
              </a:defRPr>
            </a:lvl1pPr>
          </a:lstStyle>
          <a:p>
            <a:pPr marL="0" lvl="0" indent="0">
              <a:lnSpc>
                <a:spcPct val="150000"/>
              </a:lnSpc>
              <a:buNone/>
            </a:pPr>
            <a:r>
              <a:rPr lang="en-US" dirty="0"/>
              <a:t>Example text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Main Title+ SubTitle+Numb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ain">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7D1723C-164E-464A-ABFA-D23AED61CC2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8573B8-C5F4-4E05-A321-01040613BED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13"/>
          <p:cNvGrpSpPr>
            <a:grpSpLocks noChangeAspect="1"/>
          </p:cNvGrpSpPr>
          <p:nvPr userDrawn="1"/>
        </p:nvGrpSpPr>
        <p:grpSpPr>
          <a:xfrm>
            <a:off x="9519285" y="109855"/>
            <a:ext cx="2407285" cy="385964"/>
            <a:chOff x="2129" y="-957"/>
            <a:chExt cx="4709" cy="757"/>
          </a:xfrm>
        </p:grpSpPr>
        <p:pic>
          <p:nvPicPr>
            <p:cNvPr id="8"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9" name="文本框 18"/>
            <p:cNvSpPr txBox="1"/>
            <p:nvPr/>
          </p:nvSpPr>
          <p:spPr>
            <a:xfrm>
              <a:off x="2686" y="-957"/>
              <a:ext cx="4152" cy="541"/>
            </a:xfrm>
            <a:prstGeom prst="rect">
              <a:avLst/>
            </a:prstGeom>
            <a:noFill/>
            <a:ln w="9525">
              <a:noFill/>
            </a:ln>
          </p:spPr>
          <p:txBody>
            <a:bodyPr wrap="square" anchor="t">
              <a:spAutoFit/>
            </a:bodyPr>
            <a:p>
              <a:pPr algn="dist"/>
              <a:r>
                <a:rPr lang="zh-CN" altLang="en-US" sz="1200" b="1">
                  <a:solidFill>
                    <a:srgbClr val="1F95D4"/>
                  </a:solidFill>
                  <a:latin typeface="微软雅黑" panose="020B0503020204020204" charset="-122"/>
                  <a:ea typeface="微软雅黑" panose="020B0503020204020204" charset="-122"/>
                </a:rPr>
                <a:t>福州扬腾网络科技有限公司</a:t>
              </a:r>
              <a:endParaRPr lang="zh-CN" altLang="en-US" sz="12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420"/>
            </a:xfrm>
            <a:prstGeom prst="rect">
              <a:avLst/>
            </a:prstGeom>
            <a:noFill/>
            <a:ln w="9525">
              <a:noFill/>
            </a:ln>
          </p:spPr>
          <p:txBody>
            <a:bodyPr wrap="square" anchor="t">
              <a:spAutoFit/>
            </a:bodyPr>
            <a:p>
              <a:pPr algn="dist"/>
              <a:r>
                <a:rPr lang="en-US" altLang="zh-CN" sz="800">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800">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Пользовательский макет">
    <p:bg>
      <p:bgPr>
        <a:solidFill>
          <a:schemeClr val="lt1"/>
        </a:solidFill>
        <a:effectLst/>
      </p:bgPr>
    </p:bg>
    <p:spTree>
      <p:nvGrpSpPr>
        <p:cNvPr id="1" name="Shape 18"/>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endParaRPr lang="es-ES_tradnl" dirty="0"/>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grpSp>
        <p:nvGrpSpPr>
          <p:cNvPr id="7" name="组合 13"/>
          <p:cNvGrpSpPr>
            <a:grpSpLocks noChangeAspect="1"/>
          </p:cNvGrpSpPr>
          <p:nvPr userDrawn="1"/>
        </p:nvGrpSpPr>
        <p:grpSpPr>
          <a:xfrm>
            <a:off x="371687" y="146473"/>
            <a:ext cx="3209713" cy="484707"/>
            <a:chOff x="2129" y="-957"/>
            <a:chExt cx="4709" cy="713"/>
          </a:xfrm>
        </p:grpSpPr>
        <p:pic>
          <p:nvPicPr>
            <p:cNvPr id="8"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9" name="文本框 18"/>
            <p:cNvSpPr txBox="1"/>
            <p:nvPr/>
          </p:nvSpPr>
          <p:spPr>
            <a:xfrm>
              <a:off x="2686" y="-957"/>
              <a:ext cx="4152" cy="496"/>
            </a:xfrm>
            <a:prstGeom prst="rect">
              <a:avLst/>
            </a:prstGeom>
            <a:noFill/>
            <a:ln w="9525">
              <a:noFill/>
            </a:ln>
          </p:spPr>
          <p:txBody>
            <a:bodyPr wrap="square" anchor="t">
              <a:spAutoFit/>
            </a:bodyPr>
            <a:p>
              <a:pPr algn="dist"/>
              <a:r>
                <a:rPr lang="zh-CN" altLang="en-US" sz="1600" b="1">
                  <a:solidFill>
                    <a:srgbClr val="1F95D4"/>
                  </a:solidFill>
                  <a:latin typeface="微软雅黑" panose="020B0503020204020204" charset="-122"/>
                  <a:ea typeface="微软雅黑" panose="020B0503020204020204" charset="-122"/>
                </a:rPr>
                <a:t>福州扬腾网络科技有限公司</a:t>
              </a:r>
              <a:endParaRPr lang="zh-CN" altLang="en-US" sz="16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376"/>
            </a:xfrm>
            <a:prstGeom prst="rect">
              <a:avLst/>
            </a:prstGeom>
            <a:noFill/>
            <a:ln w="9525">
              <a:noFill/>
            </a:ln>
          </p:spPr>
          <p:txBody>
            <a:bodyPr wrap="square" anchor="t">
              <a:spAutoFit/>
            </a:bodyPr>
            <a:p>
              <a:pPr algn="dist"/>
              <a:r>
                <a:rPr lang="en-US" altLang="zh-CN" sz="1065">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1065">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2543605" y="6922319"/>
            <a:ext cx="1632181" cy="133985"/>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35" b="0" i="0" u="none" strike="noStrike" kern="0" cap="none" spc="0" normalizeH="0" baseline="0" noProof="0" dirty="0" smtClean="0">
                <a:ln>
                  <a:noFill/>
                </a:ln>
                <a:solidFill>
                  <a:prstClr val="black"/>
                </a:solidFill>
                <a:effectLst/>
                <a:uLnTx/>
                <a:uFillTx/>
                <a:hlinkClick r:id="rId2"/>
              </a:rPr>
              <a:t>PPT</a:t>
            </a:r>
            <a:r>
              <a:rPr kumimoji="0" lang="zh-CN" altLang="en-US" sz="135" b="0" i="0" u="none" strike="noStrike" kern="0" cap="none" spc="0" normalizeH="0" baseline="0" noProof="0" dirty="0" smtClean="0">
                <a:ln>
                  <a:noFill/>
                </a:ln>
                <a:solidFill>
                  <a:prstClr val="black"/>
                </a:solidFill>
                <a:effectLst/>
                <a:uLnTx/>
                <a:uFillTx/>
                <a:hlinkClick r:id="rId2"/>
              </a:rPr>
              <a:t>下载</a:t>
            </a:r>
            <a:r>
              <a:rPr kumimoji="0" lang="zh-CN" altLang="en-US" sz="135" b="0" i="0" u="none" strike="noStrike" kern="0" cap="none" spc="0" normalizeH="0" baseline="0" noProof="0" dirty="0" smtClean="0">
                <a:ln>
                  <a:noFill/>
                </a:ln>
                <a:solidFill>
                  <a:prstClr val="black"/>
                </a:solidFill>
                <a:effectLst/>
                <a:uLnTx/>
                <a:uFillTx/>
              </a:rPr>
              <a:t> </a:t>
            </a:r>
            <a:r>
              <a:rPr kumimoji="0" lang="en-US" altLang="zh-CN" sz="135" b="0" i="0" u="none" strike="noStrike" kern="0" cap="none" spc="0" normalizeH="0" baseline="0" noProof="0" dirty="0" smtClean="0">
                <a:ln>
                  <a:noFill/>
                </a:ln>
                <a:solidFill>
                  <a:prstClr val="black"/>
                </a:solidFill>
                <a:effectLst/>
                <a:uLnTx/>
                <a:uFillTx/>
              </a:rPr>
              <a:t>http://www.1ppt.com/xiazai/</a:t>
            </a:r>
            <a:endParaRPr kumimoji="0" lang="en-US" altLang="zh-CN" sz="135" b="0" i="0" u="none" strike="noStrike" kern="0" cap="none" spc="0" normalizeH="0" baseline="0" noProof="0" dirty="0" smtClean="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532547" y="3429000"/>
            <a:ext cx="2730500" cy="3429000"/>
          </a:xfrm>
          <a:prstGeom prst="rect">
            <a:avLst/>
          </a:prstGeom>
          <a:solidFill>
            <a:schemeClr val="bg1">
              <a:lumMod val="9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7023100" y="1612900"/>
            <a:ext cx="5168900" cy="1816100"/>
          </a:xfrm>
          <a:prstGeom prst="rect">
            <a:avLst/>
          </a:prstGeom>
          <a:solidFill>
            <a:schemeClr val="bg1">
              <a:lumMod val="9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12192000" cy="2501900"/>
          </a:xfrm>
          <a:prstGeom prst="rect">
            <a:avLst/>
          </a:prstGeom>
          <a:solidFill>
            <a:schemeClr val="bg1">
              <a:lumMod val="9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2B5CA773-8993-4BA0-81F7-D63CD77526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B05E62-16C5-4AB9-BC1F-AAF670966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2438400" cy="6858000"/>
          </a:xfrm>
          <a:prstGeom prst="rect">
            <a:avLst/>
          </a:prstGeom>
          <a:solidFill>
            <a:schemeClr val="bg1">
              <a:lumMod val="95000"/>
            </a:schemeClr>
          </a:solidFill>
        </p:spPr>
        <p:txBody>
          <a:bodyPr/>
          <a:lstStyle/>
          <a:p>
            <a:endParaRPr lang="en-US"/>
          </a:p>
        </p:txBody>
      </p:sp>
      <p:sp>
        <p:nvSpPr>
          <p:cNvPr id="3" name="Rectangle 2"/>
          <p:cNvSpPr/>
          <p:nvPr userDrawn="1"/>
        </p:nvSpPr>
        <p:spPr>
          <a:xfrm>
            <a:off x="7924800" y="0"/>
            <a:ext cx="1828800" cy="2514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0" y="0"/>
            <a:ext cx="40978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p>
        </p:txBody>
      </p:sp>
      <p:sp>
        <p:nvSpPr>
          <p:cNvPr id="8" name="Picture Placeholder 7"/>
          <p:cNvSpPr>
            <a:spLocks noGrp="1"/>
          </p:cNvSpPr>
          <p:nvPr>
            <p:ph type="pic" sz="quarter" idx="10"/>
          </p:nvPr>
        </p:nvSpPr>
        <p:spPr>
          <a:xfrm>
            <a:off x="6108700" y="2514600"/>
            <a:ext cx="3644900" cy="2717800"/>
          </a:xfrm>
          <a:prstGeom prst="rect">
            <a:avLst/>
          </a:prstGeom>
          <a:solidFill>
            <a:schemeClr val="bg1">
              <a:lumMod val="95000"/>
            </a:schemeClr>
          </a:solidFill>
        </p:spPr>
        <p:txBody>
          <a:bodyPr/>
          <a:lstStyle/>
          <a:p>
            <a:endParaRPr lang="en-US"/>
          </a:p>
        </p:txBody>
      </p:sp>
      <p:grpSp>
        <p:nvGrpSpPr>
          <p:cNvPr id="7" name="组合 13"/>
          <p:cNvGrpSpPr>
            <a:grpSpLocks noChangeAspect="1"/>
          </p:cNvGrpSpPr>
          <p:nvPr userDrawn="1"/>
        </p:nvGrpSpPr>
        <p:grpSpPr>
          <a:xfrm>
            <a:off x="371687" y="146473"/>
            <a:ext cx="3209713" cy="484707"/>
            <a:chOff x="2129" y="-957"/>
            <a:chExt cx="4709" cy="713"/>
          </a:xfrm>
        </p:grpSpPr>
        <p:pic>
          <p:nvPicPr>
            <p:cNvPr id="2"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3" name="文本框 18"/>
            <p:cNvSpPr txBox="1"/>
            <p:nvPr/>
          </p:nvSpPr>
          <p:spPr>
            <a:xfrm>
              <a:off x="2686" y="-957"/>
              <a:ext cx="4152" cy="496"/>
            </a:xfrm>
            <a:prstGeom prst="rect">
              <a:avLst/>
            </a:prstGeom>
            <a:noFill/>
            <a:ln w="9525">
              <a:noFill/>
            </a:ln>
          </p:spPr>
          <p:txBody>
            <a:bodyPr wrap="square" anchor="t">
              <a:spAutoFit/>
            </a:bodyPr>
            <a:p>
              <a:pPr algn="dist"/>
              <a:r>
                <a:rPr lang="zh-CN" altLang="en-US" sz="1600" b="1">
                  <a:solidFill>
                    <a:srgbClr val="1F95D4"/>
                  </a:solidFill>
                  <a:latin typeface="微软雅黑" panose="020B0503020204020204" charset="-122"/>
                  <a:ea typeface="微软雅黑" panose="020B0503020204020204" charset="-122"/>
                </a:rPr>
                <a:t>福州扬腾网络科技有限公司</a:t>
              </a:r>
              <a:endParaRPr lang="zh-CN" altLang="en-US" sz="16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376"/>
            </a:xfrm>
            <a:prstGeom prst="rect">
              <a:avLst/>
            </a:prstGeom>
            <a:noFill/>
            <a:ln w="9525">
              <a:noFill/>
            </a:ln>
          </p:spPr>
          <p:txBody>
            <a:bodyPr wrap="square" anchor="t">
              <a:spAutoFit/>
            </a:bodyPr>
            <a:p>
              <a:pPr algn="dist"/>
              <a:r>
                <a:rPr lang="en-US" altLang="zh-CN" sz="1065">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1065">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grpSp>
        <p:nvGrpSpPr>
          <p:cNvPr id="7" name="组合 13"/>
          <p:cNvGrpSpPr>
            <a:grpSpLocks noChangeAspect="1"/>
          </p:cNvGrpSpPr>
          <p:nvPr userDrawn="1"/>
        </p:nvGrpSpPr>
        <p:grpSpPr>
          <a:xfrm>
            <a:off x="371687" y="146473"/>
            <a:ext cx="3209713" cy="484707"/>
            <a:chOff x="2129" y="-957"/>
            <a:chExt cx="4709" cy="713"/>
          </a:xfrm>
        </p:grpSpPr>
        <p:pic>
          <p:nvPicPr>
            <p:cNvPr id="2"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3" name="文本框 18"/>
            <p:cNvSpPr txBox="1"/>
            <p:nvPr/>
          </p:nvSpPr>
          <p:spPr>
            <a:xfrm>
              <a:off x="2686" y="-957"/>
              <a:ext cx="4152" cy="496"/>
            </a:xfrm>
            <a:prstGeom prst="rect">
              <a:avLst/>
            </a:prstGeom>
            <a:noFill/>
            <a:ln w="9525">
              <a:noFill/>
            </a:ln>
          </p:spPr>
          <p:txBody>
            <a:bodyPr wrap="square" anchor="t">
              <a:spAutoFit/>
            </a:bodyPr>
            <a:p>
              <a:pPr algn="dist"/>
              <a:r>
                <a:rPr lang="zh-CN" altLang="en-US" sz="1600" b="1">
                  <a:solidFill>
                    <a:srgbClr val="1F95D4"/>
                  </a:solidFill>
                  <a:latin typeface="微软雅黑" panose="020B0503020204020204" charset="-122"/>
                  <a:ea typeface="微软雅黑" panose="020B0503020204020204" charset="-122"/>
                </a:rPr>
                <a:t>福州扬腾网络科技有限公司</a:t>
              </a:r>
              <a:endParaRPr lang="zh-CN" altLang="en-US" sz="16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376"/>
            </a:xfrm>
            <a:prstGeom prst="rect">
              <a:avLst/>
            </a:prstGeom>
            <a:noFill/>
            <a:ln w="9525">
              <a:noFill/>
            </a:ln>
          </p:spPr>
          <p:txBody>
            <a:bodyPr wrap="square" anchor="t">
              <a:spAutoFit/>
            </a:bodyPr>
            <a:p>
              <a:pPr algn="dist"/>
              <a:r>
                <a:rPr lang="en-US" altLang="zh-CN" sz="1065">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1065">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60020"/>
            <a:ext cx="12192000" cy="6253135"/>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灯片编号占位符 4"/>
          <p:cNvSpPr txBox="1"/>
          <p:nvPr userDrawn="1"/>
        </p:nvSpPr>
        <p:spPr>
          <a:xfrm>
            <a:off x="11462705" y="6478706"/>
            <a:ext cx="430530" cy="245745"/>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600" smtClean="0">
                <a:solidFill>
                  <a:schemeClr val="accent3"/>
                </a:solidFill>
                <a:latin typeface="+mn-lt"/>
              </a:rPr>
            </a:fld>
            <a:endParaRPr lang="zh-CN" altLang="en-US" sz="1600">
              <a:solidFill>
                <a:schemeClr val="accent3"/>
              </a:solidFill>
              <a:latin typeface="+mn-lt"/>
            </a:endParaRPr>
          </a:p>
        </p:txBody>
      </p:sp>
      <p:sp>
        <p:nvSpPr>
          <p:cNvPr id="10" name="Line 28"/>
          <p:cNvSpPr>
            <a:spLocks noChangeShapeType="1"/>
          </p:cNvSpPr>
          <p:nvPr userDrawn="1"/>
        </p:nvSpPr>
        <p:spPr bwMode="auto">
          <a:xfrm flipH="1">
            <a:off x="11459303" y="6503525"/>
            <a:ext cx="115024" cy="196107"/>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文本框 11"/>
          <p:cNvSpPr txBox="1"/>
          <p:nvPr userDrawn="1"/>
        </p:nvSpPr>
        <p:spPr>
          <a:xfrm>
            <a:off x="341716" y="6516941"/>
            <a:ext cx="4344670" cy="168910"/>
          </a:xfrm>
          <a:prstGeom prst="rect">
            <a:avLst/>
          </a:prstGeom>
          <a:noFill/>
        </p:spPr>
        <p:txBody>
          <a:bodyPr vert="horz" wrap="none" lIns="0" tIns="0" rIns="0" bIns="0" rtlCol="0">
            <a:spAutoFit/>
          </a:bodyPr>
          <a:lstStyle/>
          <a:p>
            <a:r>
              <a:rPr lang="en-US" altLang="zh-CN" sz="1100" spc="225">
                <a:solidFill>
                  <a:schemeClr val="bg1">
                    <a:lumMod val="65000"/>
                  </a:schemeClr>
                </a:solidFill>
              </a:rPr>
              <a:t>SHANGHAI  OOOPIC  TECHNOLOGIES  CO.,LTD.</a:t>
            </a:r>
            <a:endParaRPr lang="zh-CN" altLang="en-US" sz="1100" spc="225">
              <a:solidFill>
                <a:schemeClr val="bg1">
                  <a:lumMod val="65000"/>
                </a:schemeClr>
              </a:solidFill>
            </a:endParaRPr>
          </a:p>
        </p:txBody>
      </p:sp>
      <p:sp>
        <p:nvSpPr>
          <p:cNvPr id="13" name="矩形 12"/>
          <p:cNvSpPr/>
          <p:nvPr userDrawn="1"/>
        </p:nvSpPr>
        <p:spPr>
          <a:xfrm>
            <a:off x="0" y="395947"/>
            <a:ext cx="103517" cy="51566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3"/>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400">
                <a:solidFill>
                  <a:schemeClr val="tx1">
                    <a:lumMod val="50000"/>
                    <a:lumOff val="50000"/>
                  </a:schemeClr>
                </a:solidFill>
              </a:defRPr>
            </a:lvl1pPr>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71500" y="646341"/>
            <a:ext cx="11023600" cy="587375"/>
          </a:xfrm>
          <a:prstGeom prst="rect">
            <a:avLst/>
          </a:prstGeom>
        </p:spPr>
        <p:txBody>
          <a:bodyPr/>
          <a:lstStyle>
            <a:lvl1pPr algn="ctr">
              <a:lnSpc>
                <a:spcPct val="100000"/>
              </a:lnSpc>
              <a:defRPr sz="3600" b="0" i="0">
                <a:latin typeface="Montserrat"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1079500" y="512763"/>
            <a:ext cx="10007600" cy="390525"/>
          </a:xfrm>
          <a:prstGeom prst="rect">
            <a:avLst/>
          </a:prstGeom>
        </p:spPr>
        <p:txBody>
          <a:bodyPr/>
          <a:lstStyle>
            <a:lvl1pPr marL="0" indent="0" algn="ctr">
              <a:buNone/>
              <a:defRPr sz="140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7035800" y="3441700"/>
            <a:ext cx="2743200" cy="18288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181600" y="1612900"/>
            <a:ext cx="3644900" cy="1727200"/>
          </a:xfrm>
          <a:prstGeom prst="rect">
            <a:avLst/>
          </a:prstGeom>
          <a:solidFill>
            <a:schemeClr val="bg1">
              <a:lumMod val="9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4267200" y="0"/>
            <a:ext cx="2667000" cy="25019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7073900" y="0"/>
            <a:ext cx="2667000" cy="4343400"/>
          </a:xfrm>
          <a:prstGeom prst="rect">
            <a:avLst/>
          </a:prstGeom>
          <a:solidFill>
            <a:schemeClr val="bg1">
              <a:lumMod val="95000"/>
            </a:schemeClr>
          </a:solidFill>
        </p:spPr>
        <p:txBody>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2B5CA773-8993-4BA0-81F7-D63CD775261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FB05E62-16C5-4AB9-BC1F-AAF670966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6858000" cy="68580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600">
                <a:solidFill>
                  <a:schemeClr val="bg1">
                    <a:lumMod val="50000"/>
                  </a:schemeClr>
                </a:solidFill>
              </a:defRPr>
            </a:lvl1pPr>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12191999" cy="68580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600">
                <a:solidFill>
                  <a:schemeClr val="bg1">
                    <a:lumMod val="50000"/>
                  </a:schemeClr>
                </a:solidFill>
              </a:defRPr>
            </a:lvl1pPr>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76971" y="1549671"/>
            <a:ext cx="1117600" cy="11176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35"/>
            </a:lvl1pPr>
          </a:lstStyle>
          <a:p>
            <a:endParaRPr lang="en-US" dirty="0"/>
          </a:p>
        </p:txBody>
      </p:sp>
      <p:sp>
        <p:nvSpPr>
          <p:cNvPr id="14" name="Picture Placeholder 13"/>
          <p:cNvSpPr>
            <a:spLocks noGrp="1"/>
          </p:cNvSpPr>
          <p:nvPr>
            <p:ph type="pic" sz="quarter" idx="11"/>
          </p:nvPr>
        </p:nvSpPr>
        <p:spPr>
          <a:xfrm>
            <a:off x="4076971" y="4876529"/>
            <a:ext cx="1117600" cy="11176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35"/>
            </a:lvl1pPr>
          </a:lstStyle>
          <a:p>
            <a:endParaRPr lang="en-US" dirty="0"/>
          </a:p>
        </p:txBody>
      </p:sp>
      <p:sp>
        <p:nvSpPr>
          <p:cNvPr id="17" name="Picture Placeholder 16"/>
          <p:cNvSpPr>
            <a:spLocks noGrp="1"/>
          </p:cNvSpPr>
          <p:nvPr>
            <p:ph type="pic" sz="quarter" idx="12"/>
          </p:nvPr>
        </p:nvSpPr>
        <p:spPr>
          <a:xfrm>
            <a:off x="9550400" y="3009900"/>
            <a:ext cx="1524000" cy="1524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400"/>
            </a:lvl1pPr>
          </a:lstStyle>
          <a:p>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508001" y="1178428"/>
            <a:ext cx="11157817" cy="231007"/>
          </a:xfrm>
          <a:prstGeom prst="rect">
            <a:avLst/>
          </a:prstGeom>
        </p:spPr>
        <p:txBody>
          <a:bodyPr wrap="none" lIns="0" tIns="0" rIns="0" bIns="0" anchor="ctr">
            <a:noAutofit/>
          </a:bodyPr>
          <a:lstStyle>
            <a:lvl1pPr marL="0" indent="0" algn="ctr">
              <a:buNone/>
              <a:defRPr sz="1400" b="0" baseline="0">
                <a:solidFill>
                  <a:schemeClr val="bg1">
                    <a:lumMod val="75000"/>
                  </a:schemeClr>
                </a:solidFill>
                <a:latin typeface="Roboto Light" charset="0"/>
                <a:ea typeface="Roboto Light" charset="0"/>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CLICK TO EDITE SUBTITLE</a:t>
            </a:r>
            <a:endParaRPr lang="en-US" dirty="0"/>
          </a:p>
        </p:txBody>
      </p:sp>
      <p:sp>
        <p:nvSpPr>
          <p:cNvPr id="8" name="Title 2"/>
          <p:cNvSpPr>
            <a:spLocks noGrp="1"/>
          </p:cNvSpPr>
          <p:nvPr>
            <p:ph type="title" hasCustomPrompt="1"/>
          </p:nvPr>
        </p:nvSpPr>
        <p:spPr>
          <a:xfrm>
            <a:off x="508001" y="455085"/>
            <a:ext cx="11157817" cy="660511"/>
          </a:xfrm>
          <a:prstGeom prst="rect">
            <a:avLst/>
          </a:prstGeom>
        </p:spPr>
        <p:txBody>
          <a:bodyPr lIns="0" tIns="0" rIns="0" bIns="0" anchor="ctr"/>
          <a:lstStyle>
            <a:lvl1pPr algn="ctr">
              <a:defRPr sz="4265">
                <a:solidFill>
                  <a:schemeClr val="bg1">
                    <a:lumMod val="50000"/>
                  </a:schemeClr>
                </a:solidFill>
              </a:defRPr>
            </a:lvl1pPr>
          </a:lstStyle>
          <a:p>
            <a:r>
              <a:rPr lang="en-US" dirty="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571500" y="698500"/>
            <a:ext cx="3556000" cy="1816100"/>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4279900" y="698500"/>
            <a:ext cx="3556000" cy="1816100"/>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7988300" y="698500"/>
            <a:ext cx="3556000" cy="1816100"/>
          </a:xfrm>
          <a:prstGeom prst="rect">
            <a:avLst/>
          </a:prstGeom>
          <a:solidFill>
            <a:schemeClr val="bg1">
              <a:lumMod val="95000"/>
            </a:schemeClr>
          </a:solidFill>
        </p:spPr>
        <p:txBody>
          <a:bodyPr/>
          <a:lstStyle/>
          <a:p>
            <a:endParaRPr lang="en-US" dirty="0"/>
          </a:p>
        </p:txBody>
      </p:sp>
      <p:grpSp>
        <p:nvGrpSpPr>
          <p:cNvPr id="3" name="组合 13"/>
          <p:cNvGrpSpPr>
            <a:grpSpLocks noChangeAspect="1"/>
          </p:cNvGrpSpPr>
          <p:nvPr userDrawn="1"/>
        </p:nvGrpSpPr>
        <p:grpSpPr>
          <a:xfrm>
            <a:off x="371687" y="146473"/>
            <a:ext cx="3209713" cy="484707"/>
            <a:chOff x="2129" y="-957"/>
            <a:chExt cx="4709" cy="713"/>
          </a:xfrm>
        </p:grpSpPr>
        <p:pic>
          <p:nvPicPr>
            <p:cNvPr id="5"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6" name="文本框 18"/>
            <p:cNvSpPr txBox="1"/>
            <p:nvPr/>
          </p:nvSpPr>
          <p:spPr>
            <a:xfrm>
              <a:off x="2686" y="-957"/>
              <a:ext cx="4152" cy="496"/>
            </a:xfrm>
            <a:prstGeom prst="rect">
              <a:avLst/>
            </a:prstGeom>
            <a:noFill/>
            <a:ln w="9525">
              <a:noFill/>
            </a:ln>
          </p:spPr>
          <p:txBody>
            <a:bodyPr wrap="square" anchor="t">
              <a:spAutoFit/>
            </a:bodyPr>
            <a:p>
              <a:pPr algn="dist"/>
              <a:r>
                <a:rPr lang="zh-CN" altLang="en-US" sz="1600" b="1">
                  <a:solidFill>
                    <a:srgbClr val="1F95D4"/>
                  </a:solidFill>
                  <a:latin typeface="微软雅黑" panose="020B0503020204020204" charset="-122"/>
                  <a:ea typeface="微软雅黑" panose="020B0503020204020204" charset="-122"/>
                </a:rPr>
                <a:t>福州扬腾网络科技有限公司</a:t>
              </a:r>
              <a:endParaRPr lang="zh-CN" altLang="en-US" sz="16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376"/>
            </a:xfrm>
            <a:prstGeom prst="rect">
              <a:avLst/>
            </a:prstGeom>
            <a:noFill/>
            <a:ln w="9525">
              <a:noFill/>
            </a:ln>
          </p:spPr>
          <p:txBody>
            <a:bodyPr wrap="square" anchor="t">
              <a:spAutoFit/>
            </a:bodyPr>
            <a:p>
              <a:pPr algn="dist"/>
              <a:r>
                <a:rPr lang="en-US" altLang="zh-CN" sz="1065">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1065">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uiExpand="1"/>
      <p:bldP spid="4" grpId="0" bldLvl="0" animBg="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9"/>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B5CA773-8993-4BA0-81F7-D63CD77526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FB05E62-16C5-4AB9-BC1F-AAF670966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9"/>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9"/>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9" y="2505075"/>
            <a:ext cx="5157787" cy="3684588"/>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
        <p:nvSpPr>
          <p:cNvPr id="11" name="TextBox 10"/>
          <p:cNvSpPr txBox="1"/>
          <p:nvPr userDrawn="1"/>
        </p:nvSpPr>
        <p:spPr>
          <a:xfrm>
            <a:off x="2543605" y="6922319"/>
            <a:ext cx="1632181" cy="133985"/>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35" b="0" i="0" u="none" strike="noStrike" kern="0" cap="none" spc="0" normalizeH="0" baseline="0" noProof="0" dirty="0">
                <a:ln>
                  <a:noFill/>
                </a:ln>
                <a:solidFill>
                  <a:prstClr val="black"/>
                </a:solidFill>
                <a:effectLst/>
                <a:uLnTx/>
                <a:uFillTx/>
                <a:hlinkClick r:id="rId2"/>
              </a:rPr>
              <a:t>PPT</a:t>
            </a:r>
            <a:r>
              <a:rPr kumimoji="0" lang="zh-CN" altLang="en-US" sz="135" b="0" i="0" u="none" strike="noStrike" kern="0" cap="none" spc="0" normalizeH="0" baseline="0" noProof="0" dirty="0">
                <a:ln>
                  <a:noFill/>
                </a:ln>
                <a:solidFill>
                  <a:prstClr val="black"/>
                </a:solidFill>
                <a:effectLst/>
                <a:uLnTx/>
                <a:uFillTx/>
                <a:hlinkClick r:id="rId2"/>
              </a:rPr>
              <a:t>下载</a:t>
            </a:r>
            <a:r>
              <a:rPr kumimoji="0" lang="zh-CN" altLang="en-US" sz="135" b="0" i="0" u="none" strike="noStrike" kern="0" cap="none" spc="0" normalizeH="0" baseline="0" noProof="0" dirty="0">
                <a:ln>
                  <a:noFill/>
                </a:ln>
                <a:solidFill>
                  <a:prstClr val="black"/>
                </a:solidFill>
                <a:effectLst/>
                <a:uLnTx/>
                <a:uFillTx/>
              </a:rPr>
              <a:t> </a:t>
            </a:r>
            <a:r>
              <a:rPr kumimoji="0" lang="en-US" altLang="zh-CN" sz="135" b="0" i="0" u="none" strike="noStrike" kern="0" cap="none" spc="0" normalizeH="0" baseline="0" noProof="0" dirty="0">
                <a:ln>
                  <a:noFill/>
                </a:ln>
                <a:solidFill>
                  <a:prstClr val="black"/>
                </a:solidFill>
                <a:effectLst/>
                <a:uLnTx/>
                <a:uFillTx/>
              </a:rPr>
              <a:t>http://www.1ppt.com/xiazai/</a:t>
            </a:r>
            <a:endParaRPr kumimoji="0" lang="en-US" altLang="zh-CN" sz="135" b="0" i="0" u="none" strike="noStrike" kern="0" cap="none" spc="0" normalizeH="0" baseline="0" noProof="0" dirty="0">
              <a:ln>
                <a:noFill/>
              </a:ln>
              <a:solidFill>
                <a:prstClr val="black"/>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9"/>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38200" y="6356351"/>
            <a:ext cx="2743200" cy="365125"/>
          </a:xfrm>
          <a:prstGeom prst="rect">
            <a:avLst/>
          </a:prstGeom>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1"/>
            <a:ext cx="2743200" cy="365125"/>
          </a:xfrm>
          <a:prstGeom prst="rect">
            <a:avLst/>
          </a:prstGeom>
        </p:spPr>
        <p:txBody>
          <a:bodyPr/>
          <a:lstStyle/>
          <a:p>
            <a:fld id="{48F63A3B-78C7-47BE-AE5E-E10140E04643}"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B5CA773-8993-4BA0-81F7-D63CD775261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FB05E62-16C5-4AB9-BC1F-AAF670966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532547" y="3429000"/>
            <a:ext cx="2730500" cy="3429000"/>
          </a:xfrm>
          <a:prstGeom prst="rect">
            <a:avLst/>
          </a:prstGeom>
          <a:solidFill>
            <a:schemeClr val="bg1">
              <a:lumMod val="9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Picture Placeholder 7"/>
          <p:cNvSpPr>
            <a:spLocks noGrp="1"/>
          </p:cNvSpPr>
          <p:nvPr>
            <p:ph type="pic" sz="quarter" idx="10"/>
          </p:nvPr>
        </p:nvSpPr>
        <p:spPr>
          <a:xfrm>
            <a:off x="7023100" y="1612900"/>
            <a:ext cx="5168900" cy="1816100"/>
          </a:xfrm>
          <a:prstGeom prst="rect">
            <a:avLst/>
          </a:prstGeom>
          <a:solidFill>
            <a:schemeClr val="bg1">
              <a:lumMod val="9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12192000" cy="2501900"/>
          </a:xfrm>
          <a:prstGeom prst="rect">
            <a:avLst/>
          </a:prstGeom>
          <a:solidFill>
            <a:schemeClr val="bg1">
              <a:lumMod val="9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0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2438400" cy="6858000"/>
          </a:xfrm>
          <a:prstGeom prst="rect">
            <a:avLst/>
          </a:prstGeom>
          <a:solidFill>
            <a:schemeClr val="bg1">
              <a:lumMod val="95000"/>
            </a:schemeClr>
          </a:solidFill>
        </p:spPr>
        <p:txBody>
          <a:bodyPr/>
          <a:lstStyle/>
          <a:p>
            <a:endParaRPr lang="en-US"/>
          </a:p>
        </p:txBody>
      </p:sp>
      <p:sp>
        <p:nvSpPr>
          <p:cNvPr id="3" name="Rectangle 2"/>
          <p:cNvSpPr/>
          <p:nvPr userDrawn="1"/>
        </p:nvSpPr>
        <p:spPr>
          <a:xfrm>
            <a:off x="7924800" y="0"/>
            <a:ext cx="1828800" cy="2514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9" name="Rectangle 8"/>
          <p:cNvSpPr/>
          <p:nvPr userDrawn="1"/>
        </p:nvSpPr>
        <p:spPr>
          <a:xfrm>
            <a:off x="0" y="0"/>
            <a:ext cx="40978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5"/>
          </a:p>
        </p:txBody>
      </p:sp>
      <p:sp>
        <p:nvSpPr>
          <p:cNvPr id="8" name="Picture Placeholder 7"/>
          <p:cNvSpPr>
            <a:spLocks noGrp="1"/>
          </p:cNvSpPr>
          <p:nvPr>
            <p:ph type="pic" sz="quarter" idx="10"/>
          </p:nvPr>
        </p:nvSpPr>
        <p:spPr>
          <a:xfrm>
            <a:off x="6108700" y="2514600"/>
            <a:ext cx="3644900" cy="2717800"/>
          </a:xfrm>
          <a:prstGeom prst="rect">
            <a:avLst/>
          </a:prstGeom>
          <a:solidFill>
            <a:schemeClr val="bg1">
              <a:lumMod val="95000"/>
            </a:schemeClr>
          </a:solidFill>
        </p:spPr>
        <p:txBody>
          <a:bodyPr/>
          <a:lstStyle/>
          <a:p>
            <a:endParaRPr lang="en-US"/>
          </a:p>
        </p:txBody>
      </p:sp>
      <p:grpSp>
        <p:nvGrpSpPr>
          <p:cNvPr id="7" name="组合 13"/>
          <p:cNvGrpSpPr>
            <a:grpSpLocks noChangeAspect="1"/>
          </p:cNvGrpSpPr>
          <p:nvPr userDrawn="1"/>
        </p:nvGrpSpPr>
        <p:grpSpPr>
          <a:xfrm>
            <a:off x="371687" y="146473"/>
            <a:ext cx="3209713" cy="484707"/>
            <a:chOff x="2129" y="-957"/>
            <a:chExt cx="4709" cy="713"/>
          </a:xfrm>
        </p:grpSpPr>
        <p:pic>
          <p:nvPicPr>
            <p:cNvPr id="2"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3" name="文本框 18"/>
            <p:cNvSpPr txBox="1"/>
            <p:nvPr/>
          </p:nvSpPr>
          <p:spPr>
            <a:xfrm>
              <a:off x="2686" y="-957"/>
              <a:ext cx="4152" cy="496"/>
            </a:xfrm>
            <a:prstGeom prst="rect">
              <a:avLst/>
            </a:prstGeom>
            <a:noFill/>
            <a:ln w="9525">
              <a:noFill/>
            </a:ln>
          </p:spPr>
          <p:txBody>
            <a:bodyPr wrap="square" anchor="t">
              <a:spAutoFit/>
            </a:bodyPr>
            <a:lstStyle/>
            <a:p>
              <a:pPr algn="dist"/>
              <a:r>
                <a:rPr lang="zh-CN" altLang="en-US" sz="1600" b="1">
                  <a:solidFill>
                    <a:srgbClr val="1F95D4"/>
                  </a:solidFill>
                  <a:latin typeface="微软雅黑" panose="020B0503020204020204" charset="-122"/>
                  <a:ea typeface="微软雅黑" panose="020B0503020204020204" charset="-122"/>
                </a:rPr>
                <a:t>福州扬腾网络科技有限公司</a:t>
              </a:r>
              <a:endParaRPr lang="zh-CN" altLang="en-US" sz="16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376"/>
            </a:xfrm>
            <a:prstGeom prst="rect">
              <a:avLst/>
            </a:prstGeom>
            <a:noFill/>
            <a:ln w="9525">
              <a:noFill/>
            </a:ln>
          </p:spPr>
          <p:txBody>
            <a:bodyPr wrap="square" anchor="t">
              <a:spAutoFit/>
            </a:bodyPr>
            <a:lstStyle/>
            <a:p>
              <a:pPr algn="dist"/>
              <a:r>
                <a:rPr lang="en-US" altLang="zh-CN" sz="1065">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1065">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grpSp>
        <p:nvGrpSpPr>
          <p:cNvPr id="7" name="组合 13"/>
          <p:cNvGrpSpPr>
            <a:grpSpLocks noChangeAspect="1"/>
          </p:cNvGrpSpPr>
          <p:nvPr userDrawn="1"/>
        </p:nvGrpSpPr>
        <p:grpSpPr>
          <a:xfrm>
            <a:off x="371687" y="146473"/>
            <a:ext cx="3209713" cy="484707"/>
            <a:chOff x="2129" y="-957"/>
            <a:chExt cx="4709" cy="713"/>
          </a:xfrm>
        </p:grpSpPr>
        <p:pic>
          <p:nvPicPr>
            <p:cNvPr id="2"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3" name="文本框 18"/>
            <p:cNvSpPr txBox="1"/>
            <p:nvPr/>
          </p:nvSpPr>
          <p:spPr>
            <a:xfrm>
              <a:off x="2686" y="-957"/>
              <a:ext cx="4152" cy="496"/>
            </a:xfrm>
            <a:prstGeom prst="rect">
              <a:avLst/>
            </a:prstGeom>
            <a:noFill/>
            <a:ln w="9525">
              <a:noFill/>
            </a:ln>
          </p:spPr>
          <p:txBody>
            <a:bodyPr wrap="square" anchor="t">
              <a:spAutoFit/>
            </a:bodyPr>
            <a:lstStyle/>
            <a:p>
              <a:pPr algn="dist"/>
              <a:r>
                <a:rPr lang="zh-CN" altLang="en-US" sz="1600" b="1">
                  <a:solidFill>
                    <a:srgbClr val="1F95D4"/>
                  </a:solidFill>
                  <a:latin typeface="微软雅黑" panose="020B0503020204020204" charset="-122"/>
                  <a:ea typeface="微软雅黑" panose="020B0503020204020204" charset="-122"/>
                </a:rPr>
                <a:t>福州扬腾网络科技有限公司</a:t>
              </a:r>
              <a:endParaRPr lang="zh-CN" altLang="en-US" sz="16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376"/>
            </a:xfrm>
            <a:prstGeom prst="rect">
              <a:avLst/>
            </a:prstGeom>
            <a:noFill/>
            <a:ln w="9525">
              <a:noFill/>
            </a:ln>
          </p:spPr>
          <p:txBody>
            <a:bodyPr wrap="square" anchor="t">
              <a:spAutoFit/>
            </a:bodyPr>
            <a:lstStyle/>
            <a:p>
              <a:pPr algn="dist"/>
              <a:r>
                <a:rPr lang="en-US" altLang="zh-CN" sz="1065">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1065">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8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内页">
    <p:bg>
      <p:bgPr>
        <a:solidFill>
          <a:srgbClr val="FAFAFA">
            <a:alpha val="92000"/>
          </a:srgbClr>
        </a:solidFill>
        <a:effectLst/>
      </p:bgPr>
    </p:bg>
    <p:spTree>
      <p:nvGrpSpPr>
        <p:cNvPr id="1" name=""/>
        <p:cNvGrpSpPr/>
        <p:nvPr/>
      </p:nvGrpSpPr>
      <p:grpSpPr>
        <a:xfrm>
          <a:off x="0" y="0"/>
          <a:ext cx="0" cy="0"/>
          <a:chOff x="0" y="0"/>
          <a:chExt cx="0" cy="0"/>
        </a:xfrm>
      </p:grpSpPr>
      <p:sp>
        <p:nvSpPr>
          <p:cNvPr id="2" name="矩形 1"/>
          <p:cNvSpPr/>
          <p:nvPr userDrawn="1"/>
        </p:nvSpPr>
        <p:spPr>
          <a:xfrm>
            <a:off x="0" y="160020"/>
            <a:ext cx="12192000" cy="6253135"/>
          </a:xfrm>
          <a:prstGeom prst="rect">
            <a:avLst/>
          </a:prstGeom>
          <a:solidFill>
            <a:schemeClr val="bg1"/>
          </a:solidFill>
          <a:ln>
            <a:noFill/>
          </a:ln>
          <a:effectLst>
            <a:outerShdw blurRad="393700" dist="1778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灯片编号占位符 4"/>
          <p:cNvSpPr txBox="1"/>
          <p:nvPr userDrawn="1"/>
        </p:nvSpPr>
        <p:spPr>
          <a:xfrm>
            <a:off x="11462705" y="6478706"/>
            <a:ext cx="430530" cy="245745"/>
          </a:xfrm>
          <a:prstGeom prst="rect">
            <a:avLst/>
          </a:prstGeom>
          <a:noFill/>
        </p:spPr>
        <p:txBody>
          <a:bodyPr wrap="none" lIns="0" tIns="0" rIns="0" bIns="0" rtlCol="0" anchor="ctr">
            <a:spAutoFit/>
          </a:bodyPr>
          <a:lstStyle>
            <a:defPPr>
              <a:defRPr lang="zh-CN"/>
            </a:defPPr>
            <a:lvl1pPr marL="0" algn="r" defTabSz="914400" rtl="0" eaLnBrk="1" latinLnBrk="0" hangingPunct="1">
              <a:defRPr lang="en-US" altLang="zh-CN" sz="14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B44C642-52FE-4436-9921-21EF1F32C57C}" type="slidenum">
              <a:rPr lang="zh-CN" altLang="en-US" sz="1600" smtClean="0">
                <a:solidFill>
                  <a:schemeClr val="accent3"/>
                </a:solidFill>
                <a:latin typeface="+mn-lt"/>
              </a:rPr>
            </a:fld>
            <a:endParaRPr lang="zh-CN" altLang="en-US" sz="1600">
              <a:solidFill>
                <a:schemeClr val="accent3"/>
              </a:solidFill>
              <a:latin typeface="+mn-lt"/>
            </a:endParaRPr>
          </a:p>
        </p:txBody>
      </p:sp>
      <p:sp>
        <p:nvSpPr>
          <p:cNvPr id="10" name="Line 28"/>
          <p:cNvSpPr>
            <a:spLocks noChangeShapeType="1"/>
          </p:cNvSpPr>
          <p:nvPr userDrawn="1"/>
        </p:nvSpPr>
        <p:spPr bwMode="auto">
          <a:xfrm flipH="1">
            <a:off x="11459303" y="6503525"/>
            <a:ext cx="115024" cy="196107"/>
          </a:xfrm>
          <a:prstGeom prst="line">
            <a:avLst/>
          </a:prstGeom>
          <a:noFill/>
          <a:ln w="6350" cap="flat">
            <a:solidFill>
              <a:schemeClr val="bg1">
                <a:lumMod val="7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文本框 11"/>
          <p:cNvSpPr txBox="1"/>
          <p:nvPr userDrawn="1"/>
        </p:nvSpPr>
        <p:spPr>
          <a:xfrm>
            <a:off x="341716" y="6516941"/>
            <a:ext cx="4344670" cy="168910"/>
          </a:xfrm>
          <a:prstGeom prst="rect">
            <a:avLst/>
          </a:prstGeom>
          <a:noFill/>
        </p:spPr>
        <p:txBody>
          <a:bodyPr vert="horz" wrap="none" lIns="0" tIns="0" rIns="0" bIns="0" rtlCol="0">
            <a:spAutoFit/>
          </a:bodyPr>
          <a:lstStyle/>
          <a:p>
            <a:r>
              <a:rPr lang="en-US" altLang="zh-CN" sz="1100" spc="225">
                <a:solidFill>
                  <a:schemeClr val="bg1">
                    <a:lumMod val="65000"/>
                  </a:schemeClr>
                </a:solidFill>
              </a:rPr>
              <a:t>SHANGHAI  OOOPIC  TECHNOLOGIES  CO.,LTD.</a:t>
            </a:r>
            <a:endParaRPr lang="zh-CN" altLang="en-US" sz="1100" spc="225">
              <a:solidFill>
                <a:schemeClr val="bg1">
                  <a:lumMod val="65000"/>
                </a:schemeClr>
              </a:solidFill>
            </a:endParaRPr>
          </a:p>
        </p:txBody>
      </p:sp>
      <p:sp>
        <p:nvSpPr>
          <p:cNvPr id="13" name="矩形 12"/>
          <p:cNvSpPr/>
          <p:nvPr userDrawn="1"/>
        </p:nvSpPr>
        <p:spPr>
          <a:xfrm>
            <a:off x="0" y="395947"/>
            <a:ext cx="103517" cy="51566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35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3"/>
          </a:xfrm>
          <a:custGeom>
            <a:avLst/>
            <a:gdLst>
              <a:gd name="connsiteX0" fmla="*/ 0 w 12192000"/>
              <a:gd name="connsiteY0" fmla="*/ 0 h 6858002"/>
              <a:gd name="connsiteX1" fmla="*/ 12192000 w 12192000"/>
              <a:gd name="connsiteY1" fmla="*/ 0 h 6858002"/>
              <a:gd name="connsiteX2" fmla="*/ 0 w 12192000"/>
              <a:gd name="connsiteY2" fmla="*/ 6858002 h 6858002"/>
            </a:gdLst>
            <a:ahLst/>
            <a:cxnLst>
              <a:cxn ang="0">
                <a:pos x="connsiteX0" y="connsiteY0"/>
              </a:cxn>
              <a:cxn ang="0">
                <a:pos x="connsiteX1" y="connsiteY1"/>
              </a:cxn>
              <a:cxn ang="0">
                <a:pos x="connsiteX2" y="connsiteY2"/>
              </a:cxn>
            </a:cxnLst>
            <a:rect l="l" t="t" r="r" b="b"/>
            <a:pathLst>
              <a:path w="12192000" h="6858002">
                <a:moveTo>
                  <a:pt x="0" y="0"/>
                </a:moveTo>
                <a:lnTo>
                  <a:pt x="12192000" y="0"/>
                </a:lnTo>
                <a:cubicBezTo>
                  <a:pt x="9153677" y="4957013"/>
                  <a:pt x="2341638" y="2225843"/>
                  <a:pt x="0" y="6858002"/>
                </a:cubicBezTo>
                <a:close/>
              </a:path>
            </a:pathLst>
          </a:custGeom>
          <a:solidFill>
            <a:schemeClr val="bg1">
              <a:lumMod val="95000"/>
            </a:schemeClr>
          </a:solidFill>
        </p:spPr>
        <p:txBody>
          <a:bodyPr wrap="square">
            <a:noAutofit/>
          </a:bodyPr>
          <a:lstStyle>
            <a:lvl1pPr marL="0" indent="0">
              <a:buNone/>
              <a:defRPr sz="1400">
                <a:solidFill>
                  <a:schemeClr val="tx1">
                    <a:lumMod val="50000"/>
                    <a:lumOff val="50000"/>
                  </a:schemeClr>
                </a:solidFill>
              </a:defRPr>
            </a:lvl1pPr>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B5CA773-8993-4BA0-81F7-D63CD77526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B05E62-16C5-4AB9-BC1F-AAF670966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71500" y="646341"/>
            <a:ext cx="11023600" cy="587375"/>
          </a:xfrm>
          <a:prstGeom prst="rect">
            <a:avLst/>
          </a:prstGeom>
        </p:spPr>
        <p:txBody>
          <a:bodyPr/>
          <a:lstStyle>
            <a:lvl1pPr algn="ctr">
              <a:lnSpc>
                <a:spcPct val="100000"/>
              </a:lnSpc>
              <a:defRPr sz="3600" b="0" i="0">
                <a:latin typeface="Montserrat" charset="0"/>
              </a:defRPr>
            </a:lvl1pPr>
          </a:lstStyle>
          <a:p>
            <a:r>
              <a:rPr lang="en-US" dirty="0"/>
              <a:t>Click to edit Master title style</a:t>
            </a:r>
            <a:endParaRPr lang="en-US" dirty="0"/>
          </a:p>
        </p:txBody>
      </p:sp>
      <p:sp>
        <p:nvSpPr>
          <p:cNvPr id="4" name="Text Placeholder 3"/>
          <p:cNvSpPr>
            <a:spLocks noGrp="1"/>
          </p:cNvSpPr>
          <p:nvPr>
            <p:ph type="body" sz="quarter" idx="10"/>
          </p:nvPr>
        </p:nvSpPr>
        <p:spPr>
          <a:xfrm>
            <a:off x="1079500" y="512763"/>
            <a:ext cx="10007600" cy="390525"/>
          </a:xfrm>
          <a:prstGeom prst="rect">
            <a:avLst/>
          </a:prstGeom>
        </p:spPr>
        <p:txBody>
          <a:bodyPr/>
          <a:lstStyle>
            <a:lvl1pPr marL="0" indent="0" algn="ctr">
              <a:buNone/>
              <a:defRPr sz="1400" b="0" i="0" spc="225">
                <a:solidFill>
                  <a:schemeClr val="bg1">
                    <a:lumMod val="75000"/>
                  </a:schemeClr>
                </a:solidFill>
                <a:latin typeface="Segoe UI" panose="020B0502040204020203" pitchFamily="34" charset="0"/>
                <a:cs typeface="Segoe UI" panose="020B0502040204020203" pitchFamily="34" charset="0"/>
              </a:defRPr>
            </a:lvl1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2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7035800" y="3441700"/>
            <a:ext cx="2743200" cy="18288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5181600" y="1612900"/>
            <a:ext cx="3644900" cy="1727200"/>
          </a:xfrm>
          <a:prstGeom prst="rect">
            <a:avLst/>
          </a:prstGeom>
          <a:solidFill>
            <a:schemeClr val="bg1">
              <a:lumMod val="95000"/>
            </a:schemeClr>
          </a:solidFill>
        </p:spPr>
        <p:txBody>
          <a:body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4267200" y="0"/>
            <a:ext cx="2667000" cy="2501900"/>
          </a:xfrm>
          <a:prstGeom prst="rect">
            <a:avLst/>
          </a:prstGeom>
          <a:solidFill>
            <a:schemeClr val="bg1">
              <a:lumMod val="95000"/>
            </a:schemeClr>
          </a:solidFill>
        </p:spPr>
        <p:txBody>
          <a:bodyPr/>
          <a:lstStyle/>
          <a:p>
            <a:endParaRPr lang="en-US" dirty="0"/>
          </a:p>
        </p:txBody>
      </p:sp>
      <p:sp>
        <p:nvSpPr>
          <p:cNvPr id="3" name="Picture Placeholder 7"/>
          <p:cNvSpPr>
            <a:spLocks noGrp="1"/>
          </p:cNvSpPr>
          <p:nvPr>
            <p:ph type="pic" sz="quarter" idx="11"/>
          </p:nvPr>
        </p:nvSpPr>
        <p:spPr>
          <a:xfrm>
            <a:off x="7073900" y="0"/>
            <a:ext cx="2667000" cy="4343400"/>
          </a:xfrm>
          <a:prstGeom prst="rect">
            <a:avLst/>
          </a:prstGeom>
          <a:solidFill>
            <a:schemeClr val="bg1">
              <a:lumMod val="95000"/>
            </a:schemeClr>
          </a:solidFill>
        </p:spPr>
        <p:txBody>
          <a:body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 y="0"/>
            <a:ext cx="6858000" cy="6858000"/>
          </a:xfrm>
          <a:custGeom>
            <a:avLst/>
            <a:gdLst>
              <a:gd name="connsiteX0" fmla="*/ 0 w 6858000"/>
              <a:gd name="connsiteY0" fmla="*/ 0 h 6858000"/>
              <a:gd name="connsiteX1" fmla="*/ 6858000 w 6858000"/>
              <a:gd name="connsiteY1" fmla="*/ 0 h 6858000"/>
              <a:gd name="connsiteX2" fmla="*/ 0 w 6858000"/>
              <a:gd name="connsiteY2" fmla="*/ 6858000 h 6858000"/>
            </a:gdLst>
            <a:ahLst/>
            <a:cxnLst>
              <a:cxn ang="0">
                <a:pos x="connsiteX0" y="connsiteY0"/>
              </a:cxn>
              <a:cxn ang="0">
                <a:pos x="connsiteX1" y="connsiteY1"/>
              </a:cxn>
              <a:cxn ang="0">
                <a:pos x="connsiteX2" y="connsiteY2"/>
              </a:cxn>
            </a:cxnLst>
            <a:rect l="l" t="t" r="r" b="b"/>
            <a:pathLst>
              <a:path w="6858000" h="6858000">
                <a:moveTo>
                  <a:pt x="0" y="0"/>
                </a:moveTo>
                <a:lnTo>
                  <a:pt x="6858000" y="0"/>
                </a:lnTo>
                <a:cubicBezTo>
                  <a:pt x="4660490" y="3170903"/>
                  <a:pt x="1165123" y="2138516"/>
                  <a:pt x="0" y="6858000"/>
                </a:cubicBezTo>
                <a:close/>
              </a:path>
            </a:pathLst>
          </a:custGeom>
          <a:solidFill>
            <a:schemeClr val="bg1">
              <a:lumMod val="95000"/>
            </a:schemeClr>
          </a:solidFill>
        </p:spPr>
        <p:txBody>
          <a:bodyPr wrap="square">
            <a:noAutofit/>
          </a:bodyPr>
          <a:lstStyle>
            <a:lvl1pPr marL="0" indent="0">
              <a:buNone/>
              <a:defRPr sz="1600">
                <a:solidFill>
                  <a:schemeClr val="bg1">
                    <a:lumMod val="50000"/>
                  </a:schemeClr>
                </a:solidFill>
              </a:defRPr>
            </a:lvl1pPr>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32_Title Slide">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1" y="0"/>
            <a:ext cx="12191999" cy="6858000"/>
          </a:xfrm>
          <a:custGeom>
            <a:avLst/>
            <a:gdLst>
              <a:gd name="connsiteX0" fmla="*/ 12191999 w 12191999"/>
              <a:gd name="connsiteY0" fmla="*/ 2242458 h 6858000"/>
              <a:gd name="connsiteX1" fmla="*/ 12191999 w 12191999"/>
              <a:gd name="connsiteY1" fmla="*/ 6858000 h 6858000"/>
              <a:gd name="connsiteX2" fmla="*/ 7576457 w 12191999"/>
              <a:gd name="connsiteY2" fmla="*/ 6858000 h 6858000"/>
              <a:gd name="connsiteX3" fmla="*/ 12191999 w 12191999"/>
              <a:gd name="connsiteY3" fmla="*/ 2242458 h 6858000"/>
              <a:gd name="connsiteX4" fmla="*/ 0 w 12191999"/>
              <a:gd name="connsiteY4" fmla="*/ 0 h 6858000"/>
              <a:gd name="connsiteX5" fmla="*/ 4615542 w 12191999"/>
              <a:gd name="connsiteY5" fmla="*/ 0 h 6858000"/>
              <a:gd name="connsiteX6" fmla="*/ 0 w 12191999"/>
              <a:gd name="connsiteY6" fmla="*/ 46155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6858000">
                <a:moveTo>
                  <a:pt x="12191999" y="2242458"/>
                </a:moveTo>
                <a:lnTo>
                  <a:pt x="12191999" y="6858000"/>
                </a:lnTo>
                <a:lnTo>
                  <a:pt x="7576457" y="6858000"/>
                </a:lnTo>
                <a:cubicBezTo>
                  <a:pt x="9055416" y="4723932"/>
                  <a:pt x="11407853" y="5418745"/>
                  <a:pt x="12191999" y="2242458"/>
                </a:cubicBezTo>
                <a:close/>
                <a:moveTo>
                  <a:pt x="0" y="0"/>
                </a:moveTo>
                <a:lnTo>
                  <a:pt x="4615542" y="0"/>
                </a:lnTo>
                <a:cubicBezTo>
                  <a:pt x="3136584" y="2134068"/>
                  <a:pt x="784146" y="1439255"/>
                  <a:pt x="0" y="4615542"/>
                </a:cubicBezTo>
                <a:close/>
              </a:path>
            </a:pathLst>
          </a:custGeom>
          <a:solidFill>
            <a:schemeClr val="bg1">
              <a:lumMod val="95000"/>
            </a:schemeClr>
          </a:solidFill>
        </p:spPr>
        <p:txBody>
          <a:bodyPr wrap="square">
            <a:noAutofit/>
          </a:bodyPr>
          <a:lstStyle>
            <a:lvl1pPr marL="0" indent="0">
              <a:buNone/>
              <a:defRPr sz="1600">
                <a:solidFill>
                  <a:schemeClr val="bg1">
                    <a:lumMod val="50000"/>
                  </a:schemeClr>
                </a:solidFill>
              </a:defRPr>
            </a:lvl1pPr>
          </a:lstStyle>
          <a:p>
            <a:endParaRPr lang="id-ID"/>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57_Blank">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076971" y="1549671"/>
            <a:ext cx="1117600" cy="11176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35"/>
            </a:lvl1pPr>
          </a:lstStyle>
          <a:p>
            <a:endParaRPr lang="en-US" dirty="0"/>
          </a:p>
        </p:txBody>
      </p:sp>
      <p:sp>
        <p:nvSpPr>
          <p:cNvPr id="14" name="Picture Placeholder 13"/>
          <p:cNvSpPr>
            <a:spLocks noGrp="1"/>
          </p:cNvSpPr>
          <p:nvPr>
            <p:ph type="pic" sz="quarter" idx="11"/>
          </p:nvPr>
        </p:nvSpPr>
        <p:spPr>
          <a:xfrm>
            <a:off x="4076971" y="4876529"/>
            <a:ext cx="1117600" cy="1117600"/>
          </a:xfrm>
          <a:custGeom>
            <a:avLst/>
            <a:gdLst>
              <a:gd name="connsiteX0" fmla="*/ 419100 w 838200"/>
              <a:gd name="connsiteY0" fmla="*/ 0 h 838200"/>
              <a:gd name="connsiteX1" fmla="*/ 838200 w 838200"/>
              <a:gd name="connsiteY1" fmla="*/ 419100 h 838200"/>
              <a:gd name="connsiteX2" fmla="*/ 419100 w 838200"/>
              <a:gd name="connsiteY2" fmla="*/ 838200 h 838200"/>
              <a:gd name="connsiteX3" fmla="*/ 0 w 838200"/>
              <a:gd name="connsiteY3" fmla="*/ 419100 h 838200"/>
              <a:gd name="connsiteX4" fmla="*/ 419100 w 838200"/>
              <a:gd name="connsiteY4" fmla="*/ 0 h 83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200" h="838200">
                <a:moveTo>
                  <a:pt x="419100" y="0"/>
                </a:moveTo>
                <a:cubicBezTo>
                  <a:pt x="650563" y="0"/>
                  <a:pt x="838200" y="187637"/>
                  <a:pt x="838200" y="419100"/>
                </a:cubicBezTo>
                <a:cubicBezTo>
                  <a:pt x="838200" y="650563"/>
                  <a:pt x="650563" y="838200"/>
                  <a:pt x="419100" y="838200"/>
                </a:cubicBezTo>
                <a:cubicBezTo>
                  <a:pt x="187637" y="838200"/>
                  <a:pt x="0" y="650563"/>
                  <a:pt x="0" y="419100"/>
                </a:cubicBezTo>
                <a:cubicBezTo>
                  <a:pt x="0" y="187637"/>
                  <a:pt x="187637" y="0"/>
                  <a:pt x="419100" y="0"/>
                </a:cubicBezTo>
                <a:close/>
              </a:path>
            </a:pathLst>
          </a:custGeom>
          <a:solidFill>
            <a:schemeClr val="bg1">
              <a:lumMod val="95000"/>
              <a:alpha val="70000"/>
            </a:schemeClr>
          </a:solidFill>
        </p:spPr>
        <p:txBody>
          <a:bodyPr wrap="square">
            <a:noAutofit/>
          </a:bodyPr>
          <a:lstStyle>
            <a:lvl1pPr>
              <a:defRPr sz="135"/>
            </a:lvl1pPr>
          </a:lstStyle>
          <a:p>
            <a:endParaRPr lang="en-US" dirty="0"/>
          </a:p>
        </p:txBody>
      </p:sp>
      <p:sp>
        <p:nvSpPr>
          <p:cNvPr id="17" name="Picture Placeholder 16"/>
          <p:cNvSpPr>
            <a:spLocks noGrp="1"/>
          </p:cNvSpPr>
          <p:nvPr>
            <p:ph type="pic" sz="quarter" idx="12"/>
          </p:nvPr>
        </p:nvSpPr>
        <p:spPr>
          <a:xfrm>
            <a:off x="9550400" y="3009900"/>
            <a:ext cx="1524000" cy="1524000"/>
          </a:xfrm>
          <a:custGeom>
            <a:avLst/>
            <a:gdLst>
              <a:gd name="connsiteX0" fmla="*/ 571500 w 1143000"/>
              <a:gd name="connsiteY0" fmla="*/ 0 h 1143000"/>
              <a:gd name="connsiteX1" fmla="*/ 1143000 w 1143000"/>
              <a:gd name="connsiteY1" fmla="*/ 571500 h 1143000"/>
              <a:gd name="connsiteX2" fmla="*/ 571500 w 1143000"/>
              <a:gd name="connsiteY2" fmla="*/ 1143000 h 1143000"/>
              <a:gd name="connsiteX3" fmla="*/ 0 w 1143000"/>
              <a:gd name="connsiteY3" fmla="*/ 571500 h 1143000"/>
              <a:gd name="connsiteX4" fmla="*/ 571500 w 1143000"/>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143000">
                <a:moveTo>
                  <a:pt x="571500" y="0"/>
                </a:moveTo>
                <a:cubicBezTo>
                  <a:pt x="887131" y="0"/>
                  <a:pt x="1143000" y="255869"/>
                  <a:pt x="1143000" y="571500"/>
                </a:cubicBezTo>
                <a:cubicBezTo>
                  <a:pt x="1143000" y="887131"/>
                  <a:pt x="887131" y="1143000"/>
                  <a:pt x="571500" y="1143000"/>
                </a:cubicBezTo>
                <a:cubicBezTo>
                  <a:pt x="255869" y="1143000"/>
                  <a:pt x="0" y="887131"/>
                  <a:pt x="0" y="571500"/>
                </a:cubicBezTo>
                <a:cubicBezTo>
                  <a:pt x="0" y="255869"/>
                  <a:pt x="255869" y="0"/>
                  <a:pt x="571500" y="0"/>
                </a:cubicBezTo>
                <a:close/>
              </a:path>
            </a:pathLst>
          </a:custGeom>
          <a:solidFill>
            <a:schemeClr val="bg1">
              <a:lumMod val="95000"/>
              <a:alpha val="70000"/>
            </a:schemeClr>
          </a:solidFill>
        </p:spPr>
        <p:txBody>
          <a:bodyPr wrap="square">
            <a:noAutofit/>
          </a:bodyPr>
          <a:lstStyle>
            <a:lvl1pPr>
              <a:defRPr sz="1400"/>
            </a:lvl1pPr>
          </a:lstStyle>
          <a:p>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7" name="Text Placeholder 3"/>
          <p:cNvSpPr>
            <a:spLocks noGrp="1"/>
          </p:cNvSpPr>
          <p:nvPr>
            <p:ph type="body" sz="half" idx="2" hasCustomPrompt="1"/>
          </p:nvPr>
        </p:nvSpPr>
        <p:spPr>
          <a:xfrm>
            <a:off x="508001" y="1178428"/>
            <a:ext cx="11157817" cy="231007"/>
          </a:xfrm>
          <a:prstGeom prst="rect">
            <a:avLst/>
          </a:prstGeom>
        </p:spPr>
        <p:txBody>
          <a:bodyPr wrap="none" lIns="0" tIns="0" rIns="0" bIns="0" anchor="ctr">
            <a:noAutofit/>
          </a:bodyPr>
          <a:lstStyle>
            <a:lvl1pPr marL="0" indent="0" algn="ctr">
              <a:buNone/>
              <a:defRPr sz="1400" b="0" baseline="0">
                <a:solidFill>
                  <a:schemeClr val="bg1">
                    <a:lumMod val="75000"/>
                  </a:schemeClr>
                </a:solidFill>
                <a:latin typeface="Roboto Light" charset="0"/>
                <a:ea typeface="Roboto Light" charset="0"/>
              </a:defRPr>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dirty="0"/>
              <a:t>CLICK TO EDITE SUBTITLE</a:t>
            </a:r>
            <a:endParaRPr lang="en-US" dirty="0"/>
          </a:p>
        </p:txBody>
      </p:sp>
      <p:sp>
        <p:nvSpPr>
          <p:cNvPr id="8" name="Title 2"/>
          <p:cNvSpPr>
            <a:spLocks noGrp="1"/>
          </p:cNvSpPr>
          <p:nvPr>
            <p:ph type="title" hasCustomPrompt="1"/>
          </p:nvPr>
        </p:nvSpPr>
        <p:spPr>
          <a:xfrm>
            <a:off x="508001" y="455085"/>
            <a:ext cx="11157817" cy="660511"/>
          </a:xfrm>
          <a:prstGeom prst="rect">
            <a:avLst/>
          </a:prstGeom>
        </p:spPr>
        <p:txBody>
          <a:bodyPr lIns="0" tIns="0" rIns="0" bIns="0" anchor="ctr"/>
          <a:lstStyle>
            <a:lvl1pPr algn="ctr">
              <a:defRPr sz="4265">
                <a:solidFill>
                  <a:schemeClr val="bg1">
                    <a:lumMod val="50000"/>
                  </a:schemeClr>
                </a:solidFill>
              </a:defRPr>
            </a:lvl1pPr>
          </a:lstStyle>
          <a:p>
            <a:r>
              <a:rPr lang="en-US" dirty="0"/>
              <a:t>CLICK TO EDIT MASTER TITLE STYLE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9_Vertical Title and Text">
    <p:spTree>
      <p:nvGrpSpPr>
        <p:cNvPr id="1" name=""/>
        <p:cNvGrpSpPr/>
        <p:nvPr/>
      </p:nvGrpSpPr>
      <p:grpSpPr>
        <a:xfrm>
          <a:off x="0" y="0"/>
          <a:ext cx="0" cy="0"/>
          <a:chOff x="0" y="0"/>
          <a:chExt cx="0" cy="0"/>
        </a:xfrm>
      </p:grpSpPr>
      <p:sp>
        <p:nvSpPr>
          <p:cNvPr id="7" name="Picture Placeholder 7"/>
          <p:cNvSpPr>
            <a:spLocks noGrp="1"/>
          </p:cNvSpPr>
          <p:nvPr>
            <p:ph type="pic" sz="quarter" idx="12"/>
          </p:nvPr>
        </p:nvSpPr>
        <p:spPr>
          <a:xfrm>
            <a:off x="571500" y="698500"/>
            <a:ext cx="3556000" cy="1816100"/>
          </a:xfrm>
          <a:prstGeom prst="rect">
            <a:avLst/>
          </a:prstGeom>
          <a:solidFill>
            <a:schemeClr val="bg1">
              <a:lumMod val="95000"/>
            </a:schemeClr>
          </a:solidFill>
        </p:spPr>
        <p:txBody>
          <a:bodyPr/>
          <a:lstStyle/>
          <a:p>
            <a:endParaRPr lang="en-US" dirty="0"/>
          </a:p>
        </p:txBody>
      </p:sp>
      <p:sp>
        <p:nvSpPr>
          <p:cNvPr id="2" name="Picture Placeholder 7"/>
          <p:cNvSpPr>
            <a:spLocks noGrp="1"/>
          </p:cNvSpPr>
          <p:nvPr>
            <p:ph type="pic" sz="quarter" idx="10"/>
          </p:nvPr>
        </p:nvSpPr>
        <p:spPr>
          <a:xfrm>
            <a:off x="4279900" y="698500"/>
            <a:ext cx="3556000" cy="1816100"/>
          </a:xfrm>
          <a:prstGeom prst="rect">
            <a:avLst/>
          </a:prstGeom>
          <a:solidFill>
            <a:schemeClr val="bg1">
              <a:lumMod val="95000"/>
            </a:schemeClr>
          </a:solidFill>
        </p:spPr>
        <p:txBody>
          <a:bodyPr/>
          <a:lstStyle/>
          <a:p>
            <a:endParaRPr lang="en-US" dirty="0"/>
          </a:p>
        </p:txBody>
      </p:sp>
      <p:sp>
        <p:nvSpPr>
          <p:cNvPr id="4" name="Picture Placeholder 7"/>
          <p:cNvSpPr>
            <a:spLocks noGrp="1"/>
          </p:cNvSpPr>
          <p:nvPr>
            <p:ph type="pic" sz="quarter" idx="11"/>
          </p:nvPr>
        </p:nvSpPr>
        <p:spPr>
          <a:xfrm>
            <a:off x="7988300" y="698500"/>
            <a:ext cx="3556000" cy="1816100"/>
          </a:xfrm>
          <a:prstGeom prst="rect">
            <a:avLst/>
          </a:prstGeom>
          <a:solidFill>
            <a:schemeClr val="bg1">
              <a:lumMod val="95000"/>
            </a:schemeClr>
          </a:solidFill>
        </p:spPr>
        <p:txBody>
          <a:bodyPr/>
          <a:lstStyle/>
          <a:p>
            <a:endParaRPr lang="en-US" dirty="0"/>
          </a:p>
        </p:txBody>
      </p:sp>
      <p:grpSp>
        <p:nvGrpSpPr>
          <p:cNvPr id="3" name="组合 13"/>
          <p:cNvGrpSpPr>
            <a:grpSpLocks noChangeAspect="1"/>
          </p:cNvGrpSpPr>
          <p:nvPr userDrawn="1"/>
        </p:nvGrpSpPr>
        <p:grpSpPr>
          <a:xfrm>
            <a:off x="371687" y="146473"/>
            <a:ext cx="3209713" cy="484707"/>
            <a:chOff x="2129" y="-957"/>
            <a:chExt cx="4709" cy="713"/>
          </a:xfrm>
        </p:grpSpPr>
        <p:pic>
          <p:nvPicPr>
            <p:cNvPr id="5"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6" name="文本框 18"/>
            <p:cNvSpPr txBox="1"/>
            <p:nvPr/>
          </p:nvSpPr>
          <p:spPr>
            <a:xfrm>
              <a:off x="2686" y="-957"/>
              <a:ext cx="4152" cy="496"/>
            </a:xfrm>
            <a:prstGeom prst="rect">
              <a:avLst/>
            </a:prstGeom>
            <a:noFill/>
            <a:ln w="9525">
              <a:noFill/>
            </a:ln>
          </p:spPr>
          <p:txBody>
            <a:bodyPr wrap="square" anchor="t">
              <a:spAutoFit/>
            </a:bodyPr>
            <a:lstStyle/>
            <a:p>
              <a:pPr algn="dist"/>
              <a:r>
                <a:rPr lang="zh-CN" altLang="en-US" sz="1600" b="1">
                  <a:solidFill>
                    <a:srgbClr val="1F95D4"/>
                  </a:solidFill>
                  <a:latin typeface="微软雅黑" panose="020B0503020204020204" charset="-122"/>
                  <a:ea typeface="微软雅黑" panose="020B0503020204020204" charset="-122"/>
                </a:rPr>
                <a:t>福州扬腾网络科技有限公司</a:t>
              </a:r>
              <a:endParaRPr lang="zh-CN" altLang="en-US" sz="16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376"/>
            </a:xfrm>
            <a:prstGeom prst="rect">
              <a:avLst/>
            </a:prstGeom>
            <a:noFill/>
            <a:ln w="9525">
              <a:noFill/>
            </a:ln>
          </p:spPr>
          <p:txBody>
            <a:bodyPr wrap="square" anchor="t">
              <a:spAutoFit/>
            </a:bodyPr>
            <a:lstStyle/>
            <a:p>
              <a:pPr algn="dist"/>
              <a:r>
                <a:rPr lang="en-US" altLang="zh-CN" sz="1065">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1065">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 grpId="0" bldLvl="0" animBg="1" uiExpand="1"/>
      <p:bldP spid="4"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2B5CA773-8993-4BA0-81F7-D63CD77526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FB05E62-16C5-4AB9-BC1F-AAF67096621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image" Target="../media/image2.jpeg"/><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5" Type="http://schemas.openxmlformats.org/officeDocument/2006/relationships/theme" Target="../theme/theme2.xml"/><Relationship Id="rId34" Type="http://schemas.openxmlformats.org/officeDocument/2006/relationships/image" Target="../media/image1.png"/><Relationship Id="rId33" Type="http://schemas.openxmlformats.org/officeDocument/2006/relationships/slideLayout" Target="../slideLayouts/slideLayout55.xml"/><Relationship Id="rId32" Type="http://schemas.openxmlformats.org/officeDocument/2006/relationships/slideLayout" Target="../slideLayouts/slideLayout54.xml"/><Relationship Id="rId31" Type="http://schemas.openxmlformats.org/officeDocument/2006/relationships/slideLayout" Target="../slideLayouts/slideLayout53.xml"/><Relationship Id="rId30" Type="http://schemas.openxmlformats.org/officeDocument/2006/relationships/slideLayout" Target="../slideLayouts/slideLayout52.xml"/><Relationship Id="rId3" Type="http://schemas.openxmlformats.org/officeDocument/2006/relationships/slideLayout" Target="../slideLayouts/slideLayout25.xml"/><Relationship Id="rId29" Type="http://schemas.openxmlformats.org/officeDocument/2006/relationships/slideLayout" Target="../slideLayouts/slideLayout51.xml"/><Relationship Id="rId28" Type="http://schemas.openxmlformats.org/officeDocument/2006/relationships/slideLayout" Target="../slideLayouts/slideLayout50.xml"/><Relationship Id="rId27" Type="http://schemas.openxmlformats.org/officeDocument/2006/relationships/slideLayout" Target="../slideLayouts/slideLayout49.xml"/><Relationship Id="rId26" Type="http://schemas.openxmlformats.org/officeDocument/2006/relationships/slideLayout" Target="../slideLayouts/slideLayout48.xml"/><Relationship Id="rId25" Type="http://schemas.openxmlformats.org/officeDocument/2006/relationships/slideLayout" Target="../slideLayouts/slideLayout47.xml"/><Relationship Id="rId24" Type="http://schemas.openxmlformats.org/officeDocument/2006/relationships/slideLayout" Target="../slideLayouts/slideLayout46.xml"/><Relationship Id="rId23" Type="http://schemas.openxmlformats.org/officeDocument/2006/relationships/slideLayout" Target="../slideLayouts/slideLayout45.xml"/><Relationship Id="rId22" Type="http://schemas.openxmlformats.org/officeDocument/2006/relationships/slideLayout" Target="../slideLayouts/slideLayout44.xml"/><Relationship Id="rId21" Type="http://schemas.openxmlformats.org/officeDocument/2006/relationships/slideLayout" Target="../slideLayouts/slideLayout43.xml"/><Relationship Id="rId20" Type="http://schemas.openxmlformats.org/officeDocument/2006/relationships/slideLayout" Target="../slideLayouts/slideLayout42.xml"/><Relationship Id="rId2" Type="http://schemas.openxmlformats.org/officeDocument/2006/relationships/slideLayout" Target="../slideLayouts/slideLayout24.xml"/><Relationship Id="rId19" Type="http://schemas.openxmlformats.org/officeDocument/2006/relationships/slideLayout" Target="../slideLayouts/slideLayout41.xml"/><Relationship Id="rId18" Type="http://schemas.openxmlformats.org/officeDocument/2006/relationships/slideLayout" Target="../slideLayouts/slideLayout40.xml"/><Relationship Id="rId17" Type="http://schemas.openxmlformats.org/officeDocument/2006/relationships/slideLayout" Target="../slideLayouts/slideLayout39.xml"/><Relationship Id="rId16" Type="http://schemas.openxmlformats.org/officeDocument/2006/relationships/slideLayout" Target="../slideLayouts/slideLayout38.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5" Type="http://schemas.openxmlformats.org/officeDocument/2006/relationships/theme" Target="../theme/theme3.xml"/><Relationship Id="rId34" Type="http://schemas.openxmlformats.org/officeDocument/2006/relationships/image" Target="../media/image1.png"/><Relationship Id="rId33" Type="http://schemas.openxmlformats.org/officeDocument/2006/relationships/slideLayout" Target="../slideLayouts/slideLayout88.xml"/><Relationship Id="rId32" Type="http://schemas.openxmlformats.org/officeDocument/2006/relationships/slideLayout" Target="../slideLayouts/slideLayout87.xml"/><Relationship Id="rId31" Type="http://schemas.openxmlformats.org/officeDocument/2006/relationships/slideLayout" Target="../slideLayouts/slideLayout86.xml"/><Relationship Id="rId30" Type="http://schemas.openxmlformats.org/officeDocument/2006/relationships/slideLayout" Target="../slideLayouts/slideLayout85.xml"/><Relationship Id="rId3" Type="http://schemas.openxmlformats.org/officeDocument/2006/relationships/slideLayout" Target="../slideLayouts/slideLayout58.xml"/><Relationship Id="rId29" Type="http://schemas.openxmlformats.org/officeDocument/2006/relationships/slideLayout" Target="../slideLayouts/slideLayout84.xml"/><Relationship Id="rId28" Type="http://schemas.openxmlformats.org/officeDocument/2006/relationships/slideLayout" Target="../slideLayouts/slideLayout83.xml"/><Relationship Id="rId27" Type="http://schemas.openxmlformats.org/officeDocument/2006/relationships/slideLayout" Target="../slideLayouts/slideLayout82.xml"/><Relationship Id="rId26" Type="http://schemas.openxmlformats.org/officeDocument/2006/relationships/slideLayout" Target="../slideLayouts/slideLayout81.xml"/><Relationship Id="rId25" Type="http://schemas.openxmlformats.org/officeDocument/2006/relationships/slideLayout" Target="../slideLayouts/slideLayout80.xml"/><Relationship Id="rId24" Type="http://schemas.openxmlformats.org/officeDocument/2006/relationships/slideLayout" Target="../slideLayouts/slideLayout79.xml"/><Relationship Id="rId23" Type="http://schemas.openxmlformats.org/officeDocument/2006/relationships/slideLayout" Target="../slideLayouts/slideLayout78.xml"/><Relationship Id="rId22" Type="http://schemas.openxmlformats.org/officeDocument/2006/relationships/slideLayout" Target="../slideLayouts/slideLayout77.xml"/><Relationship Id="rId21" Type="http://schemas.openxmlformats.org/officeDocument/2006/relationships/slideLayout" Target="../slideLayouts/slideLayout76.xml"/><Relationship Id="rId20" Type="http://schemas.openxmlformats.org/officeDocument/2006/relationships/slideLayout" Target="../slideLayouts/slideLayout75.xml"/><Relationship Id="rId2" Type="http://schemas.openxmlformats.org/officeDocument/2006/relationships/slideLayout" Target="../slideLayouts/slideLayout57.xml"/><Relationship Id="rId19" Type="http://schemas.openxmlformats.org/officeDocument/2006/relationships/slideLayout" Target="../slideLayouts/slideLayout74.xml"/><Relationship Id="rId18" Type="http://schemas.openxmlformats.org/officeDocument/2006/relationships/slideLayout" Target="../slideLayouts/slideLayout73.xml"/><Relationship Id="rId17" Type="http://schemas.openxmlformats.org/officeDocument/2006/relationships/slideLayout" Target="../slideLayouts/slideLayout72.xml"/><Relationship Id="rId16" Type="http://schemas.openxmlformats.org/officeDocument/2006/relationships/slideLayout" Target="../slideLayouts/slideLayout71.xml"/><Relationship Id="rId15" Type="http://schemas.openxmlformats.org/officeDocument/2006/relationships/slideLayout" Target="../slideLayouts/slideLayout70.xml"/><Relationship Id="rId14" Type="http://schemas.openxmlformats.org/officeDocument/2006/relationships/slideLayout" Target="../slideLayouts/slideLayout69.xml"/><Relationship Id="rId13" Type="http://schemas.openxmlformats.org/officeDocument/2006/relationships/slideLayout" Target="../slideLayouts/slideLayout68.xml"/><Relationship Id="rId12" Type="http://schemas.openxmlformats.org/officeDocument/2006/relationships/slideLayout" Target="../slideLayouts/slideLayout67.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CA773-8993-4BA0-81F7-D63CD775261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05E62-16C5-4AB9-BC1F-AAF67096621C}" type="slidenum">
              <a:rPr lang="zh-CN" altLang="en-US" smtClean="0"/>
            </a:fld>
            <a:endParaRPr lang="zh-CN" altLang="en-US"/>
          </a:p>
        </p:txBody>
      </p:sp>
      <p:pic>
        <p:nvPicPr>
          <p:cNvPr id="8" name="图片 7"/>
          <p:cNvPicPr>
            <a:picLocks noChangeAspect="1"/>
          </p:cNvPicPr>
          <p:nvPr userDrawn="1"/>
        </p:nvPicPr>
        <p:blipFill rotWithShape="1">
          <a:blip r:embed="rId23">
            <a:extLst>
              <a:ext uri="{28A0092B-C50C-407E-A947-70E740481C1C}">
                <a14:useLocalDpi xmlns:a14="http://schemas.microsoft.com/office/drawing/2010/main" val="0"/>
              </a:ext>
            </a:extLst>
          </a:blip>
          <a:srcRect l="24776"/>
          <a:stretch>
            <a:fillRect/>
          </a:stretch>
        </p:blipFill>
        <p:spPr>
          <a:xfrm rot="16200000">
            <a:off x="2666999" y="-2667001"/>
            <a:ext cx="6858001" cy="121919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mc:AlternateContent xmlns:mc="http://schemas.openxmlformats.org/markup-compatibility/2006">
    <mc:Choice xmlns:p14="http://schemas.microsoft.com/office/powerpoint/2010/main" Requires="p14">
      <p:transition spd="slow" p14:dur="1600" advClick="0"/>
    </mc:Choice>
    <mc:Fallback>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3"/>
          <p:cNvGrpSpPr>
            <a:grpSpLocks noChangeAspect="1"/>
          </p:cNvGrpSpPr>
          <p:nvPr userDrawn="1"/>
        </p:nvGrpSpPr>
        <p:grpSpPr>
          <a:xfrm>
            <a:off x="9519285" y="109855"/>
            <a:ext cx="2407285" cy="385964"/>
            <a:chOff x="2129" y="-957"/>
            <a:chExt cx="4709" cy="757"/>
          </a:xfrm>
        </p:grpSpPr>
        <p:pic>
          <p:nvPicPr>
            <p:cNvPr id="3" name="图片 17" descr="2"/>
            <p:cNvPicPr>
              <a:picLocks noChangeAspect="1"/>
            </p:cNvPicPr>
            <p:nvPr/>
          </p:nvPicPr>
          <p:blipFill>
            <a:blip r:embed="rId34">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4" name="文本框 18"/>
            <p:cNvSpPr txBox="1"/>
            <p:nvPr/>
          </p:nvSpPr>
          <p:spPr>
            <a:xfrm>
              <a:off x="2686" y="-957"/>
              <a:ext cx="4152" cy="541"/>
            </a:xfrm>
            <a:prstGeom prst="rect">
              <a:avLst/>
            </a:prstGeom>
            <a:noFill/>
            <a:ln w="9525">
              <a:noFill/>
            </a:ln>
          </p:spPr>
          <p:txBody>
            <a:bodyPr wrap="square" anchor="t">
              <a:spAutoFit/>
            </a:bodyPr>
            <a:p>
              <a:pPr algn="dist"/>
              <a:r>
                <a:rPr lang="zh-CN" altLang="en-US" sz="1200" b="1">
                  <a:solidFill>
                    <a:srgbClr val="1F95D4"/>
                  </a:solidFill>
                  <a:latin typeface="微软雅黑" panose="020B0503020204020204" charset="-122"/>
                  <a:ea typeface="微软雅黑" panose="020B0503020204020204" charset="-122"/>
                </a:rPr>
                <a:t>福州扬腾网络科技有限公司</a:t>
              </a:r>
              <a:endParaRPr lang="zh-CN" altLang="en-US" sz="1200" b="1">
                <a:solidFill>
                  <a:srgbClr val="1F95D4"/>
                </a:solidFill>
                <a:latin typeface="微软雅黑" panose="020B0503020204020204" charset="-122"/>
                <a:ea typeface="微软雅黑" panose="020B0503020204020204" charset="-122"/>
              </a:endParaRPr>
            </a:p>
          </p:txBody>
        </p:sp>
        <p:sp>
          <p:nvSpPr>
            <p:cNvPr id="5" name="文本框 19"/>
            <p:cNvSpPr txBox="1"/>
            <p:nvPr/>
          </p:nvSpPr>
          <p:spPr>
            <a:xfrm>
              <a:off x="2702" y="-620"/>
              <a:ext cx="4135" cy="420"/>
            </a:xfrm>
            <a:prstGeom prst="rect">
              <a:avLst/>
            </a:prstGeom>
            <a:noFill/>
            <a:ln w="9525">
              <a:noFill/>
            </a:ln>
          </p:spPr>
          <p:txBody>
            <a:bodyPr wrap="square" anchor="t">
              <a:spAutoFit/>
            </a:bodyPr>
            <a:p>
              <a:pPr algn="dist"/>
              <a:r>
                <a:rPr lang="en-US" altLang="zh-CN" sz="800">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800">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 id="2147483696" r:id="rId25"/>
    <p:sldLayoutId id="2147483697" r:id="rId26"/>
    <p:sldLayoutId id="2147483698" r:id="rId27"/>
    <p:sldLayoutId id="2147483699" r:id="rId28"/>
    <p:sldLayoutId id="2147483700" r:id="rId29"/>
    <p:sldLayoutId id="2147483701" r:id="rId30"/>
    <p:sldLayoutId id="2147483702" r:id="rId31"/>
    <p:sldLayoutId id="2147483703" r:id="rId32"/>
    <p:sldLayoutId id="2147483704" r:id="rId33"/>
  </p:sldLayoutIdLst>
  <mc:AlternateContent xmlns:mc="http://schemas.openxmlformats.org/markup-compatibility/2006">
    <mc:Choice xmlns:p14="http://schemas.microsoft.com/office/powerpoint/2010/main" Requires="p14">
      <p:transition spd="slow" p14:dur="1600" advClick="0"/>
    </mc:Choice>
    <mc:Fallback>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组合 13"/>
          <p:cNvGrpSpPr>
            <a:grpSpLocks noChangeAspect="1"/>
          </p:cNvGrpSpPr>
          <p:nvPr userDrawn="1"/>
        </p:nvGrpSpPr>
        <p:grpSpPr>
          <a:xfrm>
            <a:off x="9519285" y="109855"/>
            <a:ext cx="2407285" cy="385964"/>
            <a:chOff x="2129" y="-957"/>
            <a:chExt cx="4709" cy="757"/>
          </a:xfrm>
        </p:grpSpPr>
        <p:pic>
          <p:nvPicPr>
            <p:cNvPr id="3" name="图片 17" descr="2"/>
            <p:cNvPicPr>
              <a:picLocks noChangeAspect="1"/>
            </p:cNvPicPr>
            <p:nvPr/>
          </p:nvPicPr>
          <p:blipFill>
            <a:blip r:embed="rId34">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4" name="文本框 18"/>
            <p:cNvSpPr txBox="1"/>
            <p:nvPr/>
          </p:nvSpPr>
          <p:spPr>
            <a:xfrm>
              <a:off x="2686" y="-957"/>
              <a:ext cx="4152" cy="541"/>
            </a:xfrm>
            <a:prstGeom prst="rect">
              <a:avLst/>
            </a:prstGeom>
            <a:noFill/>
            <a:ln w="9525">
              <a:noFill/>
            </a:ln>
          </p:spPr>
          <p:txBody>
            <a:bodyPr wrap="square" anchor="t">
              <a:spAutoFit/>
            </a:bodyPr>
            <a:lstStyle/>
            <a:p>
              <a:pPr algn="dist"/>
              <a:r>
                <a:rPr lang="zh-CN" altLang="en-US" sz="1200" b="1">
                  <a:solidFill>
                    <a:srgbClr val="1F95D4"/>
                  </a:solidFill>
                  <a:latin typeface="微软雅黑" panose="020B0503020204020204" charset="-122"/>
                  <a:ea typeface="微软雅黑" panose="020B0503020204020204" charset="-122"/>
                </a:rPr>
                <a:t>福州扬腾网络科技有限公司</a:t>
              </a:r>
              <a:endParaRPr lang="zh-CN" altLang="en-US" sz="1200" b="1">
                <a:solidFill>
                  <a:srgbClr val="1F95D4"/>
                </a:solidFill>
                <a:latin typeface="微软雅黑" panose="020B0503020204020204" charset="-122"/>
                <a:ea typeface="微软雅黑" panose="020B0503020204020204" charset="-122"/>
              </a:endParaRPr>
            </a:p>
          </p:txBody>
        </p:sp>
        <p:sp>
          <p:nvSpPr>
            <p:cNvPr id="5" name="文本框 19"/>
            <p:cNvSpPr txBox="1"/>
            <p:nvPr/>
          </p:nvSpPr>
          <p:spPr>
            <a:xfrm>
              <a:off x="2702" y="-620"/>
              <a:ext cx="4135" cy="420"/>
            </a:xfrm>
            <a:prstGeom prst="rect">
              <a:avLst/>
            </a:prstGeom>
            <a:noFill/>
            <a:ln w="9525">
              <a:noFill/>
            </a:ln>
          </p:spPr>
          <p:txBody>
            <a:bodyPr wrap="square" anchor="t">
              <a:spAutoFit/>
            </a:bodyPr>
            <a:lstStyle/>
            <a:p>
              <a:pPr algn="dist"/>
              <a:r>
                <a:rPr lang="en-US" altLang="zh-CN" sz="800">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800">
                <a:solidFill>
                  <a:srgbClr val="1F95D4"/>
                </a:solidFill>
                <a:latin typeface="微软雅黑" panose="020B0503020204020204" charset="-122"/>
                <a:ea typeface="微软雅黑" panose="020B0503020204020204" charset="-122"/>
                <a:sym typeface="微软雅黑" panose="020B0503020204020204" charset="-122"/>
              </a:endParaRPr>
            </a:p>
          </p:txBody>
        </p:sp>
      </p:gr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 id="2147483729" r:id="rId24"/>
    <p:sldLayoutId id="2147483730" r:id="rId25"/>
    <p:sldLayoutId id="2147483731" r:id="rId26"/>
    <p:sldLayoutId id="2147483732" r:id="rId27"/>
    <p:sldLayoutId id="2147483733" r:id="rId28"/>
    <p:sldLayoutId id="2147483734" r:id="rId29"/>
    <p:sldLayoutId id="2147483735" r:id="rId30"/>
    <p:sldLayoutId id="2147483736" r:id="rId31"/>
    <p:sldLayoutId id="2147483737" r:id="rId32"/>
    <p:sldLayoutId id="2147483738" r:id="rId33"/>
  </p:sldLayoutIdLst>
  <mc:AlternateContent xmlns:mc="http://schemas.openxmlformats.org/markup-compatibility/2006">
    <mc:Choice xmlns:p14="http://schemas.microsoft.com/office/powerpoint/2010/main" Requires="p14">
      <p:transition spd="slow" p14:dur="1600" advClick="0"/>
    </mc:Choice>
    <mc:Fallback>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3.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56.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6.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6.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6.xml"/><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6.xml"/><Relationship Id="rId2" Type="http://schemas.openxmlformats.org/officeDocument/2006/relationships/image" Target="../media/image25.png"/><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6.xml"/><Relationship Id="rId2" Type="http://schemas.openxmlformats.org/officeDocument/2006/relationships/image" Target="../media/image25.png"/><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6.xml"/><Relationship Id="rId2" Type="http://schemas.openxmlformats.org/officeDocument/2006/relationships/image" Target="../media/image25.png"/><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tags" Target="../tags/tag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57.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38.png"/><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40.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image" Target="../media/image42.png"/><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43.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57.xml"/><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56.xml"/><Relationship Id="rId2" Type="http://schemas.openxmlformats.org/officeDocument/2006/relationships/tags" Target="../tags/tag7.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47.png"/><Relationship Id="rId1"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49.png"/><Relationship Id="rId1" Type="http://schemas.openxmlformats.org/officeDocument/2006/relationships/image" Target="../media/image48.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57.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image" Target="../media/image54.png"/><Relationship Id="rId1" Type="http://schemas.openxmlformats.org/officeDocument/2006/relationships/image" Target="../media/image5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55.png"/></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3.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1.png"/><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rgbClr val="3693D4"/>
            </a:gs>
            <a:gs pos="0">
              <a:srgbClr val="377BAB"/>
            </a:gs>
          </a:gsLst>
          <a:lin ang="0" scaled="0"/>
        </a:gradFill>
        <a:effectLst/>
      </p:bgPr>
    </p:bg>
    <p:spTree>
      <p:nvGrpSpPr>
        <p:cNvPr id="1" name=""/>
        <p:cNvGrpSpPr/>
        <p:nvPr/>
      </p:nvGrpSpPr>
      <p:grpSpPr>
        <a:xfrm>
          <a:off x="0" y="0"/>
          <a:ext cx="0" cy="0"/>
          <a:chOff x="0" y="0"/>
          <a:chExt cx="0" cy="0"/>
        </a:xfrm>
      </p:grpSpPr>
      <p:sp>
        <p:nvSpPr>
          <p:cNvPr id="20" name="任意多边形: 形状 19"/>
          <p:cNvSpPr/>
          <p:nvPr/>
        </p:nvSpPr>
        <p:spPr bwMode="auto">
          <a:xfrm>
            <a:off x="6209030" y="4445"/>
            <a:ext cx="5982970" cy="6858000"/>
          </a:xfrm>
          <a:custGeom>
            <a:avLst/>
            <a:gdLst>
              <a:gd name="connsiteX0" fmla="*/ 0 w 5172528"/>
              <a:gd name="connsiteY0" fmla="*/ 0 h 5143500"/>
              <a:gd name="connsiteX1" fmla="*/ 5057233 w 5172528"/>
              <a:gd name="connsiteY1" fmla="*/ 0 h 5143500"/>
              <a:gd name="connsiteX2" fmla="*/ 5172528 w 5172528"/>
              <a:gd name="connsiteY2" fmla="*/ 0 h 5143500"/>
              <a:gd name="connsiteX3" fmla="*/ 5172528 w 5172528"/>
              <a:gd name="connsiteY3" fmla="*/ 5143500 h 5143500"/>
              <a:gd name="connsiteX4" fmla="*/ 5170060 w 5172528"/>
              <a:gd name="connsiteY4" fmla="*/ 5143500 h 5143500"/>
              <a:gd name="connsiteX5" fmla="*/ 2422279 w 5172528"/>
              <a:gd name="connsiteY5" fmla="*/ 5143500 h 5143500"/>
              <a:gd name="connsiteX6" fmla="*/ 2157109 w 5172528"/>
              <a:gd name="connsiteY6" fmla="*/ 4979789 h 5143500"/>
              <a:gd name="connsiteX7" fmla="*/ 1200711 w 5172528"/>
              <a:gd name="connsiteY7" fmla="*/ 4759524 h 5143500"/>
              <a:gd name="connsiteX8" fmla="*/ 378388 w 5172528"/>
              <a:gd name="connsiteY8" fmla="*/ 4271367 h 5143500"/>
              <a:gd name="connsiteX9" fmla="*/ 345614 w 5172528"/>
              <a:gd name="connsiteY9" fmla="*/ 3443883 h 5143500"/>
              <a:gd name="connsiteX10" fmla="*/ 768694 w 5172528"/>
              <a:gd name="connsiteY10" fmla="*/ 2702719 h 5143500"/>
              <a:gd name="connsiteX11" fmla="*/ 1194753 w 5172528"/>
              <a:gd name="connsiteY11" fmla="*/ 1163836 h 5143500"/>
              <a:gd name="connsiteX12" fmla="*/ 1188794 w 5172528"/>
              <a:gd name="connsiteY12" fmla="*/ 1151930 h 5143500"/>
              <a:gd name="connsiteX13" fmla="*/ 670372 w 5172528"/>
              <a:gd name="connsiteY13" fmla="*/ 514945 h 5143500"/>
              <a:gd name="connsiteX14" fmla="*/ 32774 w 5172528"/>
              <a:gd name="connsiteY14" fmla="*/ 32742 h 5143500"/>
              <a:gd name="connsiteX15" fmla="*/ 0 w 5172528"/>
              <a:gd name="connsiteY1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2528" h="5143500">
                <a:moveTo>
                  <a:pt x="0" y="0"/>
                </a:moveTo>
                <a:cubicBezTo>
                  <a:pt x="0" y="0"/>
                  <a:pt x="0" y="0"/>
                  <a:pt x="5057233" y="0"/>
                </a:cubicBezTo>
                <a:lnTo>
                  <a:pt x="5172528" y="0"/>
                </a:lnTo>
                <a:lnTo>
                  <a:pt x="5172528" y="5143500"/>
                </a:lnTo>
                <a:lnTo>
                  <a:pt x="5170060" y="5143500"/>
                </a:lnTo>
                <a:cubicBezTo>
                  <a:pt x="4777520" y="5143500"/>
                  <a:pt x="3992440" y="5143500"/>
                  <a:pt x="2422279" y="5143500"/>
                </a:cubicBezTo>
                <a:cubicBezTo>
                  <a:pt x="2344813" y="5080992"/>
                  <a:pt x="2255430" y="5024438"/>
                  <a:pt x="2157109" y="4979789"/>
                </a:cubicBezTo>
                <a:cubicBezTo>
                  <a:pt x="1859166" y="4845844"/>
                  <a:pt x="1522490" y="4827985"/>
                  <a:pt x="1200711" y="4759524"/>
                </a:cubicBezTo>
                <a:cubicBezTo>
                  <a:pt x="878933" y="4694039"/>
                  <a:pt x="542257" y="4557117"/>
                  <a:pt x="378388" y="4271367"/>
                </a:cubicBezTo>
                <a:cubicBezTo>
                  <a:pt x="235375" y="4024313"/>
                  <a:pt x="250273" y="3711774"/>
                  <a:pt x="345614" y="3443883"/>
                </a:cubicBezTo>
                <a:cubicBezTo>
                  <a:pt x="443936" y="3175992"/>
                  <a:pt x="610784" y="2940844"/>
                  <a:pt x="768694" y="2702719"/>
                </a:cubicBezTo>
                <a:cubicBezTo>
                  <a:pt x="1039822" y="2288977"/>
                  <a:pt x="1379477" y="1669852"/>
                  <a:pt x="1194753" y="1163836"/>
                </a:cubicBezTo>
                <a:cubicBezTo>
                  <a:pt x="1191773" y="1157883"/>
                  <a:pt x="1191773" y="1154906"/>
                  <a:pt x="1188794" y="1151930"/>
                </a:cubicBezTo>
                <a:cubicBezTo>
                  <a:pt x="1090472" y="895945"/>
                  <a:pt x="878933" y="684610"/>
                  <a:pt x="670372" y="514945"/>
                </a:cubicBezTo>
                <a:cubicBezTo>
                  <a:pt x="464792" y="348258"/>
                  <a:pt x="235375" y="205383"/>
                  <a:pt x="32774" y="32742"/>
                </a:cubicBezTo>
                <a:cubicBezTo>
                  <a:pt x="20856" y="20836"/>
                  <a:pt x="11918" y="11906"/>
                  <a:pt x="0" y="0"/>
                </a:cubicBezTo>
                <a:close/>
              </a:path>
            </a:pathLst>
          </a:custGeom>
          <a:solidFill>
            <a:srgbClr val="F6FE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noAutofit/>
          </a:bodyPr>
          <a:lstStyle/>
          <a:p>
            <a:endParaRPr lang="zh-CN" altLang="en-US" sz="2400">
              <a:cs typeface="+mn-ea"/>
              <a:sym typeface="+mn-lt"/>
            </a:endParaRPr>
          </a:p>
        </p:txBody>
      </p:sp>
      <p:sp>
        <p:nvSpPr>
          <p:cNvPr id="14" name="TextBox 21"/>
          <p:cNvSpPr txBox="1"/>
          <p:nvPr/>
        </p:nvSpPr>
        <p:spPr>
          <a:xfrm>
            <a:off x="182880" y="1907540"/>
            <a:ext cx="5977255" cy="937260"/>
          </a:xfrm>
          <a:prstGeom prst="rect">
            <a:avLst/>
          </a:prstGeom>
          <a:noFill/>
        </p:spPr>
        <p:txBody>
          <a:bodyPr wrap="square" rtlCol="0">
            <a:spAutoFit/>
          </a:bodyPr>
          <a:lstStyle/>
          <a:p>
            <a:r>
              <a:rPr lang="en-US" altLang="zh-CN" sz="5500" spc="300" dirty="0" smtClean="0">
                <a:solidFill>
                  <a:schemeClr val="bg1"/>
                </a:solidFill>
                <a:effectLst>
                  <a:outerShdw blurRad="254000" dist="101600" dir="5400000" algn="ctr" rotWithShape="0">
                    <a:srgbClr val="000000">
                      <a:alpha val="15000"/>
                    </a:srgbClr>
                  </a:outerShdw>
                </a:effectLst>
                <a:cs typeface="+mn-ea"/>
                <a:sym typeface="+mn-lt"/>
              </a:rPr>
              <a:t>Excel </a:t>
            </a:r>
            <a:r>
              <a:rPr lang="zh-CN" altLang="en-US" sz="5500" spc="300" dirty="0" smtClean="0">
                <a:solidFill>
                  <a:schemeClr val="bg1"/>
                </a:solidFill>
                <a:effectLst>
                  <a:outerShdw blurRad="254000" dist="101600" dir="5400000" algn="ctr" rotWithShape="0">
                    <a:srgbClr val="000000">
                      <a:alpha val="15000"/>
                    </a:srgbClr>
                  </a:outerShdw>
                </a:effectLst>
                <a:cs typeface="+mn-ea"/>
                <a:sym typeface="+mn-lt"/>
              </a:rPr>
              <a:t>学习与分享</a:t>
            </a:r>
            <a:r>
              <a:rPr lang="en-US" altLang="zh-CN" sz="5500" spc="300" dirty="0" smtClean="0">
                <a:solidFill>
                  <a:schemeClr val="bg1"/>
                </a:solidFill>
                <a:effectLst>
                  <a:outerShdw blurRad="254000" dist="101600" dir="5400000" algn="ctr" rotWithShape="0">
                    <a:srgbClr val="000000">
                      <a:alpha val="15000"/>
                    </a:srgbClr>
                  </a:outerShdw>
                </a:effectLst>
                <a:cs typeface="+mn-ea"/>
                <a:sym typeface="+mn-lt"/>
              </a:rPr>
              <a:t>  </a:t>
            </a:r>
            <a:endParaRPr lang="en-US" altLang="zh-CN" sz="5500" spc="300" dirty="0" smtClean="0">
              <a:solidFill>
                <a:schemeClr val="bg1"/>
              </a:solidFill>
              <a:effectLst>
                <a:outerShdw blurRad="254000" dist="101600" dir="5400000" algn="ctr" rotWithShape="0">
                  <a:srgbClr val="000000">
                    <a:alpha val="15000"/>
                  </a:srgbClr>
                </a:outerShdw>
              </a:effectLst>
              <a:cs typeface="+mn-ea"/>
              <a:sym typeface="+mn-lt"/>
            </a:endParaRPr>
          </a:p>
        </p:txBody>
      </p:sp>
      <p:sp>
        <p:nvSpPr>
          <p:cNvPr id="17" name="PA-文本框 31"/>
          <p:cNvSpPr txBox="1"/>
          <p:nvPr>
            <p:custDataLst>
              <p:tags r:id="rId1"/>
            </p:custDataLst>
          </p:nvPr>
        </p:nvSpPr>
        <p:spPr>
          <a:xfrm>
            <a:off x="3178598" y="4665345"/>
            <a:ext cx="2435860" cy="378460"/>
          </a:xfrm>
          <a:prstGeom prst="rect">
            <a:avLst/>
          </a:prstGeom>
          <a:noFill/>
        </p:spPr>
        <p:txBody>
          <a:bodyPr wrap="square" rtlCol="0">
            <a:spAutoFit/>
          </a:bodyPr>
          <a:lstStyle/>
          <a:p>
            <a:r>
              <a:rPr lang="zh-CN" altLang="en-US" sz="1865" dirty="0">
                <a:solidFill>
                  <a:schemeClr val="bg1"/>
                </a:solidFill>
                <a:cs typeface="+mn-ea"/>
                <a:sym typeface="+mn-lt"/>
              </a:rPr>
              <a:t>部门：数据分析部</a:t>
            </a:r>
            <a:endParaRPr lang="zh-CN" altLang="en-US" sz="1865" dirty="0">
              <a:solidFill>
                <a:schemeClr val="bg1"/>
              </a:solidFill>
              <a:cs typeface="+mn-ea"/>
              <a:sym typeface="+mn-lt"/>
            </a:endParaRPr>
          </a:p>
        </p:txBody>
      </p:sp>
      <p:grpSp>
        <p:nvGrpSpPr>
          <p:cNvPr id="7" name="组合 13"/>
          <p:cNvGrpSpPr>
            <a:grpSpLocks noChangeAspect="1"/>
          </p:cNvGrpSpPr>
          <p:nvPr userDrawn="1"/>
        </p:nvGrpSpPr>
        <p:grpSpPr>
          <a:xfrm>
            <a:off x="8883650" y="76200"/>
            <a:ext cx="3243580" cy="487371"/>
            <a:chOff x="2129" y="-957"/>
            <a:chExt cx="4709" cy="708"/>
          </a:xfrm>
        </p:grpSpPr>
        <p:pic>
          <p:nvPicPr>
            <p:cNvPr id="8"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9" name="文本框 18"/>
            <p:cNvSpPr txBox="1"/>
            <p:nvPr/>
          </p:nvSpPr>
          <p:spPr>
            <a:xfrm>
              <a:off x="2686" y="-957"/>
              <a:ext cx="4152" cy="490"/>
            </a:xfrm>
            <a:prstGeom prst="rect">
              <a:avLst/>
            </a:prstGeom>
            <a:noFill/>
            <a:ln w="9525">
              <a:noFill/>
            </a:ln>
          </p:spPr>
          <p:txBody>
            <a:bodyPr wrap="square" anchor="t">
              <a:spAutoFit/>
            </a:bodyPr>
            <a:p>
              <a:pPr algn="dist"/>
              <a:r>
                <a:rPr lang="zh-CN" altLang="en-US" sz="1600" b="1">
                  <a:solidFill>
                    <a:srgbClr val="1F95D4"/>
                  </a:solidFill>
                  <a:latin typeface="微软雅黑" panose="020B0503020204020204" charset="-122"/>
                  <a:ea typeface="微软雅黑" panose="020B0503020204020204" charset="-122"/>
                </a:rPr>
                <a:t>福州扬腾网络科技有限公司</a:t>
              </a:r>
              <a:endParaRPr lang="zh-CN" altLang="en-US" sz="16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371"/>
            </a:xfrm>
            <a:prstGeom prst="rect">
              <a:avLst/>
            </a:prstGeom>
            <a:noFill/>
            <a:ln w="9525">
              <a:noFill/>
            </a:ln>
          </p:spPr>
          <p:txBody>
            <a:bodyPr wrap="square" anchor="t">
              <a:spAutoFit/>
            </a:bodyPr>
            <a:p>
              <a:pPr algn="dist"/>
              <a:r>
                <a:rPr lang="en-US" altLang="zh-CN" sz="1065">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1065">
                <a:solidFill>
                  <a:srgbClr val="1F95D4"/>
                </a:solidFill>
                <a:latin typeface="微软雅黑" panose="020B0503020204020204" charset="-122"/>
                <a:ea typeface="微软雅黑" panose="020B0503020204020204" charset="-122"/>
                <a:sym typeface="微软雅黑" panose="020B0503020204020204" charset="-122"/>
              </a:endParaRPr>
            </a:p>
          </p:txBody>
        </p:sp>
      </p:grpSp>
      <p:sp>
        <p:nvSpPr>
          <p:cNvPr id="2" name="PA-文本框 31"/>
          <p:cNvSpPr txBox="1"/>
          <p:nvPr>
            <p:custDataLst>
              <p:tags r:id="rId3"/>
            </p:custDataLst>
          </p:nvPr>
        </p:nvSpPr>
        <p:spPr>
          <a:xfrm>
            <a:off x="3685752" y="5064125"/>
            <a:ext cx="1910080" cy="378460"/>
          </a:xfrm>
          <a:prstGeom prst="rect">
            <a:avLst/>
          </a:prstGeom>
          <a:noFill/>
        </p:spPr>
        <p:txBody>
          <a:bodyPr wrap="square" rtlCol="0">
            <a:spAutoFit/>
          </a:bodyPr>
          <a:lstStyle>
            <a:defPPr>
              <a:defRPr lang="en-US"/>
            </a:defPPr>
            <a:lvl1pPr algn="ctr">
              <a:defRPr sz="1400" spc="300">
                <a:solidFill>
                  <a:schemeClr val="bg1"/>
                </a:solidFill>
                <a:cs typeface="+mn-ea"/>
              </a:defRPr>
            </a:lvl1pPr>
          </a:lstStyle>
          <a:p>
            <a:pPr algn="ctr"/>
            <a:r>
              <a:rPr lang="en-US" sz="1865" dirty="0">
                <a:sym typeface="+mn-lt"/>
              </a:rPr>
              <a:t>2021/11</a:t>
            </a:r>
            <a:endParaRPr lang="en-US" sz="1865" dirty="0">
              <a:sym typeface="+mn-lt"/>
            </a:endParaRPr>
          </a:p>
        </p:txBody>
      </p:sp>
      <p:sp>
        <p:nvSpPr>
          <p:cNvPr id="4" name="TextBox 99"/>
          <p:cNvSpPr txBox="1"/>
          <p:nvPr/>
        </p:nvSpPr>
        <p:spPr>
          <a:xfrm rot="16200000">
            <a:off x="7924789" y="2262596"/>
            <a:ext cx="912429"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mn-ea"/>
                <a:sym typeface="+mn-lt"/>
              </a:rPr>
              <a:t>tools</a:t>
            </a:r>
            <a:endParaRPr lang="id-ID" sz="2400" b="1" dirty="0">
              <a:solidFill>
                <a:sysClr val="windowText" lastClr="000000">
                  <a:lumMod val="40000"/>
                  <a:lumOff val="60000"/>
                </a:sysClr>
              </a:solidFill>
              <a:cs typeface="+mn-ea"/>
              <a:sym typeface="+mn-lt"/>
            </a:endParaRPr>
          </a:p>
        </p:txBody>
      </p:sp>
      <p:sp>
        <p:nvSpPr>
          <p:cNvPr id="5" name="TextBox 100"/>
          <p:cNvSpPr txBox="1"/>
          <p:nvPr/>
        </p:nvSpPr>
        <p:spPr>
          <a:xfrm rot="16200000">
            <a:off x="7765044" y="2357203"/>
            <a:ext cx="673582"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mn-ea"/>
                <a:sym typeface="+mn-lt"/>
              </a:rPr>
              <a:t>Get</a:t>
            </a:r>
            <a:endParaRPr lang="id-ID" sz="2400" b="1" dirty="0">
              <a:solidFill>
                <a:sysClr val="windowText" lastClr="000000">
                  <a:lumMod val="40000"/>
                  <a:lumOff val="60000"/>
                </a:sysClr>
              </a:solidFill>
              <a:cs typeface="+mn-ea"/>
              <a:sym typeface="+mn-lt"/>
            </a:endParaRPr>
          </a:p>
        </p:txBody>
      </p:sp>
      <p:sp>
        <p:nvSpPr>
          <p:cNvPr id="6" name="TextBox 101"/>
          <p:cNvSpPr txBox="1"/>
          <p:nvPr/>
        </p:nvSpPr>
        <p:spPr>
          <a:xfrm>
            <a:off x="8421078" y="1707312"/>
            <a:ext cx="1617751" cy="400110"/>
          </a:xfrm>
          <a:prstGeom prst="rect">
            <a:avLst/>
          </a:prstGeom>
          <a:noFill/>
        </p:spPr>
        <p:txBody>
          <a:bodyPr wrap="none" lIns="91440" tIns="45720" rIns="91440" bIns="45720" rtlCol="0">
            <a:spAutoFit/>
          </a:bodyPr>
          <a:p>
            <a:r>
              <a:rPr lang="id-ID" sz="2000" b="1" dirty="0">
                <a:solidFill>
                  <a:srgbClr val="448FD2"/>
                </a:solidFill>
                <a:cs typeface="+mn-ea"/>
                <a:sym typeface="+mn-lt"/>
              </a:rPr>
              <a:t>optimaztion</a:t>
            </a:r>
            <a:endParaRPr lang="id-ID" sz="2000" b="1" dirty="0">
              <a:solidFill>
                <a:srgbClr val="448FD2"/>
              </a:solidFill>
              <a:cs typeface="+mn-ea"/>
              <a:sym typeface="+mn-lt"/>
            </a:endParaRPr>
          </a:p>
        </p:txBody>
      </p:sp>
      <p:sp>
        <p:nvSpPr>
          <p:cNvPr id="11" name="TextBox 102"/>
          <p:cNvSpPr txBox="1"/>
          <p:nvPr/>
        </p:nvSpPr>
        <p:spPr>
          <a:xfrm rot="16200000">
            <a:off x="7776925" y="3390420"/>
            <a:ext cx="1213794" cy="461665"/>
          </a:xfrm>
          <a:prstGeom prst="rect">
            <a:avLst/>
          </a:prstGeom>
          <a:noFill/>
        </p:spPr>
        <p:txBody>
          <a:bodyPr wrap="none" lIns="91440" tIns="45720" rIns="91440" bIns="45720" rtlCol="0">
            <a:spAutoFit/>
          </a:bodyPr>
          <a:p>
            <a:r>
              <a:rPr lang="id-ID" sz="2400" b="1" dirty="0">
                <a:solidFill>
                  <a:srgbClr val="0F7CC9"/>
                </a:solidFill>
                <a:cs typeface="+mn-ea"/>
                <a:sym typeface="+mn-lt"/>
              </a:rPr>
              <a:t>project</a:t>
            </a:r>
            <a:endParaRPr lang="id-ID" sz="2400" b="1" dirty="0">
              <a:solidFill>
                <a:srgbClr val="0F7CC9"/>
              </a:solidFill>
              <a:cs typeface="+mn-ea"/>
              <a:sym typeface="+mn-lt"/>
            </a:endParaRPr>
          </a:p>
        </p:txBody>
      </p:sp>
      <p:sp>
        <p:nvSpPr>
          <p:cNvPr id="12" name="TextBox 103"/>
          <p:cNvSpPr txBox="1"/>
          <p:nvPr/>
        </p:nvSpPr>
        <p:spPr>
          <a:xfrm rot="16200000">
            <a:off x="7698932" y="3202685"/>
            <a:ext cx="811441" cy="461665"/>
          </a:xfrm>
          <a:prstGeom prst="rect">
            <a:avLst/>
          </a:prstGeom>
          <a:noFill/>
        </p:spPr>
        <p:txBody>
          <a:bodyPr wrap="none" lIns="91440" tIns="45720" rIns="91440" bIns="45720" rtlCol="0">
            <a:spAutoFit/>
          </a:bodyPr>
          <a:p>
            <a:pPr algn="r"/>
            <a:r>
              <a:rPr lang="id-ID" sz="2400" b="1" dirty="0">
                <a:solidFill>
                  <a:sysClr val="windowText" lastClr="000000">
                    <a:lumMod val="40000"/>
                    <a:lumOff val="60000"/>
                  </a:sysClr>
                </a:solidFill>
                <a:cs typeface="+mn-ea"/>
                <a:sym typeface="+mn-lt"/>
              </a:rPr>
              <a:t>SEO</a:t>
            </a:r>
            <a:endParaRPr lang="id-ID" sz="2400" b="1" dirty="0">
              <a:solidFill>
                <a:sysClr val="windowText" lastClr="000000">
                  <a:lumMod val="40000"/>
                  <a:lumOff val="60000"/>
                </a:sysClr>
              </a:solidFill>
              <a:cs typeface="+mn-ea"/>
              <a:sym typeface="+mn-lt"/>
            </a:endParaRPr>
          </a:p>
        </p:txBody>
      </p:sp>
      <p:sp>
        <p:nvSpPr>
          <p:cNvPr id="13" name="TextBox 104"/>
          <p:cNvSpPr txBox="1"/>
          <p:nvPr/>
        </p:nvSpPr>
        <p:spPr>
          <a:xfrm>
            <a:off x="8748704" y="2019341"/>
            <a:ext cx="1290738"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mn-ea"/>
                <a:sym typeface="+mn-lt"/>
              </a:rPr>
              <a:t>peoples</a:t>
            </a:r>
            <a:endParaRPr lang="id-ID" sz="2400" b="1" dirty="0">
              <a:solidFill>
                <a:sysClr val="windowText" lastClr="000000">
                  <a:lumMod val="40000"/>
                  <a:lumOff val="60000"/>
                </a:sysClr>
              </a:solidFill>
              <a:cs typeface="+mn-ea"/>
              <a:sym typeface="+mn-lt"/>
            </a:endParaRPr>
          </a:p>
        </p:txBody>
      </p:sp>
      <p:sp>
        <p:nvSpPr>
          <p:cNvPr id="18" name="TextBox 105"/>
          <p:cNvSpPr txBox="1"/>
          <p:nvPr/>
        </p:nvSpPr>
        <p:spPr>
          <a:xfrm>
            <a:off x="8784444" y="2289777"/>
            <a:ext cx="1898277" cy="523220"/>
          </a:xfrm>
          <a:prstGeom prst="rect">
            <a:avLst/>
          </a:prstGeom>
          <a:noFill/>
        </p:spPr>
        <p:txBody>
          <a:bodyPr wrap="none" lIns="91440" tIns="45720" rIns="91440" bIns="45720" rtlCol="0">
            <a:spAutoFit/>
          </a:bodyPr>
          <a:p>
            <a:r>
              <a:rPr lang="id-ID" sz="2800" b="1" dirty="0">
                <a:solidFill>
                  <a:srgbClr val="448FD2"/>
                </a:solidFill>
                <a:cs typeface="+mn-ea"/>
                <a:sym typeface="+mn-lt"/>
              </a:rPr>
              <a:t>marketing</a:t>
            </a:r>
            <a:endParaRPr lang="id-ID" sz="2800" b="1" dirty="0">
              <a:solidFill>
                <a:srgbClr val="448FD2"/>
              </a:solidFill>
              <a:cs typeface="+mn-ea"/>
              <a:sym typeface="+mn-lt"/>
            </a:endParaRPr>
          </a:p>
        </p:txBody>
      </p:sp>
      <p:sp>
        <p:nvSpPr>
          <p:cNvPr id="19" name="TextBox 107"/>
          <p:cNvSpPr txBox="1"/>
          <p:nvPr/>
        </p:nvSpPr>
        <p:spPr>
          <a:xfrm rot="16200000">
            <a:off x="9988900" y="1961704"/>
            <a:ext cx="506870" cy="400110"/>
          </a:xfrm>
          <a:prstGeom prst="rect">
            <a:avLst/>
          </a:prstGeom>
          <a:noFill/>
        </p:spPr>
        <p:txBody>
          <a:bodyPr wrap="none" lIns="91440" tIns="45720" rIns="91440" bIns="45720" rtlCol="0">
            <a:spAutoFit/>
          </a:bodyPr>
          <a:p>
            <a:r>
              <a:rPr lang="id-ID" sz="2000" b="1" dirty="0">
                <a:solidFill>
                  <a:sysClr val="windowText" lastClr="000000">
                    <a:lumMod val="40000"/>
                    <a:lumOff val="60000"/>
                  </a:sysClr>
                </a:solidFill>
                <a:cs typeface="+mn-ea"/>
                <a:sym typeface="+mn-lt"/>
              </a:rPr>
              <a:t>hit</a:t>
            </a:r>
            <a:endParaRPr lang="id-ID" sz="2000" b="1" dirty="0">
              <a:solidFill>
                <a:sysClr val="windowText" lastClr="000000">
                  <a:lumMod val="40000"/>
                  <a:lumOff val="60000"/>
                </a:sysClr>
              </a:solidFill>
              <a:cs typeface="+mn-ea"/>
              <a:sym typeface="+mn-lt"/>
            </a:endParaRPr>
          </a:p>
        </p:txBody>
      </p:sp>
      <p:sp>
        <p:nvSpPr>
          <p:cNvPr id="21" name="TextBox 108"/>
          <p:cNvSpPr txBox="1"/>
          <p:nvPr/>
        </p:nvSpPr>
        <p:spPr>
          <a:xfrm>
            <a:off x="8579515" y="3727744"/>
            <a:ext cx="1457451" cy="461665"/>
          </a:xfrm>
          <a:prstGeom prst="rect">
            <a:avLst/>
          </a:prstGeom>
          <a:noFill/>
        </p:spPr>
        <p:txBody>
          <a:bodyPr wrap="none" lIns="91440" tIns="45720" rIns="91440" bIns="45720" rtlCol="0">
            <a:spAutoFit/>
          </a:bodyPr>
          <a:p>
            <a:pPr algn="ctr"/>
            <a:r>
              <a:rPr lang="id-ID" sz="2400" b="1" dirty="0">
                <a:solidFill>
                  <a:sysClr val="windowText" lastClr="000000">
                    <a:lumMod val="40000"/>
                    <a:lumOff val="60000"/>
                  </a:sysClr>
                </a:solidFill>
                <a:cs typeface="+mn-ea"/>
                <a:sym typeface="+mn-lt"/>
              </a:rPr>
              <a:t>collected</a:t>
            </a:r>
            <a:endParaRPr lang="id-ID" sz="2400" b="1" dirty="0">
              <a:solidFill>
                <a:sysClr val="windowText" lastClr="000000">
                  <a:lumMod val="40000"/>
                  <a:lumOff val="60000"/>
                </a:sysClr>
              </a:solidFill>
              <a:cs typeface="+mn-ea"/>
              <a:sym typeface="+mn-lt"/>
            </a:endParaRPr>
          </a:p>
        </p:txBody>
      </p:sp>
      <p:sp>
        <p:nvSpPr>
          <p:cNvPr id="22" name="TextBox 109"/>
          <p:cNvSpPr txBox="1"/>
          <p:nvPr/>
        </p:nvSpPr>
        <p:spPr>
          <a:xfrm>
            <a:off x="8655572" y="4033320"/>
            <a:ext cx="1271502" cy="461665"/>
          </a:xfrm>
          <a:prstGeom prst="rect">
            <a:avLst/>
          </a:prstGeom>
          <a:noFill/>
        </p:spPr>
        <p:txBody>
          <a:bodyPr wrap="none" lIns="91440" tIns="45720" rIns="91440" bIns="45720" rtlCol="0">
            <a:spAutoFit/>
          </a:bodyPr>
          <a:p>
            <a:pPr algn="ctr"/>
            <a:r>
              <a:rPr lang="id-ID" sz="2400" b="1" dirty="0">
                <a:solidFill>
                  <a:srgbClr val="0F7CC9"/>
                </a:solidFill>
                <a:cs typeface="+mn-ea"/>
                <a:sym typeface="+mn-lt"/>
              </a:rPr>
              <a:t>traffics</a:t>
            </a:r>
            <a:endParaRPr lang="id-ID" sz="2400" b="1" dirty="0">
              <a:solidFill>
                <a:srgbClr val="0F7CC9"/>
              </a:solidFill>
              <a:cs typeface="+mn-ea"/>
              <a:sym typeface="+mn-lt"/>
            </a:endParaRPr>
          </a:p>
        </p:txBody>
      </p:sp>
      <p:sp>
        <p:nvSpPr>
          <p:cNvPr id="23" name="TextBox 110"/>
          <p:cNvSpPr txBox="1"/>
          <p:nvPr/>
        </p:nvSpPr>
        <p:spPr>
          <a:xfrm rot="16200000">
            <a:off x="8277883" y="3052803"/>
            <a:ext cx="1263487" cy="400110"/>
          </a:xfrm>
          <a:prstGeom prst="rect">
            <a:avLst/>
          </a:prstGeom>
          <a:noFill/>
        </p:spPr>
        <p:txBody>
          <a:bodyPr wrap="none" lIns="91440" tIns="45720" rIns="91440" bIns="45720" rtlCol="0">
            <a:spAutoFit/>
          </a:bodyPr>
          <a:p>
            <a:r>
              <a:rPr lang="id-ID" sz="2000" b="1" dirty="0">
                <a:solidFill>
                  <a:sysClr val="windowText" lastClr="000000">
                    <a:lumMod val="40000"/>
                    <a:lumOff val="60000"/>
                  </a:sysClr>
                </a:solidFill>
                <a:cs typeface="+mn-ea"/>
                <a:sym typeface="+mn-lt"/>
              </a:rPr>
              <a:t>research</a:t>
            </a:r>
            <a:endParaRPr lang="id-ID" sz="2000" b="1" dirty="0">
              <a:solidFill>
                <a:sysClr val="windowText" lastClr="000000">
                  <a:lumMod val="40000"/>
                  <a:lumOff val="60000"/>
                </a:sysClr>
              </a:solidFill>
              <a:cs typeface="+mn-ea"/>
              <a:sym typeface="+mn-lt"/>
            </a:endParaRPr>
          </a:p>
        </p:txBody>
      </p:sp>
      <p:sp>
        <p:nvSpPr>
          <p:cNvPr id="24" name="TextBox 111"/>
          <p:cNvSpPr txBox="1"/>
          <p:nvPr/>
        </p:nvSpPr>
        <p:spPr>
          <a:xfrm>
            <a:off x="8991031" y="2689351"/>
            <a:ext cx="1635384" cy="400110"/>
          </a:xfrm>
          <a:prstGeom prst="rect">
            <a:avLst/>
          </a:prstGeom>
          <a:noFill/>
        </p:spPr>
        <p:txBody>
          <a:bodyPr wrap="none" lIns="91440" tIns="45720" rIns="91440" bIns="45720" rtlCol="0">
            <a:spAutoFit/>
          </a:bodyPr>
          <a:p>
            <a:r>
              <a:rPr lang="id-ID" sz="2000" b="1" dirty="0">
                <a:solidFill>
                  <a:sysClr val="windowText" lastClr="000000">
                    <a:lumMod val="40000"/>
                    <a:lumOff val="60000"/>
                  </a:sysClr>
                </a:solidFill>
                <a:cs typeface="+mn-ea"/>
                <a:sym typeface="+mn-lt"/>
              </a:rPr>
              <a:t>competitors</a:t>
            </a:r>
            <a:endParaRPr lang="id-ID" sz="2000" b="1" dirty="0">
              <a:solidFill>
                <a:sysClr val="windowText" lastClr="000000">
                  <a:lumMod val="40000"/>
                  <a:lumOff val="60000"/>
                </a:sysClr>
              </a:solidFill>
              <a:cs typeface="+mn-ea"/>
              <a:sym typeface="+mn-lt"/>
            </a:endParaRPr>
          </a:p>
        </p:txBody>
      </p:sp>
      <p:sp>
        <p:nvSpPr>
          <p:cNvPr id="25" name="TextBox 113"/>
          <p:cNvSpPr txBox="1"/>
          <p:nvPr/>
        </p:nvSpPr>
        <p:spPr>
          <a:xfrm>
            <a:off x="9231269" y="2933469"/>
            <a:ext cx="1460656" cy="461665"/>
          </a:xfrm>
          <a:prstGeom prst="rect">
            <a:avLst/>
          </a:prstGeom>
          <a:noFill/>
        </p:spPr>
        <p:txBody>
          <a:bodyPr wrap="none" lIns="91440" tIns="45720" rIns="91440" bIns="45720" rtlCol="0">
            <a:spAutoFit/>
          </a:bodyPr>
          <a:p>
            <a:r>
              <a:rPr lang="id-ID" sz="2400" b="1" dirty="0">
                <a:solidFill>
                  <a:srgbClr val="448FD2"/>
                </a:solidFill>
                <a:cs typeface="+mn-ea"/>
                <a:sym typeface="+mn-lt"/>
              </a:rPr>
              <a:t>audience</a:t>
            </a:r>
            <a:endParaRPr lang="id-ID" sz="2400" b="1" dirty="0">
              <a:solidFill>
                <a:srgbClr val="448FD2"/>
              </a:solidFill>
              <a:cs typeface="+mn-ea"/>
              <a:sym typeface="+mn-lt"/>
            </a:endParaRPr>
          </a:p>
        </p:txBody>
      </p:sp>
      <p:sp>
        <p:nvSpPr>
          <p:cNvPr id="26" name="TextBox 114"/>
          <p:cNvSpPr txBox="1"/>
          <p:nvPr/>
        </p:nvSpPr>
        <p:spPr>
          <a:xfrm>
            <a:off x="9205234" y="3214528"/>
            <a:ext cx="1579278" cy="400110"/>
          </a:xfrm>
          <a:prstGeom prst="rect">
            <a:avLst/>
          </a:prstGeom>
          <a:noFill/>
        </p:spPr>
        <p:txBody>
          <a:bodyPr wrap="none" lIns="91440" tIns="45720" rIns="91440" bIns="45720" rtlCol="0">
            <a:spAutoFit/>
          </a:bodyPr>
          <a:p>
            <a:r>
              <a:rPr lang="id-ID" sz="2000" b="1" dirty="0">
                <a:solidFill>
                  <a:sysClr val="windowText" lastClr="000000">
                    <a:lumMod val="40000"/>
                    <a:lumOff val="60000"/>
                  </a:sysClr>
                </a:solidFill>
                <a:cs typeface="+mn-ea"/>
                <a:sym typeface="+mn-lt"/>
              </a:rPr>
              <a:t>understand</a:t>
            </a:r>
            <a:endParaRPr lang="id-ID" sz="2000" b="1" dirty="0">
              <a:solidFill>
                <a:sysClr val="windowText" lastClr="000000">
                  <a:lumMod val="40000"/>
                  <a:lumOff val="60000"/>
                </a:sysClr>
              </a:solidFill>
              <a:cs typeface="+mn-ea"/>
              <a:sym typeface="+mn-lt"/>
            </a:endParaRPr>
          </a:p>
        </p:txBody>
      </p:sp>
      <p:sp>
        <p:nvSpPr>
          <p:cNvPr id="27" name="TextBox 115"/>
          <p:cNvSpPr txBox="1"/>
          <p:nvPr/>
        </p:nvSpPr>
        <p:spPr>
          <a:xfrm>
            <a:off x="9231269" y="3435497"/>
            <a:ext cx="1305165" cy="461665"/>
          </a:xfrm>
          <a:prstGeom prst="rect">
            <a:avLst/>
          </a:prstGeom>
          <a:noFill/>
        </p:spPr>
        <p:txBody>
          <a:bodyPr wrap="none" lIns="91440" tIns="45720" rIns="91440" bIns="45720" rtlCol="0">
            <a:spAutoFit/>
          </a:bodyPr>
          <a:p>
            <a:r>
              <a:rPr lang="id-ID" sz="2400" b="1" dirty="0">
                <a:solidFill>
                  <a:srgbClr val="0F7CC9"/>
                </a:solidFill>
                <a:cs typeface="+mn-ea"/>
                <a:sym typeface="+mn-lt"/>
              </a:rPr>
              <a:t>website</a:t>
            </a:r>
            <a:endParaRPr lang="id-ID" sz="2400" b="1" dirty="0">
              <a:solidFill>
                <a:srgbClr val="0F7CC9"/>
              </a:solidFill>
              <a:cs typeface="+mn-ea"/>
              <a:sym typeface="+mn-lt"/>
            </a:endParaRPr>
          </a:p>
        </p:txBody>
      </p:sp>
      <p:sp>
        <p:nvSpPr>
          <p:cNvPr id="28" name="TextBox 116"/>
          <p:cNvSpPr txBox="1"/>
          <p:nvPr/>
        </p:nvSpPr>
        <p:spPr>
          <a:xfrm rot="18900000">
            <a:off x="6506482" y="4631116"/>
            <a:ext cx="1983235"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mn-ea"/>
                <a:sym typeface="+mn-lt"/>
              </a:rPr>
              <a:t>KEYWORDS</a:t>
            </a:r>
            <a:endParaRPr lang="id-ID" sz="2400" b="1" dirty="0">
              <a:solidFill>
                <a:sysClr val="windowText" lastClr="000000">
                  <a:lumMod val="40000"/>
                  <a:lumOff val="60000"/>
                </a:sysClr>
              </a:solidFill>
              <a:cs typeface="+mn-ea"/>
              <a:sym typeface="+mn-lt"/>
            </a:endParaRPr>
          </a:p>
        </p:txBody>
      </p:sp>
      <p:sp>
        <p:nvSpPr>
          <p:cNvPr id="29" name="Freeform 5"/>
          <p:cNvSpPr>
            <a:spLocks noEditPoints="1"/>
          </p:cNvSpPr>
          <p:nvPr/>
        </p:nvSpPr>
        <p:spPr bwMode="auto">
          <a:xfrm flipH="1">
            <a:off x="6536339" y="1375534"/>
            <a:ext cx="4415393" cy="4429760"/>
          </a:xfrm>
          <a:custGeom>
            <a:avLst/>
            <a:gdLst>
              <a:gd name="T0" fmla="*/ 1404 w 1558"/>
              <a:gd name="T1" fmla="*/ 1563 h 1563"/>
              <a:gd name="T2" fmla="*/ 1293 w 1558"/>
              <a:gd name="T3" fmla="*/ 1519 h 1563"/>
              <a:gd name="T4" fmla="*/ 857 w 1558"/>
              <a:gd name="T5" fmla="*/ 1081 h 1563"/>
              <a:gd name="T6" fmla="*/ 843 w 1558"/>
              <a:gd name="T7" fmla="*/ 1090 h 1563"/>
              <a:gd name="T8" fmla="*/ 579 w 1558"/>
              <a:gd name="T9" fmla="*/ 1162 h 1563"/>
              <a:gd name="T10" fmla="*/ 167 w 1558"/>
              <a:gd name="T11" fmla="*/ 994 h 1563"/>
              <a:gd name="T12" fmla="*/ 0 w 1558"/>
              <a:gd name="T13" fmla="*/ 581 h 1563"/>
              <a:gd name="T14" fmla="*/ 167 w 1558"/>
              <a:gd name="T15" fmla="*/ 168 h 1563"/>
              <a:gd name="T16" fmla="*/ 579 w 1558"/>
              <a:gd name="T17" fmla="*/ 0 h 1563"/>
              <a:gd name="T18" fmla="*/ 991 w 1558"/>
              <a:gd name="T19" fmla="*/ 168 h 1563"/>
              <a:gd name="T20" fmla="*/ 1159 w 1558"/>
              <a:gd name="T21" fmla="*/ 581 h 1563"/>
              <a:gd name="T22" fmla="*/ 1087 w 1558"/>
              <a:gd name="T23" fmla="*/ 845 h 1563"/>
              <a:gd name="T24" fmla="*/ 1078 w 1558"/>
              <a:gd name="T25" fmla="*/ 859 h 1563"/>
              <a:gd name="T26" fmla="*/ 1514 w 1558"/>
              <a:gd name="T27" fmla="*/ 1296 h 1563"/>
              <a:gd name="T28" fmla="*/ 1558 w 1558"/>
              <a:gd name="T29" fmla="*/ 1407 h 1563"/>
              <a:gd name="T30" fmla="*/ 1404 w 1558"/>
              <a:gd name="T31" fmla="*/ 1563 h 1563"/>
              <a:gd name="T32" fmla="*/ 913 w 1558"/>
              <a:gd name="T33" fmla="*/ 1069 h 1563"/>
              <a:gd name="T34" fmla="*/ 1327 w 1558"/>
              <a:gd name="T35" fmla="*/ 1484 h 1563"/>
              <a:gd name="T36" fmla="*/ 1404 w 1558"/>
              <a:gd name="T37" fmla="*/ 1515 h 1563"/>
              <a:gd name="T38" fmla="*/ 1511 w 1558"/>
              <a:gd name="T39" fmla="*/ 1407 h 1563"/>
              <a:gd name="T40" fmla="*/ 1480 w 1558"/>
              <a:gd name="T41" fmla="*/ 1331 h 1563"/>
              <a:gd name="T42" fmla="*/ 1066 w 1558"/>
              <a:gd name="T43" fmla="*/ 916 h 1563"/>
              <a:gd name="T44" fmla="*/ 913 w 1558"/>
              <a:gd name="T45" fmla="*/ 1069 h 1563"/>
              <a:gd name="T46" fmla="*/ 579 w 1558"/>
              <a:gd name="T47" fmla="*/ 60 h 1563"/>
              <a:gd name="T48" fmla="*/ 60 w 1558"/>
              <a:gd name="T49" fmla="*/ 581 h 1563"/>
              <a:gd name="T50" fmla="*/ 579 w 1558"/>
              <a:gd name="T51" fmla="*/ 1102 h 1563"/>
              <a:gd name="T52" fmla="*/ 1099 w 1558"/>
              <a:gd name="T53" fmla="*/ 581 h 1563"/>
              <a:gd name="T54" fmla="*/ 579 w 1558"/>
              <a:gd name="T55" fmla="*/ 60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58" h="1563">
                <a:moveTo>
                  <a:pt x="1404" y="1563"/>
                </a:moveTo>
                <a:cubicBezTo>
                  <a:pt x="1360" y="1563"/>
                  <a:pt x="1315" y="1541"/>
                  <a:pt x="1293" y="1519"/>
                </a:cubicBezTo>
                <a:cubicBezTo>
                  <a:pt x="857" y="1081"/>
                  <a:pt x="857" y="1081"/>
                  <a:pt x="857" y="1081"/>
                </a:cubicBezTo>
                <a:cubicBezTo>
                  <a:pt x="843" y="1090"/>
                  <a:pt x="843" y="1090"/>
                  <a:pt x="843" y="1090"/>
                </a:cubicBezTo>
                <a:cubicBezTo>
                  <a:pt x="774" y="1137"/>
                  <a:pt x="680" y="1162"/>
                  <a:pt x="579" y="1162"/>
                </a:cubicBezTo>
                <a:cubicBezTo>
                  <a:pt x="422" y="1162"/>
                  <a:pt x="275" y="1102"/>
                  <a:pt x="167" y="994"/>
                </a:cubicBezTo>
                <a:cubicBezTo>
                  <a:pt x="60" y="886"/>
                  <a:pt x="0" y="739"/>
                  <a:pt x="0" y="581"/>
                </a:cubicBezTo>
                <a:cubicBezTo>
                  <a:pt x="0" y="423"/>
                  <a:pt x="60" y="276"/>
                  <a:pt x="167" y="168"/>
                </a:cubicBezTo>
                <a:cubicBezTo>
                  <a:pt x="275" y="59"/>
                  <a:pt x="422" y="0"/>
                  <a:pt x="579" y="0"/>
                </a:cubicBezTo>
                <a:cubicBezTo>
                  <a:pt x="737" y="0"/>
                  <a:pt x="883" y="59"/>
                  <a:pt x="991" y="168"/>
                </a:cubicBezTo>
                <a:cubicBezTo>
                  <a:pt x="1099" y="276"/>
                  <a:pt x="1159" y="423"/>
                  <a:pt x="1159" y="581"/>
                </a:cubicBezTo>
                <a:cubicBezTo>
                  <a:pt x="1159" y="682"/>
                  <a:pt x="1133" y="776"/>
                  <a:pt x="1087" y="845"/>
                </a:cubicBezTo>
                <a:cubicBezTo>
                  <a:pt x="1078" y="859"/>
                  <a:pt x="1078" y="859"/>
                  <a:pt x="1078" y="859"/>
                </a:cubicBezTo>
                <a:cubicBezTo>
                  <a:pt x="1514" y="1296"/>
                  <a:pt x="1514" y="1296"/>
                  <a:pt x="1514" y="1296"/>
                </a:cubicBezTo>
                <a:cubicBezTo>
                  <a:pt x="1536" y="1318"/>
                  <a:pt x="1558" y="1364"/>
                  <a:pt x="1558" y="1407"/>
                </a:cubicBezTo>
                <a:cubicBezTo>
                  <a:pt x="1558" y="1496"/>
                  <a:pt x="1492" y="1563"/>
                  <a:pt x="1404" y="1563"/>
                </a:cubicBezTo>
                <a:close/>
                <a:moveTo>
                  <a:pt x="913" y="1069"/>
                </a:moveTo>
                <a:cubicBezTo>
                  <a:pt x="1327" y="1484"/>
                  <a:pt x="1327" y="1484"/>
                  <a:pt x="1327" y="1484"/>
                </a:cubicBezTo>
                <a:cubicBezTo>
                  <a:pt x="1342" y="1500"/>
                  <a:pt x="1372" y="1515"/>
                  <a:pt x="1404" y="1515"/>
                </a:cubicBezTo>
                <a:cubicBezTo>
                  <a:pt x="1465" y="1515"/>
                  <a:pt x="1511" y="1469"/>
                  <a:pt x="1511" y="1407"/>
                </a:cubicBezTo>
                <a:cubicBezTo>
                  <a:pt x="1511" y="1376"/>
                  <a:pt x="1496" y="1346"/>
                  <a:pt x="1480" y="1331"/>
                </a:cubicBezTo>
                <a:cubicBezTo>
                  <a:pt x="1066" y="916"/>
                  <a:pt x="1066" y="916"/>
                  <a:pt x="1066" y="916"/>
                </a:cubicBezTo>
                <a:lnTo>
                  <a:pt x="913" y="1069"/>
                </a:lnTo>
                <a:close/>
                <a:moveTo>
                  <a:pt x="579" y="60"/>
                </a:moveTo>
                <a:cubicBezTo>
                  <a:pt x="293" y="60"/>
                  <a:pt x="60" y="294"/>
                  <a:pt x="60" y="581"/>
                </a:cubicBezTo>
                <a:cubicBezTo>
                  <a:pt x="60" y="868"/>
                  <a:pt x="293" y="1102"/>
                  <a:pt x="579" y="1102"/>
                </a:cubicBezTo>
                <a:cubicBezTo>
                  <a:pt x="866" y="1102"/>
                  <a:pt x="1099" y="868"/>
                  <a:pt x="1099" y="581"/>
                </a:cubicBezTo>
                <a:cubicBezTo>
                  <a:pt x="1099" y="294"/>
                  <a:pt x="866" y="60"/>
                  <a:pt x="579" y="60"/>
                </a:cubicBezTo>
                <a:close/>
              </a:path>
            </a:pathLst>
          </a:custGeom>
          <a:solidFill>
            <a:sysClr val="windowText" lastClr="000000">
              <a:lumMod val="60000"/>
              <a:lumOff val="40000"/>
            </a:sysClr>
          </a:solidFill>
          <a:ln>
            <a:noFill/>
          </a:ln>
        </p:spPr>
        <p:txBody>
          <a:bodyPr vert="horz" wrap="square" lIns="91440" tIns="45720" rIns="91440" bIns="45720" numCol="1" anchor="t" anchorCtr="0" compatLnSpc="1"/>
          <a:p>
            <a:endParaRPr lang="id-ID" sz="2400">
              <a:solidFill>
                <a:sysClr val="windowText" lastClr="000000">
                  <a:lumMod val="40000"/>
                  <a:lumOff val="60000"/>
                </a:sysClr>
              </a:solidFill>
              <a:cs typeface="+mn-ea"/>
              <a:sym typeface="+mn-lt"/>
            </a:endParaRPr>
          </a:p>
        </p:txBody>
      </p:sp>
      <p:sp>
        <p:nvSpPr>
          <p:cNvPr id="98" name="TextBox 97"/>
          <p:cNvSpPr txBox="1"/>
          <p:nvPr/>
        </p:nvSpPr>
        <p:spPr>
          <a:xfrm rot="16200000">
            <a:off x="7661357" y="2774604"/>
            <a:ext cx="2004075" cy="441211"/>
          </a:xfrm>
          <a:prstGeom prst="rect">
            <a:avLst/>
          </a:prstGeom>
          <a:noFill/>
        </p:spPr>
        <p:txBody>
          <a:bodyPr wrap="none" lIns="91440" tIns="45720" rIns="91440" bIns="45720" rtlCol="0">
            <a:spAutoFit/>
          </a:bodyPr>
          <a:p>
            <a:r>
              <a:rPr lang="id-ID" sz="2265" b="1" dirty="0">
                <a:solidFill>
                  <a:sysClr val="windowText" lastClr="000000">
                    <a:lumMod val="40000"/>
                    <a:lumOff val="60000"/>
                  </a:sysClr>
                </a:solidFill>
                <a:cs typeface="庞门正道标题体" charset="0"/>
                <a:sym typeface="庞门正道标题体" charset="0"/>
              </a:rPr>
              <a:t>Social Media</a:t>
            </a:r>
            <a:endParaRPr lang="id-ID" sz="2265" b="1" dirty="0">
              <a:solidFill>
                <a:sysClr val="windowText" lastClr="000000">
                  <a:lumMod val="40000"/>
                  <a:lumOff val="60000"/>
                </a:sysClr>
              </a:solidFill>
              <a:cs typeface="庞门正道标题体" charset="0"/>
              <a:sym typeface="庞门正道标题体" charset="0"/>
            </a:endParaRPr>
          </a:p>
        </p:txBody>
      </p:sp>
      <p:sp>
        <p:nvSpPr>
          <p:cNvPr id="113" name="TextBox 112"/>
          <p:cNvSpPr txBox="1"/>
          <p:nvPr/>
        </p:nvSpPr>
        <p:spPr>
          <a:xfrm rot="16200000">
            <a:off x="8702436" y="3214965"/>
            <a:ext cx="986167"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庞门正道标题体" charset="0"/>
                <a:sym typeface="庞门正道标题体" charset="0"/>
              </a:rPr>
              <a:t>notes</a:t>
            </a:r>
            <a:endParaRPr lang="id-ID" sz="2400" b="1" dirty="0">
              <a:solidFill>
                <a:sysClr val="windowText" lastClr="000000">
                  <a:lumMod val="40000"/>
                  <a:lumOff val="60000"/>
                </a:sysClr>
              </a:solidFill>
              <a:cs typeface="庞门正道标题体" charset="0"/>
              <a:sym typeface="庞门正道标题体" charset="0"/>
            </a:endParaRPr>
          </a:p>
        </p:txBody>
      </p:sp>
      <p:sp>
        <p:nvSpPr>
          <p:cNvPr id="33" name="PA-文本框 31"/>
          <p:cNvSpPr txBox="1"/>
          <p:nvPr>
            <p:custDataLst>
              <p:tags r:id="rId4"/>
            </p:custDataLst>
          </p:nvPr>
        </p:nvSpPr>
        <p:spPr>
          <a:xfrm>
            <a:off x="1908175" y="3061335"/>
            <a:ext cx="4012565" cy="553085"/>
          </a:xfrm>
          <a:prstGeom prst="rect">
            <a:avLst/>
          </a:prstGeom>
          <a:noFill/>
        </p:spPr>
        <p:txBody>
          <a:bodyPr wrap="square" rtlCol="0">
            <a:spAutoFit/>
          </a:bodyPr>
          <a:p>
            <a:pPr algn="ctr"/>
            <a:r>
              <a:rPr lang="zh-CN" altLang="en-US" sz="3000" spc="300" dirty="0">
                <a:solidFill>
                  <a:schemeClr val="bg1"/>
                </a:solidFill>
                <a:cs typeface="+mn-ea"/>
                <a:sym typeface="+mn-lt"/>
              </a:rPr>
              <a:t>第二期</a:t>
            </a:r>
            <a:endParaRPr lang="zh-CN" altLang="en-US" sz="3000"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p:cTn id="97" dur="500" fill="hold"/>
                                        <p:tgtEl>
                                          <p:spTgt spid="26"/>
                                        </p:tgtEl>
                                        <p:attrNameLst>
                                          <p:attrName>ppt_w</p:attrName>
                                        </p:attrNameLst>
                                      </p:cBhvr>
                                      <p:tavLst>
                                        <p:tav tm="0">
                                          <p:val>
                                            <p:fltVal val="0"/>
                                          </p:val>
                                        </p:tav>
                                        <p:tav tm="100000">
                                          <p:val>
                                            <p:strVal val="#ppt_w"/>
                                          </p:val>
                                        </p:tav>
                                      </p:tavLst>
                                    </p:anim>
                                    <p:anim calcmode="lin" valueType="num">
                                      <p:cBhvr>
                                        <p:cTn id="98" dur="500" fill="hold"/>
                                        <p:tgtEl>
                                          <p:spTgt spid="26"/>
                                        </p:tgtEl>
                                        <p:attrNameLst>
                                          <p:attrName>ppt_h</p:attrName>
                                        </p:attrNameLst>
                                      </p:cBhvr>
                                      <p:tavLst>
                                        <p:tav tm="0">
                                          <p:val>
                                            <p:fltVal val="0"/>
                                          </p:val>
                                        </p:tav>
                                        <p:tav tm="100000">
                                          <p:val>
                                            <p:strVal val="#ppt_h"/>
                                          </p:val>
                                        </p:tav>
                                      </p:tavLst>
                                    </p:anim>
                                    <p:animEffect transition="in" filter="fade">
                                      <p:cBhvr>
                                        <p:cTn id="99" dur="500"/>
                                        <p:tgtEl>
                                          <p:spTgt spid="2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8"/>
                                        </p:tgtEl>
                                        <p:attrNameLst>
                                          <p:attrName>style.visibility</p:attrName>
                                        </p:attrNameLst>
                                      </p:cBhvr>
                                      <p:to>
                                        <p:strVal val="visible"/>
                                      </p:to>
                                    </p:set>
                                    <p:anim calcmode="lin" valueType="num">
                                      <p:cBhvr>
                                        <p:cTn id="107" dur="500" fill="hold"/>
                                        <p:tgtEl>
                                          <p:spTgt spid="98"/>
                                        </p:tgtEl>
                                        <p:attrNameLst>
                                          <p:attrName>ppt_w</p:attrName>
                                        </p:attrNameLst>
                                      </p:cBhvr>
                                      <p:tavLst>
                                        <p:tav tm="0">
                                          <p:val>
                                            <p:fltVal val="0"/>
                                          </p:val>
                                        </p:tav>
                                        <p:tav tm="100000">
                                          <p:val>
                                            <p:strVal val="#ppt_w"/>
                                          </p:val>
                                        </p:tav>
                                      </p:tavLst>
                                    </p:anim>
                                    <p:anim calcmode="lin" valueType="num">
                                      <p:cBhvr>
                                        <p:cTn id="108" dur="500" fill="hold"/>
                                        <p:tgtEl>
                                          <p:spTgt spid="98"/>
                                        </p:tgtEl>
                                        <p:attrNameLst>
                                          <p:attrName>ppt_h</p:attrName>
                                        </p:attrNameLst>
                                      </p:cBhvr>
                                      <p:tavLst>
                                        <p:tav tm="0">
                                          <p:val>
                                            <p:fltVal val="0"/>
                                          </p:val>
                                        </p:tav>
                                        <p:tav tm="100000">
                                          <p:val>
                                            <p:strVal val="#ppt_h"/>
                                          </p:val>
                                        </p:tav>
                                      </p:tavLst>
                                    </p:anim>
                                    <p:animEffect transition="in" filter="fade">
                                      <p:cBhvr>
                                        <p:cTn id="109" dur="500"/>
                                        <p:tgtEl>
                                          <p:spTgt spid="98"/>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 calcmode="lin" valueType="num">
                                      <p:cBhvr>
                                        <p:cTn id="112" dur="500" fill="hold"/>
                                        <p:tgtEl>
                                          <p:spTgt spid="113"/>
                                        </p:tgtEl>
                                        <p:attrNameLst>
                                          <p:attrName>ppt_w</p:attrName>
                                        </p:attrNameLst>
                                      </p:cBhvr>
                                      <p:tavLst>
                                        <p:tav tm="0">
                                          <p:val>
                                            <p:fltVal val="0"/>
                                          </p:val>
                                        </p:tav>
                                        <p:tav tm="100000">
                                          <p:val>
                                            <p:strVal val="#ppt_w"/>
                                          </p:val>
                                        </p:tav>
                                      </p:tavLst>
                                    </p:anim>
                                    <p:anim calcmode="lin" valueType="num">
                                      <p:cBhvr>
                                        <p:cTn id="113" dur="500" fill="hold"/>
                                        <p:tgtEl>
                                          <p:spTgt spid="113"/>
                                        </p:tgtEl>
                                        <p:attrNameLst>
                                          <p:attrName>ppt_h</p:attrName>
                                        </p:attrNameLst>
                                      </p:cBhvr>
                                      <p:tavLst>
                                        <p:tav tm="0">
                                          <p:val>
                                            <p:fltVal val="0"/>
                                          </p:val>
                                        </p:tav>
                                        <p:tav tm="100000">
                                          <p:val>
                                            <p:strVal val="#ppt_h"/>
                                          </p:val>
                                        </p:tav>
                                      </p:tavLst>
                                    </p:anim>
                                    <p:animEffect transition="in" filter="fade">
                                      <p:cBhvr>
                                        <p:cTn id="114" dur="500"/>
                                        <p:tgtEl>
                                          <p:spTgt spid="113"/>
                                        </p:tgtEl>
                                      </p:cBhvr>
                                    </p:animEffect>
                                  </p:childTnLst>
                                </p:cTn>
                              </p:par>
                              <p:par>
                                <p:cTn id="115" presetID="42" presetClass="entr" presetSubtype="0"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fade">
                                      <p:cBhvr>
                                        <p:cTn id="117" dur="500"/>
                                        <p:tgtEl>
                                          <p:spTgt spid="33"/>
                                        </p:tgtEl>
                                      </p:cBhvr>
                                    </p:animEffect>
                                    <p:anim calcmode="lin" valueType="num">
                                      <p:cBhvr>
                                        <p:cTn id="118" dur="500" fill="hold"/>
                                        <p:tgtEl>
                                          <p:spTgt spid="33"/>
                                        </p:tgtEl>
                                        <p:attrNameLst>
                                          <p:attrName>ppt_x</p:attrName>
                                        </p:attrNameLst>
                                      </p:cBhvr>
                                      <p:tavLst>
                                        <p:tav tm="0">
                                          <p:val>
                                            <p:strVal val="#ppt_x"/>
                                          </p:val>
                                        </p:tav>
                                        <p:tav tm="100000">
                                          <p:val>
                                            <p:strVal val="#ppt_x"/>
                                          </p:val>
                                        </p:tav>
                                      </p:tavLst>
                                    </p:anim>
                                    <p:anim calcmode="lin" valueType="num">
                                      <p:cBhvr>
                                        <p:cTn id="11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 grpId="0"/>
      <p:bldP spid="4" grpId="0"/>
      <p:bldP spid="5" grpId="0"/>
      <p:bldP spid="6" grpId="0"/>
      <p:bldP spid="11" grpId="0"/>
      <p:bldP spid="12" grpId="0"/>
      <p:bldP spid="13" grpId="0"/>
      <p:bldP spid="18" grpId="0"/>
      <p:bldP spid="19" grpId="0"/>
      <p:bldP spid="21" grpId="0"/>
      <p:bldP spid="22" grpId="0"/>
      <p:bldP spid="23" grpId="0"/>
      <p:bldP spid="24" grpId="0"/>
      <p:bldP spid="25" grpId="0"/>
      <p:bldP spid="26" grpId="0"/>
      <p:bldP spid="27" grpId="0"/>
      <p:bldP spid="28" grpId="0"/>
      <p:bldP spid="29" grpId="0" bldLvl="0" animBg="1"/>
      <p:bldP spid="98" grpId="0"/>
      <p:bldP spid="113" grpId="0"/>
      <p:bldP spid="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SUMIF-</a:t>
            </a:r>
            <a:r>
              <a:rPr sz="2800" dirty="0" smtClean="0">
                <a:solidFill>
                  <a:srgbClr val="364769"/>
                </a:solidFill>
                <a:effectLst/>
                <a:latin typeface="微软雅黑" panose="020B0503020204020204" charset="-122"/>
                <a:ea typeface="微软雅黑" panose="020B0503020204020204" charset="-122"/>
                <a:sym typeface="+mn-ea"/>
              </a:rPr>
              <a:t>单字段单条件求和</a:t>
            </a:r>
            <a:endParaRPr lang="zh-CN" altLang="en-US" sz="2800" b="1" dirty="0" smtClean="0">
              <a:solidFill>
                <a:srgbClr val="364769"/>
              </a:solidFill>
              <a:effectLst/>
              <a:latin typeface="微软雅黑" panose="020B0503020204020204" charset="-122"/>
              <a:ea typeface="微软雅黑" panose="020B0503020204020204" charset="-122"/>
              <a:cs typeface="+mn-ea"/>
              <a:sym typeface="+mn-ea"/>
            </a:endParaRPr>
          </a:p>
        </p:txBody>
      </p:sp>
      <p:sp>
        <p:nvSpPr>
          <p:cNvPr id="8" name="标题 1"/>
          <p:cNvSpPr txBox="1"/>
          <p:nvPr/>
        </p:nvSpPr>
        <p:spPr>
          <a:xfrm>
            <a:off x="918845" y="707390"/>
            <a:ext cx="9364345" cy="93662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语法：</a:t>
            </a:r>
            <a:r>
              <a:rPr lang="en-US" altLang="zh-CN" sz="1600" dirty="0" smtClean="0">
                <a:solidFill>
                  <a:srgbClr val="364769"/>
                </a:solidFill>
                <a:effectLst/>
                <a:latin typeface="微软雅黑" panose="020B0503020204020204" charset="-122"/>
                <a:ea typeface="微软雅黑" panose="020B0503020204020204" charset="-122"/>
                <a:sym typeface="+mn-ea"/>
              </a:rPr>
              <a:t>SUMIF</a:t>
            </a:r>
            <a:r>
              <a:rPr lang="zh-CN" altLang="en-US" sz="1600" dirty="0" smtClean="0">
                <a:solidFill>
                  <a:srgbClr val="364769"/>
                </a:solidFill>
                <a:effectLst/>
                <a:latin typeface="微软雅黑" panose="020B0503020204020204" charset="-122"/>
                <a:ea typeface="微软雅黑" panose="020B0503020204020204" charset="-122"/>
                <a:sym typeface="+mn-ea"/>
              </a:rPr>
              <a:t>（条件区域，条件，求和</a:t>
            </a:r>
            <a:r>
              <a:rPr lang="zh-CN" altLang="en-US" sz="1600" dirty="0" smtClean="0">
                <a:solidFill>
                  <a:srgbClr val="364769"/>
                </a:solidFill>
                <a:effectLst/>
                <a:latin typeface="微软雅黑" panose="020B0503020204020204" charset="-122"/>
                <a:ea typeface="微软雅黑" panose="020B0503020204020204" charset="-122"/>
                <a:sym typeface="+mn-ea"/>
              </a:rPr>
              <a:t>区域）</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案例：计算美东仓库</a:t>
            </a:r>
            <a:r>
              <a:rPr lang="zh-CN" altLang="en-US" sz="1600" dirty="0" smtClean="0">
                <a:solidFill>
                  <a:srgbClr val="364769"/>
                </a:solidFill>
                <a:effectLst/>
                <a:latin typeface="微软雅黑" panose="020B0503020204020204" charset="-122"/>
                <a:ea typeface="微软雅黑" panose="020B0503020204020204" charset="-122"/>
                <a:sym typeface="+mn-ea"/>
              </a:rPr>
              <a:t>库存总额</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pic>
        <p:nvPicPr>
          <p:cNvPr id="6" name="图片 5"/>
          <p:cNvPicPr>
            <a:picLocks noChangeAspect="1"/>
          </p:cNvPicPr>
          <p:nvPr/>
        </p:nvPicPr>
        <p:blipFill>
          <a:blip r:embed="rId1"/>
          <a:stretch>
            <a:fillRect/>
          </a:stretch>
        </p:blipFill>
        <p:spPr>
          <a:xfrm>
            <a:off x="918845" y="1833880"/>
            <a:ext cx="8448675" cy="454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SUMIF-</a:t>
            </a:r>
            <a:r>
              <a:rPr sz="2800" dirty="0" smtClean="0">
                <a:solidFill>
                  <a:srgbClr val="364769"/>
                </a:solidFill>
                <a:effectLst/>
                <a:latin typeface="微软雅黑" panose="020B0503020204020204" charset="-122"/>
                <a:ea typeface="微软雅黑" panose="020B0503020204020204" charset="-122"/>
                <a:sym typeface="+mn-ea"/>
              </a:rPr>
              <a:t>单字段</a:t>
            </a:r>
            <a:r>
              <a:rPr lang="zh-CN" sz="2800" dirty="0" smtClean="0">
                <a:solidFill>
                  <a:srgbClr val="364769"/>
                </a:solidFill>
                <a:effectLst/>
                <a:latin typeface="微软雅黑" panose="020B0503020204020204" charset="-122"/>
                <a:ea typeface="微软雅黑" panose="020B0503020204020204" charset="-122"/>
                <a:sym typeface="+mn-ea"/>
              </a:rPr>
              <a:t>多</a:t>
            </a:r>
            <a:r>
              <a:rPr sz="2800" dirty="0" smtClean="0">
                <a:solidFill>
                  <a:srgbClr val="364769"/>
                </a:solidFill>
                <a:effectLst/>
                <a:latin typeface="微软雅黑" panose="020B0503020204020204" charset="-122"/>
                <a:ea typeface="微软雅黑" panose="020B0503020204020204" charset="-122"/>
                <a:sym typeface="+mn-ea"/>
              </a:rPr>
              <a:t>条件求和</a:t>
            </a:r>
            <a:endParaRPr lang="zh-CN" altLang="en-US" sz="2800" b="1" dirty="0" smtClean="0">
              <a:solidFill>
                <a:srgbClr val="364769"/>
              </a:solidFill>
              <a:effectLst/>
              <a:latin typeface="微软雅黑" panose="020B0503020204020204" charset="-122"/>
              <a:ea typeface="微软雅黑" panose="020B0503020204020204" charset="-122"/>
              <a:cs typeface="+mn-ea"/>
              <a:sym typeface="+mn-ea"/>
            </a:endParaRPr>
          </a:p>
        </p:txBody>
      </p:sp>
      <p:sp>
        <p:nvSpPr>
          <p:cNvPr id="8" name="标题 1"/>
          <p:cNvSpPr txBox="1"/>
          <p:nvPr/>
        </p:nvSpPr>
        <p:spPr>
          <a:xfrm>
            <a:off x="918845" y="905510"/>
            <a:ext cx="9364345" cy="76581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案例：计算美东仓库和美西</a:t>
            </a:r>
            <a:r>
              <a:rPr lang="zh-CN" altLang="en-US" sz="1600" dirty="0" smtClean="0">
                <a:solidFill>
                  <a:srgbClr val="364769"/>
                </a:solidFill>
                <a:effectLst/>
                <a:latin typeface="微软雅黑" panose="020B0503020204020204" charset="-122"/>
                <a:ea typeface="微软雅黑" panose="020B0503020204020204" charset="-122"/>
                <a:sym typeface="+mn-ea"/>
              </a:rPr>
              <a:t>仓库库存总额</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1"/>
          <a:stretch>
            <a:fillRect/>
          </a:stretch>
        </p:blipFill>
        <p:spPr>
          <a:xfrm>
            <a:off x="918845" y="1948815"/>
            <a:ext cx="5076825" cy="2286000"/>
          </a:xfrm>
          <a:prstGeom prst="rect">
            <a:avLst/>
          </a:prstGeom>
        </p:spPr>
      </p:pic>
      <p:sp>
        <p:nvSpPr>
          <p:cNvPr id="7" name="文本框 6"/>
          <p:cNvSpPr txBox="1"/>
          <p:nvPr/>
        </p:nvSpPr>
        <p:spPr>
          <a:xfrm>
            <a:off x="918845" y="1642110"/>
            <a:ext cx="3708400" cy="306705"/>
          </a:xfrm>
          <a:prstGeom prst="rect">
            <a:avLst/>
          </a:prstGeom>
          <a:noFill/>
        </p:spPr>
        <p:txBody>
          <a:bodyPr wrap="square" rtlCol="0" anchor="t">
            <a:spAutoFit/>
          </a:bodyPr>
          <a:p>
            <a:r>
              <a:rPr lang="zh-CN" altLang="en-US" sz="1400" dirty="0" smtClean="0">
                <a:solidFill>
                  <a:srgbClr val="364769"/>
                </a:solidFill>
                <a:effectLst/>
                <a:latin typeface="微软雅黑" panose="020B0503020204020204" charset="-122"/>
                <a:ea typeface="微软雅黑" panose="020B0503020204020204" charset="-122"/>
                <a:cs typeface="+mj-cs"/>
              </a:rPr>
              <a:t>方法</a:t>
            </a:r>
            <a:r>
              <a:rPr lang="en-US" altLang="zh-CN" sz="1400" dirty="0" smtClean="0">
                <a:solidFill>
                  <a:srgbClr val="364769"/>
                </a:solidFill>
                <a:effectLst/>
                <a:latin typeface="微软雅黑" panose="020B0503020204020204" charset="-122"/>
                <a:ea typeface="微软雅黑" panose="020B0503020204020204" charset="-122"/>
                <a:cs typeface="+mj-cs"/>
              </a:rPr>
              <a:t>1</a:t>
            </a:r>
            <a:r>
              <a:rPr lang="zh-CN" altLang="en-US" sz="1400" dirty="0" smtClean="0">
                <a:solidFill>
                  <a:srgbClr val="364769"/>
                </a:solidFill>
                <a:effectLst/>
                <a:latin typeface="微软雅黑" panose="020B0503020204020204" charset="-122"/>
                <a:ea typeface="微软雅黑" panose="020B0503020204020204" charset="-122"/>
                <a:cs typeface="+mj-cs"/>
              </a:rPr>
              <a:t>：借助SUMIF进行数学运算</a:t>
            </a:r>
            <a:endParaRPr lang="zh-CN" altLang="en-US" sz="1400" dirty="0" smtClean="0">
              <a:solidFill>
                <a:srgbClr val="364769"/>
              </a:solidFill>
              <a:effectLst/>
              <a:latin typeface="微软雅黑" panose="020B0503020204020204" charset="-122"/>
              <a:ea typeface="微软雅黑" panose="020B0503020204020204" charset="-122"/>
              <a:cs typeface="+mj-cs"/>
            </a:endParaRPr>
          </a:p>
        </p:txBody>
      </p:sp>
      <p:sp>
        <p:nvSpPr>
          <p:cNvPr id="9" name="文本框 8"/>
          <p:cNvSpPr txBox="1"/>
          <p:nvPr/>
        </p:nvSpPr>
        <p:spPr>
          <a:xfrm>
            <a:off x="6390005" y="1642110"/>
            <a:ext cx="2540000" cy="306705"/>
          </a:xfrm>
          <a:prstGeom prst="rect">
            <a:avLst/>
          </a:prstGeom>
          <a:noFill/>
        </p:spPr>
        <p:txBody>
          <a:bodyPr wrap="square" rtlCol="0" anchor="t">
            <a:spAutoFit/>
          </a:bodyPr>
          <a:p>
            <a:pPr algn="l">
              <a:buClrTx/>
              <a:buSzTx/>
              <a:buFontTx/>
            </a:pPr>
            <a:r>
              <a:rPr lang="zh-CN" altLang="en-US" sz="1400" dirty="0" smtClean="0">
                <a:solidFill>
                  <a:srgbClr val="364769"/>
                </a:solidFill>
                <a:effectLst/>
                <a:latin typeface="微软雅黑" panose="020B0503020204020204" charset="-122"/>
                <a:ea typeface="微软雅黑" panose="020B0503020204020204" charset="-122"/>
                <a:cs typeface="+mj-cs"/>
              </a:rPr>
              <a:t>方法</a:t>
            </a:r>
            <a:r>
              <a:rPr lang="en-US" altLang="zh-CN" sz="1400" dirty="0" smtClean="0">
                <a:solidFill>
                  <a:srgbClr val="364769"/>
                </a:solidFill>
                <a:effectLst/>
                <a:latin typeface="微软雅黑" panose="020B0503020204020204" charset="-122"/>
                <a:ea typeface="微软雅黑" panose="020B0503020204020204" charset="-122"/>
                <a:cs typeface="+mj-cs"/>
              </a:rPr>
              <a:t>2</a:t>
            </a:r>
            <a:r>
              <a:rPr lang="zh-CN" altLang="en-US" sz="1400" dirty="0" smtClean="0">
                <a:solidFill>
                  <a:srgbClr val="364769"/>
                </a:solidFill>
                <a:effectLst/>
                <a:latin typeface="微软雅黑" panose="020B0503020204020204" charset="-122"/>
                <a:ea typeface="微软雅黑" panose="020B0503020204020204" charset="-122"/>
                <a:cs typeface="+mj-cs"/>
              </a:rPr>
              <a:t>：SUM(SUMIF)</a:t>
            </a:r>
            <a:endParaRPr lang="zh-CN" altLang="en-US" sz="1400" dirty="0" smtClean="0">
              <a:solidFill>
                <a:srgbClr val="364769"/>
              </a:solidFill>
              <a:effectLst/>
              <a:latin typeface="微软雅黑" panose="020B0503020204020204" charset="-122"/>
              <a:ea typeface="微软雅黑" panose="020B0503020204020204" charset="-122"/>
              <a:cs typeface="+mj-cs"/>
            </a:endParaRPr>
          </a:p>
        </p:txBody>
      </p:sp>
      <p:pic>
        <p:nvPicPr>
          <p:cNvPr id="10" name="图片 9"/>
          <p:cNvPicPr>
            <a:picLocks noChangeAspect="1"/>
          </p:cNvPicPr>
          <p:nvPr/>
        </p:nvPicPr>
        <p:blipFill>
          <a:blip r:embed="rId2"/>
          <a:srcRect r="38000"/>
          <a:stretch>
            <a:fillRect/>
          </a:stretch>
        </p:blipFill>
        <p:spPr>
          <a:xfrm>
            <a:off x="6501765" y="2043430"/>
            <a:ext cx="4842510" cy="2724150"/>
          </a:xfrm>
          <a:prstGeom prst="rect">
            <a:avLst/>
          </a:prstGeom>
        </p:spPr>
      </p:pic>
      <p:sp>
        <p:nvSpPr>
          <p:cNvPr id="11" name="文本框 10"/>
          <p:cNvSpPr txBox="1"/>
          <p:nvPr/>
        </p:nvSpPr>
        <p:spPr>
          <a:xfrm>
            <a:off x="6398895" y="4935220"/>
            <a:ext cx="5048250" cy="922020"/>
          </a:xfrm>
          <a:prstGeom prst="rect">
            <a:avLst/>
          </a:prstGeom>
          <a:noFill/>
        </p:spPr>
        <p:txBody>
          <a:bodyPr wrap="square" rtlCol="0" anchor="t">
            <a:spAutoFit/>
          </a:bodyPr>
          <a:p>
            <a:pPr>
              <a:lnSpc>
                <a:spcPct val="150000"/>
              </a:lnSpc>
            </a:pPr>
            <a:r>
              <a:rPr lang="zh-CN" altLang="en-US" sz="1200">
                <a:solidFill>
                  <a:srgbClr val="FF0000"/>
                </a:solidFill>
                <a:ea typeface="+mn-lt"/>
                <a:cs typeface="+mn-lt"/>
              </a:rPr>
              <a:t>SUMIF(D:D,{"美东仓库","美西仓库"},F:F)是一个数组公式，指代的结果</a:t>
            </a:r>
            <a:r>
              <a:rPr lang="en-US" altLang="zh-CN" sz="1200">
                <a:solidFill>
                  <a:srgbClr val="FF0000"/>
                </a:solidFill>
                <a:ea typeface="+mn-lt"/>
                <a:cs typeface="+mn-lt"/>
              </a:rPr>
              <a:t>{</a:t>
            </a:r>
            <a:r>
              <a:rPr lang="zh-CN" altLang="en-US" sz="1200">
                <a:solidFill>
                  <a:srgbClr val="FF0000"/>
                </a:solidFill>
                <a:ea typeface="+mn-lt"/>
                <a:cs typeface="+mn-lt"/>
              </a:rPr>
              <a:t>美东仓库库存总额，美西仓库库存总额</a:t>
            </a:r>
            <a:r>
              <a:rPr lang="en-US" altLang="zh-CN" sz="1200">
                <a:solidFill>
                  <a:srgbClr val="FF0000"/>
                </a:solidFill>
                <a:ea typeface="+mn-lt"/>
                <a:cs typeface="+mn-lt"/>
              </a:rPr>
              <a:t>}</a:t>
            </a:r>
            <a:r>
              <a:rPr lang="zh-CN" altLang="en-US" sz="1200">
                <a:solidFill>
                  <a:srgbClr val="FF0000"/>
                </a:solidFill>
                <a:ea typeface="+mn-lt"/>
                <a:cs typeface="+mn-lt"/>
              </a:rPr>
              <a:t>，再用</a:t>
            </a:r>
            <a:r>
              <a:rPr lang="en-US" altLang="zh-CN" sz="1200">
                <a:solidFill>
                  <a:srgbClr val="FF0000"/>
                </a:solidFill>
                <a:ea typeface="+mn-lt"/>
                <a:cs typeface="+mn-lt"/>
              </a:rPr>
              <a:t>SUM</a:t>
            </a:r>
            <a:r>
              <a:rPr lang="zh-CN" altLang="en-US" sz="1200">
                <a:solidFill>
                  <a:srgbClr val="FF0000"/>
                </a:solidFill>
                <a:ea typeface="+mn-lt"/>
                <a:cs typeface="+mn-lt"/>
              </a:rPr>
              <a:t>公式求和，即可得到美东与美西仓库的库存总额。</a:t>
            </a:r>
            <a:endParaRPr lang="zh-CN" altLang="en-US" sz="1200">
              <a:solidFill>
                <a:srgbClr val="FF0000"/>
              </a:solidFill>
              <a:ea typeface="+mn-lt"/>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8926195"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SUMIF-</a:t>
            </a:r>
            <a:r>
              <a:rPr lang="zh-CN" altLang="en-US" sz="2800" dirty="0" smtClean="0">
                <a:solidFill>
                  <a:srgbClr val="364769"/>
                </a:solidFill>
                <a:effectLst/>
                <a:latin typeface="微软雅黑" panose="020B0503020204020204" charset="-122"/>
                <a:ea typeface="微软雅黑" panose="020B0503020204020204" charset="-122"/>
                <a:sym typeface="+mn-ea"/>
              </a:rPr>
              <a:t>包含数值条件区间的</a:t>
            </a:r>
            <a:r>
              <a:rPr sz="2800" dirty="0" smtClean="0">
                <a:solidFill>
                  <a:srgbClr val="364769"/>
                </a:solidFill>
                <a:effectLst/>
                <a:latin typeface="微软雅黑" panose="020B0503020204020204" charset="-122"/>
                <a:ea typeface="微软雅黑" panose="020B0503020204020204" charset="-122"/>
                <a:sym typeface="+mn-ea"/>
              </a:rPr>
              <a:t>单字段</a:t>
            </a:r>
            <a:r>
              <a:rPr lang="zh-CN" sz="2800" dirty="0" smtClean="0">
                <a:solidFill>
                  <a:srgbClr val="364769"/>
                </a:solidFill>
                <a:effectLst/>
                <a:latin typeface="微软雅黑" panose="020B0503020204020204" charset="-122"/>
                <a:ea typeface="微软雅黑" panose="020B0503020204020204" charset="-122"/>
                <a:sym typeface="+mn-ea"/>
              </a:rPr>
              <a:t>多</a:t>
            </a:r>
            <a:r>
              <a:rPr sz="2800" dirty="0" smtClean="0">
                <a:solidFill>
                  <a:srgbClr val="364769"/>
                </a:solidFill>
                <a:effectLst/>
                <a:latin typeface="微软雅黑" panose="020B0503020204020204" charset="-122"/>
                <a:ea typeface="微软雅黑" panose="020B0503020204020204" charset="-122"/>
                <a:sym typeface="+mn-ea"/>
              </a:rPr>
              <a:t>条件求和</a:t>
            </a:r>
            <a:endParaRPr lang="zh-CN" altLang="en-US" sz="2800" b="1" dirty="0" smtClean="0">
              <a:solidFill>
                <a:srgbClr val="364769"/>
              </a:solidFill>
              <a:effectLst/>
              <a:latin typeface="微软雅黑" panose="020B0503020204020204" charset="-122"/>
              <a:ea typeface="微软雅黑" panose="020B0503020204020204" charset="-122"/>
              <a:cs typeface="+mn-ea"/>
              <a:sym typeface="+mn-ea"/>
            </a:endParaRPr>
          </a:p>
        </p:txBody>
      </p:sp>
      <p:sp>
        <p:nvSpPr>
          <p:cNvPr id="8" name="标题 1"/>
          <p:cNvSpPr txBox="1"/>
          <p:nvPr/>
        </p:nvSpPr>
        <p:spPr>
          <a:xfrm>
            <a:off x="918845" y="905510"/>
            <a:ext cx="9364345" cy="54229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a:t>
            </a:r>
            <a:r>
              <a:rPr lang="zh-CN" altLang="en-US" sz="1600" dirty="0" smtClean="0">
                <a:solidFill>
                  <a:srgbClr val="364769"/>
                </a:solidFill>
                <a:effectLst/>
                <a:latin typeface="微软雅黑" panose="020B0503020204020204" charset="-122"/>
                <a:ea typeface="微软雅黑" panose="020B0503020204020204" charset="-122"/>
                <a:sym typeface="+mn-ea"/>
              </a:rPr>
              <a:t>计算在途在2-10之间的库存总和</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
        <p:nvSpPr>
          <p:cNvPr id="7" name="文本框 6"/>
          <p:cNvSpPr txBox="1"/>
          <p:nvPr/>
        </p:nvSpPr>
        <p:spPr>
          <a:xfrm>
            <a:off x="918845" y="1794510"/>
            <a:ext cx="3118485" cy="306705"/>
          </a:xfrm>
          <a:prstGeom prst="rect">
            <a:avLst/>
          </a:prstGeom>
          <a:noFill/>
        </p:spPr>
        <p:txBody>
          <a:bodyPr wrap="square" rtlCol="0" anchor="t">
            <a:spAutoFit/>
          </a:bodyPr>
          <a:p>
            <a:r>
              <a:rPr lang="zh-CN" altLang="en-US" sz="1400" dirty="0" smtClean="0">
                <a:solidFill>
                  <a:srgbClr val="364769"/>
                </a:solidFill>
                <a:effectLst/>
                <a:latin typeface="微软雅黑" panose="020B0503020204020204" charset="-122"/>
                <a:ea typeface="微软雅黑" panose="020B0503020204020204" charset="-122"/>
                <a:cs typeface="+mj-cs"/>
              </a:rPr>
              <a:t>方法</a:t>
            </a:r>
            <a:r>
              <a:rPr lang="en-US" altLang="zh-CN" sz="1400" dirty="0" smtClean="0">
                <a:solidFill>
                  <a:srgbClr val="364769"/>
                </a:solidFill>
                <a:effectLst/>
                <a:latin typeface="微软雅黑" panose="020B0503020204020204" charset="-122"/>
                <a:ea typeface="微软雅黑" panose="020B0503020204020204" charset="-122"/>
                <a:cs typeface="+mj-cs"/>
              </a:rPr>
              <a:t>1</a:t>
            </a:r>
            <a:r>
              <a:rPr lang="zh-CN" altLang="en-US" sz="1400" dirty="0" smtClean="0">
                <a:solidFill>
                  <a:srgbClr val="364769"/>
                </a:solidFill>
                <a:effectLst/>
                <a:latin typeface="微软雅黑" panose="020B0503020204020204" charset="-122"/>
                <a:ea typeface="微软雅黑" panose="020B0503020204020204" charset="-122"/>
                <a:cs typeface="+mj-cs"/>
              </a:rPr>
              <a:t>：借助SUMIF进行数学运算</a:t>
            </a:r>
            <a:endParaRPr lang="zh-CN" altLang="en-US" sz="1400" dirty="0" smtClean="0">
              <a:solidFill>
                <a:srgbClr val="364769"/>
              </a:solidFill>
              <a:effectLst/>
              <a:latin typeface="微软雅黑" panose="020B0503020204020204" charset="-122"/>
              <a:ea typeface="微软雅黑" panose="020B0503020204020204" charset="-122"/>
              <a:cs typeface="+mj-cs"/>
            </a:endParaRPr>
          </a:p>
        </p:txBody>
      </p:sp>
      <p:sp>
        <p:nvSpPr>
          <p:cNvPr id="9" name="文本框 8"/>
          <p:cNvSpPr txBox="1"/>
          <p:nvPr/>
        </p:nvSpPr>
        <p:spPr>
          <a:xfrm>
            <a:off x="4706620" y="1794510"/>
            <a:ext cx="2136775" cy="306705"/>
          </a:xfrm>
          <a:prstGeom prst="rect">
            <a:avLst/>
          </a:prstGeom>
          <a:noFill/>
        </p:spPr>
        <p:txBody>
          <a:bodyPr wrap="square" rtlCol="0" anchor="t">
            <a:spAutoFit/>
          </a:bodyPr>
          <a:p>
            <a:pPr algn="l">
              <a:buClrTx/>
              <a:buSzTx/>
              <a:buFontTx/>
            </a:pPr>
            <a:r>
              <a:rPr lang="zh-CN" altLang="en-US" sz="1400" dirty="0" smtClean="0">
                <a:solidFill>
                  <a:srgbClr val="364769"/>
                </a:solidFill>
                <a:effectLst/>
                <a:latin typeface="微软雅黑" panose="020B0503020204020204" charset="-122"/>
                <a:ea typeface="微软雅黑" panose="020B0503020204020204" charset="-122"/>
                <a:cs typeface="+mj-cs"/>
              </a:rPr>
              <a:t>方法</a:t>
            </a:r>
            <a:r>
              <a:rPr lang="en-US" altLang="zh-CN" sz="1400" dirty="0" smtClean="0">
                <a:solidFill>
                  <a:srgbClr val="364769"/>
                </a:solidFill>
                <a:effectLst/>
                <a:latin typeface="微软雅黑" panose="020B0503020204020204" charset="-122"/>
                <a:ea typeface="微软雅黑" panose="020B0503020204020204" charset="-122"/>
                <a:cs typeface="+mj-cs"/>
              </a:rPr>
              <a:t>2</a:t>
            </a:r>
            <a:r>
              <a:rPr lang="zh-CN" altLang="en-US" sz="1400" dirty="0" smtClean="0">
                <a:solidFill>
                  <a:srgbClr val="364769"/>
                </a:solidFill>
                <a:effectLst/>
                <a:latin typeface="微软雅黑" panose="020B0503020204020204" charset="-122"/>
                <a:ea typeface="微软雅黑" panose="020B0503020204020204" charset="-122"/>
                <a:cs typeface="+mj-cs"/>
              </a:rPr>
              <a:t>：SUM(SUMIF)</a:t>
            </a:r>
            <a:endParaRPr lang="zh-CN" altLang="en-US" sz="1400" dirty="0" smtClean="0">
              <a:solidFill>
                <a:srgbClr val="364769"/>
              </a:solidFill>
              <a:effectLst/>
              <a:latin typeface="微软雅黑" panose="020B0503020204020204" charset="-122"/>
              <a:ea typeface="微软雅黑" panose="020B0503020204020204" charset="-122"/>
              <a:cs typeface="+mj-cs"/>
            </a:endParaRPr>
          </a:p>
        </p:txBody>
      </p:sp>
      <p:sp>
        <p:nvSpPr>
          <p:cNvPr id="12" name="文本框 11"/>
          <p:cNvSpPr txBox="1"/>
          <p:nvPr/>
        </p:nvSpPr>
        <p:spPr>
          <a:xfrm>
            <a:off x="8550275" y="1794510"/>
            <a:ext cx="2540000" cy="306705"/>
          </a:xfrm>
          <a:prstGeom prst="rect">
            <a:avLst/>
          </a:prstGeom>
          <a:noFill/>
        </p:spPr>
        <p:txBody>
          <a:bodyPr wrap="square" rtlCol="0" anchor="t">
            <a:spAutoFit/>
          </a:bodyPr>
          <a:p>
            <a:pPr algn="l">
              <a:buClrTx/>
              <a:buSzTx/>
              <a:buFontTx/>
            </a:pPr>
            <a:r>
              <a:rPr lang="zh-CN" altLang="en-US" sz="1400" dirty="0" smtClean="0">
                <a:solidFill>
                  <a:srgbClr val="364769"/>
                </a:solidFill>
                <a:effectLst/>
                <a:latin typeface="微软雅黑" panose="020B0503020204020204" charset="-122"/>
                <a:ea typeface="微软雅黑" panose="020B0503020204020204" charset="-122"/>
                <a:cs typeface="+mj-cs"/>
              </a:rPr>
              <a:t>方法</a:t>
            </a:r>
            <a:r>
              <a:rPr lang="en-US" altLang="zh-CN" sz="1400" dirty="0" smtClean="0">
                <a:solidFill>
                  <a:srgbClr val="364769"/>
                </a:solidFill>
                <a:effectLst/>
                <a:latin typeface="微软雅黑" panose="020B0503020204020204" charset="-122"/>
                <a:ea typeface="微软雅黑" panose="020B0503020204020204" charset="-122"/>
                <a:cs typeface="+mj-cs"/>
              </a:rPr>
              <a:t>3</a:t>
            </a:r>
            <a:r>
              <a:rPr lang="zh-CN" altLang="en-US" sz="1400" dirty="0" smtClean="0">
                <a:solidFill>
                  <a:srgbClr val="364769"/>
                </a:solidFill>
                <a:effectLst/>
                <a:latin typeface="微软雅黑" panose="020B0503020204020204" charset="-122"/>
                <a:ea typeface="微软雅黑" panose="020B0503020204020204" charset="-122"/>
                <a:cs typeface="+mj-cs"/>
              </a:rPr>
              <a:t>：SUMIFS多条件求和</a:t>
            </a:r>
            <a:endParaRPr lang="zh-CN" altLang="en-US" sz="1400" dirty="0" smtClean="0">
              <a:solidFill>
                <a:srgbClr val="364769"/>
              </a:solidFill>
              <a:effectLst/>
              <a:latin typeface="微软雅黑" panose="020B0503020204020204" charset="-122"/>
              <a:ea typeface="微软雅黑" panose="020B0503020204020204" charset="-122"/>
              <a:cs typeface="+mj-cs"/>
            </a:endParaRPr>
          </a:p>
        </p:txBody>
      </p:sp>
      <p:pic>
        <p:nvPicPr>
          <p:cNvPr id="13" name="图片 12"/>
          <p:cNvPicPr>
            <a:picLocks noChangeAspect="1"/>
          </p:cNvPicPr>
          <p:nvPr/>
        </p:nvPicPr>
        <p:blipFill>
          <a:blip r:embed="rId1"/>
          <a:srcRect r="8910"/>
          <a:stretch>
            <a:fillRect/>
          </a:stretch>
        </p:blipFill>
        <p:spPr>
          <a:xfrm>
            <a:off x="581660" y="2101215"/>
            <a:ext cx="3661410" cy="2590800"/>
          </a:xfrm>
          <a:prstGeom prst="rect">
            <a:avLst/>
          </a:prstGeom>
        </p:spPr>
      </p:pic>
      <p:pic>
        <p:nvPicPr>
          <p:cNvPr id="14" name="图片 13"/>
          <p:cNvPicPr>
            <a:picLocks noChangeAspect="1"/>
          </p:cNvPicPr>
          <p:nvPr/>
        </p:nvPicPr>
        <p:blipFill>
          <a:blip r:embed="rId2"/>
          <a:stretch>
            <a:fillRect/>
          </a:stretch>
        </p:blipFill>
        <p:spPr>
          <a:xfrm>
            <a:off x="4381500" y="2101215"/>
            <a:ext cx="3752850" cy="2381250"/>
          </a:xfrm>
          <a:prstGeom prst="rect">
            <a:avLst/>
          </a:prstGeom>
        </p:spPr>
      </p:pic>
      <p:pic>
        <p:nvPicPr>
          <p:cNvPr id="15" name="图片 14"/>
          <p:cNvPicPr>
            <a:picLocks noChangeAspect="1"/>
          </p:cNvPicPr>
          <p:nvPr/>
        </p:nvPicPr>
        <p:blipFill>
          <a:blip r:embed="rId3"/>
          <a:srcRect l="-3545" t="-1384" r="28912" b="1384"/>
          <a:stretch>
            <a:fillRect/>
          </a:stretch>
        </p:blipFill>
        <p:spPr>
          <a:xfrm>
            <a:off x="8101330" y="2101215"/>
            <a:ext cx="3355340" cy="2752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SUMIF-</a:t>
            </a:r>
            <a:r>
              <a:rPr lang="zh-CN" sz="2800" dirty="0" smtClean="0">
                <a:solidFill>
                  <a:srgbClr val="364769"/>
                </a:solidFill>
                <a:effectLst/>
                <a:latin typeface="微软雅黑" panose="020B0503020204020204" charset="-122"/>
                <a:ea typeface="微软雅黑" panose="020B0503020204020204" charset="-122"/>
                <a:sym typeface="+mn-ea"/>
              </a:rPr>
              <a:t>模糊条件</a:t>
            </a:r>
            <a:r>
              <a:rPr lang="zh-CN" sz="2800" dirty="0" smtClean="0">
                <a:solidFill>
                  <a:srgbClr val="364769"/>
                </a:solidFill>
                <a:effectLst/>
                <a:latin typeface="微软雅黑" panose="020B0503020204020204" charset="-122"/>
                <a:ea typeface="微软雅黑" panose="020B0503020204020204" charset="-122"/>
                <a:sym typeface="+mn-ea"/>
              </a:rPr>
              <a:t>求和</a:t>
            </a:r>
            <a:endParaRPr lang="zh-CN"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810895" y="875665"/>
            <a:ext cx="9364345" cy="76581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案例：计算美国仓库的库存总额（</a:t>
            </a:r>
            <a:r>
              <a:rPr lang="zh-CN" altLang="en-US" sz="1600" dirty="0" smtClean="0">
                <a:solidFill>
                  <a:srgbClr val="FF0000"/>
                </a:solidFill>
                <a:effectLst/>
                <a:latin typeface="微软雅黑" panose="020B0503020204020204" charset="-122"/>
                <a:ea typeface="微软雅黑" panose="020B0503020204020204" charset="-122"/>
                <a:sym typeface="+mn-ea"/>
              </a:rPr>
              <a:t>使用通配符</a:t>
            </a:r>
            <a:r>
              <a:rPr lang="en-US" altLang="zh-CN" sz="1600" dirty="0" smtClean="0">
                <a:solidFill>
                  <a:srgbClr val="FF0000"/>
                </a:solidFill>
                <a:effectLst/>
                <a:latin typeface="微软雅黑" panose="020B0503020204020204" charset="-122"/>
                <a:ea typeface="微软雅黑" panose="020B0503020204020204" charset="-122"/>
                <a:sym typeface="+mn-ea"/>
              </a:rPr>
              <a:t>*</a:t>
            </a:r>
            <a:r>
              <a:rPr lang="zh-CN" altLang="en-US" sz="1600" dirty="0" smtClean="0">
                <a:solidFill>
                  <a:srgbClr val="364769"/>
                </a:solidFill>
                <a:effectLst/>
                <a:latin typeface="微软雅黑" panose="020B0503020204020204" charset="-122"/>
                <a:ea typeface="微软雅黑" panose="020B0503020204020204" charset="-122"/>
                <a:sym typeface="+mn-ea"/>
              </a:rPr>
              <a:t>）</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pic>
        <p:nvPicPr>
          <p:cNvPr id="12" name="图片 11"/>
          <p:cNvPicPr>
            <a:picLocks noChangeAspect="1"/>
          </p:cNvPicPr>
          <p:nvPr/>
        </p:nvPicPr>
        <p:blipFill>
          <a:blip r:embed="rId1"/>
          <a:stretch>
            <a:fillRect/>
          </a:stretch>
        </p:blipFill>
        <p:spPr>
          <a:xfrm>
            <a:off x="1089660" y="1671320"/>
            <a:ext cx="5867400" cy="3962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SUMIF-</a:t>
            </a:r>
            <a:r>
              <a:rPr lang="zh-CN" sz="2800" dirty="0" smtClean="0">
                <a:solidFill>
                  <a:srgbClr val="364769"/>
                </a:solidFill>
                <a:effectLst/>
                <a:latin typeface="微软雅黑" panose="020B0503020204020204" charset="-122"/>
                <a:ea typeface="微软雅黑" panose="020B0503020204020204" charset="-122"/>
                <a:sym typeface="+mn-ea"/>
              </a:rPr>
              <a:t>排除错误值</a:t>
            </a:r>
            <a:r>
              <a:rPr lang="zh-CN" sz="2800" dirty="0" smtClean="0">
                <a:solidFill>
                  <a:srgbClr val="364769"/>
                </a:solidFill>
                <a:effectLst/>
                <a:latin typeface="微软雅黑" panose="020B0503020204020204" charset="-122"/>
                <a:ea typeface="微软雅黑" panose="020B0503020204020204" charset="-122"/>
                <a:sym typeface="+mn-ea"/>
              </a:rPr>
              <a:t>求和</a:t>
            </a:r>
            <a:endParaRPr lang="zh-CN"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810895" y="875665"/>
            <a:ext cx="9364345" cy="76581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案例：计算</a:t>
            </a:r>
            <a:r>
              <a:rPr lang="zh-CN" altLang="en-US" sz="1600" dirty="0" smtClean="0">
                <a:solidFill>
                  <a:srgbClr val="364769"/>
                </a:solidFill>
                <a:effectLst/>
                <a:latin typeface="微软雅黑" panose="020B0503020204020204" charset="-122"/>
                <a:ea typeface="微软雅黑" panose="020B0503020204020204" charset="-122"/>
                <a:sym typeface="+mn-ea"/>
              </a:rPr>
              <a:t>库存总额</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1"/>
          <a:stretch>
            <a:fillRect/>
          </a:stretch>
        </p:blipFill>
        <p:spPr>
          <a:xfrm>
            <a:off x="810895" y="1772920"/>
            <a:ext cx="5619750" cy="3933825"/>
          </a:xfrm>
          <a:prstGeom prst="rect">
            <a:avLst/>
          </a:prstGeom>
        </p:spPr>
      </p:pic>
      <p:sp>
        <p:nvSpPr>
          <p:cNvPr id="6" name="文本框 5"/>
          <p:cNvSpPr txBox="1"/>
          <p:nvPr/>
        </p:nvSpPr>
        <p:spPr>
          <a:xfrm>
            <a:off x="6729730" y="1772920"/>
            <a:ext cx="5008880" cy="1476375"/>
          </a:xfrm>
          <a:prstGeom prst="rect">
            <a:avLst/>
          </a:prstGeom>
          <a:noFill/>
        </p:spPr>
        <p:txBody>
          <a:bodyPr wrap="square" rtlCol="0" anchor="t">
            <a:spAutoFit/>
          </a:bodyPr>
          <a:p>
            <a:pPr>
              <a:lnSpc>
                <a:spcPct val="150000"/>
              </a:lnSpc>
            </a:pPr>
            <a:r>
              <a:rPr lang="zh-CN" altLang="en-US" sz="1200">
                <a:solidFill>
                  <a:srgbClr val="FF0000"/>
                </a:solidFill>
              </a:rPr>
              <a:t>9e07是科学记数法表示的9*10^307，是接近Excel允许键入的最大数值9.99999999999999E+307的一个数，在这里表示对小于最大值9e07的数据进行求和，也就是对“数值”单元格进行求和。使用9e07不是规定，不是原则，是大家约定俗成的用法。当然结合本例，也可以使用“&lt;500”或者“&lt;1000”等任意大于最大库存的</a:t>
            </a:r>
            <a:r>
              <a:rPr lang="zh-CN" altLang="en-US" sz="1200">
                <a:solidFill>
                  <a:srgbClr val="FF0000"/>
                </a:solidFill>
              </a:rPr>
              <a:t>值。</a:t>
            </a:r>
            <a:endParaRPr lang="zh-CN" altLang="en-US" sz="12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SUMIF-</a:t>
            </a:r>
            <a:r>
              <a:rPr lang="zh-CN" sz="2800" dirty="0" smtClean="0">
                <a:solidFill>
                  <a:srgbClr val="364769"/>
                </a:solidFill>
                <a:effectLst/>
                <a:latin typeface="微软雅黑" panose="020B0503020204020204" charset="-122"/>
                <a:ea typeface="微软雅黑" panose="020B0503020204020204" charset="-122"/>
                <a:sym typeface="+mn-ea"/>
              </a:rPr>
              <a:t>查找与</a:t>
            </a:r>
            <a:r>
              <a:rPr lang="zh-CN" sz="2800" dirty="0" smtClean="0">
                <a:solidFill>
                  <a:srgbClr val="364769"/>
                </a:solidFill>
                <a:effectLst/>
                <a:latin typeface="微软雅黑" panose="020B0503020204020204" charset="-122"/>
                <a:ea typeface="微软雅黑" panose="020B0503020204020204" charset="-122"/>
                <a:sym typeface="+mn-ea"/>
              </a:rPr>
              <a:t>引用</a:t>
            </a:r>
            <a:endParaRPr lang="zh-CN"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810895" y="875665"/>
            <a:ext cx="9364345" cy="76581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案例：查找任意</a:t>
            </a:r>
            <a:r>
              <a:rPr lang="en-US" altLang="zh-CN" sz="1600" dirty="0" smtClean="0">
                <a:solidFill>
                  <a:srgbClr val="364769"/>
                </a:solidFill>
                <a:effectLst/>
                <a:latin typeface="微软雅黑" panose="020B0503020204020204" charset="-122"/>
                <a:ea typeface="微软雅黑" panose="020B0503020204020204" charset="-122"/>
                <a:sym typeface="+mn-ea"/>
              </a:rPr>
              <a:t>SKU</a:t>
            </a:r>
            <a:r>
              <a:rPr lang="zh-CN" altLang="en-US" sz="1600" dirty="0" smtClean="0">
                <a:solidFill>
                  <a:srgbClr val="364769"/>
                </a:solidFill>
                <a:effectLst/>
                <a:latin typeface="微软雅黑" panose="020B0503020204020204" charset="-122"/>
                <a:ea typeface="微软雅黑" panose="020B0503020204020204" charset="-122"/>
                <a:sym typeface="+mn-ea"/>
              </a:rPr>
              <a:t>的</a:t>
            </a:r>
            <a:r>
              <a:rPr lang="zh-CN" altLang="en-US" sz="1600" dirty="0" smtClean="0">
                <a:solidFill>
                  <a:srgbClr val="364769"/>
                </a:solidFill>
                <a:effectLst/>
                <a:latin typeface="微软雅黑" panose="020B0503020204020204" charset="-122"/>
                <a:ea typeface="微软雅黑" panose="020B0503020204020204" charset="-122"/>
                <a:sym typeface="+mn-ea"/>
              </a:rPr>
              <a:t>库存</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
        <p:nvSpPr>
          <p:cNvPr id="6" name="文本框 5"/>
          <p:cNvSpPr txBox="1"/>
          <p:nvPr/>
        </p:nvSpPr>
        <p:spPr>
          <a:xfrm>
            <a:off x="704215" y="5428615"/>
            <a:ext cx="7040245" cy="922020"/>
          </a:xfrm>
          <a:prstGeom prst="rect">
            <a:avLst/>
          </a:prstGeom>
          <a:noFill/>
        </p:spPr>
        <p:txBody>
          <a:bodyPr wrap="square" rtlCol="0" anchor="t">
            <a:spAutoFit/>
          </a:bodyPr>
          <a:p>
            <a:pPr>
              <a:lnSpc>
                <a:spcPct val="150000"/>
              </a:lnSpc>
            </a:pPr>
            <a:r>
              <a:rPr lang="zh-CN" altLang="en-US" sz="1200">
                <a:solidFill>
                  <a:srgbClr val="FF0000"/>
                </a:solidFill>
              </a:rPr>
              <a:t>在绝大多数时候，查找引用不需要SUMIF，但是当求和区域符合条件的数值只有一个时，求和得到的结果就是数值本身，因此可以借助SUMIF来实现查找引用；但是当原始数据表中有两个重复</a:t>
            </a:r>
            <a:r>
              <a:rPr lang="en-US" altLang="zh-CN" sz="1200">
                <a:solidFill>
                  <a:srgbClr val="FF0000"/>
                </a:solidFill>
              </a:rPr>
              <a:t>SKU</a:t>
            </a:r>
            <a:r>
              <a:rPr lang="zh-CN" altLang="en-US" sz="1200">
                <a:solidFill>
                  <a:srgbClr val="FF0000"/>
                </a:solidFill>
              </a:rPr>
              <a:t>时，结果为求和以后的结果。</a:t>
            </a:r>
            <a:endParaRPr lang="zh-CN" altLang="en-US" sz="1200">
              <a:solidFill>
                <a:srgbClr val="FF0000"/>
              </a:solidFill>
            </a:endParaRPr>
          </a:p>
        </p:txBody>
      </p:sp>
      <p:pic>
        <p:nvPicPr>
          <p:cNvPr id="7" name="图片 6"/>
          <p:cNvPicPr>
            <a:picLocks noChangeAspect="1"/>
          </p:cNvPicPr>
          <p:nvPr/>
        </p:nvPicPr>
        <p:blipFill>
          <a:blip r:embed="rId1"/>
          <a:stretch>
            <a:fillRect/>
          </a:stretch>
        </p:blipFill>
        <p:spPr>
          <a:xfrm>
            <a:off x="810895" y="1623695"/>
            <a:ext cx="6932930" cy="3664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SUMIF-</a:t>
            </a:r>
            <a:r>
              <a:rPr lang="zh-CN" sz="2800" dirty="0" smtClean="0">
                <a:solidFill>
                  <a:srgbClr val="364769"/>
                </a:solidFill>
                <a:effectLst/>
                <a:latin typeface="微软雅黑" panose="020B0503020204020204" charset="-122"/>
                <a:ea typeface="微软雅黑" panose="020B0503020204020204" charset="-122"/>
                <a:sym typeface="+mn-ea"/>
              </a:rPr>
              <a:t>错行、错列</a:t>
            </a:r>
            <a:r>
              <a:rPr lang="zh-CN" sz="2800" dirty="0" smtClean="0">
                <a:solidFill>
                  <a:srgbClr val="364769"/>
                </a:solidFill>
                <a:effectLst/>
                <a:latin typeface="微软雅黑" panose="020B0503020204020204" charset="-122"/>
                <a:ea typeface="微软雅黑" panose="020B0503020204020204" charset="-122"/>
                <a:sym typeface="+mn-ea"/>
              </a:rPr>
              <a:t>求和</a:t>
            </a:r>
            <a:endParaRPr lang="zh-CN"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810895" y="875665"/>
            <a:ext cx="9364345" cy="76581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a:t>
            </a:r>
            <a:r>
              <a:rPr lang="zh-CN" altLang="en-US" sz="1600" dirty="0" smtClean="0">
                <a:solidFill>
                  <a:srgbClr val="364769"/>
                </a:solidFill>
                <a:effectLst/>
                <a:latin typeface="微软雅黑" panose="020B0503020204020204" charset="-122"/>
                <a:ea typeface="微软雅黑" panose="020B0503020204020204" charset="-122"/>
                <a:sym typeface="+mn-ea"/>
              </a:rPr>
              <a:t>计算所有</a:t>
            </a:r>
            <a:r>
              <a:rPr lang="en-US" altLang="zh-CN" sz="1600" dirty="0" smtClean="0">
                <a:solidFill>
                  <a:srgbClr val="364769"/>
                </a:solidFill>
                <a:effectLst/>
                <a:latin typeface="微软雅黑" panose="020B0503020204020204" charset="-122"/>
                <a:ea typeface="微软雅黑" panose="020B0503020204020204" charset="-122"/>
                <a:sym typeface="+mn-ea"/>
              </a:rPr>
              <a:t>SKU</a:t>
            </a:r>
            <a:r>
              <a:rPr lang="zh-CN" altLang="en-US" sz="1600" dirty="0" smtClean="0">
                <a:solidFill>
                  <a:srgbClr val="364769"/>
                </a:solidFill>
                <a:effectLst/>
                <a:latin typeface="微软雅黑" panose="020B0503020204020204" charset="-122"/>
                <a:ea typeface="微软雅黑" panose="020B0503020204020204" charset="-122"/>
                <a:sym typeface="+mn-ea"/>
              </a:rPr>
              <a:t>的库存</a:t>
            </a:r>
            <a:r>
              <a:rPr lang="zh-CN" altLang="en-US" sz="1600" dirty="0" smtClean="0">
                <a:solidFill>
                  <a:srgbClr val="364769"/>
                </a:solidFill>
                <a:effectLst/>
                <a:latin typeface="微软雅黑" panose="020B0503020204020204" charset="-122"/>
                <a:ea typeface="微软雅黑" panose="020B0503020204020204" charset="-122"/>
                <a:sym typeface="+mn-ea"/>
              </a:rPr>
              <a:t>总和</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
        <p:nvSpPr>
          <p:cNvPr id="6" name="文本框 5"/>
          <p:cNvSpPr txBox="1"/>
          <p:nvPr/>
        </p:nvSpPr>
        <p:spPr>
          <a:xfrm>
            <a:off x="5242560" y="1530350"/>
            <a:ext cx="4112260" cy="922020"/>
          </a:xfrm>
          <a:prstGeom prst="rect">
            <a:avLst/>
          </a:prstGeom>
          <a:noFill/>
        </p:spPr>
        <p:txBody>
          <a:bodyPr wrap="square" rtlCol="0" anchor="t">
            <a:spAutoFit/>
          </a:bodyPr>
          <a:p>
            <a:pPr>
              <a:lnSpc>
                <a:spcPct val="150000"/>
              </a:lnSpc>
            </a:pPr>
            <a:r>
              <a:rPr sz="1200">
                <a:solidFill>
                  <a:srgbClr val="FF0000"/>
                </a:solidFill>
              </a:rPr>
              <a:t>查找条件为“*”，说明查找的是0个或多个字符，求和区域比查找区域往下偏移一行，意思是统计0个或多个字符下一行单元格的数据，即为</a:t>
            </a:r>
            <a:r>
              <a:rPr lang="zh-CN" sz="1200">
                <a:solidFill>
                  <a:srgbClr val="FF0000"/>
                </a:solidFill>
              </a:rPr>
              <a:t>各</a:t>
            </a:r>
            <a:r>
              <a:rPr lang="en-US" sz="1200">
                <a:solidFill>
                  <a:srgbClr val="FF0000"/>
                </a:solidFill>
              </a:rPr>
              <a:t>SKU</a:t>
            </a:r>
            <a:r>
              <a:rPr lang="zh-CN" altLang="en-US" sz="1200">
                <a:solidFill>
                  <a:srgbClr val="FF0000"/>
                </a:solidFill>
              </a:rPr>
              <a:t>的</a:t>
            </a:r>
            <a:r>
              <a:rPr lang="zh-CN" altLang="en-US" sz="1200">
                <a:solidFill>
                  <a:srgbClr val="FF0000"/>
                </a:solidFill>
              </a:rPr>
              <a:t>库存。</a:t>
            </a:r>
            <a:endParaRPr lang="zh-CN" altLang="en-US" sz="1200">
              <a:solidFill>
                <a:srgbClr val="FF0000"/>
              </a:solidFill>
            </a:endParaRPr>
          </a:p>
        </p:txBody>
      </p:sp>
      <p:pic>
        <p:nvPicPr>
          <p:cNvPr id="10" name="图片 9"/>
          <p:cNvPicPr>
            <a:picLocks noChangeAspect="1"/>
          </p:cNvPicPr>
          <p:nvPr/>
        </p:nvPicPr>
        <p:blipFill>
          <a:blip r:embed="rId1"/>
          <a:stretch>
            <a:fillRect/>
          </a:stretch>
        </p:blipFill>
        <p:spPr>
          <a:xfrm>
            <a:off x="810895" y="1530350"/>
            <a:ext cx="3914775" cy="4191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SUMIF-</a:t>
            </a:r>
            <a:r>
              <a:rPr lang="zh-CN" altLang="en-US" sz="2800" dirty="0" smtClean="0">
                <a:solidFill>
                  <a:srgbClr val="364769"/>
                </a:solidFill>
                <a:effectLst/>
                <a:latin typeface="微软雅黑" panose="020B0503020204020204" charset="-122"/>
                <a:ea typeface="微软雅黑" panose="020B0503020204020204" charset="-122"/>
                <a:sym typeface="+mn-ea"/>
              </a:rPr>
              <a:t>跨表</a:t>
            </a:r>
            <a:r>
              <a:rPr lang="zh-CN" altLang="en-US" sz="2800" dirty="0" smtClean="0">
                <a:solidFill>
                  <a:srgbClr val="364769"/>
                </a:solidFill>
                <a:effectLst/>
                <a:latin typeface="微软雅黑" panose="020B0503020204020204" charset="-122"/>
                <a:ea typeface="微软雅黑" panose="020B0503020204020204" charset="-122"/>
                <a:sym typeface="+mn-ea"/>
              </a:rPr>
              <a:t>求和</a:t>
            </a:r>
            <a:endParaRPr lang="zh-CN" altLang="en-US"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810895" y="875665"/>
            <a:ext cx="9364345" cy="76581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案例：计算</a:t>
            </a:r>
            <a:r>
              <a:rPr lang="en-US" altLang="zh-CN" sz="1600" dirty="0" smtClean="0">
                <a:solidFill>
                  <a:srgbClr val="364769"/>
                </a:solidFill>
                <a:effectLst/>
                <a:latin typeface="微软雅黑" panose="020B0503020204020204" charset="-122"/>
                <a:ea typeface="微软雅黑" panose="020B0503020204020204" charset="-122"/>
                <a:sym typeface="+mn-ea"/>
              </a:rPr>
              <a:t>1</a:t>
            </a:r>
            <a:r>
              <a:rPr lang="zh-CN" altLang="en-US" sz="1600" dirty="0" smtClean="0">
                <a:solidFill>
                  <a:srgbClr val="364769"/>
                </a:solidFill>
                <a:effectLst/>
                <a:latin typeface="微软雅黑" panose="020B0503020204020204" charset="-122"/>
                <a:ea typeface="微软雅黑" panose="020B0503020204020204" charset="-122"/>
                <a:sym typeface="+mn-ea"/>
              </a:rPr>
              <a:t>月</a:t>
            </a:r>
            <a:r>
              <a:rPr lang="en-US" altLang="zh-CN" sz="1600" dirty="0" smtClean="0">
                <a:solidFill>
                  <a:srgbClr val="364769"/>
                </a:solidFill>
                <a:effectLst/>
                <a:latin typeface="微软雅黑" panose="020B0503020204020204" charset="-122"/>
                <a:ea typeface="微软雅黑" panose="020B0503020204020204" charset="-122"/>
                <a:sym typeface="+mn-ea"/>
              </a:rPr>
              <a:t>-4</a:t>
            </a:r>
            <a:r>
              <a:rPr lang="zh-CN" altLang="en-US" sz="1600" dirty="0" smtClean="0">
                <a:solidFill>
                  <a:srgbClr val="364769"/>
                </a:solidFill>
                <a:effectLst/>
                <a:latin typeface="微软雅黑" panose="020B0503020204020204" charset="-122"/>
                <a:ea typeface="微软雅黑" panose="020B0503020204020204" charset="-122"/>
                <a:sym typeface="+mn-ea"/>
              </a:rPr>
              <a:t>月各个</a:t>
            </a:r>
            <a:r>
              <a:rPr lang="en-US" altLang="zh-CN" sz="1600" dirty="0" smtClean="0">
                <a:solidFill>
                  <a:srgbClr val="364769"/>
                </a:solidFill>
                <a:effectLst/>
                <a:latin typeface="微软雅黑" panose="020B0503020204020204" charset="-122"/>
                <a:ea typeface="微软雅黑" panose="020B0503020204020204" charset="-122"/>
                <a:sym typeface="+mn-ea"/>
              </a:rPr>
              <a:t>SKU</a:t>
            </a:r>
            <a:r>
              <a:rPr lang="zh-CN" altLang="en-US" sz="1600" dirty="0" smtClean="0">
                <a:solidFill>
                  <a:srgbClr val="364769"/>
                </a:solidFill>
                <a:effectLst/>
                <a:latin typeface="微软雅黑" panose="020B0503020204020204" charset="-122"/>
                <a:ea typeface="微软雅黑" panose="020B0503020204020204" charset="-122"/>
                <a:sym typeface="+mn-ea"/>
              </a:rPr>
              <a:t>的</a:t>
            </a:r>
            <a:r>
              <a:rPr lang="zh-CN" altLang="en-US" sz="1600" dirty="0" smtClean="0">
                <a:solidFill>
                  <a:srgbClr val="364769"/>
                </a:solidFill>
                <a:effectLst/>
                <a:latin typeface="微软雅黑" panose="020B0503020204020204" charset="-122"/>
                <a:ea typeface="微软雅黑" panose="020B0503020204020204" charset="-122"/>
                <a:sym typeface="+mn-ea"/>
              </a:rPr>
              <a:t>销量</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
        <p:nvSpPr>
          <p:cNvPr id="6" name="文本框 5"/>
          <p:cNvSpPr txBox="1"/>
          <p:nvPr/>
        </p:nvSpPr>
        <p:spPr>
          <a:xfrm>
            <a:off x="3514090" y="4909820"/>
            <a:ext cx="5695315" cy="922020"/>
          </a:xfrm>
          <a:prstGeom prst="rect">
            <a:avLst/>
          </a:prstGeom>
          <a:noFill/>
        </p:spPr>
        <p:txBody>
          <a:bodyPr wrap="square" rtlCol="0" anchor="t">
            <a:spAutoFit/>
          </a:bodyPr>
          <a:p>
            <a:pPr>
              <a:lnSpc>
                <a:spcPct val="150000"/>
              </a:lnSpc>
            </a:pPr>
            <a:r>
              <a:rPr sz="1200">
                <a:solidFill>
                  <a:srgbClr val="FF0000"/>
                </a:solidFill>
              </a:rPr>
              <a:t>实现跨表条件求和需要借助INDIRECT函数（对文本描述的单元格引用，也就是说INDIRECT的括号里的参数是一个字符串（文本）描述的文本形式，INDIRECT取得这个引用。）</a:t>
            </a:r>
            <a:endParaRPr sz="1200">
              <a:solidFill>
                <a:srgbClr val="FF0000"/>
              </a:solidFill>
            </a:endParaRPr>
          </a:p>
        </p:txBody>
      </p:sp>
      <p:pic>
        <p:nvPicPr>
          <p:cNvPr id="5" name="图片 4"/>
          <p:cNvPicPr>
            <a:picLocks noChangeAspect="1"/>
          </p:cNvPicPr>
          <p:nvPr/>
        </p:nvPicPr>
        <p:blipFill>
          <a:blip r:embed="rId1"/>
          <a:srcRect r="32729"/>
          <a:stretch>
            <a:fillRect/>
          </a:stretch>
        </p:blipFill>
        <p:spPr>
          <a:xfrm>
            <a:off x="704215" y="1747520"/>
            <a:ext cx="2614295" cy="2867025"/>
          </a:xfrm>
          <a:prstGeom prst="rect">
            <a:avLst/>
          </a:prstGeom>
        </p:spPr>
      </p:pic>
      <p:pic>
        <p:nvPicPr>
          <p:cNvPr id="7" name="图片 6"/>
          <p:cNvPicPr>
            <a:picLocks noChangeAspect="1"/>
          </p:cNvPicPr>
          <p:nvPr/>
        </p:nvPicPr>
        <p:blipFill>
          <a:blip r:embed="rId2"/>
          <a:stretch>
            <a:fillRect/>
          </a:stretch>
        </p:blipFill>
        <p:spPr>
          <a:xfrm>
            <a:off x="3514090" y="3997960"/>
            <a:ext cx="3314700" cy="581025"/>
          </a:xfrm>
          <a:prstGeom prst="rect">
            <a:avLst/>
          </a:prstGeom>
        </p:spPr>
      </p:pic>
      <p:sp>
        <p:nvSpPr>
          <p:cNvPr id="9" name="文本框 8"/>
          <p:cNvSpPr txBox="1"/>
          <p:nvPr/>
        </p:nvSpPr>
        <p:spPr>
          <a:xfrm>
            <a:off x="958215" y="1436370"/>
            <a:ext cx="1870710" cy="306705"/>
          </a:xfrm>
          <a:prstGeom prst="rect">
            <a:avLst/>
          </a:prstGeom>
          <a:noFill/>
        </p:spPr>
        <p:txBody>
          <a:bodyPr wrap="square" rtlCol="0" anchor="t">
            <a:spAutoFit/>
          </a:bodyPr>
          <a:p>
            <a:r>
              <a:rPr lang="zh-CN" altLang="en-US" sz="1400" dirty="0" smtClean="0">
                <a:solidFill>
                  <a:srgbClr val="364769"/>
                </a:solidFill>
                <a:effectLst/>
                <a:latin typeface="微软雅黑" panose="020B0503020204020204" charset="-122"/>
                <a:ea typeface="微软雅黑" panose="020B0503020204020204" charset="-122"/>
                <a:cs typeface="+mj-cs"/>
              </a:rPr>
              <a:t>如果只有</a:t>
            </a:r>
            <a:r>
              <a:rPr lang="en-US" altLang="zh-CN" sz="1400" dirty="0" smtClean="0">
                <a:solidFill>
                  <a:srgbClr val="364769"/>
                </a:solidFill>
                <a:effectLst/>
                <a:latin typeface="微软雅黑" panose="020B0503020204020204" charset="-122"/>
                <a:ea typeface="微软雅黑" panose="020B0503020204020204" charset="-122"/>
                <a:cs typeface="+mj-cs"/>
              </a:rPr>
              <a:t>1</a:t>
            </a:r>
            <a:r>
              <a:rPr lang="zh-CN" altLang="en-US" sz="1400" dirty="0" smtClean="0">
                <a:solidFill>
                  <a:srgbClr val="364769"/>
                </a:solidFill>
                <a:effectLst/>
                <a:latin typeface="微软雅黑" panose="020B0503020204020204" charset="-122"/>
                <a:ea typeface="微软雅黑" panose="020B0503020204020204" charset="-122"/>
                <a:cs typeface="+mj-cs"/>
              </a:rPr>
              <a:t>月</a:t>
            </a:r>
            <a:r>
              <a:rPr lang="zh-CN" altLang="en-US" sz="1400" dirty="0" smtClean="0">
                <a:solidFill>
                  <a:srgbClr val="364769"/>
                </a:solidFill>
                <a:effectLst/>
                <a:latin typeface="微软雅黑" panose="020B0503020204020204" charset="-122"/>
                <a:ea typeface="微软雅黑" panose="020B0503020204020204" charset="-122"/>
                <a:cs typeface="+mj-cs"/>
              </a:rPr>
              <a:t>这个表：</a:t>
            </a:r>
            <a:endParaRPr lang="zh-CN" altLang="en-US" sz="1400" dirty="0" smtClean="0">
              <a:solidFill>
                <a:srgbClr val="364769"/>
              </a:solidFill>
              <a:effectLst/>
              <a:latin typeface="微软雅黑" panose="020B0503020204020204" charset="-122"/>
              <a:ea typeface="微软雅黑" panose="020B0503020204020204" charset="-122"/>
              <a:cs typeface="+mj-cs"/>
            </a:endParaRPr>
          </a:p>
        </p:txBody>
      </p:sp>
      <p:pic>
        <p:nvPicPr>
          <p:cNvPr id="11" name="图片 10"/>
          <p:cNvPicPr>
            <a:picLocks noChangeAspect="1"/>
          </p:cNvPicPr>
          <p:nvPr/>
        </p:nvPicPr>
        <p:blipFill>
          <a:blip r:embed="rId3"/>
          <a:srcRect t="9606" b="8241"/>
          <a:stretch>
            <a:fillRect/>
          </a:stretch>
        </p:blipFill>
        <p:spPr>
          <a:xfrm>
            <a:off x="3496310" y="1750695"/>
            <a:ext cx="8391525" cy="2253615"/>
          </a:xfrm>
          <a:prstGeom prst="rect">
            <a:avLst/>
          </a:prstGeom>
        </p:spPr>
      </p:pic>
      <p:sp>
        <p:nvSpPr>
          <p:cNvPr id="12" name="文本框 11"/>
          <p:cNvSpPr txBox="1"/>
          <p:nvPr/>
        </p:nvSpPr>
        <p:spPr>
          <a:xfrm>
            <a:off x="3833495" y="1442085"/>
            <a:ext cx="1870710" cy="306705"/>
          </a:xfrm>
          <a:prstGeom prst="rect">
            <a:avLst/>
          </a:prstGeom>
          <a:noFill/>
        </p:spPr>
        <p:txBody>
          <a:bodyPr wrap="square" rtlCol="0" anchor="t">
            <a:spAutoFit/>
          </a:bodyPr>
          <a:p>
            <a:r>
              <a:rPr lang="zh-CN" altLang="en-US" sz="1400" dirty="0" smtClean="0">
                <a:solidFill>
                  <a:srgbClr val="364769"/>
                </a:solidFill>
                <a:effectLst/>
                <a:latin typeface="微软雅黑" panose="020B0503020204020204" charset="-122"/>
                <a:ea typeface="微软雅黑" panose="020B0503020204020204" charset="-122"/>
                <a:cs typeface="+mj-cs"/>
              </a:rPr>
              <a:t>多个表</a:t>
            </a:r>
            <a:r>
              <a:rPr lang="zh-CN" altLang="en-US" sz="1400" dirty="0" smtClean="0">
                <a:solidFill>
                  <a:srgbClr val="364769"/>
                </a:solidFill>
                <a:effectLst/>
                <a:latin typeface="微软雅黑" panose="020B0503020204020204" charset="-122"/>
                <a:ea typeface="微软雅黑" panose="020B0503020204020204" charset="-122"/>
                <a:cs typeface="+mj-cs"/>
              </a:rPr>
              <a:t>时：</a:t>
            </a:r>
            <a:endParaRPr lang="zh-CN" altLang="en-US" sz="1400" dirty="0" smtClean="0">
              <a:solidFill>
                <a:srgbClr val="364769"/>
              </a:solidFill>
              <a:effectLst/>
              <a:latin typeface="微软雅黑" panose="020B0503020204020204" charset="-122"/>
              <a:ea typeface="微软雅黑" panose="020B0503020204020204" charset="-122"/>
              <a:cs typeface="+mj-cs"/>
            </a:endParaRPr>
          </a:p>
        </p:txBody>
      </p:sp>
      <p:pic>
        <p:nvPicPr>
          <p:cNvPr id="10" name="图片 9"/>
          <p:cNvPicPr>
            <a:picLocks noChangeAspect="1"/>
          </p:cNvPicPr>
          <p:nvPr/>
        </p:nvPicPr>
        <p:blipFill>
          <a:blip r:embed="rId4"/>
          <a:stretch>
            <a:fillRect/>
          </a:stretch>
        </p:blipFill>
        <p:spPr>
          <a:xfrm>
            <a:off x="704850" y="4720590"/>
            <a:ext cx="2613660" cy="1530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704215" y="210820"/>
            <a:ext cx="2240915"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mn-ea"/>
              </a:rPr>
              <a:t>IF</a:t>
            </a:r>
            <a:endPar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mn-ea"/>
            </a:endParaRPr>
          </a:p>
        </p:txBody>
      </p:sp>
      <p:sp>
        <p:nvSpPr>
          <p:cNvPr id="24" name="文本框 23"/>
          <p:cNvSpPr txBox="1"/>
          <p:nvPr/>
        </p:nvSpPr>
        <p:spPr>
          <a:xfrm>
            <a:off x="704215" y="1376363"/>
            <a:ext cx="9409430" cy="2584450"/>
          </a:xfrm>
          <a:prstGeom prst="rect">
            <a:avLst/>
          </a:prstGeom>
          <a:noFill/>
        </p:spPr>
        <p:txBody>
          <a:bodyPr wrap="square" rtlCol="0" anchor="ctr">
            <a:spAutoFit/>
          </a:bodyPr>
          <a:lstStyle>
            <a:defPPr>
              <a:defRPr lang="zh-CN"/>
            </a:defPPr>
            <a:lvl1pPr>
              <a:defRPr sz="3200" spc="200">
                <a:solidFill>
                  <a:srgbClr val="245188"/>
                </a:solidFill>
                <a:effectLst>
                  <a:outerShdw blurRad="127000" dist="63500" dir="2700000" algn="tl" rotWithShape="0">
                    <a:schemeClr val="accent1">
                      <a:alpha val="20000"/>
                    </a:schemeClr>
                  </a:outerShdw>
                </a:effectLst>
                <a:latin typeface="+mj-ea"/>
                <a:ea typeface="+mj-ea"/>
              </a:defRPr>
            </a:lvl1pPr>
          </a:lstStyle>
          <a:p>
            <a:pPr indent="0" algn="l">
              <a:lnSpc>
                <a:spcPct val="150000"/>
              </a:lnSpc>
              <a:buNone/>
            </a:pPr>
            <a:r>
              <a:rPr lang="zh-CN" sz="1800" dirty="0" smtClean="0">
                <a:solidFill>
                  <a:srgbClr val="364769"/>
                </a:solidFill>
                <a:effectLst/>
                <a:latin typeface="微软雅黑" panose="020B0503020204020204" charset="-122"/>
                <a:ea typeface="微软雅黑" panose="020B0503020204020204" charset="-122"/>
                <a:sym typeface="+mn-ea"/>
              </a:rPr>
              <a:t>填充序号</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sz="1800" dirty="0" smtClean="0">
                <a:solidFill>
                  <a:srgbClr val="364769"/>
                </a:solidFill>
                <a:effectLst/>
                <a:latin typeface="微软雅黑" panose="020B0503020204020204" charset="-122"/>
                <a:ea typeface="微软雅黑" panose="020B0503020204020204" charset="-122"/>
                <a:sym typeface="+mn-ea"/>
              </a:rPr>
              <a:t>跳过错误值求和</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lang="zh-CN" altLang="en-US" sz="1800" dirty="0" smtClean="0">
                <a:solidFill>
                  <a:srgbClr val="364769"/>
                </a:solidFill>
                <a:effectLst/>
                <a:latin typeface="微软雅黑" panose="020B0503020204020204" charset="-122"/>
                <a:ea typeface="微软雅黑" panose="020B0503020204020204" charset="-122"/>
                <a:sym typeface="+mn-ea"/>
              </a:rPr>
              <a:t>条件求和</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lang="zh-CN" sz="1800" dirty="0" smtClean="0">
                <a:solidFill>
                  <a:srgbClr val="364769"/>
                </a:solidFill>
                <a:effectLst/>
                <a:latin typeface="微软雅黑" panose="020B0503020204020204" charset="-122"/>
                <a:ea typeface="微软雅黑" panose="020B0503020204020204" charset="-122"/>
                <a:sym typeface="+mn-ea"/>
              </a:rPr>
              <a:t>反向查找</a:t>
            </a:r>
            <a:endParaRPr lang="zh-CN"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lang="zh-CN" sz="1800" dirty="0" smtClean="0">
                <a:solidFill>
                  <a:srgbClr val="364769"/>
                </a:solidFill>
                <a:effectLst/>
                <a:latin typeface="微软雅黑" panose="020B0503020204020204" charset="-122"/>
                <a:ea typeface="微软雅黑" panose="020B0503020204020204" charset="-122"/>
                <a:sym typeface="+mn-ea"/>
              </a:rPr>
              <a:t>条件查找</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endParaRPr lang="zh-CN" sz="1800" dirty="0" smtClean="0">
              <a:solidFill>
                <a:srgbClr val="364769"/>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IF-</a:t>
            </a:r>
            <a:r>
              <a:rPr lang="zh-CN" sz="2800" dirty="0" smtClean="0">
                <a:solidFill>
                  <a:srgbClr val="364769"/>
                </a:solidFill>
                <a:effectLst/>
                <a:latin typeface="微软雅黑" panose="020B0503020204020204" charset="-122"/>
                <a:ea typeface="微软雅黑" panose="020B0503020204020204" charset="-122"/>
                <a:sym typeface="+mn-ea"/>
              </a:rPr>
              <a:t>填充序号</a:t>
            </a:r>
            <a:endParaRPr lang="zh-CN"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918845" y="707390"/>
            <a:ext cx="8549005" cy="17265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a:t>
            </a:r>
            <a:r>
              <a:rPr sz="1600" dirty="0" smtClean="0">
                <a:solidFill>
                  <a:srgbClr val="364769"/>
                </a:solidFill>
                <a:effectLst/>
                <a:latin typeface="微软雅黑" panose="020B0503020204020204" charset="-122"/>
                <a:ea typeface="微软雅黑" panose="020B0503020204020204" charset="-122"/>
                <a:sym typeface="+mn-ea"/>
              </a:rPr>
              <a:t>在不同部门之前填充重新开始的序号</a:t>
            </a:r>
            <a:endParaRPr sz="1600" dirty="0" smtClean="0">
              <a:solidFill>
                <a:srgbClr val="364769"/>
              </a:solidFill>
              <a:effectLst/>
              <a:latin typeface="微软雅黑" panose="020B0503020204020204" charset="-122"/>
              <a:ea typeface="微软雅黑" panose="020B0503020204020204" charset="-122"/>
              <a:sym typeface="+mn-ea"/>
            </a:endParaRPr>
          </a:p>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原理：</a:t>
            </a:r>
            <a:r>
              <a:rPr lang="zh-CN" altLang="en-US" sz="1600" dirty="0" smtClean="0">
                <a:solidFill>
                  <a:srgbClr val="364769"/>
                </a:solidFill>
                <a:effectLst/>
                <a:latin typeface="微软雅黑" panose="020B0503020204020204" charset="-122"/>
                <a:ea typeface="微软雅黑" panose="020B0503020204020204" charset="-122"/>
                <a:sym typeface="+mn-ea"/>
              </a:rPr>
              <a:t>判断当前单元格所在行对应</a:t>
            </a:r>
            <a:r>
              <a:rPr lang="en-US" altLang="zh-CN" sz="1600" dirty="0" smtClean="0">
                <a:solidFill>
                  <a:srgbClr val="364769"/>
                </a:solidFill>
                <a:effectLst/>
                <a:latin typeface="微软雅黑" panose="020B0503020204020204" charset="-122"/>
                <a:ea typeface="微软雅黑" panose="020B0503020204020204" charset="-122"/>
                <a:sym typeface="+mn-ea"/>
              </a:rPr>
              <a:t>D</a:t>
            </a:r>
            <a:r>
              <a:rPr lang="zh-CN" altLang="en-US" sz="1600" dirty="0" smtClean="0">
                <a:solidFill>
                  <a:srgbClr val="364769"/>
                </a:solidFill>
                <a:effectLst/>
                <a:latin typeface="微软雅黑" panose="020B0503020204020204" charset="-122"/>
                <a:ea typeface="微软雅黑" panose="020B0503020204020204" charset="-122"/>
                <a:sym typeface="+mn-ea"/>
              </a:rPr>
              <a:t>列单元格中的内容是否等于上方单元格的内容，如果相等等于上一单元格内容+1，否则等于1</a:t>
            </a:r>
            <a:endParaRPr lang="zh-CN" altLang="en-US" sz="1600" dirty="0" smtClean="0">
              <a:solidFill>
                <a:srgbClr val="364769"/>
              </a:solidFill>
              <a:effectLst/>
              <a:latin typeface="微软雅黑" panose="020B0503020204020204" charset="-122"/>
              <a:ea typeface="微软雅黑" panose="020B0503020204020204" charset="-122"/>
            </a:endParaRPr>
          </a:p>
          <a:p>
            <a:pPr marL="285750" indent="-285750">
              <a:lnSpc>
                <a:spcPct val="200000"/>
              </a:lnSpc>
              <a:buFont typeface="Wingdings" panose="05000000000000000000" charset="0"/>
              <a:buChar char="l"/>
            </a:pPr>
            <a:endParaRPr sz="1600" dirty="0" smtClean="0">
              <a:solidFill>
                <a:srgbClr val="364769"/>
              </a:solidFill>
              <a:effectLst/>
              <a:latin typeface="微软雅黑" panose="020B0503020204020204" charset="-122"/>
              <a:ea typeface="微软雅黑" panose="020B0503020204020204" charset="-122"/>
              <a:sym typeface="+mn-ea"/>
            </a:endParaRPr>
          </a:p>
        </p:txBody>
      </p:sp>
      <p:pic>
        <p:nvPicPr>
          <p:cNvPr id="9" name="图片 8"/>
          <p:cNvPicPr>
            <a:picLocks noChangeAspect="1"/>
          </p:cNvPicPr>
          <p:nvPr/>
        </p:nvPicPr>
        <p:blipFill>
          <a:blip r:embed="rId1"/>
          <a:srcRect b="16577"/>
          <a:stretch>
            <a:fillRect/>
          </a:stretch>
        </p:blipFill>
        <p:spPr>
          <a:xfrm>
            <a:off x="971550" y="2319020"/>
            <a:ext cx="4572000" cy="4147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9"/>
          <p:cNvSpPr/>
          <p:nvPr/>
        </p:nvSpPr>
        <p:spPr bwMode="auto">
          <a:xfrm>
            <a:off x="8086090" y="635"/>
            <a:ext cx="4105910" cy="6857365"/>
          </a:xfrm>
          <a:custGeom>
            <a:avLst/>
            <a:gdLst>
              <a:gd name="T0" fmla="*/ 1902 w 1902"/>
              <a:gd name="T1" fmla="*/ 1727 h 1727"/>
              <a:gd name="T2" fmla="*/ 1902 w 1902"/>
              <a:gd name="T3" fmla="*/ 0 h 1727"/>
              <a:gd name="T4" fmla="*/ 1005 w 1902"/>
              <a:gd name="T5" fmla="*/ 0 h 1727"/>
              <a:gd name="T6" fmla="*/ 1024 w 1902"/>
              <a:gd name="T7" fmla="*/ 104 h 1727"/>
              <a:gd name="T8" fmla="*/ 1020 w 1902"/>
              <a:gd name="T9" fmla="*/ 183 h 1727"/>
              <a:gd name="T10" fmla="*/ 787 w 1902"/>
              <a:gd name="T11" fmla="*/ 479 h 1727"/>
              <a:gd name="T12" fmla="*/ 568 w 1902"/>
              <a:gd name="T13" fmla="*/ 726 h 1727"/>
              <a:gd name="T14" fmla="*/ 639 w 1902"/>
              <a:gd name="T15" fmla="*/ 1018 h 1727"/>
              <a:gd name="T16" fmla="*/ 512 w 1902"/>
              <a:gd name="T17" fmla="*/ 1301 h 1727"/>
              <a:gd name="T18" fmla="*/ 192 w 1902"/>
              <a:gd name="T19" fmla="*/ 1529 h 1727"/>
              <a:gd name="T20" fmla="*/ 0 w 1902"/>
              <a:gd name="T21" fmla="*/ 1727 h 1727"/>
              <a:gd name="T22" fmla="*/ 1902 w 1902"/>
              <a:gd name="T23" fmla="*/ 1727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02" h="1727">
                <a:moveTo>
                  <a:pt x="1902" y="1727"/>
                </a:moveTo>
                <a:cubicBezTo>
                  <a:pt x="1902" y="0"/>
                  <a:pt x="1902" y="0"/>
                  <a:pt x="1902" y="0"/>
                </a:cubicBezTo>
                <a:cubicBezTo>
                  <a:pt x="1005" y="0"/>
                  <a:pt x="1005" y="0"/>
                  <a:pt x="1005" y="0"/>
                </a:cubicBezTo>
                <a:cubicBezTo>
                  <a:pt x="1016" y="34"/>
                  <a:pt x="1022" y="69"/>
                  <a:pt x="1024" y="104"/>
                </a:cubicBezTo>
                <a:cubicBezTo>
                  <a:pt x="1025" y="130"/>
                  <a:pt x="1024" y="157"/>
                  <a:pt x="1020" y="183"/>
                </a:cubicBezTo>
                <a:cubicBezTo>
                  <a:pt x="997" y="323"/>
                  <a:pt x="905" y="413"/>
                  <a:pt x="787" y="479"/>
                </a:cubicBezTo>
                <a:cubicBezTo>
                  <a:pt x="685" y="536"/>
                  <a:pt x="585" y="601"/>
                  <a:pt x="568" y="726"/>
                </a:cubicBezTo>
                <a:cubicBezTo>
                  <a:pt x="553" y="837"/>
                  <a:pt x="634" y="914"/>
                  <a:pt x="639" y="1018"/>
                </a:cubicBezTo>
                <a:cubicBezTo>
                  <a:pt x="643" y="1124"/>
                  <a:pt x="585" y="1227"/>
                  <a:pt x="512" y="1301"/>
                </a:cubicBezTo>
                <a:cubicBezTo>
                  <a:pt x="419" y="1393"/>
                  <a:pt x="300" y="1453"/>
                  <a:pt x="192" y="1529"/>
                </a:cubicBezTo>
                <a:cubicBezTo>
                  <a:pt x="117" y="1582"/>
                  <a:pt x="44" y="1648"/>
                  <a:pt x="0" y="1727"/>
                </a:cubicBezTo>
                <a:lnTo>
                  <a:pt x="1902" y="1727"/>
                </a:lnTo>
                <a:close/>
              </a:path>
            </a:pathLst>
          </a:custGeom>
          <a:gradFill>
            <a:gsLst>
              <a:gs pos="0">
                <a:schemeClr val="accent6"/>
              </a:gs>
              <a:gs pos="100000">
                <a:schemeClr val="accent6">
                  <a:lumMod val="20000"/>
                  <a:lumOff val="80000"/>
                </a:schemeClr>
              </a:gs>
            </a:gsLst>
            <a:lin ang="5400000" scaled="0"/>
          </a:gradFill>
          <a:ln>
            <a:noFill/>
          </a:ln>
        </p:spPr>
        <p:txBody>
          <a:bodyPr vert="horz" wrap="square" lIns="91440" tIns="45720" rIns="91440" bIns="45720" numCol="1" anchor="t" anchorCtr="0" compatLnSpc="1"/>
          <a:p>
            <a:endParaRPr lang="zh-CN" altLang="en-US">
              <a:cs typeface="+mn-ea"/>
              <a:sym typeface="+mn-lt"/>
            </a:endParaRPr>
          </a:p>
        </p:txBody>
      </p:sp>
      <p:sp>
        <p:nvSpPr>
          <p:cNvPr id="2" name="Freeform 5"/>
          <p:cNvSpPr/>
          <p:nvPr/>
        </p:nvSpPr>
        <p:spPr bwMode="auto">
          <a:xfrm flipH="1">
            <a:off x="8061724" y="1494581"/>
            <a:ext cx="2370970" cy="3398228"/>
          </a:xfrm>
          <a:custGeom>
            <a:avLst/>
            <a:gdLst>
              <a:gd name="T0" fmla="*/ 0 w 1648"/>
              <a:gd name="T1" fmla="*/ 1897 h 2040"/>
              <a:gd name="T2" fmla="*/ 1473 w 1648"/>
              <a:gd name="T3" fmla="*/ 0 h 2040"/>
              <a:gd name="T4" fmla="*/ 1648 w 1648"/>
              <a:gd name="T5" fmla="*/ 394 h 2040"/>
              <a:gd name="T6" fmla="*/ 358 w 1648"/>
              <a:gd name="T7" fmla="*/ 2040 h 2040"/>
              <a:gd name="T8" fmla="*/ 0 w 1648"/>
              <a:gd name="T9" fmla="*/ 1897 h 2040"/>
            </a:gdLst>
            <a:ahLst/>
            <a:cxnLst>
              <a:cxn ang="0">
                <a:pos x="T0" y="T1"/>
              </a:cxn>
              <a:cxn ang="0">
                <a:pos x="T2" y="T3"/>
              </a:cxn>
              <a:cxn ang="0">
                <a:pos x="T4" y="T5"/>
              </a:cxn>
              <a:cxn ang="0">
                <a:pos x="T6" y="T7"/>
              </a:cxn>
              <a:cxn ang="0">
                <a:pos x="T8" y="T9"/>
              </a:cxn>
            </a:cxnLst>
            <a:rect l="0" t="0" r="r" b="b"/>
            <a:pathLst>
              <a:path w="1648" h="2040">
                <a:moveTo>
                  <a:pt x="0" y="1897"/>
                </a:moveTo>
                <a:lnTo>
                  <a:pt x="1473" y="0"/>
                </a:lnTo>
                <a:lnTo>
                  <a:pt x="1648" y="394"/>
                </a:lnTo>
                <a:lnTo>
                  <a:pt x="358" y="2040"/>
                </a:lnTo>
                <a:lnTo>
                  <a:pt x="0" y="1897"/>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3" name="Freeform 6"/>
          <p:cNvSpPr/>
          <p:nvPr/>
        </p:nvSpPr>
        <p:spPr bwMode="auto">
          <a:xfrm flipH="1">
            <a:off x="6202929" y="1494581"/>
            <a:ext cx="2110566" cy="2300467"/>
          </a:xfrm>
          <a:custGeom>
            <a:avLst/>
            <a:gdLst>
              <a:gd name="T0" fmla="*/ 175 w 1467"/>
              <a:gd name="T1" fmla="*/ 394 h 1381"/>
              <a:gd name="T2" fmla="*/ 0 w 1467"/>
              <a:gd name="T3" fmla="*/ 0 h 1381"/>
              <a:gd name="T4" fmla="*/ 1467 w 1467"/>
              <a:gd name="T5" fmla="*/ 1147 h 1381"/>
              <a:gd name="T6" fmla="*/ 1448 w 1467"/>
              <a:gd name="T7" fmla="*/ 1381 h 1381"/>
              <a:gd name="T8" fmla="*/ 175 w 1467"/>
              <a:gd name="T9" fmla="*/ 394 h 1381"/>
            </a:gdLst>
            <a:ahLst/>
            <a:cxnLst>
              <a:cxn ang="0">
                <a:pos x="T0" y="T1"/>
              </a:cxn>
              <a:cxn ang="0">
                <a:pos x="T2" y="T3"/>
              </a:cxn>
              <a:cxn ang="0">
                <a:pos x="T4" y="T5"/>
              </a:cxn>
              <a:cxn ang="0">
                <a:pos x="T6" y="T7"/>
              </a:cxn>
              <a:cxn ang="0">
                <a:pos x="T8" y="T9"/>
              </a:cxn>
            </a:cxnLst>
            <a:rect l="0" t="0" r="r" b="b"/>
            <a:pathLst>
              <a:path w="1467" h="1381">
                <a:moveTo>
                  <a:pt x="175" y="394"/>
                </a:moveTo>
                <a:lnTo>
                  <a:pt x="0" y="0"/>
                </a:lnTo>
                <a:lnTo>
                  <a:pt x="1467" y="1147"/>
                </a:lnTo>
                <a:lnTo>
                  <a:pt x="1448" y="1381"/>
                </a:lnTo>
                <a:lnTo>
                  <a:pt x="175" y="394"/>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4" name="Freeform 7"/>
          <p:cNvSpPr/>
          <p:nvPr/>
        </p:nvSpPr>
        <p:spPr bwMode="auto">
          <a:xfrm flipH="1">
            <a:off x="6230264" y="2150905"/>
            <a:ext cx="3687377" cy="2741903"/>
          </a:xfrm>
          <a:custGeom>
            <a:avLst/>
            <a:gdLst>
              <a:gd name="T0" fmla="*/ 0 w 2563"/>
              <a:gd name="T1" fmla="*/ 1646 h 1646"/>
              <a:gd name="T2" fmla="*/ 1290 w 2563"/>
              <a:gd name="T3" fmla="*/ 0 h 1646"/>
              <a:gd name="T4" fmla="*/ 2563 w 2563"/>
              <a:gd name="T5" fmla="*/ 987 h 1646"/>
              <a:gd name="T6" fmla="*/ 0 w 2563"/>
              <a:gd name="T7" fmla="*/ 1646 h 1646"/>
            </a:gdLst>
            <a:ahLst/>
            <a:cxnLst>
              <a:cxn ang="0">
                <a:pos x="T0" y="T1"/>
              </a:cxn>
              <a:cxn ang="0">
                <a:pos x="T2" y="T3"/>
              </a:cxn>
              <a:cxn ang="0">
                <a:pos x="T4" y="T5"/>
              </a:cxn>
              <a:cxn ang="0">
                <a:pos x="T6" y="T7"/>
              </a:cxn>
            </a:cxnLst>
            <a:rect l="0" t="0" r="r" b="b"/>
            <a:pathLst>
              <a:path w="2563" h="1646">
                <a:moveTo>
                  <a:pt x="0" y="1646"/>
                </a:moveTo>
                <a:lnTo>
                  <a:pt x="1290" y="0"/>
                </a:lnTo>
                <a:lnTo>
                  <a:pt x="2563" y="987"/>
                </a:lnTo>
                <a:lnTo>
                  <a:pt x="0" y="1646"/>
                </a:lnTo>
                <a:close/>
              </a:path>
            </a:pathLst>
          </a:custGeom>
          <a:solidFill>
            <a:schemeClr val="accent4">
              <a:lumMod val="75000"/>
              <a:alpha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5" name="Freeform 8"/>
          <p:cNvSpPr/>
          <p:nvPr/>
        </p:nvSpPr>
        <p:spPr bwMode="auto">
          <a:xfrm flipH="1">
            <a:off x="7650257" y="2658974"/>
            <a:ext cx="1835776" cy="2635292"/>
          </a:xfrm>
          <a:custGeom>
            <a:avLst/>
            <a:gdLst>
              <a:gd name="T0" fmla="*/ 0 w 1276"/>
              <a:gd name="T1" fmla="*/ 1457 h 1582"/>
              <a:gd name="T2" fmla="*/ 1125 w 1276"/>
              <a:gd name="T3" fmla="*/ 0 h 1582"/>
              <a:gd name="T4" fmla="*/ 1276 w 1276"/>
              <a:gd name="T5" fmla="*/ 343 h 1582"/>
              <a:gd name="T6" fmla="*/ 320 w 1276"/>
              <a:gd name="T7" fmla="*/ 1582 h 1582"/>
              <a:gd name="T8" fmla="*/ 0 w 1276"/>
              <a:gd name="T9" fmla="*/ 1457 h 1582"/>
            </a:gdLst>
            <a:ahLst/>
            <a:cxnLst>
              <a:cxn ang="0">
                <a:pos x="T0" y="T1"/>
              </a:cxn>
              <a:cxn ang="0">
                <a:pos x="T2" y="T3"/>
              </a:cxn>
              <a:cxn ang="0">
                <a:pos x="T4" y="T5"/>
              </a:cxn>
              <a:cxn ang="0">
                <a:pos x="T6" y="T7"/>
              </a:cxn>
              <a:cxn ang="0">
                <a:pos x="T8" y="T9"/>
              </a:cxn>
            </a:cxnLst>
            <a:rect l="0" t="0" r="r" b="b"/>
            <a:pathLst>
              <a:path w="1276" h="1582">
                <a:moveTo>
                  <a:pt x="0" y="1457"/>
                </a:moveTo>
                <a:lnTo>
                  <a:pt x="1125" y="0"/>
                </a:lnTo>
                <a:lnTo>
                  <a:pt x="1276" y="343"/>
                </a:lnTo>
                <a:lnTo>
                  <a:pt x="320" y="1582"/>
                </a:lnTo>
                <a:lnTo>
                  <a:pt x="0" y="1457"/>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6" name="Freeform 9"/>
          <p:cNvSpPr/>
          <p:nvPr/>
        </p:nvSpPr>
        <p:spPr bwMode="auto">
          <a:xfrm flipH="1">
            <a:off x="6250406" y="2658974"/>
            <a:ext cx="1617094" cy="1822383"/>
          </a:xfrm>
          <a:custGeom>
            <a:avLst/>
            <a:gdLst>
              <a:gd name="T0" fmla="*/ 0 w 1124"/>
              <a:gd name="T1" fmla="*/ 0 h 1094"/>
              <a:gd name="T2" fmla="*/ 151 w 1124"/>
              <a:gd name="T3" fmla="*/ 343 h 1094"/>
              <a:gd name="T4" fmla="*/ 1108 w 1124"/>
              <a:gd name="T5" fmla="*/ 1094 h 1094"/>
              <a:gd name="T6" fmla="*/ 1124 w 1124"/>
              <a:gd name="T7" fmla="*/ 881 h 1094"/>
              <a:gd name="T8" fmla="*/ 0 w 1124"/>
              <a:gd name="T9" fmla="*/ 0 h 1094"/>
            </a:gdLst>
            <a:ahLst/>
            <a:cxnLst>
              <a:cxn ang="0">
                <a:pos x="T0" y="T1"/>
              </a:cxn>
              <a:cxn ang="0">
                <a:pos x="T2" y="T3"/>
              </a:cxn>
              <a:cxn ang="0">
                <a:pos x="T4" y="T5"/>
              </a:cxn>
              <a:cxn ang="0">
                <a:pos x="T6" y="T7"/>
              </a:cxn>
              <a:cxn ang="0">
                <a:pos x="T8" y="T9"/>
              </a:cxn>
            </a:cxnLst>
            <a:rect l="0" t="0" r="r" b="b"/>
            <a:pathLst>
              <a:path w="1124" h="1094">
                <a:moveTo>
                  <a:pt x="0" y="0"/>
                </a:moveTo>
                <a:lnTo>
                  <a:pt x="151" y="343"/>
                </a:lnTo>
                <a:lnTo>
                  <a:pt x="1108" y="1094"/>
                </a:lnTo>
                <a:lnTo>
                  <a:pt x="1124" y="881"/>
                </a:lnTo>
                <a:lnTo>
                  <a:pt x="0" y="0"/>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7" name="Freeform 10"/>
          <p:cNvSpPr/>
          <p:nvPr/>
        </p:nvSpPr>
        <p:spPr bwMode="auto">
          <a:xfrm flipH="1">
            <a:off x="6273425" y="3215350"/>
            <a:ext cx="2752225" cy="2063924"/>
          </a:xfrm>
          <a:custGeom>
            <a:avLst/>
            <a:gdLst>
              <a:gd name="T0" fmla="*/ 0 w 1913"/>
              <a:gd name="T1" fmla="*/ 1239 h 1239"/>
              <a:gd name="T2" fmla="*/ 956 w 1913"/>
              <a:gd name="T3" fmla="*/ 0 h 1239"/>
              <a:gd name="T4" fmla="*/ 1913 w 1913"/>
              <a:gd name="T5" fmla="*/ 751 h 1239"/>
              <a:gd name="T6" fmla="*/ 0 w 1913"/>
              <a:gd name="T7" fmla="*/ 1239 h 1239"/>
            </a:gdLst>
            <a:ahLst/>
            <a:cxnLst>
              <a:cxn ang="0">
                <a:pos x="T0" y="T1"/>
              </a:cxn>
              <a:cxn ang="0">
                <a:pos x="T2" y="T3"/>
              </a:cxn>
              <a:cxn ang="0">
                <a:pos x="T4" y="T5"/>
              </a:cxn>
              <a:cxn ang="0">
                <a:pos x="T6" y="T7"/>
              </a:cxn>
            </a:cxnLst>
            <a:rect l="0" t="0" r="r" b="b"/>
            <a:pathLst>
              <a:path w="1913" h="1239">
                <a:moveTo>
                  <a:pt x="0" y="1239"/>
                </a:moveTo>
                <a:lnTo>
                  <a:pt x="956" y="0"/>
                </a:lnTo>
                <a:lnTo>
                  <a:pt x="1913" y="751"/>
                </a:lnTo>
                <a:lnTo>
                  <a:pt x="0" y="1239"/>
                </a:lnTo>
                <a:close/>
              </a:path>
            </a:pathLst>
          </a:custGeom>
          <a:solidFill>
            <a:schemeClr val="accent3">
              <a:lumMod val="75000"/>
              <a:alpha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8" name="Freeform 11"/>
          <p:cNvSpPr/>
          <p:nvPr/>
        </p:nvSpPr>
        <p:spPr bwMode="auto">
          <a:xfrm flipH="1">
            <a:off x="7224403" y="3760066"/>
            <a:ext cx="1372516" cy="1940655"/>
          </a:xfrm>
          <a:custGeom>
            <a:avLst/>
            <a:gdLst>
              <a:gd name="T0" fmla="*/ 0 w 954"/>
              <a:gd name="T1" fmla="*/ 1039 h 1165"/>
              <a:gd name="T2" fmla="*/ 800 w 954"/>
              <a:gd name="T3" fmla="*/ 0 h 1165"/>
              <a:gd name="T4" fmla="*/ 954 w 954"/>
              <a:gd name="T5" fmla="*/ 348 h 1165"/>
              <a:gd name="T6" fmla="*/ 322 w 954"/>
              <a:gd name="T7" fmla="*/ 1165 h 1165"/>
              <a:gd name="T8" fmla="*/ 0 w 954"/>
              <a:gd name="T9" fmla="*/ 1039 h 1165"/>
            </a:gdLst>
            <a:ahLst/>
            <a:cxnLst>
              <a:cxn ang="0">
                <a:pos x="T0" y="T1"/>
              </a:cxn>
              <a:cxn ang="0">
                <a:pos x="T2" y="T3"/>
              </a:cxn>
              <a:cxn ang="0">
                <a:pos x="T4" y="T5"/>
              </a:cxn>
              <a:cxn ang="0">
                <a:pos x="T6" y="T7"/>
              </a:cxn>
              <a:cxn ang="0">
                <a:pos x="T8" y="T9"/>
              </a:cxn>
            </a:cxnLst>
            <a:rect l="0" t="0" r="r" b="b"/>
            <a:pathLst>
              <a:path w="954" h="1165">
                <a:moveTo>
                  <a:pt x="0" y="1039"/>
                </a:moveTo>
                <a:lnTo>
                  <a:pt x="800" y="0"/>
                </a:lnTo>
                <a:lnTo>
                  <a:pt x="954" y="348"/>
                </a:lnTo>
                <a:lnTo>
                  <a:pt x="322" y="1165"/>
                </a:lnTo>
                <a:lnTo>
                  <a:pt x="0" y="1039"/>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9" name="Freeform 12"/>
          <p:cNvSpPr/>
          <p:nvPr/>
        </p:nvSpPr>
        <p:spPr bwMode="auto">
          <a:xfrm flipH="1">
            <a:off x="6295006" y="3760066"/>
            <a:ext cx="1150956" cy="1404268"/>
          </a:xfrm>
          <a:custGeom>
            <a:avLst/>
            <a:gdLst>
              <a:gd name="T0" fmla="*/ 0 w 800"/>
              <a:gd name="T1" fmla="*/ 0 h 843"/>
              <a:gd name="T2" fmla="*/ 154 w 800"/>
              <a:gd name="T3" fmla="*/ 348 h 843"/>
              <a:gd name="T4" fmla="*/ 784 w 800"/>
              <a:gd name="T5" fmla="*/ 843 h 843"/>
              <a:gd name="T6" fmla="*/ 800 w 800"/>
              <a:gd name="T7" fmla="*/ 630 h 843"/>
              <a:gd name="T8" fmla="*/ 0 w 800"/>
              <a:gd name="T9" fmla="*/ 0 h 843"/>
            </a:gdLst>
            <a:ahLst/>
            <a:cxnLst>
              <a:cxn ang="0">
                <a:pos x="T0" y="T1"/>
              </a:cxn>
              <a:cxn ang="0">
                <a:pos x="T2" y="T3"/>
              </a:cxn>
              <a:cxn ang="0">
                <a:pos x="T4" y="T5"/>
              </a:cxn>
              <a:cxn ang="0">
                <a:pos x="T6" y="T7"/>
              </a:cxn>
              <a:cxn ang="0">
                <a:pos x="T8" y="T9"/>
              </a:cxn>
            </a:cxnLst>
            <a:rect l="0" t="0" r="r" b="b"/>
            <a:pathLst>
              <a:path w="800" h="843">
                <a:moveTo>
                  <a:pt x="0" y="0"/>
                </a:moveTo>
                <a:lnTo>
                  <a:pt x="154" y="348"/>
                </a:lnTo>
                <a:lnTo>
                  <a:pt x="784" y="843"/>
                </a:lnTo>
                <a:lnTo>
                  <a:pt x="800" y="630"/>
                </a:lnTo>
                <a:lnTo>
                  <a:pt x="0" y="0"/>
                </a:ln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0" name="Freeform 13"/>
          <p:cNvSpPr/>
          <p:nvPr/>
        </p:nvSpPr>
        <p:spPr bwMode="auto">
          <a:xfrm flipH="1">
            <a:off x="6318025" y="4324772"/>
            <a:ext cx="1815634" cy="1360957"/>
          </a:xfrm>
          <a:custGeom>
            <a:avLst/>
            <a:gdLst>
              <a:gd name="T0" fmla="*/ 0 w 1262"/>
              <a:gd name="T1" fmla="*/ 817 h 817"/>
              <a:gd name="T2" fmla="*/ 632 w 1262"/>
              <a:gd name="T3" fmla="*/ 0 h 817"/>
              <a:gd name="T4" fmla="*/ 1262 w 1262"/>
              <a:gd name="T5" fmla="*/ 495 h 817"/>
              <a:gd name="T6" fmla="*/ 0 w 1262"/>
              <a:gd name="T7" fmla="*/ 817 h 817"/>
            </a:gdLst>
            <a:ahLst/>
            <a:cxnLst>
              <a:cxn ang="0">
                <a:pos x="T0" y="T1"/>
              </a:cxn>
              <a:cxn ang="0">
                <a:pos x="T2" y="T3"/>
              </a:cxn>
              <a:cxn ang="0">
                <a:pos x="T4" y="T5"/>
              </a:cxn>
              <a:cxn ang="0">
                <a:pos x="T6" y="T7"/>
              </a:cxn>
            </a:cxnLst>
            <a:rect l="0" t="0" r="r" b="b"/>
            <a:pathLst>
              <a:path w="1262" h="817">
                <a:moveTo>
                  <a:pt x="0" y="817"/>
                </a:moveTo>
                <a:lnTo>
                  <a:pt x="632" y="0"/>
                </a:lnTo>
                <a:lnTo>
                  <a:pt x="1262" y="495"/>
                </a:lnTo>
                <a:lnTo>
                  <a:pt x="0" y="817"/>
                </a:lnTo>
                <a:close/>
              </a:path>
            </a:pathLst>
          </a:custGeom>
          <a:solidFill>
            <a:schemeClr val="accent2">
              <a:lumMod val="75000"/>
              <a:alpha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1" name="Freeform 14"/>
          <p:cNvSpPr/>
          <p:nvPr/>
        </p:nvSpPr>
        <p:spPr bwMode="auto">
          <a:xfrm flipH="1">
            <a:off x="6389959" y="4872819"/>
            <a:ext cx="1307774" cy="1617490"/>
          </a:xfrm>
          <a:custGeom>
            <a:avLst/>
            <a:gdLst>
              <a:gd name="T0" fmla="*/ 480 w 909"/>
              <a:gd name="T1" fmla="*/ 0 h 971"/>
              <a:gd name="T2" fmla="*/ 0 w 909"/>
              <a:gd name="T3" fmla="*/ 613 h 971"/>
              <a:gd name="T4" fmla="*/ 909 w 909"/>
              <a:gd name="T5" fmla="*/ 971 h 971"/>
              <a:gd name="T6" fmla="*/ 480 w 909"/>
              <a:gd name="T7" fmla="*/ 0 h 971"/>
            </a:gdLst>
            <a:ahLst/>
            <a:cxnLst>
              <a:cxn ang="0">
                <a:pos x="T0" y="T1"/>
              </a:cxn>
              <a:cxn ang="0">
                <a:pos x="T2" y="T3"/>
              </a:cxn>
              <a:cxn ang="0">
                <a:pos x="T4" y="T5"/>
              </a:cxn>
              <a:cxn ang="0">
                <a:pos x="T6" y="T7"/>
              </a:cxn>
            </a:cxnLst>
            <a:rect l="0" t="0" r="r" b="b"/>
            <a:pathLst>
              <a:path w="909" h="971">
                <a:moveTo>
                  <a:pt x="480" y="0"/>
                </a:moveTo>
                <a:lnTo>
                  <a:pt x="0" y="613"/>
                </a:lnTo>
                <a:lnTo>
                  <a:pt x="909" y="971"/>
                </a:lnTo>
                <a:lnTo>
                  <a:pt x="480"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12" name="Freeform 15"/>
          <p:cNvSpPr/>
          <p:nvPr/>
        </p:nvSpPr>
        <p:spPr bwMode="auto">
          <a:xfrm flipH="1">
            <a:off x="6338166" y="4872819"/>
            <a:ext cx="681942" cy="1617490"/>
          </a:xfrm>
          <a:custGeom>
            <a:avLst/>
            <a:gdLst>
              <a:gd name="T0" fmla="*/ 0 w 474"/>
              <a:gd name="T1" fmla="*/ 0 h 971"/>
              <a:gd name="T2" fmla="*/ 429 w 474"/>
              <a:gd name="T3" fmla="*/ 971 h 971"/>
              <a:gd name="T4" fmla="*/ 474 w 474"/>
              <a:gd name="T5" fmla="*/ 369 h 971"/>
              <a:gd name="T6" fmla="*/ 0 w 474"/>
              <a:gd name="T7" fmla="*/ 0 h 971"/>
            </a:gdLst>
            <a:ahLst/>
            <a:cxnLst>
              <a:cxn ang="0">
                <a:pos x="T0" y="T1"/>
              </a:cxn>
              <a:cxn ang="0">
                <a:pos x="T2" y="T3"/>
              </a:cxn>
              <a:cxn ang="0">
                <a:pos x="T4" y="T5"/>
              </a:cxn>
              <a:cxn ang="0">
                <a:pos x="T6" y="T7"/>
              </a:cxn>
            </a:cxnLst>
            <a:rect l="0" t="0" r="r" b="b"/>
            <a:pathLst>
              <a:path w="474" h="971">
                <a:moveTo>
                  <a:pt x="0" y="0"/>
                </a:moveTo>
                <a:lnTo>
                  <a:pt x="429" y="971"/>
                </a:lnTo>
                <a:lnTo>
                  <a:pt x="474" y="369"/>
                </a:lnTo>
                <a:lnTo>
                  <a:pt x="0" y="0"/>
                </a:lnTo>
                <a:close/>
              </a:path>
            </a:pathLst>
          </a:custGeom>
          <a:solidFill>
            <a:schemeClr val="accent1">
              <a:lumMod val="60000"/>
              <a:lumOff val="40000"/>
              <a:alpha val="8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2800">
              <a:latin typeface="Source Han Serif SC" panose="02020400000000000000" pitchFamily="18" charset="-122"/>
              <a:ea typeface="Source Han Serif SC" panose="02020400000000000000" pitchFamily="18" charset="-122"/>
              <a:sym typeface="Source Han Serif SC" panose="02020400000000000000" pitchFamily="18" charset="-122"/>
            </a:endParaRPr>
          </a:p>
        </p:txBody>
      </p:sp>
      <p:sp>
        <p:nvSpPr>
          <p:cNvPr id="22" name="TextBox 21"/>
          <p:cNvSpPr txBox="1"/>
          <p:nvPr/>
        </p:nvSpPr>
        <p:spPr>
          <a:xfrm>
            <a:off x="1551641" y="1464247"/>
            <a:ext cx="1889125" cy="883920"/>
          </a:xfrm>
          <a:prstGeom prst="rect">
            <a:avLst/>
          </a:prstGeom>
          <a:noFill/>
        </p:spPr>
        <p:txBody>
          <a:bodyPr wrap="square" rtlCol="0">
            <a:spAutoFit/>
          </a:bodyPr>
          <a:lstStyle/>
          <a:p>
            <a:pPr algn="l"/>
            <a:r>
              <a:rPr lang="zh-CN" altLang="en-US"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rPr>
              <a:t>快捷键</a:t>
            </a:r>
            <a:endParaRPr lang="zh-CN" altLang="en-US"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endParaRPr>
          </a:p>
          <a:p>
            <a:pPr algn="l"/>
            <a:endParaRPr lang="zh-CN" altLang="en-US" sz="20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marL="171450" indent="-171450" algn="l">
              <a:lnSpc>
                <a:spcPct val="150000"/>
              </a:lnSpc>
              <a:buFont typeface="Arial" panose="020B0604020202020204" pitchFamily="34" charset="0"/>
              <a:buChar char="•"/>
            </a:pPr>
            <a:r>
              <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快捷键总览</a:t>
            </a:r>
            <a:r>
              <a:rPr lang="en-US" altLang="zh-CN"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-F</a:t>
            </a:r>
            <a:r>
              <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键</a:t>
            </a:r>
            <a:r>
              <a:rPr lang="en-US" altLang="zh-CN"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/Ctrl/</a:t>
            </a:r>
            <a:r>
              <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其他</a:t>
            </a:r>
            <a:endPar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indent="0">
              <a:lnSpc>
                <a:spcPct val="150000"/>
              </a:lnSpc>
              <a:buFont typeface="Arial" panose="020B0604020202020204" pitchFamily="34" charset="0"/>
              <a:buNone/>
            </a:pPr>
            <a:endParaRPr 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25" name="TextBox 24"/>
          <p:cNvSpPr txBox="1"/>
          <p:nvPr/>
        </p:nvSpPr>
        <p:spPr>
          <a:xfrm>
            <a:off x="4238961" y="3206032"/>
            <a:ext cx="995680" cy="1403350"/>
          </a:xfrm>
          <a:prstGeom prst="rect">
            <a:avLst/>
          </a:prstGeom>
          <a:noFill/>
        </p:spPr>
        <p:txBody>
          <a:bodyPr wrap="none" rtlCol="0">
            <a:spAutoFit/>
          </a:bodyPr>
          <a:lstStyle/>
          <a:p>
            <a:pPr algn="l">
              <a:buClrTx/>
              <a:buSzTx/>
              <a:buFontTx/>
            </a:pPr>
            <a:r>
              <a:rPr lang="zh-CN" altLang="en-US" sz="1800"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rPr>
              <a:t>数</a:t>
            </a:r>
            <a:r>
              <a:rPr lang="en-US" altLang="zh-CN" sz="1800"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rPr>
              <a:t> </a:t>
            </a:r>
            <a:r>
              <a:rPr lang="zh-CN" altLang="en-US" sz="1800"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rPr>
              <a:t>组</a:t>
            </a:r>
            <a:endParaRPr lang="zh-CN" altLang="en-US" sz="1800"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endParaRPr>
          </a:p>
          <a:p>
            <a:pPr algn="l"/>
            <a:endParaRPr lang="zh-CN" altLang="en-US" sz="200"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endParaRPr>
          </a:p>
          <a:p>
            <a:pPr marL="171450" indent="-171450" algn="l">
              <a:lnSpc>
                <a:spcPct val="150000"/>
              </a:lnSpc>
              <a:buFont typeface="Arial" panose="020B0604020202020204" pitchFamily="34" charset="0"/>
              <a:buChar char="•"/>
            </a:pPr>
            <a:r>
              <a:rPr lang="en-US" altLang="zh-CN"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SUMIF</a:t>
            </a:r>
            <a:endPar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marL="171450" indent="-171450" algn="l">
              <a:lnSpc>
                <a:spcPct val="150000"/>
              </a:lnSpc>
              <a:buFont typeface="Arial" panose="020B0604020202020204" pitchFamily="34" charset="0"/>
              <a:buChar char="•"/>
            </a:pPr>
            <a:r>
              <a:rPr lang="en-US" altLang="zh-CN"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IF</a:t>
            </a:r>
            <a:endParaRPr 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marL="171450" indent="-171450" algn="l">
              <a:lnSpc>
                <a:spcPct val="150000"/>
              </a:lnSpc>
              <a:buFont typeface="Arial" panose="020B0604020202020204" pitchFamily="34" charset="0"/>
              <a:buChar char="•"/>
            </a:pPr>
            <a:r>
              <a:rPr lang="en-US" altLang="zh-CN"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VLOOKUP</a:t>
            </a:r>
            <a:endParaRPr 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algn="l">
              <a:buClrTx/>
              <a:buSzTx/>
              <a:buFontTx/>
            </a:pPr>
            <a:endParaRPr lang="zh-CN" altLang="en-US" sz="1800" b="1">
              <a:latin typeface="微软雅黑" panose="020B0503020204020204" charset="-122"/>
              <a:ea typeface="微软雅黑" panose="020B0503020204020204" charset="-122"/>
              <a:cs typeface="微软雅黑" panose="020B0503020204020204" charset="-122"/>
              <a:sym typeface="Source Han Serif SC" panose="02020400000000000000" pitchFamily="18" charset="-122"/>
            </a:endParaRPr>
          </a:p>
        </p:txBody>
      </p:sp>
      <p:sp>
        <p:nvSpPr>
          <p:cNvPr id="28" name="TextBox 27"/>
          <p:cNvSpPr txBox="1"/>
          <p:nvPr/>
        </p:nvSpPr>
        <p:spPr>
          <a:xfrm>
            <a:off x="1551641" y="4579517"/>
            <a:ext cx="1097280" cy="1125855"/>
          </a:xfrm>
          <a:prstGeom prst="rect">
            <a:avLst/>
          </a:prstGeom>
          <a:noFill/>
        </p:spPr>
        <p:txBody>
          <a:bodyPr wrap="none" rtlCol="0">
            <a:spAutoFit/>
          </a:bodyPr>
          <a:lstStyle/>
          <a:p>
            <a:pPr algn="l">
              <a:buClrTx/>
              <a:buSzTx/>
              <a:buFontTx/>
            </a:pPr>
            <a:r>
              <a:rPr lang="zh-CN" altLang="en-US" sz="1800"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rPr>
              <a:t>数据</a:t>
            </a:r>
            <a:r>
              <a:rPr lang="zh-CN" altLang="en-US" sz="1800"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rPr>
              <a:t>汇总</a:t>
            </a:r>
            <a:endParaRPr lang="zh-CN" altLang="en-US" sz="1800"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endParaRPr>
          </a:p>
          <a:p>
            <a:pPr algn="l">
              <a:buClrTx/>
              <a:buSzTx/>
              <a:buFontTx/>
            </a:pPr>
            <a:endParaRPr lang="zh-CN" altLang="en-US" sz="200" b="1">
              <a:gradFill>
                <a:gsLst>
                  <a:gs pos="0">
                    <a:schemeClr val="accent1"/>
                  </a:gs>
                  <a:gs pos="100000">
                    <a:schemeClr val="accent6"/>
                  </a:gs>
                </a:gsLst>
                <a:lin ang="5400000" scaled="0"/>
              </a:gradFill>
              <a:latin typeface="微软雅黑" panose="020B0503020204020204" charset="-122"/>
              <a:ea typeface="微软雅黑" panose="020B0503020204020204" charset="-122"/>
              <a:cs typeface="微软雅黑" panose="020B0503020204020204" charset="-122"/>
              <a:sym typeface="Source Han Serif SC" panose="02020400000000000000" pitchFamily="18" charset="-122"/>
            </a:endParaRPr>
          </a:p>
          <a:p>
            <a:pPr marL="171450" indent="-171450" algn="l">
              <a:lnSpc>
                <a:spcPct val="150000"/>
              </a:lnSpc>
              <a:buClrTx/>
              <a:buSzTx/>
              <a:buFont typeface="Arial" panose="020B0604020202020204" pitchFamily="34" charset="0"/>
              <a:buChar char="•"/>
            </a:pPr>
            <a:r>
              <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图表</a:t>
            </a:r>
            <a:endPar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marL="171450" indent="-171450" algn="l">
              <a:lnSpc>
                <a:spcPct val="150000"/>
              </a:lnSpc>
              <a:buClrTx/>
              <a:buSzTx/>
              <a:buFont typeface="Arial" panose="020B0604020202020204" pitchFamily="34" charset="0"/>
              <a:buChar char="•"/>
            </a:pPr>
            <a:r>
              <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高级筛选</a:t>
            </a:r>
            <a:endPar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a:p>
            <a:pPr marL="171450" indent="-171450" algn="l">
              <a:lnSpc>
                <a:spcPct val="150000"/>
              </a:lnSpc>
              <a:buClrTx/>
              <a:buSzTx/>
              <a:buFont typeface="Arial" panose="020B0604020202020204" pitchFamily="34" charset="0"/>
              <a:buChar char="•"/>
            </a:pPr>
            <a:r>
              <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rPr>
              <a:t>功能区</a:t>
            </a:r>
            <a:endParaRPr lang="zh-CN" altLang="en-US" sz="1050" dirty="0">
              <a:solidFill>
                <a:schemeClr val="bg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5" name="标题 1"/>
          <p:cNvSpPr txBox="1"/>
          <p:nvPr/>
        </p:nvSpPr>
        <p:spPr>
          <a:xfrm>
            <a:off x="2399030" y="631825"/>
            <a:ext cx="1504315"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4000" b="1" dirty="0">
                <a:gradFill>
                  <a:gsLst>
                    <a:gs pos="0">
                      <a:schemeClr val="accent6"/>
                    </a:gs>
                    <a:gs pos="100000">
                      <a:schemeClr val="accent6">
                        <a:lumMod val="60000"/>
                        <a:lumOff val="40000"/>
                      </a:schemeClr>
                    </a:gs>
                  </a:gsLst>
                  <a:lin ang="5400000" scaled="0"/>
                </a:gradFill>
                <a:latin typeface="微软雅黑" panose="020B0503020204020204" charset="-122"/>
                <a:ea typeface="微软雅黑" panose="020B0503020204020204" charset="-122"/>
                <a:cs typeface="+mn-ea"/>
                <a:sym typeface="Source Han Serif SC" panose="02020400000000000000" pitchFamily="18" charset="-122"/>
              </a:rPr>
              <a:t>目</a:t>
            </a:r>
            <a:r>
              <a:rPr lang="en-US" altLang="zh-CN" sz="4000" b="1" dirty="0">
                <a:gradFill>
                  <a:gsLst>
                    <a:gs pos="0">
                      <a:schemeClr val="accent6"/>
                    </a:gs>
                    <a:gs pos="100000">
                      <a:schemeClr val="accent6">
                        <a:lumMod val="60000"/>
                        <a:lumOff val="40000"/>
                      </a:schemeClr>
                    </a:gs>
                  </a:gsLst>
                  <a:lin ang="5400000" scaled="0"/>
                </a:gradFill>
                <a:latin typeface="微软雅黑" panose="020B0503020204020204" charset="-122"/>
                <a:ea typeface="微软雅黑" panose="020B0503020204020204" charset="-122"/>
                <a:cs typeface="+mn-ea"/>
                <a:sym typeface="Source Han Serif SC" panose="02020400000000000000" pitchFamily="18" charset="-122"/>
              </a:rPr>
              <a:t> </a:t>
            </a:r>
            <a:r>
              <a:rPr lang="zh-CN" altLang="en-US" sz="4000" b="1" dirty="0">
                <a:gradFill>
                  <a:gsLst>
                    <a:gs pos="0">
                      <a:schemeClr val="accent6"/>
                    </a:gs>
                    <a:gs pos="100000">
                      <a:schemeClr val="accent6">
                        <a:lumMod val="60000"/>
                        <a:lumOff val="40000"/>
                      </a:schemeClr>
                    </a:gs>
                  </a:gsLst>
                  <a:lin ang="5400000" scaled="0"/>
                </a:gradFill>
                <a:latin typeface="微软雅黑" panose="020B0503020204020204" charset="-122"/>
                <a:ea typeface="微软雅黑" panose="020B0503020204020204" charset="-122"/>
                <a:cs typeface="+mn-ea"/>
                <a:sym typeface="Source Han Serif SC" panose="02020400000000000000" pitchFamily="18" charset="-122"/>
              </a:rPr>
              <a:t>录</a:t>
            </a:r>
            <a:endParaRPr lang="zh-CN" altLang="en-US" sz="4000" b="1" dirty="0">
              <a:gradFill>
                <a:gsLst>
                  <a:gs pos="0">
                    <a:schemeClr val="accent6"/>
                  </a:gs>
                  <a:gs pos="100000">
                    <a:schemeClr val="accent6">
                      <a:lumMod val="60000"/>
                      <a:lumOff val="40000"/>
                    </a:schemeClr>
                  </a:gs>
                </a:gsLst>
                <a:lin ang="5400000" scaled="0"/>
              </a:gradFill>
              <a:latin typeface="微软雅黑" panose="020B0503020204020204" charset="-122"/>
              <a:ea typeface="微软雅黑" panose="020B0503020204020204" charset="-122"/>
              <a:cs typeface="+mn-ea"/>
              <a:sym typeface="Source Han Serif SC" panose="02020400000000000000" pitchFamily="18" charset="-122"/>
            </a:endParaRPr>
          </a:p>
        </p:txBody>
      </p:sp>
      <p:grpSp>
        <p:nvGrpSpPr>
          <p:cNvPr id="13" name="组合 12"/>
          <p:cNvGrpSpPr/>
          <p:nvPr/>
        </p:nvGrpSpPr>
        <p:grpSpPr>
          <a:xfrm>
            <a:off x="736205" y="1464257"/>
            <a:ext cx="496979" cy="496979"/>
            <a:chOff x="2213" y="3161"/>
            <a:chExt cx="931" cy="931"/>
          </a:xfrm>
        </p:grpSpPr>
        <p:sp>
          <p:nvSpPr>
            <p:cNvPr id="20" name="Rounded Rectangle 19"/>
            <p:cNvSpPr/>
            <p:nvPr/>
          </p:nvSpPr>
          <p:spPr>
            <a:xfrm>
              <a:off x="2213" y="3161"/>
              <a:ext cx="931" cy="93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ource Han Serif SC" panose="02020400000000000000" pitchFamily="18" charset="-122"/>
                <a:ea typeface="Source Han Serif SC" panose="02020400000000000000" pitchFamily="18" charset="-122"/>
                <a:cs typeface="Lato regular" panose="020F0502020204030203" pitchFamily="34" charset="0"/>
                <a:sym typeface="Source Han Serif SC" panose="02020400000000000000" pitchFamily="18" charset="-122"/>
              </a:endParaRPr>
            </a:p>
          </p:txBody>
        </p:sp>
        <p:sp>
          <p:nvSpPr>
            <p:cNvPr id="14" name="文本框 13"/>
            <p:cNvSpPr txBox="1"/>
            <p:nvPr/>
          </p:nvSpPr>
          <p:spPr>
            <a:xfrm>
              <a:off x="2376" y="3281"/>
              <a:ext cx="421" cy="69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1</a:t>
              </a:r>
              <a:endParaRPr lang="en-US" altLang="zh-CN" b="1">
                <a:solidFill>
                  <a:schemeClr val="bg1"/>
                </a:solidFill>
                <a:latin typeface="微软雅黑" panose="020B0503020204020204" charset="-122"/>
                <a:ea typeface="微软雅黑" panose="020B0503020204020204" charset="-122"/>
              </a:endParaRPr>
            </a:p>
          </p:txBody>
        </p:sp>
      </p:grpSp>
      <p:grpSp>
        <p:nvGrpSpPr>
          <p:cNvPr id="17" name="组合 16"/>
          <p:cNvGrpSpPr/>
          <p:nvPr/>
        </p:nvGrpSpPr>
        <p:grpSpPr>
          <a:xfrm>
            <a:off x="3507105" y="3180715"/>
            <a:ext cx="496570" cy="496570"/>
            <a:chOff x="2213" y="4966"/>
            <a:chExt cx="782" cy="782"/>
          </a:xfrm>
        </p:grpSpPr>
        <p:sp>
          <p:nvSpPr>
            <p:cNvPr id="23" name="Rounded Rectangle 22"/>
            <p:cNvSpPr/>
            <p:nvPr/>
          </p:nvSpPr>
          <p:spPr>
            <a:xfrm>
              <a:off x="2213" y="4966"/>
              <a:ext cx="782" cy="782"/>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ource Han Serif SC" panose="02020400000000000000" pitchFamily="18" charset="-122"/>
                <a:ea typeface="Source Han Serif SC" panose="02020400000000000000" pitchFamily="18" charset="-122"/>
                <a:cs typeface="Lato regular" panose="020F0502020204030203" pitchFamily="34" charset="0"/>
                <a:sym typeface="Source Han Serif SC" panose="02020400000000000000" pitchFamily="18" charset="-122"/>
              </a:endParaRPr>
            </a:p>
          </p:txBody>
        </p:sp>
        <p:sp>
          <p:nvSpPr>
            <p:cNvPr id="15" name="文本框 14"/>
            <p:cNvSpPr txBox="1"/>
            <p:nvPr/>
          </p:nvSpPr>
          <p:spPr>
            <a:xfrm>
              <a:off x="2372" y="5068"/>
              <a:ext cx="465"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2</a:t>
              </a:r>
              <a:endParaRPr lang="en-US" altLang="zh-CN" b="1">
                <a:solidFill>
                  <a:schemeClr val="bg1"/>
                </a:solidFill>
                <a:latin typeface="微软雅黑" panose="020B0503020204020204" charset="-122"/>
                <a:ea typeface="微软雅黑" panose="020B0503020204020204" charset="-122"/>
              </a:endParaRPr>
            </a:p>
          </p:txBody>
        </p:sp>
      </p:grpSp>
      <p:grpSp>
        <p:nvGrpSpPr>
          <p:cNvPr id="18" name="组合 17"/>
          <p:cNvGrpSpPr/>
          <p:nvPr/>
        </p:nvGrpSpPr>
        <p:grpSpPr>
          <a:xfrm>
            <a:off x="735965" y="4514215"/>
            <a:ext cx="496570" cy="496570"/>
            <a:chOff x="2213" y="6771"/>
            <a:chExt cx="782" cy="782"/>
          </a:xfrm>
        </p:grpSpPr>
        <p:sp>
          <p:nvSpPr>
            <p:cNvPr id="26" name="Rounded Rectangle 25"/>
            <p:cNvSpPr/>
            <p:nvPr/>
          </p:nvSpPr>
          <p:spPr>
            <a:xfrm>
              <a:off x="2213" y="6771"/>
              <a:ext cx="782" cy="782"/>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Source Han Serif SC" panose="02020400000000000000" pitchFamily="18" charset="-122"/>
                <a:ea typeface="Source Han Serif SC" panose="02020400000000000000" pitchFamily="18" charset="-122"/>
                <a:cs typeface="Lato regular" panose="020F0502020204030203" pitchFamily="34" charset="0"/>
                <a:sym typeface="Source Han Serif SC" panose="02020400000000000000" pitchFamily="18" charset="-122"/>
              </a:endParaRPr>
            </a:p>
          </p:txBody>
        </p:sp>
        <p:sp>
          <p:nvSpPr>
            <p:cNvPr id="16" name="文本框 15"/>
            <p:cNvSpPr txBox="1"/>
            <p:nvPr/>
          </p:nvSpPr>
          <p:spPr>
            <a:xfrm>
              <a:off x="2350" y="6874"/>
              <a:ext cx="465" cy="580"/>
            </a:xfrm>
            <a:prstGeom prst="rect">
              <a:avLst/>
            </a:prstGeom>
            <a:noFill/>
          </p:spPr>
          <p:txBody>
            <a:bodyPr wrap="square" rtlCol="0">
              <a:spAutoFit/>
            </a:bodyPr>
            <a:p>
              <a:r>
                <a:rPr lang="en-US" altLang="zh-CN" b="1">
                  <a:solidFill>
                    <a:schemeClr val="bg1"/>
                  </a:solidFill>
                  <a:latin typeface="微软雅黑" panose="020B0503020204020204" charset="-122"/>
                  <a:ea typeface="微软雅黑" panose="020B0503020204020204" charset="-122"/>
                </a:rPr>
                <a:t>3</a:t>
              </a:r>
              <a:endParaRPr lang="en-US" altLang="zh-CN" b="1">
                <a:solidFill>
                  <a:schemeClr val="bg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IF-</a:t>
            </a:r>
            <a:r>
              <a:rPr lang="zh-CN" sz="2800" dirty="0" smtClean="0">
                <a:solidFill>
                  <a:srgbClr val="364769"/>
                </a:solidFill>
                <a:effectLst/>
                <a:latin typeface="微软雅黑" panose="020B0503020204020204" charset="-122"/>
                <a:ea typeface="微软雅黑" panose="020B0503020204020204" charset="-122"/>
                <a:sym typeface="+mn-ea"/>
              </a:rPr>
              <a:t>跳过错误值</a:t>
            </a:r>
            <a:r>
              <a:rPr lang="zh-CN" sz="2800" dirty="0" smtClean="0">
                <a:solidFill>
                  <a:srgbClr val="364769"/>
                </a:solidFill>
                <a:effectLst/>
                <a:latin typeface="微软雅黑" panose="020B0503020204020204" charset="-122"/>
                <a:ea typeface="微软雅黑" panose="020B0503020204020204" charset="-122"/>
                <a:sym typeface="+mn-ea"/>
              </a:rPr>
              <a:t>求和</a:t>
            </a:r>
            <a:endParaRPr lang="zh-CN"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918845" y="707390"/>
            <a:ext cx="8433435" cy="76898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案例：计算美东仓库的</a:t>
            </a:r>
            <a:r>
              <a:rPr lang="zh-CN" altLang="en-US" sz="1600" dirty="0" smtClean="0">
                <a:solidFill>
                  <a:srgbClr val="364769"/>
                </a:solidFill>
                <a:effectLst/>
                <a:latin typeface="微软雅黑" panose="020B0503020204020204" charset="-122"/>
                <a:ea typeface="微软雅黑" panose="020B0503020204020204" charset="-122"/>
                <a:sym typeface="+mn-ea"/>
              </a:rPr>
              <a:t>库存之和</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
        <p:nvSpPr>
          <p:cNvPr id="7" name="文本框 6"/>
          <p:cNvSpPr txBox="1"/>
          <p:nvPr/>
        </p:nvSpPr>
        <p:spPr>
          <a:xfrm>
            <a:off x="918845" y="5151755"/>
            <a:ext cx="8776970" cy="1014730"/>
          </a:xfrm>
          <a:prstGeom prst="rect">
            <a:avLst/>
          </a:prstGeom>
          <a:noFill/>
        </p:spPr>
        <p:txBody>
          <a:bodyPr wrap="square" rtlCol="0" anchor="t">
            <a:spAutoFit/>
          </a:bodyPr>
          <a:p>
            <a:r>
              <a:rPr sz="1200">
                <a:solidFill>
                  <a:srgbClr val="FF0000"/>
                </a:solidFill>
                <a:latin typeface="微软雅黑" panose="020B0503020204020204" charset="-122"/>
                <a:ea typeface="微软雅黑" panose="020B0503020204020204" charset="-122"/>
                <a:cs typeface="微软雅黑" panose="020B0503020204020204" charset="-122"/>
              </a:rPr>
              <a:t>ISNUMBER函数</a:t>
            </a:r>
            <a:r>
              <a:rPr lang="zh-CN" sz="1200">
                <a:solidFill>
                  <a:srgbClr val="FF0000"/>
                </a:solidFill>
                <a:latin typeface="微软雅黑" panose="020B0503020204020204" charset="-122"/>
                <a:ea typeface="微软雅黑" panose="020B0503020204020204" charset="-122"/>
                <a:cs typeface="微软雅黑" panose="020B0503020204020204" charset="-122"/>
              </a:rPr>
              <a:t>：</a:t>
            </a:r>
            <a:r>
              <a:rPr sz="1200">
                <a:solidFill>
                  <a:srgbClr val="FF0000"/>
                </a:solidFill>
                <a:latin typeface="微软雅黑" panose="020B0503020204020204" charset="-122"/>
                <a:ea typeface="微软雅黑" panose="020B0503020204020204" charset="-122"/>
                <a:cs typeface="微软雅黑" panose="020B0503020204020204" charset="-122"/>
              </a:rPr>
              <a:t>判断</a:t>
            </a:r>
            <a:r>
              <a:rPr lang="en-US" sz="1200">
                <a:solidFill>
                  <a:srgbClr val="FF0000"/>
                </a:solidFill>
                <a:latin typeface="微软雅黑" panose="020B0503020204020204" charset="-122"/>
                <a:ea typeface="微软雅黑" panose="020B0503020204020204" charset="-122"/>
                <a:cs typeface="微软雅黑" panose="020B0503020204020204" charset="-122"/>
              </a:rPr>
              <a:t>H2</a:t>
            </a:r>
            <a:r>
              <a:rPr lang="zh-CN" altLang="en-US" sz="1200">
                <a:solidFill>
                  <a:srgbClr val="FF0000"/>
                </a:solidFill>
                <a:latin typeface="微软雅黑" panose="020B0503020204020204" charset="-122"/>
                <a:ea typeface="微软雅黑" panose="020B0503020204020204" charset="-122"/>
                <a:cs typeface="微软雅黑" panose="020B0503020204020204" charset="-122"/>
              </a:rPr>
              <a:t>：</a:t>
            </a:r>
            <a:r>
              <a:rPr lang="en-US" altLang="zh-CN" sz="1200">
                <a:solidFill>
                  <a:srgbClr val="FF0000"/>
                </a:solidFill>
                <a:latin typeface="微软雅黑" panose="020B0503020204020204" charset="-122"/>
                <a:ea typeface="微软雅黑" panose="020B0503020204020204" charset="-122"/>
                <a:cs typeface="微软雅黑" panose="020B0503020204020204" charset="-122"/>
              </a:rPr>
              <a:t>H4</a:t>
            </a:r>
            <a:r>
              <a:rPr sz="1200">
                <a:solidFill>
                  <a:srgbClr val="FF0000"/>
                </a:solidFill>
                <a:latin typeface="微软雅黑" panose="020B0503020204020204" charset="-122"/>
                <a:ea typeface="微软雅黑" panose="020B0503020204020204" charset="-122"/>
                <a:cs typeface="微软雅黑" panose="020B0503020204020204" charset="-122"/>
              </a:rPr>
              <a:t>单元的内容是否为数字，是数字返回TRUE、否则返回FALSE</a:t>
            </a:r>
            <a:r>
              <a:rPr lang="zh-CN" sz="1200">
                <a:solidFill>
                  <a:srgbClr val="FF0000"/>
                </a:solidFill>
                <a:latin typeface="微软雅黑" panose="020B0503020204020204" charset="-122"/>
                <a:ea typeface="微软雅黑" panose="020B0503020204020204" charset="-122"/>
                <a:cs typeface="微软雅黑" panose="020B0503020204020204" charset="-122"/>
              </a:rPr>
              <a:t>；</a:t>
            </a:r>
            <a:endParaRPr lang="zh-CN" sz="1200">
              <a:solidFill>
                <a:srgbClr val="FF0000"/>
              </a:solidFill>
              <a:latin typeface="微软雅黑" panose="020B0503020204020204" charset="-122"/>
              <a:ea typeface="微软雅黑" panose="020B0503020204020204" charset="-122"/>
              <a:cs typeface="微软雅黑" panose="020B0503020204020204" charset="-122"/>
            </a:endParaRPr>
          </a:p>
          <a:p>
            <a:endParaRPr sz="1200">
              <a:solidFill>
                <a:srgbClr val="FF0000"/>
              </a:solidFill>
              <a:latin typeface="微软雅黑" panose="020B0503020204020204" charset="-122"/>
              <a:ea typeface="微软雅黑" panose="020B0503020204020204" charset="-122"/>
              <a:cs typeface="微软雅黑" panose="020B0503020204020204" charset="-122"/>
            </a:endParaRPr>
          </a:p>
          <a:p>
            <a:r>
              <a:rPr sz="1200">
                <a:solidFill>
                  <a:srgbClr val="FF0000"/>
                </a:solidFill>
                <a:latin typeface="微软雅黑" panose="020B0503020204020204" charset="-122"/>
                <a:ea typeface="微软雅黑" panose="020B0503020204020204" charset="-122"/>
                <a:cs typeface="微软雅黑" panose="020B0503020204020204" charset="-122"/>
              </a:rPr>
              <a:t>IF(ISNUMBER(B2:B8),B2:B8,0)</a:t>
            </a:r>
            <a:r>
              <a:rPr lang="zh-CN" sz="1200">
                <a:solidFill>
                  <a:srgbClr val="FF0000"/>
                </a:solidFill>
                <a:latin typeface="微软雅黑" panose="020B0503020204020204" charset="-122"/>
                <a:ea typeface="微软雅黑" panose="020B0503020204020204" charset="-122"/>
                <a:cs typeface="微软雅黑" panose="020B0503020204020204" charset="-122"/>
              </a:rPr>
              <a:t>：</a:t>
            </a:r>
            <a:r>
              <a:rPr sz="1200">
                <a:solidFill>
                  <a:srgbClr val="FF0000"/>
                </a:solidFill>
                <a:latin typeface="微软雅黑" panose="020B0503020204020204" charset="-122"/>
                <a:ea typeface="微软雅黑" panose="020B0503020204020204" charset="-122"/>
                <a:cs typeface="微软雅黑" panose="020B0503020204020204" charset="-122"/>
              </a:rPr>
              <a:t>判断B2：B8单元的内容是否为数字，是数字返回其原来本身的内容、否则返回0</a:t>
            </a:r>
            <a:r>
              <a:rPr lang="zh-CN" sz="1200">
                <a:solidFill>
                  <a:srgbClr val="FF0000"/>
                </a:solidFill>
                <a:latin typeface="微软雅黑" panose="020B0503020204020204" charset="-122"/>
                <a:ea typeface="微软雅黑" panose="020B0503020204020204" charset="-122"/>
                <a:cs typeface="微软雅黑" panose="020B0503020204020204" charset="-122"/>
              </a:rPr>
              <a:t>；</a:t>
            </a:r>
            <a:endParaRPr lang="zh-CN" sz="1200">
              <a:solidFill>
                <a:srgbClr val="FF0000"/>
              </a:solidFill>
              <a:latin typeface="微软雅黑" panose="020B0503020204020204" charset="-122"/>
              <a:ea typeface="微软雅黑" panose="020B0503020204020204" charset="-122"/>
              <a:cs typeface="微软雅黑" panose="020B0503020204020204" charset="-122"/>
            </a:endParaRPr>
          </a:p>
          <a:p>
            <a:endParaRPr sz="1200">
              <a:solidFill>
                <a:srgbClr val="FF0000"/>
              </a:solidFill>
              <a:latin typeface="微软雅黑" panose="020B0503020204020204" charset="-122"/>
              <a:ea typeface="微软雅黑" panose="020B0503020204020204" charset="-122"/>
              <a:cs typeface="微软雅黑" panose="020B0503020204020204" charset="-122"/>
            </a:endParaRPr>
          </a:p>
          <a:p>
            <a:r>
              <a:rPr sz="1200">
                <a:solidFill>
                  <a:srgbClr val="FF0000"/>
                </a:solidFill>
                <a:latin typeface="微软雅黑" panose="020B0503020204020204" charset="-122"/>
                <a:ea typeface="微软雅黑" panose="020B0503020204020204" charset="-122"/>
                <a:cs typeface="微软雅黑" panose="020B0503020204020204" charset="-122"/>
              </a:rPr>
              <a:t>因为上述过程构造了内存数组，所以在使用sum函数求和时要</a:t>
            </a:r>
            <a:r>
              <a:rPr lang="zh-CN" sz="1200">
                <a:solidFill>
                  <a:srgbClr val="FF0000"/>
                </a:solidFill>
                <a:latin typeface="微软雅黑" panose="020B0503020204020204" charset="-122"/>
                <a:ea typeface="微软雅黑" panose="020B0503020204020204" charset="-122"/>
                <a:cs typeface="微软雅黑" panose="020B0503020204020204" charset="-122"/>
              </a:rPr>
              <a:t>按</a:t>
            </a:r>
            <a:r>
              <a:rPr sz="1200">
                <a:solidFill>
                  <a:srgbClr val="FF0000"/>
                </a:solidFill>
                <a:latin typeface="微软雅黑" panose="020B0503020204020204" charset="-122"/>
                <a:ea typeface="微软雅黑" panose="020B0503020204020204" charset="-122"/>
                <a:cs typeface="微软雅黑" panose="020B0503020204020204" charset="-122"/>
              </a:rPr>
              <a:t>住Ctrl+Shift+Enter三键确定。</a:t>
            </a:r>
            <a:endParaRPr sz="1200">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
          <a:stretch>
            <a:fillRect/>
          </a:stretch>
        </p:blipFill>
        <p:spPr>
          <a:xfrm>
            <a:off x="918845" y="1351915"/>
            <a:ext cx="4219575" cy="3638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IF-</a:t>
            </a:r>
            <a:r>
              <a:rPr lang="zh-CN" altLang="en-US" sz="2800" dirty="0" smtClean="0">
                <a:solidFill>
                  <a:srgbClr val="364769"/>
                </a:solidFill>
                <a:effectLst/>
                <a:latin typeface="微软雅黑" panose="020B0503020204020204" charset="-122"/>
                <a:ea typeface="微软雅黑" panose="020B0503020204020204" charset="-122"/>
                <a:sym typeface="+mn-ea"/>
              </a:rPr>
              <a:t>条件求和</a:t>
            </a:r>
            <a:endParaRPr lang="zh-CN" altLang="en-US"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918845" y="707390"/>
            <a:ext cx="8433435" cy="76898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案例：计算澳洲墨尔本仓库和英国仓库的库存之和</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
        <p:nvSpPr>
          <p:cNvPr id="7" name="文本框 6"/>
          <p:cNvSpPr txBox="1"/>
          <p:nvPr/>
        </p:nvSpPr>
        <p:spPr>
          <a:xfrm>
            <a:off x="7820660" y="1330325"/>
            <a:ext cx="4164330" cy="2584450"/>
          </a:xfrm>
          <a:prstGeom prst="rect">
            <a:avLst/>
          </a:prstGeom>
          <a:noFill/>
        </p:spPr>
        <p:txBody>
          <a:bodyPr wrap="square" rtlCol="0" anchor="t">
            <a:spAutoFit/>
          </a:bodyPr>
          <a:p>
            <a:pPr>
              <a:lnSpc>
                <a:spcPct val="150000"/>
              </a:lnSpc>
            </a:pPr>
            <a:r>
              <a:rPr lang="zh-CN" sz="1200">
                <a:solidFill>
                  <a:srgbClr val="FF0000"/>
                </a:solidFill>
                <a:latin typeface="微软雅黑" panose="020B0503020204020204" charset="-122"/>
                <a:ea typeface="微软雅黑" panose="020B0503020204020204" charset="-122"/>
                <a:cs typeface="微软雅黑" panose="020B0503020204020204" charset="-122"/>
              </a:rPr>
              <a:t>①</a:t>
            </a:r>
            <a:r>
              <a:rPr sz="1200">
                <a:solidFill>
                  <a:srgbClr val="FF0000"/>
                </a:solidFill>
                <a:latin typeface="微软雅黑" panose="020B0503020204020204" charset="-122"/>
                <a:ea typeface="微软雅黑" panose="020B0503020204020204" charset="-122"/>
                <a:cs typeface="微软雅黑" panose="020B0503020204020204" charset="-122"/>
              </a:rPr>
              <a:t>IF((K2:K24="澳洲墨尔本仓库")+(K2:K24="英国仓库"),L2:L24,0</a:t>
            </a:r>
            <a:r>
              <a:rPr lang="en-US" sz="1200">
                <a:solidFill>
                  <a:srgbClr val="FF0000"/>
                </a:solidFill>
                <a:latin typeface="微软雅黑" panose="020B0503020204020204" charset="-122"/>
                <a:ea typeface="微软雅黑" panose="020B0503020204020204" charset="-122"/>
                <a:cs typeface="微软雅黑" panose="020B0503020204020204" charset="-122"/>
              </a:rPr>
              <a:t>)</a:t>
            </a:r>
            <a:r>
              <a:rPr sz="1200">
                <a:solidFill>
                  <a:srgbClr val="FF0000"/>
                </a:solidFill>
                <a:latin typeface="微软雅黑" panose="020B0503020204020204" charset="-122"/>
                <a:ea typeface="微软雅黑" panose="020B0503020204020204" charset="-122"/>
                <a:cs typeface="微软雅黑" panose="020B0503020204020204" charset="-122"/>
              </a:rPr>
              <a:t>的功能是判断</a:t>
            </a:r>
            <a:r>
              <a:rPr sz="1200">
                <a:solidFill>
                  <a:srgbClr val="FF0000"/>
                </a:solidFill>
                <a:latin typeface="微软雅黑" panose="020B0503020204020204" charset="-122"/>
                <a:ea typeface="微软雅黑" panose="020B0503020204020204" charset="-122"/>
                <a:cs typeface="微软雅黑" panose="020B0503020204020204" charset="-122"/>
                <a:sym typeface="+mn-ea"/>
              </a:rPr>
              <a:t>K2:K24</a:t>
            </a:r>
            <a:r>
              <a:rPr sz="1200">
                <a:solidFill>
                  <a:srgbClr val="FF0000"/>
                </a:solidFill>
                <a:latin typeface="微软雅黑" panose="020B0503020204020204" charset="-122"/>
                <a:ea typeface="微软雅黑" panose="020B0503020204020204" charset="-122"/>
                <a:cs typeface="微软雅黑" panose="020B0503020204020204" charset="-122"/>
              </a:rPr>
              <a:t>单元格区域内容是否为</a:t>
            </a:r>
            <a:r>
              <a:rPr sz="1200">
                <a:solidFill>
                  <a:srgbClr val="FF0000"/>
                </a:solidFill>
                <a:latin typeface="微软雅黑" panose="020B0503020204020204" charset="-122"/>
                <a:ea typeface="微软雅黑" panose="020B0503020204020204" charset="-122"/>
                <a:cs typeface="微软雅黑" panose="020B0503020204020204" charset="-122"/>
                <a:sym typeface="+mn-ea"/>
              </a:rPr>
              <a:t>澳洲墨尔本仓库</a:t>
            </a:r>
            <a:r>
              <a:rPr sz="1200">
                <a:solidFill>
                  <a:srgbClr val="FF0000"/>
                </a:solidFill>
                <a:latin typeface="微软雅黑" panose="020B0503020204020204" charset="-122"/>
                <a:ea typeface="微软雅黑" panose="020B0503020204020204" charset="-122"/>
                <a:cs typeface="微软雅黑" panose="020B0503020204020204" charset="-122"/>
              </a:rPr>
              <a:t>或</a:t>
            </a:r>
            <a:r>
              <a:rPr sz="1200">
                <a:solidFill>
                  <a:srgbClr val="FF0000"/>
                </a:solidFill>
                <a:latin typeface="微软雅黑" panose="020B0503020204020204" charset="-122"/>
                <a:ea typeface="微软雅黑" panose="020B0503020204020204" charset="-122"/>
                <a:cs typeface="微软雅黑" panose="020B0503020204020204" charset="-122"/>
                <a:sym typeface="+mn-ea"/>
              </a:rPr>
              <a:t>英国</a:t>
            </a:r>
            <a:r>
              <a:rPr lang="zh-CN" sz="1200">
                <a:solidFill>
                  <a:srgbClr val="FF0000"/>
                </a:solidFill>
                <a:latin typeface="微软雅黑" panose="020B0503020204020204" charset="-122"/>
                <a:ea typeface="微软雅黑" panose="020B0503020204020204" charset="-122"/>
                <a:cs typeface="微软雅黑" panose="020B0503020204020204" charset="-122"/>
                <a:sym typeface="+mn-ea"/>
              </a:rPr>
              <a:t>仓库</a:t>
            </a:r>
            <a:r>
              <a:rPr sz="1200">
                <a:solidFill>
                  <a:srgbClr val="FF0000"/>
                </a:solidFill>
                <a:latin typeface="微软雅黑" panose="020B0503020204020204" charset="-122"/>
                <a:ea typeface="微软雅黑" panose="020B0503020204020204" charset="-122"/>
                <a:cs typeface="微软雅黑" panose="020B0503020204020204" charset="-122"/>
              </a:rPr>
              <a:t>，如果成立则返回C列对应位置的销量、否则返回0</a:t>
            </a:r>
            <a:r>
              <a:rPr lang="zh-CN" sz="1200">
                <a:solidFill>
                  <a:srgbClr val="FF0000"/>
                </a:solidFill>
                <a:latin typeface="微软雅黑" panose="020B0503020204020204" charset="-122"/>
                <a:ea typeface="微软雅黑" panose="020B0503020204020204" charset="-122"/>
                <a:cs typeface="微软雅黑" panose="020B0503020204020204" charset="-122"/>
              </a:rPr>
              <a:t>；</a:t>
            </a:r>
            <a:endParaRPr lang="zh-CN" sz="120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sz="120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sz="1200">
                <a:solidFill>
                  <a:srgbClr val="FF0000"/>
                </a:solidFill>
                <a:latin typeface="微软雅黑" panose="020B0503020204020204" charset="-122"/>
                <a:ea typeface="微软雅黑" panose="020B0503020204020204" charset="-122"/>
                <a:cs typeface="微软雅黑" panose="020B0503020204020204" charset="-122"/>
              </a:rPr>
              <a:t>②</a:t>
            </a:r>
            <a:r>
              <a:rPr sz="1200">
                <a:solidFill>
                  <a:srgbClr val="FF0000"/>
                </a:solidFill>
                <a:latin typeface="微软雅黑" panose="020B0503020204020204" charset="-122"/>
                <a:ea typeface="微软雅黑" panose="020B0503020204020204" charset="-122"/>
                <a:cs typeface="微软雅黑" panose="020B0503020204020204" charset="-122"/>
              </a:rPr>
              <a:t>最后使用SUM对内存数组用Ctrl+Shift+Enter三键求和</a:t>
            </a:r>
            <a:r>
              <a:rPr lang="zh-CN" sz="1200">
                <a:solidFill>
                  <a:srgbClr val="FF0000"/>
                </a:solidFill>
                <a:latin typeface="微软雅黑" panose="020B0503020204020204" charset="-122"/>
                <a:ea typeface="微软雅黑" panose="020B0503020204020204" charset="-122"/>
                <a:cs typeface="微软雅黑" panose="020B0503020204020204" charset="-122"/>
              </a:rPr>
              <a:t>；</a:t>
            </a:r>
            <a:endParaRPr lang="zh-CN" sz="120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endParaRPr sz="120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sz="1200">
                <a:solidFill>
                  <a:srgbClr val="FF0000"/>
                </a:solidFill>
                <a:latin typeface="微软雅黑" panose="020B0503020204020204" charset="-122"/>
                <a:ea typeface="微软雅黑" panose="020B0503020204020204" charset="-122"/>
                <a:cs typeface="微软雅黑" panose="020B0503020204020204" charset="-122"/>
              </a:rPr>
              <a:t>③</a:t>
            </a:r>
            <a:r>
              <a:rPr sz="1200">
                <a:solidFill>
                  <a:srgbClr val="FF0000"/>
                </a:solidFill>
                <a:latin typeface="微软雅黑" panose="020B0503020204020204" charset="-122"/>
                <a:ea typeface="微软雅黑" panose="020B0503020204020204" charset="-122"/>
                <a:cs typeface="微软雅黑" panose="020B0503020204020204" charset="-122"/>
              </a:rPr>
              <a:t>在这里连接两个条件的“+”号，相当于逻辑关系或、只要有一个成立就返回TRUE。</a:t>
            </a:r>
            <a:endParaRPr sz="1200">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rcRect b="11547"/>
          <a:stretch>
            <a:fillRect/>
          </a:stretch>
        </p:blipFill>
        <p:spPr>
          <a:xfrm>
            <a:off x="810895" y="1330325"/>
            <a:ext cx="6886575" cy="50634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489331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IF-</a:t>
            </a:r>
            <a:r>
              <a:rPr lang="zh-CN" sz="2800" dirty="0" smtClean="0">
                <a:solidFill>
                  <a:srgbClr val="364769"/>
                </a:solidFill>
                <a:effectLst/>
                <a:latin typeface="微软雅黑" panose="020B0503020204020204" charset="-122"/>
                <a:ea typeface="微软雅黑" panose="020B0503020204020204" charset="-122"/>
                <a:sym typeface="+mn-ea"/>
              </a:rPr>
              <a:t>反向</a:t>
            </a:r>
            <a:r>
              <a:rPr lang="zh-CN" sz="2800" dirty="0" smtClean="0">
                <a:solidFill>
                  <a:srgbClr val="364769"/>
                </a:solidFill>
                <a:effectLst/>
                <a:latin typeface="微软雅黑" panose="020B0503020204020204" charset="-122"/>
                <a:ea typeface="微软雅黑" panose="020B0503020204020204" charset="-122"/>
                <a:sym typeface="+mn-ea"/>
              </a:rPr>
              <a:t>查找</a:t>
            </a:r>
            <a:endParaRPr lang="zh-CN"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918845" y="707390"/>
            <a:ext cx="8433435" cy="108458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案例：根据</a:t>
            </a:r>
            <a:r>
              <a:rPr lang="en-US" altLang="zh-CN" sz="1600" dirty="0" smtClean="0">
                <a:solidFill>
                  <a:srgbClr val="364769"/>
                </a:solidFill>
                <a:effectLst/>
                <a:latin typeface="微软雅黑" panose="020B0503020204020204" charset="-122"/>
                <a:ea typeface="微软雅黑" panose="020B0503020204020204" charset="-122"/>
                <a:sym typeface="+mn-ea"/>
              </a:rPr>
              <a:t>SKU</a:t>
            </a:r>
            <a:r>
              <a:rPr lang="zh-CN" altLang="en-US" sz="1600" dirty="0" smtClean="0">
                <a:solidFill>
                  <a:srgbClr val="364769"/>
                </a:solidFill>
                <a:effectLst/>
                <a:latin typeface="微软雅黑" panose="020B0503020204020204" charset="-122"/>
                <a:ea typeface="微软雅黑" panose="020B0503020204020204" charset="-122"/>
                <a:sym typeface="+mn-ea"/>
              </a:rPr>
              <a:t>查找对应的</a:t>
            </a:r>
            <a:r>
              <a:rPr lang="en-US" altLang="zh-CN" sz="1600" dirty="0" smtClean="0">
                <a:solidFill>
                  <a:srgbClr val="364769"/>
                </a:solidFill>
                <a:effectLst/>
                <a:latin typeface="微软雅黑" panose="020B0503020204020204" charset="-122"/>
                <a:ea typeface="微软雅黑" panose="020B0503020204020204" charset="-122"/>
                <a:sym typeface="+mn-ea"/>
              </a:rPr>
              <a:t>ID</a:t>
            </a:r>
            <a:r>
              <a:rPr lang="zh-CN" altLang="en-US" sz="1600" dirty="0" smtClean="0">
                <a:solidFill>
                  <a:srgbClr val="364769"/>
                </a:solidFill>
                <a:effectLst/>
                <a:latin typeface="微软雅黑" panose="020B0503020204020204" charset="-122"/>
                <a:ea typeface="微软雅黑" panose="020B0503020204020204" charset="-122"/>
                <a:sym typeface="+mn-ea"/>
              </a:rPr>
              <a:t>号</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原理：利用</a:t>
            </a:r>
            <a:r>
              <a:rPr lang="en-US" altLang="zh-CN" sz="1600" dirty="0" smtClean="0">
                <a:solidFill>
                  <a:srgbClr val="364769"/>
                </a:solidFill>
                <a:effectLst/>
                <a:latin typeface="微软雅黑" panose="020B0503020204020204" charset="-122"/>
                <a:ea typeface="微软雅黑" panose="020B0503020204020204" charset="-122"/>
                <a:sym typeface="+mn-ea"/>
              </a:rPr>
              <a:t>IF</a:t>
            </a:r>
            <a:r>
              <a:rPr lang="zh-CN" altLang="en-US" sz="1600" dirty="0" smtClean="0">
                <a:solidFill>
                  <a:srgbClr val="364769"/>
                </a:solidFill>
                <a:effectLst/>
                <a:latin typeface="微软雅黑" panose="020B0503020204020204" charset="-122"/>
                <a:ea typeface="微软雅黑" panose="020B0503020204020204" charset="-122"/>
                <a:sym typeface="+mn-ea"/>
              </a:rPr>
              <a:t>（{1,0}，）调换</a:t>
            </a:r>
            <a:r>
              <a:rPr lang="en-US" altLang="zh-CN" sz="1600" dirty="0" smtClean="0">
                <a:solidFill>
                  <a:srgbClr val="364769"/>
                </a:solidFill>
                <a:effectLst/>
                <a:latin typeface="微软雅黑" panose="020B0503020204020204" charset="-122"/>
                <a:ea typeface="微软雅黑" panose="020B0503020204020204" charset="-122"/>
                <a:sym typeface="+mn-ea"/>
              </a:rPr>
              <a:t>SKU</a:t>
            </a:r>
            <a:r>
              <a:rPr lang="zh-CN" altLang="en-US" sz="1600" dirty="0" smtClean="0">
                <a:solidFill>
                  <a:srgbClr val="364769"/>
                </a:solidFill>
                <a:effectLst/>
                <a:latin typeface="微软雅黑" panose="020B0503020204020204" charset="-122"/>
                <a:ea typeface="微软雅黑" panose="020B0503020204020204" charset="-122"/>
                <a:sym typeface="+mn-ea"/>
              </a:rPr>
              <a:t>列和</a:t>
            </a:r>
            <a:r>
              <a:rPr lang="en-US" altLang="zh-CN" sz="1600" dirty="0" smtClean="0">
                <a:solidFill>
                  <a:srgbClr val="364769"/>
                </a:solidFill>
                <a:effectLst/>
                <a:latin typeface="微软雅黑" panose="020B0503020204020204" charset="-122"/>
                <a:ea typeface="微软雅黑" panose="020B0503020204020204" charset="-122"/>
                <a:sym typeface="+mn-ea"/>
              </a:rPr>
              <a:t>ID</a:t>
            </a:r>
            <a:r>
              <a:rPr lang="zh-CN" altLang="en-US" sz="1600" dirty="0" smtClean="0">
                <a:solidFill>
                  <a:srgbClr val="364769"/>
                </a:solidFill>
                <a:effectLst/>
                <a:latin typeface="微软雅黑" panose="020B0503020204020204" charset="-122"/>
                <a:ea typeface="微软雅黑" panose="020B0503020204020204" charset="-122"/>
                <a:sym typeface="+mn-ea"/>
              </a:rPr>
              <a:t>列的位置，可实现</a:t>
            </a:r>
            <a:r>
              <a:rPr lang="en-US" altLang="zh-CN" sz="1600" dirty="0" smtClean="0">
                <a:solidFill>
                  <a:srgbClr val="364769"/>
                </a:solidFill>
                <a:effectLst/>
                <a:latin typeface="微软雅黑" panose="020B0503020204020204" charset="-122"/>
                <a:ea typeface="微软雅黑" panose="020B0503020204020204" charset="-122"/>
                <a:sym typeface="+mn-ea"/>
              </a:rPr>
              <a:t>VLOOKUP</a:t>
            </a:r>
            <a:r>
              <a:rPr lang="zh-CN" altLang="en-US" sz="1600" dirty="0" smtClean="0">
                <a:solidFill>
                  <a:srgbClr val="364769"/>
                </a:solidFill>
                <a:effectLst/>
                <a:latin typeface="微软雅黑" panose="020B0503020204020204" charset="-122"/>
                <a:ea typeface="微软雅黑" panose="020B0503020204020204" charset="-122"/>
                <a:sym typeface="+mn-ea"/>
              </a:rPr>
              <a:t>从左向右的</a:t>
            </a:r>
            <a:r>
              <a:rPr lang="zh-CN" altLang="en-US" sz="1600" dirty="0" smtClean="0">
                <a:solidFill>
                  <a:srgbClr val="364769"/>
                </a:solidFill>
                <a:effectLst/>
                <a:latin typeface="微软雅黑" panose="020B0503020204020204" charset="-122"/>
                <a:ea typeface="微软雅黑" panose="020B0503020204020204" charset="-122"/>
                <a:sym typeface="+mn-ea"/>
              </a:rPr>
              <a:t>查找</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1"/>
          <a:stretch>
            <a:fillRect/>
          </a:stretch>
        </p:blipFill>
        <p:spPr>
          <a:xfrm>
            <a:off x="918845" y="1791970"/>
            <a:ext cx="8372475" cy="3695700"/>
          </a:xfrm>
          <a:prstGeom prst="rect">
            <a:avLst/>
          </a:prstGeom>
        </p:spPr>
      </p:pic>
      <p:sp>
        <p:nvSpPr>
          <p:cNvPr id="7" name="文本框 6"/>
          <p:cNvSpPr txBox="1"/>
          <p:nvPr/>
        </p:nvSpPr>
        <p:spPr>
          <a:xfrm>
            <a:off x="918845" y="5635625"/>
            <a:ext cx="8628380" cy="1014730"/>
          </a:xfrm>
          <a:prstGeom prst="rect">
            <a:avLst/>
          </a:prstGeom>
          <a:noFill/>
        </p:spPr>
        <p:txBody>
          <a:bodyPr wrap="square" rtlCol="0" anchor="t">
            <a:spAutoFit/>
          </a:bodyPr>
          <a:p>
            <a:r>
              <a:rPr lang="zh-CN" altLang="en-US" sz="1200">
                <a:solidFill>
                  <a:srgbClr val="FF0000"/>
                </a:solidFill>
                <a:latin typeface="微软雅黑" panose="020B0503020204020204" charset="-122"/>
                <a:ea typeface="微软雅黑" panose="020B0503020204020204" charset="-122"/>
                <a:cs typeface="微软雅黑" panose="020B0503020204020204" charset="-122"/>
              </a:rPr>
              <a:t>①IF({1,0},B2:B</a:t>
            </a:r>
            <a:r>
              <a:rPr lang="en-US" altLang="zh-CN" sz="1200">
                <a:solidFill>
                  <a:srgbClr val="FF0000"/>
                </a:solidFill>
                <a:latin typeface="微软雅黑" panose="020B0503020204020204" charset="-122"/>
                <a:ea typeface="微软雅黑" panose="020B0503020204020204" charset="-122"/>
                <a:cs typeface="微软雅黑" panose="020B0503020204020204" charset="-122"/>
              </a:rPr>
              <a:t>30</a:t>
            </a:r>
            <a:r>
              <a:rPr lang="zh-CN" altLang="en-US" sz="1200">
                <a:solidFill>
                  <a:srgbClr val="FF0000"/>
                </a:solidFill>
                <a:latin typeface="微软雅黑" panose="020B0503020204020204" charset="-122"/>
                <a:ea typeface="微软雅黑" panose="020B0503020204020204" charset="-122"/>
                <a:cs typeface="微软雅黑" panose="020B0503020204020204" charset="-122"/>
              </a:rPr>
              <a:t>,A2:A</a:t>
            </a:r>
            <a:r>
              <a:rPr lang="en-US" altLang="zh-CN" sz="1200">
                <a:solidFill>
                  <a:srgbClr val="FF0000"/>
                </a:solidFill>
                <a:latin typeface="微软雅黑" panose="020B0503020204020204" charset="-122"/>
                <a:ea typeface="微软雅黑" panose="020B0503020204020204" charset="-122"/>
                <a:cs typeface="微软雅黑" panose="020B0503020204020204" charset="-122"/>
              </a:rPr>
              <a:t>30</a:t>
            </a:r>
            <a:r>
              <a:rPr lang="zh-CN" altLang="en-US" sz="1200">
                <a:solidFill>
                  <a:srgbClr val="FF0000"/>
                </a:solidFill>
                <a:latin typeface="微软雅黑" panose="020B0503020204020204" charset="-122"/>
                <a:ea typeface="微软雅黑" panose="020B0503020204020204" charset="-122"/>
                <a:cs typeface="微软雅黑" panose="020B0503020204020204" charset="-122"/>
              </a:rPr>
              <a:t>)相当于vlookup函数中的参数Table_array ——查找的范围；</a:t>
            </a:r>
            <a:endParaRPr lang="zh-CN" altLang="en-US" sz="1200">
              <a:solidFill>
                <a:srgbClr val="FF0000"/>
              </a:solidFill>
              <a:latin typeface="微软雅黑" panose="020B0503020204020204" charset="-122"/>
              <a:ea typeface="微软雅黑" panose="020B0503020204020204" charset="-122"/>
              <a:cs typeface="微软雅黑" panose="020B0503020204020204" charset="-122"/>
            </a:endParaRPr>
          </a:p>
          <a:p>
            <a:endParaRPr lang="zh-CN" altLang="en-US" sz="1200">
              <a:solidFill>
                <a:srgbClr val="FF0000"/>
              </a:solidFill>
              <a:latin typeface="微软雅黑" panose="020B0503020204020204" charset="-122"/>
              <a:ea typeface="微软雅黑" panose="020B0503020204020204" charset="-122"/>
              <a:cs typeface="微软雅黑" panose="020B0503020204020204" charset="-122"/>
            </a:endParaRPr>
          </a:p>
          <a:p>
            <a:r>
              <a:rPr lang="zh-CN" altLang="en-US" sz="1200">
                <a:solidFill>
                  <a:srgbClr val="FF0000"/>
                </a:solidFill>
                <a:latin typeface="微软雅黑" panose="020B0503020204020204" charset="-122"/>
                <a:ea typeface="微软雅黑" panose="020B0503020204020204" charset="-122"/>
                <a:cs typeface="微软雅黑" panose="020B0503020204020204" charset="-122"/>
              </a:rPr>
              <a:t>②if（{1,0}，）这种形式的函数形成一个数组，里面存放两列数据，</a:t>
            </a:r>
            <a:endParaRPr lang="zh-CN" altLang="en-US" sz="1200">
              <a:solidFill>
                <a:srgbClr val="FF0000"/>
              </a:solidFill>
              <a:latin typeface="微软雅黑" panose="020B0503020204020204" charset="-122"/>
              <a:ea typeface="微软雅黑" panose="020B0503020204020204" charset="-122"/>
              <a:cs typeface="微软雅黑" panose="020B0503020204020204" charset="-122"/>
            </a:endParaRPr>
          </a:p>
          <a:p>
            <a:endParaRPr lang="zh-CN" altLang="en-US" sz="1200">
              <a:solidFill>
                <a:srgbClr val="FF0000"/>
              </a:solidFill>
              <a:latin typeface="微软雅黑" panose="020B0503020204020204" charset="-122"/>
              <a:ea typeface="微软雅黑" panose="020B0503020204020204" charset="-122"/>
              <a:cs typeface="微软雅黑" panose="020B0503020204020204" charset="-122"/>
            </a:endParaRPr>
          </a:p>
          <a:p>
            <a:r>
              <a:rPr lang="zh-CN" altLang="en-US" sz="1200">
                <a:solidFill>
                  <a:srgbClr val="FF0000"/>
                </a:solidFill>
                <a:latin typeface="微软雅黑" panose="020B0503020204020204" charset="-122"/>
                <a:ea typeface="微软雅黑" panose="020B0503020204020204" charset="-122"/>
                <a:cs typeface="微软雅黑" panose="020B0503020204020204" charset="-122"/>
              </a:rPr>
              <a:t>③这里把</a:t>
            </a:r>
            <a:r>
              <a:rPr lang="en-US" altLang="zh-CN" sz="1200">
                <a:solidFill>
                  <a:srgbClr val="FF0000"/>
                </a:solidFill>
                <a:latin typeface="微软雅黑" panose="020B0503020204020204" charset="-122"/>
                <a:ea typeface="微软雅黑" panose="020B0503020204020204" charset="-122"/>
                <a:cs typeface="微软雅黑" panose="020B0503020204020204" charset="-122"/>
              </a:rPr>
              <a:t>SKU</a:t>
            </a:r>
            <a:r>
              <a:rPr lang="zh-CN" altLang="en-US" sz="1200">
                <a:solidFill>
                  <a:srgbClr val="FF0000"/>
                </a:solidFill>
                <a:latin typeface="微软雅黑" panose="020B0503020204020204" charset="-122"/>
                <a:ea typeface="微软雅黑" panose="020B0503020204020204" charset="-122"/>
                <a:cs typeface="微软雅黑" panose="020B0503020204020204" charset="-122"/>
              </a:rPr>
              <a:t>列和</a:t>
            </a:r>
            <a:r>
              <a:rPr lang="en-US" altLang="zh-CN" sz="1200">
                <a:solidFill>
                  <a:srgbClr val="FF0000"/>
                </a:solidFill>
                <a:latin typeface="微软雅黑" panose="020B0503020204020204" charset="-122"/>
                <a:ea typeface="微软雅黑" panose="020B0503020204020204" charset="-122"/>
                <a:cs typeface="微软雅黑" panose="020B0503020204020204" charset="-122"/>
              </a:rPr>
              <a:t>ID</a:t>
            </a:r>
            <a:r>
              <a:rPr lang="zh-CN" altLang="en-US" sz="1200">
                <a:solidFill>
                  <a:srgbClr val="FF0000"/>
                </a:solidFill>
                <a:latin typeface="微软雅黑" panose="020B0503020204020204" charset="-122"/>
                <a:ea typeface="微软雅黑" panose="020B0503020204020204" charset="-122"/>
                <a:cs typeface="微软雅黑" panose="020B0503020204020204" charset="-122"/>
              </a:rPr>
              <a:t>列进行调换，即把</a:t>
            </a:r>
            <a:r>
              <a:rPr lang="en-US" altLang="zh-CN" sz="1200">
                <a:solidFill>
                  <a:srgbClr val="FF0000"/>
                </a:solidFill>
                <a:latin typeface="微软雅黑" panose="020B0503020204020204" charset="-122"/>
                <a:ea typeface="微软雅黑" panose="020B0503020204020204" charset="-122"/>
                <a:cs typeface="微软雅黑" panose="020B0503020204020204" charset="-122"/>
              </a:rPr>
              <a:t>SKU</a:t>
            </a:r>
            <a:r>
              <a:rPr lang="zh-CN" altLang="en-US" sz="1200">
                <a:solidFill>
                  <a:srgbClr val="FF0000"/>
                </a:solidFill>
                <a:latin typeface="微软雅黑" panose="020B0503020204020204" charset="-122"/>
                <a:ea typeface="微软雅黑" panose="020B0503020204020204" charset="-122"/>
                <a:cs typeface="微软雅黑" panose="020B0503020204020204" charset="-122"/>
              </a:rPr>
              <a:t>列放到前面，再次基础上进行查找。</a:t>
            </a:r>
            <a:endParaRPr lang="zh-CN" altLang="en-US" sz="120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5755005"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IF-</a:t>
            </a:r>
            <a:r>
              <a:rPr lang="zh-CN" altLang="en-US" sz="2800" dirty="0" smtClean="0">
                <a:solidFill>
                  <a:srgbClr val="364769"/>
                </a:solidFill>
                <a:effectLst/>
                <a:latin typeface="微软雅黑" panose="020B0503020204020204" charset="-122"/>
                <a:ea typeface="微软雅黑" panose="020B0503020204020204" charset="-122"/>
                <a:sym typeface="+mn-ea"/>
              </a:rPr>
              <a:t>条件查找（结合</a:t>
            </a:r>
            <a:r>
              <a:rPr lang="en-US" altLang="zh-CN" sz="2800" dirty="0" smtClean="0">
                <a:solidFill>
                  <a:srgbClr val="364769"/>
                </a:solidFill>
                <a:effectLst/>
                <a:latin typeface="微软雅黑" panose="020B0503020204020204" charset="-122"/>
                <a:ea typeface="微软雅黑" panose="020B0503020204020204" charset="-122"/>
                <a:sym typeface="+mn-ea"/>
              </a:rPr>
              <a:t>SUM</a:t>
            </a:r>
            <a:r>
              <a:rPr lang="zh-CN" altLang="en-US" sz="2800" dirty="0" smtClean="0">
                <a:solidFill>
                  <a:srgbClr val="364769"/>
                </a:solidFill>
                <a:effectLst/>
                <a:latin typeface="微软雅黑" panose="020B0503020204020204" charset="-122"/>
                <a:ea typeface="微软雅黑" panose="020B0503020204020204" charset="-122"/>
                <a:sym typeface="+mn-ea"/>
              </a:rPr>
              <a:t>函数）</a:t>
            </a:r>
            <a:endParaRPr lang="zh-CN" altLang="en-US"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918845" y="707390"/>
            <a:ext cx="8433435" cy="76898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a:t>
            </a:r>
            <a:r>
              <a:rPr sz="1600" dirty="0" smtClean="0">
                <a:solidFill>
                  <a:srgbClr val="364769"/>
                </a:solidFill>
                <a:effectLst/>
                <a:latin typeface="微软雅黑" panose="020B0503020204020204" charset="-122"/>
                <a:ea typeface="微软雅黑" panose="020B0503020204020204" charset="-122"/>
                <a:sym typeface="+mn-ea"/>
              </a:rPr>
              <a:t>查找美东仓库的品类为ABS的库存</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
        <p:nvSpPr>
          <p:cNvPr id="6" name="文本框 5"/>
          <p:cNvSpPr txBox="1"/>
          <p:nvPr/>
        </p:nvSpPr>
        <p:spPr>
          <a:xfrm>
            <a:off x="7701280" y="1476375"/>
            <a:ext cx="4321810" cy="2584450"/>
          </a:xfrm>
          <a:prstGeom prst="rect">
            <a:avLst/>
          </a:prstGeom>
          <a:noFill/>
        </p:spPr>
        <p:txBody>
          <a:bodyPr wrap="square" rtlCol="0" anchor="t">
            <a:spAutoFit/>
          </a:bodyPr>
          <a:p>
            <a:pPr>
              <a:lnSpc>
                <a:spcPct val="150000"/>
              </a:lnSpc>
            </a:pPr>
            <a:r>
              <a:rPr lang="zh-CN" altLang="en-US" sz="1200">
                <a:solidFill>
                  <a:srgbClr val="FF0000"/>
                </a:solidFill>
              </a:rPr>
              <a:t>①F((X2:X19=</a:t>
            </a:r>
            <a:r>
              <a:rPr lang="en-US" altLang="zh-CN" sz="1200">
                <a:solidFill>
                  <a:srgbClr val="FF0000"/>
                </a:solidFill>
              </a:rPr>
              <a:t>AA1</a:t>
            </a:r>
            <a:r>
              <a:rPr lang="zh-CN" altLang="en-US" sz="1200">
                <a:solidFill>
                  <a:srgbClr val="FF0000"/>
                </a:solidFill>
              </a:rPr>
              <a:t>)*(Y2:Y19=</a:t>
            </a:r>
            <a:r>
              <a:rPr lang="en-US" altLang="zh-CN" sz="1200">
                <a:solidFill>
                  <a:srgbClr val="FF0000"/>
                </a:solidFill>
              </a:rPr>
              <a:t>AB2</a:t>
            </a:r>
            <a:r>
              <a:rPr lang="zh-CN" altLang="en-US" sz="1200">
                <a:solidFill>
                  <a:srgbClr val="FF0000"/>
                </a:solidFill>
              </a:rPr>
              <a:t>),Z2:Z19,0)的功能是判断</a:t>
            </a:r>
            <a:r>
              <a:rPr lang="zh-CN" altLang="en-US" sz="1200">
                <a:solidFill>
                  <a:srgbClr val="FF0000"/>
                </a:solidFill>
                <a:sym typeface="+mn-ea"/>
              </a:rPr>
              <a:t>X2:X19</a:t>
            </a:r>
            <a:r>
              <a:rPr lang="zh-CN" altLang="en-US" sz="1200">
                <a:solidFill>
                  <a:srgbClr val="FF0000"/>
                </a:solidFill>
              </a:rPr>
              <a:t>单元格区域内容是否等于</a:t>
            </a:r>
            <a:r>
              <a:rPr lang="en-US" altLang="zh-CN" sz="1200">
                <a:solidFill>
                  <a:srgbClr val="FF0000"/>
                </a:solidFill>
              </a:rPr>
              <a:t>AA2</a:t>
            </a:r>
            <a:r>
              <a:rPr lang="zh-CN" altLang="en-US" sz="1200">
                <a:solidFill>
                  <a:srgbClr val="FF0000"/>
                </a:solidFill>
              </a:rPr>
              <a:t>单元格内容，并且同时满足</a:t>
            </a:r>
            <a:r>
              <a:rPr lang="zh-CN" altLang="en-US" sz="1200">
                <a:solidFill>
                  <a:srgbClr val="FF0000"/>
                </a:solidFill>
                <a:sym typeface="+mn-ea"/>
              </a:rPr>
              <a:t>Y2:Y19</a:t>
            </a:r>
            <a:r>
              <a:rPr lang="zh-CN" altLang="en-US" sz="1200">
                <a:solidFill>
                  <a:srgbClr val="FF0000"/>
                </a:solidFill>
              </a:rPr>
              <a:t>对应位置的的内容等于</a:t>
            </a:r>
            <a:r>
              <a:rPr lang="en-US" altLang="zh-CN" sz="1200">
                <a:solidFill>
                  <a:srgbClr val="FF0000"/>
                </a:solidFill>
                <a:sym typeface="+mn-ea"/>
              </a:rPr>
              <a:t>AB2</a:t>
            </a:r>
            <a:r>
              <a:rPr lang="zh-CN" altLang="en-US" sz="1200">
                <a:solidFill>
                  <a:srgbClr val="FF0000"/>
                </a:solidFill>
                <a:sym typeface="+mn-ea"/>
              </a:rPr>
              <a:t>单元格</a:t>
            </a:r>
            <a:r>
              <a:rPr lang="zh-CN" altLang="en-US" sz="1200">
                <a:solidFill>
                  <a:srgbClr val="FF0000"/>
                </a:solidFill>
                <a:sym typeface="+mn-ea"/>
              </a:rPr>
              <a:t>内容，</a:t>
            </a:r>
            <a:r>
              <a:rPr lang="zh-CN" altLang="en-US" sz="1200">
                <a:solidFill>
                  <a:srgbClr val="FF0000"/>
                </a:solidFill>
              </a:rPr>
              <a:t>则返回</a:t>
            </a:r>
            <a:r>
              <a:rPr lang="en-US" altLang="zh-CN" sz="1200">
                <a:solidFill>
                  <a:srgbClr val="FF0000"/>
                </a:solidFill>
              </a:rPr>
              <a:t>Z</a:t>
            </a:r>
            <a:r>
              <a:rPr lang="zh-CN" altLang="en-US" sz="1200">
                <a:solidFill>
                  <a:srgbClr val="FF0000"/>
                </a:solidFill>
              </a:rPr>
              <a:t>列对应位置的</a:t>
            </a:r>
            <a:r>
              <a:rPr lang="zh-CN" altLang="en-US" sz="1200">
                <a:solidFill>
                  <a:srgbClr val="FF0000"/>
                </a:solidFill>
              </a:rPr>
              <a:t>库存，否则返回0。</a:t>
            </a:r>
            <a:endParaRPr lang="zh-CN" altLang="en-US" sz="1200">
              <a:solidFill>
                <a:srgbClr val="FF0000"/>
              </a:solidFill>
            </a:endParaRPr>
          </a:p>
          <a:p>
            <a:pPr>
              <a:lnSpc>
                <a:spcPct val="150000"/>
              </a:lnSpc>
            </a:pPr>
            <a:endParaRPr lang="zh-CN" altLang="en-US" sz="1200">
              <a:solidFill>
                <a:srgbClr val="FF0000"/>
              </a:solidFill>
            </a:endParaRPr>
          </a:p>
          <a:p>
            <a:pPr>
              <a:lnSpc>
                <a:spcPct val="150000"/>
              </a:lnSpc>
            </a:pPr>
            <a:r>
              <a:rPr lang="zh-CN" altLang="en-US" sz="1200">
                <a:solidFill>
                  <a:srgbClr val="FF0000"/>
                </a:solidFill>
              </a:rPr>
              <a:t>②最后使用SUM对内存数组用Ctrl+Shift+Enter三键求和。</a:t>
            </a:r>
            <a:endParaRPr lang="zh-CN" altLang="en-US" sz="1200">
              <a:solidFill>
                <a:srgbClr val="FF0000"/>
              </a:solidFill>
            </a:endParaRPr>
          </a:p>
          <a:p>
            <a:pPr>
              <a:lnSpc>
                <a:spcPct val="150000"/>
              </a:lnSpc>
            </a:pPr>
            <a:endParaRPr lang="zh-CN" altLang="en-US" sz="1200">
              <a:solidFill>
                <a:srgbClr val="FF0000"/>
              </a:solidFill>
            </a:endParaRPr>
          </a:p>
          <a:p>
            <a:pPr>
              <a:lnSpc>
                <a:spcPct val="150000"/>
              </a:lnSpc>
            </a:pPr>
            <a:r>
              <a:rPr lang="zh-CN" altLang="en-US" sz="1200">
                <a:solidFill>
                  <a:srgbClr val="FF0000"/>
                </a:solidFill>
              </a:rPr>
              <a:t>③在这里连接两个条件的“*”号，相当于逻辑关系与、只有两个同时成立才返回TRUE。</a:t>
            </a:r>
            <a:endParaRPr lang="zh-CN" altLang="en-US" sz="1200">
              <a:solidFill>
                <a:srgbClr val="FF0000"/>
              </a:solidFill>
            </a:endParaRPr>
          </a:p>
        </p:txBody>
      </p:sp>
      <p:pic>
        <p:nvPicPr>
          <p:cNvPr id="7" name="图片 6"/>
          <p:cNvPicPr>
            <a:picLocks noChangeAspect="1"/>
          </p:cNvPicPr>
          <p:nvPr/>
        </p:nvPicPr>
        <p:blipFill>
          <a:blip r:embed="rId1"/>
          <a:stretch>
            <a:fillRect/>
          </a:stretch>
        </p:blipFill>
        <p:spPr>
          <a:xfrm>
            <a:off x="598805" y="1476375"/>
            <a:ext cx="6924675" cy="4791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7643495"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sz="2800" dirty="0" smtClean="0">
                <a:solidFill>
                  <a:srgbClr val="364769"/>
                </a:solidFill>
                <a:effectLst/>
                <a:latin typeface="微软雅黑" panose="020B0503020204020204" charset="-122"/>
                <a:ea typeface="微软雅黑" panose="020B0503020204020204" charset="-122"/>
                <a:sym typeface="+mn-ea"/>
              </a:rPr>
              <a:t>IF-</a:t>
            </a:r>
            <a:r>
              <a:rPr lang="zh-CN" altLang="en-US" sz="2800" dirty="0" smtClean="0">
                <a:solidFill>
                  <a:srgbClr val="364769"/>
                </a:solidFill>
                <a:effectLst/>
                <a:latin typeface="微软雅黑" panose="020B0503020204020204" charset="-122"/>
                <a:ea typeface="微软雅黑" panose="020B0503020204020204" charset="-122"/>
                <a:sym typeface="+mn-ea"/>
              </a:rPr>
              <a:t>条件查找（结合</a:t>
            </a:r>
            <a:r>
              <a:rPr lang="en-US" altLang="zh-CN" sz="2800" dirty="0" smtClean="0">
                <a:solidFill>
                  <a:srgbClr val="364769"/>
                </a:solidFill>
                <a:effectLst/>
                <a:latin typeface="微软雅黑" panose="020B0503020204020204" charset="-122"/>
                <a:ea typeface="微软雅黑" panose="020B0503020204020204" charset="-122"/>
                <a:sym typeface="+mn-ea"/>
              </a:rPr>
              <a:t>VLOOKUP</a:t>
            </a:r>
            <a:r>
              <a:rPr lang="zh-CN" altLang="en-US" sz="2800" dirty="0" smtClean="0">
                <a:solidFill>
                  <a:srgbClr val="364769"/>
                </a:solidFill>
                <a:effectLst/>
                <a:latin typeface="微软雅黑" panose="020B0503020204020204" charset="-122"/>
                <a:ea typeface="微软雅黑" panose="020B0503020204020204" charset="-122"/>
                <a:sym typeface="+mn-ea"/>
              </a:rPr>
              <a:t>函数）</a:t>
            </a:r>
            <a:endParaRPr lang="zh-CN" altLang="en-US" sz="2800" dirty="0" smtClean="0">
              <a:solidFill>
                <a:srgbClr val="364769"/>
              </a:solidFill>
              <a:effectLst/>
              <a:latin typeface="微软雅黑" panose="020B0503020204020204" charset="-122"/>
              <a:ea typeface="微软雅黑" panose="020B0503020204020204" charset="-122"/>
              <a:sym typeface="+mn-ea"/>
            </a:endParaRPr>
          </a:p>
        </p:txBody>
      </p:sp>
      <p:sp>
        <p:nvSpPr>
          <p:cNvPr id="8" name="标题 1"/>
          <p:cNvSpPr txBox="1"/>
          <p:nvPr/>
        </p:nvSpPr>
        <p:spPr>
          <a:xfrm>
            <a:off x="918845" y="707390"/>
            <a:ext cx="8433435" cy="76898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200000"/>
              </a:lnSpc>
              <a:buFont typeface="Wingdings" panose="05000000000000000000" charset="0"/>
              <a:buChar char="l"/>
            </a:pPr>
            <a:r>
              <a:rPr lang="zh-CN" altLang="en-US" sz="1600" dirty="0" smtClean="0">
                <a:solidFill>
                  <a:srgbClr val="364769"/>
                </a:solidFill>
                <a:effectLst/>
                <a:latin typeface="微软雅黑" panose="020B0503020204020204" charset="-122"/>
                <a:ea typeface="微软雅黑" panose="020B0503020204020204" charset="-122"/>
                <a:sym typeface="+mn-ea"/>
              </a:rPr>
              <a:t>案例：</a:t>
            </a:r>
            <a:r>
              <a:rPr sz="1600" dirty="0" smtClean="0">
                <a:solidFill>
                  <a:srgbClr val="364769"/>
                </a:solidFill>
                <a:effectLst/>
                <a:latin typeface="微软雅黑" panose="020B0503020204020204" charset="-122"/>
                <a:ea typeface="微软雅黑" panose="020B0503020204020204" charset="-122"/>
                <a:sym typeface="+mn-ea"/>
              </a:rPr>
              <a:t>查找美东仓库的品类为ABS的库存</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
        <p:nvSpPr>
          <p:cNvPr id="6" name="文本框 5"/>
          <p:cNvSpPr txBox="1"/>
          <p:nvPr/>
        </p:nvSpPr>
        <p:spPr>
          <a:xfrm>
            <a:off x="8124825" y="1476375"/>
            <a:ext cx="3973830" cy="2861310"/>
          </a:xfrm>
          <a:prstGeom prst="rect">
            <a:avLst/>
          </a:prstGeom>
          <a:noFill/>
        </p:spPr>
        <p:txBody>
          <a:bodyPr wrap="square" rtlCol="0" anchor="t">
            <a:spAutoFit/>
          </a:bodyPr>
          <a:p>
            <a:pPr>
              <a:lnSpc>
                <a:spcPct val="150000"/>
              </a:lnSpc>
            </a:pPr>
            <a:r>
              <a:rPr lang="zh-CN" altLang="en-US" sz="1200">
                <a:solidFill>
                  <a:srgbClr val="FF0000"/>
                </a:solidFill>
              </a:rPr>
              <a:t>①</a:t>
            </a:r>
            <a:r>
              <a:rPr lang="en-US" sz="1200">
                <a:solidFill>
                  <a:srgbClr val="FF0000"/>
                </a:solidFill>
              </a:rPr>
              <a:t>AA2</a:t>
            </a:r>
            <a:r>
              <a:rPr sz="1200">
                <a:solidFill>
                  <a:srgbClr val="FF0000"/>
                </a:solidFill>
              </a:rPr>
              <a:t>&amp;</a:t>
            </a:r>
            <a:r>
              <a:rPr lang="en-US" sz="1200">
                <a:solidFill>
                  <a:srgbClr val="FF0000"/>
                </a:solidFill>
              </a:rPr>
              <a:t>AB2</a:t>
            </a:r>
            <a:r>
              <a:rPr sz="1200">
                <a:solidFill>
                  <a:srgbClr val="FF0000"/>
                </a:solidFill>
              </a:rPr>
              <a:t>是连接</a:t>
            </a:r>
            <a:r>
              <a:rPr lang="en-US" sz="1200">
                <a:solidFill>
                  <a:srgbClr val="FF0000"/>
                </a:solidFill>
              </a:rPr>
              <a:t>AA2</a:t>
            </a:r>
            <a:r>
              <a:rPr sz="1200">
                <a:solidFill>
                  <a:srgbClr val="FF0000"/>
                </a:solidFill>
              </a:rPr>
              <a:t>单元格与</a:t>
            </a:r>
            <a:r>
              <a:rPr lang="en-US" sz="1200">
                <a:solidFill>
                  <a:srgbClr val="FF0000"/>
                </a:solidFill>
              </a:rPr>
              <a:t>AB</a:t>
            </a:r>
            <a:r>
              <a:rPr sz="1200">
                <a:solidFill>
                  <a:srgbClr val="FF0000"/>
                </a:solidFill>
              </a:rPr>
              <a:t>2单元格的内容。</a:t>
            </a:r>
            <a:endParaRPr sz="1200">
              <a:solidFill>
                <a:srgbClr val="FF0000"/>
              </a:solidFill>
            </a:endParaRPr>
          </a:p>
          <a:p>
            <a:pPr>
              <a:lnSpc>
                <a:spcPct val="150000"/>
              </a:lnSpc>
            </a:pPr>
            <a:endParaRPr sz="1200">
              <a:solidFill>
                <a:srgbClr val="FF0000"/>
              </a:solidFill>
            </a:endParaRPr>
          </a:p>
          <a:p>
            <a:pPr>
              <a:lnSpc>
                <a:spcPct val="150000"/>
              </a:lnSpc>
            </a:pPr>
            <a:r>
              <a:rPr lang="zh-CN" sz="1200">
                <a:solidFill>
                  <a:srgbClr val="FF0000"/>
                </a:solidFill>
              </a:rPr>
              <a:t>②</a:t>
            </a:r>
            <a:r>
              <a:rPr sz="1200">
                <a:solidFill>
                  <a:srgbClr val="FF0000"/>
                </a:solidFill>
              </a:rPr>
              <a:t>IF({1,0},</a:t>
            </a:r>
            <a:r>
              <a:rPr lang="en-US" sz="1200">
                <a:solidFill>
                  <a:srgbClr val="FF0000"/>
                </a:solidFill>
              </a:rPr>
              <a:t>X2:X19</a:t>
            </a:r>
            <a:r>
              <a:rPr sz="1200">
                <a:solidFill>
                  <a:srgbClr val="FF0000"/>
                </a:solidFill>
              </a:rPr>
              <a:t>&amp;</a:t>
            </a:r>
            <a:r>
              <a:rPr lang="en-US" sz="1200">
                <a:solidFill>
                  <a:srgbClr val="FF0000"/>
                </a:solidFill>
              </a:rPr>
              <a:t>Y2:Y19</a:t>
            </a:r>
            <a:r>
              <a:rPr sz="1200">
                <a:solidFill>
                  <a:srgbClr val="FF0000"/>
                </a:solidFill>
              </a:rPr>
              <a:t>)与上述反向查找类似。只是当if函数的判断条件成立时返回的是</a:t>
            </a:r>
            <a:r>
              <a:rPr lang="en-US" sz="1200">
                <a:solidFill>
                  <a:srgbClr val="FF0000"/>
                </a:solidFill>
              </a:rPr>
              <a:t>X</a:t>
            </a:r>
            <a:r>
              <a:rPr sz="1200">
                <a:solidFill>
                  <a:srgbClr val="FF0000"/>
                </a:solidFill>
              </a:rPr>
              <a:t>列对应单元格内容和</a:t>
            </a:r>
            <a:r>
              <a:rPr lang="en-US" sz="1200">
                <a:solidFill>
                  <a:srgbClr val="FF0000"/>
                </a:solidFill>
              </a:rPr>
              <a:t>Y</a:t>
            </a:r>
            <a:r>
              <a:rPr sz="1200">
                <a:solidFill>
                  <a:srgbClr val="FF0000"/>
                </a:solidFill>
              </a:rPr>
              <a:t>列对应单元格内容的连接，最终返回的是一个</a:t>
            </a:r>
            <a:r>
              <a:rPr lang="en-US" sz="1200">
                <a:solidFill>
                  <a:srgbClr val="FF0000"/>
                </a:solidFill>
              </a:rPr>
              <a:t>X</a:t>
            </a:r>
            <a:r>
              <a:rPr sz="1200">
                <a:solidFill>
                  <a:srgbClr val="FF0000"/>
                </a:solidFill>
              </a:rPr>
              <a:t>列对应单元格内容和</a:t>
            </a:r>
            <a:r>
              <a:rPr lang="en-US" sz="1200">
                <a:solidFill>
                  <a:srgbClr val="FF0000"/>
                </a:solidFill>
              </a:rPr>
              <a:t>Y</a:t>
            </a:r>
            <a:r>
              <a:rPr sz="1200">
                <a:solidFill>
                  <a:srgbClr val="FF0000"/>
                </a:solidFill>
              </a:rPr>
              <a:t>列对应单元格内容的连接以及</a:t>
            </a:r>
            <a:r>
              <a:rPr lang="en-US" sz="1200">
                <a:solidFill>
                  <a:srgbClr val="FF0000"/>
                </a:solidFill>
              </a:rPr>
              <a:t>Z</a:t>
            </a:r>
            <a:r>
              <a:rPr sz="1200">
                <a:solidFill>
                  <a:srgbClr val="FF0000"/>
                </a:solidFill>
              </a:rPr>
              <a:t>列单元格内容构成的内存数组</a:t>
            </a:r>
            <a:r>
              <a:rPr lang="zh-CN" sz="1200">
                <a:solidFill>
                  <a:srgbClr val="FF0000"/>
                </a:solidFill>
              </a:rPr>
              <a:t>（详见</a:t>
            </a:r>
            <a:r>
              <a:rPr lang="zh-CN" sz="1200">
                <a:solidFill>
                  <a:srgbClr val="FF0000"/>
                </a:solidFill>
              </a:rPr>
              <a:t>实操）</a:t>
            </a:r>
            <a:endParaRPr lang="zh-CN" sz="1200">
              <a:solidFill>
                <a:srgbClr val="FF0000"/>
              </a:solidFill>
            </a:endParaRPr>
          </a:p>
          <a:p>
            <a:pPr>
              <a:lnSpc>
                <a:spcPct val="150000"/>
              </a:lnSpc>
            </a:pPr>
            <a:endParaRPr sz="1200">
              <a:solidFill>
                <a:srgbClr val="FF0000"/>
              </a:solidFill>
            </a:endParaRPr>
          </a:p>
          <a:p>
            <a:pPr>
              <a:lnSpc>
                <a:spcPct val="150000"/>
              </a:lnSpc>
            </a:pPr>
            <a:r>
              <a:rPr lang="zh-CN" sz="1200">
                <a:solidFill>
                  <a:srgbClr val="FF0000"/>
                </a:solidFill>
              </a:rPr>
              <a:t>③</a:t>
            </a:r>
            <a:r>
              <a:rPr sz="1200">
                <a:solidFill>
                  <a:srgbClr val="FF0000"/>
                </a:solidFill>
              </a:rPr>
              <a:t>使用vlookup函数就可以利用构造的AB列连接以及C列构造的内存数组就可以正常查找。</a:t>
            </a:r>
            <a:endParaRPr sz="1200">
              <a:solidFill>
                <a:srgbClr val="FF0000"/>
              </a:solidFill>
            </a:endParaRPr>
          </a:p>
        </p:txBody>
      </p:sp>
      <p:pic>
        <p:nvPicPr>
          <p:cNvPr id="9" name="图片 8"/>
          <p:cNvPicPr>
            <a:picLocks noChangeAspect="1"/>
          </p:cNvPicPr>
          <p:nvPr/>
        </p:nvPicPr>
        <p:blipFill>
          <a:blip r:embed="rId1"/>
          <a:srcRect l="3724"/>
          <a:stretch>
            <a:fillRect/>
          </a:stretch>
        </p:blipFill>
        <p:spPr>
          <a:xfrm>
            <a:off x="610870" y="1249680"/>
            <a:ext cx="7437120" cy="4962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720725" y="201295"/>
            <a:ext cx="2147570" cy="56832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altLang="zh-CN" sz="2800" b="1" dirty="0" smtClean="0">
                <a:solidFill>
                  <a:srgbClr val="364769"/>
                </a:solidFill>
                <a:effectLst/>
                <a:latin typeface="微软雅黑" panose="020B0503020204020204" charset="-122"/>
                <a:ea typeface="微软雅黑" panose="020B0503020204020204" charset="-122"/>
                <a:sym typeface="Source Han Serif SC" panose="02020400000000000000" pitchFamily="18" charset="-122"/>
              </a:rPr>
              <a:t>VLOOKUP</a:t>
            </a:r>
            <a:endPar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7" name="文本框 6"/>
          <p:cNvSpPr txBox="1"/>
          <p:nvPr/>
        </p:nvSpPr>
        <p:spPr>
          <a:xfrm>
            <a:off x="923290" y="2921318"/>
            <a:ext cx="2837180" cy="1014730"/>
          </a:xfrm>
          <a:prstGeom prst="rect">
            <a:avLst/>
          </a:prstGeom>
          <a:noFill/>
        </p:spPr>
        <p:txBody>
          <a:bodyPr wrap="square" rtlCol="0" anchor="ctr">
            <a:spAutoFit/>
          </a:bodyPr>
          <a:lstStyle>
            <a:defPPr>
              <a:defRPr lang="zh-CN"/>
            </a:defPPr>
            <a:lvl1pPr>
              <a:defRPr sz="3200" spc="200">
                <a:solidFill>
                  <a:srgbClr val="245188"/>
                </a:solidFill>
                <a:effectLst>
                  <a:outerShdw blurRad="127000" dist="63500" dir="2700000" algn="tl" rotWithShape="0">
                    <a:schemeClr val="accent1">
                      <a:alpha val="20000"/>
                    </a:schemeClr>
                  </a:outerShdw>
                </a:effectLst>
                <a:latin typeface="+mj-ea"/>
                <a:ea typeface="+mj-ea"/>
              </a:defRPr>
            </a:lvl1pPr>
          </a:lstStyle>
          <a:p>
            <a:pPr indent="0" algn="l">
              <a:lnSpc>
                <a:spcPct val="150000"/>
              </a:lnSpc>
              <a:buClrTx/>
              <a:buSzTx/>
              <a:buNone/>
            </a:pPr>
            <a:r>
              <a:rPr lang="zh-CN" altLang="en-US" sz="2000" dirty="0" smtClean="0">
                <a:solidFill>
                  <a:srgbClr val="364769"/>
                </a:solidFill>
                <a:effectLst/>
                <a:latin typeface="微软雅黑" panose="020B0503020204020204" charset="-122"/>
                <a:ea typeface="微软雅黑" panose="020B0503020204020204" charset="-122"/>
                <a:sym typeface="+mn-ea"/>
              </a:rPr>
              <a:t>多条件查找</a:t>
            </a:r>
            <a:endParaRPr lang="zh-CN" altLang="en-US" sz="20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ClrTx/>
              <a:buSzTx/>
              <a:buNone/>
            </a:pPr>
            <a:r>
              <a:rPr lang="zh-CN" altLang="en-US" sz="2000" dirty="0" smtClean="0">
                <a:solidFill>
                  <a:srgbClr val="364769"/>
                </a:solidFill>
                <a:effectLst/>
                <a:latin typeface="微软雅黑" panose="020B0503020204020204" charset="-122"/>
                <a:ea typeface="微软雅黑" panose="020B0503020204020204" charset="-122"/>
                <a:sym typeface="+mn-ea"/>
              </a:rPr>
              <a:t>反向查找</a:t>
            </a:r>
            <a:endParaRPr lang="zh-CN" altLang="en-US" sz="2000" dirty="0" smtClean="0">
              <a:solidFill>
                <a:srgbClr val="364769"/>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r="2445" b="11512"/>
          <a:stretch>
            <a:fillRect/>
          </a:stretch>
        </p:blipFill>
        <p:spPr>
          <a:xfrm>
            <a:off x="526415" y="1394460"/>
            <a:ext cx="10639425" cy="3733800"/>
          </a:xfrm>
          <a:prstGeom prst="rect">
            <a:avLst/>
          </a:prstGeom>
        </p:spPr>
      </p:pic>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7012940" cy="55880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altLang="zh-CN" sz="2800" b="1" dirty="0" smtClean="0">
                <a:solidFill>
                  <a:srgbClr val="364769"/>
                </a:solidFill>
                <a:effectLst/>
                <a:latin typeface="微软雅黑" panose="020B0503020204020204" charset="-122"/>
                <a:ea typeface="微软雅黑" panose="020B0503020204020204" charset="-122"/>
                <a:sym typeface="+mn-ea"/>
              </a:rPr>
              <a:t>VLOOKUP-</a:t>
            </a:r>
            <a:r>
              <a:rPr lang="zh-CN" altLang="en-US" sz="2800" b="1" dirty="0" smtClean="0">
                <a:solidFill>
                  <a:srgbClr val="364769"/>
                </a:solidFill>
                <a:effectLst/>
                <a:latin typeface="微软雅黑" panose="020B0503020204020204" charset="-122"/>
                <a:ea typeface="微软雅黑" panose="020B0503020204020204" charset="-122"/>
                <a:sym typeface="+mn-ea"/>
              </a:rPr>
              <a:t>多条件</a:t>
            </a:r>
            <a:r>
              <a:rPr lang="zh-CN" altLang="en-US" sz="2800" b="1" dirty="0" smtClean="0">
                <a:solidFill>
                  <a:srgbClr val="364769"/>
                </a:solidFill>
                <a:effectLst/>
                <a:latin typeface="微软雅黑" panose="020B0503020204020204" charset="-122"/>
                <a:ea typeface="微软雅黑" panose="020B0503020204020204" charset="-122"/>
                <a:sym typeface="+mn-ea"/>
              </a:rPr>
              <a:t>查找</a:t>
            </a:r>
            <a:endParaRPr lang="zh-CN" altLang="en-US" sz="2800" b="1" dirty="0" smtClean="0">
              <a:solidFill>
                <a:srgbClr val="364769"/>
              </a:solidFill>
              <a:effectLst/>
              <a:latin typeface="微软雅黑" panose="020B0503020204020204" charset="-122"/>
              <a:ea typeface="微软雅黑" panose="020B0503020204020204" charset="-122"/>
              <a:sym typeface="+mn-ea"/>
            </a:endParaRPr>
          </a:p>
        </p:txBody>
      </p:sp>
      <p:sp>
        <p:nvSpPr>
          <p:cNvPr id="7" name="标题 1"/>
          <p:cNvSpPr txBox="1"/>
          <p:nvPr/>
        </p:nvSpPr>
        <p:spPr>
          <a:xfrm>
            <a:off x="1240790" y="895985"/>
            <a:ext cx="6702425" cy="26797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100000"/>
              </a:lnSpc>
              <a:buFont typeface="Wingdings" panose="05000000000000000000" charset="0"/>
              <a:buChar char="l"/>
            </a:pPr>
            <a:r>
              <a:rPr lang="zh-CN" altLang="en-US" sz="1400" dirty="0" smtClean="0">
                <a:solidFill>
                  <a:srgbClr val="364769"/>
                </a:solidFill>
                <a:effectLst/>
                <a:latin typeface="微软雅黑" panose="020B0503020204020204" charset="-122"/>
                <a:ea typeface="微软雅黑" panose="020B0503020204020204" charset="-122"/>
                <a:sym typeface="+mn-ea"/>
              </a:rPr>
              <a:t>案例：要求查找出</a:t>
            </a:r>
            <a:r>
              <a:rPr lang="en-US" altLang="zh-CN" sz="1400" dirty="0" smtClean="0">
                <a:solidFill>
                  <a:srgbClr val="364769"/>
                </a:solidFill>
                <a:effectLst/>
                <a:latin typeface="微软雅黑" panose="020B0503020204020204" charset="-122"/>
                <a:ea typeface="微软雅黑" panose="020B0503020204020204" charset="-122"/>
                <a:sym typeface="+mn-ea"/>
              </a:rPr>
              <a:t>Custom Label</a:t>
            </a:r>
            <a:r>
              <a:rPr lang="zh-CN" altLang="en-US" sz="1400" dirty="0" smtClean="0">
                <a:solidFill>
                  <a:srgbClr val="364769"/>
                </a:solidFill>
                <a:effectLst/>
                <a:latin typeface="微软雅黑" panose="020B0503020204020204" charset="-122"/>
                <a:ea typeface="微软雅黑" panose="020B0503020204020204" charset="-122"/>
                <a:sym typeface="+mn-ea"/>
              </a:rPr>
              <a:t>对应的</a:t>
            </a:r>
            <a:r>
              <a:rPr lang="en-US" altLang="zh-CN" sz="1400" dirty="0" smtClean="0">
                <a:solidFill>
                  <a:srgbClr val="364769"/>
                </a:solidFill>
                <a:effectLst/>
                <a:latin typeface="微软雅黑" panose="020B0503020204020204" charset="-122"/>
                <a:ea typeface="微软雅黑" panose="020B0503020204020204" charset="-122"/>
                <a:sym typeface="+mn-ea"/>
              </a:rPr>
              <a:t>Item ID</a:t>
            </a:r>
            <a:r>
              <a:rPr lang="zh-CN" altLang="en-US" sz="1400" dirty="0" smtClean="0">
                <a:solidFill>
                  <a:srgbClr val="364769"/>
                </a:solidFill>
                <a:effectLst/>
                <a:latin typeface="微软雅黑" panose="020B0503020204020204" charset="-122"/>
                <a:ea typeface="微软雅黑" panose="020B0503020204020204" charset="-122"/>
                <a:sym typeface="+mn-ea"/>
              </a:rPr>
              <a:t>、</a:t>
            </a:r>
            <a:r>
              <a:rPr lang="en-US" altLang="zh-CN" sz="1400" dirty="0" smtClean="0">
                <a:solidFill>
                  <a:srgbClr val="364769"/>
                </a:solidFill>
                <a:effectLst/>
                <a:latin typeface="微软雅黑" panose="020B0503020204020204" charset="-122"/>
                <a:ea typeface="微软雅黑" panose="020B0503020204020204" charset="-122"/>
                <a:sym typeface="+mn-ea"/>
              </a:rPr>
              <a:t>Quantity</a:t>
            </a:r>
            <a:r>
              <a:rPr lang="zh-CN" altLang="en-US" sz="1400" dirty="0" smtClean="0">
                <a:solidFill>
                  <a:srgbClr val="364769"/>
                </a:solidFill>
                <a:effectLst/>
                <a:latin typeface="微软雅黑" panose="020B0503020204020204" charset="-122"/>
                <a:ea typeface="微软雅黑" panose="020B0503020204020204" charset="-122"/>
                <a:sym typeface="+mn-ea"/>
              </a:rPr>
              <a:t>和</a:t>
            </a:r>
            <a:r>
              <a:rPr lang="en-US" altLang="zh-CN" sz="1400" dirty="0" smtClean="0">
                <a:solidFill>
                  <a:srgbClr val="364769"/>
                </a:solidFill>
                <a:effectLst/>
                <a:latin typeface="微软雅黑" panose="020B0503020204020204" charset="-122"/>
                <a:ea typeface="微软雅黑" panose="020B0503020204020204" charset="-122"/>
                <a:sym typeface="+mn-ea"/>
              </a:rPr>
              <a:t>Sale Price</a:t>
            </a:r>
            <a:endParaRPr lang="en-US" altLang="zh-CN" sz="1400" dirty="0" smtClean="0">
              <a:solidFill>
                <a:srgbClr val="364769"/>
              </a:solidFill>
              <a:effectLst/>
              <a:latin typeface="微软雅黑" panose="020B0503020204020204" charset="-122"/>
              <a:ea typeface="微软雅黑" panose="020B0503020204020204" charset="-122"/>
              <a:sym typeface="+mn-ea"/>
            </a:endParaRPr>
          </a:p>
        </p:txBody>
      </p:sp>
      <p:grpSp>
        <p:nvGrpSpPr>
          <p:cNvPr id="8" name="组合 7"/>
          <p:cNvGrpSpPr/>
          <p:nvPr/>
        </p:nvGrpSpPr>
        <p:grpSpPr>
          <a:xfrm>
            <a:off x="7740650" y="4993005"/>
            <a:ext cx="3812540" cy="1576070"/>
            <a:chOff x="12190" y="7863"/>
            <a:chExt cx="6004" cy="2482"/>
          </a:xfrm>
        </p:grpSpPr>
        <p:cxnSp>
          <p:nvCxnSpPr>
            <p:cNvPr id="18" name="直接箭头连接符 17"/>
            <p:cNvCxnSpPr/>
            <p:nvPr/>
          </p:nvCxnSpPr>
          <p:spPr>
            <a:xfrm>
              <a:off x="15192" y="7863"/>
              <a:ext cx="0" cy="6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标题 1"/>
            <p:cNvSpPr txBox="1"/>
            <p:nvPr/>
          </p:nvSpPr>
          <p:spPr>
            <a:xfrm>
              <a:off x="12190" y="8773"/>
              <a:ext cx="6004" cy="1572"/>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indent="0">
                <a:lnSpc>
                  <a:spcPct val="150000"/>
                </a:lnSpc>
                <a:buFont typeface="Wingdings" panose="05000000000000000000" charset="0"/>
              </a:pPr>
              <a:r>
                <a:rPr lang="zh-CN" altLang="en-US" sz="1300" b="1" dirty="0" smtClean="0">
                  <a:solidFill>
                    <a:srgbClr val="364769"/>
                  </a:solidFill>
                  <a:effectLst/>
                  <a:latin typeface="微软雅黑" panose="020B0503020204020204" charset="-122"/>
                  <a:ea typeface="微软雅黑" panose="020B0503020204020204" charset="-122"/>
                  <a:sym typeface="+mn-ea"/>
                </a:rPr>
                <a:t>确定要查找的“Item ID”、“Quantity”、“Sale Price”3个属性分别在左侧表格中的第几列</a:t>
              </a:r>
              <a:endParaRPr lang="zh-CN" altLang="en-US" sz="1300" b="1" dirty="0" smtClean="0">
                <a:solidFill>
                  <a:srgbClr val="364769"/>
                </a:solidFill>
                <a:effectLst/>
                <a:latin typeface="微软雅黑" panose="020B0503020204020204" charset="-122"/>
                <a:ea typeface="微软雅黑" panose="020B0503020204020204" charset="-122"/>
                <a:sym typeface="+mn-ea"/>
              </a:endParaRPr>
            </a:p>
            <a:p>
              <a:pPr indent="0">
                <a:lnSpc>
                  <a:spcPct val="150000"/>
                </a:lnSpc>
                <a:buFont typeface="Wingdings" panose="05000000000000000000" charset="0"/>
              </a:pPr>
              <a:endParaRPr lang="en-US" altLang="zh-CN" sz="1100" dirty="0" smtClean="0">
                <a:solidFill>
                  <a:srgbClr val="364769"/>
                </a:solidFill>
                <a:effectLst/>
                <a:latin typeface="微软雅黑" panose="020B0503020204020204" charset="-122"/>
                <a:ea typeface="微软雅黑" panose="020B0503020204020204" charset="-122"/>
                <a:sym typeface="+mn-ea"/>
              </a:endParaRPr>
            </a:p>
          </p:txBody>
        </p:sp>
      </p:grpSp>
      <p:pic>
        <p:nvPicPr>
          <p:cNvPr id="6" name="图片 5"/>
          <p:cNvPicPr>
            <a:picLocks noChangeAspect="1"/>
          </p:cNvPicPr>
          <p:nvPr/>
        </p:nvPicPr>
        <p:blipFill>
          <a:blip r:embed="rId2"/>
          <a:stretch>
            <a:fillRect/>
          </a:stretch>
        </p:blipFill>
        <p:spPr>
          <a:xfrm>
            <a:off x="526415" y="4573905"/>
            <a:ext cx="11068050" cy="2061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 name="图片 12"/>
          <p:cNvPicPr>
            <a:picLocks noChangeAspect="1"/>
          </p:cNvPicPr>
          <p:nvPr/>
        </p:nvPicPr>
        <p:blipFill>
          <a:blip r:embed="rId1"/>
          <a:srcRect t="177" r="9063" b="1846"/>
          <a:stretch>
            <a:fillRect/>
          </a:stretch>
        </p:blipFill>
        <p:spPr>
          <a:xfrm>
            <a:off x="98425" y="1495425"/>
            <a:ext cx="8285480" cy="3866515"/>
          </a:xfrm>
          <a:prstGeom prst="rect">
            <a:avLst/>
          </a:prstGeom>
        </p:spPr>
      </p:pic>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7012940" cy="55880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altLang="zh-CN" sz="2800" b="1" dirty="0" smtClean="0">
                <a:solidFill>
                  <a:srgbClr val="364769"/>
                </a:solidFill>
                <a:effectLst/>
                <a:latin typeface="微软雅黑" panose="020B0503020204020204" charset="-122"/>
                <a:ea typeface="微软雅黑" panose="020B0503020204020204" charset="-122"/>
                <a:sym typeface="+mn-ea"/>
              </a:rPr>
              <a:t>VLOOKUP-</a:t>
            </a:r>
            <a:r>
              <a:rPr lang="zh-CN" altLang="en-US" sz="2800" b="1" dirty="0" smtClean="0">
                <a:solidFill>
                  <a:srgbClr val="364769"/>
                </a:solidFill>
                <a:effectLst/>
                <a:latin typeface="微软雅黑" panose="020B0503020204020204" charset="-122"/>
                <a:ea typeface="微软雅黑" panose="020B0503020204020204" charset="-122"/>
                <a:sym typeface="+mn-ea"/>
              </a:rPr>
              <a:t>多条件</a:t>
            </a:r>
            <a:r>
              <a:rPr lang="zh-CN" altLang="en-US" sz="2800" b="1" dirty="0" smtClean="0">
                <a:solidFill>
                  <a:srgbClr val="364769"/>
                </a:solidFill>
                <a:effectLst/>
                <a:latin typeface="微软雅黑" panose="020B0503020204020204" charset="-122"/>
                <a:ea typeface="微软雅黑" panose="020B0503020204020204" charset="-122"/>
                <a:sym typeface="+mn-ea"/>
              </a:rPr>
              <a:t>查找</a:t>
            </a:r>
            <a:endParaRPr lang="zh-CN" altLang="en-US" sz="2800" b="1" dirty="0" smtClean="0">
              <a:solidFill>
                <a:srgbClr val="364769"/>
              </a:solidFill>
              <a:effectLst/>
              <a:latin typeface="微软雅黑" panose="020B0503020204020204" charset="-122"/>
              <a:ea typeface="微软雅黑" panose="020B0503020204020204" charset="-122"/>
              <a:sym typeface="+mn-ea"/>
            </a:endParaRPr>
          </a:p>
        </p:txBody>
      </p:sp>
      <p:sp>
        <p:nvSpPr>
          <p:cNvPr id="7" name="标题 1"/>
          <p:cNvSpPr txBox="1"/>
          <p:nvPr/>
        </p:nvSpPr>
        <p:spPr>
          <a:xfrm>
            <a:off x="1240790" y="895985"/>
            <a:ext cx="6702425" cy="26797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100000"/>
              </a:lnSpc>
              <a:buFont typeface="Wingdings" panose="05000000000000000000" charset="0"/>
              <a:buChar char="l"/>
            </a:pPr>
            <a:r>
              <a:rPr lang="zh-CN" altLang="en-US" sz="1400" dirty="0" smtClean="0">
                <a:solidFill>
                  <a:srgbClr val="364769"/>
                </a:solidFill>
                <a:effectLst/>
                <a:latin typeface="微软雅黑" panose="020B0503020204020204" charset="-122"/>
                <a:ea typeface="微软雅黑" panose="020B0503020204020204" charset="-122"/>
                <a:sym typeface="+mn-ea"/>
              </a:rPr>
              <a:t>案例：要求查找出</a:t>
            </a:r>
            <a:r>
              <a:rPr lang="en-US" altLang="zh-CN" sz="1400" dirty="0" smtClean="0">
                <a:solidFill>
                  <a:srgbClr val="364769"/>
                </a:solidFill>
                <a:effectLst/>
                <a:latin typeface="微软雅黑" panose="020B0503020204020204" charset="-122"/>
                <a:ea typeface="微软雅黑" panose="020B0503020204020204" charset="-122"/>
                <a:sym typeface="+mn-ea"/>
              </a:rPr>
              <a:t>Custom Label</a:t>
            </a:r>
            <a:r>
              <a:rPr lang="zh-CN" altLang="en-US" sz="1400" dirty="0" smtClean="0">
                <a:solidFill>
                  <a:srgbClr val="364769"/>
                </a:solidFill>
                <a:effectLst/>
                <a:latin typeface="微软雅黑" panose="020B0503020204020204" charset="-122"/>
                <a:ea typeface="微软雅黑" panose="020B0503020204020204" charset="-122"/>
                <a:sym typeface="+mn-ea"/>
              </a:rPr>
              <a:t>对应的</a:t>
            </a:r>
            <a:r>
              <a:rPr lang="en-US" altLang="zh-CN" sz="1400" dirty="0" smtClean="0">
                <a:solidFill>
                  <a:srgbClr val="364769"/>
                </a:solidFill>
                <a:effectLst/>
                <a:latin typeface="微软雅黑" panose="020B0503020204020204" charset="-122"/>
                <a:ea typeface="微软雅黑" panose="020B0503020204020204" charset="-122"/>
                <a:sym typeface="+mn-ea"/>
              </a:rPr>
              <a:t>Item ID</a:t>
            </a:r>
            <a:r>
              <a:rPr lang="zh-CN" altLang="en-US" sz="1400" dirty="0" smtClean="0">
                <a:solidFill>
                  <a:srgbClr val="364769"/>
                </a:solidFill>
                <a:effectLst/>
                <a:latin typeface="微软雅黑" panose="020B0503020204020204" charset="-122"/>
                <a:ea typeface="微软雅黑" panose="020B0503020204020204" charset="-122"/>
                <a:sym typeface="+mn-ea"/>
              </a:rPr>
              <a:t>、</a:t>
            </a:r>
            <a:r>
              <a:rPr lang="en-US" altLang="zh-CN" sz="1400" dirty="0" smtClean="0">
                <a:solidFill>
                  <a:srgbClr val="364769"/>
                </a:solidFill>
                <a:effectLst/>
                <a:latin typeface="微软雅黑" panose="020B0503020204020204" charset="-122"/>
                <a:ea typeface="微软雅黑" panose="020B0503020204020204" charset="-122"/>
                <a:sym typeface="+mn-ea"/>
              </a:rPr>
              <a:t>Quantity</a:t>
            </a:r>
            <a:r>
              <a:rPr lang="zh-CN" altLang="en-US" sz="1400" dirty="0" smtClean="0">
                <a:solidFill>
                  <a:srgbClr val="364769"/>
                </a:solidFill>
                <a:effectLst/>
                <a:latin typeface="微软雅黑" panose="020B0503020204020204" charset="-122"/>
                <a:ea typeface="微软雅黑" panose="020B0503020204020204" charset="-122"/>
                <a:sym typeface="+mn-ea"/>
              </a:rPr>
              <a:t>和</a:t>
            </a:r>
            <a:r>
              <a:rPr lang="en-US" altLang="zh-CN" sz="1400" dirty="0" smtClean="0">
                <a:solidFill>
                  <a:srgbClr val="364769"/>
                </a:solidFill>
                <a:effectLst/>
                <a:latin typeface="微软雅黑" panose="020B0503020204020204" charset="-122"/>
                <a:ea typeface="微软雅黑" panose="020B0503020204020204" charset="-122"/>
                <a:sym typeface="+mn-ea"/>
              </a:rPr>
              <a:t>Sale Price</a:t>
            </a:r>
            <a:endParaRPr lang="en-US" altLang="zh-CN" sz="1400" dirty="0" smtClean="0">
              <a:solidFill>
                <a:srgbClr val="364769"/>
              </a:solidFill>
              <a:effectLst/>
              <a:latin typeface="微软雅黑" panose="020B0503020204020204" charset="-122"/>
              <a:ea typeface="微软雅黑" panose="020B0503020204020204" charset="-122"/>
              <a:sym typeface="+mn-ea"/>
            </a:endParaRPr>
          </a:p>
        </p:txBody>
      </p:sp>
      <p:grpSp>
        <p:nvGrpSpPr>
          <p:cNvPr id="26" name="组合 25"/>
          <p:cNvGrpSpPr/>
          <p:nvPr/>
        </p:nvGrpSpPr>
        <p:grpSpPr>
          <a:xfrm>
            <a:off x="2259965" y="4624070"/>
            <a:ext cx="6142355" cy="892175"/>
            <a:chOff x="3922" y="7282"/>
            <a:chExt cx="9673" cy="1405"/>
          </a:xfrm>
        </p:grpSpPr>
        <p:sp>
          <p:nvSpPr>
            <p:cNvPr id="10" name="左大括号 9"/>
            <p:cNvSpPr/>
            <p:nvPr/>
          </p:nvSpPr>
          <p:spPr>
            <a:xfrm rot="16200000">
              <a:off x="8075" y="4628"/>
              <a:ext cx="607" cy="5914"/>
            </a:xfrm>
            <a:prstGeom prst="leftBrace">
              <a:avLst>
                <a:gd name="adj1" fmla="val 52491"/>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b="1">
                <a:solidFill>
                  <a:srgbClr val="FF0000"/>
                </a:solidFill>
              </a:endParaRPr>
            </a:p>
          </p:txBody>
        </p:sp>
        <p:cxnSp>
          <p:nvCxnSpPr>
            <p:cNvPr id="18" name="直接箭头连接符 17"/>
            <p:cNvCxnSpPr/>
            <p:nvPr/>
          </p:nvCxnSpPr>
          <p:spPr>
            <a:xfrm>
              <a:off x="4680" y="7308"/>
              <a:ext cx="0" cy="6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1728" y="7308"/>
              <a:ext cx="0" cy="6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12756" y="7308"/>
              <a:ext cx="0" cy="6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922" y="8076"/>
              <a:ext cx="1517" cy="531"/>
            </a:xfrm>
            <a:prstGeom prst="rect">
              <a:avLst/>
            </a:prstGeom>
            <a:noFill/>
          </p:spPr>
          <p:txBody>
            <a:bodyPr wrap="square" rtlCol="0">
              <a:spAutoFit/>
            </a:bodyPr>
            <a:p>
              <a:r>
                <a:rPr lang="en-US" altLang="zh-CN" sz="1600">
                  <a:solidFill>
                    <a:srgbClr val="FF0000"/>
                  </a:solidFill>
                  <a:latin typeface="Calibri" panose="020F0502020204030204" charset="0"/>
                </a:rPr>
                <a:t>① </a:t>
              </a:r>
              <a:r>
                <a:rPr lang="zh-CN" altLang="en-US" sz="1600">
                  <a:solidFill>
                    <a:srgbClr val="FF0000"/>
                  </a:solidFill>
                  <a:latin typeface="Calibri" panose="020F0502020204030204" charset="0"/>
                </a:rPr>
                <a:t>参数</a:t>
              </a:r>
              <a:endParaRPr lang="zh-CN" altLang="en-US" sz="1600">
                <a:solidFill>
                  <a:srgbClr val="FF0000"/>
                </a:solidFill>
                <a:latin typeface="Calibri" panose="020F0502020204030204" charset="0"/>
              </a:endParaRPr>
            </a:p>
          </p:txBody>
        </p:sp>
        <p:sp>
          <p:nvSpPr>
            <p:cNvPr id="22" name="文本框 21"/>
            <p:cNvSpPr txBox="1"/>
            <p:nvPr/>
          </p:nvSpPr>
          <p:spPr>
            <a:xfrm>
              <a:off x="7661" y="8157"/>
              <a:ext cx="1435" cy="531"/>
            </a:xfrm>
            <a:prstGeom prst="rect">
              <a:avLst/>
            </a:prstGeom>
            <a:noFill/>
          </p:spPr>
          <p:txBody>
            <a:bodyPr wrap="square" rtlCol="0">
              <a:spAutoFit/>
            </a:bodyPr>
            <a:p>
              <a:r>
                <a:rPr lang="en-US" altLang="zh-CN" sz="1600">
                  <a:solidFill>
                    <a:srgbClr val="FF0000"/>
                  </a:solidFill>
                  <a:latin typeface="Calibri" panose="020F0502020204030204" charset="0"/>
                </a:rPr>
                <a:t>② </a:t>
              </a:r>
              <a:r>
                <a:rPr lang="zh-CN" altLang="en-US" sz="1600">
                  <a:solidFill>
                    <a:srgbClr val="FF0000"/>
                  </a:solidFill>
                  <a:latin typeface="Calibri" panose="020F0502020204030204" charset="0"/>
                </a:rPr>
                <a:t>参数</a:t>
              </a:r>
              <a:endParaRPr lang="zh-CN" altLang="en-US" sz="1600">
                <a:solidFill>
                  <a:srgbClr val="FF0000"/>
                </a:solidFill>
                <a:latin typeface="Calibri" panose="020F0502020204030204" charset="0"/>
              </a:endParaRPr>
            </a:p>
          </p:txBody>
        </p:sp>
        <p:sp>
          <p:nvSpPr>
            <p:cNvPr id="23" name="文本框 22"/>
            <p:cNvSpPr txBox="1"/>
            <p:nvPr/>
          </p:nvSpPr>
          <p:spPr>
            <a:xfrm>
              <a:off x="12161" y="8076"/>
              <a:ext cx="1434" cy="531"/>
            </a:xfrm>
            <a:prstGeom prst="rect">
              <a:avLst/>
            </a:prstGeom>
            <a:noFill/>
          </p:spPr>
          <p:txBody>
            <a:bodyPr wrap="square" rtlCol="0">
              <a:spAutoFit/>
            </a:bodyPr>
            <a:p>
              <a:r>
                <a:rPr lang="en-US" altLang="zh-CN" sz="1600">
                  <a:solidFill>
                    <a:srgbClr val="FF0000"/>
                  </a:solidFill>
                  <a:latin typeface="微软雅黑" panose="020B0503020204020204" charset="-122"/>
                  <a:ea typeface="微软雅黑" panose="020B0503020204020204" charset="-122"/>
                </a:rPr>
                <a:t>④</a:t>
              </a:r>
              <a:r>
                <a:rPr lang="en-US" altLang="zh-CN" sz="1600">
                  <a:solidFill>
                    <a:srgbClr val="FF0000"/>
                  </a:solidFill>
                  <a:latin typeface="Calibri" panose="020F0502020204030204" charset="0"/>
                </a:rPr>
                <a:t> </a:t>
              </a:r>
              <a:r>
                <a:rPr lang="zh-CN" altLang="en-US" sz="1600">
                  <a:solidFill>
                    <a:srgbClr val="FF0000"/>
                  </a:solidFill>
                  <a:latin typeface="Calibri" panose="020F0502020204030204" charset="0"/>
                </a:rPr>
                <a:t>参数</a:t>
              </a:r>
              <a:endParaRPr lang="zh-CN" altLang="en-US" sz="1600">
                <a:solidFill>
                  <a:srgbClr val="FF0000"/>
                </a:solidFill>
                <a:latin typeface="Calibri" panose="020F0502020204030204" charset="0"/>
              </a:endParaRPr>
            </a:p>
          </p:txBody>
        </p:sp>
        <p:sp>
          <p:nvSpPr>
            <p:cNvPr id="24" name="文本框 23"/>
            <p:cNvSpPr txBox="1"/>
            <p:nvPr/>
          </p:nvSpPr>
          <p:spPr>
            <a:xfrm>
              <a:off x="10831" y="8076"/>
              <a:ext cx="1490" cy="531"/>
            </a:xfrm>
            <a:prstGeom prst="rect">
              <a:avLst/>
            </a:prstGeom>
            <a:noFill/>
          </p:spPr>
          <p:txBody>
            <a:bodyPr wrap="square" rtlCol="0">
              <a:spAutoFit/>
            </a:bodyPr>
            <a:p>
              <a:r>
                <a:rPr lang="en-US" altLang="zh-CN" sz="1600">
                  <a:solidFill>
                    <a:srgbClr val="FF0000"/>
                  </a:solidFill>
                  <a:latin typeface="Calibri" panose="020F0502020204030204" charset="0"/>
                </a:rPr>
                <a:t>③ </a:t>
              </a:r>
              <a:r>
                <a:rPr lang="zh-CN" altLang="en-US" sz="1600">
                  <a:solidFill>
                    <a:srgbClr val="FF0000"/>
                  </a:solidFill>
                  <a:latin typeface="Calibri" panose="020F0502020204030204" charset="0"/>
                </a:rPr>
                <a:t>参数</a:t>
              </a:r>
              <a:endParaRPr lang="zh-CN" altLang="en-US" sz="1600">
                <a:solidFill>
                  <a:srgbClr val="FF0000"/>
                </a:solidFill>
                <a:latin typeface="Calibri" panose="020F0502020204030204" charset="0"/>
              </a:endParaRPr>
            </a:p>
          </p:txBody>
        </p:sp>
      </p:grpSp>
      <p:sp>
        <p:nvSpPr>
          <p:cNvPr id="25" name="标题 1"/>
          <p:cNvSpPr txBox="1"/>
          <p:nvPr/>
        </p:nvSpPr>
        <p:spPr>
          <a:xfrm>
            <a:off x="8383905" y="1062355"/>
            <a:ext cx="3745865" cy="473202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indent="0">
              <a:lnSpc>
                <a:spcPct val="150000"/>
              </a:lnSpc>
              <a:buFont typeface="Wingdings" panose="05000000000000000000" charset="0"/>
            </a:pPr>
            <a:r>
              <a:rPr lang="zh-CN" altLang="en-US" sz="1300" b="1" dirty="0" smtClean="0">
                <a:solidFill>
                  <a:srgbClr val="364769"/>
                </a:solidFill>
                <a:effectLst/>
                <a:latin typeface="微软雅黑" panose="020B0503020204020204" charset="-122"/>
                <a:ea typeface="微软雅黑" panose="020B0503020204020204" charset="-122"/>
                <a:sym typeface="+mn-ea"/>
              </a:rPr>
              <a:t>VLOOKUP结合数组应对多条件查找公式解析：</a:t>
            </a:r>
            <a:endParaRPr lang="zh-CN" altLang="en-US" sz="1300" b="1" dirty="0" smtClean="0">
              <a:solidFill>
                <a:srgbClr val="364769"/>
              </a:solidFill>
              <a:effectLst/>
              <a:latin typeface="微软雅黑" panose="020B0503020204020204" charset="-122"/>
              <a:ea typeface="微软雅黑" panose="020B0503020204020204" charset="-122"/>
              <a:sym typeface="+mn-ea"/>
            </a:endParaRPr>
          </a:p>
          <a:p>
            <a:pPr indent="0">
              <a:lnSpc>
                <a:spcPct val="150000"/>
              </a:lnSpc>
              <a:buFont typeface="Wingdings" panose="05000000000000000000" charset="0"/>
            </a:pPr>
            <a:endParaRPr lang="zh-CN" altLang="en-US" sz="500" b="1"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第一参数：</a:t>
            </a:r>
            <a:r>
              <a:rPr lang="en-US" altLang="zh-CN" sz="1100" b="1" dirty="0" smtClean="0">
                <a:solidFill>
                  <a:srgbClr val="364769"/>
                </a:solidFill>
                <a:effectLst/>
                <a:latin typeface="微软雅黑" panose="020B0503020204020204" charset="-122"/>
                <a:ea typeface="微软雅黑" panose="020B0503020204020204" charset="-122"/>
                <a:sym typeface="+mn-ea"/>
              </a:rPr>
              <a:t>$G2</a:t>
            </a:r>
            <a:r>
              <a:rPr lang="zh-CN" altLang="en-US" sz="1100" dirty="0" smtClean="0">
                <a:solidFill>
                  <a:srgbClr val="364769"/>
                </a:solidFill>
                <a:effectLst/>
                <a:latin typeface="微软雅黑" panose="020B0503020204020204" charset="-122"/>
                <a:ea typeface="微软雅黑" panose="020B0503020204020204" charset="-122"/>
                <a:sym typeface="+mn-ea"/>
              </a:rPr>
              <a:t>，表示查找值，因为公式要向右、向下填充，向右填充时要保持列号固定不变，所以使用相对引用固定列号，行号要随着向下填充变化，所以无需固定。</a:t>
            </a:r>
            <a:endParaRPr lang="zh-CN" altLang="en-US"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第二参数：</a:t>
            </a:r>
            <a:r>
              <a:rPr lang="zh-CN" altLang="en-US" sz="1100" b="1" dirty="0" smtClean="0">
                <a:solidFill>
                  <a:srgbClr val="364769"/>
                </a:solidFill>
                <a:effectLst/>
                <a:latin typeface="微软雅黑" panose="020B0503020204020204" charset="-122"/>
                <a:ea typeface="微软雅黑" panose="020B0503020204020204" charset="-122"/>
                <a:sym typeface="+mn-ea"/>
              </a:rPr>
              <a:t>IF({1,0},$A$2:$A$12,B$2:B$12)</a:t>
            </a:r>
            <a:r>
              <a:rPr lang="zh-CN" altLang="en-US" sz="1100" dirty="0" smtClean="0">
                <a:solidFill>
                  <a:srgbClr val="364769"/>
                </a:solidFill>
                <a:effectLst/>
                <a:latin typeface="微软雅黑" panose="020B0503020204020204" charset="-122"/>
                <a:ea typeface="微软雅黑" panose="020B0503020204020204" charset="-122"/>
                <a:sym typeface="+mn-ea"/>
              </a:rPr>
              <a:t>，表示查找区域，使用了if函数对数据组内的{1,0}进行条件判断：</a:t>
            </a:r>
            <a:endParaRPr lang="zh-CN" altLang="en-US"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当为1时返回</a:t>
            </a:r>
            <a:r>
              <a:rPr lang="zh-CN" altLang="en-US" sz="1100" b="1" dirty="0" smtClean="0">
                <a:solidFill>
                  <a:srgbClr val="364769"/>
                </a:solidFill>
                <a:effectLst/>
                <a:latin typeface="微软雅黑" panose="020B0503020204020204" charset="-122"/>
                <a:ea typeface="微软雅黑" panose="020B0503020204020204" charset="-122"/>
                <a:sym typeface="+mn-ea"/>
              </a:rPr>
              <a:t>$A$2:$A$1</a:t>
            </a:r>
            <a:r>
              <a:rPr lang="en-US" altLang="zh-CN" sz="1100" b="1" dirty="0" smtClean="0">
                <a:solidFill>
                  <a:srgbClr val="364769"/>
                </a:solidFill>
                <a:effectLst/>
                <a:latin typeface="微软雅黑" panose="020B0503020204020204" charset="-122"/>
                <a:ea typeface="微软雅黑" panose="020B0503020204020204" charset="-122"/>
                <a:sym typeface="+mn-ea"/>
              </a:rPr>
              <a:t>2</a:t>
            </a:r>
            <a:r>
              <a:rPr lang="zh-CN" altLang="en-US" sz="1100" dirty="0" smtClean="0">
                <a:solidFill>
                  <a:srgbClr val="364769"/>
                </a:solidFill>
                <a:effectLst/>
                <a:latin typeface="微软雅黑" panose="020B0503020204020204" charset="-122"/>
                <a:ea typeface="微软雅黑" panose="020B0503020204020204" charset="-122"/>
                <a:sym typeface="+mn-ea"/>
              </a:rPr>
              <a:t>，作为查找区域的第一列；</a:t>
            </a:r>
            <a:endParaRPr lang="zh-CN" altLang="en-US"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当为0时返回</a:t>
            </a:r>
            <a:r>
              <a:rPr lang="en-US" altLang="zh-CN" sz="1100" b="1" dirty="0" smtClean="0">
                <a:solidFill>
                  <a:srgbClr val="364769"/>
                </a:solidFill>
                <a:effectLst/>
                <a:latin typeface="微软雅黑" panose="020B0503020204020204" charset="-122"/>
                <a:ea typeface="微软雅黑" panose="020B0503020204020204" charset="-122"/>
                <a:sym typeface="+mn-ea"/>
              </a:rPr>
              <a:t>B</a:t>
            </a:r>
            <a:r>
              <a:rPr lang="zh-CN" altLang="en-US" sz="1100" b="1" dirty="0" smtClean="0">
                <a:solidFill>
                  <a:srgbClr val="364769"/>
                </a:solidFill>
                <a:effectLst/>
                <a:latin typeface="微软雅黑" panose="020B0503020204020204" charset="-122"/>
                <a:ea typeface="微软雅黑" panose="020B0503020204020204" charset="-122"/>
                <a:sym typeface="+mn-ea"/>
              </a:rPr>
              <a:t>$2:</a:t>
            </a:r>
            <a:r>
              <a:rPr lang="en-US" altLang="zh-CN" sz="1100" b="1" dirty="0" smtClean="0">
                <a:solidFill>
                  <a:srgbClr val="364769"/>
                </a:solidFill>
                <a:effectLst/>
                <a:latin typeface="微软雅黑" panose="020B0503020204020204" charset="-122"/>
                <a:ea typeface="微软雅黑" panose="020B0503020204020204" charset="-122"/>
                <a:sym typeface="+mn-ea"/>
              </a:rPr>
              <a:t>B</a:t>
            </a:r>
            <a:r>
              <a:rPr lang="zh-CN" altLang="en-US" sz="1100" b="1" dirty="0" smtClean="0">
                <a:solidFill>
                  <a:srgbClr val="364769"/>
                </a:solidFill>
                <a:effectLst/>
                <a:latin typeface="微软雅黑" panose="020B0503020204020204" charset="-122"/>
                <a:ea typeface="微软雅黑" panose="020B0503020204020204" charset="-122"/>
                <a:sym typeface="+mn-ea"/>
              </a:rPr>
              <a:t>$1</a:t>
            </a:r>
            <a:r>
              <a:rPr lang="en-US" altLang="zh-CN" sz="1100" b="1" dirty="0" smtClean="0">
                <a:solidFill>
                  <a:srgbClr val="364769"/>
                </a:solidFill>
                <a:effectLst/>
                <a:latin typeface="微软雅黑" panose="020B0503020204020204" charset="-122"/>
                <a:ea typeface="微软雅黑" panose="020B0503020204020204" charset="-122"/>
                <a:sym typeface="+mn-ea"/>
              </a:rPr>
              <a:t>2</a:t>
            </a:r>
            <a:r>
              <a:rPr lang="zh-CN" altLang="en-US" sz="1100" dirty="0" smtClean="0">
                <a:solidFill>
                  <a:srgbClr val="364769"/>
                </a:solidFill>
                <a:effectLst/>
                <a:latin typeface="微软雅黑" panose="020B0503020204020204" charset="-122"/>
                <a:ea typeface="微软雅黑" panose="020B0503020204020204" charset="-122"/>
                <a:sym typeface="+mn-ea"/>
              </a:rPr>
              <a:t>，并且作为查找区域的第二列，在第3参数中需要返回该列的（</a:t>
            </a:r>
            <a:r>
              <a:rPr lang="en-US" altLang="zh-CN" sz="1100" dirty="0" smtClean="0">
                <a:solidFill>
                  <a:srgbClr val="364769"/>
                </a:solidFill>
                <a:effectLst/>
                <a:latin typeface="微软雅黑" panose="020B0503020204020204" charset="-122"/>
                <a:ea typeface="微软雅黑" panose="020B0503020204020204" charset="-122"/>
                <a:sym typeface="+mn-ea"/>
              </a:rPr>
              <a:t>Item ID</a:t>
            </a:r>
            <a:r>
              <a:rPr lang="zh-CN" altLang="en-US" sz="1100" dirty="0" smtClean="0">
                <a:solidFill>
                  <a:srgbClr val="364769"/>
                </a:solidFill>
                <a:effectLst/>
                <a:latin typeface="微软雅黑" panose="020B0503020204020204" charset="-122"/>
                <a:ea typeface="微软雅黑" panose="020B0503020204020204" charset="-122"/>
                <a:sym typeface="+mn-ea"/>
              </a:rPr>
              <a:t>）数据；</a:t>
            </a:r>
            <a:endParaRPr lang="zh-CN" altLang="en-US"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000" dirty="0" smtClean="0">
                <a:solidFill>
                  <a:srgbClr val="364769"/>
                </a:solidFill>
                <a:effectLst/>
                <a:latin typeface="微软雅黑" panose="020B0503020204020204" charset="-122"/>
                <a:ea typeface="微软雅黑" panose="020B0503020204020204" charset="-122"/>
                <a:sym typeface="+mn-ea"/>
              </a:rPr>
              <a:t>同样公式要向右、向下填充，查找区域的第一列要使用绝对引</a:t>
            </a:r>
            <a:r>
              <a:rPr lang="zh-CN" altLang="en-US" sz="1100" dirty="0" smtClean="0">
                <a:solidFill>
                  <a:srgbClr val="364769"/>
                </a:solidFill>
                <a:effectLst/>
                <a:latin typeface="微软雅黑" panose="020B0503020204020204" charset="-122"/>
                <a:ea typeface="微软雅黑" panose="020B0503020204020204" charset="-122"/>
                <a:sym typeface="+mn-ea"/>
              </a:rPr>
              <a:t>用进行固定，而查找区域的第二列，使用相对引用，向下填充要保持行号不变，列号要随着向右的拖动变成</a:t>
            </a:r>
            <a:r>
              <a:rPr lang="en-US" altLang="zh-CN" sz="1100" dirty="0" smtClean="0">
                <a:solidFill>
                  <a:srgbClr val="364769"/>
                </a:solidFill>
                <a:effectLst/>
                <a:latin typeface="微软雅黑" panose="020B0503020204020204" charset="-122"/>
                <a:ea typeface="微软雅黑" panose="020B0503020204020204" charset="-122"/>
                <a:sym typeface="+mn-ea"/>
              </a:rPr>
              <a:t>C</a:t>
            </a:r>
            <a:r>
              <a:rPr lang="zh-CN" altLang="en-US" sz="1100" dirty="0" smtClean="0">
                <a:solidFill>
                  <a:srgbClr val="364769"/>
                </a:solidFill>
                <a:effectLst/>
                <a:latin typeface="微软雅黑" panose="020B0503020204020204" charset="-122"/>
                <a:ea typeface="微软雅黑" panose="020B0503020204020204" charset="-122"/>
                <a:sym typeface="+mn-ea"/>
              </a:rPr>
              <a:t>$2:</a:t>
            </a:r>
            <a:r>
              <a:rPr lang="en-US" altLang="zh-CN" sz="1100" dirty="0" smtClean="0">
                <a:solidFill>
                  <a:srgbClr val="364769"/>
                </a:solidFill>
                <a:effectLst/>
                <a:latin typeface="微软雅黑" panose="020B0503020204020204" charset="-122"/>
                <a:ea typeface="微软雅黑" panose="020B0503020204020204" charset="-122"/>
                <a:sym typeface="+mn-ea"/>
              </a:rPr>
              <a:t>C</a:t>
            </a:r>
            <a:r>
              <a:rPr lang="zh-CN" altLang="en-US" sz="1100" dirty="0" smtClean="0">
                <a:solidFill>
                  <a:srgbClr val="364769"/>
                </a:solidFill>
                <a:effectLst/>
                <a:latin typeface="微软雅黑" panose="020B0503020204020204" charset="-122"/>
                <a:ea typeface="微软雅黑" panose="020B0503020204020204" charset="-122"/>
                <a:sym typeface="+mn-ea"/>
              </a:rPr>
              <a:t>$1</a:t>
            </a:r>
            <a:r>
              <a:rPr lang="en-US" altLang="zh-CN" sz="1100" dirty="0" smtClean="0">
                <a:solidFill>
                  <a:srgbClr val="364769"/>
                </a:solidFill>
                <a:effectLst/>
                <a:latin typeface="微软雅黑" panose="020B0503020204020204" charset="-122"/>
                <a:ea typeface="微软雅黑" panose="020B0503020204020204" charset="-122"/>
                <a:sym typeface="+mn-ea"/>
              </a:rPr>
              <a:t>2</a:t>
            </a:r>
            <a:r>
              <a:rPr lang="zh-CN" altLang="en-US" sz="1100" dirty="0" smtClean="0">
                <a:solidFill>
                  <a:srgbClr val="364769"/>
                </a:solidFill>
                <a:effectLst/>
                <a:latin typeface="微软雅黑" panose="020B0503020204020204" charset="-122"/>
                <a:ea typeface="微软雅黑" panose="020B0503020204020204" charset="-122"/>
                <a:sym typeface="+mn-ea"/>
              </a:rPr>
              <a:t>，这样就可以在</a:t>
            </a:r>
            <a:r>
              <a:rPr lang="en-US" altLang="zh-CN" sz="1100" dirty="0" smtClean="0">
                <a:solidFill>
                  <a:srgbClr val="364769"/>
                </a:solidFill>
                <a:effectLst/>
                <a:latin typeface="微软雅黑" panose="020B0503020204020204" charset="-122"/>
                <a:ea typeface="微软雅黑" panose="020B0503020204020204" charset="-122"/>
                <a:sym typeface="+mn-ea"/>
              </a:rPr>
              <a:t>I</a:t>
            </a:r>
            <a:r>
              <a:rPr lang="zh-CN" altLang="en-US" sz="1100" dirty="0" smtClean="0">
                <a:solidFill>
                  <a:srgbClr val="364769"/>
                </a:solidFill>
                <a:effectLst/>
                <a:latin typeface="微软雅黑" panose="020B0503020204020204" charset="-122"/>
                <a:ea typeface="微软雅黑" panose="020B0503020204020204" charset="-122"/>
                <a:sym typeface="+mn-ea"/>
              </a:rPr>
              <a:t>2:</a:t>
            </a:r>
            <a:r>
              <a:rPr lang="en-US" altLang="zh-CN" sz="1100" dirty="0" smtClean="0">
                <a:solidFill>
                  <a:srgbClr val="364769"/>
                </a:solidFill>
                <a:effectLst/>
                <a:latin typeface="微软雅黑" panose="020B0503020204020204" charset="-122"/>
                <a:ea typeface="微软雅黑" panose="020B0503020204020204" charset="-122"/>
                <a:sym typeface="+mn-ea"/>
              </a:rPr>
              <a:t>I12</a:t>
            </a:r>
            <a:r>
              <a:rPr lang="zh-CN" altLang="en-US" sz="1100" dirty="0" smtClean="0">
                <a:solidFill>
                  <a:srgbClr val="364769"/>
                </a:solidFill>
                <a:effectLst/>
                <a:latin typeface="微软雅黑" panose="020B0503020204020204" charset="-122"/>
                <a:ea typeface="微软雅黑" panose="020B0503020204020204" charset="-122"/>
                <a:sym typeface="+mn-ea"/>
              </a:rPr>
              <a:t>区域返回</a:t>
            </a:r>
            <a:r>
              <a:rPr lang="en-US" altLang="zh-CN" sz="1100" dirty="0" smtClean="0">
                <a:solidFill>
                  <a:srgbClr val="364769"/>
                </a:solidFill>
                <a:effectLst/>
                <a:latin typeface="微软雅黑" panose="020B0503020204020204" charset="-122"/>
                <a:ea typeface="微软雅黑" panose="020B0503020204020204" charset="-122"/>
                <a:sym typeface="+mn-ea"/>
              </a:rPr>
              <a:t>Quantity</a:t>
            </a:r>
            <a:r>
              <a:rPr lang="zh-CN" altLang="en-US" sz="1100" dirty="0" smtClean="0">
                <a:solidFill>
                  <a:srgbClr val="364769"/>
                </a:solidFill>
                <a:effectLst/>
                <a:latin typeface="微软雅黑" panose="020B0503020204020204" charset="-122"/>
                <a:ea typeface="微软雅黑" panose="020B0503020204020204" charset="-122"/>
                <a:sym typeface="+mn-ea"/>
              </a:rPr>
              <a:t>的数据了</a:t>
            </a:r>
            <a:endParaRPr lang="zh-CN" altLang="en-US" sz="10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第三参数：2，返回区域中的第二列，虽然要返回的数据是</a:t>
            </a:r>
            <a:r>
              <a:rPr lang="en-US" altLang="zh-CN" sz="1100" dirty="0" smtClean="0">
                <a:solidFill>
                  <a:srgbClr val="364769"/>
                </a:solidFill>
                <a:effectLst/>
                <a:latin typeface="微软雅黑" panose="020B0503020204020204" charset="-122"/>
                <a:ea typeface="微软雅黑" panose="020B0503020204020204" charset="-122"/>
                <a:sym typeface="+mn-ea"/>
              </a:rPr>
              <a:t>3</a:t>
            </a:r>
            <a:r>
              <a:rPr lang="zh-CN" altLang="en-US" sz="1100" dirty="0" smtClean="0">
                <a:solidFill>
                  <a:srgbClr val="364769"/>
                </a:solidFill>
                <a:effectLst/>
                <a:latin typeface="微软雅黑" panose="020B0503020204020204" charset="-122"/>
                <a:ea typeface="微软雅黑" panose="020B0503020204020204" charset="-122"/>
                <a:sym typeface="+mn-ea"/>
              </a:rPr>
              <a:t>列，Item ID、Quantity和</a:t>
            </a:r>
            <a:r>
              <a:rPr lang="en-US" altLang="zh-CN" sz="1100" dirty="0" smtClean="0">
                <a:solidFill>
                  <a:srgbClr val="364769"/>
                </a:solidFill>
                <a:effectLst/>
                <a:latin typeface="微软雅黑" panose="020B0503020204020204" charset="-122"/>
                <a:ea typeface="微软雅黑" panose="020B0503020204020204" charset="-122"/>
                <a:sym typeface="+mn-ea"/>
              </a:rPr>
              <a:t>Sale Price</a:t>
            </a:r>
            <a:r>
              <a:rPr lang="zh-CN" altLang="en-US" sz="1100" dirty="0" smtClean="0">
                <a:solidFill>
                  <a:srgbClr val="364769"/>
                </a:solidFill>
                <a:effectLst/>
                <a:latin typeface="微软雅黑" panose="020B0503020204020204" charset="-122"/>
                <a:ea typeface="微软雅黑" panose="020B0503020204020204" charset="-122"/>
                <a:sym typeface="+mn-ea"/>
              </a:rPr>
              <a:t>，但是当公式向右填充到</a:t>
            </a:r>
            <a:r>
              <a:rPr lang="en-US" altLang="zh-CN" sz="1100" dirty="0" smtClean="0">
                <a:solidFill>
                  <a:srgbClr val="364769"/>
                </a:solidFill>
                <a:effectLst/>
                <a:latin typeface="微软雅黑" panose="020B0503020204020204" charset="-122"/>
                <a:ea typeface="微软雅黑" panose="020B0503020204020204" charset="-122"/>
                <a:sym typeface="+mn-ea"/>
              </a:rPr>
              <a:t>I</a:t>
            </a:r>
            <a:r>
              <a:rPr lang="zh-CN" altLang="en-US" sz="1100" dirty="0" smtClean="0">
                <a:solidFill>
                  <a:srgbClr val="364769"/>
                </a:solidFill>
                <a:effectLst/>
                <a:latin typeface="微软雅黑" panose="020B0503020204020204" charset="-122"/>
                <a:ea typeface="微软雅黑" panose="020B0503020204020204" charset="-122"/>
                <a:sym typeface="+mn-ea"/>
              </a:rPr>
              <a:t>2单元格时，公式就变成了：</a:t>
            </a:r>
            <a:endParaRPr lang="zh-CN" altLang="en-US"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=VLOOKUP($G2,IF({1,0},$A$2:$A$12,C$2:C$12),2,FALSE)</a:t>
            </a:r>
            <a:endParaRPr lang="zh-CN" altLang="en-US"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这样</a:t>
            </a:r>
            <a:r>
              <a:rPr lang="en-US" altLang="zh-CN" sz="1100" b="1" dirty="0" smtClean="0">
                <a:solidFill>
                  <a:srgbClr val="364769"/>
                </a:solidFill>
                <a:effectLst/>
                <a:latin typeface="微软雅黑" panose="020B0503020204020204" charset="-122"/>
                <a:ea typeface="微软雅黑" panose="020B0503020204020204" charset="-122"/>
                <a:sym typeface="+mn-ea"/>
              </a:rPr>
              <a:t>C</a:t>
            </a:r>
            <a:r>
              <a:rPr lang="zh-CN" altLang="en-US" sz="1100" b="1" dirty="0" smtClean="0">
                <a:solidFill>
                  <a:srgbClr val="364769"/>
                </a:solidFill>
                <a:effectLst/>
                <a:latin typeface="微软雅黑" panose="020B0503020204020204" charset="-122"/>
                <a:ea typeface="微软雅黑" panose="020B0503020204020204" charset="-122"/>
                <a:sym typeface="+mn-ea"/>
              </a:rPr>
              <a:t>$2:</a:t>
            </a:r>
            <a:r>
              <a:rPr lang="en-US" altLang="zh-CN" sz="1100" b="1" dirty="0" smtClean="0">
                <a:solidFill>
                  <a:srgbClr val="364769"/>
                </a:solidFill>
                <a:effectLst/>
                <a:latin typeface="微软雅黑" panose="020B0503020204020204" charset="-122"/>
                <a:ea typeface="微软雅黑" panose="020B0503020204020204" charset="-122"/>
                <a:sym typeface="+mn-ea"/>
              </a:rPr>
              <a:t>C</a:t>
            </a:r>
            <a:r>
              <a:rPr lang="zh-CN" altLang="en-US" sz="1100" b="1" dirty="0" smtClean="0">
                <a:solidFill>
                  <a:srgbClr val="364769"/>
                </a:solidFill>
                <a:effectLst/>
                <a:latin typeface="微软雅黑" panose="020B0503020204020204" charset="-122"/>
                <a:ea typeface="微软雅黑" panose="020B0503020204020204" charset="-122"/>
                <a:sym typeface="+mn-ea"/>
              </a:rPr>
              <a:t>$1</a:t>
            </a:r>
            <a:r>
              <a:rPr lang="en-US" altLang="zh-CN" sz="1100" b="1" dirty="0" smtClean="0">
                <a:solidFill>
                  <a:srgbClr val="364769"/>
                </a:solidFill>
                <a:effectLst/>
                <a:latin typeface="微软雅黑" panose="020B0503020204020204" charset="-122"/>
                <a:ea typeface="微软雅黑" panose="020B0503020204020204" charset="-122"/>
                <a:sym typeface="+mn-ea"/>
              </a:rPr>
              <a:t>2</a:t>
            </a:r>
            <a:r>
              <a:rPr lang="zh-CN" altLang="en-US" sz="1100" dirty="0" smtClean="0">
                <a:solidFill>
                  <a:srgbClr val="364769"/>
                </a:solidFill>
                <a:effectLst/>
                <a:latin typeface="微软雅黑" panose="020B0503020204020204" charset="-122"/>
                <a:ea typeface="微软雅黑" panose="020B0503020204020204" charset="-122"/>
                <a:sym typeface="+mn-ea"/>
              </a:rPr>
              <a:t>就变成了查找区域的第二列，所以返回该列的值了</a:t>
            </a:r>
            <a:endParaRPr lang="zh-CN" altLang="en-US"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第四参数：精确匹配</a:t>
            </a:r>
            <a:r>
              <a:rPr lang="en-US" altLang="zh-CN" sz="1100" dirty="0" smtClean="0">
                <a:solidFill>
                  <a:srgbClr val="364769"/>
                </a:solidFill>
                <a:effectLst/>
                <a:latin typeface="微软雅黑" panose="020B0503020204020204" charset="-122"/>
                <a:ea typeface="微软雅黑" panose="020B0503020204020204" charset="-122"/>
                <a:sym typeface="+mn-ea"/>
              </a:rPr>
              <a:t>False/0</a:t>
            </a:r>
            <a:endParaRPr lang="en-US" altLang="zh-CN" sz="1100" dirty="0" smtClean="0">
              <a:solidFill>
                <a:srgbClr val="364769"/>
              </a:solidFill>
              <a:effectLst/>
              <a:latin typeface="微软雅黑" panose="020B0503020204020204" charset="-122"/>
              <a:ea typeface="微软雅黑" panose="020B0503020204020204" charset="-122"/>
              <a:sym typeface="+mn-ea"/>
            </a:endParaRPr>
          </a:p>
        </p:txBody>
      </p:sp>
      <p:pic>
        <p:nvPicPr>
          <p:cNvPr id="27" name="图片 26"/>
          <p:cNvPicPr>
            <a:picLocks noChangeAspect="1"/>
          </p:cNvPicPr>
          <p:nvPr/>
        </p:nvPicPr>
        <p:blipFill>
          <a:blip r:embed="rId2"/>
          <a:stretch>
            <a:fillRect/>
          </a:stretch>
        </p:blipFill>
        <p:spPr>
          <a:xfrm>
            <a:off x="98425" y="4276725"/>
            <a:ext cx="8303895" cy="1768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1" presetClass="exit" presetSubtype="0" fill="hold" nodeType="withEffect">
                                  <p:stCondLst>
                                    <p:cond delay="0"/>
                                  </p:stCondLst>
                                  <p:childTnLst>
                                    <p:set>
                                      <p:cBhvr>
                                        <p:cTn id="2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rcRect r="5751"/>
          <a:stretch>
            <a:fillRect/>
          </a:stretch>
        </p:blipFill>
        <p:spPr>
          <a:xfrm>
            <a:off x="648970" y="1585595"/>
            <a:ext cx="7336790" cy="3920490"/>
          </a:xfrm>
          <a:prstGeom prst="rect">
            <a:avLst/>
          </a:prstGeom>
        </p:spPr>
      </p:pic>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810895" y="210820"/>
            <a:ext cx="7012940" cy="55880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altLang="zh-CN" sz="2800" b="1" dirty="0" smtClean="0">
                <a:solidFill>
                  <a:srgbClr val="364769"/>
                </a:solidFill>
                <a:effectLst/>
                <a:latin typeface="微软雅黑" panose="020B0503020204020204" charset="-122"/>
                <a:ea typeface="微软雅黑" panose="020B0503020204020204" charset="-122"/>
                <a:sym typeface="+mn-ea"/>
              </a:rPr>
              <a:t>VLOOKUP-</a:t>
            </a:r>
            <a:r>
              <a:rPr lang="zh-CN" altLang="en-US" sz="2800" b="1" dirty="0" smtClean="0">
                <a:solidFill>
                  <a:srgbClr val="364769"/>
                </a:solidFill>
                <a:effectLst/>
                <a:latin typeface="微软雅黑" panose="020B0503020204020204" charset="-122"/>
                <a:ea typeface="微软雅黑" panose="020B0503020204020204" charset="-122"/>
                <a:sym typeface="+mn-ea"/>
              </a:rPr>
              <a:t>反向查找</a:t>
            </a:r>
            <a:endParaRPr lang="zh-CN" altLang="en-US" sz="2800" b="1" dirty="0" smtClean="0">
              <a:solidFill>
                <a:srgbClr val="364769"/>
              </a:solidFill>
              <a:effectLst/>
              <a:latin typeface="微软雅黑" panose="020B0503020204020204" charset="-122"/>
              <a:ea typeface="微软雅黑" panose="020B0503020204020204" charset="-122"/>
              <a:sym typeface="+mn-ea"/>
            </a:endParaRPr>
          </a:p>
        </p:txBody>
      </p:sp>
      <p:sp>
        <p:nvSpPr>
          <p:cNvPr id="7" name="标题 1"/>
          <p:cNvSpPr txBox="1"/>
          <p:nvPr/>
        </p:nvSpPr>
        <p:spPr>
          <a:xfrm>
            <a:off x="1240790" y="895985"/>
            <a:ext cx="4445635" cy="26797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marL="285750" indent="-285750">
              <a:lnSpc>
                <a:spcPct val="100000"/>
              </a:lnSpc>
              <a:buFont typeface="Wingdings" panose="05000000000000000000" charset="0"/>
              <a:buChar char="l"/>
            </a:pPr>
            <a:r>
              <a:rPr lang="zh-CN" altLang="en-US" sz="1400" dirty="0" smtClean="0">
                <a:solidFill>
                  <a:srgbClr val="364769"/>
                </a:solidFill>
                <a:effectLst/>
                <a:latin typeface="微软雅黑" panose="020B0503020204020204" charset="-122"/>
                <a:ea typeface="微软雅黑" panose="020B0503020204020204" charset="-122"/>
                <a:sym typeface="+mn-ea"/>
              </a:rPr>
              <a:t>案例：根据</a:t>
            </a:r>
            <a:r>
              <a:rPr lang="en-US" altLang="zh-CN" sz="1400" dirty="0" smtClean="0">
                <a:solidFill>
                  <a:srgbClr val="364769"/>
                </a:solidFill>
                <a:effectLst/>
                <a:latin typeface="微软雅黑" panose="020B0503020204020204" charset="-122"/>
                <a:ea typeface="微软雅黑" panose="020B0503020204020204" charset="-122"/>
                <a:sym typeface="+mn-ea"/>
              </a:rPr>
              <a:t>Custom Label</a:t>
            </a:r>
            <a:r>
              <a:rPr lang="zh-CN" altLang="en-US" sz="1400" dirty="0" smtClean="0">
                <a:solidFill>
                  <a:srgbClr val="364769"/>
                </a:solidFill>
                <a:effectLst/>
                <a:latin typeface="微软雅黑" panose="020B0503020204020204" charset="-122"/>
                <a:ea typeface="微软雅黑" panose="020B0503020204020204" charset="-122"/>
                <a:sym typeface="+mn-ea"/>
              </a:rPr>
              <a:t>查找对应的</a:t>
            </a:r>
            <a:r>
              <a:rPr lang="en-US" altLang="zh-CN" sz="1400" dirty="0" smtClean="0">
                <a:solidFill>
                  <a:srgbClr val="364769"/>
                </a:solidFill>
                <a:effectLst/>
                <a:latin typeface="微软雅黑" panose="020B0503020204020204" charset="-122"/>
                <a:ea typeface="微软雅黑" panose="020B0503020204020204" charset="-122"/>
                <a:sym typeface="+mn-ea"/>
              </a:rPr>
              <a:t>Item ID</a:t>
            </a:r>
            <a:endParaRPr lang="en-US" altLang="zh-CN" sz="1400" dirty="0" smtClean="0">
              <a:solidFill>
                <a:srgbClr val="364769"/>
              </a:solidFill>
              <a:effectLst/>
              <a:latin typeface="微软雅黑" panose="020B0503020204020204" charset="-122"/>
              <a:ea typeface="微软雅黑" panose="020B0503020204020204" charset="-122"/>
              <a:sym typeface="+mn-ea"/>
            </a:endParaRPr>
          </a:p>
        </p:txBody>
      </p:sp>
      <p:grpSp>
        <p:nvGrpSpPr>
          <p:cNvPr id="6" name="组合 5"/>
          <p:cNvGrpSpPr/>
          <p:nvPr/>
        </p:nvGrpSpPr>
        <p:grpSpPr>
          <a:xfrm>
            <a:off x="2567305" y="4004310"/>
            <a:ext cx="5208905" cy="2136775"/>
            <a:chOff x="4043" y="6306"/>
            <a:chExt cx="8203" cy="3365"/>
          </a:xfrm>
        </p:grpSpPr>
        <p:sp>
          <p:nvSpPr>
            <p:cNvPr id="10" name="左大括号 9"/>
            <p:cNvSpPr/>
            <p:nvPr/>
          </p:nvSpPr>
          <p:spPr>
            <a:xfrm rot="16200000">
              <a:off x="7503" y="5889"/>
              <a:ext cx="607" cy="5358"/>
            </a:xfrm>
            <a:prstGeom prst="leftBrace">
              <a:avLst>
                <a:gd name="adj1" fmla="val 52491"/>
                <a:gd name="adj2" fmla="val 50000"/>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b="1">
                <a:solidFill>
                  <a:srgbClr val="FF0000"/>
                </a:solidFill>
              </a:endParaRPr>
            </a:p>
          </p:txBody>
        </p:sp>
        <p:cxnSp>
          <p:nvCxnSpPr>
            <p:cNvPr id="18" name="直接箭头连接符 17"/>
            <p:cNvCxnSpPr/>
            <p:nvPr/>
          </p:nvCxnSpPr>
          <p:spPr>
            <a:xfrm>
              <a:off x="4666" y="8223"/>
              <a:ext cx="0" cy="6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11065" y="8325"/>
              <a:ext cx="0" cy="6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11442" y="6978"/>
              <a:ext cx="0" cy="6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043" y="9015"/>
              <a:ext cx="1374" cy="531"/>
            </a:xfrm>
            <a:prstGeom prst="rect">
              <a:avLst/>
            </a:prstGeom>
            <a:noFill/>
          </p:spPr>
          <p:txBody>
            <a:bodyPr wrap="square" rtlCol="0">
              <a:spAutoFit/>
            </a:bodyPr>
            <a:p>
              <a:r>
                <a:rPr lang="en-US" altLang="zh-CN" sz="1600">
                  <a:solidFill>
                    <a:srgbClr val="FF0000"/>
                  </a:solidFill>
                  <a:latin typeface="Calibri" panose="020F0502020204030204" charset="0"/>
                </a:rPr>
                <a:t>① </a:t>
              </a:r>
              <a:r>
                <a:rPr lang="zh-CN" altLang="en-US" sz="1600">
                  <a:solidFill>
                    <a:srgbClr val="FF0000"/>
                  </a:solidFill>
                  <a:latin typeface="Calibri" panose="020F0502020204030204" charset="0"/>
                </a:rPr>
                <a:t>参数</a:t>
              </a:r>
              <a:endParaRPr lang="zh-CN" altLang="en-US" sz="1600">
                <a:solidFill>
                  <a:srgbClr val="FF0000"/>
                </a:solidFill>
                <a:latin typeface="Calibri" panose="020F0502020204030204" charset="0"/>
              </a:endParaRPr>
            </a:p>
          </p:txBody>
        </p:sp>
        <p:sp>
          <p:nvSpPr>
            <p:cNvPr id="22" name="文本框 21"/>
            <p:cNvSpPr txBox="1"/>
            <p:nvPr/>
          </p:nvSpPr>
          <p:spPr>
            <a:xfrm>
              <a:off x="7156" y="9140"/>
              <a:ext cx="1495" cy="531"/>
            </a:xfrm>
            <a:prstGeom prst="rect">
              <a:avLst/>
            </a:prstGeom>
            <a:noFill/>
          </p:spPr>
          <p:txBody>
            <a:bodyPr wrap="square" rtlCol="0">
              <a:spAutoFit/>
            </a:bodyPr>
            <a:p>
              <a:r>
                <a:rPr lang="en-US" altLang="zh-CN" sz="1600">
                  <a:solidFill>
                    <a:srgbClr val="FF0000"/>
                  </a:solidFill>
                  <a:latin typeface="Calibri" panose="020F0502020204030204" charset="0"/>
                </a:rPr>
                <a:t>② </a:t>
              </a:r>
              <a:r>
                <a:rPr lang="zh-CN" altLang="en-US" sz="1600">
                  <a:solidFill>
                    <a:srgbClr val="FF0000"/>
                  </a:solidFill>
                  <a:latin typeface="Calibri" panose="020F0502020204030204" charset="0"/>
                </a:rPr>
                <a:t>参数</a:t>
              </a:r>
              <a:endParaRPr lang="zh-CN" altLang="en-US" sz="1600">
                <a:solidFill>
                  <a:srgbClr val="FF0000"/>
                </a:solidFill>
                <a:latin typeface="Calibri" panose="020F0502020204030204" charset="0"/>
              </a:endParaRPr>
            </a:p>
          </p:txBody>
        </p:sp>
        <p:sp>
          <p:nvSpPr>
            <p:cNvPr id="23" name="文本框 22"/>
            <p:cNvSpPr txBox="1"/>
            <p:nvPr/>
          </p:nvSpPr>
          <p:spPr>
            <a:xfrm>
              <a:off x="10677" y="6306"/>
              <a:ext cx="1569" cy="531"/>
            </a:xfrm>
            <a:prstGeom prst="rect">
              <a:avLst/>
            </a:prstGeom>
            <a:noFill/>
          </p:spPr>
          <p:txBody>
            <a:bodyPr wrap="square" rtlCol="0">
              <a:spAutoFit/>
            </a:bodyPr>
            <a:p>
              <a:r>
                <a:rPr lang="en-US" altLang="zh-CN" sz="1600">
                  <a:solidFill>
                    <a:srgbClr val="FF0000"/>
                  </a:solidFill>
                  <a:latin typeface="微软雅黑" panose="020B0503020204020204" charset="-122"/>
                  <a:ea typeface="微软雅黑" panose="020B0503020204020204" charset="-122"/>
                </a:rPr>
                <a:t>④</a:t>
              </a:r>
              <a:r>
                <a:rPr lang="en-US" altLang="zh-CN" sz="1600">
                  <a:solidFill>
                    <a:srgbClr val="FF0000"/>
                  </a:solidFill>
                  <a:latin typeface="Calibri" panose="020F0502020204030204" charset="0"/>
                </a:rPr>
                <a:t> </a:t>
              </a:r>
              <a:r>
                <a:rPr lang="zh-CN" altLang="en-US" sz="1600">
                  <a:solidFill>
                    <a:srgbClr val="FF0000"/>
                  </a:solidFill>
                  <a:latin typeface="Calibri" panose="020F0502020204030204" charset="0"/>
                </a:rPr>
                <a:t>参数</a:t>
              </a:r>
              <a:endParaRPr lang="zh-CN" altLang="en-US" sz="1600">
                <a:solidFill>
                  <a:srgbClr val="FF0000"/>
                </a:solidFill>
                <a:latin typeface="Calibri" panose="020F0502020204030204" charset="0"/>
              </a:endParaRPr>
            </a:p>
          </p:txBody>
        </p:sp>
        <p:sp>
          <p:nvSpPr>
            <p:cNvPr id="24" name="文本框 23"/>
            <p:cNvSpPr txBox="1"/>
            <p:nvPr/>
          </p:nvSpPr>
          <p:spPr>
            <a:xfrm>
              <a:off x="10390" y="9125"/>
              <a:ext cx="1350" cy="531"/>
            </a:xfrm>
            <a:prstGeom prst="rect">
              <a:avLst/>
            </a:prstGeom>
            <a:noFill/>
          </p:spPr>
          <p:txBody>
            <a:bodyPr wrap="square" rtlCol="0">
              <a:spAutoFit/>
            </a:bodyPr>
            <a:p>
              <a:r>
                <a:rPr lang="en-US" altLang="zh-CN" sz="1600">
                  <a:solidFill>
                    <a:srgbClr val="FF0000"/>
                  </a:solidFill>
                  <a:latin typeface="Calibri" panose="020F0502020204030204" charset="0"/>
                </a:rPr>
                <a:t>③ </a:t>
              </a:r>
              <a:r>
                <a:rPr lang="zh-CN" altLang="en-US" sz="1600">
                  <a:solidFill>
                    <a:srgbClr val="FF0000"/>
                  </a:solidFill>
                  <a:latin typeface="Calibri" panose="020F0502020204030204" charset="0"/>
                </a:rPr>
                <a:t>参数</a:t>
              </a:r>
              <a:endParaRPr lang="zh-CN" altLang="en-US" sz="1600">
                <a:solidFill>
                  <a:srgbClr val="FF0000"/>
                </a:solidFill>
                <a:latin typeface="Calibri" panose="020F0502020204030204" charset="0"/>
              </a:endParaRPr>
            </a:p>
          </p:txBody>
        </p:sp>
      </p:grpSp>
      <p:sp>
        <p:nvSpPr>
          <p:cNvPr id="25" name="标题 1"/>
          <p:cNvSpPr txBox="1"/>
          <p:nvPr/>
        </p:nvSpPr>
        <p:spPr>
          <a:xfrm>
            <a:off x="8174355" y="2251710"/>
            <a:ext cx="3745865" cy="258826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pPr indent="0">
              <a:lnSpc>
                <a:spcPct val="150000"/>
              </a:lnSpc>
              <a:buFont typeface="Wingdings" panose="05000000000000000000" charset="0"/>
            </a:pPr>
            <a:r>
              <a:rPr lang="zh-CN" altLang="en-US" sz="1300" b="1" dirty="0" smtClean="0">
                <a:solidFill>
                  <a:srgbClr val="364769"/>
                </a:solidFill>
                <a:effectLst/>
                <a:latin typeface="微软雅黑" panose="020B0503020204020204" charset="-122"/>
                <a:ea typeface="微软雅黑" panose="020B0503020204020204" charset="-122"/>
                <a:sym typeface="+mn-ea"/>
              </a:rPr>
              <a:t>VLOOKUP反向查找公式解析：</a:t>
            </a:r>
            <a:endParaRPr lang="zh-CN" altLang="en-US" sz="1300" b="1" dirty="0" smtClean="0">
              <a:solidFill>
                <a:srgbClr val="364769"/>
              </a:solidFill>
              <a:effectLst/>
              <a:latin typeface="微软雅黑" panose="020B0503020204020204" charset="-122"/>
              <a:ea typeface="微软雅黑" panose="020B0503020204020204" charset="-122"/>
              <a:sym typeface="+mn-ea"/>
            </a:endParaRPr>
          </a:p>
          <a:p>
            <a:pPr indent="0">
              <a:lnSpc>
                <a:spcPct val="150000"/>
              </a:lnSpc>
              <a:buFont typeface="Wingdings" panose="05000000000000000000" charset="0"/>
            </a:pPr>
            <a:endParaRPr lang="zh-CN" altLang="en-US" sz="500" b="1"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第一参数：</a:t>
            </a:r>
            <a:r>
              <a:rPr lang="en-US" altLang="zh-CN" sz="1100" b="1" dirty="0" smtClean="0">
                <a:solidFill>
                  <a:srgbClr val="364769"/>
                </a:solidFill>
                <a:effectLst/>
                <a:latin typeface="微软雅黑" panose="020B0503020204020204" charset="-122"/>
                <a:ea typeface="微软雅黑" panose="020B0503020204020204" charset="-122"/>
                <a:sym typeface="+mn-ea"/>
              </a:rPr>
              <a:t>G2</a:t>
            </a:r>
            <a:r>
              <a:rPr lang="zh-CN" altLang="en-US" sz="1100" dirty="0" smtClean="0">
                <a:solidFill>
                  <a:srgbClr val="364769"/>
                </a:solidFill>
                <a:effectLst/>
                <a:latin typeface="微软雅黑" panose="020B0503020204020204" charset="-122"/>
                <a:ea typeface="微软雅黑" panose="020B0503020204020204" charset="-122"/>
                <a:sym typeface="+mn-ea"/>
              </a:rPr>
              <a:t>，表示查找值</a:t>
            </a:r>
            <a:endParaRPr lang="zh-CN" altLang="en-US"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第二参数：</a:t>
            </a:r>
            <a:r>
              <a:rPr lang="zh-CN" altLang="en-US" sz="1100" b="1" dirty="0" smtClean="0">
                <a:solidFill>
                  <a:srgbClr val="364769"/>
                </a:solidFill>
                <a:effectLst/>
                <a:latin typeface="微软雅黑" panose="020B0503020204020204" charset="-122"/>
                <a:ea typeface="微软雅黑" panose="020B0503020204020204" charset="-122"/>
                <a:sym typeface="+mn-ea"/>
              </a:rPr>
              <a:t>IF({1,0},B$2:B$16,A$2:A$16)</a:t>
            </a:r>
            <a:r>
              <a:rPr lang="zh-CN" altLang="en-US" sz="1100" dirty="0" smtClean="0">
                <a:solidFill>
                  <a:srgbClr val="364769"/>
                </a:solidFill>
                <a:effectLst/>
                <a:latin typeface="微软雅黑" panose="020B0503020204020204" charset="-122"/>
                <a:ea typeface="微软雅黑" panose="020B0503020204020204" charset="-122"/>
                <a:sym typeface="+mn-ea"/>
              </a:rPr>
              <a:t>，表示查找区域，</a:t>
            </a:r>
            <a:r>
              <a:rPr sz="1100" dirty="0" smtClean="0">
                <a:solidFill>
                  <a:srgbClr val="364769"/>
                </a:solidFill>
                <a:effectLst/>
                <a:latin typeface="微软雅黑" panose="020B0503020204020204" charset="-122"/>
                <a:ea typeface="微软雅黑" panose="020B0503020204020204" charset="-122"/>
                <a:sym typeface="+mn-ea"/>
              </a:rPr>
              <a:t>使用If函数构建了一个数组，当条件满足时先返回Custom Label这一列，然后再返回Item ID这一列，数组结果为：{"USGS46430","171992677228 ";"USBM00234","184350198544 ";"USBCN27123LR","183989610254 ";.....}这样就可以进行正常的查找了</a:t>
            </a:r>
            <a:endParaRPr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sz="2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第三参数：2，返回区域中的第二列</a:t>
            </a:r>
            <a:endParaRPr lang="zh-CN" altLang="en-US" sz="11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endParaRPr lang="zh-CN" altLang="en-US" sz="500" dirty="0" smtClean="0">
              <a:solidFill>
                <a:srgbClr val="364769"/>
              </a:solidFill>
              <a:effectLst/>
              <a:latin typeface="微软雅黑" panose="020B0503020204020204" charset="-122"/>
              <a:ea typeface="微软雅黑" panose="020B0503020204020204" charset="-122"/>
              <a:sym typeface="+mn-ea"/>
            </a:endParaRPr>
          </a:p>
          <a:p>
            <a:pPr indent="0">
              <a:lnSpc>
                <a:spcPct val="100000"/>
              </a:lnSpc>
              <a:buFont typeface="Wingdings" panose="05000000000000000000" charset="0"/>
            </a:pPr>
            <a:r>
              <a:rPr lang="zh-CN" altLang="en-US" sz="1100" dirty="0" smtClean="0">
                <a:solidFill>
                  <a:srgbClr val="364769"/>
                </a:solidFill>
                <a:effectLst/>
                <a:latin typeface="微软雅黑" panose="020B0503020204020204" charset="-122"/>
                <a:ea typeface="微软雅黑" panose="020B0503020204020204" charset="-122"/>
                <a:sym typeface="+mn-ea"/>
              </a:rPr>
              <a:t>第四参数：精确匹配</a:t>
            </a:r>
            <a:r>
              <a:rPr lang="en-US" altLang="zh-CN" sz="1100" dirty="0" smtClean="0">
                <a:solidFill>
                  <a:srgbClr val="364769"/>
                </a:solidFill>
                <a:effectLst/>
                <a:latin typeface="微软雅黑" panose="020B0503020204020204" charset="-122"/>
                <a:ea typeface="微软雅黑" panose="020B0503020204020204" charset="-122"/>
                <a:sym typeface="+mn-ea"/>
              </a:rPr>
              <a:t>False/0</a:t>
            </a:r>
            <a:endParaRPr lang="en-US" altLang="zh-CN" sz="1100" dirty="0" smtClean="0">
              <a:solidFill>
                <a:srgbClr val="364769"/>
              </a:solidFill>
              <a:effectLst/>
              <a:latin typeface="微软雅黑" panose="020B0503020204020204" charset="-122"/>
              <a:ea typeface="微软雅黑" panose="020B0503020204020204" charset="-122"/>
              <a:sym typeface="+mn-ea"/>
            </a:endParaRPr>
          </a:p>
        </p:txBody>
      </p:sp>
      <p:pic>
        <p:nvPicPr>
          <p:cNvPr id="9" name="图片 8"/>
          <p:cNvPicPr>
            <a:picLocks noChangeAspect="1"/>
          </p:cNvPicPr>
          <p:nvPr/>
        </p:nvPicPr>
        <p:blipFill>
          <a:blip r:embed="rId2"/>
          <a:stretch>
            <a:fillRect/>
          </a:stretch>
        </p:blipFill>
        <p:spPr>
          <a:xfrm>
            <a:off x="648970" y="4869180"/>
            <a:ext cx="7401560" cy="1481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563245" y="1097280"/>
            <a:ext cx="7553325" cy="5057775"/>
          </a:xfrm>
          <a:prstGeom prst="rect">
            <a:avLst/>
          </a:prstGeom>
        </p:spPr>
      </p:pic>
      <p:pic>
        <p:nvPicPr>
          <p:cNvPr id="8" name="图片 7"/>
          <p:cNvPicPr>
            <a:picLocks noChangeAspect="1"/>
          </p:cNvPicPr>
          <p:nvPr/>
        </p:nvPicPr>
        <p:blipFill>
          <a:blip r:embed="rId2"/>
          <a:stretch>
            <a:fillRect/>
          </a:stretch>
        </p:blipFill>
        <p:spPr>
          <a:xfrm>
            <a:off x="5022215" y="1155065"/>
            <a:ext cx="7019925" cy="5133975"/>
          </a:xfrm>
          <a:prstGeom prst="rect">
            <a:avLst/>
          </a:prstGeom>
        </p:spPr>
      </p:pic>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5" name="标题 1"/>
          <p:cNvSpPr txBox="1"/>
          <p:nvPr/>
        </p:nvSpPr>
        <p:spPr>
          <a:xfrm>
            <a:off x="704215" y="205105"/>
            <a:ext cx="5123815"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动态图表-超级表(Ctrl+T)</a:t>
            </a:r>
            <a:endPar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标题 1"/>
          <p:cNvSpPr txBox="1"/>
          <p:nvPr/>
        </p:nvSpPr>
        <p:spPr>
          <a:xfrm>
            <a:off x="704215" y="201295"/>
            <a:ext cx="339852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快捷键总览</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-F</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键</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graphicFrame>
        <p:nvGraphicFramePr>
          <p:cNvPr id="9" name="表格 8"/>
          <p:cNvGraphicFramePr/>
          <p:nvPr>
            <p:custDataLst>
              <p:tags r:id="rId1"/>
            </p:custDataLst>
          </p:nvPr>
        </p:nvGraphicFramePr>
        <p:xfrm>
          <a:off x="595312" y="844106"/>
          <a:ext cx="5280025" cy="5659120"/>
        </p:xfrm>
        <a:graphic>
          <a:graphicData uri="http://schemas.openxmlformats.org/drawingml/2006/table">
            <a:tbl>
              <a:tblPr firstRow="1" bandRow="1">
                <a:tableStyleId>{9D7B26C5-4107-4FEC-AEDC-1716B250A1EF}</a:tableStyleId>
              </a:tblPr>
              <a:tblGrid>
                <a:gridCol w="1128395"/>
                <a:gridCol w="4151630"/>
              </a:tblGrid>
              <a:tr h="430530">
                <a:tc>
                  <a:txBody>
                    <a:bodyPr/>
                    <a:lstStyle/>
                    <a:p>
                      <a:pPr indent="0" algn="ctr">
                        <a:buNone/>
                      </a:pPr>
                      <a:r>
                        <a:rPr lang="zh-CN" sz="1600">
                          <a:latin typeface="微软雅黑" panose="020B0503020204020204" charset="-122"/>
                          <a:ea typeface="微软雅黑" panose="020B0503020204020204" charset="-122"/>
                        </a:rPr>
                        <a:t>快捷键</a:t>
                      </a:r>
                      <a:endParaRPr lang="zh-CN" altLang="en-US" sz="16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sz="1600">
                          <a:latin typeface="微软雅黑" panose="020B0503020204020204" charset="-122"/>
                          <a:ea typeface="微软雅黑" panose="020B0503020204020204" charset="-122"/>
                        </a:rPr>
                        <a:t>功能</a:t>
                      </a:r>
                      <a:endParaRPr lang="zh-CN" altLang="en-US" sz="1600">
                        <a:latin typeface="微软雅黑" panose="020B0503020204020204" charset="-122"/>
                        <a:ea typeface="微软雅黑" panose="020B0503020204020204" charset="-122"/>
                      </a:endParaRPr>
                    </a:p>
                  </a:txBody>
                  <a:tcPr marL="12700" marR="12700" marT="12700" anchor="ctr"/>
                </a:tc>
              </a:tr>
              <a:tr h="869315">
                <a:tc>
                  <a:txBody>
                    <a:bodyPr/>
                    <a:lstStyle/>
                    <a:p>
                      <a:pPr indent="0" algn="ctr">
                        <a:buNone/>
                      </a:pPr>
                      <a:r>
                        <a:rPr lang="en-US" sz="1200" b="1">
                          <a:solidFill>
                            <a:srgbClr val="FF0000"/>
                          </a:solidFill>
                          <a:latin typeface="微软雅黑" panose="020B0503020204020204" charset="-122"/>
                          <a:ea typeface="微软雅黑" panose="020B0503020204020204" charset="-122"/>
                        </a:rPr>
                        <a:t>F1</a:t>
                      </a:r>
                      <a:endParaRPr lang="en-US" altLang="en-US" sz="1200" b="1">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solidFill>
                            <a:srgbClr val="FF0000"/>
                          </a:solidFill>
                          <a:latin typeface="微软雅黑" panose="020B0503020204020204" charset="-122"/>
                          <a:ea typeface="微软雅黑" panose="020B0503020204020204" charset="-122"/>
                          <a:cs typeface="微软雅黑" panose="020B0503020204020204" charset="-122"/>
                        </a:rPr>
                        <a:t>显示“Excel 帮助”任务窗格；</a:t>
                      </a:r>
                      <a:endParaRPr lang="zh-CN" sz="1000" dirty="0">
                        <a:solidFill>
                          <a:srgbClr val="FF0000"/>
                        </a:solidFill>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ctrl+F1 ： 将显示或隐藏功能区；</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solidFill>
                            <a:srgbClr val="FF0000"/>
                          </a:solidFill>
                          <a:latin typeface="微软雅黑" panose="020B0503020204020204" charset="-122"/>
                          <a:ea typeface="微软雅黑" panose="020B0503020204020204" charset="-122"/>
                          <a:cs typeface="微软雅黑" panose="020B0503020204020204" charset="-122"/>
                        </a:rPr>
                        <a:t>Alt+F1 ：可在当前区域中创建数据的嵌入图表；</a:t>
                      </a:r>
                      <a:endParaRPr lang="zh-CN" sz="1000" dirty="0">
                        <a:solidFill>
                          <a:srgbClr val="FF0000"/>
                        </a:solidFill>
                        <a:latin typeface="微软雅黑" panose="020B0503020204020204" charset="-122"/>
                        <a:ea typeface="微软雅黑" panose="020B0503020204020204" charset="-122"/>
                        <a:cs typeface="微软雅黑" panose="020B0503020204020204" charset="-122"/>
                      </a:endParaRPr>
                    </a:p>
                    <a:p>
                      <a:pPr indent="0">
                        <a:buNone/>
                      </a:pPr>
                      <a:r>
                        <a:rPr lang="zh-CN" sz="1000" dirty="0">
                          <a:solidFill>
                            <a:schemeClr val="tx1"/>
                          </a:solidFill>
                          <a:latin typeface="微软雅黑" panose="020B0503020204020204" charset="-122"/>
                          <a:ea typeface="微软雅黑" panose="020B0503020204020204" charset="-122"/>
                          <a:cs typeface="微软雅黑" panose="020B0503020204020204" charset="-122"/>
                        </a:rPr>
                        <a:t>Alt+Shift+F1 ：可插入新的工作表；</a:t>
                      </a:r>
                      <a:endParaRPr lang="zh-CN" altLang="en-US" sz="1000" dirty="0">
                        <a:solidFill>
                          <a:schemeClr val="tx1"/>
                        </a:solidFill>
                        <a:latin typeface="微软雅黑" panose="020B0503020204020204" charset="-122"/>
                        <a:ea typeface="微软雅黑" panose="020B0503020204020204" charset="-122"/>
                        <a:cs typeface="微软雅黑" panose="020B0503020204020204" charset="-122"/>
                      </a:endParaRPr>
                    </a:p>
                  </a:txBody>
                  <a:tcPr marL="12700" marR="12700" marT="12700" anchor="ctr"/>
                </a:tc>
              </a:tr>
              <a:tr h="1036955">
                <a:tc>
                  <a:txBody>
                    <a:bodyPr/>
                    <a:lstStyle/>
                    <a:p>
                      <a:pPr indent="0" algn="ctr">
                        <a:buNone/>
                      </a:pPr>
                      <a:r>
                        <a:rPr lang="en-US" sz="1200">
                          <a:latin typeface="微软雅黑" panose="020B0503020204020204" charset="-122"/>
                          <a:ea typeface="微软雅黑" panose="020B0503020204020204" charset="-122"/>
                        </a:rPr>
                        <a:t>F2</a:t>
                      </a:r>
                      <a:endParaRPr lang="en-US" altLang="en-US" sz="1200">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solidFill>
                            <a:srgbClr val="FF0000"/>
                          </a:solidFill>
                          <a:latin typeface="微软雅黑" panose="020B0503020204020204" charset="-122"/>
                          <a:ea typeface="微软雅黑" panose="020B0503020204020204" charset="-122"/>
                          <a:cs typeface="微软雅黑" panose="020B0503020204020204" charset="-122"/>
                        </a:rPr>
                        <a:t>编辑活动单元格并将插入点放在单元格内容的结尾；</a:t>
                      </a:r>
                      <a:r>
                        <a:rPr lang="zh-CN" sz="1000" dirty="0">
                          <a:latin typeface="微软雅黑" panose="020B0503020204020204" charset="-122"/>
                          <a:ea typeface="微软雅黑" panose="020B0503020204020204" charset="-122"/>
                          <a:cs typeface="微软雅黑" panose="020B0503020204020204" charset="-122"/>
                        </a:rPr>
                        <a:t>如果禁止在单元格中进行编辑，它也会将插入点移到编辑栏中；</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solidFill>
                            <a:srgbClr val="FF0000"/>
                          </a:solidFill>
                          <a:latin typeface="微软雅黑" panose="020B0503020204020204" charset="-122"/>
                          <a:ea typeface="微软雅黑" panose="020B0503020204020204" charset="-122"/>
                          <a:cs typeface="微软雅黑" panose="020B0503020204020204" charset="-122"/>
                        </a:rPr>
                        <a:t>Shift+F2 ：可添加或编辑单元格批注；</a:t>
                      </a:r>
                      <a:endParaRPr lang="zh-CN" sz="1000" dirty="0">
                        <a:solidFill>
                          <a:srgbClr val="FF0000"/>
                        </a:solidFill>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Ctrl+F2 ：将显示“打印预览”窗口；（作用和Ctrl+P类似）</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r h="728980">
                <a:tc>
                  <a:txBody>
                    <a:bodyPr/>
                    <a:lstStyle/>
                    <a:p>
                      <a:pPr indent="0" algn="ctr">
                        <a:buNone/>
                      </a:pPr>
                      <a:r>
                        <a:rPr lang="en-US" sz="1200">
                          <a:latin typeface="微软雅黑" panose="020B0503020204020204" charset="-122"/>
                          <a:ea typeface="微软雅黑" panose="020B0503020204020204" charset="-122"/>
                        </a:rPr>
                        <a:t>F3</a:t>
                      </a:r>
                      <a:endParaRPr lang="en-US" altLang="en-US" sz="1200">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latin typeface="微软雅黑" panose="020B0503020204020204" charset="-122"/>
                          <a:ea typeface="微软雅黑" panose="020B0503020204020204" charset="-122"/>
                          <a:cs typeface="微软雅黑" panose="020B0503020204020204" charset="-122"/>
                        </a:rPr>
                        <a:t>显示“粘贴名称”对话框；</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Shift+F3 ：显示“插入函数”对话框；</a:t>
                      </a:r>
                      <a:endParaRPr lang="en-US" altLang="zh-CN" sz="1000" dirty="0">
                        <a:latin typeface="微软雅黑" panose="020B0503020204020204" charset="-122"/>
                        <a:ea typeface="微软雅黑" panose="020B0503020204020204" charset="-122"/>
                        <a:cs typeface="微软雅黑" panose="020B0503020204020204" charset="-122"/>
                      </a:endParaRPr>
                    </a:p>
                    <a:p>
                      <a:pPr indent="0">
                        <a:buNone/>
                      </a:pPr>
                      <a:r>
                        <a:rPr lang="en-US" altLang="zh-CN" sz="1000" dirty="0">
                          <a:latin typeface="微软雅黑" panose="020B0503020204020204" charset="-122"/>
                          <a:ea typeface="微软雅黑" panose="020B0503020204020204" charset="-122"/>
                          <a:cs typeface="微软雅黑" panose="020B0503020204020204" charset="-122"/>
                        </a:rPr>
                        <a:t>Ctrl+F3</a:t>
                      </a:r>
                      <a:r>
                        <a:rPr lang="zh-CN" altLang="en-US" sz="1000" dirty="0">
                          <a:latin typeface="微软雅黑" panose="020B0503020204020204" charset="-122"/>
                          <a:ea typeface="微软雅黑" panose="020B0503020204020204" charset="-122"/>
                          <a:cs typeface="微软雅黑" panose="020B0503020204020204" charset="-122"/>
                        </a:rPr>
                        <a:t>：显示名称管理器对话框</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r h="723900">
                <a:tc>
                  <a:txBody>
                    <a:bodyPr/>
                    <a:lstStyle/>
                    <a:p>
                      <a:pPr indent="0" algn="ctr">
                        <a:buNone/>
                      </a:pPr>
                      <a:r>
                        <a:rPr lang="en-US" sz="1200" b="1">
                          <a:solidFill>
                            <a:srgbClr val="FF0000"/>
                          </a:solidFill>
                          <a:latin typeface="微软雅黑" panose="020B0503020204020204" charset="-122"/>
                          <a:ea typeface="微软雅黑" panose="020B0503020204020204" charset="-122"/>
                        </a:rPr>
                        <a:t>F4</a:t>
                      </a:r>
                      <a:endParaRPr lang="en-US" altLang="en-US" sz="1200" b="1">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solidFill>
                            <a:srgbClr val="FF0000"/>
                          </a:solidFill>
                          <a:latin typeface="微软雅黑" panose="020B0503020204020204" charset="-122"/>
                          <a:ea typeface="微软雅黑" panose="020B0503020204020204" charset="-122"/>
                          <a:cs typeface="微软雅黑" panose="020B0503020204020204" charset="-122"/>
                        </a:rPr>
                        <a:t>重复上一个命令或操作</a:t>
                      </a:r>
                      <a:r>
                        <a:rPr lang="zh-CN" sz="1000" dirty="0">
                          <a:latin typeface="微软雅黑" panose="020B0503020204020204" charset="-122"/>
                          <a:ea typeface="微软雅黑" panose="020B0503020204020204" charset="-122"/>
                          <a:cs typeface="微软雅黑" panose="020B0503020204020204" charset="-122"/>
                        </a:rPr>
                        <a:t>（如有可能）；在公式中选中的单元格引用或区域，F4 循环的</a:t>
                      </a:r>
                      <a:r>
                        <a:rPr lang="zh-CN" sz="1000" dirty="0">
                          <a:solidFill>
                            <a:srgbClr val="FF0000"/>
                          </a:solidFill>
                          <a:latin typeface="微软雅黑" panose="020B0503020204020204" charset="-122"/>
                          <a:ea typeface="微软雅黑" panose="020B0503020204020204" charset="-122"/>
                          <a:cs typeface="微软雅黑" panose="020B0503020204020204" charset="-122"/>
                        </a:rPr>
                        <a:t>绝对和相对引用</a:t>
                      </a:r>
                      <a:r>
                        <a:rPr lang="zh-CN" sz="1000" dirty="0">
                          <a:latin typeface="微软雅黑" panose="020B0503020204020204" charset="-122"/>
                          <a:ea typeface="微软雅黑" panose="020B0503020204020204" charset="-122"/>
                          <a:cs typeface="微软雅黑" panose="020B0503020204020204" charset="-122"/>
                        </a:rPr>
                        <a:t>的各种组合；</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Ctrl+F4 ：可关闭选定的工作簿窗口；</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r h="516890">
                <a:tc>
                  <a:txBody>
                    <a:bodyPr/>
                    <a:lstStyle/>
                    <a:p>
                      <a:pPr indent="0" algn="ctr">
                        <a:buNone/>
                      </a:pPr>
                      <a:r>
                        <a:rPr lang="en-US" sz="1200">
                          <a:latin typeface="微软雅黑" panose="020B0503020204020204" charset="-122"/>
                          <a:ea typeface="微软雅黑" panose="020B0503020204020204" charset="-122"/>
                        </a:rPr>
                        <a:t>F5</a:t>
                      </a:r>
                      <a:endParaRPr lang="en-US" altLang="en-US" sz="1200">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latin typeface="微软雅黑" panose="020B0503020204020204" charset="-122"/>
                          <a:ea typeface="微软雅黑" panose="020B0503020204020204" charset="-122"/>
                          <a:cs typeface="微软雅黑" panose="020B0503020204020204" charset="-122"/>
                        </a:rPr>
                        <a:t>显示“定位”对话框；</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Ctrl+F5 ：可恢复选定工作簿窗口的窗口大小；</a:t>
                      </a:r>
                      <a:r>
                        <a:rPr lang="zh-CN" sz="1000" dirty="0">
                          <a:latin typeface="微软雅黑" panose="020B0503020204020204" charset="-122"/>
                          <a:ea typeface="微软雅黑" panose="020B0503020204020204" charset="-122"/>
                          <a:cs typeface="微软雅黑" panose="020B0503020204020204" charset="-122"/>
                          <a:sym typeface="+mn-ea"/>
                        </a:rPr>
                        <a:t>（以上功能仅对</a:t>
                      </a:r>
                      <a:r>
                        <a:rPr lang="en-US" altLang="zh-CN" sz="1000" dirty="0">
                          <a:latin typeface="微软雅黑" panose="020B0503020204020204" charset="-122"/>
                          <a:ea typeface="微软雅黑" panose="020B0503020204020204" charset="-122"/>
                          <a:cs typeface="微软雅黑" panose="020B0503020204020204" charset="-122"/>
                          <a:sym typeface="+mn-ea"/>
                        </a:rPr>
                        <a:t>Microsoft</a:t>
                      </a:r>
                      <a:r>
                        <a:rPr lang="zh-CN" altLang="en-US" sz="1000" dirty="0">
                          <a:latin typeface="微软雅黑" panose="020B0503020204020204" charset="-122"/>
                          <a:ea typeface="微软雅黑" panose="020B0503020204020204" charset="-122"/>
                          <a:cs typeface="微软雅黑" panose="020B0503020204020204" charset="-122"/>
                          <a:sym typeface="+mn-ea"/>
                        </a:rPr>
                        <a:t>适用）</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r h="1352550">
                <a:tc>
                  <a:txBody>
                    <a:bodyPr/>
                    <a:lstStyle/>
                    <a:p>
                      <a:pPr indent="0" algn="ctr">
                        <a:buNone/>
                      </a:pPr>
                      <a:r>
                        <a:rPr lang="en-US" sz="1200">
                          <a:latin typeface="微软雅黑" panose="020B0503020204020204" charset="-122"/>
                          <a:ea typeface="微软雅黑" panose="020B0503020204020204" charset="-122"/>
                        </a:rPr>
                        <a:t>F6</a:t>
                      </a:r>
                      <a:endParaRPr lang="en-US" altLang="en-US" sz="1200">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latin typeface="微软雅黑" panose="020B0503020204020204" charset="-122"/>
                          <a:ea typeface="微软雅黑" panose="020B0503020204020204" charset="-122"/>
                          <a:cs typeface="微软雅黑" panose="020B0503020204020204" charset="-122"/>
                        </a:rPr>
                        <a:t>在工作表、功能区、任务窗格和缩放控件之间切换；在已拆分（通过依次单击“视图”菜单、“管理此窗口”、“冻结窗格”、“拆分窗口”命令来进行拆分）的工作表中，在窗格和功能区区域之间切换时，按 F6 可包括已拆分的窗格；</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Shift+F6 ：可以在工作表、缩放控件、任务窗格和功能区之间切换；</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Ctrl+F6 ：如果打开了多个工作簿窗口，则按 Ctrl+F6 可切换到下一个工作簿窗口；（以上功能仅对</a:t>
                      </a:r>
                      <a:r>
                        <a:rPr lang="en-US" altLang="zh-CN" sz="1000" dirty="0">
                          <a:latin typeface="微软雅黑" panose="020B0503020204020204" charset="-122"/>
                          <a:ea typeface="微软雅黑" panose="020B0503020204020204" charset="-122"/>
                          <a:cs typeface="微软雅黑" panose="020B0503020204020204" charset="-122"/>
                        </a:rPr>
                        <a:t>Microsoft</a:t>
                      </a:r>
                      <a:r>
                        <a:rPr lang="zh-CN" altLang="en-US" sz="1000" dirty="0">
                          <a:latin typeface="微软雅黑" panose="020B0503020204020204" charset="-122"/>
                          <a:ea typeface="微软雅黑" panose="020B0503020204020204" charset="-122"/>
                          <a:cs typeface="微软雅黑" panose="020B0503020204020204" charset="-122"/>
                        </a:rPr>
                        <a:t>适用）</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bl>
          </a:graphicData>
        </a:graphic>
      </p:graphicFrame>
      <p:graphicFrame>
        <p:nvGraphicFramePr>
          <p:cNvPr id="10" name="表格 9"/>
          <p:cNvGraphicFramePr/>
          <p:nvPr>
            <p:custDataLst>
              <p:tags r:id="rId2"/>
            </p:custDataLst>
          </p:nvPr>
        </p:nvGraphicFramePr>
        <p:xfrm>
          <a:off x="6218555" y="845185"/>
          <a:ext cx="5578475" cy="5653405"/>
        </p:xfrm>
        <a:graphic>
          <a:graphicData uri="http://schemas.openxmlformats.org/drawingml/2006/table">
            <a:tbl>
              <a:tblPr firstRow="1" bandRow="1">
                <a:tableStyleId>{9D7B26C5-4107-4FEC-AEDC-1716B250A1EF}</a:tableStyleId>
              </a:tblPr>
              <a:tblGrid>
                <a:gridCol w="1191895"/>
                <a:gridCol w="4386580"/>
              </a:tblGrid>
              <a:tr h="427990">
                <a:tc>
                  <a:txBody>
                    <a:bodyPr/>
                    <a:lstStyle/>
                    <a:p>
                      <a:pPr indent="0" algn="ctr">
                        <a:buNone/>
                      </a:pPr>
                      <a:r>
                        <a:rPr lang="zh-CN" sz="1600">
                          <a:latin typeface="微软雅黑" panose="020B0503020204020204" charset="-122"/>
                          <a:ea typeface="微软雅黑" panose="020B0503020204020204" charset="-122"/>
                        </a:rPr>
                        <a:t>快捷键</a:t>
                      </a:r>
                      <a:endParaRPr lang="zh-CN" altLang="en-US" sz="16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sz="1600">
                          <a:latin typeface="微软雅黑" panose="020B0503020204020204" charset="-122"/>
                          <a:ea typeface="微软雅黑" panose="020B0503020204020204" charset="-122"/>
                        </a:rPr>
                        <a:t>功能</a:t>
                      </a:r>
                      <a:endParaRPr lang="zh-CN" altLang="en-US" sz="1600">
                        <a:latin typeface="微软雅黑" panose="020B0503020204020204" charset="-122"/>
                        <a:ea typeface="微软雅黑" panose="020B0503020204020204" charset="-122"/>
                      </a:endParaRPr>
                    </a:p>
                  </a:txBody>
                  <a:tcPr marL="12700" marR="12700" marT="12700" anchor="ctr"/>
                </a:tc>
              </a:tr>
              <a:tr h="744220">
                <a:tc>
                  <a:txBody>
                    <a:bodyPr/>
                    <a:lstStyle/>
                    <a:p>
                      <a:pPr indent="0" algn="ctr">
                        <a:buNone/>
                      </a:pPr>
                      <a:r>
                        <a:rPr lang="en-US" sz="1200">
                          <a:latin typeface="微软雅黑" panose="020B0503020204020204" charset="-122"/>
                          <a:ea typeface="微软雅黑" panose="020B0503020204020204" charset="-122"/>
                        </a:rPr>
                        <a:t>F7</a:t>
                      </a:r>
                      <a:endParaRPr lang="en-US" altLang="en-US" sz="1200">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a:latin typeface="微软雅黑" panose="020B0503020204020204" charset="-122"/>
                          <a:ea typeface="微软雅黑" panose="020B0503020204020204" charset="-122"/>
                          <a:cs typeface="微软雅黑" panose="020B0503020204020204" charset="-122"/>
                        </a:rPr>
                        <a:t>显示“拼写检查”对话框，以检查活动工作表或选定范围中的拼写；</a:t>
                      </a:r>
                      <a:endParaRPr lang="zh-CN" sz="1000">
                        <a:latin typeface="微软雅黑" panose="020B0503020204020204" charset="-122"/>
                        <a:ea typeface="微软雅黑" panose="020B0503020204020204" charset="-122"/>
                        <a:cs typeface="微软雅黑" panose="020B0503020204020204" charset="-122"/>
                      </a:endParaRPr>
                    </a:p>
                    <a:p>
                      <a:pPr indent="0">
                        <a:buNone/>
                      </a:pPr>
                      <a:r>
                        <a:rPr lang="zh-CN" sz="1000">
                          <a:latin typeface="微软雅黑" panose="020B0503020204020204" charset="-122"/>
                          <a:ea typeface="微软雅黑" panose="020B0503020204020204" charset="-122"/>
                          <a:cs typeface="微软雅黑" panose="020B0503020204020204" charset="-122"/>
                        </a:rPr>
                        <a:t>Ctrl+F7 ：如果工作簿窗口未最大化，则按 Ctrl+F7 可对该窗口执行“移动”命令；使用箭头键移动窗口，并在完成时按 Enter，或按 Esc 取消；（仅对</a:t>
                      </a:r>
                      <a:r>
                        <a:rPr lang="en-US" altLang="zh-CN" sz="1000">
                          <a:latin typeface="微软雅黑" panose="020B0503020204020204" charset="-122"/>
                          <a:ea typeface="微软雅黑" panose="020B0503020204020204" charset="-122"/>
                          <a:cs typeface="微软雅黑" panose="020B0503020204020204" charset="-122"/>
                        </a:rPr>
                        <a:t>Microsoft</a:t>
                      </a:r>
                      <a:r>
                        <a:rPr lang="zh-CN" altLang="en-US" sz="1000">
                          <a:latin typeface="微软雅黑" panose="020B0503020204020204" charset="-122"/>
                          <a:ea typeface="微软雅黑" panose="020B0503020204020204" charset="-122"/>
                          <a:cs typeface="微软雅黑" panose="020B0503020204020204" charset="-122"/>
                        </a:rPr>
                        <a:t>适用）</a:t>
                      </a:r>
                      <a:endParaRPr lang="zh-CN" altLang="en-US" sz="1000">
                        <a:latin typeface="微软雅黑" panose="020B0503020204020204" charset="-122"/>
                        <a:ea typeface="微软雅黑" panose="020B0503020204020204" charset="-122"/>
                        <a:cs typeface="微软雅黑" panose="020B0503020204020204" charset="-122"/>
                      </a:endParaRPr>
                    </a:p>
                  </a:txBody>
                  <a:tcPr marL="12700" marR="12700" marT="12700" anchor="ctr"/>
                </a:tc>
              </a:tr>
              <a:tr h="1005840">
                <a:tc>
                  <a:txBody>
                    <a:bodyPr/>
                    <a:lstStyle/>
                    <a:p>
                      <a:pPr indent="0" algn="ctr">
                        <a:buNone/>
                      </a:pPr>
                      <a:r>
                        <a:rPr lang="en-US" sz="1200">
                          <a:latin typeface="微软雅黑" panose="020B0503020204020204" charset="-122"/>
                          <a:ea typeface="微软雅黑" panose="020B0503020204020204" charset="-122"/>
                        </a:rPr>
                        <a:t>F8</a:t>
                      </a:r>
                      <a:endParaRPr lang="en-US" altLang="en-US" sz="1200">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latin typeface="微软雅黑" panose="020B0503020204020204" charset="-122"/>
                          <a:ea typeface="微软雅黑" panose="020B0503020204020204" charset="-122"/>
                          <a:cs typeface="微软雅黑" panose="020B0503020204020204" charset="-122"/>
                        </a:rPr>
                        <a:t>打开或关闭扩展模式；在扩展模式中，“扩展选定区域”将出现在状态行中，并且按箭头键可扩展选定范围；</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Alt+F8：可显示用于创建、运行、编辑或删除宏的“宏”对话框；</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Shift+F8：可以使用箭头键将非邻近单元格或区域添加到单元格的选定范围中；</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Ctrl+F8：当工作簿未最大化时，按 Ctrl+F8 可执行“大小”命令（以上功能仅对</a:t>
                      </a:r>
                      <a:r>
                        <a:rPr lang="en-US" altLang="zh-CN" sz="1000" dirty="0">
                          <a:latin typeface="微软雅黑" panose="020B0503020204020204" charset="-122"/>
                          <a:ea typeface="微软雅黑" panose="020B0503020204020204" charset="-122"/>
                          <a:cs typeface="微软雅黑" panose="020B0503020204020204" charset="-122"/>
                        </a:rPr>
                        <a:t>Microsoft</a:t>
                      </a:r>
                      <a:r>
                        <a:rPr lang="zh-CN" altLang="en-US" sz="1000" dirty="0">
                          <a:latin typeface="微软雅黑" panose="020B0503020204020204" charset="-122"/>
                          <a:ea typeface="微软雅黑" panose="020B0503020204020204" charset="-122"/>
                          <a:cs typeface="微软雅黑" panose="020B0503020204020204" charset="-122"/>
                        </a:rPr>
                        <a:t>适用）</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r h="1052195">
                <a:tc>
                  <a:txBody>
                    <a:bodyPr/>
                    <a:lstStyle/>
                    <a:p>
                      <a:pPr indent="0" algn="ctr">
                        <a:buNone/>
                      </a:pPr>
                      <a:r>
                        <a:rPr lang="en-US" sz="1200">
                          <a:latin typeface="微软雅黑" panose="020B0503020204020204" charset="-122"/>
                          <a:ea typeface="微软雅黑" panose="020B0503020204020204" charset="-122"/>
                        </a:rPr>
                        <a:t>F9</a:t>
                      </a:r>
                      <a:endParaRPr lang="en-US" altLang="en-US" sz="1200">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latin typeface="微软雅黑" panose="020B0503020204020204" charset="-122"/>
                          <a:ea typeface="微软雅黑" panose="020B0503020204020204" charset="-122"/>
                          <a:cs typeface="微软雅黑" panose="020B0503020204020204" charset="-122"/>
                        </a:rPr>
                        <a:t>计算所有打开的工作簿中的所有工作表；</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Shift+F9：按 Shift+F9 可计算活动工作表；</a:t>
                      </a:r>
                      <a:r>
                        <a:rPr lang="zh-CN" altLang="zh-CN" sz="1000" dirty="0">
                          <a:latin typeface="微软雅黑" panose="020B0503020204020204" charset="-122"/>
                          <a:ea typeface="微软雅黑" panose="020B0503020204020204" charset="-122"/>
                          <a:cs typeface="微软雅黑" panose="020B0503020204020204" charset="-122"/>
                        </a:rPr>
                        <a:t>（仅对</a:t>
                      </a:r>
                      <a:r>
                        <a:rPr lang="en-US" altLang="zh-CN" sz="1000" dirty="0">
                          <a:latin typeface="微软雅黑" panose="020B0503020204020204" charset="-122"/>
                          <a:ea typeface="微软雅黑" panose="020B0503020204020204" charset="-122"/>
                          <a:cs typeface="微软雅黑" panose="020B0503020204020204" charset="-122"/>
                        </a:rPr>
                        <a:t>Microsoft</a:t>
                      </a:r>
                      <a:r>
                        <a:rPr lang="zh-CN" altLang="en-US" sz="1000" dirty="0">
                          <a:latin typeface="微软雅黑" panose="020B0503020204020204" charset="-122"/>
                          <a:ea typeface="微软雅黑" panose="020B0503020204020204" charset="-122"/>
                          <a:cs typeface="微软雅黑" panose="020B0503020204020204" charset="-122"/>
                        </a:rPr>
                        <a:t>适用）</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Ctrl+Alt+F9：按 Ctrl+Alt+F9 可计算所有打开的工作簿中的所有工作表，不管它们自上次计算以来是否已更改；</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Ctrl+F9：按 Ctrl+F9 可将工作簿窗口最小化为图标；（仅对</a:t>
                      </a:r>
                      <a:r>
                        <a:rPr lang="en-US" altLang="zh-CN" sz="1000" dirty="0">
                          <a:latin typeface="微软雅黑" panose="020B0503020204020204" charset="-122"/>
                          <a:ea typeface="微软雅黑" panose="020B0503020204020204" charset="-122"/>
                          <a:cs typeface="微软雅黑" panose="020B0503020204020204" charset="-122"/>
                        </a:rPr>
                        <a:t>Microsoft</a:t>
                      </a:r>
                      <a:r>
                        <a:rPr lang="zh-CN" altLang="en-US" sz="1000" dirty="0">
                          <a:latin typeface="微软雅黑" panose="020B0503020204020204" charset="-122"/>
                          <a:ea typeface="微软雅黑" panose="020B0503020204020204" charset="-122"/>
                          <a:cs typeface="微软雅黑" panose="020B0503020204020204" charset="-122"/>
                        </a:rPr>
                        <a:t>适用）</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r h="1052830">
                <a:tc>
                  <a:txBody>
                    <a:bodyPr/>
                    <a:lstStyle/>
                    <a:p>
                      <a:pPr indent="0" algn="ctr">
                        <a:buNone/>
                      </a:pPr>
                      <a:r>
                        <a:rPr lang="en-US" sz="1200">
                          <a:latin typeface="微软雅黑" panose="020B0503020204020204" charset="-122"/>
                          <a:ea typeface="微软雅黑" panose="020B0503020204020204" charset="-122"/>
                        </a:rPr>
                        <a:t>F10</a:t>
                      </a:r>
                      <a:endParaRPr lang="en-US" altLang="en-US" sz="1200">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latin typeface="微软雅黑" panose="020B0503020204020204" charset="-122"/>
                          <a:ea typeface="微软雅黑" panose="020B0503020204020204" charset="-122"/>
                          <a:cs typeface="微软雅黑" panose="020B0503020204020204" charset="-122"/>
                        </a:rPr>
                        <a:t>打开或关闭键提示；</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Shift+F10 ：按 Shift+F10 可显示选定项目的快捷菜单；</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Alt+Shift+F10 ：按 Alt+Shift+F10 可显示智能标记的菜单或消息；如果存在多个智能标记，按该组合键可切换到下一个智能标记并显示其菜单或消息；</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Ctrl+F10 ：按 Ctrl+F10 可最大化或还原选定的工作簿窗口；</a:t>
                      </a:r>
                      <a:r>
                        <a:rPr lang="zh-CN" sz="1000" dirty="0">
                          <a:latin typeface="微软雅黑" panose="020B0503020204020204" charset="-122"/>
                          <a:ea typeface="微软雅黑" panose="020B0503020204020204" charset="-122"/>
                          <a:cs typeface="微软雅黑" panose="020B0503020204020204" charset="-122"/>
                          <a:sym typeface="+mn-ea"/>
                        </a:rPr>
                        <a:t>（以上功能仅对</a:t>
                      </a:r>
                      <a:r>
                        <a:rPr lang="en-US" altLang="zh-CN" sz="1000" dirty="0">
                          <a:latin typeface="微软雅黑" panose="020B0503020204020204" charset="-122"/>
                          <a:ea typeface="微软雅黑" panose="020B0503020204020204" charset="-122"/>
                          <a:cs typeface="微软雅黑" panose="020B0503020204020204" charset="-122"/>
                          <a:sym typeface="+mn-ea"/>
                        </a:rPr>
                        <a:t>Microsoft</a:t>
                      </a:r>
                      <a:r>
                        <a:rPr lang="zh-CN" altLang="en-US" sz="1000" dirty="0">
                          <a:latin typeface="微软雅黑" panose="020B0503020204020204" charset="-122"/>
                          <a:ea typeface="微软雅黑" panose="020B0503020204020204" charset="-122"/>
                          <a:cs typeface="微软雅黑" panose="020B0503020204020204" charset="-122"/>
                          <a:sym typeface="+mn-ea"/>
                        </a:rPr>
                        <a:t>适用）</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r h="860425">
                <a:tc>
                  <a:txBody>
                    <a:bodyPr/>
                    <a:lstStyle/>
                    <a:p>
                      <a:pPr indent="0" algn="ctr">
                        <a:buNone/>
                      </a:pPr>
                      <a:r>
                        <a:rPr lang="en-US" sz="1200" b="1">
                          <a:solidFill>
                            <a:srgbClr val="FF0000"/>
                          </a:solidFill>
                          <a:latin typeface="微软雅黑" panose="020B0503020204020204" charset="-122"/>
                          <a:ea typeface="微软雅黑" panose="020B0503020204020204" charset="-122"/>
                        </a:rPr>
                        <a:t>F11</a:t>
                      </a:r>
                      <a:endParaRPr lang="en-US" altLang="en-US" sz="1200" b="1">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solidFill>
                            <a:srgbClr val="FF0000"/>
                          </a:solidFill>
                          <a:latin typeface="微软雅黑" panose="020B0503020204020204" charset="-122"/>
                          <a:ea typeface="微软雅黑" panose="020B0503020204020204" charset="-122"/>
                          <a:cs typeface="微软雅黑" panose="020B0503020204020204" charset="-122"/>
                        </a:rPr>
                        <a:t>创建当前范围内数据的图表；</a:t>
                      </a:r>
                      <a:endParaRPr lang="zh-CN" sz="1000" dirty="0">
                        <a:solidFill>
                          <a:srgbClr val="FF0000"/>
                        </a:solidFill>
                        <a:latin typeface="微软雅黑" panose="020B0503020204020204" charset="-122"/>
                        <a:ea typeface="微软雅黑" panose="020B0503020204020204" charset="-122"/>
                        <a:cs typeface="微软雅黑" panose="020B0503020204020204" charset="-122"/>
                      </a:endParaRPr>
                    </a:p>
                    <a:p>
                      <a:pPr indent="0">
                        <a:buNone/>
                      </a:pPr>
                      <a:r>
                        <a:rPr lang="zh-CN" sz="1000" dirty="0">
                          <a:solidFill>
                            <a:srgbClr val="FF0000"/>
                          </a:solidFill>
                          <a:latin typeface="微软雅黑" panose="020B0503020204020204" charset="-122"/>
                          <a:ea typeface="微软雅黑" panose="020B0503020204020204" charset="-122"/>
                          <a:cs typeface="微软雅黑" panose="020B0503020204020204" charset="-122"/>
                        </a:rPr>
                        <a:t>Shift+F11 :按 Shift+F11 可插入一个新工作表；</a:t>
                      </a:r>
                      <a:endParaRPr lang="zh-CN" sz="1000" dirty="0">
                        <a:latin typeface="微软雅黑" panose="020B0503020204020204" charset="-122"/>
                        <a:ea typeface="微软雅黑" panose="020B0503020204020204" charset="-122"/>
                        <a:cs typeface="微软雅黑" panose="020B0503020204020204" charset="-122"/>
                      </a:endParaRPr>
                    </a:p>
                    <a:p>
                      <a:pPr indent="0">
                        <a:buNone/>
                      </a:pPr>
                      <a:r>
                        <a:rPr lang="zh-CN" sz="1000" dirty="0">
                          <a:latin typeface="微软雅黑" panose="020B0503020204020204" charset="-122"/>
                          <a:ea typeface="微软雅黑" panose="020B0503020204020204" charset="-122"/>
                          <a:cs typeface="微软雅黑" panose="020B0503020204020204" charset="-122"/>
                        </a:rPr>
                        <a:t>Alt+F11:按 Alt+F11 将打开 Microsoft Visual Basic 编辑器，您可以在其中通过使用 Visual Basic for Applications (VBA) 来创建宏；（仅对</a:t>
                      </a:r>
                      <a:r>
                        <a:rPr lang="en-US" altLang="zh-CN" sz="1000" dirty="0" err="1">
                          <a:latin typeface="微软雅黑" panose="020B0503020204020204" charset="-122"/>
                          <a:ea typeface="微软雅黑" panose="020B0503020204020204" charset="-122"/>
                          <a:cs typeface="微软雅黑" panose="020B0503020204020204" charset="-122"/>
                        </a:rPr>
                        <a:t>microsoft</a:t>
                      </a:r>
                      <a:r>
                        <a:rPr lang="zh-CN" altLang="en-US" sz="1000" dirty="0">
                          <a:latin typeface="微软雅黑" panose="020B0503020204020204" charset="-122"/>
                          <a:ea typeface="微软雅黑" panose="020B0503020204020204" charset="-122"/>
                          <a:cs typeface="微软雅黑" panose="020B0503020204020204" charset="-122"/>
                        </a:rPr>
                        <a:t>适用）</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r h="509905">
                <a:tc>
                  <a:txBody>
                    <a:bodyPr/>
                    <a:lstStyle/>
                    <a:p>
                      <a:pPr indent="0" algn="ctr">
                        <a:buNone/>
                      </a:pPr>
                      <a:r>
                        <a:rPr lang="en-US" sz="1200">
                          <a:latin typeface="微软雅黑" panose="020B0503020204020204" charset="-122"/>
                          <a:ea typeface="微软雅黑" panose="020B0503020204020204" charset="-122"/>
                        </a:rPr>
                        <a:t>F12</a:t>
                      </a:r>
                      <a:endParaRPr lang="en-US" altLang="en-US" sz="1200">
                        <a:latin typeface="微软雅黑" panose="020B0503020204020204" charset="-122"/>
                        <a:ea typeface="微软雅黑" panose="020B0503020204020204" charset="-122"/>
                      </a:endParaRPr>
                    </a:p>
                  </a:txBody>
                  <a:tcPr marL="12700" marR="12700" marT="12700" anchor="ctr"/>
                </a:tc>
                <a:tc>
                  <a:txBody>
                    <a:bodyPr/>
                    <a:lstStyle/>
                    <a:p>
                      <a:pPr indent="0">
                        <a:buNone/>
                      </a:pPr>
                      <a:r>
                        <a:rPr lang="zh-CN" sz="1000" dirty="0">
                          <a:latin typeface="微软雅黑" panose="020B0503020204020204" charset="-122"/>
                          <a:ea typeface="微软雅黑" panose="020B0503020204020204" charset="-122"/>
                          <a:cs typeface="微软雅黑" panose="020B0503020204020204" charset="-122"/>
                        </a:rPr>
                        <a:t>显示“另存为”对话框；</a:t>
                      </a:r>
                      <a:endParaRPr lang="zh-CN" altLang="en-US" sz="1000" dirty="0">
                        <a:latin typeface="微软雅黑" panose="020B0503020204020204" charset="-122"/>
                        <a:ea typeface="微软雅黑" panose="020B0503020204020204" charset="-122"/>
                        <a:cs typeface="微软雅黑" panose="020B0503020204020204" charset="-122"/>
                      </a:endParaRPr>
                    </a:p>
                  </a:txBody>
                  <a:tcPr marL="12700" marR="12700" marT="1270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421005" y="1180465"/>
            <a:ext cx="10459720" cy="5341620"/>
          </a:xfrm>
          <a:prstGeom prst="rect">
            <a:avLst/>
          </a:prstGeom>
        </p:spPr>
      </p:pic>
      <p:pic>
        <p:nvPicPr>
          <p:cNvPr id="8" name="图片 7"/>
          <p:cNvPicPr>
            <a:picLocks noChangeAspect="1"/>
          </p:cNvPicPr>
          <p:nvPr/>
        </p:nvPicPr>
        <p:blipFill>
          <a:blip r:embed="rId2"/>
          <a:stretch>
            <a:fillRect/>
          </a:stretch>
        </p:blipFill>
        <p:spPr>
          <a:xfrm>
            <a:off x="3585845" y="1623695"/>
            <a:ext cx="8410575" cy="5000625"/>
          </a:xfrm>
          <a:prstGeom prst="rect">
            <a:avLst/>
          </a:prstGeom>
        </p:spPr>
      </p:pic>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5" name="标题 1"/>
          <p:cNvSpPr txBox="1"/>
          <p:nvPr/>
        </p:nvSpPr>
        <p:spPr>
          <a:xfrm>
            <a:off x="704215" y="205105"/>
            <a:ext cx="5203825"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动态图表</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超级表</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(Ctrl+T)</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798195" y="1303020"/>
            <a:ext cx="8562975" cy="4152900"/>
          </a:xfrm>
          <a:prstGeom prst="rect">
            <a:avLst/>
          </a:prstGeom>
        </p:spPr>
      </p:pic>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标题 1"/>
          <p:cNvSpPr txBox="1"/>
          <p:nvPr/>
        </p:nvSpPr>
        <p:spPr>
          <a:xfrm>
            <a:off x="704215" y="205105"/>
            <a:ext cx="4066540"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图表-超级表(Ctrl+T)</a:t>
            </a:r>
            <a:endPar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51815" y="1151255"/>
            <a:ext cx="10627995" cy="5201285"/>
          </a:xfrm>
          <a:prstGeom prst="rect">
            <a:avLst/>
          </a:prstGeom>
        </p:spPr>
      </p:pic>
      <p:sp>
        <p:nvSpPr>
          <p:cNvPr id="3"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5"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8" name="标题 1"/>
          <p:cNvSpPr txBox="1"/>
          <p:nvPr/>
        </p:nvSpPr>
        <p:spPr>
          <a:xfrm>
            <a:off x="704215" y="205105"/>
            <a:ext cx="3430905"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动态图表-组合框</a:t>
            </a:r>
            <a:endPar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32130" y="1146810"/>
            <a:ext cx="8620125" cy="4219575"/>
          </a:xfrm>
          <a:prstGeom prst="rect">
            <a:avLst/>
          </a:prstGeom>
        </p:spPr>
      </p:pic>
      <p:pic>
        <p:nvPicPr>
          <p:cNvPr id="4" name="图片 3"/>
          <p:cNvPicPr>
            <a:picLocks noChangeAspect="1"/>
          </p:cNvPicPr>
          <p:nvPr/>
        </p:nvPicPr>
        <p:blipFill>
          <a:blip r:embed="rId2"/>
          <a:stretch>
            <a:fillRect/>
          </a:stretch>
        </p:blipFill>
        <p:spPr>
          <a:xfrm>
            <a:off x="2373630" y="1097280"/>
            <a:ext cx="9572625" cy="5562600"/>
          </a:xfrm>
          <a:prstGeom prst="rect">
            <a:avLst/>
          </a:prstGeom>
        </p:spPr>
      </p:pic>
      <p:pic>
        <p:nvPicPr>
          <p:cNvPr id="5" name="图片 4"/>
          <p:cNvPicPr>
            <a:picLocks noChangeAspect="1"/>
          </p:cNvPicPr>
          <p:nvPr/>
        </p:nvPicPr>
        <p:blipFill>
          <a:blip r:embed="rId3"/>
          <a:stretch>
            <a:fillRect/>
          </a:stretch>
        </p:blipFill>
        <p:spPr>
          <a:xfrm>
            <a:off x="4868545" y="3288030"/>
            <a:ext cx="7410450" cy="3371850"/>
          </a:xfrm>
          <a:prstGeom prst="rect">
            <a:avLst/>
          </a:prstGeom>
        </p:spPr>
      </p:pic>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7"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8" name="标题 1"/>
          <p:cNvSpPr txBox="1"/>
          <p:nvPr/>
        </p:nvSpPr>
        <p:spPr>
          <a:xfrm>
            <a:off x="704215" y="205105"/>
            <a:ext cx="3430905"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动态图表-组合框</a:t>
            </a:r>
            <a:endPar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695960" y="1290320"/>
            <a:ext cx="7772400" cy="4276725"/>
          </a:xfrm>
          <a:prstGeom prst="rect">
            <a:avLst/>
          </a:prstGeom>
        </p:spPr>
      </p:pic>
      <p:pic>
        <p:nvPicPr>
          <p:cNvPr id="4" name="图片 3"/>
          <p:cNvPicPr>
            <a:picLocks noChangeAspect="1"/>
          </p:cNvPicPr>
          <p:nvPr/>
        </p:nvPicPr>
        <p:blipFill>
          <a:blip r:embed="rId2"/>
          <a:stretch>
            <a:fillRect/>
          </a:stretch>
        </p:blipFill>
        <p:spPr>
          <a:xfrm>
            <a:off x="3202305" y="1097280"/>
            <a:ext cx="8772525" cy="5686425"/>
          </a:xfrm>
          <a:prstGeom prst="rect">
            <a:avLst/>
          </a:prstGeom>
        </p:spPr>
      </p:pic>
      <p:sp>
        <p:nvSpPr>
          <p:cNvPr id="5"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7"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704215" y="205105"/>
            <a:ext cx="3430905"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动态图表-组合框</a:t>
            </a:r>
            <a:endPar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rcRect b="10479"/>
          <a:stretch>
            <a:fillRect/>
          </a:stretch>
        </p:blipFill>
        <p:spPr>
          <a:xfrm>
            <a:off x="481965" y="1108075"/>
            <a:ext cx="8773160" cy="5651500"/>
          </a:xfrm>
          <a:prstGeom prst="rect">
            <a:avLst/>
          </a:prstGeom>
        </p:spPr>
      </p:pic>
      <p:pic>
        <p:nvPicPr>
          <p:cNvPr id="6" name="图片 5"/>
          <p:cNvPicPr>
            <a:picLocks noChangeAspect="1"/>
          </p:cNvPicPr>
          <p:nvPr/>
        </p:nvPicPr>
        <p:blipFill>
          <a:blip r:embed="rId2"/>
          <a:srcRect b="16006"/>
          <a:stretch>
            <a:fillRect/>
          </a:stretch>
        </p:blipFill>
        <p:spPr>
          <a:xfrm>
            <a:off x="5648960" y="1179830"/>
            <a:ext cx="6402070" cy="5441315"/>
          </a:xfrm>
          <a:prstGeom prst="rect">
            <a:avLst/>
          </a:prstGeom>
        </p:spPr>
      </p:pic>
      <p:sp>
        <p:nvSpPr>
          <p:cNvPr id="3"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7"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704215" y="205105"/>
            <a:ext cx="4143375"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动态图表-透视图表</a:t>
            </a:r>
            <a:endPar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510540" y="1078865"/>
            <a:ext cx="11311255" cy="5760085"/>
          </a:xfrm>
          <a:prstGeom prst="rect">
            <a:avLst/>
          </a:prstGeom>
        </p:spPr>
      </p:pic>
      <p:sp>
        <p:nvSpPr>
          <p:cNvPr id="4"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5"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704215" y="205105"/>
            <a:ext cx="4135120"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动态图表-透视图表</a:t>
            </a:r>
            <a:endParaRPr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标题 1"/>
          <p:cNvSpPr txBox="1"/>
          <p:nvPr/>
        </p:nvSpPr>
        <p:spPr>
          <a:xfrm>
            <a:off x="704215" y="201295"/>
            <a:ext cx="339852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Excel</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区域</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介绍</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5" name="图片 4"/>
          <p:cNvPicPr>
            <a:picLocks noChangeAspect="1"/>
          </p:cNvPicPr>
          <p:nvPr>
            <p:custDataLst>
              <p:tags r:id="rId1"/>
            </p:custDataLst>
          </p:nvPr>
        </p:nvPicPr>
        <p:blipFill>
          <a:blip r:embed="rId2"/>
          <a:stretch>
            <a:fillRect/>
          </a:stretch>
        </p:blipFill>
        <p:spPr>
          <a:xfrm>
            <a:off x="594995" y="852170"/>
            <a:ext cx="11001375" cy="5915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txBox="1"/>
          <p:nvPr/>
        </p:nvSpPr>
        <p:spPr>
          <a:xfrm>
            <a:off x="549910" y="438150"/>
            <a:ext cx="5863590"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功能区</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高级筛选应用</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场景</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5" name="文本框 4"/>
          <p:cNvSpPr txBox="1"/>
          <p:nvPr/>
        </p:nvSpPr>
        <p:spPr>
          <a:xfrm>
            <a:off x="662940" y="1125855"/>
            <a:ext cx="10250170" cy="1753235"/>
          </a:xfrm>
          <a:prstGeom prst="rect">
            <a:avLst/>
          </a:prstGeom>
          <a:noFill/>
        </p:spPr>
        <p:txBody>
          <a:bodyPr wrap="square" rtlCol="0">
            <a:spAutoFit/>
          </a:bodyPr>
          <a:p>
            <a:pPr marL="342900" indent="-342900">
              <a:lnSpc>
                <a:spcPct val="200000"/>
              </a:lnSpc>
              <a:buFont typeface="+mj-lt"/>
              <a:buAutoNum type="arabicPeriod"/>
            </a:pPr>
            <a:r>
              <a:rPr lang="zh-CN" altLang="en-US"/>
              <a:t>选择不重复记录</a:t>
            </a:r>
            <a:endParaRPr lang="zh-CN" altLang="en-US"/>
          </a:p>
          <a:p>
            <a:pPr marL="342900" indent="-342900">
              <a:lnSpc>
                <a:spcPct val="200000"/>
              </a:lnSpc>
              <a:buFont typeface="+mj-lt"/>
              <a:buAutoNum type="arabicPeriod"/>
            </a:pPr>
            <a:r>
              <a:rPr lang="zh-CN" altLang="en-US"/>
              <a:t>多条件筛选：</a:t>
            </a:r>
            <a:r>
              <a:rPr lang="en-US" altLang="zh-CN"/>
              <a:t>“</a:t>
            </a:r>
            <a:r>
              <a:rPr lang="zh-CN" altLang="en-US"/>
              <a:t>且</a:t>
            </a:r>
            <a:r>
              <a:rPr lang="en-US" altLang="zh-CN"/>
              <a:t>”</a:t>
            </a:r>
            <a:r>
              <a:rPr lang="zh-CN" altLang="en-US"/>
              <a:t>、</a:t>
            </a:r>
            <a:r>
              <a:rPr lang="en-US" altLang="zh-CN"/>
              <a:t>“</a:t>
            </a:r>
            <a:r>
              <a:rPr lang="zh-CN" altLang="en-US"/>
              <a:t>或</a:t>
            </a:r>
            <a:r>
              <a:rPr lang="en-US" altLang="zh-CN"/>
              <a:t>”</a:t>
            </a:r>
            <a:endParaRPr lang="en-US" altLang="zh-CN"/>
          </a:p>
          <a:p>
            <a:pPr marL="342900" indent="-342900">
              <a:lnSpc>
                <a:spcPct val="200000"/>
              </a:lnSpc>
              <a:buFont typeface="+mj-lt"/>
              <a:buAutoNum type="arabicPeriod"/>
            </a:pPr>
            <a:r>
              <a:rPr lang="zh-CN" altLang="en-US"/>
              <a:t>逻辑判断设置复杂筛选条件</a:t>
            </a:r>
            <a:endParaRPr lang="zh-CN" altLang="en-US"/>
          </a:p>
        </p:txBody>
      </p:sp>
      <p:pic>
        <p:nvPicPr>
          <p:cNvPr id="6" name="图片 5"/>
          <p:cNvPicPr/>
          <p:nvPr/>
        </p:nvPicPr>
        <p:blipFill>
          <a:blip r:embed="rId1"/>
          <a:stretch>
            <a:fillRect/>
          </a:stretch>
        </p:blipFill>
        <p:spPr>
          <a:xfrm>
            <a:off x="618490" y="3141345"/>
            <a:ext cx="10800000" cy="234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656590" y="569595"/>
            <a:ext cx="5863590"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高级筛选</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 1.</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选择不重复</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记录</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4" name="图片 3"/>
          <p:cNvPicPr>
            <a:picLocks noChangeAspect="1"/>
          </p:cNvPicPr>
          <p:nvPr>
            <p:custDataLst>
              <p:tags r:id="rId1"/>
            </p:custDataLst>
          </p:nvPr>
        </p:nvPicPr>
        <p:blipFill>
          <a:blip r:embed="rId2"/>
          <a:stretch>
            <a:fillRect/>
          </a:stretch>
        </p:blipFill>
        <p:spPr>
          <a:xfrm>
            <a:off x="609600" y="1071245"/>
            <a:ext cx="9485630" cy="5591175"/>
          </a:xfrm>
          <a:prstGeom prst="rect">
            <a:avLst/>
          </a:prstGeom>
        </p:spPr>
      </p:pic>
      <p:pic>
        <p:nvPicPr>
          <p:cNvPr id="5" name="图片 4"/>
          <p:cNvPicPr>
            <a:picLocks noChangeAspect="1"/>
          </p:cNvPicPr>
          <p:nvPr/>
        </p:nvPicPr>
        <p:blipFill>
          <a:blip r:embed="rId3"/>
          <a:stretch>
            <a:fillRect/>
          </a:stretch>
        </p:blipFill>
        <p:spPr>
          <a:xfrm>
            <a:off x="1128395" y="1086485"/>
            <a:ext cx="10957560" cy="5623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标题 1"/>
          <p:cNvSpPr txBox="1"/>
          <p:nvPr/>
        </p:nvSpPr>
        <p:spPr>
          <a:xfrm>
            <a:off x="704215" y="201295"/>
            <a:ext cx="3350895"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快捷键总览</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-Ctrl</a:t>
            </a:r>
            <a:endPar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5" name="文本框 4"/>
          <p:cNvSpPr txBox="1"/>
          <p:nvPr/>
        </p:nvSpPr>
        <p:spPr>
          <a:xfrm>
            <a:off x="1630045" y="1330960"/>
            <a:ext cx="2843530" cy="368300"/>
          </a:xfrm>
          <a:prstGeom prst="rect">
            <a:avLst/>
          </a:prstGeom>
          <a:noFill/>
        </p:spPr>
        <p:txBody>
          <a:bodyPr wrap="square" rtlCol="0">
            <a:spAutoFit/>
          </a:bodyPr>
          <a:lstStyle/>
          <a:p>
            <a:endParaRPr lang="zh-CN" altLang="en-US"/>
          </a:p>
        </p:txBody>
      </p:sp>
      <p:sp>
        <p:nvSpPr>
          <p:cNvPr id="7" name="文本框 6"/>
          <p:cNvSpPr txBox="1"/>
          <p:nvPr/>
        </p:nvSpPr>
        <p:spPr>
          <a:xfrm>
            <a:off x="5653405" y="1765300"/>
            <a:ext cx="309880" cy="368300"/>
          </a:xfrm>
          <a:prstGeom prst="rect">
            <a:avLst/>
          </a:prstGeom>
          <a:noFill/>
        </p:spPr>
        <p:txBody>
          <a:bodyPr wrap="none" rtlCol="0">
            <a:spAutoFit/>
          </a:bodyPr>
          <a:lstStyle/>
          <a:p>
            <a:endParaRPr lang="zh-CN" altLang="en-US"/>
          </a:p>
        </p:txBody>
      </p:sp>
      <p:graphicFrame>
        <p:nvGraphicFramePr>
          <p:cNvPr id="8" name="表格 7"/>
          <p:cNvGraphicFramePr/>
          <p:nvPr>
            <p:custDataLst>
              <p:tags r:id="rId1"/>
            </p:custDataLst>
          </p:nvPr>
        </p:nvGraphicFramePr>
        <p:xfrm>
          <a:off x="523557" y="737425"/>
          <a:ext cx="5540375" cy="5969255"/>
        </p:xfrm>
        <a:graphic>
          <a:graphicData uri="http://schemas.openxmlformats.org/drawingml/2006/table">
            <a:tbl>
              <a:tblPr firstRow="1" bandRow="1">
                <a:tableStyleId>{5C22544A-7EE6-4342-B048-85BDC9FD1C3A}</a:tableStyleId>
              </a:tblPr>
              <a:tblGrid>
                <a:gridCol w="1261745"/>
                <a:gridCol w="4278630"/>
              </a:tblGrid>
              <a:tr h="261240">
                <a:tc>
                  <a:txBody>
                    <a:bodyPr/>
                    <a:lstStyle/>
                    <a:p>
                      <a:pPr indent="0" algn="ctr">
                        <a:buNone/>
                      </a:pPr>
                      <a:r>
                        <a:rPr lang="zh-CN" sz="1600" b="1">
                          <a:solidFill>
                            <a:srgbClr val="000000"/>
                          </a:solidFill>
                          <a:latin typeface="Arial" panose="020B0604020202020204" pitchFamily="34" charset="0"/>
                          <a:ea typeface="微软雅黑" panose="020B0503020204020204" charset="-122"/>
                        </a:rPr>
                        <a:t>快捷键</a:t>
                      </a:r>
                      <a:endParaRPr lang="zh-CN" altLang="en-US" sz="1600" b="1">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noFill/>
                  </a:tcPr>
                </a:tc>
                <a:tc>
                  <a:txBody>
                    <a:bodyPr/>
                    <a:lstStyle/>
                    <a:p>
                      <a:pPr indent="0" algn="ctr">
                        <a:buNone/>
                      </a:pPr>
                      <a:r>
                        <a:rPr lang="zh-CN" sz="1600" b="1" dirty="0">
                          <a:solidFill>
                            <a:srgbClr val="000000"/>
                          </a:solidFill>
                          <a:latin typeface="Arial" panose="020B0604020202020204" pitchFamily="34" charset="0"/>
                          <a:ea typeface="微软雅黑" panose="020B0503020204020204" charset="-122"/>
                        </a:rPr>
                        <a:t>功能</a:t>
                      </a:r>
                      <a:endParaRPr lang="zh-CN" altLang="en-US" sz="1600" b="1"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12700" cap="flat" cmpd="sng" algn="ctr">
                      <a:solidFill>
                        <a:srgbClr val="5B9BD5"/>
                      </a:solidFill>
                      <a:prstDash val="solid"/>
                      <a:round/>
                      <a:headEnd type="none" w="med" len="med"/>
                      <a:tailEnd type="none" w="med" len="med"/>
                    </a:lnB>
                    <a:lnTlToBr>
                      <a:noFill/>
                    </a:lnTlToBr>
                    <a:lnBlToTr>
                      <a:noFill/>
                    </a:lnBlToTr>
                    <a:noFill/>
                  </a:tcPr>
                </a:tc>
              </a:tr>
              <a:tr h="168910">
                <a:tc>
                  <a:txBody>
                    <a:bodyPr/>
                    <a:lstStyle/>
                    <a:p>
                      <a:pPr indent="0" algn="ctr">
                        <a:buNone/>
                      </a:pPr>
                      <a:r>
                        <a:rPr lang="en-US" sz="1000" b="0" dirty="0" err="1">
                          <a:solidFill>
                            <a:srgbClr val="FF0000"/>
                          </a:solidFill>
                          <a:latin typeface="微软雅黑" panose="020B0503020204020204" charset="-122"/>
                        </a:rPr>
                        <a:t>Ctrl+PgUp</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在工作表选项卡之间从左至右进行切换。</a:t>
                      </a:r>
                      <a:endParaRPr lang="zh-CN" altLang="en-US" sz="1000" b="0" dirty="0">
                        <a:solidFill>
                          <a:srgbClr val="FF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910">
                <a:tc>
                  <a:txBody>
                    <a:bodyPr/>
                    <a:lstStyle/>
                    <a:p>
                      <a:pPr indent="0" algn="ctr">
                        <a:buNone/>
                      </a:pPr>
                      <a:r>
                        <a:rPr lang="en-US" sz="1000" b="0" dirty="0" err="1">
                          <a:solidFill>
                            <a:srgbClr val="FF0000"/>
                          </a:solidFill>
                          <a:latin typeface="微软雅黑" panose="020B0503020204020204" charset="-122"/>
                        </a:rPr>
                        <a:t>Ctrl+PgDn</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在工作表选项卡之间从右至左进行切换。</a:t>
                      </a:r>
                      <a:endParaRPr lang="zh-CN" altLang="en-US" sz="1000" b="0" dirty="0">
                        <a:solidFill>
                          <a:srgbClr val="FF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dirty="0" err="1">
                          <a:solidFill>
                            <a:srgbClr val="000000"/>
                          </a:solidFill>
                          <a:latin typeface="微软雅黑" panose="020B0503020204020204" charset="-122"/>
                        </a:rPr>
                        <a:t>Ctrl+Shift</a:t>
                      </a:r>
                      <a:r>
                        <a:rPr lang="en-US" sz="1000" b="0" dirty="0">
                          <a:solidFill>
                            <a:srgbClr val="000000"/>
                          </a:solidFill>
                          <a:latin typeface="微软雅黑" panose="020B0503020204020204" charset="-122"/>
                        </a:rPr>
                        <a:t>+&amp;</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将轮廓边框应用于选定单元格</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275">
                <a:tc>
                  <a:txBody>
                    <a:bodyPr/>
                    <a:lstStyle/>
                    <a:p>
                      <a:pPr indent="0" algn="ctr">
                        <a:buNone/>
                      </a:pPr>
                      <a:r>
                        <a:rPr lang="en-US" sz="1000" b="0">
                          <a:solidFill>
                            <a:srgbClr val="000000"/>
                          </a:solidFill>
                          <a:latin typeface="微软雅黑" panose="020B0503020204020204" charset="-122"/>
                        </a:rPr>
                        <a:t>Ctrl+Shift+_</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从选定单元格删除轮廓边框。</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应用“常规”数字格式。</a:t>
                      </a:r>
                      <a:r>
                        <a:rPr lang="zh-CN" altLang="en-US" sz="1000" b="0" dirty="0">
                          <a:solidFill>
                            <a:srgbClr val="000000"/>
                          </a:solidFill>
                          <a:latin typeface="Arial" panose="020B0604020202020204" pitchFamily="34" charset="0"/>
                          <a:ea typeface="微软雅黑" panose="020B0503020204020204" charset="-122"/>
                        </a:rPr>
                        <a:t>（仅对</a:t>
                      </a:r>
                      <a:r>
                        <a:rPr lang="en-US" altLang="zh-CN" sz="1000" b="0" dirty="0">
                          <a:solidFill>
                            <a:srgbClr val="000000"/>
                          </a:solidFill>
                          <a:latin typeface="Arial" panose="020B0604020202020204" pitchFamily="34" charset="0"/>
                          <a:ea typeface="微软雅黑" panose="020B0503020204020204" charset="-122"/>
                        </a:rPr>
                        <a:t>Microsoft</a:t>
                      </a:r>
                      <a:r>
                        <a:rPr lang="zh-CN" altLang="en-US" sz="1000" b="0" dirty="0">
                          <a:solidFill>
                            <a:srgbClr val="000000"/>
                          </a:solidFill>
                          <a:latin typeface="Arial" panose="020B0604020202020204" pitchFamily="34" charset="0"/>
                          <a:ea typeface="微软雅黑" panose="020B0503020204020204" charset="-122"/>
                        </a:rPr>
                        <a:t>适用）</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910">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应用带有两位小数的“货币”格式（负数放在括号中）</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应用不带小数位的“百分比”格式。</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10820">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微软雅黑" panose="020B0503020204020204" charset="-122"/>
                        </a:rPr>
                        <a:t>应用带有两位小数的科学计数格式。</a:t>
                      </a:r>
                      <a:endParaRPr lang="zh-CN" altLang="en-US" sz="10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a:solidFill>
                            <a:srgbClr val="000000"/>
                          </a:solidFill>
                          <a:latin typeface="Arial" panose="020B0604020202020204" pitchFamily="34" charset="0"/>
                          <a:ea typeface="微软雅黑" panose="020B0503020204020204" charset="-122"/>
                        </a:rPr>
                        <a:t>应用带有日、月和年的“日期”格式。</a:t>
                      </a:r>
                      <a:endParaRPr lang="zh-CN" altLang="en-US" sz="10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910">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应用带有小时和分钟以及 AM 或 PM 的“时间”格式。</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应用带有两位小数、千位分隔符和减号 (-)（用于负值）的“数值”格式。</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337185">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选择环绕活动单元格的当前区域（由空白行和空白列围起的数据区域）。在数据透视表中，它将选择整个数据透视表。</a:t>
                      </a:r>
                      <a:r>
                        <a:rPr lang="zh-CN" altLang="en-US" sz="1000" b="0" dirty="0">
                          <a:solidFill>
                            <a:srgbClr val="000000"/>
                          </a:solidFill>
                          <a:latin typeface="Arial" panose="020B0604020202020204" pitchFamily="34" charset="0"/>
                          <a:ea typeface="微软雅黑" panose="020B0503020204020204" charset="-122"/>
                        </a:rPr>
                        <a:t>（仅对</a:t>
                      </a:r>
                      <a:r>
                        <a:rPr lang="en-US" altLang="zh-CN" sz="1000" b="0" dirty="0">
                          <a:solidFill>
                            <a:srgbClr val="000000"/>
                          </a:solidFill>
                          <a:latin typeface="Arial" panose="020B0604020202020204" pitchFamily="34" charset="0"/>
                          <a:ea typeface="微软雅黑" panose="020B0503020204020204" charset="-122"/>
                        </a:rPr>
                        <a:t>Microsoft</a:t>
                      </a:r>
                      <a:r>
                        <a:rPr lang="zh-CN" altLang="en-US" sz="1000" b="0" dirty="0">
                          <a:solidFill>
                            <a:srgbClr val="000000"/>
                          </a:solidFill>
                          <a:latin typeface="Arial" panose="020B0604020202020204" pitchFamily="34" charset="0"/>
                          <a:ea typeface="微软雅黑" panose="020B0503020204020204" charset="-122"/>
                        </a:rPr>
                        <a:t>适用）</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输入当前时间。</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910">
                <a:tc>
                  <a:txBody>
                    <a:bodyPr/>
                    <a:lstStyle/>
                    <a:p>
                      <a:pPr indent="0" algn="ctr">
                        <a:buNone/>
                      </a:pPr>
                      <a:r>
                        <a:rPr lang="en-US" sz="1000" b="0">
                          <a:solidFill>
                            <a:srgbClr val="000000"/>
                          </a:solidFill>
                          <a:latin typeface="微软雅黑" panose="020B0503020204020204" charset="-122"/>
                        </a:rPr>
                        <a:t>Ctrl+Shift++</a:t>
                      </a:r>
                      <a:endParaRPr lang="en-US" altLang="en-US" sz="10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显示用于插入空白单元格的“插入”对话框。</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18250">
                <a:tc>
                  <a:txBody>
                    <a:bodyPr/>
                    <a:lstStyle/>
                    <a:p>
                      <a:pPr indent="0" algn="ctr">
                        <a:buNone/>
                      </a:pPr>
                      <a:r>
                        <a:rPr lang="zh-CN" sz="1000" b="0">
                          <a:solidFill>
                            <a:srgbClr val="000000"/>
                          </a:solidFill>
                          <a:latin typeface="Arial" panose="020B0604020202020204" pitchFamily="34" charset="0"/>
                          <a:ea typeface="微软雅黑" panose="020B0503020204020204" charset="-122"/>
                        </a:rPr>
                        <a:t>Ctrl+减号 (-)</a:t>
                      </a:r>
                      <a:endParaRPr lang="zh-CN" altLang="en-US" sz="10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显示用于删除选定单元格的“删除”对话框。</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275">
                <a:tc>
                  <a:txBody>
                    <a:bodyPr/>
                    <a:lstStyle/>
                    <a:p>
                      <a:pPr indent="0" algn="ctr">
                        <a:buNone/>
                      </a:pPr>
                      <a:r>
                        <a:rPr lang="en-US" sz="1000" b="0" dirty="0">
                          <a:solidFill>
                            <a:srgbClr val="FF0000"/>
                          </a:solidFill>
                          <a:latin typeface="微软雅黑" panose="020B0503020204020204" charset="-122"/>
                        </a:rPr>
                        <a:t>Ctrl+;</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输入当前日期。</a:t>
                      </a:r>
                      <a:endParaRPr lang="zh-CN" altLang="en-US" sz="1000" b="0" dirty="0">
                        <a:solidFill>
                          <a:srgbClr val="FF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dirty="0">
                          <a:solidFill>
                            <a:srgbClr val="000000"/>
                          </a:solidFill>
                          <a:latin typeface="微软雅黑" panose="020B0503020204020204" charset="-122"/>
                        </a:rPr>
                        <a:t>Ctrl+`</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在工作表中切换显示单元格值和公式。</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910">
                <a:tc>
                  <a:txBody>
                    <a:bodyPr/>
                    <a:lstStyle/>
                    <a:p>
                      <a:pPr indent="0" algn="ctr">
                        <a:buNone/>
                      </a:pPr>
                      <a:r>
                        <a:rPr lang="en-US" sz="1000" b="0" dirty="0">
                          <a:solidFill>
                            <a:srgbClr val="000000"/>
                          </a:solidFill>
                          <a:latin typeface="微软雅黑" panose="020B0503020204020204" charset="-122"/>
                        </a:rPr>
                        <a:t>Ctrl+'/</a:t>
                      </a:r>
                      <a:r>
                        <a:rPr lang="en-US" sz="1000" b="0" dirty="0" err="1">
                          <a:solidFill>
                            <a:srgbClr val="000000"/>
                          </a:solidFill>
                          <a:latin typeface="微软雅黑" panose="020B0503020204020204" charset="-122"/>
                        </a:rPr>
                        <a:t>Ctrl+Shift</a:t>
                      </a:r>
                      <a:r>
                        <a:rPr lang="en-US" sz="1000" b="0" dirty="0">
                          <a:solidFill>
                            <a:srgbClr val="000000"/>
                          </a:solidFill>
                          <a:latin typeface="微软雅黑" panose="020B0503020204020204" charset="-122"/>
                        </a:rPr>
                        <a:t>+"</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将公式从活动单元格上方的单元格复制到单元格或编辑栏中。</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dirty="0">
                          <a:solidFill>
                            <a:srgbClr val="FF0000"/>
                          </a:solidFill>
                          <a:latin typeface="微软雅黑" panose="020B0503020204020204" charset="-122"/>
                        </a:rPr>
                        <a:t>Ctrl+1</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显示“设置单元格格式”对话框。</a:t>
                      </a:r>
                      <a:endParaRPr lang="zh-CN" altLang="en-US" sz="1000" b="0" dirty="0">
                        <a:solidFill>
                          <a:srgbClr val="FF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275">
                <a:tc>
                  <a:txBody>
                    <a:bodyPr/>
                    <a:lstStyle/>
                    <a:p>
                      <a:pPr indent="0" algn="ctr">
                        <a:buNone/>
                      </a:pPr>
                      <a:r>
                        <a:rPr lang="en-US" sz="1000" b="0" dirty="0">
                          <a:solidFill>
                            <a:srgbClr val="000000"/>
                          </a:solidFill>
                          <a:latin typeface="微软雅黑" panose="020B0503020204020204" charset="-122"/>
                        </a:rPr>
                        <a:t>Ctrl+2/Ctrl+B</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应用或取消加粗格式设置。</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dirty="0">
                          <a:solidFill>
                            <a:srgbClr val="000000"/>
                          </a:solidFill>
                          <a:latin typeface="微软雅黑" panose="020B0503020204020204" charset="-122"/>
                        </a:rPr>
                        <a:t>Ctrl+3/Ctrl+I</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应用或取消倾斜格式设置。</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910">
                <a:tc>
                  <a:txBody>
                    <a:bodyPr/>
                    <a:lstStyle/>
                    <a:p>
                      <a:pPr indent="0" algn="ctr">
                        <a:buNone/>
                      </a:pPr>
                      <a:r>
                        <a:rPr lang="en-US" sz="1000" b="0" dirty="0">
                          <a:solidFill>
                            <a:srgbClr val="000000"/>
                          </a:solidFill>
                          <a:latin typeface="微软雅黑" panose="020B0503020204020204" charset="-122"/>
                        </a:rPr>
                        <a:t>Ctrl+4</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应用或取消下划线</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36665">
                <a:tc>
                  <a:txBody>
                    <a:bodyPr/>
                    <a:lstStyle/>
                    <a:p>
                      <a:pPr indent="0" algn="ctr">
                        <a:buNone/>
                      </a:pPr>
                      <a:r>
                        <a:rPr lang="en-US" sz="1000" b="0" dirty="0">
                          <a:solidFill>
                            <a:srgbClr val="000000"/>
                          </a:solidFill>
                          <a:latin typeface="微软雅黑" panose="020B0503020204020204" charset="-122"/>
                        </a:rPr>
                        <a:t>Ctrl+5</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a:solidFill>
                            <a:srgbClr val="000000"/>
                          </a:solidFill>
                          <a:latin typeface="Arial" panose="020B0604020202020204" pitchFamily="34" charset="0"/>
                          <a:ea typeface="微软雅黑" panose="020B0503020204020204" charset="-122"/>
                        </a:rPr>
                        <a:t>应用或取消删除线</a:t>
                      </a:r>
                      <a:endParaRPr lang="zh-CN" altLang="en-US" sz="10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275">
                <a:tc>
                  <a:txBody>
                    <a:bodyPr/>
                    <a:lstStyle/>
                    <a:p>
                      <a:pPr indent="0" algn="ctr">
                        <a:buNone/>
                      </a:pPr>
                      <a:r>
                        <a:rPr lang="en-US" sz="1000" b="0" dirty="0">
                          <a:solidFill>
                            <a:srgbClr val="000000"/>
                          </a:solidFill>
                          <a:latin typeface="微软雅黑" panose="020B0503020204020204" charset="-122"/>
                        </a:rPr>
                        <a:t>Ctrl+6</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在隐藏对象和显示对象之间切换。</a:t>
                      </a:r>
                      <a:endParaRPr lang="zh-CN" altLang="en-US" sz="10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168910">
                <a:tc>
                  <a:txBody>
                    <a:bodyPr/>
                    <a:lstStyle/>
                    <a:p>
                      <a:pPr indent="0" algn="ctr">
                        <a:buNone/>
                      </a:pPr>
                      <a:r>
                        <a:rPr lang="en-US" sz="1000" b="0" dirty="0">
                          <a:solidFill>
                            <a:srgbClr val="FF0000"/>
                          </a:solidFill>
                          <a:latin typeface="微软雅黑" panose="020B0503020204020204" charset="-122"/>
                        </a:rPr>
                        <a:t>Ctrl+8</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显示或隐藏分级显示符号。</a:t>
                      </a:r>
                      <a:endParaRPr lang="zh-CN" altLang="en-US" sz="1000" b="0" dirty="0">
                        <a:solidFill>
                          <a:srgbClr val="FF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168910">
                <a:tc>
                  <a:txBody>
                    <a:bodyPr/>
                    <a:lstStyle/>
                    <a:p>
                      <a:pPr indent="0" algn="ctr">
                        <a:buNone/>
                      </a:pPr>
                      <a:r>
                        <a:rPr lang="en-US" sz="1000" b="0" dirty="0">
                          <a:solidFill>
                            <a:srgbClr val="FF0000"/>
                          </a:solidFill>
                          <a:latin typeface="微软雅黑" panose="020B0503020204020204" charset="-122"/>
                        </a:rPr>
                        <a:t>Ctrl+9</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隐藏选定的行。</a:t>
                      </a:r>
                      <a:endParaRPr lang="zh-CN" altLang="en-US" sz="1000" b="0" dirty="0">
                        <a:solidFill>
                          <a:srgbClr val="FF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bl>
          </a:graphicData>
        </a:graphic>
      </p:graphicFrame>
      <p:graphicFrame>
        <p:nvGraphicFramePr>
          <p:cNvPr id="12" name="表格 11"/>
          <p:cNvGraphicFramePr/>
          <p:nvPr>
            <p:custDataLst>
              <p:tags r:id="rId2"/>
            </p:custDataLst>
          </p:nvPr>
        </p:nvGraphicFramePr>
        <p:xfrm>
          <a:off x="6415722" y="734886"/>
          <a:ext cx="5540375" cy="6075623"/>
        </p:xfrm>
        <a:graphic>
          <a:graphicData uri="http://schemas.openxmlformats.org/drawingml/2006/table">
            <a:tbl>
              <a:tblPr firstRow="1" bandRow="1">
                <a:tableStyleId>{5C22544A-7EE6-4342-B048-85BDC9FD1C3A}</a:tableStyleId>
              </a:tblPr>
              <a:tblGrid>
                <a:gridCol w="1261745"/>
                <a:gridCol w="4278630"/>
              </a:tblGrid>
              <a:tr h="303339">
                <a:tc>
                  <a:txBody>
                    <a:bodyPr/>
                    <a:lstStyle/>
                    <a:p>
                      <a:pPr indent="0" algn="ctr">
                        <a:buNone/>
                      </a:pPr>
                      <a:r>
                        <a:rPr lang="zh-CN" sz="1600" b="1" dirty="0">
                          <a:solidFill>
                            <a:srgbClr val="000000"/>
                          </a:solidFill>
                          <a:latin typeface="Arial" panose="020B0604020202020204" pitchFamily="34" charset="0"/>
                          <a:ea typeface="微软雅黑" panose="020B0503020204020204" charset="-122"/>
                        </a:rPr>
                        <a:t>快捷键</a:t>
                      </a:r>
                      <a:endParaRPr lang="zh-CN" altLang="en-US" sz="1600" b="1"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lstStyle/>
                    <a:p>
                      <a:pPr indent="0" algn="ctr">
                        <a:buNone/>
                      </a:pPr>
                      <a:r>
                        <a:rPr lang="zh-CN" sz="1600" b="1">
                          <a:solidFill>
                            <a:srgbClr val="000000"/>
                          </a:solidFill>
                          <a:latin typeface="Arial" panose="020B0604020202020204" pitchFamily="34" charset="0"/>
                          <a:ea typeface="微软雅黑" panose="020B0503020204020204" charset="-122"/>
                        </a:rPr>
                        <a:t>功能</a:t>
                      </a:r>
                      <a:endParaRPr lang="zh-CN" altLang="en-US" sz="1600" b="1">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206766">
                <a:tc>
                  <a:txBody>
                    <a:bodyPr/>
                    <a:lstStyle/>
                    <a:p>
                      <a:pPr indent="0" algn="ctr">
                        <a:buNone/>
                      </a:pPr>
                      <a:r>
                        <a:rPr lang="en-US" sz="1000" b="0" dirty="0">
                          <a:solidFill>
                            <a:srgbClr val="000000"/>
                          </a:solidFill>
                          <a:latin typeface="微软雅黑" panose="020B0503020204020204" charset="-122"/>
                        </a:rPr>
                        <a:t>Ctrl+0</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隐藏选定的列。</a:t>
                      </a:r>
                      <a:r>
                        <a:rPr lang="zh-CN" altLang="en-US" sz="1000" b="0" dirty="0">
                          <a:solidFill>
                            <a:srgbClr val="000000"/>
                          </a:solidFill>
                          <a:latin typeface="Arial" panose="020B0604020202020204" pitchFamily="34" charset="0"/>
                          <a:ea typeface="微软雅黑" panose="020B0503020204020204" charset="-122"/>
                        </a:rPr>
                        <a:t>（仅对</a:t>
                      </a:r>
                      <a:r>
                        <a:rPr lang="en-US" altLang="zh-CN" sz="1000" b="0" dirty="0">
                          <a:solidFill>
                            <a:srgbClr val="000000"/>
                          </a:solidFill>
                          <a:latin typeface="Arial" panose="020B0604020202020204" pitchFamily="34" charset="0"/>
                          <a:ea typeface="微软雅黑" panose="020B0503020204020204" charset="-122"/>
                        </a:rPr>
                        <a:t>Microsoft</a:t>
                      </a:r>
                      <a:r>
                        <a:rPr lang="zh-CN" altLang="en-US" sz="1000" b="0" dirty="0">
                          <a:solidFill>
                            <a:srgbClr val="000000"/>
                          </a:solidFill>
                          <a:latin typeface="Arial" panose="020B0604020202020204" pitchFamily="34" charset="0"/>
                          <a:ea typeface="微软雅黑" panose="020B0503020204020204" charset="-122"/>
                        </a:rPr>
                        <a:t>适用）</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356235">
                <a:tc>
                  <a:txBody>
                    <a:bodyPr/>
                    <a:lstStyle/>
                    <a:p>
                      <a:pPr indent="0" algn="ctr">
                        <a:buNone/>
                      </a:pPr>
                      <a:r>
                        <a:rPr lang="en-US" sz="1000" b="0" dirty="0">
                          <a:solidFill>
                            <a:srgbClr val="FF0000"/>
                          </a:solidFill>
                          <a:latin typeface="微软雅黑" panose="020B0503020204020204" charset="-122"/>
                        </a:rPr>
                        <a:t>Ctrl+A</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选择整个工作表。如果工作表包含数据，则按 Ctrl+A 将选择当前区域。再次按 Ctrl+A 可选择整个工作表。</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06766">
                <a:tc>
                  <a:txBody>
                    <a:bodyPr/>
                    <a:lstStyle/>
                    <a:p>
                      <a:pPr indent="0" algn="ctr">
                        <a:buNone/>
                      </a:pPr>
                      <a:r>
                        <a:rPr lang="en-US" sz="1000" b="0" dirty="0">
                          <a:solidFill>
                            <a:srgbClr val="FF0000"/>
                          </a:solidFill>
                          <a:latin typeface="微软雅黑" panose="020B0503020204020204" charset="-122"/>
                        </a:rPr>
                        <a:t>Ctrl+C</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复制选定的单元格。</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356235">
                <a:tc>
                  <a:txBody>
                    <a:bodyPr/>
                    <a:lstStyle/>
                    <a:p>
                      <a:pPr indent="0" algn="ctr">
                        <a:buNone/>
                      </a:pPr>
                      <a:r>
                        <a:rPr lang="en-US" sz="1000" b="0" dirty="0">
                          <a:solidFill>
                            <a:srgbClr val="FF0000"/>
                          </a:solidFill>
                          <a:latin typeface="微软雅黑" panose="020B0503020204020204" charset="-122"/>
                        </a:rPr>
                        <a:t>Ctrl+D</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使用“向下填充”命令将选定范围内最顶层单元格的内容和格式复制到下面的单元格中。</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06766">
                <a:tc>
                  <a:txBody>
                    <a:bodyPr/>
                    <a:lstStyle/>
                    <a:p>
                      <a:pPr indent="0" algn="ctr">
                        <a:buNone/>
                      </a:pPr>
                      <a:r>
                        <a:rPr lang="en-US" sz="1000" b="0" dirty="0">
                          <a:solidFill>
                            <a:srgbClr val="FF0000"/>
                          </a:solidFill>
                          <a:latin typeface="微软雅黑" panose="020B0503020204020204" charset="-122"/>
                        </a:rPr>
                        <a:t>Ctrl+E</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使用列周围的数据将多个值添加到活动列中。</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06766">
                <a:tc>
                  <a:txBody>
                    <a:bodyPr/>
                    <a:lstStyle/>
                    <a:p>
                      <a:pPr indent="0" algn="ctr">
                        <a:buNone/>
                      </a:pPr>
                      <a:r>
                        <a:rPr lang="en-US" sz="1000" b="0" dirty="0">
                          <a:solidFill>
                            <a:schemeClr val="tx1"/>
                          </a:solidFill>
                          <a:latin typeface="微软雅黑" panose="020B0503020204020204" charset="-122"/>
                        </a:rPr>
                        <a:t>Ctrl+F</a:t>
                      </a:r>
                      <a:endParaRPr lang="en-US" altLang="en-US" sz="1000" b="0" dirty="0">
                        <a:solidFill>
                          <a:schemeClr val="tx1"/>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chemeClr val="tx1"/>
                          </a:solidFill>
                          <a:latin typeface="Arial" panose="020B0604020202020204" pitchFamily="34" charset="0"/>
                          <a:ea typeface="微软雅黑" panose="020B0503020204020204" charset="-122"/>
                        </a:rPr>
                        <a:t>显示“查找和替换”对话框，其中的“查找”选项卡处于选中状态。</a:t>
                      </a:r>
                      <a:endParaRPr lang="en-US" altLang="en-US" sz="1000" b="0" dirty="0">
                        <a:solidFill>
                          <a:schemeClr val="tx1"/>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06766">
                <a:tc>
                  <a:txBody>
                    <a:bodyPr/>
                    <a:lstStyle/>
                    <a:p>
                      <a:pPr indent="0" algn="ctr">
                        <a:buNone/>
                      </a:pPr>
                      <a:r>
                        <a:rPr lang="en-US" sz="1000" b="0" dirty="0">
                          <a:solidFill>
                            <a:srgbClr val="FF0000"/>
                          </a:solidFill>
                          <a:latin typeface="微软雅黑" panose="020B0503020204020204" charset="-122"/>
                        </a:rPr>
                        <a:t>Ctrl+G</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显示“定位”对话框。按 F5 也会显示此对话框。</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06766">
                <a:tc>
                  <a:txBody>
                    <a:bodyPr/>
                    <a:lstStyle/>
                    <a:p>
                      <a:pPr indent="0" algn="ctr">
                        <a:buNone/>
                      </a:pPr>
                      <a:r>
                        <a:rPr lang="en-US" sz="1000" b="0" dirty="0">
                          <a:solidFill>
                            <a:schemeClr val="tx1"/>
                          </a:solidFill>
                          <a:latin typeface="微软雅黑" panose="020B0503020204020204" charset="-122"/>
                        </a:rPr>
                        <a:t>Ctrl+H</a:t>
                      </a:r>
                      <a:endParaRPr lang="en-US" altLang="en-US" sz="1000" b="0" dirty="0">
                        <a:solidFill>
                          <a:schemeClr val="tx1"/>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chemeClr val="tx1"/>
                          </a:solidFill>
                          <a:latin typeface="Arial" panose="020B0604020202020204" pitchFamily="34" charset="0"/>
                          <a:ea typeface="微软雅黑" panose="020B0503020204020204" charset="-122"/>
                        </a:rPr>
                        <a:t>显示“查找和替换”对话框，其中的“替换”选项卡处于选中状态。</a:t>
                      </a:r>
                      <a:endParaRPr lang="en-US" altLang="en-US" sz="1000" b="0" dirty="0">
                        <a:solidFill>
                          <a:schemeClr val="tx1"/>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356235">
                <a:tc>
                  <a:txBody>
                    <a:bodyPr/>
                    <a:lstStyle/>
                    <a:p>
                      <a:pPr indent="0" algn="ctr">
                        <a:buNone/>
                      </a:pPr>
                      <a:r>
                        <a:rPr lang="en-US" sz="1000" b="0" dirty="0">
                          <a:solidFill>
                            <a:srgbClr val="000000"/>
                          </a:solidFill>
                          <a:latin typeface="微软雅黑" panose="020B0503020204020204" charset="-122"/>
                        </a:rPr>
                        <a:t>Ctrl+K</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为新的超链接显示“插入超链接”对话框，或为选定的现有超链接显示“编辑超链接”对话框。</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19844">
                <a:tc>
                  <a:txBody>
                    <a:bodyPr/>
                    <a:lstStyle/>
                    <a:p>
                      <a:pPr indent="0" algn="ctr">
                        <a:buNone/>
                      </a:pPr>
                      <a:r>
                        <a:rPr lang="en-US" sz="1000" b="0" dirty="0">
                          <a:solidFill>
                            <a:srgbClr val="000000"/>
                          </a:solidFill>
                          <a:latin typeface="微软雅黑" panose="020B0503020204020204" charset="-122"/>
                        </a:rPr>
                        <a:t>Ctrl+L</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微软雅黑" panose="020B0503020204020204" charset="-122"/>
                        </a:rPr>
                        <a:t>显示“创建表”对话框。</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06766">
                <a:tc>
                  <a:txBody>
                    <a:bodyPr/>
                    <a:lstStyle/>
                    <a:p>
                      <a:pPr indent="0" algn="ctr">
                        <a:buNone/>
                      </a:pPr>
                      <a:r>
                        <a:rPr lang="en-US" sz="1000" b="0" dirty="0">
                          <a:solidFill>
                            <a:srgbClr val="000000"/>
                          </a:solidFill>
                          <a:latin typeface="微软雅黑" panose="020B0503020204020204" charset="-122"/>
                        </a:rPr>
                        <a:t>Ctrl+N</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创建一个新的空白工作簿。</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06766">
                <a:tc>
                  <a:txBody>
                    <a:bodyPr/>
                    <a:lstStyle/>
                    <a:p>
                      <a:pPr indent="0" algn="ctr">
                        <a:buNone/>
                      </a:pPr>
                      <a:r>
                        <a:rPr lang="en-US" sz="1000" b="0" dirty="0">
                          <a:solidFill>
                            <a:srgbClr val="000000"/>
                          </a:solidFill>
                          <a:latin typeface="微软雅黑" panose="020B0503020204020204" charset="-122"/>
                        </a:rPr>
                        <a:t>Ctrl+O</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显示“打开”对话框以打开或查找文件。</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06766">
                <a:tc>
                  <a:txBody>
                    <a:bodyPr/>
                    <a:lstStyle/>
                    <a:p>
                      <a:pPr indent="0" algn="ctr">
                        <a:buNone/>
                      </a:pPr>
                      <a:r>
                        <a:rPr lang="en-US" sz="1000" b="0" dirty="0">
                          <a:solidFill>
                            <a:srgbClr val="000000"/>
                          </a:solidFill>
                          <a:latin typeface="微软雅黑" panose="020B0503020204020204" charset="-122"/>
                        </a:rPr>
                        <a:t>Ctrl+P</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在 Microsoft Office Backstage 视图 中显示“打印”选项卡。</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356235">
                <a:tc>
                  <a:txBody>
                    <a:bodyPr/>
                    <a:lstStyle/>
                    <a:p>
                      <a:pPr indent="0" algn="ctr">
                        <a:buNone/>
                      </a:pPr>
                      <a:r>
                        <a:rPr lang="en-US" sz="1000" b="0" dirty="0">
                          <a:solidFill>
                            <a:srgbClr val="000000"/>
                          </a:solidFill>
                          <a:latin typeface="微软雅黑" panose="020B0503020204020204" charset="-122"/>
                        </a:rPr>
                        <a:t>Ctrl+Q</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当有单元格包含选中的数据时，将为该数据显示“快速分析”选项。</a:t>
                      </a:r>
                      <a:r>
                        <a:rPr lang="zh-CN" altLang="en-US" sz="1000" b="0" dirty="0">
                          <a:solidFill>
                            <a:srgbClr val="000000"/>
                          </a:solidFill>
                          <a:latin typeface="Arial" panose="020B0604020202020204" pitchFamily="34" charset="0"/>
                          <a:ea typeface="微软雅黑" panose="020B0503020204020204" charset="-122"/>
                        </a:rPr>
                        <a:t>（仅对</a:t>
                      </a:r>
                      <a:r>
                        <a:rPr lang="en-US" altLang="zh-CN" sz="1000" b="0" dirty="0">
                          <a:solidFill>
                            <a:srgbClr val="000000"/>
                          </a:solidFill>
                          <a:latin typeface="Arial" panose="020B0604020202020204" pitchFamily="34" charset="0"/>
                          <a:ea typeface="微软雅黑" panose="020B0503020204020204" charset="-122"/>
                        </a:rPr>
                        <a:t>Microsoft</a:t>
                      </a:r>
                      <a:r>
                        <a:rPr lang="zh-CN" altLang="en-US" sz="1000" b="0" dirty="0">
                          <a:solidFill>
                            <a:srgbClr val="000000"/>
                          </a:solidFill>
                          <a:latin typeface="Arial" panose="020B0604020202020204" pitchFamily="34" charset="0"/>
                          <a:ea typeface="微软雅黑" panose="020B0503020204020204" charset="-122"/>
                        </a:rPr>
                        <a:t>适用）</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363220">
                <a:tc>
                  <a:txBody>
                    <a:bodyPr/>
                    <a:lstStyle/>
                    <a:p>
                      <a:pPr indent="0" algn="ctr">
                        <a:buNone/>
                      </a:pPr>
                      <a:r>
                        <a:rPr lang="en-US" sz="1000" b="0" dirty="0">
                          <a:solidFill>
                            <a:srgbClr val="FF0000"/>
                          </a:solidFill>
                          <a:latin typeface="微软雅黑" panose="020B0503020204020204" charset="-122"/>
                        </a:rPr>
                        <a:t>Ctrl+R</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使用“向右填充”命令将选定范围最左边单元格的内容和格式复制到右边的单元格中。</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06766">
                <a:tc>
                  <a:txBody>
                    <a:bodyPr/>
                    <a:lstStyle/>
                    <a:p>
                      <a:pPr indent="0" algn="ctr">
                        <a:buNone/>
                      </a:pPr>
                      <a:r>
                        <a:rPr lang="en-US" sz="1000" b="0" dirty="0">
                          <a:solidFill>
                            <a:srgbClr val="000000"/>
                          </a:solidFill>
                          <a:latin typeface="微软雅黑" panose="020B0503020204020204" charset="-122"/>
                        </a:rPr>
                        <a:t>Ctrl+S</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使用其当前文件名、位置和文件格式保存活动文件。</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10820">
                <a:tc>
                  <a:txBody>
                    <a:bodyPr/>
                    <a:lstStyle/>
                    <a:p>
                      <a:pPr indent="0" algn="ctr">
                        <a:buNone/>
                      </a:pPr>
                      <a:r>
                        <a:rPr lang="en-US" sz="1000" b="0" dirty="0">
                          <a:solidFill>
                            <a:srgbClr val="FF0000"/>
                          </a:solidFill>
                          <a:latin typeface="微软雅黑" panose="020B0503020204020204" charset="-122"/>
                        </a:rPr>
                        <a:t>Ctrl+T</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显示“创建表”对话框。</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06766">
                <a:tc>
                  <a:txBody>
                    <a:bodyPr/>
                    <a:lstStyle/>
                    <a:p>
                      <a:pPr indent="0" algn="ctr">
                        <a:buNone/>
                      </a:pPr>
                      <a:r>
                        <a:rPr lang="en-US" sz="1000" b="0" dirty="0">
                          <a:solidFill>
                            <a:srgbClr val="000000"/>
                          </a:solidFill>
                          <a:latin typeface="微软雅黑" panose="020B0503020204020204" charset="-122"/>
                        </a:rPr>
                        <a:t>Ctrl+U</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微软雅黑" panose="020B0503020204020204" charset="-122"/>
                        </a:rPr>
                        <a:t>应用或取消下划线。</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314220">
                <a:tc>
                  <a:txBody>
                    <a:bodyPr/>
                    <a:lstStyle/>
                    <a:p>
                      <a:pPr indent="0" algn="ctr">
                        <a:buNone/>
                      </a:pPr>
                      <a:r>
                        <a:rPr lang="en-US" sz="1000" b="0" dirty="0">
                          <a:solidFill>
                            <a:srgbClr val="FF0000"/>
                          </a:solidFill>
                          <a:latin typeface="微软雅黑" panose="020B0503020204020204" charset="-122"/>
                        </a:rPr>
                        <a:t>Ctrl+V</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在插入点处插入剪贴板的内容，并替换任何所选内容。只有在剪切或复制了对象、文本或单元格内容之后，才能使用此快捷键。</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06766">
                <a:tc>
                  <a:txBody>
                    <a:bodyPr/>
                    <a:lstStyle/>
                    <a:p>
                      <a:pPr indent="0" algn="ctr">
                        <a:buNone/>
                      </a:pPr>
                      <a:r>
                        <a:rPr lang="en-US" sz="1000" b="0" dirty="0">
                          <a:solidFill>
                            <a:srgbClr val="000000"/>
                          </a:solidFill>
                          <a:latin typeface="微软雅黑" panose="020B0503020204020204" charset="-122"/>
                        </a:rPr>
                        <a:t>Ctrl+W</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关闭选定的工作簿窗口。</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06766">
                <a:tc>
                  <a:txBody>
                    <a:bodyPr/>
                    <a:lstStyle/>
                    <a:p>
                      <a:pPr indent="0" algn="ctr">
                        <a:buNone/>
                      </a:pPr>
                      <a:r>
                        <a:rPr lang="en-US" sz="1000" b="0" dirty="0">
                          <a:solidFill>
                            <a:srgbClr val="000000"/>
                          </a:solidFill>
                          <a:latin typeface="微软雅黑" panose="020B0503020204020204" charset="-122"/>
                        </a:rPr>
                        <a:t>Ctrl+X</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剪切选定的单元格。</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10820">
                <a:tc>
                  <a:txBody>
                    <a:bodyPr/>
                    <a:lstStyle/>
                    <a:p>
                      <a:pPr indent="0" algn="ctr">
                        <a:buNone/>
                      </a:pPr>
                      <a:r>
                        <a:rPr lang="en-US" sz="1000" b="0" dirty="0">
                          <a:solidFill>
                            <a:srgbClr val="FF0000"/>
                          </a:solidFill>
                          <a:latin typeface="微软雅黑" panose="020B0503020204020204" charset="-122"/>
                        </a:rPr>
                        <a:t>Ctrl+Y</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000" b="0" dirty="0">
                          <a:solidFill>
                            <a:srgbClr val="FF0000"/>
                          </a:solidFill>
                          <a:latin typeface="Arial" panose="020B0604020202020204" pitchFamily="34" charset="0"/>
                          <a:ea typeface="微软雅黑" panose="020B0503020204020204" charset="-122"/>
                        </a:rPr>
                        <a:t>重复上一个命令或操作（如有可能）。</a:t>
                      </a:r>
                      <a:endParaRPr lang="en-US" altLang="en-US" sz="1000" b="0"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06766">
                <a:tc>
                  <a:txBody>
                    <a:bodyPr/>
                    <a:lstStyle/>
                    <a:p>
                      <a:pPr indent="0" algn="ctr">
                        <a:buNone/>
                      </a:pPr>
                      <a:r>
                        <a:rPr lang="en-US" sz="1000" b="0" dirty="0">
                          <a:solidFill>
                            <a:srgbClr val="000000"/>
                          </a:solidFill>
                          <a:latin typeface="微软雅黑" panose="020B0503020204020204" charset="-122"/>
                        </a:rPr>
                        <a:t>Ctrl+Z</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000" b="0" dirty="0">
                          <a:solidFill>
                            <a:srgbClr val="000000"/>
                          </a:solidFill>
                          <a:latin typeface="Arial" panose="020B0604020202020204" pitchFamily="34" charset="0"/>
                          <a:ea typeface="微软雅黑" panose="020B0503020204020204" charset="-122"/>
                        </a:rPr>
                        <a:t>使用“撤消”命令来撤消上一个命令或删除最后键入的内容。</a:t>
                      </a:r>
                      <a:endParaRPr lang="en-US" altLang="en-US" sz="10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656590" y="569595"/>
            <a:ext cx="5863590"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高级筛选</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 2.</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多条件筛选</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且</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3" name="图片 2"/>
          <p:cNvPicPr>
            <a:picLocks noChangeAspect="1"/>
          </p:cNvPicPr>
          <p:nvPr/>
        </p:nvPicPr>
        <p:blipFill>
          <a:blip r:embed="rId1"/>
          <a:stretch>
            <a:fillRect/>
          </a:stretch>
        </p:blipFill>
        <p:spPr>
          <a:xfrm>
            <a:off x="444500" y="1071245"/>
            <a:ext cx="9679940" cy="5676900"/>
          </a:xfrm>
          <a:prstGeom prst="rect">
            <a:avLst/>
          </a:prstGeom>
        </p:spPr>
      </p:pic>
      <p:pic>
        <p:nvPicPr>
          <p:cNvPr id="6" name="图片 5"/>
          <p:cNvPicPr>
            <a:picLocks noChangeAspect="1"/>
          </p:cNvPicPr>
          <p:nvPr/>
        </p:nvPicPr>
        <p:blipFill>
          <a:blip r:embed="rId2"/>
          <a:stretch>
            <a:fillRect/>
          </a:stretch>
        </p:blipFill>
        <p:spPr>
          <a:xfrm>
            <a:off x="4293235" y="3297555"/>
            <a:ext cx="7781925" cy="2438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656590" y="569595"/>
            <a:ext cx="5863590"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高级筛选</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 2.</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多条件筛选</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或</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3" name="图片 2"/>
          <p:cNvPicPr>
            <a:picLocks noChangeAspect="1"/>
          </p:cNvPicPr>
          <p:nvPr/>
        </p:nvPicPr>
        <p:blipFill>
          <a:blip r:embed="rId1"/>
          <a:stretch>
            <a:fillRect/>
          </a:stretch>
        </p:blipFill>
        <p:spPr>
          <a:xfrm>
            <a:off x="690245" y="1263015"/>
            <a:ext cx="9597656" cy="5400000"/>
          </a:xfrm>
          <a:prstGeom prst="rect">
            <a:avLst/>
          </a:prstGeom>
        </p:spPr>
      </p:pic>
      <p:pic>
        <p:nvPicPr>
          <p:cNvPr id="4" name="图片 3"/>
          <p:cNvPicPr>
            <a:picLocks noChangeAspect="1"/>
          </p:cNvPicPr>
          <p:nvPr/>
        </p:nvPicPr>
        <p:blipFill>
          <a:blip r:embed="rId2"/>
          <a:stretch>
            <a:fillRect/>
          </a:stretch>
        </p:blipFill>
        <p:spPr>
          <a:xfrm>
            <a:off x="2098675" y="1261745"/>
            <a:ext cx="9597656" cy="54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656590" y="569595"/>
            <a:ext cx="5863590"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高级筛选</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 3.</a:t>
            </a:r>
            <a:r>
              <a:rPr lang="zh-CN" altLang="en-US" sz="3200">
                <a:solidFill>
                  <a:schemeClr val="tx1"/>
                </a:solidFill>
                <a:sym typeface="+mn-ea"/>
              </a:rPr>
              <a:t>复杂筛选条件</a:t>
            </a:r>
            <a:endParaRPr lang="zh-CN" altLang="en-US" sz="3200" dirty="0">
              <a:solidFill>
                <a:schemeClr val="tx1"/>
              </a:solidFill>
              <a:latin typeface="Source Han Serif SC" panose="02020400000000000000" pitchFamily="18" charset="-122"/>
              <a:ea typeface="Source Han Serif SC" panose="02020400000000000000" pitchFamily="18" charset="-122"/>
              <a:cs typeface="+mn-ea"/>
              <a:sym typeface="+mn-ea"/>
            </a:endParaRPr>
          </a:p>
        </p:txBody>
      </p:sp>
      <p:pic>
        <p:nvPicPr>
          <p:cNvPr id="3" name="图片 2"/>
          <p:cNvPicPr>
            <a:picLocks noChangeAspect="1"/>
          </p:cNvPicPr>
          <p:nvPr/>
        </p:nvPicPr>
        <p:blipFill>
          <a:blip r:embed="rId1"/>
          <a:stretch>
            <a:fillRect/>
          </a:stretch>
        </p:blipFill>
        <p:spPr>
          <a:xfrm>
            <a:off x="656590" y="1224280"/>
            <a:ext cx="9597656" cy="5400000"/>
          </a:xfrm>
          <a:prstGeom prst="rect">
            <a:avLst/>
          </a:prstGeom>
        </p:spPr>
      </p:pic>
      <p:pic>
        <p:nvPicPr>
          <p:cNvPr id="4" name="图片 3"/>
          <p:cNvPicPr>
            <a:picLocks noChangeAspect="1"/>
          </p:cNvPicPr>
          <p:nvPr/>
        </p:nvPicPr>
        <p:blipFill>
          <a:blip r:embed="rId2"/>
          <a:stretch>
            <a:fillRect/>
          </a:stretch>
        </p:blipFill>
        <p:spPr>
          <a:xfrm>
            <a:off x="1297305" y="1198245"/>
            <a:ext cx="9597656" cy="5400000"/>
          </a:xfrm>
          <a:prstGeom prst="rect">
            <a:avLst/>
          </a:prstGeom>
        </p:spPr>
      </p:pic>
      <p:pic>
        <p:nvPicPr>
          <p:cNvPr id="5" name="图片 4"/>
          <p:cNvPicPr>
            <a:picLocks noChangeAspect="1"/>
          </p:cNvPicPr>
          <p:nvPr/>
        </p:nvPicPr>
        <p:blipFill>
          <a:blip r:embed="rId3"/>
          <a:stretch>
            <a:fillRect/>
          </a:stretch>
        </p:blipFill>
        <p:spPr>
          <a:xfrm>
            <a:off x="2438400" y="1172845"/>
            <a:ext cx="9597656" cy="54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656590" y="569595"/>
            <a:ext cx="5863590"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功能区</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插入</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迷你图</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使用</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3" name="图片 2"/>
          <p:cNvPicPr>
            <a:picLocks noChangeAspect="1"/>
          </p:cNvPicPr>
          <p:nvPr/>
        </p:nvPicPr>
        <p:blipFill>
          <a:blip r:embed="rId1"/>
          <a:stretch>
            <a:fillRect/>
          </a:stretch>
        </p:blipFill>
        <p:spPr>
          <a:xfrm>
            <a:off x="539115" y="1322705"/>
            <a:ext cx="9597656" cy="5400000"/>
          </a:xfrm>
          <a:prstGeom prst="rect">
            <a:avLst/>
          </a:prstGeom>
        </p:spPr>
      </p:pic>
      <p:pic>
        <p:nvPicPr>
          <p:cNvPr id="4" name="图片 3"/>
          <p:cNvPicPr>
            <a:picLocks noChangeAspect="1"/>
          </p:cNvPicPr>
          <p:nvPr/>
        </p:nvPicPr>
        <p:blipFill>
          <a:blip r:embed="rId2"/>
          <a:stretch>
            <a:fillRect/>
          </a:stretch>
        </p:blipFill>
        <p:spPr>
          <a:xfrm>
            <a:off x="2451735" y="1244600"/>
            <a:ext cx="9597656" cy="54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txBox="1"/>
          <p:nvPr/>
        </p:nvSpPr>
        <p:spPr>
          <a:xfrm>
            <a:off x="656590" y="569595"/>
            <a:ext cx="5863590" cy="501650"/>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功能区</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插入</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迷你图</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使用</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3" name="图片 2"/>
          <p:cNvPicPr>
            <a:picLocks noChangeAspect="1"/>
          </p:cNvPicPr>
          <p:nvPr/>
        </p:nvPicPr>
        <p:blipFill>
          <a:blip r:embed="rId1"/>
          <a:stretch>
            <a:fillRect/>
          </a:stretch>
        </p:blipFill>
        <p:spPr>
          <a:xfrm>
            <a:off x="481330" y="1166495"/>
            <a:ext cx="9597656" cy="5400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100000">
              <a:srgbClr val="3693D4"/>
            </a:gs>
            <a:gs pos="0">
              <a:srgbClr val="377BAB"/>
            </a:gs>
          </a:gsLst>
          <a:lin ang="0" scaled="0"/>
        </a:gradFill>
        <a:effectLst/>
      </p:bgPr>
    </p:bg>
    <p:spTree>
      <p:nvGrpSpPr>
        <p:cNvPr id="1" name=""/>
        <p:cNvGrpSpPr/>
        <p:nvPr/>
      </p:nvGrpSpPr>
      <p:grpSpPr>
        <a:xfrm>
          <a:off x="0" y="0"/>
          <a:ext cx="0" cy="0"/>
          <a:chOff x="0" y="0"/>
          <a:chExt cx="0" cy="0"/>
        </a:xfrm>
      </p:grpSpPr>
      <p:sp>
        <p:nvSpPr>
          <p:cNvPr id="20" name="任意多边形: 形状 19"/>
          <p:cNvSpPr/>
          <p:nvPr/>
        </p:nvSpPr>
        <p:spPr bwMode="auto">
          <a:xfrm>
            <a:off x="6209030" y="4445"/>
            <a:ext cx="5982970" cy="6858000"/>
          </a:xfrm>
          <a:custGeom>
            <a:avLst/>
            <a:gdLst>
              <a:gd name="connsiteX0" fmla="*/ 0 w 5172528"/>
              <a:gd name="connsiteY0" fmla="*/ 0 h 5143500"/>
              <a:gd name="connsiteX1" fmla="*/ 5057233 w 5172528"/>
              <a:gd name="connsiteY1" fmla="*/ 0 h 5143500"/>
              <a:gd name="connsiteX2" fmla="*/ 5172528 w 5172528"/>
              <a:gd name="connsiteY2" fmla="*/ 0 h 5143500"/>
              <a:gd name="connsiteX3" fmla="*/ 5172528 w 5172528"/>
              <a:gd name="connsiteY3" fmla="*/ 5143500 h 5143500"/>
              <a:gd name="connsiteX4" fmla="*/ 5170060 w 5172528"/>
              <a:gd name="connsiteY4" fmla="*/ 5143500 h 5143500"/>
              <a:gd name="connsiteX5" fmla="*/ 2422279 w 5172528"/>
              <a:gd name="connsiteY5" fmla="*/ 5143500 h 5143500"/>
              <a:gd name="connsiteX6" fmla="*/ 2157109 w 5172528"/>
              <a:gd name="connsiteY6" fmla="*/ 4979789 h 5143500"/>
              <a:gd name="connsiteX7" fmla="*/ 1200711 w 5172528"/>
              <a:gd name="connsiteY7" fmla="*/ 4759524 h 5143500"/>
              <a:gd name="connsiteX8" fmla="*/ 378388 w 5172528"/>
              <a:gd name="connsiteY8" fmla="*/ 4271367 h 5143500"/>
              <a:gd name="connsiteX9" fmla="*/ 345614 w 5172528"/>
              <a:gd name="connsiteY9" fmla="*/ 3443883 h 5143500"/>
              <a:gd name="connsiteX10" fmla="*/ 768694 w 5172528"/>
              <a:gd name="connsiteY10" fmla="*/ 2702719 h 5143500"/>
              <a:gd name="connsiteX11" fmla="*/ 1194753 w 5172528"/>
              <a:gd name="connsiteY11" fmla="*/ 1163836 h 5143500"/>
              <a:gd name="connsiteX12" fmla="*/ 1188794 w 5172528"/>
              <a:gd name="connsiteY12" fmla="*/ 1151930 h 5143500"/>
              <a:gd name="connsiteX13" fmla="*/ 670372 w 5172528"/>
              <a:gd name="connsiteY13" fmla="*/ 514945 h 5143500"/>
              <a:gd name="connsiteX14" fmla="*/ 32774 w 5172528"/>
              <a:gd name="connsiteY14" fmla="*/ 32742 h 5143500"/>
              <a:gd name="connsiteX15" fmla="*/ 0 w 5172528"/>
              <a:gd name="connsiteY15"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72528" h="5143500">
                <a:moveTo>
                  <a:pt x="0" y="0"/>
                </a:moveTo>
                <a:cubicBezTo>
                  <a:pt x="0" y="0"/>
                  <a:pt x="0" y="0"/>
                  <a:pt x="5057233" y="0"/>
                </a:cubicBezTo>
                <a:lnTo>
                  <a:pt x="5172528" y="0"/>
                </a:lnTo>
                <a:lnTo>
                  <a:pt x="5172528" y="5143500"/>
                </a:lnTo>
                <a:lnTo>
                  <a:pt x="5170060" y="5143500"/>
                </a:lnTo>
                <a:cubicBezTo>
                  <a:pt x="4777520" y="5143500"/>
                  <a:pt x="3992440" y="5143500"/>
                  <a:pt x="2422279" y="5143500"/>
                </a:cubicBezTo>
                <a:cubicBezTo>
                  <a:pt x="2344813" y="5080992"/>
                  <a:pt x="2255430" y="5024438"/>
                  <a:pt x="2157109" y="4979789"/>
                </a:cubicBezTo>
                <a:cubicBezTo>
                  <a:pt x="1859166" y="4845844"/>
                  <a:pt x="1522490" y="4827985"/>
                  <a:pt x="1200711" y="4759524"/>
                </a:cubicBezTo>
                <a:cubicBezTo>
                  <a:pt x="878933" y="4694039"/>
                  <a:pt x="542257" y="4557117"/>
                  <a:pt x="378388" y="4271367"/>
                </a:cubicBezTo>
                <a:cubicBezTo>
                  <a:pt x="235375" y="4024313"/>
                  <a:pt x="250273" y="3711774"/>
                  <a:pt x="345614" y="3443883"/>
                </a:cubicBezTo>
                <a:cubicBezTo>
                  <a:pt x="443936" y="3175992"/>
                  <a:pt x="610784" y="2940844"/>
                  <a:pt x="768694" y="2702719"/>
                </a:cubicBezTo>
                <a:cubicBezTo>
                  <a:pt x="1039822" y="2288977"/>
                  <a:pt x="1379477" y="1669852"/>
                  <a:pt x="1194753" y="1163836"/>
                </a:cubicBezTo>
                <a:cubicBezTo>
                  <a:pt x="1191773" y="1157883"/>
                  <a:pt x="1191773" y="1154906"/>
                  <a:pt x="1188794" y="1151930"/>
                </a:cubicBezTo>
                <a:cubicBezTo>
                  <a:pt x="1090472" y="895945"/>
                  <a:pt x="878933" y="684610"/>
                  <a:pt x="670372" y="514945"/>
                </a:cubicBezTo>
                <a:cubicBezTo>
                  <a:pt x="464792" y="348258"/>
                  <a:pt x="235375" y="205383"/>
                  <a:pt x="32774" y="32742"/>
                </a:cubicBezTo>
                <a:cubicBezTo>
                  <a:pt x="20856" y="20836"/>
                  <a:pt x="11918" y="11906"/>
                  <a:pt x="0" y="0"/>
                </a:cubicBezTo>
                <a:close/>
              </a:path>
            </a:pathLst>
          </a:custGeom>
          <a:solidFill>
            <a:srgbClr val="F6FEFF"/>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noAutofit/>
          </a:bodyPr>
          <a:lstStyle/>
          <a:p>
            <a:endParaRPr lang="zh-CN" altLang="en-US" sz="2400">
              <a:cs typeface="+mn-ea"/>
              <a:sym typeface="+mn-lt"/>
            </a:endParaRPr>
          </a:p>
        </p:txBody>
      </p:sp>
      <p:sp>
        <p:nvSpPr>
          <p:cNvPr id="14" name="TextBox 21"/>
          <p:cNvSpPr txBox="1"/>
          <p:nvPr/>
        </p:nvSpPr>
        <p:spPr>
          <a:xfrm>
            <a:off x="1379855" y="1908175"/>
            <a:ext cx="5068570" cy="937260"/>
          </a:xfrm>
          <a:prstGeom prst="rect">
            <a:avLst/>
          </a:prstGeom>
          <a:noFill/>
        </p:spPr>
        <p:txBody>
          <a:bodyPr wrap="square" rtlCol="0">
            <a:spAutoFit/>
          </a:bodyPr>
          <a:lstStyle/>
          <a:p>
            <a:r>
              <a:rPr lang="en-US" sz="5500" spc="300" dirty="0" smtClean="0">
                <a:solidFill>
                  <a:schemeClr val="bg1"/>
                </a:solidFill>
                <a:effectLst>
                  <a:outerShdw blurRad="254000" dist="101600" dir="5400000" algn="ctr" rotWithShape="0">
                    <a:srgbClr val="000000">
                      <a:alpha val="15000"/>
                    </a:srgbClr>
                  </a:outerShdw>
                </a:effectLst>
                <a:cs typeface="+mn-ea"/>
                <a:sym typeface="+mn-lt"/>
              </a:rPr>
              <a:t>THANK YOU</a:t>
            </a:r>
            <a:endParaRPr lang="en-US" sz="5500" spc="300" dirty="0" smtClean="0">
              <a:solidFill>
                <a:schemeClr val="bg1"/>
              </a:solidFill>
              <a:effectLst>
                <a:outerShdw blurRad="254000" dist="101600" dir="5400000" algn="ctr" rotWithShape="0">
                  <a:srgbClr val="000000">
                    <a:alpha val="15000"/>
                  </a:srgbClr>
                </a:outerShdw>
              </a:effectLst>
              <a:cs typeface="+mn-ea"/>
              <a:sym typeface="+mn-lt"/>
            </a:endParaRPr>
          </a:p>
        </p:txBody>
      </p:sp>
      <p:sp>
        <p:nvSpPr>
          <p:cNvPr id="17" name="PA-文本框 31"/>
          <p:cNvSpPr txBox="1"/>
          <p:nvPr>
            <p:custDataLst>
              <p:tags r:id="rId1"/>
            </p:custDataLst>
          </p:nvPr>
        </p:nvSpPr>
        <p:spPr>
          <a:xfrm>
            <a:off x="3178598" y="4665345"/>
            <a:ext cx="2435860" cy="378460"/>
          </a:xfrm>
          <a:prstGeom prst="rect">
            <a:avLst/>
          </a:prstGeom>
          <a:noFill/>
        </p:spPr>
        <p:txBody>
          <a:bodyPr wrap="square" rtlCol="0">
            <a:spAutoFit/>
          </a:bodyPr>
          <a:lstStyle/>
          <a:p>
            <a:r>
              <a:rPr lang="zh-CN" altLang="en-US" sz="1865" dirty="0">
                <a:solidFill>
                  <a:schemeClr val="bg1"/>
                </a:solidFill>
                <a:cs typeface="+mn-ea"/>
                <a:sym typeface="+mn-lt"/>
              </a:rPr>
              <a:t>部门：数据分析部</a:t>
            </a:r>
            <a:endParaRPr lang="zh-CN" altLang="en-US" sz="1865" dirty="0">
              <a:solidFill>
                <a:schemeClr val="bg1"/>
              </a:solidFill>
              <a:cs typeface="+mn-ea"/>
              <a:sym typeface="+mn-lt"/>
            </a:endParaRPr>
          </a:p>
        </p:txBody>
      </p:sp>
      <p:grpSp>
        <p:nvGrpSpPr>
          <p:cNvPr id="7" name="组合 13"/>
          <p:cNvGrpSpPr>
            <a:grpSpLocks noChangeAspect="1"/>
          </p:cNvGrpSpPr>
          <p:nvPr userDrawn="1"/>
        </p:nvGrpSpPr>
        <p:grpSpPr>
          <a:xfrm>
            <a:off x="8883650" y="76200"/>
            <a:ext cx="3243580" cy="487371"/>
            <a:chOff x="2129" y="-957"/>
            <a:chExt cx="4709" cy="708"/>
          </a:xfrm>
        </p:grpSpPr>
        <p:pic>
          <p:nvPicPr>
            <p:cNvPr id="8" name="图片 17" descr="2"/>
            <p:cNvPicPr>
              <a:picLocks noChangeAspect="1"/>
            </p:cNvPicPr>
            <p:nvPr/>
          </p:nvPicPr>
          <p:blipFill>
            <a:blip r:embed="rId2">
              <a:clrChange>
                <a:clrFrom>
                  <a:srgbClr val="F5F6F7"/>
                </a:clrFrom>
                <a:clrTo>
                  <a:srgbClr val="F5F6F7">
                    <a:alpha val="0"/>
                  </a:srgbClr>
                </a:clrTo>
              </a:clrChange>
            </a:blip>
            <a:stretch>
              <a:fillRect/>
            </a:stretch>
          </p:blipFill>
          <p:spPr>
            <a:xfrm rot="11100000" flipH="1" flipV="1">
              <a:off x="2129" y="-879"/>
              <a:ext cx="611" cy="612"/>
            </a:xfrm>
            <a:prstGeom prst="rect">
              <a:avLst/>
            </a:prstGeom>
            <a:noFill/>
            <a:ln w="9525">
              <a:noFill/>
            </a:ln>
          </p:spPr>
        </p:pic>
        <p:sp>
          <p:nvSpPr>
            <p:cNvPr id="9" name="文本框 18"/>
            <p:cNvSpPr txBox="1"/>
            <p:nvPr/>
          </p:nvSpPr>
          <p:spPr>
            <a:xfrm>
              <a:off x="2686" y="-957"/>
              <a:ext cx="4152" cy="490"/>
            </a:xfrm>
            <a:prstGeom prst="rect">
              <a:avLst/>
            </a:prstGeom>
            <a:noFill/>
            <a:ln w="9525">
              <a:noFill/>
            </a:ln>
          </p:spPr>
          <p:txBody>
            <a:bodyPr wrap="square" anchor="t">
              <a:spAutoFit/>
            </a:bodyPr>
            <a:p>
              <a:pPr algn="dist"/>
              <a:r>
                <a:rPr lang="zh-CN" altLang="en-US" sz="1600" b="1">
                  <a:solidFill>
                    <a:srgbClr val="1F95D4"/>
                  </a:solidFill>
                  <a:latin typeface="微软雅黑" panose="020B0503020204020204" charset="-122"/>
                  <a:ea typeface="微软雅黑" panose="020B0503020204020204" charset="-122"/>
                </a:rPr>
                <a:t>福州扬腾网络科技有限公司</a:t>
              </a:r>
              <a:endParaRPr lang="zh-CN" altLang="en-US" sz="1600" b="1">
                <a:solidFill>
                  <a:srgbClr val="1F95D4"/>
                </a:solidFill>
                <a:latin typeface="微软雅黑" panose="020B0503020204020204" charset="-122"/>
                <a:ea typeface="微软雅黑" panose="020B0503020204020204" charset="-122"/>
              </a:endParaRPr>
            </a:p>
          </p:txBody>
        </p:sp>
        <p:sp>
          <p:nvSpPr>
            <p:cNvPr id="10" name="文本框 19"/>
            <p:cNvSpPr txBox="1"/>
            <p:nvPr/>
          </p:nvSpPr>
          <p:spPr>
            <a:xfrm>
              <a:off x="2702" y="-620"/>
              <a:ext cx="4135" cy="371"/>
            </a:xfrm>
            <a:prstGeom prst="rect">
              <a:avLst/>
            </a:prstGeom>
            <a:noFill/>
            <a:ln w="9525">
              <a:noFill/>
            </a:ln>
          </p:spPr>
          <p:txBody>
            <a:bodyPr wrap="square" anchor="t">
              <a:spAutoFit/>
            </a:bodyPr>
            <a:p>
              <a:pPr algn="dist"/>
              <a:r>
                <a:rPr lang="en-US" altLang="zh-CN" sz="1065">
                  <a:solidFill>
                    <a:srgbClr val="1F95D4"/>
                  </a:solidFill>
                  <a:latin typeface="微软雅黑" panose="020B0503020204020204" charset="-122"/>
                  <a:ea typeface="微软雅黑" panose="020B0503020204020204" charset="-122"/>
                  <a:sym typeface="微软雅黑" panose="020B0503020204020204" charset="-122"/>
                </a:rPr>
                <a:t>Fuzhou Yangteng Network Co.,Ltd</a:t>
              </a:r>
              <a:endParaRPr lang="en-US" altLang="zh-CN" sz="1065">
                <a:solidFill>
                  <a:srgbClr val="1F95D4"/>
                </a:solidFill>
                <a:latin typeface="微软雅黑" panose="020B0503020204020204" charset="-122"/>
                <a:ea typeface="微软雅黑" panose="020B0503020204020204" charset="-122"/>
                <a:sym typeface="微软雅黑" panose="020B0503020204020204" charset="-122"/>
              </a:endParaRPr>
            </a:p>
          </p:txBody>
        </p:sp>
      </p:grpSp>
      <p:sp>
        <p:nvSpPr>
          <p:cNvPr id="2" name="PA-文本框 31"/>
          <p:cNvSpPr txBox="1"/>
          <p:nvPr>
            <p:custDataLst>
              <p:tags r:id="rId3"/>
            </p:custDataLst>
          </p:nvPr>
        </p:nvSpPr>
        <p:spPr>
          <a:xfrm>
            <a:off x="3685752" y="5064125"/>
            <a:ext cx="1910080" cy="378460"/>
          </a:xfrm>
          <a:prstGeom prst="rect">
            <a:avLst/>
          </a:prstGeom>
          <a:noFill/>
        </p:spPr>
        <p:txBody>
          <a:bodyPr wrap="square" rtlCol="0">
            <a:spAutoFit/>
          </a:bodyPr>
          <a:lstStyle>
            <a:defPPr>
              <a:defRPr lang="en-US"/>
            </a:defPPr>
            <a:lvl1pPr algn="ctr">
              <a:defRPr sz="1400" spc="300">
                <a:solidFill>
                  <a:schemeClr val="bg1"/>
                </a:solidFill>
                <a:cs typeface="+mn-ea"/>
              </a:defRPr>
            </a:lvl1pPr>
          </a:lstStyle>
          <a:p>
            <a:pPr algn="ctr"/>
            <a:r>
              <a:rPr lang="en-US" sz="1865" dirty="0">
                <a:sym typeface="+mn-lt"/>
              </a:rPr>
              <a:t>2021/11</a:t>
            </a:r>
            <a:endParaRPr lang="en-US" sz="1865" dirty="0">
              <a:sym typeface="+mn-lt"/>
            </a:endParaRPr>
          </a:p>
        </p:txBody>
      </p:sp>
      <p:sp>
        <p:nvSpPr>
          <p:cNvPr id="4" name="TextBox 99"/>
          <p:cNvSpPr txBox="1"/>
          <p:nvPr/>
        </p:nvSpPr>
        <p:spPr>
          <a:xfrm rot="16200000">
            <a:off x="7924789" y="2262596"/>
            <a:ext cx="912429"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mn-ea"/>
                <a:sym typeface="+mn-lt"/>
              </a:rPr>
              <a:t>tools</a:t>
            </a:r>
            <a:endParaRPr lang="id-ID" sz="2400" b="1" dirty="0">
              <a:solidFill>
                <a:sysClr val="windowText" lastClr="000000">
                  <a:lumMod val="40000"/>
                  <a:lumOff val="60000"/>
                </a:sysClr>
              </a:solidFill>
              <a:cs typeface="+mn-ea"/>
              <a:sym typeface="+mn-lt"/>
            </a:endParaRPr>
          </a:p>
        </p:txBody>
      </p:sp>
      <p:sp>
        <p:nvSpPr>
          <p:cNvPr id="5" name="TextBox 100"/>
          <p:cNvSpPr txBox="1"/>
          <p:nvPr/>
        </p:nvSpPr>
        <p:spPr>
          <a:xfrm rot="16200000">
            <a:off x="7765044" y="2357203"/>
            <a:ext cx="673582"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mn-ea"/>
                <a:sym typeface="+mn-lt"/>
              </a:rPr>
              <a:t>Get</a:t>
            </a:r>
            <a:endParaRPr lang="id-ID" sz="2400" b="1" dirty="0">
              <a:solidFill>
                <a:sysClr val="windowText" lastClr="000000">
                  <a:lumMod val="40000"/>
                  <a:lumOff val="60000"/>
                </a:sysClr>
              </a:solidFill>
              <a:cs typeface="+mn-ea"/>
              <a:sym typeface="+mn-lt"/>
            </a:endParaRPr>
          </a:p>
        </p:txBody>
      </p:sp>
      <p:sp>
        <p:nvSpPr>
          <p:cNvPr id="6" name="TextBox 101"/>
          <p:cNvSpPr txBox="1"/>
          <p:nvPr/>
        </p:nvSpPr>
        <p:spPr>
          <a:xfrm>
            <a:off x="8421078" y="1707312"/>
            <a:ext cx="1617751" cy="400110"/>
          </a:xfrm>
          <a:prstGeom prst="rect">
            <a:avLst/>
          </a:prstGeom>
          <a:noFill/>
        </p:spPr>
        <p:txBody>
          <a:bodyPr wrap="none" lIns="91440" tIns="45720" rIns="91440" bIns="45720" rtlCol="0">
            <a:spAutoFit/>
          </a:bodyPr>
          <a:p>
            <a:r>
              <a:rPr lang="id-ID" sz="2000" b="1" dirty="0">
                <a:solidFill>
                  <a:srgbClr val="448FD2"/>
                </a:solidFill>
                <a:cs typeface="+mn-ea"/>
                <a:sym typeface="+mn-lt"/>
              </a:rPr>
              <a:t>optimaztion</a:t>
            </a:r>
            <a:endParaRPr lang="id-ID" sz="2000" b="1" dirty="0">
              <a:solidFill>
                <a:srgbClr val="448FD2"/>
              </a:solidFill>
              <a:cs typeface="+mn-ea"/>
              <a:sym typeface="+mn-lt"/>
            </a:endParaRPr>
          </a:p>
        </p:txBody>
      </p:sp>
      <p:sp>
        <p:nvSpPr>
          <p:cNvPr id="11" name="TextBox 102"/>
          <p:cNvSpPr txBox="1"/>
          <p:nvPr/>
        </p:nvSpPr>
        <p:spPr>
          <a:xfrm rot="16200000">
            <a:off x="7776925" y="3390420"/>
            <a:ext cx="1213794" cy="461665"/>
          </a:xfrm>
          <a:prstGeom prst="rect">
            <a:avLst/>
          </a:prstGeom>
          <a:noFill/>
        </p:spPr>
        <p:txBody>
          <a:bodyPr wrap="none" lIns="91440" tIns="45720" rIns="91440" bIns="45720" rtlCol="0">
            <a:spAutoFit/>
          </a:bodyPr>
          <a:p>
            <a:r>
              <a:rPr lang="id-ID" sz="2400" b="1" dirty="0">
                <a:solidFill>
                  <a:srgbClr val="0F7CC9"/>
                </a:solidFill>
                <a:cs typeface="+mn-ea"/>
                <a:sym typeface="+mn-lt"/>
              </a:rPr>
              <a:t>project</a:t>
            </a:r>
            <a:endParaRPr lang="id-ID" sz="2400" b="1" dirty="0">
              <a:solidFill>
                <a:srgbClr val="0F7CC9"/>
              </a:solidFill>
              <a:cs typeface="+mn-ea"/>
              <a:sym typeface="+mn-lt"/>
            </a:endParaRPr>
          </a:p>
        </p:txBody>
      </p:sp>
      <p:sp>
        <p:nvSpPr>
          <p:cNvPr id="12" name="TextBox 103"/>
          <p:cNvSpPr txBox="1"/>
          <p:nvPr/>
        </p:nvSpPr>
        <p:spPr>
          <a:xfrm rot="16200000">
            <a:off x="7698932" y="3202685"/>
            <a:ext cx="811441" cy="461665"/>
          </a:xfrm>
          <a:prstGeom prst="rect">
            <a:avLst/>
          </a:prstGeom>
          <a:noFill/>
        </p:spPr>
        <p:txBody>
          <a:bodyPr wrap="none" lIns="91440" tIns="45720" rIns="91440" bIns="45720" rtlCol="0">
            <a:spAutoFit/>
          </a:bodyPr>
          <a:p>
            <a:pPr algn="r"/>
            <a:r>
              <a:rPr lang="id-ID" sz="2400" b="1" dirty="0">
                <a:solidFill>
                  <a:sysClr val="windowText" lastClr="000000">
                    <a:lumMod val="40000"/>
                    <a:lumOff val="60000"/>
                  </a:sysClr>
                </a:solidFill>
                <a:cs typeface="+mn-ea"/>
                <a:sym typeface="+mn-lt"/>
              </a:rPr>
              <a:t>SEO</a:t>
            </a:r>
            <a:endParaRPr lang="id-ID" sz="2400" b="1" dirty="0">
              <a:solidFill>
                <a:sysClr val="windowText" lastClr="000000">
                  <a:lumMod val="40000"/>
                  <a:lumOff val="60000"/>
                </a:sysClr>
              </a:solidFill>
              <a:cs typeface="+mn-ea"/>
              <a:sym typeface="+mn-lt"/>
            </a:endParaRPr>
          </a:p>
        </p:txBody>
      </p:sp>
      <p:sp>
        <p:nvSpPr>
          <p:cNvPr id="13" name="TextBox 104"/>
          <p:cNvSpPr txBox="1"/>
          <p:nvPr/>
        </p:nvSpPr>
        <p:spPr>
          <a:xfrm>
            <a:off x="8748704" y="2019341"/>
            <a:ext cx="1290738"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mn-ea"/>
                <a:sym typeface="+mn-lt"/>
              </a:rPr>
              <a:t>peoples</a:t>
            </a:r>
            <a:endParaRPr lang="id-ID" sz="2400" b="1" dirty="0">
              <a:solidFill>
                <a:sysClr val="windowText" lastClr="000000">
                  <a:lumMod val="40000"/>
                  <a:lumOff val="60000"/>
                </a:sysClr>
              </a:solidFill>
              <a:cs typeface="+mn-ea"/>
              <a:sym typeface="+mn-lt"/>
            </a:endParaRPr>
          </a:p>
        </p:txBody>
      </p:sp>
      <p:sp>
        <p:nvSpPr>
          <p:cNvPr id="18" name="TextBox 105"/>
          <p:cNvSpPr txBox="1"/>
          <p:nvPr/>
        </p:nvSpPr>
        <p:spPr>
          <a:xfrm>
            <a:off x="8784444" y="2289777"/>
            <a:ext cx="1898277" cy="523220"/>
          </a:xfrm>
          <a:prstGeom prst="rect">
            <a:avLst/>
          </a:prstGeom>
          <a:noFill/>
        </p:spPr>
        <p:txBody>
          <a:bodyPr wrap="none" lIns="91440" tIns="45720" rIns="91440" bIns="45720" rtlCol="0">
            <a:spAutoFit/>
          </a:bodyPr>
          <a:p>
            <a:r>
              <a:rPr lang="id-ID" sz="2800" b="1" dirty="0">
                <a:solidFill>
                  <a:srgbClr val="448FD2"/>
                </a:solidFill>
                <a:cs typeface="+mn-ea"/>
                <a:sym typeface="+mn-lt"/>
              </a:rPr>
              <a:t>marketing</a:t>
            </a:r>
            <a:endParaRPr lang="id-ID" sz="2800" b="1" dirty="0">
              <a:solidFill>
                <a:srgbClr val="448FD2"/>
              </a:solidFill>
              <a:cs typeface="+mn-ea"/>
              <a:sym typeface="+mn-lt"/>
            </a:endParaRPr>
          </a:p>
        </p:txBody>
      </p:sp>
      <p:sp>
        <p:nvSpPr>
          <p:cNvPr id="19" name="TextBox 107"/>
          <p:cNvSpPr txBox="1"/>
          <p:nvPr/>
        </p:nvSpPr>
        <p:spPr>
          <a:xfrm rot="16200000">
            <a:off x="9988900" y="1961704"/>
            <a:ext cx="506870" cy="400110"/>
          </a:xfrm>
          <a:prstGeom prst="rect">
            <a:avLst/>
          </a:prstGeom>
          <a:noFill/>
        </p:spPr>
        <p:txBody>
          <a:bodyPr wrap="none" lIns="91440" tIns="45720" rIns="91440" bIns="45720" rtlCol="0">
            <a:spAutoFit/>
          </a:bodyPr>
          <a:p>
            <a:r>
              <a:rPr lang="id-ID" sz="2000" b="1" dirty="0">
                <a:solidFill>
                  <a:sysClr val="windowText" lastClr="000000">
                    <a:lumMod val="40000"/>
                    <a:lumOff val="60000"/>
                  </a:sysClr>
                </a:solidFill>
                <a:cs typeface="+mn-ea"/>
                <a:sym typeface="+mn-lt"/>
              </a:rPr>
              <a:t>hit</a:t>
            </a:r>
            <a:endParaRPr lang="id-ID" sz="2000" b="1" dirty="0">
              <a:solidFill>
                <a:sysClr val="windowText" lastClr="000000">
                  <a:lumMod val="40000"/>
                  <a:lumOff val="60000"/>
                </a:sysClr>
              </a:solidFill>
              <a:cs typeface="+mn-ea"/>
              <a:sym typeface="+mn-lt"/>
            </a:endParaRPr>
          </a:p>
        </p:txBody>
      </p:sp>
      <p:sp>
        <p:nvSpPr>
          <p:cNvPr id="21" name="TextBox 108"/>
          <p:cNvSpPr txBox="1"/>
          <p:nvPr/>
        </p:nvSpPr>
        <p:spPr>
          <a:xfrm>
            <a:off x="8579515" y="3727744"/>
            <a:ext cx="1457451" cy="461665"/>
          </a:xfrm>
          <a:prstGeom prst="rect">
            <a:avLst/>
          </a:prstGeom>
          <a:noFill/>
        </p:spPr>
        <p:txBody>
          <a:bodyPr wrap="none" lIns="91440" tIns="45720" rIns="91440" bIns="45720" rtlCol="0">
            <a:spAutoFit/>
          </a:bodyPr>
          <a:p>
            <a:pPr algn="ctr"/>
            <a:r>
              <a:rPr lang="id-ID" sz="2400" b="1" dirty="0">
                <a:solidFill>
                  <a:sysClr val="windowText" lastClr="000000">
                    <a:lumMod val="40000"/>
                    <a:lumOff val="60000"/>
                  </a:sysClr>
                </a:solidFill>
                <a:cs typeface="+mn-ea"/>
                <a:sym typeface="+mn-lt"/>
              </a:rPr>
              <a:t>collected</a:t>
            </a:r>
            <a:endParaRPr lang="id-ID" sz="2400" b="1" dirty="0">
              <a:solidFill>
                <a:sysClr val="windowText" lastClr="000000">
                  <a:lumMod val="40000"/>
                  <a:lumOff val="60000"/>
                </a:sysClr>
              </a:solidFill>
              <a:cs typeface="+mn-ea"/>
              <a:sym typeface="+mn-lt"/>
            </a:endParaRPr>
          </a:p>
        </p:txBody>
      </p:sp>
      <p:sp>
        <p:nvSpPr>
          <p:cNvPr id="22" name="TextBox 109"/>
          <p:cNvSpPr txBox="1"/>
          <p:nvPr/>
        </p:nvSpPr>
        <p:spPr>
          <a:xfrm>
            <a:off x="8655572" y="4033320"/>
            <a:ext cx="1271502" cy="461665"/>
          </a:xfrm>
          <a:prstGeom prst="rect">
            <a:avLst/>
          </a:prstGeom>
          <a:noFill/>
        </p:spPr>
        <p:txBody>
          <a:bodyPr wrap="none" lIns="91440" tIns="45720" rIns="91440" bIns="45720" rtlCol="0">
            <a:spAutoFit/>
          </a:bodyPr>
          <a:p>
            <a:pPr algn="ctr"/>
            <a:r>
              <a:rPr lang="id-ID" sz="2400" b="1" dirty="0">
                <a:solidFill>
                  <a:srgbClr val="0F7CC9"/>
                </a:solidFill>
                <a:cs typeface="+mn-ea"/>
                <a:sym typeface="+mn-lt"/>
              </a:rPr>
              <a:t>traffics</a:t>
            </a:r>
            <a:endParaRPr lang="id-ID" sz="2400" b="1" dirty="0">
              <a:solidFill>
                <a:srgbClr val="0F7CC9"/>
              </a:solidFill>
              <a:cs typeface="+mn-ea"/>
              <a:sym typeface="+mn-lt"/>
            </a:endParaRPr>
          </a:p>
        </p:txBody>
      </p:sp>
      <p:sp>
        <p:nvSpPr>
          <p:cNvPr id="23" name="TextBox 110"/>
          <p:cNvSpPr txBox="1"/>
          <p:nvPr/>
        </p:nvSpPr>
        <p:spPr>
          <a:xfrm rot="16200000">
            <a:off x="8277883" y="3052803"/>
            <a:ext cx="1263487" cy="400110"/>
          </a:xfrm>
          <a:prstGeom prst="rect">
            <a:avLst/>
          </a:prstGeom>
          <a:noFill/>
        </p:spPr>
        <p:txBody>
          <a:bodyPr wrap="none" lIns="91440" tIns="45720" rIns="91440" bIns="45720" rtlCol="0">
            <a:spAutoFit/>
          </a:bodyPr>
          <a:p>
            <a:r>
              <a:rPr lang="id-ID" sz="2000" b="1" dirty="0">
                <a:solidFill>
                  <a:sysClr val="windowText" lastClr="000000">
                    <a:lumMod val="40000"/>
                    <a:lumOff val="60000"/>
                  </a:sysClr>
                </a:solidFill>
                <a:cs typeface="+mn-ea"/>
                <a:sym typeface="+mn-lt"/>
              </a:rPr>
              <a:t>research</a:t>
            </a:r>
            <a:endParaRPr lang="id-ID" sz="2000" b="1" dirty="0">
              <a:solidFill>
                <a:sysClr val="windowText" lastClr="000000">
                  <a:lumMod val="40000"/>
                  <a:lumOff val="60000"/>
                </a:sysClr>
              </a:solidFill>
              <a:cs typeface="+mn-ea"/>
              <a:sym typeface="+mn-lt"/>
            </a:endParaRPr>
          </a:p>
        </p:txBody>
      </p:sp>
      <p:sp>
        <p:nvSpPr>
          <p:cNvPr id="24" name="TextBox 111"/>
          <p:cNvSpPr txBox="1"/>
          <p:nvPr/>
        </p:nvSpPr>
        <p:spPr>
          <a:xfrm>
            <a:off x="8991031" y="2689351"/>
            <a:ext cx="1635384" cy="400110"/>
          </a:xfrm>
          <a:prstGeom prst="rect">
            <a:avLst/>
          </a:prstGeom>
          <a:noFill/>
        </p:spPr>
        <p:txBody>
          <a:bodyPr wrap="none" lIns="91440" tIns="45720" rIns="91440" bIns="45720" rtlCol="0">
            <a:spAutoFit/>
          </a:bodyPr>
          <a:p>
            <a:r>
              <a:rPr lang="id-ID" sz="2000" b="1" dirty="0">
                <a:solidFill>
                  <a:sysClr val="windowText" lastClr="000000">
                    <a:lumMod val="40000"/>
                    <a:lumOff val="60000"/>
                  </a:sysClr>
                </a:solidFill>
                <a:cs typeface="+mn-ea"/>
                <a:sym typeface="+mn-lt"/>
              </a:rPr>
              <a:t>competitors</a:t>
            </a:r>
            <a:endParaRPr lang="id-ID" sz="2000" b="1" dirty="0">
              <a:solidFill>
                <a:sysClr val="windowText" lastClr="000000">
                  <a:lumMod val="40000"/>
                  <a:lumOff val="60000"/>
                </a:sysClr>
              </a:solidFill>
              <a:cs typeface="+mn-ea"/>
              <a:sym typeface="+mn-lt"/>
            </a:endParaRPr>
          </a:p>
        </p:txBody>
      </p:sp>
      <p:sp>
        <p:nvSpPr>
          <p:cNvPr id="25" name="TextBox 113"/>
          <p:cNvSpPr txBox="1"/>
          <p:nvPr/>
        </p:nvSpPr>
        <p:spPr>
          <a:xfrm>
            <a:off x="9231269" y="2933469"/>
            <a:ext cx="1460656" cy="461665"/>
          </a:xfrm>
          <a:prstGeom prst="rect">
            <a:avLst/>
          </a:prstGeom>
          <a:noFill/>
        </p:spPr>
        <p:txBody>
          <a:bodyPr wrap="none" lIns="91440" tIns="45720" rIns="91440" bIns="45720" rtlCol="0">
            <a:spAutoFit/>
          </a:bodyPr>
          <a:p>
            <a:r>
              <a:rPr lang="id-ID" sz="2400" b="1" dirty="0">
                <a:solidFill>
                  <a:srgbClr val="448FD2"/>
                </a:solidFill>
                <a:cs typeface="+mn-ea"/>
                <a:sym typeface="+mn-lt"/>
              </a:rPr>
              <a:t>audience</a:t>
            </a:r>
            <a:endParaRPr lang="id-ID" sz="2400" b="1" dirty="0">
              <a:solidFill>
                <a:srgbClr val="448FD2"/>
              </a:solidFill>
              <a:cs typeface="+mn-ea"/>
              <a:sym typeface="+mn-lt"/>
            </a:endParaRPr>
          </a:p>
        </p:txBody>
      </p:sp>
      <p:sp>
        <p:nvSpPr>
          <p:cNvPr id="26" name="TextBox 114"/>
          <p:cNvSpPr txBox="1"/>
          <p:nvPr/>
        </p:nvSpPr>
        <p:spPr>
          <a:xfrm>
            <a:off x="9205234" y="3214528"/>
            <a:ext cx="1579278" cy="400110"/>
          </a:xfrm>
          <a:prstGeom prst="rect">
            <a:avLst/>
          </a:prstGeom>
          <a:noFill/>
        </p:spPr>
        <p:txBody>
          <a:bodyPr wrap="none" lIns="91440" tIns="45720" rIns="91440" bIns="45720" rtlCol="0">
            <a:spAutoFit/>
          </a:bodyPr>
          <a:p>
            <a:r>
              <a:rPr lang="id-ID" sz="2000" b="1" dirty="0">
                <a:solidFill>
                  <a:sysClr val="windowText" lastClr="000000">
                    <a:lumMod val="40000"/>
                    <a:lumOff val="60000"/>
                  </a:sysClr>
                </a:solidFill>
                <a:cs typeface="+mn-ea"/>
                <a:sym typeface="+mn-lt"/>
              </a:rPr>
              <a:t>understand</a:t>
            </a:r>
            <a:endParaRPr lang="id-ID" sz="2000" b="1" dirty="0">
              <a:solidFill>
                <a:sysClr val="windowText" lastClr="000000">
                  <a:lumMod val="40000"/>
                  <a:lumOff val="60000"/>
                </a:sysClr>
              </a:solidFill>
              <a:cs typeface="+mn-ea"/>
              <a:sym typeface="+mn-lt"/>
            </a:endParaRPr>
          </a:p>
        </p:txBody>
      </p:sp>
      <p:sp>
        <p:nvSpPr>
          <p:cNvPr id="27" name="TextBox 115"/>
          <p:cNvSpPr txBox="1"/>
          <p:nvPr/>
        </p:nvSpPr>
        <p:spPr>
          <a:xfrm>
            <a:off x="9231269" y="3435497"/>
            <a:ext cx="1305165" cy="461665"/>
          </a:xfrm>
          <a:prstGeom prst="rect">
            <a:avLst/>
          </a:prstGeom>
          <a:noFill/>
        </p:spPr>
        <p:txBody>
          <a:bodyPr wrap="none" lIns="91440" tIns="45720" rIns="91440" bIns="45720" rtlCol="0">
            <a:spAutoFit/>
          </a:bodyPr>
          <a:p>
            <a:r>
              <a:rPr lang="id-ID" sz="2400" b="1" dirty="0">
                <a:solidFill>
                  <a:srgbClr val="0F7CC9"/>
                </a:solidFill>
                <a:cs typeface="+mn-ea"/>
                <a:sym typeface="+mn-lt"/>
              </a:rPr>
              <a:t>website</a:t>
            </a:r>
            <a:endParaRPr lang="id-ID" sz="2400" b="1" dirty="0">
              <a:solidFill>
                <a:srgbClr val="0F7CC9"/>
              </a:solidFill>
              <a:cs typeface="+mn-ea"/>
              <a:sym typeface="+mn-lt"/>
            </a:endParaRPr>
          </a:p>
        </p:txBody>
      </p:sp>
      <p:sp>
        <p:nvSpPr>
          <p:cNvPr id="28" name="TextBox 116"/>
          <p:cNvSpPr txBox="1"/>
          <p:nvPr/>
        </p:nvSpPr>
        <p:spPr>
          <a:xfrm rot="18900000">
            <a:off x="6506482" y="4631116"/>
            <a:ext cx="1983235"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mn-ea"/>
                <a:sym typeface="+mn-lt"/>
              </a:rPr>
              <a:t>KEYWORDS</a:t>
            </a:r>
            <a:endParaRPr lang="id-ID" sz="2400" b="1" dirty="0">
              <a:solidFill>
                <a:sysClr val="windowText" lastClr="000000">
                  <a:lumMod val="40000"/>
                  <a:lumOff val="60000"/>
                </a:sysClr>
              </a:solidFill>
              <a:cs typeface="+mn-ea"/>
              <a:sym typeface="+mn-lt"/>
            </a:endParaRPr>
          </a:p>
        </p:txBody>
      </p:sp>
      <p:sp>
        <p:nvSpPr>
          <p:cNvPr id="29" name="Freeform 5"/>
          <p:cNvSpPr>
            <a:spLocks noEditPoints="1"/>
          </p:cNvSpPr>
          <p:nvPr/>
        </p:nvSpPr>
        <p:spPr bwMode="auto">
          <a:xfrm flipH="1">
            <a:off x="6536339" y="1375534"/>
            <a:ext cx="4415393" cy="4429760"/>
          </a:xfrm>
          <a:custGeom>
            <a:avLst/>
            <a:gdLst>
              <a:gd name="T0" fmla="*/ 1404 w 1558"/>
              <a:gd name="T1" fmla="*/ 1563 h 1563"/>
              <a:gd name="T2" fmla="*/ 1293 w 1558"/>
              <a:gd name="T3" fmla="*/ 1519 h 1563"/>
              <a:gd name="T4" fmla="*/ 857 w 1558"/>
              <a:gd name="T5" fmla="*/ 1081 h 1563"/>
              <a:gd name="T6" fmla="*/ 843 w 1558"/>
              <a:gd name="T7" fmla="*/ 1090 h 1563"/>
              <a:gd name="T8" fmla="*/ 579 w 1558"/>
              <a:gd name="T9" fmla="*/ 1162 h 1563"/>
              <a:gd name="T10" fmla="*/ 167 w 1558"/>
              <a:gd name="T11" fmla="*/ 994 h 1563"/>
              <a:gd name="T12" fmla="*/ 0 w 1558"/>
              <a:gd name="T13" fmla="*/ 581 h 1563"/>
              <a:gd name="T14" fmla="*/ 167 w 1558"/>
              <a:gd name="T15" fmla="*/ 168 h 1563"/>
              <a:gd name="T16" fmla="*/ 579 w 1558"/>
              <a:gd name="T17" fmla="*/ 0 h 1563"/>
              <a:gd name="T18" fmla="*/ 991 w 1558"/>
              <a:gd name="T19" fmla="*/ 168 h 1563"/>
              <a:gd name="T20" fmla="*/ 1159 w 1558"/>
              <a:gd name="T21" fmla="*/ 581 h 1563"/>
              <a:gd name="T22" fmla="*/ 1087 w 1558"/>
              <a:gd name="T23" fmla="*/ 845 h 1563"/>
              <a:gd name="T24" fmla="*/ 1078 w 1558"/>
              <a:gd name="T25" fmla="*/ 859 h 1563"/>
              <a:gd name="T26" fmla="*/ 1514 w 1558"/>
              <a:gd name="T27" fmla="*/ 1296 h 1563"/>
              <a:gd name="T28" fmla="*/ 1558 w 1558"/>
              <a:gd name="T29" fmla="*/ 1407 h 1563"/>
              <a:gd name="T30" fmla="*/ 1404 w 1558"/>
              <a:gd name="T31" fmla="*/ 1563 h 1563"/>
              <a:gd name="T32" fmla="*/ 913 w 1558"/>
              <a:gd name="T33" fmla="*/ 1069 h 1563"/>
              <a:gd name="T34" fmla="*/ 1327 w 1558"/>
              <a:gd name="T35" fmla="*/ 1484 h 1563"/>
              <a:gd name="T36" fmla="*/ 1404 w 1558"/>
              <a:gd name="T37" fmla="*/ 1515 h 1563"/>
              <a:gd name="T38" fmla="*/ 1511 w 1558"/>
              <a:gd name="T39" fmla="*/ 1407 h 1563"/>
              <a:gd name="T40" fmla="*/ 1480 w 1558"/>
              <a:gd name="T41" fmla="*/ 1331 h 1563"/>
              <a:gd name="T42" fmla="*/ 1066 w 1558"/>
              <a:gd name="T43" fmla="*/ 916 h 1563"/>
              <a:gd name="T44" fmla="*/ 913 w 1558"/>
              <a:gd name="T45" fmla="*/ 1069 h 1563"/>
              <a:gd name="T46" fmla="*/ 579 w 1558"/>
              <a:gd name="T47" fmla="*/ 60 h 1563"/>
              <a:gd name="T48" fmla="*/ 60 w 1558"/>
              <a:gd name="T49" fmla="*/ 581 h 1563"/>
              <a:gd name="T50" fmla="*/ 579 w 1558"/>
              <a:gd name="T51" fmla="*/ 1102 h 1563"/>
              <a:gd name="T52" fmla="*/ 1099 w 1558"/>
              <a:gd name="T53" fmla="*/ 581 h 1563"/>
              <a:gd name="T54" fmla="*/ 579 w 1558"/>
              <a:gd name="T55" fmla="*/ 60 h 1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58" h="1563">
                <a:moveTo>
                  <a:pt x="1404" y="1563"/>
                </a:moveTo>
                <a:cubicBezTo>
                  <a:pt x="1360" y="1563"/>
                  <a:pt x="1315" y="1541"/>
                  <a:pt x="1293" y="1519"/>
                </a:cubicBezTo>
                <a:cubicBezTo>
                  <a:pt x="857" y="1081"/>
                  <a:pt x="857" y="1081"/>
                  <a:pt x="857" y="1081"/>
                </a:cubicBezTo>
                <a:cubicBezTo>
                  <a:pt x="843" y="1090"/>
                  <a:pt x="843" y="1090"/>
                  <a:pt x="843" y="1090"/>
                </a:cubicBezTo>
                <a:cubicBezTo>
                  <a:pt x="774" y="1137"/>
                  <a:pt x="680" y="1162"/>
                  <a:pt x="579" y="1162"/>
                </a:cubicBezTo>
                <a:cubicBezTo>
                  <a:pt x="422" y="1162"/>
                  <a:pt x="275" y="1102"/>
                  <a:pt x="167" y="994"/>
                </a:cubicBezTo>
                <a:cubicBezTo>
                  <a:pt x="60" y="886"/>
                  <a:pt x="0" y="739"/>
                  <a:pt x="0" y="581"/>
                </a:cubicBezTo>
                <a:cubicBezTo>
                  <a:pt x="0" y="423"/>
                  <a:pt x="60" y="276"/>
                  <a:pt x="167" y="168"/>
                </a:cubicBezTo>
                <a:cubicBezTo>
                  <a:pt x="275" y="59"/>
                  <a:pt x="422" y="0"/>
                  <a:pt x="579" y="0"/>
                </a:cubicBezTo>
                <a:cubicBezTo>
                  <a:pt x="737" y="0"/>
                  <a:pt x="883" y="59"/>
                  <a:pt x="991" y="168"/>
                </a:cubicBezTo>
                <a:cubicBezTo>
                  <a:pt x="1099" y="276"/>
                  <a:pt x="1159" y="423"/>
                  <a:pt x="1159" y="581"/>
                </a:cubicBezTo>
                <a:cubicBezTo>
                  <a:pt x="1159" y="682"/>
                  <a:pt x="1133" y="776"/>
                  <a:pt x="1087" y="845"/>
                </a:cubicBezTo>
                <a:cubicBezTo>
                  <a:pt x="1078" y="859"/>
                  <a:pt x="1078" y="859"/>
                  <a:pt x="1078" y="859"/>
                </a:cubicBezTo>
                <a:cubicBezTo>
                  <a:pt x="1514" y="1296"/>
                  <a:pt x="1514" y="1296"/>
                  <a:pt x="1514" y="1296"/>
                </a:cubicBezTo>
                <a:cubicBezTo>
                  <a:pt x="1536" y="1318"/>
                  <a:pt x="1558" y="1364"/>
                  <a:pt x="1558" y="1407"/>
                </a:cubicBezTo>
                <a:cubicBezTo>
                  <a:pt x="1558" y="1496"/>
                  <a:pt x="1492" y="1563"/>
                  <a:pt x="1404" y="1563"/>
                </a:cubicBezTo>
                <a:close/>
                <a:moveTo>
                  <a:pt x="913" y="1069"/>
                </a:moveTo>
                <a:cubicBezTo>
                  <a:pt x="1327" y="1484"/>
                  <a:pt x="1327" y="1484"/>
                  <a:pt x="1327" y="1484"/>
                </a:cubicBezTo>
                <a:cubicBezTo>
                  <a:pt x="1342" y="1500"/>
                  <a:pt x="1372" y="1515"/>
                  <a:pt x="1404" y="1515"/>
                </a:cubicBezTo>
                <a:cubicBezTo>
                  <a:pt x="1465" y="1515"/>
                  <a:pt x="1511" y="1469"/>
                  <a:pt x="1511" y="1407"/>
                </a:cubicBezTo>
                <a:cubicBezTo>
                  <a:pt x="1511" y="1376"/>
                  <a:pt x="1496" y="1346"/>
                  <a:pt x="1480" y="1331"/>
                </a:cubicBezTo>
                <a:cubicBezTo>
                  <a:pt x="1066" y="916"/>
                  <a:pt x="1066" y="916"/>
                  <a:pt x="1066" y="916"/>
                </a:cubicBezTo>
                <a:lnTo>
                  <a:pt x="913" y="1069"/>
                </a:lnTo>
                <a:close/>
                <a:moveTo>
                  <a:pt x="579" y="60"/>
                </a:moveTo>
                <a:cubicBezTo>
                  <a:pt x="293" y="60"/>
                  <a:pt x="60" y="294"/>
                  <a:pt x="60" y="581"/>
                </a:cubicBezTo>
                <a:cubicBezTo>
                  <a:pt x="60" y="868"/>
                  <a:pt x="293" y="1102"/>
                  <a:pt x="579" y="1102"/>
                </a:cubicBezTo>
                <a:cubicBezTo>
                  <a:pt x="866" y="1102"/>
                  <a:pt x="1099" y="868"/>
                  <a:pt x="1099" y="581"/>
                </a:cubicBezTo>
                <a:cubicBezTo>
                  <a:pt x="1099" y="294"/>
                  <a:pt x="866" y="60"/>
                  <a:pt x="579" y="60"/>
                </a:cubicBezTo>
                <a:close/>
              </a:path>
            </a:pathLst>
          </a:custGeom>
          <a:solidFill>
            <a:sysClr val="windowText" lastClr="000000">
              <a:lumMod val="60000"/>
              <a:lumOff val="40000"/>
            </a:sysClr>
          </a:solidFill>
          <a:ln>
            <a:noFill/>
          </a:ln>
        </p:spPr>
        <p:txBody>
          <a:bodyPr vert="horz" wrap="square" lIns="91440" tIns="45720" rIns="91440" bIns="45720" numCol="1" anchor="t" anchorCtr="0" compatLnSpc="1"/>
          <a:p>
            <a:endParaRPr lang="id-ID" sz="2400">
              <a:solidFill>
                <a:sysClr val="windowText" lastClr="000000">
                  <a:lumMod val="40000"/>
                  <a:lumOff val="60000"/>
                </a:sysClr>
              </a:solidFill>
              <a:cs typeface="+mn-ea"/>
              <a:sym typeface="+mn-lt"/>
            </a:endParaRPr>
          </a:p>
        </p:txBody>
      </p:sp>
      <p:sp>
        <p:nvSpPr>
          <p:cNvPr id="98" name="TextBox 97"/>
          <p:cNvSpPr txBox="1"/>
          <p:nvPr/>
        </p:nvSpPr>
        <p:spPr>
          <a:xfrm rot="16200000">
            <a:off x="7661357" y="2774604"/>
            <a:ext cx="2004075" cy="441211"/>
          </a:xfrm>
          <a:prstGeom prst="rect">
            <a:avLst/>
          </a:prstGeom>
          <a:noFill/>
        </p:spPr>
        <p:txBody>
          <a:bodyPr wrap="none" lIns="91440" tIns="45720" rIns="91440" bIns="45720" rtlCol="0">
            <a:spAutoFit/>
          </a:bodyPr>
          <a:p>
            <a:r>
              <a:rPr lang="id-ID" sz="2265" b="1" dirty="0">
                <a:solidFill>
                  <a:sysClr val="windowText" lastClr="000000">
                    <a:lumMod val="40000"/>
                    <a:lumOff val="60000"/>
                  </a:sysClr>
                </a:solidFill>
                <a:cs typeface="庞门正道标题体" charset="0"/>
                <a:sym typeface="庞门正道标题体" charset="0"/>
              </a:rPr>
              <a:t>Social Media</a:t>
            </a:r>
            <a:endParaRPr lang="id-ID" sz="2265" b="1" dirty="0">
              <a:solidFill>
                <a:sysClr val="windowText" lastClr="000000">
                  <a:lumMod val="40000"/>
                  <a:lumOff val="60000"/>
                </a:sysClr>
              </a:solidFill>
              <a:cs typeface="庞门正道标题体" charset="0"/>
              <a:sym typeface="庞门正道标题体" charset="0"/>
            </a:endParaRPr>
          </a:p>
        </p:txBody>
      </p:sp>
      <p:sp>
        <p:nvSpPr>
          <p:cNvPr id="113" name="TextBox 112"/>
          <p:cNvSpPr txBox="1"/>
          <p:nvPr/>
        </p:nvSpPr>
        <p:spPr>
          <a:xfrm rot="16200000">
            <a:off x="8702436" y="3214965"/>
            <a:ext cx="986167" cy="461665"/>
          </a:xfrm>
          <a:prstGeom prst="rect">
            <a:avLst/>
          </a:prstGeom>
          <a:noFill/>
        </p:spPr>
        <p:txBody>
          <a:bodyPr wrap="none" lIns="91440" tIns="45720" rIns="91440" bIns="45720" rtlCol="0">
            <a:spAutoFit/>
          </a:bodyPr>
          <a:p>
            <a:r>
              <a:rPr lang="id-ID" sz="2400" b="1" dirty="0">
                <a:solidFill>
                  <a:sysClr val="windowText" lastClr="000000">
                    <a:lumMod val="40000"/>
                    <a:lumOff val="60000"/>
                  </a:sysClr>
                </a:solidFill>
                <a:cs typeface="庞门正道标题体" charset="0"/>
                <a:sym typeface="庞门正道标题体" charset="0"/>
              </a:rPr>
              <a:t>notes</a:t>
            </a:r>
            <a:endParaRPr lang="id-ID" sz="2400" b="1" dirty="0">
              <a:solidFill>
                <a:sysClr val="windowText" lastClr="000000">
                  <a:lumMod val="40000"/>
                  <a:lumOff val="60000"/>
                </a:sysClr>
              </a:solidFill>
              <a:cs typeface="庞门正道标题体" charset="0"/>
              <a:sym typeface="庞门正道标题体" charset="0"/>
            </a:endParaRPr>
          </a:p>
        </p:txBody>
      </p:sp>
      <p:sp>
        <p:nvSpPr>
          <p:cNvPr id="33" name="PA-文本框 31"/>
          <p:cNvSpPr txBox="1"/>
          <p:nvPr>
            <p:custDataLst>
              <p:tags r:id="rId4"/>
            </p:custDataLst>
          </p:nvPr>
        </p:nvSpPr>
        <p:spPr>
          <a:xfrm>
            <a:off x="1908175" y="3061335"/>
            <a:ext cx="4012565" cy="553085"/>
          </a:xfrm>
          <a:prstGeom prst="rect">
            <a:avLst/>
          </a:prstGeom>
          <a:noFill/>
        </p:spPr>
        <p:txBody>
          <a:bodyPr wrap="square" rtlCol="0">
            <a:spAutoFit/>
          </a:bodyPr>
          <a:p>
            <a:pPr algn="ctr"/>
            <a:r>
              <a:rPr lang="zh-CN" altLang="en-US" sz="3000" spc="300" dirty="0">
                <a:solidFill>
                  <a:schemeClr val="bg1"/>
                </a:solidFill>
                <a:cs typeface="+mn-ea"/>
                <a:sym typeface="+mn-lt"/>
              </a:rPr>
              <a:t>第二期</a:t>
            </a:r>
            <a:endParaRPr lang="zh-CN" altLang="en-US" sz="3000" spc="3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anim calcmode="lin" valueType="num">
                                      <p:cBhvr>
                                        <p:cTn id="13" dur="500" fill="hold"/>
                                        <p:tgtEl>
                                          <p:spTgt spid="17"/>
                                        </p:tgtEl>
                                        <p:attrNameLst>
                                          <p:attrName>ppt_x</p:attrName>
                                        </p:attrNameLst>
                                      </p:cBhvr>
                                      <p:tavLst>
                                        <p:tav tm="0">
                                          <p:val>
                                            <p:strVal val="#ppt_x"/>
                                          </p:val>
                                        </p:tav>
                                        <p:tav tm="100000">
                                          <p:val>
                                            <p:strVal val="#ppt_x"/>
                                          </p:val>
                                        </p:tav>
                                      </p:tavLst>
                                    </p:anim>
                                    <p:anim calcmode="lin" valueType="num">
                                      <p:cBhvr>
                                        <p:cTn id="14" dur="5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anim calcmode="lin" valueType="num">
                                      <p:cBhvr>
                                        <p:cTn id="18" dur="500" fill="hold"/>
                                        <p:tgtEl>
                                          <p:spTgt spid="2"/>
                                        </p:tgtEl>
                                        <p:attrNameLst>
                                          <p:attrName>ppt_x</p:attrName>
                                        </p:attrNameLst>
                                      </p:cBhvr>
                                      <p:tavLst>
                                        <p:tav tm="0">
                                          <p:val>
                                            <p:strVal val="#ppt_x"/>
                                          </p:val>
                                        </p:tav>
                                        <p:tav tm="100000">
                                          <p:val>
                                            <p:strVal val="#ppt_x"/>
                                          </p:val>
                                        </p:tav>
                                      </p:tavLst>
                                    </p:anim>
                                    <p:anim calcmode="lin" valueType="num">
                                      <p:cBhvr>
                                        <p:cTn id="19" dur="500" fill="hold"/>
                                        <p:tgtEl>
                                          <p:spTgt spid="2"/>
                                        </p:tgtEl>
                                        <p:attrNameLst>
                                          <p:attrName>ppt_y</p:attrName>
                                        </p:attrNameLst>
                                      </p:cBhvr>
                                      <p:tavLst>
                                        <p:tav tm="0">
                                          <p:val>
                                            <p:strVal val="#ppt_y+.1"/>
                                          </p:val>
                                        </p:tav>
                                        <p:tav tm="100000">
                                          <p:val>
                                            <p:strVal val="#ppt_y"/>
                                          </p:val>
                                        </p:tav>
                                      </p:tavLst>
                                    </p:anim>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 calcmode="lin" valueType="num">
                                      <p:cBhvr>
                                        <p:cTn id="23" dur="500" fill="hold"/>
                                        <p:tgtEl>
                                          <p:spTgt spid="29"/>
                                        </p:tgtEl>
                                        <p:attrNameLst>
                                          <p:attrName>ppt_w</p:attrName>
                                        </p:attrNameLst>
                                      </p:cBhvr>
                                      <p:tavLst>
                                        <p:tav tm="0">
                                          <p:val>
                                            <p:fltVal val="0"/>
                                          </p:val>
                                        </p:tav>
                                        <p:tav tm="100000">
                                          <p:val>
                                            <p:strVal val="#ppt_w"/>
                                          </p:val>
                                        </p:tav>
                                      </p:tavLst>
                                    </p:anim>
                                    <p:anim calcmode="lin" valueType="num">
                                      <p:cBhvr>
                                        <p:cTn id="24" dur="500" fill="hold"/>
                                        <p:tgtEl>
                                          <p:spTgt spid="29"/>
                                        </p:tgtEl>
                                        <p:attrNameLst>
                                          <p:attrName>ppt_h</p:attrName>
                                        </p:attrNameLst>
                                      </p:cBhvr>
                                      <p:tavLst>
                                        <p:tav tm="0">
                                          <p:val>
                                            <p:fltVal val="0"/>
                                          </p:val>
                                        </p:tav>
                                        <p:tav tm="100000">
                                          <p:val>
                                            <p:strVal val="#ppt_h"/>
                                          </p:val>
                                        </p:tav>
                                      </p:tavLst>
                                    </p:anim>
                                    <p:animEffect transition="in" filter="fade">
                                      <p:cBhvr>
                                        <p:cTn id="25" dur="500"/>
                                        <p:tgtEl>
                                          <p:spTgt spid="29"/>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 calcmode="lin" valueType="num">
                                      <p:cBhvr>
                                        <p:cTn id="62" dur="500" fill="hold"/>
                                        <p:tgtEl>
                                          <p:spTgt spid="18"/>
                                        </p:tgtEl>
                                        <p:attrNameLst>
                                          <p:attrName>ppt_w</p:attrName>
                                        </p:attrNameLst>
                                      </p:cBhvr>
                                      <p:tavLst>
                                        <p:tav tm="0">
                                          <p:val>
                                            <p:fltVal val="0"/>
                                          </p:val>
                                        </p:tav>
                                        <p:tav tm="100000">
                                          <p:val>
                                            <p:strVal val="#ppt_w"/>
                                          </p:val>
                                        </p:tav>
                                      </p:tavLst>
                                    </p:anim>
                                    <p:anim calcmode="lin" valueType="num">
                                      <p:cBhvr>
                                        <p:cTn id="63" dur="500" fill="hold"/>
                                        <p:tgtEl>
                                          <p:spTgt spid="18"/>
                                        </p:tgtEl>
                                        <p:attrNameLst>
                                          <p:attrName>ppt_h</p:attrName>
                                        </p:attrNameLst>
                                      </p:cBhvr>
                                      <p:tavLst>
                                        <p:tav tm="0">
                                          <p:val>
                                            <p:fltVal val="0"/>
                                          </p:val>
                                        </p:tav>
                                        <p:tav tm="100000">
                                          <p:val>
                                            <p:strVal val="#ppt_h"/>
                                          </p:val>
                                        </p:tav>
                                      </p:tavLst>
                                    </p:anim>
                                    <p:animEffect transition="in" filter="fade">
                                      <p:cBhvr>
                                        <p:cTn id="64" dur="500"/>
                                        <p:tgtEl>
                                          <p:spTgt spid="1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p:cTn id="82" dur="500" fill="hold"/>
                                        <p:tgtEl>
                                          <p:spTgt spid="23"/>
                                        </p:tgtEl>
                                        <p:attrNameLst>
                                          <p:attrName>ppt_w</p:attrName>
                                        </p:attrNameLst>
                                      </p:cBhvr>
                                      <p:tavLst>
                                        <p:tav tm="0">
                                          <p:val>
                                            <p:fltVal val="0"/>
                                          </p:val>
                                        </p:tav>
                                        <p:tav tm="100000">
                                          <p:val>
                                            <p:strVal val="#ppt_w"/>
                                          </p:val>
                                        </p:tav>
                                      </p:tavLst>
                                    </p:anim>
                                    <p:anim calcmode="lin" valueType="num">
                                      <p:cBhvr>
                                        <p:cTn id="83" dur="500" fill="hold"/>
                                        <p:tgtEl>
                                          <p:spTgt spid="23"/>
                                        </p:tgtEl>
                                        <p:attrNameLst>
                                          <p:attrName>ppt_h</p:attrName>
                                        </p:attrNameLst>
                                      </p:cBhvr>
                                      <p:tavLst>
                                        <p:tav tm="0">
                                          <p:val>
                                            <p:fltVal val="0"/>
                                          </p:val>
                                        </p:tav>
                                        <p:tav tm="100000">
                                          <p:val>
                                            <p:strVal val="#ppt_h"/>
                                          </p:val>
                                        </p:tav>
                                      </p:tavLst>
                                    </p:anim>
                                    <p:animEffect transition="in" filter="fade">
                                      <p:cBhvr>
                                        <p:cTn id="84" dur="500"/>
                                        <p:tgtEl>
                                          <p:spTgt spid="23"/>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p:cTn id="87" dur="500" fill="hold"/>
                                        <p:tgtEl>
                                          <p:spTgt spid="24"/>
                                        </p:tgtEl>
                                        <p:attrNameLst>
                                          <p:attrName>ppt_w</p:attrName>
                                        </p:attrNameLst>
                                      </p:cBhvr>
                                      <p:tavLst>
                                        <p:tav tm="0">
                                          <p:val>
                                            <p:fltVal val="0"/>
                                          </p:val>
                                        </p:tav>
                                        <p:tav tm="100000">
                                          <p:val>
                                            <p:strVal val="#ppt_w"/>
                                          </p:val>
                                        </p:tav>
                                      </p:tavLst>
                                    </p:anim>
                                    <p:anim calcmode="lin" valueType="num">
                                      <p:cBhvr>
                                        <p:cTn id="88" dur="500" fill="hold"/>
                                        <p:tgtEl>
                                          <p:spTgt spid="24"/>
                                        </p:tgtEl>
                                        <p:attrNameLst>
                                          <p:attrName>ppt_h</p:attrName>
                                        </p:attrNameLst>
                                      </p:cBhvr>
                                      <p:tavLst>
                                        <p:tav tm="0">
                                          <p:val>
                                            <p:fltVal val="0"/>
                                          </p:val>
                                        </p:tav>
                                        <p:tav tm="100000">
                                          <p:val>
                                            <p:strVal val="#ppt_h"/>
                                          </p:val>
                                        </p:tav>
                                      </p:tavLst>
                                    </p:anim>
                                    <p:animEffect transition="in" filter="fade">
                                      <p:cBhvr>
                                        <p:cTn id="89" dur="500"/>
                                        <p:tgtEl>
                                          <p:spTgt spid="24"/>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5"/>
                                        </p:tgtEl>
                                        <p:attrNameLst>
                                          <p:attrName>style.visibility</p:attrName>
                                        </p:attrNameLst>
                                      </p:cBhvr>
                                      <p:to>
                                        <p:strVal val="visible"/>
                                      </p:to>
                                    </p:set>
                                    <p:anim calcmode="lin" valueType="num">
                                      <p:cBhvr>
                                        <p:cTn id="92" dur="500" fill="hold"/>
                                        <p:tgtEl>
                                          <p:spTgt spid="25"/>
                                        </p:tgtEl>
                                        <p:attrNameLst>
                                          <p:attrName>ppt_w</p:attrName>
                                        </p:attrNameLst>
                                      </p:cBhvr>
                                      <p:tavLst>
                                        <p:tav tm="0">
                                          <p:val>
                                            <p:fltVal val="0"/>
                                          </p:val>
                                        </p:tav>
                                        <p:tav tm="100000">
                                          <p:val>
                                            <p:strVal val="#ppt_w"/>
                                          </p:val>
                                        </p:tav>
                                      </p:tavLst>
                                    </p:anim>
                                    <p:anim calcmode="lin" valueType="num">
                                      <p:cBhvr>
                                        <p:cTn id="93" dur="500" fill="hold"/>
                                        <p:tgtEl>
                                          <p:spTgt spid="25"/>
                                        </p:tgtEl>
                                        <p:attrNameLst>
                                          <p:attrName>ppt_h</p:attrName>
                                        </p:attrNameLst>
                                      </p:cBhvr>
                                      <p:tavLst>
                                        <p:tav tm="0">
                                          <p:val>
                                            <p:fltVal val="0"/>
                                          </p:val>
                                        </p:tav>
                                        <p:tav tm="100000">
                                          <p:val>
                                            <p:strVal val="#ppt_h"/>
                                          </p:val>
                                        </p:tav>
                                      </p:tavLst>
                                    </p:anim>
                                    <p:animEffect transition="in" filter="fade">
                                      <p:cBhvr>
                                        <p:cTn id="94" dur="500"/>
                                        <p:tgtEl>
                                          <p:spTgt spid="25"/>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6"/>
                                        </p:tgtEl>
                                        <p:attrNameLst>
                                          <p:attrName>style.visibility</p:attrName>
                                        </p:attrNameLst>
                                      </p:cBhvr>
                                      <p:to>
                                        <p:strVal val="visible"/>
                                      </p:to>
                                    </p:set>
                                    <p:anim calcmode="lin" valueType="num">
                                      <p:cBhvr>
                                        <p:cTn id="97" dur="500" fill="hold"/>
                                        <p:tgtEl>
                                          <p:spTgt spid="26"/>
                                        </p:tgtEl>
                                        <p:attrNameLst>
                                          <p:attrName>ppt_w</p:attrName>
                                        </p:attrNameLst>
                                      </p:cBhvr>
                                      <p:tavLst>
                                        <p:tav tm="0">
                                          <p:val>
                                            <p:fltVal val="0"/>
                                          </p:val>
                                        </p:tav>
                                        <p:tav tm="100000">
                                          <p:val>
                                            <p:strVal val="#ppt_w"/>
                                          </p:val>
                                        </p:tav>
                                      </p:tavLst>
                                    </p:anim>
                                    <p:anim calcmode="lin" valueType="num">
                                      <p:cBhvr>
                                        <p:cTn id="98" dur="500" fill="hold"/>
                                        <p:tgtEl>
                                          <p:spTgt spid="26"/>
                                        </p:tgtEl>
                                        <p:attrNameLst>
                                          <p:attrName>ppt_h</p:attrName>
                                        </p:attrNameLst>
                                      </p:cBhvr>
                                      <p:tavLst>
                                        <p:tav tm="0">
                                          <p:val>
                                            <p:fltVal val="0"/>
                                          </p:val>
                                        </p:tav>
                                        <p:tav tm="100000">
                                          <p:val>
                                            <p:strVal val="#ppt_h"/>
                                          </p:val>
                                        </p:tav>
                                      </p:tavLst>
                                    </p:anim>
                                    <p:animEffect transition="in" filter="fade">
                                      <p:cBhvr>
                                        <p:cTn id="99" dur="500"/>
                                        <p:tgtEl>
                                          <p:spTgt spid="26"/>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7"/>
                                        </p:tgtEl>
                                        <p:attrNameLst>
                                          <p:attrName>style.visibility</p:attrName>
                                        </p:attrNameLst>
                                      </p:cBhvr>
                                      <p:to>
                                        <p:strVal val="visible"/>
                                      </p:to>
                                    </p:set>
                                    <p:anim calcmode="lin" valueType="num">
                                      <p:cBhvr>
                                        <p:cTn id="102" dur="500" fill="hold"/>
                                        <p:tgtEl>
                                          <p:spTgt spid="27"/>
                                        </p:tgtEl>
                                        <p:attrNameLst>
                                          <p:attrName>ppt_w</p:attrName>
                                        </p:attrNameLst>
                                      </p:cBhvr>
                                      <p:tavLst>
                                        <p:tav tm="0">
                                          <p:val>
                                            <p:fltVal val="0"/>
                                          </p:val>
                                        </p:tav>
                                        <p:tav tm="100000">
                                          <p:val>
                                            <p:strVal val="#ppt_w"/>
                                          </p:val>
                                        </p:tav>
                                      </p:tavLst>
                                    </p:anim>
                                    <p:anim calcmode="lin" valueType="num">
                                      <p:cBhvr>
                                        <p:cTn id="103" dur="500" fill="hold"/>
                                        <p:tgtEl>
                                          <p:spTgt spid="27"/>
                                        </p:tgtEl>
                                        <p:attrNameLst>
                                          <p:attrName>ppt_h</p:attrName>
                                        </p:attrNameLst>
                                      </p:cBhvr>
                                      <p:tavLst>
                                        <p:tav tm="0">
                                          <p:val>
                                            <p:fltVal val="0"/>
                                          </p:val>
                                        </p:tav>
                                        <p:tav tm="100000">
                                          <p:val>
                                            <p:strVal val="#ppt_h"/>
                                          </p:val>
                                        </p:tav>
                                      </p:tavLst>
                                    </p:anim>
                                    <p:animEffect transition="in" filter="fade">
                                      <p:cBhvr>
                                        <p:cTn id="104" dur="500"/>
                                        <p:tgtEl>
                                          <p:spTgt spid="27"/>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98"/>
                                        </p:tgtEl>
                                        <p:attrNameLst>
                                          <p:attrName>style.visibility</p:attrName>
                                        </p:attrNameLst>
                                      </p:cBhvr>
                                      <p:to>
                                        <p:strVal val="visible"/>
                                      </p:to>
                                    </p:set>
                                    <p:anim calcmode="lin" valueType="num">
                                      <p:cBhvr>
                                        <p:cTn id="107" dur="500" fill="hold"/>
                                        <p:tgtEl>
                                          <p:spTgt spid="98"/>
                                        </p:tgtEl>
                                        <p:attrNameLst>
                                          <p:attrName>ppt_w</p:attrName>
                                        </p:attrNameLst>
                                      </p:cBhvr>
                                      <p:tavLst>
                                        <p:tav tm="0">
                                          <p:val>
                                            <p:fltVal val="0"/>
                                          </p:val>
                                        </p:tav>
                                        <p:tav tm="100000">
                                          <p:val>
                                            <p:strVal val="#ppt_w"/>
                                          </p:val>
                                        </p:tav>
                                      </p:tavLst>
                                    </p:anim>
                                    <p:anim calcmode="lin" valueType="num">
                                      <p:cBhvr>
                                        <p:cTn id="108" dur="500" fill="hold"/>
                                        <p:tgtEl>
                                          <p:spTgt spid="98"/>
                                        </p:tgtEl>
                                        <p:attrNameLst>
                                          <p:attrName>ppt_h</p:attrName>
                                        </p:attrNameLst>
                                      </p:cBhvr>
                                      <p:tavLst>
                                        <p:tav tm="0">
                                          <p:val>
                                            <p:fltVal val="0"/>
                                          </p:val>
                                        </p:tav>
                                        <p:tav tm="100000">
                                          <p:val>
                                            <p:strVal val="#ppt_h"/>
                                          </p:val>
                                        </p:tav>
                                      </p:tavLst>
                                    </p:anim>
                                    <p:animEffect transition="in" filter="fade">
                                      <p:cBhvr>
                                        <p:cTn id="109" dur="500"/>
                                        <p:tgtEl>
                                          <p:spTgt spid="98"/>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 calcmode="lin" valueType="num">
                                      <p:cBhvr>
                                        <p:cTn id="112" dur="500" fill="hold"/>
                                        <p:tgtEl>
                                          <p:spTgt spid="113"/>
                                        </p:tgtEl>
                                        <p:attrNameLst>
                                          <p:attrName>ppt_w</p:attrName>
                                        </p:attrNameLst>
                                      </p:cBhvr>
                                      <p:tavLst>
                                        <p:tav tm="0">
                                          <p:val>
                                            <p:fltVal val="0"/>
                                          </p:val>
                                        </p:tav>
                                        <p:tav tm="100000">
                                          <p:val>
                                            <p:strVal val="#ppt_w"/>
                                          </p:val>
                                        </p:tav>
                                      </p:tavLst>
                                    </p:anim>
                                    <p:anim calcmode="lin" valueType="num">
                                      <p:cBhvr>
                                        <p:cTn id="113" dur="500" fill="hold"/>
                                        <p:tgtEl>
                                          <p:spTgt spid="113"/>
                                        </p:tgtEl>
                                        <p:attrNameLst>
                                          <p:attrName>ppt_h</p:attrName>
                                        </p:attrNameLst>
                                      </p:cBhvr>
                                      <p:tavLst>
                                        <p:tav tm="0">
                                          <p:val>
                                            <p:fltVal val="0"/>
                                          </p:val>
                                        </p:tav>
                                        <p:tav tm="100000">
                                          <p:val>
                                            <p:strVal val="#ppt_h"/>
                                          </p:val>
                                        </p:tav>
                                      </p:tavLst>
                                    </p:anim>
                                    <p:animEffect transition="in" filter="fade">
                                      <p:cBhvr>
                                        <p:cTn id="114" dur="500"/>
                                        <p:tgtEl>
                                          <p:spTgt spid="113"/>
                                        </p:tgtEl>
                                      </p:cBhvr>
                                    </p:animEffect>
                                  </p:childTnLst>
                                </p:cTn>
                              </p:par>
                              <p:par>
                                <p:cTn id="115" presetID="42" presetClass="entr" presetSubtype="0" fill="hold" grpId="0" nodeType="withEffect">
                                  <p:stCondLst>
                                    <p:cond delay="0"/>
                                  </p:stCondLst>
                                  <p:childTnLst>
                                    <p:set>
                                      <p:cBhvr>
                                        <p:cTn id="116" dur="1" fill="hold">
                                          <p:stCondLst>
                                            <p:cond delay="0"/>
                                          </p:stCondLst>
                                        </p:cTn>
                                        <p:tgtEl>
                                          <p:spTgt spid="33"/>
                                        </p:tgtEl>
                                        <p:attrNameLst>
                                          <p:attrName>style.visibility</p:attrName>
                                        </p:attrNameLst>
                                      </p:cBhvr>
                                      <p:to>
                                        <p:strVal val="visible"/>
                                      </p:to>
                                    </p:set>
                                    <p:animEffect transition="in" filter="fade">
                                      <p:cBhvr>
                                        <p:cTn id="117" dur="500"/>
                                        <p:tgtEl>
                                          <p:spTgt spid="33"/>
                                        </p:tgtEl>
                                      </p:cBhvr>
                                    </p:animEffect>
                                    <p:anim calcmode="lin" valueType="num">
                                      <p:cBhvr>
                                        <p:cTn id="118" dur="500" fill="hold"/>
                                        <p:tgtEl>
                                          <p:spTgt spid="33"/>
                                        </p:tgtEl>
                                        <p:attrNameLst>
                                          <p:attrName>ppt_x</p:attrName>
                                        </p:attrNameLst>
                                      </p:cBhvr>
                                      <p:tavLst>
                                        <p:tav tm="0">
                                          <p:val>
                                            <p:strVal val="#ppt_x"/>
                                          </p:val>
                                        </p:tav>
                                        <p:tav tm="100000">
                                          <p:val>
                                            <p:strVal val="#ppt_x"/>
                                          </p:val>
                                        </p:tav>
                                      </p:tavLst>
                                    </p:anim>
                                    <p:anim calcmode="lin" valueType="num">
                                      <p:cBhvr>
                                        <p:cTn id="119" dur="5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 grpId="0"/>
      <p:bldP spid="4" grpId="0"/>
      <p:bldP spid="5" grpId="0"/>
      <p:bldP spid="6" grpId="0"/>
      <p:bldP spid="11" grpId="0"/>
      <p:bldP spid="12" grpId="0"/>
      <p:bldP spid="13" grpId="0"/>
      <p:bldP spid="18" grpId="0"/>
      <p:bldP spid="19" grpId="0"/>
      <p:bldP spid="21" grpId="0"/>
      <p:bldP spid="22" grpId="0"/>
      <p:bldP spid="23" grpId="0"/>
      <p:bldP spid="24" grpId="0"/>
      <p:bldP spid="25" grpId="0"/>
      <p:bldP spid="26" grpId="0"/>
      <p:bldP spid="27" grpId="0"/>
      <p:bldP spid="28" grpId="0"/>
      <p:bldP spid="29" grpId="0" bldLvl="0" animBg="1"/>
      <p:bldP spid="98" grpId="0"/>
      <p:bldP spid="113"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6" name="标题 1"/>
          <p:cNvSpPr txBox="1"/>
          <p:nvPr/>
        </p:nvSpPr>
        <p:spPr>
          <a:xfrm>
            <a:off x="704215" y="201295"/>
            <a:ext cx="357124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快捷键总览</a:t>
            </a:r>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其他</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5" name="文本框 4"/>
          <p:cNvSpPr txBox="1"/>
          <p:nvPr/>
        </p:nvSpPr>
        <p:spPr>
          <a:xfrm>
            <a:off x="1630045" y="1330960"/>
            <a:ext cx="2843530" cy="368300"/>
          </a:xfrm>
          <a:prstGeom prst="rect">
            <a:avLst/>
          </a:prstGeom>
          <a:noFill/>
        </p:spPr>
        <p:txBody>
          <a:bodyPr wrap="square" rtlCol="0">
            <a:spAutoFit/>
          </a:bodyPr>
          <a:lstStyle/>
          <a:p>
            <a:endParaRPr lang="zh-CN" altLang="en-US"/>
          </a:p>
        </p:txBody>
      </p:sp>
      <p:sp>
        <p:nvSpPr>
          <p:cNvPr id="7" name="文本框 6"/>
          <p:cNvSpPr txBox="1"/>
          <p:nvPr/>
        </p:nvSpPr>
        <p:spPr>
          <a:xfrm>
            <a:off x="5653405" y="1765300"/>
            <a:ext cx="309880" cy="368300"/>
          </a:xfrm>
          <a:prstGeom prst="rect">
            <a:avLst/>
          </a:prstGeom>
          <a:noFill/>
        </p:spPr>
        <p:txBody>
          <a:bodyPr wrap="none" rtlCol="0">
            <a:spAutoFit/>
          </a:bodyPr>
          <a:lstStyle/>
          <a:p>
            <a:endParaRPr lang="zh-CN" altLang="en-US"/>
          </a:p>
        </p:txBody>
      </p:sp>
      <p:graphicFrame>
        <p:nvGraphicFramePr>
          <p:cNvPr id="8" name="表格 7"/>
          <p:cNvGraphicFramePr/>
          <p:nvPr>
            <p:custDataLst>
              <p:tags r:id="rId1"/>
            </p:custDataLst>
          </p:nvPr>
        </p:nvGraphicFramePr>
        <p:xfrm>
          <a:off x="590232" y="743776"/>
          <a:ext cx="11093450" cy="5912931"/>
        </p:xfrm>
        <a:graphic>
          <a:graphicData uri="http://schemas.openxmlformats.org/drawingml/2006/table">
            <a:tbl>
              <a:tblPr firstRow="1" bandRow="1">
                <a:tableStyleId>{5C22544A-7EE6-4342-B048-85BDC9FD1C3A}</a:tableStyleId>
              </a:tblPr>
              <a:tblGrid>
                <a:gridCol w="2526665"/>
                <a:gridCol w="8566785"/>
              </a:tblGrid>
              <a:tr h="310407">
                <a:tc>
                  <a:txBody>
                    <a:bodyPr/>
                    <a:lstStyle/>
                    <a:p>
                      <a:pPr indent="0" algn="ctr">
                        <a:buNone/>
                      </a:pPr>
                      <a:r>
                        <a:rPr lang="zh-CN" sz="1600" b="1" dirty="0">
                          <a:solidFill>
                            <a:srgbClr val="000000"/>
                          </a:solidFill>
                          <a:latin typeface="Arial" panose="020B0604020202020204" pitchFamily="34" charset="0"/>
                          <a:ea typeface="微软雅黑" panose="020B0503020204020204" charset="-122"/>
                        </a:rPr>
                        <a:t>快捷键</a:t>
                      </a:r>
                      <a:endParaRPr lang="zh-CN" altLang="en-US" sz="1600" b="1"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c>
                  <a:txBody>
                    <a:bodyPr/>
                    <a:lstStyle/>
                    <a:p>
                      <a:pPr indent="0" algn="ctr">
                        <a:buNone/>
                      </a:pPr>
                      <a:r>
                        <a:rPr lang="zh-CN" sz="1600" b="1">
                          <a:solidFill>
                            <a:srgbClr val="000000"/>
                          </a:solidFill>
                          <a:latin typeface="Arial" panose="020B0604020202020204" pitchFamily="34" charset="0"/>
                          <a:ea typeface="微软雅黑" panose="020B0503020204020204" charset="-122"/>
                        </a:rPr>
                        <a:t>功能</a:t>
                      </a:r>
                      <a:endParaRPr lang="zh-CN" altLang="en-US" sz="1600" b="1">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12700" cap="flat" cmpd="sng">
                      <a:solidFill>
                        <a:srgbClr val="5B9BD5"/>
                      </a:solidFill>
                      <a:prstDash val="solid"/>
                      <a:headEnd type="none" w="med" len="med"/>
                      <a:tailEnd type="none" w="med" len="med"/>
                    </a:lnB>
                    <a:lnTlToBr>
                      <a:noFill/>
                    </a:lnTlToBr>
                    <a:lnBlToTr>
                      <a:noFill/>
                    </a:lnBlToTr>
                    <a:noFill/>
                  </a:tcPr>
                </a:tc>
              </a:tr>
              <a:tr h="246767">
                <a:tc>
                  <a:txBody>
                    <a:bodyPr/>
                    <a:lstStyle/>
                    <a:p>
                      <a:pPr indent="0" algn="ctr">
                        <a:buNone/>
                      </a:pPr>
                      <a:r>
                        <a:rPr lang="en-US" sz="1200" b="0" dirty="0">
                          <a:solidFill>
                            <a:srgbClr val="000000"/>
                          </a:solidFill>
                          <a:latin typeface="微软雅黑" panose="020B0503020204020204" charset="-122"/>
                        </a:rPr>
                        <a:t>Alt</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200" b="0" dirty="0">
                          <a:solidFill>
                            <a:srgbClr val="000000"/>
                          </a:solidFill>
                          <a:latin typeface="Arial" panose="020B0604020202020204" pitchFamily="34" charset="0"/>
                          <a:ea typeface="微软雅黑" panose="020B0503020204020204" charset="-122"/>
                        </a:rPr>
                        <a:t>在功能区上显示按键提示</a:t>
                      </a:r>
                      <a:endParaRPr lang="zh-CN" altLang="en-US" sz="12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1270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46767">
                <a:tc>
                  <a:txBody>
                    <a:bodyPr/>
                    <a:lstStyle/>
                    <a:p>
                      <a:pPr indent="0" algn="ctr">
                        <a:buNone/>
                      </a:pPr>
                      <a:r>
                        <a:rPr lang="zh-CN" sz="1200" b="0">
                          <a:solidFill>
                            <a:srgbClr val="000000"/>
                          </a:solidFill>
                          <a:latin typeface="Arial" panose="020B0604020202020204" pitchFamily="34" charset="0"/>
                          <a:ea typeface="微软雅黑" panose="020B0503020204020204" charset="-122"/>
                        </a:rPr>
                        <a:t>Alt+空格键</a:t>
                      </a:r>
                      <a:endParaRPr lang="zh-CN" altLang="en-US" sz="12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200" b="0">
                          <a:solidFill>
                            <a:srgbClr val="000000"/>
                          </a:solidFill>
                          <a:latin typeface="Arial" panose="020B0604020202020204" pitchFamily="34" charset="0"/>
                          <a:ea typeface="微软雅黑" panose="020B0503020204020204" charset="-122"/>
                        </a:rPr>
                        <a:t>显示Excel窗口的“控制”菜单</a:t>
                      </a:r>
                      <a:endParaRPr lang="zh-CN" altLang="en-US" sz="12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46767">
                <a:tc>
                  <a:txBody>
                    <a:bodyPr/>
                    <a:lstStyle/>
                    <a:p>
                      <a:pPr indent="0" algn="ctr">
                        <a:buNone/>
                      </a:pPr>
                      <a:r>
                        <a:rPr lang="en-US" sz="1200" b="0" dirty="0">
                          <a:solidFill>
                            <a:srgbClr val="000000"/>
                          </a:solidFill>
                          <a:latin typeface="微软雅黑" panose="020B0503020204020204" charset="-122"/>
                        </a:rPr>
                        <a:t>Page Up</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200" b="0" dirty="0">
                          <a:solidFill>
                            <a:srgbClr val="000000"/>
                          </a:solidFill>
                          <a:latin typeface="Arial" panose="020B0604020202020204" pitchFamily="34" charset="0"/>
                          <a:ea typeface="微软雅黑" panose="020B0503020204020204" charset="-122"/>
                        </a:rPr>
                        <a:t>在工作表中上移一个屏幕。</a:t>
                      </a:r>
                      <a:endParaRPr lang="zh-CN" altLang="en-US" sz="12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46767">
                <a:tc>
                  <a:txBody>
                    <a:bodyPr/>
                    <a:lstStyle/>
                    <a:p>
                      <a:pPr indent="0" algn="ctr">
                        <a:buNone/>
                      </a:pPr>
                      <a:r>
                        <a:rPr lang="en-US" sz="1200" b="0" dirty="0">
                          <a:solidFill>
                            <a:srgbClr val="000000"/>
                          </a:solidFill>
                          <a:latin typeface="微软雅黑" panose="020B0503020204020204" charset="-122"/>
                        </a:rPr>
                        <a:t>Alt+Page Up</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200" b="0" dirty="0">
                          <a:solidFill>
                            <a:srgbClr val="000000"/>
                          </a:solidFill>
                          <a:latin typeface="Arial" panose="020B0604020202020204" pitchFamily="34" charset="0"/>
                          <a:ea typeface="微软雅黑" panose="020B0503020204020204" charset="-122"/>
                        </a:rPr>
                        <a:t>可在工作表中向左移动一个屏幕。</a:t>
                      </a:r>
                      <a:r>
                        <a:rPr lang="zh-CN" altLang="en-US" sz="1200" b="0" dirty="0">
                          <a:solidFill>
                            <a:srgbClr val="000000"/>
                          </a:solidFill>
                          <a:latin typeface="Arial" panose="020B0604020202020204" pitchFamily="34" charset="0"/>
                          <a:ea typeface="微软雅黑" panose="020B0503020204020204" charset="-122"/>
                        </a:rPr>
                        <a:t>（仅对</a:t>
                      </a:r>
                      <a:r>
                        <a:rPr lang="en-US" altLang="zh-CN" sz="1200" b="0" dirty="0">
                          <a:solidFill>
                            <a:srgbClr val="000000"/>
                          </a:solidFill>
                          <a:latin typeface="Arial" panose="020B0604020202020204" pitchFamily="34" charset="0"/>
                          <a:ea typeface="微软雅黑" panose="020B0503020204020204" charset="-122"/>
                        </a:rPr>
                        <a:t>Microsoft</a:t>
                      </a:r>
                      <a:r>
                        <a:rPr lang="zh-CN" altLang="en-US" sz="1200" b="0" dirty="0">
                          <a:solidFill>
                            <a:srgbClr val="000000"/>
                          </a:solidFill>
                          <a:latin typeface="Arial" panose="020B0604020202020204" pitchFamily="34" charset="0"/>
                          <a:ea typeface="微软雅黑" panose="020B0503020204020204" charset="-122"/>
                        </a:rPr>
                        <a:t>适用）</a:t>
                      </a:r>
                      <a:endParaRPr lang="zh-CN" altLang="en-US" sz="12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46767">
                <a:tc>
                  <a:txBody>
                    <a:bodyPr/>
                    <a:lstStyle/>
                    <a:p>
                      <a:pPr indent="0" algn="ctr">
                        <a:buNone/>
                      </a:pPr>
                      <a:r>
                        <a:rPr lang="en-US" sz="1200" b="0" dirty="0">
                          <a:solidFill>
                            <a:srgbClr val="000000"/>
                          </a:solidFill>
                          <a:latin typeface="微软雅黑" panose="020B0503020204020204" charset="-122"/>
                        </a:rPr>
                        <a:t>Ctrl+Page Up</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200" b="0" dirty="0">
                          <a:solidFill>
                            <a:srgbClr val="000000"/>
                          </a:solidFill>
                          <a:latin typeface="Arial" panose="020B0604020202020204" pitchFamily="34" charset="0"/>
                          <a:ea typeface="微软雅黑" panose="020B0503020204020204" charset="-122"/>
                        </a:rPr>
                        <a:t>可移到工作簿中的上一个工作表。</a:t>
                      </a:r>
                      <a:endParaRPr lang="zh-CN" altLang="en-US" sz="12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46767">
                <a:tc>
                  <a:txBody>
                    <a:bodyPr/>
                    <a:lstStyle/>
                    <a:p>
                      <a:pPr indent="0" algn="ctr">
                        <a:buNone/>
                      </a:pPr>
                      <a:r>
                        <a:rPr lang="en-US" sz="1200" b="0" dirty="0">
                          <a:solidFill>
                            <a:srgbClr val="000000"/>
                          </a:solidFill>
                          <a:latin typeface="微软雅黑" panose="020B0503020204020204" charset="-122"/>
                        </a:rPr>
                        <a:t>Ctrl+Shift+Page Up</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200" b="0" dirty="0">
                          <a:solidFill>
                            <a:srgbClr val="000000"/>
                          </a:solidFill>
                          <a:latin typeface="Arial" panose="020B0604020202020204" pitchFamily="34" charset="0"/>
                          <a:ea typeface="微软雅黑" panose="020B0503020204020204" charset="-122"/>
                        </a:rPr>
                        <a:t>可选择工作簿中的当前和上一个工作表。</a:t>
                      </a:r>
                      <a:endParaRPr lang="zh-CN" altLang="en-US" sz="12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46767">
                <a:tc>
                  <a:txBody>
                    <a:bodyPr/>
                    <a:lstStyle/>
                    <a:p>
                      <a:pPr indent="0" algn="ctr">
                        <a:buNone/>
                      </a:pPr>
                      <a:r>
                        <a:rPr lang="en-US" sz="1200" b="0" dirty="0">
                          <a:solidFill>
                            <a:srgbClr val="000000"/>
                          </a:solidFill>
                          <a:latin typeface="微软雅黑" panose="020B0503020204020204" charset="-122"/>
                        </a:rPr>
                        <a:t>Page Down</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200" b="0">
                          <a:solidFill>
                            <a:srgbClr val="000000"/>
                          </a:solidFill>
                          <a:latin typeface="Arial" panose="020B0604020202020204" pitchFamily="34" charset="0"/>
                          <a:ea typeface="微软雅黑" panose="020B0503020204020204" charset="-122"/>
                        </a:rPr>
                        <a:t>在工作表中下移一个屏幕。</a:t>
                      </a:r>
                      <a:endParaRPr lang="zh-CN" altLang="en-US" sz="12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46767">
                <a:tc>
                  <a:txBody>
                    <a:bodyPr/>
                    <a:lstStyle/>
                    <a:p>
                      <a:pPr indent="0" algn="ctr">
                        <a:buNone/>
                      </a:pPr>
                      <a:r>
                        <a:rPr lang="en-US" sz="1200" b="0" dirty="0">
                          <a:solidFill>
                            <a:srgbClr val="000000"/>
                          </a:solidFill>
                          <a:latin typeface="微软雅黑" panose="020B0503020204020204" charset="-122"/>
                        </a:rPr>
                        <a:t>Alt+Page Down</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200" b="0">
                          <a:solidFill>
                            <a:srgbClr val="000000"/>
                          </a:solidFill>
                          <a:latin typeface="Arial" panose="020B0604020202020204" pitchFamily="34" charset="0"/>
                          <a:ea typeface="微软雅黑" panose="020B0503020204020204" charset="-122"/>
                        </a:rPr>
                        <a:t>可在工作表中向右移动一个屏幕。</a:t>
                      </a:r>
                      <a:endParaRPr lang="zh-CN" altLang="en-US" sz="12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46767">
                <a:tc>
                  <a:txBody>
                    <a:bodyPr/>
                    <a:lstStyle/>
                    <a:p>
                      <a:pPr indent="0" algn="ctr">
                        <a:buNone/>
                      </a:pPr>
                      <a:r>
                        <a:rPr lang="en-US" sz="1200" b="0" dirty="0">
                          <a:solidFill>
                            <a:srgbClr val="000000"/>
                          </a:solidFill>
                          <a:latin typeface="微软雅黑" panose="020B0503020204020204" charset="-122"/>
                        </a:rPr>
                        <a:t>Ctrl+Page Down</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200" b="0">
                          <a:solidFill>
                            <a:srgbClr val="000000"/>
                          </a:solidFill>
                          <a:latin typeface="Arial" panose="020B0604020202020204" pitchFamily="34" charset="0"/>
                          <a:ea typeface="微软雅黑" panose="020B0503020204020204" charset="-122"/>
                        </a:rPr>
                        <a:t>可移到工作簿中的下一个工作表。</a:t>
                      </a:r>
                      <a:endParaRPr lang="zh-CN" altLang="en-US" sz="12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246767">
                <a:tc>
                  <a:txBody>
                    <a:bodyPr/>
                    <a:lstStyle/>
                    <a:p>
                      <a:pPr indent="0" algn="ctr">
                        <a:buNone/>
                      </a:pPr>
                      <a:r>
                        <a:rPr lang="en-US" sz="1200" b="0" dirty="0">
                          <a:solidFill>
                            <a:srgbClr val="000000"/>
                          </a:solidFill>
                          <a:latin typeface="微软雅黑" panose="020B0503020204020204" charset="-122"/>
                        </a:rPr>
                        <a:t>Ctrl+Shift+Page Down</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200" b="0">
                          <a:solidFill>
                            <a:srgbClr val="000000"/>
                          </a:solidFill>
                          <a:latin typeface="Arial" panose="020B0604020202020204" pitchFamily="34" charset="0"/>
                          <a:ea typeface="微软雅黑" panose="020B0503020204020204" charset="-122"/>
                        </a:rPr>
                        <a:t>可选择工作簿中的当前和下一个工作表。</a:t>
                      </a:r>
                      <a:endParaRPr lang="zh-CN" altLang="en-US" sz="12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445285">
                <a:tc>
                  <a:txBody>
                    <a:bodyPr/>
                    <a:lstStyle/>
                    <a:p>
                      <a:pPr indent="0" algn="ctr">
                        <a:buNone/>
                      </a:pPr>
                      <a:r>
                        <a:rPr lang="en-US" sz="1200" b="0" dirty="0">
                          <a:solidFill>
                            <a:srgbClr val="000000"/>
                          </a:solidFill>
                          <a:latin typeface="微软雅黑" panose="020B0503020204020204" charset="-122"/>
                        </a:rPr>
                        <a:t>Home</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200" b="0" dirty="0">
                          <a:solidFill>
                            <a:srgbClr val="000000"/>
                          </a:solidFill>
                          <a:latin typeface="Arial" panose="020B0604020202020204" pitchFamily="34" charset="0"/>
                          <a:ea typeface="微软雅黑" panose="020B0503020204020204" charset="-122"/>
                        </a:rPr>
                        <a:t>移到工作表中某一行的开头。</a:t>
                      </a:r>
                      <a:endParaRPr lang="zh-CN" sz="1200" b="0" dirty="0">
                        <a:solidFill>
                          <a:srgbClr val="000000"/>
                        </a:solidFill>
                        <a:latin typeface="Arial" panose="020B0604020202020204" pitchFamily="34" charset="0"/>
                        <a:ea typeface="微软雅黑" panose="020B0503020204020204" charset="-122"/>
                      </a:endParaRPr>
                    </a:p>
                    <a:p>
                      <a:pPr indent="0">
                        <a:buNone/>
                      </a:pPr>
                      <a:r>
                        <a:rPr lang="zh-CN" sz="1200" b="0" dirty="0">
                          <a:solidFill>
                            <a:srgbClr val="000000"/>
                          </a:solidFill>
                          <a:latin typeface="Arial" panose="020B0604020202020204" pitchFamily="34" charset="0"/>
                          <a:ea typeface="微软雅黑" panose="020B0503020204020204" charset="-122"/>
                        </a:rPr>
                        <a:t>当 Scroll Lock 处于开启状态时，移到窗口左上角的单元格。</a:t>
                      </a:r>
                      <a:r>
                        <a:rPr lang="zh-CN" altLang="en-US" sz="1200" b="0" dirty="0">
                          <a:solidFill>
                            <a:srgbClr val="000000"/>
                          </a:solidFill>
                          <a:latin typeface="Arial" panose="020B0604020202020204" pitchFamily="34" charset="0"/>
                          <a:ea typeface="微软雅黑" panose="020B0503020204020204" charset="-122"/>
                        </a:rPr>
                        <a:t>（仅对</a:t>
                      </a:r>
                      <a:r>
                        <a:rPr lang="en-US" altLang="zh-CN" sz="1200" b="0" dirty="0">
                          <a:solidFill>
                            <a:srgbClr val="000000"/>
                          </a:solidFill>
                          <a:latin typeface="Arial" panose="020B0604020202020204" pitchFamily="34" charset="0"/>
                          <a:ea typeface="微软雅黑" panose="020B0503020204020204" charset="-122"/>
                        </a:rPr>
                        <a:t>Microsoft</a:t>
                      </a:r>
                      <a:r>
                        <a:rPr lang="zh-CN" altLang="en-US" sz="1200" b="0" dirty="0">
                          <a:solidFill>
                            <a:srgbClr val="000000"/>
                          </a:solidFill>
                          <a:latin typeface="Arial" panose="020B0604020202020204" pitchFamily="34" charset="0"/>
                          <a:ea typeface="微软雅黑" panose="020B0503020204020204" charset="-122"/>
                        </a:rPr>
                        <a:t>适用）</a:t>
                      </a:r>
                      <a:endParaRPr lang="zh-CN" altLang="en-US" sz="12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340279">
                <a:tc>
                  <a:txBody>
                    <a:bodyPr/>
                    <a:lstStyle/>
                    <a:p>
                      <a:pPr indent="0" algn="ctr">
                        <a:buNone/>
                      </a:pPr>
                      <a:r>
                        <a:rPr lang="en-US" sz="1200" b="0" dirty="0" err="1">
                          <a:solidFill>
                            <a:srgbClr val="000000"/>
                          </a:solidFill>
                          <a:latin typeface="微软雅黑" panose="020B0503020204020204" charset="-122"/>
                        </a:rPr>
                        <a:t>Ctrl+Home</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200" b="0" dirty="0">
                          <a:solidFill>
                            <a:srgbClr val="000000"/>
                          </a:solidFill>
                          <a:latin typeface="Arial" panose="020B0604020202020204" pitchFamily="34" charset="0"/>
                          <a:ea typeface="微软雅黑" panose="020B0503020204020204" charset="-122"/>
                        </a:rPr>
                        <a:t>移到工作表的开头</a:t>
                      </a:r>
                      <a:endParaRPr lang="zh-CN" altLang="en-US" sz="12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246767">
                <a:tc>
                  <a:txBody>
                    <a:bodyPr/>
                    <a:lstStyle/>
                    <a:p>
                      <a:pPr indent="0" algn="ctr">
                        <a:buNone/>
                      </a:pPr>
                      <a:r>
                        <a:rPr lang="en-US" sz="1200" b="0" dirty="0" err="1">
                          <a:solidFill>
                            <a:srgbClr val="000000"/>
                          </a:solidFill>
                          <a:latin typeface="微软雅黑" panose="020B0503020204020204" charset="-122"/>
                        </a:rPr>
                        <a:t>Ctrl+Shift+Home</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200" b="0">
                          <a:solidFill>
                            <a:srgbClr val="000000"/>
                          </a:solidFill>
                          <a:latin typeface="Arial" panose="020B0604020202020204" pitchFamily="34" charset="0"/>
                          <a:ea typeface="微软雅黑" panose="020B0503020204020204" charset="-122"/>
                        </a:rPr>
                        <a:t>将单元格的选定范围扩展到工作表的开头</a:t>
                      </a:r>
                      <a:endParaRPr lang="zh-CN" altLang="en-US" sz="12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367359">
                <a:tc>
                  <a:txBody>
                    <a:bodyPr/>
                    <a:lstStyle/>
                    <a:p>
                      <a:pPr indent="0" algn="ctr">
                        <a:buNone/>
                      </a:pPr>
                      <a:r>
                        <a:rPr lang="en-US" sz="1200" b="0" dirty="0">
                          <a:solidFill>
                            <a:srgbClr val="000000"/>
                          </a:solidFill>
                          <a:latin typeface="微软雅黑" panose="020B0503020204020204" charset="-122"/>
                        </a:rPr>
                        <a:t>End</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en-US" sz="1200" b="0" dirty="0" err="1">
                          <a:solidFill>
                            <a:srgbClr val="000000"/>
                          </a:solidFill>
                          <a:latin typeface="微软雅黑" panose="020B0503020204020204" charset="-122"/>
                        </a:rPr>
                        <a:t>如果单元格为空，请按</a:t>
                      </a:r>
                      <a:r>
                        <a:rPr lang="en-US" sz="1200" b="0" dirty="0" err="1">
                          <a:solidFill>
                            <a:srgbClr val="121212"/>
                          </a:solidFill>
                          <a:latin typeface="微软雅黑" panose="020B0503020204020204" charset="-122"/>
                        </a:rPr>
                        <a:t>End</a:t>
                      </a:r>
                      <a:r>
                        <a:rPr lang="en-US" sz="1200" b="0" dirty="0">
                          <a:solidFill>
                            <a:srgbClr val="121212"/>
                          </a:solidFill>
                          <a:latin typeface="微软雅黑" panose="020B0503020204020204" charset="-122"/>
                        </a:rPr>
                        <a:t> </a:t>
                      </a:r>
                      <a:r>
                        <a:rPr lang="en-US" sz="1200" b="0" dirty="0" err="1">
                          <a:solidFill>
                            <a:srgbClr val="121212"/>
                          </a:solidFill>
                          <a:latin typeface="微软雅黑" panose="020B0503020204020204" charset="-122"/>
                        </a:rPr>
                        <a:t>之后按箭头键来移至该行或该列中的最后一个单元格</a:t>
                      </a:r>
                      <a:r>
                        <a:rPr lang="en-US" sz="1200" b="0" dirty="0">
                          <a:solidFill>
                            <a:srgbClr val="121212"/>
                          </a:solidFill>
                          <a:latin typeface="微软雅黑" panose="020B0503020204020204" charset="-122"/>
                        </a:rPr>
                        <a:t>。</a:t>
                      </a:r>
                      <a:endParaRPr lang="en-US" sz="1200" b="0" dirty="0">
                        <a:solidFill>
                          <a:srgbClr val="121212"/>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433791">
                <a:tc>
                  <a:txBody>
                    <a:bodyPr/>
                    <a:lstStyle/>
                    <a:p>
                      <a:pPr indent="0" algn="ctr">
                        <a:buNone/>
                      </a:pPr>
                      <a:r>
                        <a:rPr lang="en-US" sz="1200" b="0" dirty="0" err="1">
                          <a:solidFill>
                            <a:srgbClr val="000000"/>
                          </a:solidFill>
                          <a:latin typeface="微软雅黑" panose="020B0503020204020204" charset="-122"/>
                        </a:rPr>
                        <a:t>Ctrl+End</a:t>
                      </a:r>
                      <a:endParaRPr lang="en-US" altLang="en-US" sz="1200" b="0" dirty="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200" b="0">
                          <a:solidFill>
                            <a:srgbClr val="000000"/>
                          </a:solidFill>
                          <a:latin typeface="Arial" panose="020B0604020202020204" pitchFamily="34" charset="0"/>
                          <a:ea typeface="微软雅黑" panose="020B0503020204020204" charset="-122"/>
                        </a:rPr>
                        <a:t>移至工作表上的最后一个单元格，即所使用的最下面一行与所使用的最右边一列的交汇单元格。如果光标位于编辑栏中，则按 Ctrl+End 会将光标移至文本的末尾。</a:t>
                      </a:r>
                      <a:endParaRPr lang="zh-CN" altLang="en-US" sz="12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433791">
                <a:tc>
                  <a:txBody>
                    <a:bodyPr/>
                    <a:lstStyle/>
                    <a:p>
                      <a:pPr indent="0" algn="ctr">
                        <a:buNone/>
                      </a:pPr>
                      <a:r>
                        <a:rPr lang="en-US" sz="1200" b="0">
                          <a:solidFill>
                            <a:srgbClr val="000000"/>
                          </a:solidFill>
                          <a:latin typeface="微软雅黑" panose="020B0503020204020204" charset="-122"/>
                        </a:rPr>
                        <a:t>Ctrl+Shift+End</a:t>
                      </a:r>
                      <a:endParaRPr lang="en-US" altLang="en-US" sz="1200" b="0">
                        <a:solidFill>
                          <a:srgbClr val="00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200" b="0">
                          <a:solidFill>
                            <a:srgbClr val="000000"/>
                          </a:solidFill>
                          <a:latin typeface="Arial" panose="020B0604020202020204" pitchFamily="34" charset="0"/>
                          <a:ea typeface="微软雅黑" panose="020B0503020204020204" charset="-122"/>
                        </a:rPr>
                        <a:t>将单元格选定区域扩展到工作表上所使用的最后一个单元格（位于右下角）。如果光标位于编辑栏中，则按 Ctrl+Shift+End 可选择编辑栏中从光标所在位置到末尾处的所有文本，这不会影响编辑栏的高度。</a:t>
                      </a:r>
                      <a:endParaRPr lang="zh-CN" altLang="en-US" sz="1200" b="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r h="433791">
                <a:tc>
                  <a:txBody>
                    <a:bodyPr/>
                    <a:lstStyle/>
                    <a:p>
                      <a:pPr indent="0" algn="ctr">
                        <a:buNone/>
                      </a:pPr>
                      <a:r>
                        <a:rPr lang="en-US" sz="1200" b="1" dirty="0">
                          <a:solidFill>
                            <a:srgbClr val="FF0000"/>
                          </a:solidFill>
                          <a:latin typeface="微软雅黑" panose="020B0503020204020204" charset="-122"/>
                        </a:rPr>
                        <a:t>Delete</a:t>
                      </a:r>
                      <a:endParaRPr lang="en-US" altLang="en-US" sz="1200" b="1"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c>
                  <a:txBody>
                    <a:bodyPr/>
                    <a:lstStyle/>
                    <a:p>
                      <a:pPr indent="0">
                        <a:buNone/>
                      </a:pPr>
                      <a:r>
                        <a:rPr lang="zh-CN" sz="1200" b="0" dirty="0">
                          <a:solidFill>
                            <a:srgbClr val="000000"/>
                          </a:solidFill>
                          <a:latin typeface="Arial" panose="020B0604020202020204" pitchFamily="34" charset="0"/>
                          <a:ea typeface="微软雅黑" panose="020B0503020204020204" charset="-122"/>
                        </a:rPr>
                        <a:t>从选定单元格中删除单元格内容（数据和公式），而不会影响单元格格式或批注。</a:t>
                      </a:r>
                      <a:endParaRPr lang="zh-CN" sz="1200" b="0" dirty="0">
                        <a:solidFill>
                          <a:srgbClr val="000000"/>
                        </a:solidFill>
                        <a:latin typeface="Arial" panose="020B0604020202020204" pitchFamily="34" charset="0"/>
                        <a:ea typeface="微软雅黑" panose="020B0503020204020204" charset="-122"/>
                      </a:endParaRPr>
                    </a:p>
                    <a:p>
                      <a:pPr indent="0">
                        <a:buNone/>
                      </a:pPr>
                      <a:r>
                        <a:rPr lang="zh-CN" sz="1200" b="0" dirty="0">
                          <a:solidFill>
                            <a:srgbClr val="000000"/>
                          </a:solidFill>
                          <a:latin typeface="Arial" panose="020B0604020202020204" pitchFamily="34" charset="0"/>
                          <a:ea typeface="微软雅黑" panose="020B0503020204020204" charset="-122"/>
                        </a:rPr>
                        <a:t>在单元格编辑模式下，按该键将会删除插入点右边的字符。</a:t>
                      </a:r>
                      <a:endParaRPr lang="zh-CN" altLang="en-US" sz="12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solidFill>
                      <a:srgbClr val="DDEBF7"/>
                    </a:solidFill>
                  </a:tcPr>
                </a:tc>
              </a:tr>
              <a:tr h="433791">
                <a:tc>
                  <a:txBody>
                    <a:bodyPr/>
                    <a:lstStyle/>
                    <a:p>
                      <a:pPr indent="0" algn="ctr">
                        <a:buNone/>
                      </a:pPr>
                      <a:r>
                        <a:rPr lang="en-US" sz="1200" b="1" dirty="0">
                          <a:solidFill>
                            <a:srgbClr val="FF0000"/>
                          </a:solidFill>
                          <a:latin typeface="微软雅黑" panose="020B0503020204020204" charset="-122"/>
                        </a:rPr>
                        <a:t>Backspace</a:t>
                      </a:r>
                      <a:endParaRPr lang="en-US" altLang="en-US" sz="1200" b="1" dirty="0">
                        <a:solidFill>
                          <a:srgbClr val="FF0000"/>
                        </a:solidFill>
                        <a:latin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c>
                  <a:txBody>
                    <a:bodyPr/>
                    <a:lstStyle/>
                    <a:p>
                      <a:pPr indent="0">
                        <a:buNone/>
                      </a:pPr>
                      <a:r>
                        <a:rPr lang="zh-CN" sz="1200" b="0" dirty="0">
                          <a:solidFill>
                            <a:srgbClr val="000000"/>
                          </a:solidFill>
                          <a:latin typeface="Arial" panose="020B0604020202020204" pitchFamily="34" charset="0"/>
                          <a:ea typeface="微软雅黑" panose="020B0503020204020204" charset="-122"/>
                        </a:rPr>
                        <a:t>在编辑栏中删除左边的一个字符。</a:t>
                      </a:r>
                      <a:endParaRPr lang="zh-CN" sz="1200" b="0" dirty="0">
                        <a:solidFill>
                          <a:srgbClr val="000000"/>
                        </a:solidFill>
                        <a:latin typeface="Arial" panose="020B0604020202020204" pitchFamily="34" charset="0"/>
                        <a:ea typeface="微软雅黑" panose="020B0503020204020204" charset="-122"/>
                      </a:endParaRPr>
                    </a:p>
                    <a:p>
                      <a:pPr indent="0">
                        <a:buNone/>
                      </a:pPr>
                      <a:r>
                        <a:rPr lang="zh-CN" sz="1200" b="0" dirty="0">
                          <a:solidFill>
                            <a:srgbClr val="000000"/>
                          </a:solidFill>
                          <a:latin typeface="Arial" panose="020B0604020202020204" pitchFamily="34" charset="0"/>
                          <a:ea typeface="微软雅黑" panose="020B0503020204020204" charset="-122"/>
                        </a:rPr>
                        <a:t>也可清除活动单元格的内容。在单元格编辑模式下，按该键将会删除插入点左边的字符。</a:t>
                      </a:r>
                      <a:endParaRPr lang="zh-CN" altLang="en-US" sz="1200" b="0" dirty="0">
                        <a:solidFill>
                          <a:srgbClr val="000000"/>
                        </a:solidFill>
                        <a:latin typeface="Arial" panose="020B0604020202020204" pitchFamily="34" charset="0"/>
                        <a:ea typeface="微软雅黑" panose="020B0503020204020204" charset="-122"/>
                      </a:endParaRPr>
                    </a:p>
                  </a:txBody>
                  <a:tcPr marL="12700" marR="12700" marT="12700" anchor="ctr">
                    <a:lnL w="6350" cap="flat" cmpd="sng">
                      <a:solidFill>
                        <a:srgbClr val="5B9BD5"/>
                      </a:solidFill>
                      <a:prstDash val="solid"/>
                      <a:headEnd type="none" w="med" len="med"/>
                      <a:tailEnd type="none" w="med" len="med"/>
                    </a:lnL>
                    <a:lnR w="6350" cap="flat" cmpd="sng">
                      <a:solidFill>
                        <a:srgbClr val="5B9BD5"/>
                      </a:solidFill>
                      <a:prstDash val="solid"/>
                      <a:headEnd type="none" w="med" len="med"/>
                      <a:tailEnd type="none" w="med" len="med"/>
                    </a:lnR>
                    <a:lnT w="6350" cap="flat" cmpd="sng">
                      <a:solidFill>
                        <a:srgbClr val="5B9BD5"/>
                      </a:solidFill>
                      <a:prstDash val="solid"/>
                      <a:headEnd type="none" w="med" len="med"/>
                      <a:tailEnd type="none" w="med" len="med"/>
                    </a:lnT>
                    <a:lnB w="6350" cap="flat" cmpd="sng">
                      <a:solidFill>
                        <a:srgbClr val="5B9BD5"/>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720725" y="201295"/>
            <a:ext cx="214757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数组公式</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24" name="文本框 23"/>
          <p:cNvSpPr txBox="1"/>
          <p:nvPr/>
        </p:nvSpPr>
        <p:spPr>
          <a:xfrm>
            <a:off x="741680" y="921385"/>
            <a:ext cx="10708640" cy="5015865"/>
          </a:xfrm>
          <a:prstGeom prst="rect">
            <a:avLst/>
          </a:prstGeom>
          <a:noFill/>
        </p:spPr>
        <p:txBody>
          <a:bodyPr wrap="square" rtlCol="0" anchor="ctr">
            <a:spAutoFit/>
          </a:bodyPr>
          <a:lstStyle>
            <a:defPPr>
              <a:defRPr lang="zh-CN"/>
            </a:defPPr>
            <a:lvl1pPr>
              <a:defRPr sz="3200" spc="200">
                <a:solidFill>
                  <a:srgbClr val="245188"/>
                </a:solidFill>
                <a:effectLst>
                  <a:outerShdw blurRad="127000" dist="63500" dir="2700000" algn="tl" rotWithShape="0">
                    <a:schemeClr val="accent1">
                      <a:alpha val="20000"/>
                    </a:schemeClr>
                  </a:outerShdw>
                </a:effectLst>
                <a:latin typeface="+mj-ea"/>
                <a:ea typeface="+mj-ea"/>
              </a:defRPr>
            </a:lvl1pPr>
          </a:lstStyle>
          <a:p>
            <a:pPr indent="0" algn="l">
              <a:lnSpc>
                <a:spcPct val="150000"/>
              </a:lnSpc>
              <a:buNone/>
            </a:pPr>
            <a:r>
              <a:rPr lang="zh-CN" altLang="en-US" sz="1600" b="1" dirty="0" smtClean="0">
                <a:solidFill>
                  <a:srgbClr val="364769"/>
                </a:solidFill>
                <a:effectLst/>
                <a:latin typeface="微软雅黑" panose="020B0503020204020204" charset="-122"/>
                <a:ea typeface="微软雅黑" panose="020B0503020204020204" charset="-122"/>
                <a:sym typeface="+mn-ea"/>
              </a:rPr>
              <a:t>语法：</a:t>
            </a:r>
            <a:r>
              <a:rPr lang="zh-CN" altLang="en-US" sz="1600" dirty="0" smtClean="0">
                <a:solidFill>
                  <a:srgbClr val="364769"/>
                </a:solidFill>
                <a:effectLst/>
                <a:latin typeface="微软雅黑" panose="020B0503020204020204" charset="-122"/>
                <a:ea typeface="微软雅黑" panose="020B0503020204020204" charset="-122"/>
                <a:sym typeface="+mn-ea"/>
              </a:rPr>
              <a:t>通常，数组公式使用标准公式语法。 都以等号开始，在数组公式中可以使用大部分其它函数。主要区别是，使用数组公式时，按 </a:t>
            </a:r>
            <a:r>
              <a:rPr lang="zh-CN" altLang="en-US" sz="1600" b="1" dirty="0" smtClean="0">
                <a:solidFill>
                  <a:srgbClr val="364769"/>
                </a:solidFill>
                <a:effectLst/>
                <a:latin typeface="微软雅黑" panose="020B0503020204020204" charset="-122"/>
                <a:ea typeface="微软雅黑" panose="020B0503020204020204" charset="-122"/>
                <a:sym typeface="+mn-ea"/>
              </a:rPr>
              <a:t>Ctrl+Shift+Enter</a:t>
            </a:r>
            <a:r>
              <a:rPr lang="zh-CN" altLang="en-US" sz="1600" dirty="0" smtClean="0">
                <a:solidFill>
                  <a:srgbClr val="364769"/>
                </a:solidFill>
                <a:effectLst/>
                <a:latin typeface="微软雅黑" panose="020B0503020204020204" charset="-122"/>
                <a:ea typeface="微软雅黑" panose="020B0503020204020204" charset="-122"/>
                <a:sym typeface="+mn-ea"/>
              </a:rPr>
              <a:t> 输入公式。 执行此操作时，</a:t>
            </a:r>
            <a:r>
              <a:rPr lang="en-US" altLang="zh-CN" sz="1600" dirty="0" smtClean="0">
                <a:solidFill>
                  <a:srgbClr val="364769"/>
                </a:solidFill>
                <a:effectLst/>
                <a:latin typeface="微软雅黑" panose="020B0503020204020204" charset="-122"/>
                <a:ea typeface="微软雅黑" panose="020B0503020204020204" charset="-122"/>
                <a:sym typeface="+mn-ea"/>
              </a:rPr>
              <a:t>Excel</a:t>
            </a:r>
            <a:r>
              <a:rPr lang="zh-CN" altLang="en-US" sz="1600" dirty="0" smtClean="0">
                <a:solidFill>
                  <a:srgbClr val="364769"/>
                </a:solidFill>
                <a:effectLst/>
                <a:latin typeface="微软雅黑" panose="020B0503020204020204" charset="-122"/>
                <a:ea typeface="微软雅黑" panose="020B0503020204020204" charset="-122"/>
                <a:sym typeface="+mn-ea"/>
              </a:rPr>
              <a:t>将用大括号将数组公式括起来  - 如果手动键入大括号，公式将转换为文本字符串，并且不起作用。</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indent="0" algn="l">
              <a:buNone/>
            </a:pPr>
            <a:endParaRPr lang="zh-CN" altLang="en-US" sz="1600" b="1"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lang="zh-CN" altLang="en-US" sz="1600" b="1" dirty="0" smtClean="0">
                <a:solidFill>
                  <a:srgbClr val="364769"/>
                </a:solidFill>
                <a:effectLst/>
                <a:latin typeface="微软雅黑" panose="020B0503020204020204" charset="-122"/>
                <a:ea typeface="微软雅黑" panose="020B0503020204020204" charset="-122"/>
                <a:sym typeface="+mn-ea"/>
              </a:rPr>
              <a:t>优点：</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r>
              <a:rPr lang="zh-CN" altLang="en-US" sz="1600" b="1" dirty="0" smtClean="0">
                <a:solidFill>
                  <a:srgbClr val="364769"/>
                </a:solidFill>
                <a:effectLst/>
                <a:latin typeface="微软雅黑" panose="020B0503020204020204" charset="-122"/>
                <a:ea typeface="微软雅黑" panose="020B0503020204020204" charset="-122"/>
                <a:sym typeface="+mn-ea"/>
              </a:rPr>
              <a:t>一致性</a:t>
            </a:r>
            <a:r>
              <a:rPr lang="en-US" altLang="zh-CN" sz="1600" b="1" dirty="0" smtClean="0">
                <a:solidFill>
                  <a:srgbClr val="364769"/>
                </a:solidFill>
                <a:effectLst/>
                <a:latin typeface="微软雅黑" panose="020B0503020204020204" charset="-122"/>
                <a:ea typeface="微软雅黑" panose="020B0503020204020204" charset="-122"/>
                <a:sym typeface="+mn-ea"/>
              </a:rPr>
              <a:t>  </a:t>
            </a:r>
            <a:r>
              <a:rPr lang="zh-CN" altLang="en-US" sz="1600" dirty="0" smtClean="0">
                <a:solidFill>
                  <a:srgbClr val="364769"/>
                </a:solidFill>
                <a:effectLst/>
                <a:latin typeface="微软雅黑" panose="020B0503020204020204" charset="-122"/>
                <a:ea typeface="微软雅黑" panose="020B0503020204020204" charset="-122"/>
                <a:sym typeface="+mn-ea"/>
              </a:rPr>
              <a:t>单击任意单元格，可以看到相同公式。其一致性有助于确保更高的准确性</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r>
              <a:rPr lang="zh-CN" altLang="en-US" sz="1600" b="1" dirty="0" smtClean="0">
                <a:solidFill>
                  <a:srgbClr val="364769"/>
                </a:solidFill>
                <a:effectLst/>
                <a:latin typeface="微软雅黑" panose="020B0503020204020204" charset="-122"/>
                <a:ea typeface="微软雅黑" panose="020B0503020204020204" charset="-122"/>
                <a:sym typeface="+mn-ea"/>
              </a:rPr>
              <a:t>安全</a:t>
            </a:r>
            <a:r>
              <a:rPr lang="en-US" altLang="zh-CN" sz="1600" dirty="0" smtClean="0">
                <a:solidFill>
                  <a:srgbClr val="364769"/>
                </a:solidFill>
                <a:effectLst/>
                <a:latin typeface="微软雅黑" panose="020B0503020204020204" charset="-122"/>
                <a:ea typeface="微软雅黑" panose="020B0503020204020204" charset="-122"/>
                <a:sym typeface="+mn-ea"/>
              </a:rPr>
              <a:t>  </a:t>
            </a:r>
            <a:r>
              <a:rPr lang="zh-CN" altLang="en-US" sz="1600" dirty="0" smtClean="0">
                <a:solidFill>
                  <a:srgbClr val="364769"/>
                </a:solidFill>
                <a:effectLst/>
                <a:latin typeface="微软雅黑" panose="020B0503020204020204" charset="-122"/>
                <a:ea typeface="微软雅黑" panose="020B0503020204020204" charset="-122"/>
                <a:sym typeface="+mn-ea"/>
              </a:rPr>
              <a:t>不能覆盖多单元格数组公式的组件。例如，单击某个单元格，然后按</a:t>
            </a:r>
            <a:r>
              <a:rPr lang="en-US" altLang="zh-CN" sz="1600" b="1" dirty="0" smtClean="0">
                <a:solidFill>
                  <a:srgbClr val="364769"/>
                </a:solidFill>
                <a:effectLst/>
                <a:latin typeface="微软雅黑" panose="020B0503020204020204" charset="-122"/>
                <a:ea typeface="微软雅黑" panose="020B0503020204020204" charset="-122"/>
                <a:sym typeface="+mn-ea"/>
              </a:rPr>
              <a:t>Delete</a:t>
            </a:r>
            <a:r>
              <a:rPr lang="zh-CN" altLang="en-US" sz="1600" dirty="0" smtClean="0">
                <a:solidFill>
                  <a:srgbClr val="364769"/>
                </a:solidFill>
                <a:effectLst/>
                <a:latin typeface="微软雅黑" panose="020B0503020204020204" charset="-122"/>
                <a:ea typeface="微软雅黑" panose="020B0503020204020204" charset="-122"/>
                <a:sym typeface="+mn-ea"/>
              </a:rPr>
              <a:t>。需要选择整个单元格区域，然后更改整个数组的公式，否则只能让数组保留原样</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r>
              <a:rPr lang="zh-CN" altLang="en-US" sz="1600" b="1" dirty="0" smtClean="0">
                <a:solidFill>
                  <a:srgbClr val="364769"/>
                </a:solidFill>
                <a:effectLst/>
                <a:latin typeface="微软雅黑" panose="020B0503020204020204" charset="-122"/>
                <a:ea typeface="微软雅黑" panose="020B0503020204020204" charset="-122"/>
                <a:sym typeface="+mn-ea"/>
              </a:rPr>
              <a:t>较小的文件大小</a:t>
            </a:r>
            <a:r>
              <a:rPr lang="en-US" altLang="zh-CN" sz="1600" b="1" dirty="0" smtClean="0">
                <a:solidFill>
                  <a:srgbClr val="364769"/>
                </a:solidFill>
                <a:effectLst/>
                <a:latin typeface="微软雅黑" panose="020B0503020204020204" charset="-122"/>
                <a:ea typeface="微软雅黑" panose="020B0503020204020204" charset="-122"/>
                <a:sym typeface="+mn-ea"/>
              </a:rPr>
              <a:t>  </a:t>
            </a:r>
            <a:r>
              <a:rPr lang="en-US" altLang="zh-CN" sz="1600" dirty="0" smtClean="0">
                <a:solidFill>
                  <a:srgbClr val="364769"/>
                </a:solidFill>
                <a:effectLst/>
                <a:latin typeface="微软雅黑" panose="020B0503020204020204" charset="-122"/>
                <a:ea typeface="微软雅黑" panose="020B0503020204020204" charset="-122"/>
                <a:sym typeface="+mn-ea"/>
              </a:rPr>
              <a:t>通常可以使用单个数组公式而不是多个中间公式。 例如，工作簿使用一个数组公式来计算</a:t>
            </a:r>
            <a:r>
              <a:rPr lang="zh-CN" altLang="en-US" sz="1600" dirty="0" smtClean="0">
                <a:solidFill>
                  <a:srgbClr val="364769"/>
                </a:solidFill>
                <a:effectLst/>
                <a:latin typeface="微软雅黑" panose="020B0503020204020204" charset="-122"/>
                <a:ea typeface="微软雅黑" panose="020B0503020204020204" charset="-122"/>
                <a:sym typeface="+mn-ea"/>
              </a:rPr>
              <a:t>某一</a:t>
            </a:r>
            <a:r>
              <a:rPr lang="en-US" altLang="zh-CN" sz="1600" dirty="0" smtClean="0">
                <a:solidFill>
                  <a:srgbClr val="364769"/>
                </a:solidFill>
                <a:effectLst/>
                <a:latin typeface="微软雅黑" panose="020B0503020204020204" charset="-122"/>
                <a:ea typeface="微软雅黑" panose="020B0503020204020204" charset="-122"/>
                <a:sym typeface="+mn-ea"/>
              </a:rPr>
              <a:t>列中的结果。如果使用标准公式 (例如 =C2*D2、C3*D3、C4*D4...) ，则应该使用 11 个不同的公式来计算相同的结果。</a:t>
            </a:r>
            <a:endParaRPr lang="en-US" altLang="zh-CN" sz="1600" dirty="0" smtClean="0">
              <a:solidFill>
                <a:srgbClr val="364769"/>
              </a:solidFill>
              <a:effectLst/>
              <a:latin typeface="微软雅黑" panose="020B0503020204020204" charset="-122"/>
              <a:ea typeface="微软雅黑" panose="020B0503020204020204" charset="-122"/>
              <a:sym typeface="+mn-ea"/>
            </a:endParaRPr>
          </a:p>
          <a:p>
            <a:pPr indent="0" algn="l">
              <a:buNone/>
            </a:pPr>
            <a:endParaRPr lang="en-US" altLang="zh-CN" sz="1600" dirty="0" smtClean="0">
              <a:solidFill>
                <a:srgbClr val="364769"/>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720725" y="201295"/>
            <a:ext cx="214757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数组公式</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24" name="文本框 23"/>
          <p:cNvSpPr txBox="1"/>
          <p:nvPr/>
        </p:nvSpPr>
        <p:spPr>
          <a:xfrm>
            <a:off x="1391285" y="2275841"/>
            <a:ext cx="9409430" cy="2306955"/>
          </a:xfrm>
          <a:prstGeom prst="rect">
            <a:avLst/>
          </a:prstGeom>
          <a:noFill/>
        </p:spPr>
        <p:txBody>
          <a:bodyPr wrap="square" rtlCol="0" anchor="ctr">
            <a:spAutoFit/>
          </a:bodyPr>
          <a:lstStyle>
            <a:defPPr>
              <a:defRPr lang="zh-CN"/>
            </a:defPPr>
            <a:lvl1pPr>
              <a:defRPr sz="3200" spc="200">
                <a:solidFill>
                  <a:srgbClr val="245188"/>
                </a:solidFill>
                <a:effectLst>
                  <a:outerShdw blurRad="127000" dist="63500" dir="2700000" algn="tl" rotWithShape="0">
                    <a:schemeClr val="accent1">
                      <a:alpha val="20000"/>
                    </a:schemeClr>
                  </a:outerShdw>
                </a:effectLst>
                <a:latin typeface="+mj-ea"/>
                <a:ea typeface="+mj-ea"/>
              </a:defRPr>
            </a:lvl1pPr>
          </a:lstStyle>
          <a:p>
            <a:pPr indent="0" algn="l">
              <a:lnSpc>
                <a:spcPct val="150000"/>
              </a:lnSpc>
              <a:buNone/>
            </a:pPr>
            <a:r>
              <a:rPr lang="zh-CN" altLang="en-US" sz="1600" b="1" dirty="0" smtClean="0">
                <a:solidFill>
                  <a:srgbClr val="364769"/>
                </a:solidFill>
                <a:effectLst/>
                <a:latin typeface="微软雅黑" panose="020B0503020204020204" charset="-122"/>
                <a:ea typeface="微软雅黑" panose="020B0503020204020204" charset="-122"/>
                <a:sym typeface="+mn-ea"/>
              </a:rPr>
              <a:t>输入和更改数组</a:t>
            </a:r>
            <a:r>
              <a:rPr lang="zh-CN" altLang="en-US" sz="1600" b="1" dirty="0" smtClean="0">
                <a:solidFill>
                  <a:srgbClr val="364769"/>
                </a:solidFill>
                <a:effectLst/>
                <a:latin typeface="微软雅黑" panose="020B0503020204020204" charset="-122"/>
                <a:ea typeface="微软雅黑" panose="020B0503020204020204" charset="-122"/>
                <a:sym typeface="+mn-ea"/>
              </a:rPr>
              <a:t>公式：</a:t>
            </a:r>
            <a:endParaRPr lang="zh-CN" altLang="en-US" sz="1600" b="1"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r>
              <a:rPr lang="zh-CN" altLang="en-US" sz="1600" dirty="0" smtClean="0">
                <a:solidFill>
                  <a:srgbClr val="364769"/>
                </a:solidFill>
                <a:effectLst/>
                <a:latin typeface="微软雅黑" panose="020B0503020204020204" charset="-122"/>
                <a:ea typeface="微软雅黑" panose="020B0503020204020204" charset="-122"/>
                <a:sym typeface="+mn-ea"/>
              </a:rPr>
              <a:t>须在输入公式之前选择用于保存结果的单元格</a:t>
            </a:r>
            <a:r>
              <a:rPr lang="zh-CN" altLang="en-US" sz="1600" dirty="0" smtClean="0">
                <a:solidFill>
                  <a:srgbClr val="364769"/>
                </a:solidFill>
                <a:effectLst/>
                <a:latin typeface="微软雅黑" panose="020B0503020204020204" charset="-122"/>
                <a:ea typeface="微软雅黑" panose="020B0503020204020204" charset="-122"/>
                <a:sym typeface="+mn-ea"/>
              </a:rPr>
              <a:t>区域。</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r>
              <a:rPr lang="zh-CN" altLang="en-US" sz="1600" dirty="0" smtClean="0">
                <a:solidFill>
                  <a:srgbClr val="364769"/>
                </a:solidFill>
                <a:effectLst/>
                <a:latin typeface="微软雅黑" panose="020B0503020204020204" charset="-122"/>
                <a:ea typeface="微软雅黑" panose="020B0503020204020204" charset="-122"/>
                <a:sym typeface="+mn-ea"/>
              </a:rPr>
              <a:t>不能更改数组公式中单个单元格</a:t>
            </a:r>
            <a:r>
              <a:rPr lang="zh-CN" altLang="en-US" sz="1600" dirty="0" smtClean="0">
                <a:solidFill>
                  <a:srgbClr val="364769"/>
                </a:solidFill>
                <a:effectLst/>
                <a:latin typeface="微软雅黑" panose="020B0503020204020204" charset="-122"/>
                <a:ea typeface="微软雅黑" panose="020B0503020204020204" charset="-122"/>
                <a:sym typeface="+mn-ea"/>
              </a:rPr>
              <a:t>内容。</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r>
              <a:rPr lang="zh-CN" altLang="en-US" sz="1600" dirty="0" smtClean="0">
                <a:solidFill>
                  <a:srgbClr val="364769"/>
                </a:solidFill>
                <a:effectLst/>
                <a:latin typeface="微软雅黑" panose="020B0503020204020204" charset="-122"/>
                <a:ea typeface="微软雅黑" panose="020B0503020204020204" charset="-122"/>
                <a:sym typeface="+mn-ea"/>
              </a:rPr>
              <a:t>可以移动或删除整个数组公式，但无法移动或删除</a:t>
            </a:r>
            <a:r>
              <a:rPr lang="zh-CN" altLang="en-US" sz="1600" dirty="0" smtClean="0">
                <a:solidFill>
                  <a:srgbClr val="364769"/>
                </a:solidFill>
                <a:effectLst/>
                <a:latin typeface="微软雅黑" panose="020B0503020204020204" charset="-122"/>
                <a:ea typeface="微软雅黑" panose="020B0503020204020204" charset="-122"/>
                <a:sym typeface="+mn-ea"/>
              </a:rPr>
              <a:t>其部分内容</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r>
              <a:rPr lang="zh-CN" altLang="en-US" sz="1600" dirty="0" smtClean="0">
                <a:solidFill>
                  <a:srgbClr val="364769"/>
                </a:solidFill>
                <a:effectLst/>
                <a:latin typeface="微软雅黑" panose="020B0503020204020204" charset="-122"/>
                <a:ea typeface="微软雅黑" panose="020B0503020204020204" charset="-122"/>
                <a:sym typeface="+mn-ea"/>
              </a:rPr>
              <a:t>删除数组公式，需要选择整个公式区域，然后按</a:t>
            </a:r>
            <a:r>
              <a:rPr lang="en-US" altLang="zh-CN" sz="1600" b="1" dirty="0" smtClean="0">
                <a:solidFill>
                  <a:srgbClr val="364769"/>
                </a:solidFill>
                <a:effectLst/>
                <a:latin typeface="微软雅黑" panose="020B0503020204020204" charset="-122"/>
                <a:ea typeface="微软雅黑" panose="020B0503020204020204" charset="-122"/>
                <a:sym typeface="+mn-ea"/>
              </a:rPr>
              <a:t>Delete</a:t>
            </a:r>
            <a:endParaRPr lang="en-US" altLang="zh-CN" sz="1600" b="1" dirty="0" smtClean="0">
              <a:solidFill>
                <a:srgbClr val="364769"/>
              </a:solidFill>
              <a:effectLst/>
              <a:latin typeface="微软雅黑" panose="020B0503020204020204" charset="-122"/>
              <a:ea typeface="微软雅黑" panose="020B0503020204020204" charset="-122"/>
              <a:sym typeface="+mn-ea"/>
            </a:endParaRPr>
          </a:p>
          <a:p>
            <a:pPr marL="285750" indent="-285750" algn="l">
              <a:lnSpc>
                <a:spcPct val="150000"/>
              </a:lnSpc>
              <a:buFont typeface="Arial" panose="020B0604020202020204" pitchFamily="34" charset="0"/>
              <a:buChar char="•"/>
            </a:pPr>
            <a:r>
              <a:rPr lang="zh-CN" altLang="en-US" sz="1600" dirty="0" smtClean="0">
                <a:solidFill>
                  <a:srgbClr val="364769"/>
                </a:solidFill>
                <a:effectLst/>
                <a:latin typeface="微软雅黑" panose="020B0503020204020204" charset="-122"/>
                <a:ea typeface="微软雅黑" panose="020B0503020204020204" charset="-122"/>
                <a:sym typeface="+mn-ea"/>
              </a:rPr>
              <a:t>不可将空白单元格插入到多单元格数组公式中或删除</a:t>
            </a:r>
            <a:r>
              <a:rPr lang="zh-CN" altLang="en-US" sz="1600" dirty="0" smtClean="0">
                <a:solidFill>
                  <a:srgbClr val="364769"/>
                </a:solidFill>
                <a:effectLst/>
                <a:latin typeface="微软雅黑" panose="020B0503020204020204" charset="-122"/>
                <a:ea typeface="微软雅黑" panose="020B0503020204020204" charset="-122"/>
                <a:sym typeface="+mn-ea"/>
              </a:rPr>
              <a:t>单元格</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720725" y="201295"/>
            <a:ext cx="2147570"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数组</a:t>
            </a:r>
            <a:r>
              <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rPr>
              <a:t>常量</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pic>
        <p:nvPicPr>
          <p:cNvPr id="5" name="图片 4" descr="1"/>
          <p:cNvPicPr>
            <a:picLocks noChangeAspect="1"/>
          </p:cNvPicPr>
          <p:nvPr/>
        </p:nvPicPr>
        <p:blipFill>
          <a:blip r:embed="rId1"/>
          <a:stretch>
            <a:fillRect/>
          </a:stretch>
        </p:blipFill>
        <p:spPr>
          <a:xfrm>
            <a:off x="7265670" y="3749675"/>
            <a:ext cx="3662680" cy="946150"/>
          </a:xfrm>
          <a:prstGeom prst="rect">
            <a:avLst/>
          </a:prstGeom>
        </p:spPr>
      </p:pic>
      <p:sp>
        <p:nvSpPr>
          <p:cNvPr id="7" name="文本框 6"/>
          <p:cNvSpPr txBox="1"/>
          <p:nvPr/>
        </p:nvSpPr>
        <p:spPr>
          <a:xfrm>
            <a:off x="923290" y="1413193"/>
            <a:ext cx="6342380" cy="4030980"/>
          </a:xfrm>
          <a:prstGeom prst="rect">
            <a:avLst/>
          </a:prstGeom>
          <a:noFill/>
        </p:spPr>
        <p:txBody>
          <a:bodyPr wrap="square" rtlCol="0" anchor="ctr">
            <a:spAutoFit/>
          </a:bodyPr>
          <a:lstStyle>
            <a:defPPr>
              <a:defRPr lang="zh-CN"/>
            </a:defPPr>
            <a:lvl1pPr>
              <a:defRPr sz="3200" spc="200">
                <a:solidFill>
                  <a:srgbClr val="245188"/>
                </a:solidFill>
                <a:effectLst>
                  <a:outerShdw blurRad="127000" dist="63500" dir="2700000" algn="tl" rotWithShape="0">
                    <a:schemeClr val="accent1">
                      <a:alpha val="20000"/>
                    </a:schemeClr>
                  </a:outerShdw>
                </a:effectLst>
                <a:latin typeface="+mj-ea"/>
                <a:ea typeface="+mj-ea"/>
              </a:defRPr>
            </a:lvl1pPr>
          </a:lstStyle>
          <a:p>
            <a:pPr algn="l">
              <a:lnSpc>
                <a:spcPct val="150000"/>
              </a:lnSpc>
              <a:buClrTx/>
              <a:buSzTx/>
              <a:buFontTx/>
              <a:buNone/>
            </a:pPr>
            <a:r>
              <a:rPr lang="zh-CN" altLang="en-US" sz="1600" dirty="0" smtClean="0">
                <a:solidFill>
                  <a:srgbClr val="364769"/>
                </a:solidFill>
                <a:effectLst/>
                <a:latin typeface="微软雅黑" panose="020B0503020204020204" charset="-122"/>
                <a:ea typeface="微软雅黑" panose="020B0503020204020204" charset="-122"/>
                <a:sym typeface="+mn-ea"/>
              </a:rPr>
              <a:t>数组常量：是数组公式的组成部分，通过输入一系列项后手动用大括号</a:t>
            </a:r>
            <a:r>
              <a:rPr lang="en-US" altLang="zh-CN" sz="1600" dirty="0" smtClean="0">
                <a:solidFill>
                  <a:srgbClr val="364769"/>
                </a:solidFill>
                <a:effectLst/>
                <a:latin typeface="微软雅黑" panose="020B0503020204020204" charset="-122"/>
                <a:ea typeface="微软雅黑" panose="020B0503020204020204" charset="-122"/>
                <a:sym typeface="+mn-ea"/>
              </a:rPr>
              <a:t> </a:t>
            </a:r>
            <a:r>
              <a:rPr lang="zh-CN" altLang="en-US" sz="1600" dirty="0" smtClean="0">
                <a:solidFill>
                  <a:srgbClr val="364769"/>
                </a:solidFill>
                <a:effectLst/>
                <a:latin typeface="微软雅黑" panose="020B0503020204020204" charset="-122"/>
                <a:ea typeface="微软雅黑" panose="020B0503020204020204" charset="-122"/>
                <a:sym typeface="+mn-ea"/>
              </a:rPr>
              <a:t>（</a:t>
            </a:r>
            <a:r>
              <a:rPr lang="en-US" altLang="zh-CN" sz="1600" dirty="0" smtClean="0">
                <a:solidFill>
                  <a:srgbClr val="364769"/>
                </a:solidFill>
                <a:effectLst/>
                <a:latin typeface="微软雅黑" panose="020B0503020204020204" charset="-122"/>
                <a:ea typeface="微软雅黑" panose="020B0503020204020204" charset="-122"/>
                <a:sym typeface="+mn-ea"/>
              </a:rPr>
              <a:t>{}</a:t>
            </a:r>
            <a:r>
              <a:rPr lang="zh-CN" altLang="en-US" sz="1600" dirty="0" smtClean="0">
                <a:solidFill>
                  <a:srgbClr val="364769"/>
                </a:solidFill>
                <a:effectLst/>
                <a:latin typeface="微软雅黑" panose="020B0503020204020204" charset="-122"/>
                <a:ea typeface="微软雅黑" panose="020B0503020204020204" charset="-122"/>
                <a:sym typeface="+mn-ea"/>
              </a:rPr>
              <a:t>）将该系列项括起来创建数组常量</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algn="l">
              <a:lnSpc>
                <a:spcPct val="150000"/>
              </a:lnSpc>
              <a:buClrTx/>
              <a:buSzTx/>
              <a:buFontTx/>
              <a:buNone/>
            </a:pPr>
            <a:r>
              <a:rPr lang="zh-CN" altLang="en-US" sz="1600" dirty="0" smtClean="0">
                <a:solidFill>
                  <a:srgbClr val="364769"/>
                </a:solidFill>
                <a:effectLst/>
                <a:latin typeface="微软雅黑" panose="020B0503020204020204" charset="-122"/>
                <a:ea typeface="微软雅黑" panose="020B0503020204020204" charset="-122"/>
                <a:sym typeface="+mn-ea"/>
              </a:rPr>
              <a:t>注意：向数组公式添加常量后，按</a:t>
            </a:r>
            <a:r>
              <a:rPr lang="zh-CN" altLang="en-US" sz="1600" b="1" dirty="0" smtClean="0">
                <a:solidFill>
                  <a:srgbClr val="364769"/>
                </a:solidFill>
                <a:effectLst/>
                <a:latin typeface="微软雅黑" panose="020B0503020204020204" charset="-122"/>
                <a:ea typeface="微软雅黑" panose="020B0503020204020204" charset="-122"/>
                <a:sym typeface="+mn-ea"/>
              </a:rPr>
              <a:t>Ctrl+Shift+Enter</a:t>
            </a:r>
            <a:r>
              <a:rPr lang="zh-CN" altLang="en-US" sz="1600" dirty="0" smtClean="0">
                <a:solidFill>
                  <a:srgbClr val="364769"/>
                </a:solidFill>
                <a:effectLst/>
                <a:latin typeface="微软雅黑" panose="020B0503020204020204" charset="-122"/>
                <a:ea typeface="微软雅黑" panose="020B0503020204020204" charset="-122"/>
                <a:sym typeface="+mn-ea"/>
              </a:rPr>
              <a:t> 输入公式</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algn="l">
              <a:buClrTx/>
              <a:buSzTx/>
              <a:buFontTx/>
              <a:buNone/>
            </a:pP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algn="l">
              <a:lnSpc>
                <a:spcPct val="150000"/>
              </a:lnSpc>
              <a:buClrTx/>
              <a:buSzTx/>
              <a:buFontTx/>
              <a:buNone/>
            </a:pPr>
            <a:r>
              <a:rPr lang="zh-CN" altLang="en-US" sz="1600" dirty="0" smtClean="0">
                <a:solidFill>
                  <a:srgbClr val="364769"/>
                </a:solidFill>
                <a:effectLst/>
                <a:latin typeface="微软雅黑" panose="020B0503020204020204" charset="-122"/>
                <a:ea typeface="微软雅黑" panose="020B0503020204020204" charset="-122"/>
                <a:sym typeface="+mn-ea"/>
              </a:rPr>
              <a:t>语法：</a:t>
            </a:r>
            <a:endParaRPr lang="zh-CN" altLang="en-US" sz="1600" dirty="0" smtClean="0">
              <a:solidFill>
                <a:srgbClr val="364769"/>
              </a:solidFill>
              <a:effectLst/>
              <a:latin typeface="微软雅黑" panose="020B0503020204020204" charset="-122"/>
              <a:ea typeface="微软雅黑" panose="020B0503020204020204" charset="-122"/>
              <a:sym typeface="+mn-ea"/>
            </a:endParaRPr>
          </a:p>
          <a:p>
            <a:pPr algn="l">
              <a:lnSpc>
                <a:spcPct val="150000"/>
              </a:lnSpc>
              <a:buClrTx/>
              <a:buSzTx/>
              <a:buFontTx/>
              <a:buNone/>
            </a:pPr>
            <a:r>
              <a:rPr lang="zh-CN" altLang="en-US" sz="1600" dirty="0" smtClean="0">
                <a:solidFill>
                  <a:srgbClr val="364769"/>
                </a:solidFill>
                <a:effectLst/>
                <a:latin typeface="微软雅黑" panose="020B0503020204020204" charset="-122"/>
                <a:ea typeface="微软雅黑" panose="020B0503020204020204" charset="-122"/>
                <a:sym typeface="+mn-ea"/>
              </a:rPr>
              <a:t>1.函数</a:t>
            </a:r>
            <a:endParaRPr lang="zh-CN" altLang="en-US" sz="1600" dirty="0" smtClean="0">
              <a:solidFill>
                <a:srgbClr val="364769"/>
              </a:solidFill>
              <a:effectLst/>
              <a:latin typeface="微软雅黑" panose="020B0503020204020204" charset="-122"/>
              <a:ea typeface="微软雅黑" panose="020B0503020204020204" charset="-122"/>
            </a:endParaRPr>
          </a:p>
          <a:p>
            <a:pPr algn="l">
              <a:lnSpc>
                <a:spcPct val="150000"/>
              </a:lnSpc>
              <a:buClrTx/>
              <a:buSzTx/>
              <a:buFontTx/>
              <a:buNone/>
            </a:pPr>
            <a:r>
              <a:rPr lang="zh-CN" altLang="en-US" sz="1600" dirty="0" smtClean="0">
                <a:solidFill>
                  <a:srgbClr val="364769"/>
                </a:solidFill>
                <a:effectLst/>
                <a:latin typeface="微软雅黑" panose="020B0503020204020204" charset="-122"/>
                <a:ea typeface="微软雅黑" panose="020B0503020204020204" charset="-122"/>
                <a:sym typeface="+mn-ea"/>
              </a:rPr>
              <a:t>2.存储数组</a:t>
            </a:r>
            <a:endParaRPr lang="zh-CN" altLang="en-US" sz="1600" dirty="0" smtClean="0">
              <a:solidFill>
                <a:srgbClr val="364769"/>
              </a:solidFill>
              <a:effectLst/>
              <a:latin typeface="微软雅黑" panose="020B0503020204020204" charset="-122"/>
              <a:ea typeface="微软雅黑" panose="020B0503020204020204" charset="-122"/>
            </a:endParaRPr>
          </a:p>
          <a:p>
            <a:pPr algn="l">
              <a:lnSpc>
                <a:spcPct val="150000"/>
              </a:lnSpc>
              <a:buClrTx/>
              <a:buSzTx/>
              <a:buFontTx/>
              <a:buNone/>
            </a:pPr>
            <a:r>
              <a:rPr lang="zh-CN" altLang="en-US" sz="1600" dirty="0" smtClean="0">
                <a:solidFill>
                  <a:srgbClr val="364769"/>
                </a:solidFill>
                <a:effectLst/>
                <a:latin typeface="微软雅黑" panose="020B0503020204020204" charset="-122"/>
                <a:ea typeface="微软雅黑" panose="020B0503020204020204" charset="-122"/>
                <a:sym typeface="+mn-ea"/>
              </a:rPr>
              <a:t>3.运算符</a:t>
            </a:r>
            <a:endParaRPr lang="zh-CN" altLang="en-US" sz="1600" dirty="0" smtClean="0">
              <a:solidFill>
                <a:srgbClr val="364769"/>
              </a:solidFill>
              <a:effectLst/>
              <a:latin typeface="微软雅黑" panose="020B0503020204020204" charset="-122"/>
              <a:ea typeface="微软雅黑" panose="020B0503020204020204" charset="-122"/>
            </a:endParaRPr>
          </a:p>
          <a:p>
            <a:pPr algn="l">
              <a:lnSpc>
                <a:spcPct val="150000"/>
              </a:lnSpc>
              <a:buClrTx/>
              <a:buSzTx/>
              <a:buFontTx/>
              <a:buNone/>
            </a:pPr>
            <a:r>
              <a:rPr lang="zh-CN" altLang="en-US" sz="1600" dirty="0" smtClean="0">
                <a:solidFill>
                  <a:srgbClr val="364769"/>
                </a:solidFill>
                <a:effectLst/>
                <a:latin typeface="微软雅黑" panose="020B0503020204020204" charset="-122"/>
                <a:ea typeface="微软雅黑" panose="020B0503020204020204" charset="-122"/>
                <a:sym typeface="+mn-ea"/>
              </a:rPr>
              <a:t>4.数组常量</a:t>
            </a:r>
            <a:r>
              <a:rPr lang="en-US" altLang="zh-CN" sz="1600" dirty="0" smtClean="0">
                <a:solidFill>
                  <a:srgbClr val="364769"/>
                </a:solidFill>
                <a:effectLst/>
                <a:latin typeface="微软雅黑" panose="020B0503020204020204" charset="-122"/>
                <a:ea typeface="微软雅黑" panose="020B0503020204020204" charset="-122"/>
                <a:sym typeface="+mn-ea"/>
              </a:rPr>
              <a:t>-</a:t>
            </a:r>
            <a:r>
              <a:rPr lang="zh-CN" altLang="en-US" sz="1600" dirty="0" smtClean="0">
                <a:solidFill>
                  <a:srgbClr val="364769"/>
                </a:solidFill>
                <a:effectLst/>
                <a:latin typeface="微软雅黑" panose="020B0503020204020204" charset="-122"/>
                <a:ea typeface="微软雅黑" panose="020B0503020204020204" charset="-122"/>
                <a:sym typeface="+mn-ea"/>
              </a:rPr>
              <a:t>可以包含数字、文本、逻辑值（例如 TRUE 和 FALSE）和错误值（例如 #N/A）</a:t>
            </a:r>
            <a:endParaRPr lang="zh-CN" altLang="en-US" sz="1600" dirty="0" smtClean="0">
              <a:solidFill>
                <a:srgbClr val="364769"/>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reeform 5"/>
          <p:cNvSpPr/>
          <p:nvPr/>
        </p:nvSpPr>
        <p:spPr bwMode="auto">
          <a:xfrm>
            <a:off x="269690" y="147461"/>
            <a:ext cx="262718"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3" name="Freeform 6"/>
          <p:cNvSpPr/>
          <p:nvPr/>
        </p:nvSpPr>
        <p:spPr bwMode="auto">
          <a:xfrm>
            <a:off x="441542" y="321290"/>
            <a:ext cx="262718" cy="268645"/>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4" name="Freeform 7"/>
          <p:cNvSpPr/>
          <p:nvPr/>
        </p:nvSpPr>
        <p:spPr bwMode="auto">
          <a:xfrm>
            <a:off x="265739" y="503020"/>
            <a:ext cx="260742" cy="266670"/>
          </a:xfrm>
          <a:custGeom>
            <a:avLst/>
            <a:gdLst>
              <a:gd name="T0" fmla="*/ 11 w 295"/>
              <a:gd name="T1" fmla="*/ 128 h 295"/>
              <a:gd name="T2" fmla="*/ 128 w 295"/>
              <a:gd name="T3" fmla="*/ 11 h 295"/>
              <a:gd name="T4" fmla="*/ 167 w 295"/>
              <a:gd name="T5" fmla="*/ 11 h 295"/>
              <a:gd name="T6" fmla="*/ 284 w 295"/>
              <a:gd name="T7" fmla="*/ 128 h 295"/>
              <a:gd name="T8" fmla="*/ 284 w 295"/>
              <a:gd name="T9" fmla="*/ 167 h 295"/>
              <a:gd name="T10" fmla="*/ 167 w 295"/>
              <a:gd name="T11" fmla="*/ 284 h 295"/>
              <a:gd name="T12" fmla="*/ 128 w 295"/>
              <a:gd name="T13" fmla="*/ 284 h 295"/>
              <a:gd name="T14" fmla="*/ 11 w 295"/>
              <a:gd name="T15" fmla="*/ 167 h 295"/>
              <a:gd name="T16" fmla="*/ 11 w 295"/>
              <a:gd name="T17" fmla="*/ 128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5" h="295">
                <a:moveTo>
                  <a:pt x="11" y="128"/>
                </a:moveTo>
                <a:lnTo>
                  <a:pt x="128" y="11"/>
                </a:lnTo>
                <a:cubicBezTo>
                  <a:pt x="139" y="0"/>
                  <a:pt x="156" y="0"/>
                  <a:pt x="167" y="11"/>
                </a:cubicBezTo>
                <a:lnTo>
                  <a:pt x="284" y="128"/>
                </a:lnTo>
                <a:cubicBezTo>
                  <a:pt x="295" y="139"/>
                  <a:pt x="295" y="156"/>
                  <a:pt x="284" y="167"/>
                </a:cubicBezTo>
                <a:lnTo>
                  <a:pt x="167" y="284"/>
                </a:lnTo>
                <a:cubicBezTo>
                  <a:pt x="156" y="295"/>
                  <a:pt x="139" y="295"/>
                  <a:pt x="128" y="284"/>
                </a:cubicBezTo>
                <a:lnTo>
                  <a:pt x="11" y="167"/>
                </a:lnTo>
                <a:cubicBezTo>
                  <a:pt x="0" y="156"/>
                  <a:pt x="0" y="139"/>
                  <a:pt x="11" y="128"/>
                </a:cubicBezTo>
                <a:close/>
              </a:path>
            </a:pathLst>
          </a:custGeom>
          <a:solidFill>
            <a:srgbClr val="448FD2"/>
          </a:solidFill>
          <a:ln>
            <a:noFill/>
          </a:ln>
        </p:spPr>
        <p:txBody>
          <a:bodyPr vert="horz" wrap="square" lIns="91440" tIns="45720" rIns="91440" bIns="45720" numCol="1" anchor="t" anchorCtr="0" compatLnSpc="1"/>
          <a:lstStyle/>
          <a:p>
            <a:endParaRPr lang="zh-CN" altLang="en-US">
              <a:solidFill>
                <a:srgbClr val="294A5A"/>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98" name="标题 1"/>
          <p:cNvSpPr txBox="1"/>
          <p:nvPr/>
        </p:nvSpPr>
        <p:spPr>
          <a:xfrm>
            <a:off x="704215" y="210820"/>
            <a:ext cx="2240915" cy="634365"/>
          </a:xfrm>
          <a:prstGeom prst="rect">
            <a:avLst/>
          </a:prstGeom>
        </p:spPr>
        <p:txBody>
          <a:bodyPr/>
          <a:lstStyle>
            <a:lvl1pPr algn="l" defTabSz="914400" rtl="0" eaLnBrk="1" latinLnBrk="0" hangingPunct="1">
              <a:spcBef>
                <a:spcPct val="0"/>
              </a:spcBef>
              <a:buNone/>
              <a:defRPr sz="3600" kern="1200">
                <a:solidFill>
                  <a:srgbClr val="92D050"/>
                </a:solidFill>
                <a:latin typeface="汉仪秀英体简" pitchFamily="49" charset="-122"/>
                <a:ea typeface="汉仪秀英体简" pitchFamily="49" charset="-122"/>
                <a:cs typeface="+mj-cs"/>
              </a:defRPr>
            </a:lvl1pPr>
          </a:lstStyle>
          <a:p>
            <a:r>
              <a:rPr lang="en-US" altLang="zh-CN"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mn-ea"/>
              </a:rPr>
              <a:t>SUMIF</a:t>
            </a:r>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mn-ea"/>
            </a:endParaRPr>
          </a:p>
          <a:p>
            <a:endParaRPr lang="zh-CN" altLang="en-US" sz="3200" dirty="0">
              <a:solidFill>
                <a:schemeClr val="tx1">
                  <a:lumMod val="75000"/>
                  <a:lumOff val="25000"/>
                </a:schemeClr>
              </a:solidFill>
              <a:latin typeface="Source Han Serif SC" panose="02020400000000000000" pitchFamily="18" charset="-122"/>
              <a:ea typeface="Source Han Serif SC" panose="02020400000000000000" pitchFamily="18" charset="-122"/>
              <a:cs typeface="+mn-ea"/>
              <a:sym typeface="Source Han Serif SC" panose="02020400000000000000" pitchFamily="18" charset="-122"/>
            </a:endParaRPr>
          </a:p>
        </p:txBody>
      </p:sp>
      <p:sp>
        <p:nvSpPr>
          <p:cNvPr id="24" name="文本框 23"/>
          <p:cNvSpPr txBox="1"/>
          <p:nvPr/>
        </p:nvSpPr>
        <p:spPr>
          <a:xfrm>
            <a:off x="704215" y="990283"/>
            <a:ext cx="9409430" cy="3415030"/>
          </a:xfrm>
          <a:prstGeom prst="rect">
            <a:avLst/>
          </a:prstGeom>
          <a:noFill/>
        </p:spPr>
        <p:txBody>
          <a:bodyPr wrap="square" rtlCol="0" anchor="ctr">
            <a:spAutoFit/>
          </a:bodyPr>
          <a:lstStyle>
            <a:defPPr>
              <a:defRPr lang="zh-CN"/>
            </a:defPPr>
            <a:lvl1pPr>
              <a:defRPr sz="3200" spc="200">
                <a:solidFill>
                  <a:srgbClr val="245188"/>
                </a:solidFill>
                <a:effectLst>
                  <a:outerShdw blurRad="127000" dist="63500" dir="2700000" algn="tl" rotWithShape="0">
                    <a:schemeClr val="accent1">
                      <a:alpha val="20000"/>
                    </a:schemeClr>
                  </a:outerShdw>
                </a:effectLst>
                <a:latin typeface="+mj-ea"/>
                <a:ea typeface="+mj-ea"/>
              </a:defRPr>
            </a:lvl1pPr>
          </a:lstStyle>
          <a:p>
            <a:pPr indent="0" algn="l">
              <a:lnSpc>
                <a:spcPct val="150000"/>
              </a:lnSpc>
              <a:buNone/>
            </a:pPr>
            <a:r>
              <a:rPr sz="1800" dirty="0" smtClean="0">
                <a:solidFill>
                  <a:srgbClr val="364769"/>
                </a:solidFill>
                <a:effectLst/>
                <a:latin typeface="微软雅黑" panose="020B0503020204020204" charset="-122"/>
                <a:ea typeface="微软雅黑" panose="020B0503020204020204" charset="-122"/>
                <a:sym typeface="+mn-ea"/>
              </a:rPr>
              <a:t>单字段单条件求和</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sz="1800" dirty="0" smtClean="0">
                <a:solidFill>
                  <a:srgbClr val="364769"/>
                </a:solidFill>
                <a:effectLst/>
                <a:latin typeface="微软雅黑" panose="020B0503020204020204" charset="-122"/>
                <a:ea typeface="微软雅黑" panose="020B0503020204020204" charset="-122"/>
                <a:sym typeface="+mn-ea"/>
              </a:rPr>
              <a:t>单字段多条件求和</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sz="1800" dirty="0" smtClean="0">
                <a:solidFill>
                  <a:srgbClr val="364769"/>
                </a:solidFill>
                <a:effectLst/>
                <a:latin typeface="微软雅黑" panose="020B0503020204020204" charset="-122"/>
                <a:ea typeface="微软雅黑" panose="020B0503020204020204" charset="-122"/>
                <a:sym typeface="+mn-ea"/>
              </a:rPr>
              <a:t>包含日期的单条件多字段求和</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sz="1800" dirty="0" smtClean="0">
                <a:solidFill>
                  <a:srgbClr val="364769"/>
                </a:solidFill>
                <a:effectLst/>
                <a:latin typeface="微软雅黑" panose="020B0503020204020204" charset="-122"/>
                <a:ea typeface="微软雅黑" panose="020B0503020204020204" charset="-122"/>
                <a:sym typeface="+mn-ea"/>
              </a:rPr>
              <a:t>模糊条件求和</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sz="1800" dirty="0" smtClean="0">
                <a:solidFill>
                  <a:srgbClr val="364769"/>
                </a:solidFill>
                <a:effectLst/>
                <a:latin typeface="微软雅黑" panose="020B0503020204020204" charset="-122"/>
                <a:ea typeface="微软雅黑" panose="020B0503020204020204" charset="-122"/>
                <a:sym typeface="+mn-ea"/>
              </a:rPr>
              <a:t>排除错误值求和</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sz="1800" dirty="0" smtClean="0">
                <a:solidFill>
                  <a:srgbClr val="364769"/>
                </a:solidFill>
                <a:effectLst/>
                <a:latin typeface="微软雅黑" panose="020B0503020204020204" charset="-122"/>
                <a:ea typeface="微软雅黑" panose="020B0503020204020204" charset="-122"/>
                <a:sym typeface="+mn-ea"/>
              </a:rPr>
              <a:t>查找与引用</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sz="1800" dirty="0" smtClean="0">
                <a:solidFill>
                  <a:srgbClr val="364769"/>
                </a:solidFill>
                <a:effectLst/>
                <a:latin typeface="微软雅黑" panose="020B0503020204020204" charset="-122"/>
                <a:ea typeface="微软雅黑" panose="020B0503020204020204" charset="-122"/>
                <a:sym typeface="+mn-ea"/>
              </a:rPr>
              <a:t>错行</a:t>
            </a:r>
            <a:r>
              <a:rPr lang="en-US" sz="1800" dirty="0" smtClean="0">
                <a:solidFill>
                  <a:srgbClr val="364769"/>
                </a:solidFill>
                <a:effectLst/>
                <a:latin typeface="微软雅黑" panose="020B0503020204020204" charset="-122"/>
                <a:ea typeface="微软雅黑" panose="020B0503020204020204" charset="-122"/>
                <a:sym typeface="+mn-ea"/>
              </a:rPr>
              <a:t>/</a:t>
            </a:r>
            <a:r>
              <a:rPr lang="zh-CN" altLang="en-US" sz="1800" dirty="0" smtClean="0">
                <a:solidFill>
                  <a:srgbClr val="364769"/>
                </a:solidFill>
                <a:effectLst/>
                <a:latin typeface="微软雅黑" panose="020B0503020204020204" charset="-122"/>
                <a:ea typeface="微软雅黑" panose="020B0503020204020204" charset="-122"/>
                <a:sym typeface="+mn-ea"/>
              </a:rPr>
              <a:t>列</a:t>
            </a:r>
            <a:r>
              <a:rPr sz="1800" dirty="0" smtClean="0">
                <a:solidFill>
                  <a:srgbClr val="364769"/>
                </a:solidFill>
                <a:effectLst/>
                <a:latin typeface="微软雅黑" panose="020B0503020204020204" charset="-122"/>
                <a:ea typeface="微软雅黑" panose="020B0503020204020204" charset="-122"/>
                <a:sym typeface="+mn-ea"/>
              </a:rPr>
              <a:t>求和</a:t>
            </a:r>
            <a:endParaRPr sz="1800" dirty="0" smtClean="0">
              <a:solidFill>
                <a:srgbClr val="364769"/>
              </a:solidFill>
              <a:effectLst/>
              <a:latin typeface="微软雅黑" panose="020B0503020204020204" charset="-122"/>
              <a:ea typeface="微软雅黑" panose="020B0503020204020204" charset="-122"/>
              <a:sym typeface="+mn-ea"/>
            </a:endParaRPr>
          </a:p>
          <a:p>
            <a:pPr indent="0" algn="l">
              <a:lnSpc>
                <a:spcPct val="150000"/>
              </a:lnSpc>
              <a:buNone/>
            </a:pPr>
            <a:r>
              <a:rPr sz="1800" dirty="0" smtClean="0">
                <a:solidFill>
                  <a:srgbClr val="364769"/>
                </a:solidFill>
                <a:effectLst/>
                <a:latin typeface="微软雅黑" panose="020B0503020204020204" charset="-122"/>
                <a:ea typeface="微软雅黑" panose="020B0503020204020204" charset="-122"/>
                <a:sym typeface="+mn-ea"/>
              </a:rPr>
              <a:t>跨表求和</a:t>
            </a:r>
            <a:endParaRPr sz="1800" dirty="0" smtClean="0">
              <a:solidFill>
                <a:srgbClr val="364769"/>
              </a:solidFill>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advClick="0"/>
    </mc:Choice>
    <mc:Fallback>
      <p:transition spd="slow" advClick="0"/>
    </mc:Fallback>
  </mc:AlternateContent>
  <p:timing>
    <p:tnLst>
      <p:par>
        <p:cTn id="1" dur="indefinite" restart="never" nodeType="tmRoot"/>
      </p:par>
    </p:tnLst>
  </p:timing>
</p:sld>
</file>

<file path=ppt/tags/tag1.xml><?xml version="1.0" encoding="utf-8"?>
<p:tagLst xmlns:p="http://schemas.openxmlformats.org/presentationml/2006/main">
  <p:tag name="PA" val="v5.2.9"/>
  <p:tag name="RESOURCELIBID_ANIM" val="460"/>
</p:tagLst>
</file>

<file path=ppt/tags/tag10.xml><?xml version="1.0" encoding="utf-8"?>
<p:tagLst xmlns:p="http://schemas.openxmlformats.org/presentationml/2006/main">
  <p:tag name="KSO_WM_UNIT_PLACING_PICTURE_USER_VIEWPORT" val="{&quot;height&quot;:10185,&quot;width&quot;:17280}"/>
</p:tagLst>
</file>

<file path=ppt/tags/tag11.xml><?xml version="1.0" encoding="utf-8"?>
<p:tagLst xmlns:p="http://schemas.openxmlformats.org/presentationml/2006/main">
  <p:tag name="PA" val="v5.2.9"/>
  <p:tag name="RESOURCELIBID_ANIM" val="460"/>
</p:tagLst>
</file>

<file path=ppt/tags/tag12.xml><?xml version="1.0" encoding="utf-8"?>
<p:tagLst xmlns:p="http://schemas.openxmlformats.org/presentationml/2006/main">
  <p:tag name="PA" val="v5.2.9"/>
  <p:tag name="RESOURCELIBID_ANIM" val="460"/>
</p:tagLst>
</file>

<file path=ppt/tags/tag13.xml><?xml version="1.0" encoding="utf-8"?>
<p:tagLst xmlns:p="http://schemas.openxmlformats.org/presentationml/2006/main">
  <p:tag name="PA" val="v5.2.9"/>
  <p:tag name="RESOURCELIBID_ANIM" val="460"/>
</p:tagLst>
</file>

<file path=ppt/tags/tag14.xml><?xml version="1.0" encoding="utf-8"?>
<p:tagLst xmlns:p="http://schemas.openxmlformats.org/presentationml/2006/main">
  <p:tag name="ISPRING_PRESENTATION_TITLE" val="3-0614-17-3D鱼骨图PPT图表"/>
</p:tagLst>
</file>

<file path=ppt/tags/tag2.xml><?xml version="1.0" encoding="utf-8"?>
<p:tagLst xmlns:p="http://schemas.openxmlformats.org/presentationml/2006/main">
  <p:tag name="PA" val="v5.2.9"/>
  <p:tag name="RESOURCELIBID_ANIM" val="460"/>
</p:tagLst>
</file>

<file path=ppt/tags/tag3.xml><?xml version="1.0" encoding="utf-8"?>
<p:tagLst xmlns:p="http://schemas.openxmlformats.org/presentationml/2006/main">
  <p:tag name="PA" val="v5.2.9"/>
  <p:tag name="RESOURCELIBID_ANIM" val="460"/>
</p:tagLst>
</file>

<file path=ppt/tags/tag4.xml><?xml version="1.0" encoding="utf-8"?>
<p:tagLst xmlns:p="http://schemas.openxmlformats.org/presentationml/2006/main">
  <p:tag name="KSO_WM_UNIT_TABLE_BEAUTIFY" val="smartTable{9dafff96-d36d-4110-b417-a686a2e476fe}"/>
  <p:tag name="TABLE_ENDDRAG_ORIGIN_RECT" val="415*445"/>
  <p:tag name="TABLE_ENDDRAG_RECT" val="72*66*415*445"/>
</p:tagLst>
</file>

<file path=ppt/tags/tag5.xml><?xml version="1.0" encoding="utf-8"?>
<p:tagLst xmlns:p="http://schemas.openxmlformats.org/presentationml/2006/main">
  <p:tag name="KSO_WM_UNIT_TABLE_BEAUTIFY" val="smartTable{6131edea-0419-4918-9b46-ed7967074f77}"/>
  <p:tag name="TABLE_ENDDRAG_ORIGIN_RECT" val="439*440"/>
  <p:tag name="TABLE_ENDDRAG_RECT" val="489*65*439*440"/>
</p:tagLst>
</file>

<file path=ppt/tags/tag6.xml><?xml version="1.0" encoding="utf-8"?>
<p:tagLst xmlns:p="http://schemas.openxmlformats.org/presentationml/2006/main">
  <p:tag name="KSO_WM_UNIT_TABLE_BEAUTIFY" val="smartTable{d5d17ee1-0e60-43b4-85c3-273a90f32aa0}"/>
  <p:tag name="TABLE_ENDDRAG_ORIGIN_RECT" val="436*383"/>
  <p:tag name="TABLE_ENDDRAG_RECT" val="26*72*436*383"/>
</p:tagLst>
</file>

<file path=ppt/tags/tag7.xml><?xml version="1.0" encoding="utf-8"?>
<p:tagLst xmlns:p="http://schemas.openxmlformats.org/presentationml/2006/main">
  <p:tag name="KSO_WM_UNIT_TABLE_BEAUTIFY" val="smartTable{b9bab87b-007c-40bd-9e15-e28328f50ab6}"/>
  <p:tag name="TABLE_ENDDRAG_ORIGIN_RECT" val="436*383"/>
  <p:tag name="TABLE_ENDDRAG_RECT" val="26*72*436*383"/>
</p:tagLst>
</file>

<file path=ppt/tags/tag8.xml><?xml version="1.0" encoding="utf-8"?>
<p:tagLst xmlns:p="http://schemas.openxmlformats.org/presentationml/2006/main">
  <p:tag name="KSO_WM_UNIT_TABLE_BEAUTIFY" val="smartTable{d5d17ee1-0e60-43b4-85c3-273a90f32aa0}"/>
  <p:tag name="TABLE_ENDDRAG_ORIGIN_RECT" val="873*463"/>
  <p:tag name="TABLE_ENDDRAG_RECT" val="42*58*873*463"/>
</p:tagLst>
</file>

<file path=ppt/tags/tag9.xml><?xml version="1.0" encoding="utf-8"?>
<p:tagLst xmlns:p="http://schemas.openxmlformats.org/presentationml/2006/main">
  <p:tag name="KSO_WM_UNIT_PLACING_PICTURE_USER_VIEWPORT" val="{&quot;height&quot;:9315,&quot;width&quot;:17325}"/>
</p:tagLst>
</file>

<file path=ppt/theme/theme1.xml><?xml version="1.0" encoding="utf-8"?>
<a:theme xmlns:a="http://schemas.openxmlformats.org/drawingml/2006/main" name="1_Office 主题​​">
  <a:themeElements>
    <a:clrScheme name="自定义 2479">
      <a:dk1>
        <a:sysClr val="windowText" lastClr="000000"/>
      </a:dk1>
      <a:lt1>
        <a:sysClr val="window" lastClr="FFFFFF"/>
      </a:lt1>
      <a:dk2>
        <a:srgbClr val="44546A"/>
      </a:dk2>
      <a:lt2>
        <a:srgbClr val="E7E6E6"/>
      </a:lt2>
      <a:accent1>
        <a:srgbClr val="448FD2"/>
      </a:accent1>
      <a:accent2>
        <a:srgbClr val="0F7CC9"/>
      </a:accent2>
      <a:accent3>
        <a:srgbClr val="448FD2"/>
      </a:accent3>
      <a:accent4>
        <a:srgbClr val="0F7CC9"/>
      </a:accent4>
      <a:accent5>
        <a:srgbClr val="448FD2"/>
      </a:accent5>
      <a:accent6>
        <a:srgbClr val="0F7CC9"/>
      </a:accent6>
      <a:hlink>
        <a:srgbClr val="0563C1"/>
      </a:hlink>
      <a:folHlink>
        <a:srgbClr val="954F72"/>
      </a:folHlink>
    </a:clrScheme>
    <a:fontScheme name="qvejljzw">
      <a:majorFont>
        <a:latin typeface="+mn-lt"/>
        <a:ea typeface="+mn-ea"/>
        <a:cs typeface=""/>
      </a:majorFont>
      <a:minorFont>
        <a:latin typeface="+mn-lt"/>
        <a:ea typeface="+mn-e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Pro House">
      <a:dk1>
        <a:sysClr val="windowText" lastClr="000000"/>
      </a:dk1>
      <a:lt1>
        <a:sysClr val="window" lastClr="FFFFFF"/>
      </a:lt1>
      <a:dk2>
        <a:srgbClr val="44546A"/>
      </a:dk2>
      <a:lt2>
        <a:srgbClr val="E7E6E6"/>
      </a:lt2>
      <a:accent1>
        <a:srgbClr val="D92751"/>
      </a:accent1>
      <a:accent2>
        <a:srgbClr val="D8D8D8"/>
      </a:accent2>
      <a:accent3>
        <a:srgbClr val="BFBFBF"/>
      </a:accent3>
      <a:accent4>
        <a:srgbClr val="A5A5A5"/>
      </a:accent4>
      <a:accent5>
        <a:srgbClr val="BFBFBF"/>
      </a:accent5>
      <a:accent6>
        <a:srgbClr val="D8D8D8"/>
      </a:accent6>
      <a:hlink>
        <a:srgbClr val="0563C1"/>
      </a:hlink>
      <a:folHlink>
        <a:srgbClr val="954F72"/>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Pro House">
      <a:dk1>
        <a:sysClr val="windowText" lastClr="000000"/>
      </a:dk1>
      <a:lt1>
        <a:sysClr val="window" lastClr="FFFFFF"/>
      </a:lt1>
      <a:dk2>
        <a:srgbClr val="44546A"/>
      </a:dk2>
      <a:lt2>
        <a:srgbClr val="E7E6E6"/>
      </a:lt2>
      <a:accent1>
        <a:srgbClr val="D92751"/>
      </a:accent1>
      <a:accent2>
        <a:srgbClr val="D8D8D8"/>
      </a:accent2>
      <a:accent3>
        <a:srgbClr val="BFBFBF"/>
      </a:accent3>
      <a:accent4>
        <a:srgbClr val="A5A5A5"/>
      </a:accent4>
      <a:accent5>
        <a:srgbClr val="BFBFBF"/>
      </a:accent5>
      <a:accent6>
        <a:srgbClr val="D8D8D8"/>
      </a:accent6>
      <a:hlink>
        <a:srgbClr val="0563C1"/>
      </a:hlink>
      <a:folHlink>
        <a:srgbClr val="954F72"/>
      </a:folHlink>
    </a:clrScheme>
    <a:fontScheme name="qqvl0pqt">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8278</Words>
  <Application>WPS 演示</Application>
  <PresentationFormat>宽屏</PresentationFormat>
  <Paragraphs>759</Paragraphs>
  <Slides>45</Slides>
  <Notes>24</Notes>
  <HiddenSlides>0</HiddenSlides>
  <MMClips>1</MMClips>
  <ScaleCrop>false</ScaleCrop>
  <HeadingPairs>
    <vt:vector size="6" baseType="variant">
      <vt:variant>
        <vt:lpstr>已用的字体</vt:lpstr>
      </vt:variant>
      <vt:variant>
        <vt:i4>24</vt:i4>
      </vt:variant>
      <vt:variant>
        <vt:lpstr>主题</vt:lpstr>
      </vt:variant>
      <vt:variant>
        <vt:i4>3</vt:i4>
      </vt:variant>
      <vt:variant>
        <vt:lpstr>幻灯片标题</vt:lpstr>
      </vt:variant>
      <vt:variant>
        <vt:i4>45</vt:i4>
      </vt:variant>
    </vt:vector>
  </HeadingPairs>
  <TitlesOfParts>
    <vt:vector size="72" baseType="lpstr">
      <vt:lpstr>Arial</vt:lpstr>
      <vt:lpstr>宋体</vt:lpstr>
      <vt:lpstr>Wingdings</vt:lpstr>
      <vt:lpstr>微软雅黑</vt:lpstr>
      <vt:lpstr>Aller</vt:lpstr>
      <vt:lpstr>Segoe Print</vt:lpstr>
      <vt:lpstr>Roboto Medium</vt:lpstr>
      <vt:lpstr>Wide Latin</vt:lpstr>
      <vt:lpstr>Roboto Light</vt:lpstr>
      <vt:lpstr>Lato Regular</vt:lpstr>
      <vt:lpstr>Lato Hairline</vt:lpstr>
      <vt:lpstr>Lato Light</vt:lpstr>
      <vt:lpstr>Montserrat</vt:lpstr>
      <vt:lpstr>Segoe UI</vt:lpstr>
      <vt:lpstr>庞门正道标题体</vt:lpstr>
      <vt:lpstr>Source Han Serif SC</vt:lpstr>
      <vt:lpstr>汉仪秀英体简</vt:lpstr>
      <vt:lpstr>Lato regular</vt:lpstr>
      <vt:lpstr>Wingdings</vt:lpstr>
      <vt:lpstr>Arial Unicode MS</vt:lpstr>
      <vt:lpstr>等线</vt:lpstr>
      <vt:lpstr>Calibri</vt:lpstr>
      <vt:lpstr>+mn-lt</vt:lpstr>
      <vt:lpstr>+mn-ea</vt:lpstr>
      <vt:lpstr>1_Office 主题​​</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3-0614-17-3D鱼骨图PPT图表</dc:title>
  <dc:creator>Administrator</dc:creator>
  <cp:lastModifiedBy>生生</cp:lastModifiedBy>
  <cp:revision>79</cp:revision>
  <dcterms:created xsi:type="dcterms:W3CDTF">2018-08-08T09:06:00Z</dcterms:created>
  <dcterms:modified xsi:type="dcterms:W3CDTF">2021-11-20T05:03:36Z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423B0424FB424880AD7F250E7DB42221</vt:lpwstr>
  </property>
</Properties>
</file>