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393" r:id="rId3"/>
    <p:sldId id="436" r:id="rId5"/>
    <p:sldId id="356" r:id="rId6"/>
    <p:sldId id="382" r:id="rId7"/>
    <p:sldId id="473" r:id="rId8"/>
    <p:sldId id="472" r:id="rId9"/>
    <p:sldId id="429" r:id="rId10"/>
    <p:sldId id="430" r:id="rId11"/>
    <p:sldId id="431" r:id="rId12"/>
    <p:sldId id="432" r:id="rId13"/>
    <p:sldId id="462" r:id="rId14"/>
    <p:sldId id="433" r:id="rId15"/>
    <p:sldId id="434" r:id="rId16"/>
    <p:sldId id="435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63" r:id="rId28"/>
    <p:sldId id="464" r:id="rId29"/>
    <p:sldId id="465" r:id="rId30"/>
    <p:sldId id="466" r:id="rId31"/>
    <p:sldId id="467" r:id="rId32"/>
    <p:sldId id="469" r:id="rId33"/>
    <p:sldId id="471" r:id="rId34"/>
    <p:sldId id="413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53E"/>
    <a:srgbClr val="60A4AC"/>
    <a:srgbClr val="F5F9F9"/>
    <a:srgbClr val="25435F"/>
    <a:srgbClr val="BFD6DB"/>
    <a:srgbClr val="87B2BB"/>
    <a:srgbClr val="485462"/>
    <a:srgbClr val="767C88"/>
    <a:srgbClr val="B37974"/>
    <a:srgbClr val="B26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095" autoAdjust="0"/>
  </p:normalViewPr>
  <p:slideViewPr>
    <p:cSldViewPr snapToGrid="0" showGuides="1">
      <p:cViewPr>
        <p:scale>
          <a:sx n="69" d="100"/>
          <a:sy n="69" d="100"/>
        </p:scale>
        <p:origin x="1747" y="586"/>
      </p:cViewPr>
      <p:guideLst>
        <p:guide pos="1693"/>
        <p:guide orient="horz" pos="2776"/>
        <p:guide pos="2025"/>
        <p:guide pos="1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CB6C6-6F2C-4B92-95C4-42BDA2B07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E08D-3E06-4B2A-B57E-3A43AB4BB7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8FA1-C6C3-4652-AFCE-035CB3CD95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085A-5B65-4396-A4DC-65E088FCF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" y="0"/>
            <a:ext cx="914318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490" y="1298252"/>
            <a:ext cx="2790908" cy="1755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76546" y="1298252"/>
            <a:ext cx="2790908" cy="1755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6602" y="1298252"/>
            <a:ext cx="2790908" cy="1755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053302"/>
            <a:ext cx="9144000" cy="2090198"/>
          </a:xfrm>
          <a:prstGeom prst="rect">
            <a:avLst/>
          </a:prstGeom>
          <a:solidFill>
            <a:srgbClr val="03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246490" y="3053302"/>
            <a:ext cx="2790908" cy="144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176546" y="3053302"/>
            <a:ext cx="2790908" cy="144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6106602" y="3053302"/>
            <a:ext cx="2790908" cy="144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6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08A1-2387-4685-BA58-031B5ADDFC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2D51-9D61-45C5-8C71-8586F43326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4"/>
          <p:cNvSpPr txBox="1"/>
          <p:nvPr>
            <p:custDataLst>
              <p:tags r:id="rId1"/>
            </p:custDataLst>
          </p:nvPr>
        </p:nvSpPr>
        <p:spPr>
          <a:xfrm>
            <a:off x="1349889" y="681622"/>
            <a:ext cx="64439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EXCEL</a:t>
            </a:r>
            <a:r>
              <a:rPr lang="zh-CN" altLang="en-US" sz="80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函数培训</a:t>
            </a:r>
            <a:endParaRPr lang="zh-CN" altLang="en-US" sz="80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03759"/>
            <a:ext cx="41198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多条件判断返回值-IF(</a:t>
            </a:r>
            <a:r>
              <a:rPr lang="en-US" altLang="zh-CN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OR</a:t>
            </a:r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886700" cy="3629660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语法：IF(</a:t>
            </a:r>
            <a:r>
              <a:rPr lang="en-US" altLang="zh-CN" sz="1400">
                <a:latin typeface="+mn-ea"/>
                <a:cs typeface="+mn-ea"/>
              </a:rPr>
              <a:t>OR</a:t>
            </a:r>
            <a:r>
              <a:rPr lang="zh-CN" altLang="en-US" sz="1400">
                <a:latin typeface="+mn-ea"/>
                <a:cs typeface="+mn-ea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,...),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结果为真时的值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结果为假时的值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作用：判断多个条件，只要其中任意一个条件满足时返回true值，否则返回false值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例子：筛选语文、数学两门课程考试未通过的人员，只要有一门未及格就显示成绩不合格。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if-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30500"/>
            <a:ext cx="617220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41198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多条件判断返回值-IF(</a:t>
            </a:r>
            <a:r>
              <a:rPr lang="en-US" altLang="zh-CN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IF</a:t>
            </a:r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886700" cy="3629660"/>
          </a:xfrm>
        </p:spPr>
        <p:txBody>
          <a:bodyPr/>
          <a:p>
            <a:r>
              <a:rPr lang="zh-CN" altLang="en-US" sz="1400"/>
              <a:t>语法：</a:t>
            </a:r>
            <a:r>
              <a:rPr lang="zh-CN" altLang="en-US" sz="1400">
                <a:latin typeface="+mn-ea"/>
                <a:cs typeface="+mn-ea"/>
                <a:sym typeface="+mn-ea"/>
              </a:rPr>
              <a:t>IF(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latin typeface="+mn-ea"/>
                <a:cs typeface="+mn-ea"/>
                <a:sym typeface="+mn-ea"/>
              </a:rPr>
              <a:t>,</a:t>
            </a:r>
            <a:r>
              <a:rPr lang="en-US" altLang="zh-CN" sz="1400">
                <a:latin typeface="+mn-ea"/>
                <a:cs typeface="+mn-ea"/>
                <a:sym typeface="+mn-ea"/>
              </a:rPr>
              <a:t>IF(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en-US" altLang="zh-CN" sz="1400">
                <a:latin typeface="+mn-ea"/>
                <a:cs typeface="+mn-ea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结果为真时的值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latin typeface="+mn-ea"/>
                <a:cs typeface="+mn-ea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结果为假时的值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r>
              <a:rPr lang="zh-CN" altLang="en-US" sz="1400">
                <a:latin typeface="+mn-ea"/>
                <a:cs typeface="+mn-ea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结果为假时的值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latin typeface="+mn-ea"/>
                <a:cs typeface="+mn-ea"/>
                <a:sym typeface="+mn-ea"/>
              </a:rPr>
              <a:t>)</a:t>
            </a:r>
            <a:endParaRPr lang="zh-CN" altLang="en-US" sz="1400"/>
          </a:p>
          <a:p>
            <a:r>
              <a:rPr lang="zh-CN" altLang="en-US" sz="1400">
                <a:latin typeface="+mn-ea"/>
                <a:sym typeface="+mn-ea"/>
              </a:rPr>
              <a:t>例子：通过语文、数学两门课程的成绩，判断此次考试结果，并为其确定级</a:t>
            </a:r>
            <a:r>
              <a:rPr lang="zh-CN" altLang="en-US" sz="1400">
                <a:sym typeface="+mn-ea"/>
              </a:rPr>
              <a:t>别</a:t>
            </a:r>
            <a:endParaRPr lang="zh-CN" altLang="en-US" sz="1400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if-嵌套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6155" y="2287270"/>
            <a:ext cx="71723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1"/>
            </p:custDataLst>
          </p:nvPr>
        </p:nvSpPr>
        <p:spPr>
          <a:xfrm>
            <a:off x="771531" y="639954"/>
            <a:ext cx="23926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三</a:t>
            </a:r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、统计公式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47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统计两个表格重复的内容：COUNTIF(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统计不重复内容数量：SUMPRODUCT(1/COUNTIF( 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939"/>
            <a:ext cx="52120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统计两个表格重复的内容-COUNTIF(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语法：COUNTIF(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范围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条件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作用：用于统计满足某个条件的单元格的数量；或用于判断一个内容是否在数据表中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例子：统计列表中苹果出现的次数；判断某个项目是否在列表中，若存在其</a:t>
            </a:r>
            <a:r>
              <a:rPr lang="zh-CN" altLang="en-US" sz="1400">
                <a:latin typeface="+mn-ea"/>
                <a:cs typeface="+mn-ea"/>
              </a:rPr>
              <a:t>返回值为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，否则为</a:t>
            </a:r>
            <a:r>
              <a:rPr lang="en-US" altLang="zh-CN" sz="1400">
                <a:latin typeface="+mn-ea"/>
                <a:cs typeface="+mn-ea"/>
              </a:rPr>
              <a:t>0</a:t>
            </a:r>
            <a:r>
              <a:rPr lang="zh-CN" altLang="en-US" sz="1400">
                <a:latin typeface="+mn-ea"/>
                <a:cs typeface="+mn-ea"/>
              </a:rPr>
              <a:t>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coun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2686685"/>
            <a:ext cx="3092450" cy="1980565"/>
          </a:xfrm>
          <a:prstGeom prst="rect">
            <a:avLst/>
          </a:prstGeom>
        </p:spPr>
      </p:pic>
      <p:pic>
        <p:nvPicPr>
          <p:cNvPr id="7" name="图片 6" descr="countif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90" y="2573655"/>
            <a:ext cx="3088640" cy="220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54559"/>
            <a:ext cx="65328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统计不重复内容数量-SUMPRODUCT(1/COUNTIF(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658870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语法：SUMPRODUCT(1/COUNTIF(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统计区域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统计区域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))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作用：用于统计区域内不重复内容的个数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</a:t>
            </a:r>
            <a:r>
              <a:rPr lang="zh-CN" altLang="en-US" sz="1400">
                <a:latin typeface="+mn-ea"/>
                <a:cs typeface="+mn-ea"/>
                <a:sym typeface="+mn-ea"/>
              </a:rPr>
              <a:t>统计某图书馆中来借书的人有几个。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 sz="1600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sumprodu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2636520"/>
            <a:ext cx="4989830" cy="217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54559"/>
            <a:ext cx="65328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统计不重复内容数量-SUMPRODUCT(1/COUNTIF(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658870"/>
          </a:xfrm>
        </p:spPr>
        <p:txBody>
          <a:bodyPr/>
          <a:p>
            <a:pPr marL="0" indent="0">
              <a:buNone/>
            </a:pPr>
            <a:r>
              <a:rPr lang="zh-CN" altLang="en-US" sz="1400" b="1">
                <a:solidFill>
                  <a:schemeClr val="tx1"/>
                </a:solidFill>
                <a:latin typeface="+mn-ea"/>
                <a:cs typeface="+mn-ea"/>
              </a:rPr>
              <a:t>解析：</a:t>
            </a:r>
            <a:endParaRPr lang="en-US" altLang="zh-CN" sz="1400" b="1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400">
                <a:latin typeface="+mn-ea"/>
                <a:cs typeface="+mn-ea"/>
              </a:rPr>
              <a:t>        1/COUNTIF(</a:t>
            </a:r>
            <a:r>
              <a:rPr lang="en-US" altLang="zh-CN" sz="1400">
                <a:latin typeface="+mn-ea"/>
                <a:cs typeface="+mn-ea"/>
                <a:sym typeface="+mn-ea"/>
              </a:rPr>
              <a:t>A2:A12)</a:t>
            </a:r>
            <a:r>
              <a:rPr lang="zh-CN" altLang="en-US" sz="1400">
                <a:latin typeface="+mn-ea"/>
                <a:cs typeface="+mn-ea"/>
                <a:sym typeface="+mn-ea"/>
              </a:rPr>
              <a:t>函数</a:t>
            </a:r>
            <a:r>
              <a:rPr lang="zh-CN" altLang="en-US" sz="1400">
                <a:latin typeface="+mn-ea"/>
                <a:cs typeface="+mn-ea"/>
              </a:rPr>
              <a:t>的结果为：</a:t>
            </a:r>
            <a:r>
              <a:rPr lang="en-US" altLang="zh-CN" sz="1400">
                <a:latin typeface="+mn-ea"/>
                <a:cs typeface="+mn-ea"/>
                <a:sym typeface="+mn-ea"/>
              </a:rPr>
              <a:t>A2:1/3</a:t>
            </a:r>
            <a:r>
              <a:rPr lang="zh-CN" altLang="en-US" sz="1400"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latin typeface="+mn-ea"/>
                <a:cs typeface="+mn-ea"/>
                <a:sym typeface="+mn-ea"/>
              </a:rPr>
              <a:t>A3:1/3</a:t>
            </a:r>
            <a:r>
              <a:rPr lang="zh-CN" altLang="en-US" sz="1400"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latin typeface="+mn-ea"/>
                <a:cs typeface="+mn-ea"/>
                <a:sym typeface="+mn-ea"/>
              </a:rPr>
              <a:t>A4</a:t>
            </a:r>
            <a:r>
              <a:rPr lang="zh-CN" altLang="en-US" sz="1400">
                <a:latin typeface="+mn-ea"/>
                <a:cs typeface="+mn-ea"/>
                <a:sym typeface="+mn-ea"/>
              </a:rPr>
              <a:t>：</a:t>
            </a:r>
            <a:r>
              <a:rPr lang="en-US" altLang="zh-CN" sz="1400">
                <a:latin typeface="+mn-ea"/>
                <a:cs typeface="+mn-ea"/>
                <a:sym typeface="+mn-ea"/>
              </a:rPr>
              <a:t>1/1</a:t>
            </a:r>
            <a:r>
              <a:rPr lang="zh-CN" altLang="en-US" sz="1400"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latin typeface="+mn-ea"/>
                <a:cs typeface="+mn-ea"/>
                <a:sym typeface="+mn-ea"/>
              </a:rPr>
              <a:t>......</a:t>
            </a:r>
            <a:r>
              <a:rPr lang="zh-CN" altLang="en-US" sz="1400"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latin typeface="+mn-ea"/>
                <a:cs typeface="+mn-ea"/>
                <a:sym typeface="+mn-ea"/>
              </a:rPr>
              <a:t>A11</a:t>
            </a:r>
            <a:r>
              <a:rPr lang="zh-CN" altLang="en-US" sz="1400">
                <a:latin typeface="+mn-ea"/>
                <a:cs typeface="+mn-ea"/>
                <a:sym typeface="+mn-ea"/>
              </a:rPr>
              <a:t>：</a:t>
            </a:r>
            <a:r>
              <a:rPr lang="en-US" altLang="zh-CN" sz="1400">
                <a:latin typeface="+mn-ea"/>
                <a:cs typeface="+mn-ea"/>
                <a:sym typeface="+mn-ea"/>
              </a:rPr>
              <a:t>1/3</a:t>
            </a:r>
            <a:r>
              <a:rPr lang="zh-CN" altLang="en-US" sz="1400"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latin typeface="+mn-ea"/>
                <a:cs typeface="+mn-ea"/>
                <a:sym typeface="+mn-ea"/>
              </a:rPr>
              <a:t>A12</a:t>
            </a:r>
            <a:r>
              <a:rPr lang="zh-CN" altLang="en-US" sz="1400">
                <a:latin typeface="+mn-ea"/>
                <a:cs typeface="+mn-ea"/>
                <a:sym typeface="+mn-ea"/>
              </a:rPr>
              <a:t>：</a:t>
            </a:r>
            <a:r>
              <a:rPr lang="en-US" altLang="zh-CN" sz="1400">
                <a:latin typeface="+mn-ea"/>
                <a:cs typeface="+mn-ea"/>
                <a:sym typeface="+mn-ea"/>
              </a:rPr>
              <a:t>1/2</a:t>
            </a:r>
            <a:endParaRPr lang="en-US" altLang="zh-CN" sz="14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1400">
                <a:latin typeface="+mn-ea"/>
                <a:cs typeface="+mn-ea"/>
              </a:rPr>
              <a:t>        SUMPRODUCT( )</a:t>
            </a:r>
            <a:r>
              <a:rPr lang="zh-CN" altLang="en-US" sz="1400">
                <a:latin typeface="+mn-ea"/>
                <a:cs typeface="+mn-ea"/>
              </a:rPr>
              <a:t>函数作用：将其中的值求和并输出：</a:t>
            </a:r>
            <a:r>
              <a:rPr lang="en-US" altLang="zh-CN" sz="1400">
                <a:latin typeface="+mn-ea"/>
                <a:cs typeface="+mn-ea"/>
              </a:rPr>
              <a:t>1/3+1/3+1/1+......+1/3+1/2=6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endParaRPr lang="en-US" altLang="zh-CN" sz="1600"/>
          </a:p>
        </p:txBody>
      </p:sp>
      <p:pic>
        <p:nvPicPr>
          <p:cNvPr id="4" name="图片 3" descr="sumprodu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2665095"/>
            <a:ext cx="4989830" cy="217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1"/>
            </p:custDataLst>
          </p:nvPr>
        </p:nvSpPr>
        <p:spPr>
          <a:xfrm>
            <a:off x="771531" y="639954"/>
            <a:ext cx="23926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四</a:t>
            </a:r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、求和公式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单条件求和：SUMIF( ) 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多条件模糊求和：SUMIFS( ) 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30276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单条件求和-SUMIF(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/>
              <a:t>语法：SUMIF(</a:t>
            </a:r>
            <a:r>
              <a:rPr lang="zh-CN" altLang="en-US" sz="1400">
                <a:solidFill>
                  <a:srgbClr val="FF0000"/>
                </a:solidFill>
              </a:rPr>
              <a:t>范围</a:t>
            </a:r>
            <a:r>
              <a:rPr lang="zh-CN" altLang="en-US" sz="1400"/>
              <a:t>, </a:t>
            </a:r>
            <a:r>
              <a:rPr lang="zh-CN" altLang="en-US" sz="1400">
                <a:solidFill>
                  <a:srgbClr val="FF0000"/>
                </a:solidFill>
              </a:rPr>
              <a:t>求和条件</a:t>
            </a:r>
            <a:r>
              <a:rPr lang="zh-CN" altLang="en-US" sz="1400"/>
              <a:t>, [</a:t>
            </a:r>
            <a:r>
              <a:rPr lang="zh-CN" altLang="en-US" sz="1400">
                <a:solidFill>
                  <a:srgbClr val="FF0000"/>
                </a:solidFill>
              </a:rPr>
              <a:t>求和范围</a:t>
            </a:r>
            <a:r>
              <a:rPr lang="zh-CN" altLang="en-US" sz="1400"/>
              <a:t>])</a:t>
            </a:r>
            <a:endParaRPr lang="zh-CN" altLang="en-US" sz="1400"/>
          </a:p>
          <a:p>
            <a:r>
              <a:rPr lang="zh-CN" altLang="en-US" sz="1400"/>
              <a:t>作用：对范围中符合指定条件的值求和</a:t>
            </a:r>
            <a:endParaRPr lang="zh-CN" altLang="en-US" sz="1400"/>
          </a:p>
          <a:p>
            <a:r>
              <a:rPr lang="zh-CN" altLang="en-US" sz="1400"/>
              <a:t>例如：统计数据表中</a:t>
            </a:r>
            <a:r>
              <a:rPr lang="en-US" altLang="zh-CN" sz="1400"/>
              <a:t>“</a:t>
            </a:r>
            <a:r>
              <a:rPr lang="zh-CN" altLang="en-US" sz="1400"/>
              <a:t>苹果</a:t>
            </a:r>
            <a:r>
              <a:rPr lang="en-US" altLang="zh-CN" sz="1400"/>
              <a:t>”</a:t>
            </a:r>
            <a:r>
              <a:rPr lang="zh-CN" altLang="en-US" sz="1400"/>
              <a:t>的总数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pic>
        <p:nvPicPr>
          <p:cNvPr id="8" name="图片 7" descr="sum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2346960"/>
            <a:ext cx="6905625" cy="261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32334"/>
            <a:ext cx="38023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多条件模糊求和-SUMIFS( ) 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/>
              <a:t>语法：SUMIFS(</a:t>
            </a:r>
            <a:r>
              <a:rPr lang="zh-CN" altLang="en-US" sz="1400">
                <a:solidFill>
                  <a:srgbClr val="FF0000"/>
                </a:solidFill>
              </a:rPr>
              <a:t>求和区域</a:t>
            </a:r>
            <a:r>
              <a:rPr lang="zh-CN" altLang="en-US" sz="1400"/>
              <a:t>,</a:t>
            </a:r>
            <a:r>
              <a:rPr lang="zh-CN" altLang="en-US" sz="1400">
                <a:solidFill>
                  <a:srgbClr val="FF0000"/>
                </a:solidFill>
              </a:rPr>
              <a:t>条件区域1</a:t>
            </a:r>
            <a:r>
              <a:rPr lang="zh-CN" altLang="en-US" sz="1400"/>
              <a:t>,</a:t>
            </a:r>
            <a:r>
              <a:rPr lang="zh-CN" altLang="en-US" sz="1400">
                <a:solidFill>
                  <a:srgbClr val="FF0000"/>
                </a:solidFill>
              </a:rPr>
              <a:t>条件1</a:t>
            </a:r>
            <a:r>
              <a:rPr lang="zh-CN" altLang="en-US" sz="1400"/>
              <a:t>,[</a:t>
            </a:r>
            <a:r>
              <a:rPr lang="zh-CN" altLang="en-US" sz="1400">
                <a:solidFill>
                  <a:srgbClr val="FF0000"/>
                </a:solidFill>
              </a:rPr>
              <a:t>条件区域2</a:t>
            </a:r>
            <a:r>
              <a:rPr lang="zh-CN" altLang="en-US" sz="1400"/>
              <a:t>, </a:t>
            </a:r>
            <a:r>
              <a:rPr lang="zh-CN" altLang="en-US" sz="1400">
                <a:solidFill>
                  <a:srgbClr val="FF0000"/>
                </a:solidFill>
              </a:rPr>
              <a:t>条件2</a:t>
            </a:r>
            <a:r>
              <a:rPr lang="zh-CN" altLang="en-US" sz="1400"/>
              <a:t>], ...)</a:t>
            </a:r>
            <a:endParaRPr lang="zh-CN" altLang="en-US" sz="1400"/>
          </a:p>
          <a:p>
            <a:r>
              <a:rPr lang="zh-CN" altLang="en-US" sz="1400"/>
              <a:t>作用：用于计算范围内满足多个条件的全部参数的总量。</a:t>
            </a:r>
            <a:endParaRPr lang="zh-CN" altLang="en-US" sz="1400"/>
          </a:p>
          <a:p>
            <a:r>
              <a:rPr lang="zh-CN" altLang="en-US" sz="1400"/>
              <a:t>例子：统计由''</a:t>
            </a:r>
            <a:r>
              <a:rPr lang="en-US" altLang="zh-CN" sz="1400"/>
              <a:t>Alpha</a:t>
            </a:r>
            <a:r>
              <a:rPr lang="zh-CN" altLang="en-US" sz="1400"/>
              <a:t>''卖出的''苹果</a:t>
            </a:r>
            <a:r>
              <a:rPr lang="zh-CN" altLang="en-US" sz="1400"/>
              <a:t>''的总数。</a:t>
            </a:r>
            <a:endParaRPr lang="zh-CN" altLang="en-US" sz="1400"/>
          </a:p>
        </p:txBody>
      </p:sp>
      <p:pic>
        <p:nvPicPr>
          <p:cNvPr id="7" name="图片 6" descr="sumif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416810"/>
            <a:ext cx="7800975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1"/>
            </p:custDataLst>
          </p:nvPr>
        </p:nvSpPr>
        <p:spPr>
          <a:xfrm>
            <a:off x="614686" y="646939"/>
            <a:ext cx="34975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五</a:t>
            </a:r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、查找与引用公式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单条件查找公式：VLOOOKUP(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双向查找公式：INDEX(MATCH( 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查找最后一条符合条件的记录：LOOKUP(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多条件查找：LOOKUP(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指定区域最后一个非空值查找：LOOKUP(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_文本框 14"/>
          <p:cNvSpPr txBox="1"/>
          <p:nvPr>
            <p:custDataLst>
              <p:tags r:id="rId1"/>
            </p:custDataLst>
          </p:nvPr>
        </p:nvSpPr>
        <p:spPr>
          <a:xfrm>
            <a:off x="3825006" y="128905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0" spc="-300">
                <a:solidFill>
                  <a:schemeClr val="bg1"/>
                </a:solidFill>
                <a:effectLst>
                  <a:outerShdw blurRad="1270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sz="5400">
                <a:solidFill>
                  <a:srgbClr val="03353E"/>
                </a:solidFill>
                <a:effectLst/>
              </a:rPr>
              <a:t>目录</a:t>
            </a:r>
            <a:endParaRPr lang="zh-CN" altLang="en-US" sz="5400" dirty="0">
              <a:solidFill>
                <a:srgbClr val="03353E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4919" y="944887"/>
            <a:ext cx="15928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100">
                <a:solidFill>
                  <a:srgbClr val="03353E"/>
                </a:solidFill>
                <a:latin typeface="+mj-lt"/>
              </a:rPr>
              <a:t>CONTENTS</a:t>
            </a:r>
            <a:endParaRPr lang="zh-CN" altLang="en-US" sz="1100">
              <a:solidFill>
                <a:srgbClr val="03353E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95" y="1285240"/>
            <a:ext cx="72923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一 </a:t>
            </a:r>
            <a:r>
              <a:rPr 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字符处理公式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lvl="2" algn="l">
              <a:buClrTx/>
              <a:buSzTx/>
              <a:buFontTx/>
            </a:pPr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二</a:t>
            </a:r>
            <a:r>
              <a:rPr lang="zh-CN" alt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 </a:t>
            </a:r>
            <a:r>
              <a:rPr 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判断公式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三</a:t>
            </a:r>
            <a:r>
              <a:rPr lang="zh-CN" alt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 </a:t>
            </a:r>
            <a:r>
              <a:rPr 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统计公式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四</a:t>
            </a:r>
            <a:r>
              <a:rPr lang="zh-CN" alt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 </a:t>
            </a:r>
            <a:r>
              <a:rPr 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求和公式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五</a:t>
            </a:r>
            <a:r>
              <a:rPr lang="zh-CN" alt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 </a:t>
            </a:r>
            <a:r>
              <a:rPr 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查找与引用公式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				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六</a:t>
            </a:r>
            <a:r>
              <a:rPr lang="zh-CN" alt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 </a:t>
            </a:r>
            <a:r>
              <a:rPr lang="en-US" spc="-300"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.................................</a:t>
            </a:r>
            <a:r>
              <a:rPr lang="zh-CN" altLang="en-US" spc="-300">
                <a:solidFill>
                  <a:schemeClr val="tx1"/>
                </a:solidFill>
                <a:effectLst/>
                <a:latin typeface="汉仪尚巍手书W" panose="00020600040101010101" pitchFamily="18" charset="-122"/>
                <a:ea typeface="汉仪尚巍手书W" panose="00020600040101010101" pitchFamily="18" charset="-122"/>
                <a:sym typeface="+mn-ea"/>
              </a:rPr>
              <a:t>字符串处理公式</a:t>
            </a:r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  <a:p>
            <a:endParaRPr lang="zh-CN" altLang="en-US" spc="-300">
              <a:solidFill>
                <a:schemeClr val="tx1"/>
              </a:solidFill>
              <a:effectLst/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40817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单条件查找公式-VLOOOKUP(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语法：VLOOKUP(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查找值</a:t>
            </a:r>
            <a:r>
              <a:rPr lang="zh-CN" altLang="en-US" sz="1400"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数据表</a:t>
            </a:r>
            <a:r>
              <a:rPr lang="zh-CN" altLang="en-US" sz="1400"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列序数</a:t>
            </a:r>
            <a:r>
              <a:rPr lang="zh-CN" altLang="en-US" sz="1400">
                <a:latin typeface="+mn-ea"/>
                <a:cs typeface="+mn-ea"/>
              </a:rPr>
              <a:t>,[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匹配条件</a:t>
            </a:r>
            <a:r>
              <a:rPr lang="zh-CN" altLang="en-US" sz="1400">
                <a:latin typeface="+mn-ea"/>
                <a:cs typeface="+mn-ea"/>
              </a:rPr>
              <a:t>])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作用：在数组某一列中查找，然后在行之间移动以返回所需单元格的值，其中0/FALSE表示精确匹配，1/TURE表示近似匹配。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例如：在数据表</a:t>
            </a:r>
            <a:r>
              <a:rPr lang="en-US" altLang="zh-CN" sz="1400">
                <a:latin typeface="+mn-ea"/>
                <a:cs typeface="+mn-ea"/>
              </a:rPr>
              <a:t>A2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B10</a:t>
            </a:r>
            <a:r>
              <a:rPr lang="zh-CN" altLang="en-US" sz="1400">
                <a:latin typeface="+mn-ea"/>
                <a:cs typeface="+mn-ea"/>
              </a:rPr>
              <a:t>中查找</a:t>
            </a:r>
            <a:r>
              <a:rPr lang="en-US" altLang="zh-CN" sz="1400">
                <a:latin typeface="+mn-ea"/>
                <a:cs typeface="+mn-ea"/>
              </a:rPr>
              <a:t>”</a:t>
            </a:r>
            <a:r>
              <a:rPr lang="zh-CN" altLang="en-US" sz="1400">
                <a:latin typeface="+mn-ea"/>
                <a:cs typeface="+mn-ea"/>
              </a:rPr>
              <a:t>菠萝</a:t>
            </a:r>
            <a:r>
              <a:rPr lang="en-US" altLang="zh-CN" sz="1400">
                <a:latin typeface="+mn-ea"/>
                <a:cs typeface="+mn-ea"/>
              </a:rPr>
              <a:t>“</a:t>
            </a:r>
            <a:r>
              <a:rPr lang="zh-CN" altLang="en-US" sz="1400">
                <a:latin typeface="+mn-ea"/>
                <a:cs typeface="+mn-ea"/>
              </a:rPr>
              <a:t>所在行，并根据设定的列序数为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，匹配条件为精确匹配，返回数值</a:t>
            </a:r>
            <a:r>
              <a:rPr lang="en-US" altLang="zh-CN" sz="1400">
                <a:latin typeface="+mn-ea"/>
                <a:cs typeface="+mn-ea"/>
              </a:rPr>
              <a:t>”7”</a:t>
            </a:r>
            <a:r>
              <a:rPr lang="zh-CN" altLang="en-US" sz="1400">
                <a:latin typeface="+mn-ea"/>
                <a:cs typeface="+mn-ea"/>
              </a:rPr>
              <a:t>。需要注意此时查找值所在数列应为数据表的首列。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4" name="图片 3" descr="vlook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2738120"/>
            <a:ext cx="6230620" cy="227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43230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双向查找公式-INDEX(MATCH(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语法：INDEX(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目标数组</a:t>
            </a:r>
            <a:r>
              <a:rPr lang="zh-CN" altLang="en-US" sz="1400">
                <a:latin typeface="+mn-ea"/>
                <a:cs typeface="+mn-ea"/>
              </a:rPr>
              <a:t>, MATCH(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查找值</a:t>
            </a:r>
            <a:r>
              <a:rPr lang="zh-CN" altLang="en-US" sz="1400">
                <a:latin typeface="+mn-ea"/>
                <a:cs typeface="+mn-ea"/>
              </a:rPr>
              <a:t>,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查找区域</a:t>
            </a:r>
            <a:r>
              <a:rPr lang="zh-CN" altLang="en-US" sz="1400">
                <a:latin typeface="+mn-ea"/>
                <a:cs typeface="+mn-ea"/>
              </a:rPr>
              <a:t>, [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匹配类型</a:t>
            </a:r>
            <a:r>
              <a:rPr lang="zh-CN" altLang="en-US" sz="1400">
                <a:latin typeface="+mn-ea"/>
                <a:cs typeface="+mn-ea"/>
              </a:rPr>
              <a:t>]))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作用：作用于VLOOKUP函数类似，但INDEX(MATCH( ))函数既可以从左往右查找，也可以从右往左查找。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例如：查找重量为2.46kg的物品需要的运费。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5" name="图片 4" descr="index-m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2658110"/>
            <a:ext cx="4392295" cy="232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43230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双向查找公式-INDEX(MATCH(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解析：</a:t>
            </a:r>
            <a:r>
              <a:rPr lang="zh-CN" altLang="en-US" sz="1400">
                <a:latin typeface="+mn-ea"/>
                <a:cs typeface="+mn-ea"/>
                <a:sym typeface="+mn-ea"/>
              </a:rPr>
              <a:t>函数</a:t>
            </a:r>
            <a:r>
              <a:rPr lang="zh-CN" altLang="en-US" sz="1400">
                <a:latin typeface="+mn-ea"/>
                <a:cs typeface="+mn-ea"/>
              </a:rPr>
              <a:t>MATCH(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B9</a:t>
            </a:r>
            <a:r>
              <a:rPr lang="zh-CN" altLang="en-US" sz="1400">
                <a:latin typeface="+mn-ea"/>
                <a:cs typeface="+mn-ea"/>
              </a:rPr>
              <a:t>, 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B2:B7</a:t>
            </a:r>
            <a:r>
              <a:rPr lang="zh-CN" altLang="en-US" sz="1400">
                <a:latin typeface="+mn-ea"/>
                <a:cs typeface="+mn-ea"/>
              </a:rPr>
              <a:t>,</a:t>
            </a:r>
            <a:r>
              <a:rPr lang="en-US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)</a:t>
            </a:r>
            <a:r>
              <a:rPr lang="en-US" altLang="zh-CN" sz="1400">
                <a:latin typeface="+mn-ea"/>
                <a:cs typeface="+mn-ea"/>
              </a:rPr>
              <a:t>+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 的作用是在</a:t>
            </a:r>
            <a:r>
              <a:rPr lang="en-US" altLang="zh-CN" sz="1400">
                <a:latin typeface="+mn-ea"/>
                <a:cs typeface="+mn-ea"/>
              </a:rPr>
              <a:t>B2:B7</a:t>
            </a:r>
            <a:r>
              <a:rPr lang="zh-CN" altLang="en-US" sz="1400">
                <a:latin typeface="+mn-ea"/>
                <a:cs typeface="+mn-ea"/>
              </a:rPr>
              <a:t>单元格内寻找匹配</a:t>
            </a:r>
            <a:r>
              <a:rPr lang="en-US" altLang="zh-CN" sz="1400">
                <a:latin typeface="+mn-ea"/>
                <a:cs typeface="+mn-ea"/>
              </a:rPr>
              <a:t>B9</a:t>
            </a:r>
            <a:r>
              <a:rPr lang="zh-CN" altLang="en-US" sz="1400">
                <a:latin typeface="+mn-ea"/>
                <a:cs typeface="+mn-ea"/>
              </a:rPr>
              <a:t>即数值</a:t>
            </a:r>
            <a:r>
              <a:rPr lang="en-US" altLang="zh-CN" sz="1400">
                <a:latin typeface="+mn-ea"/>
                <a:cs typeface="+mn-ea"/>
              </a:rPr>
              <a:t>“2.46”</a:t>
            </a:r>
            <a:r>
              <a:rPr lang="zh-CN" altLang="en-US" sz="1400">
                <a:latin typeface="+mn-ea"/>
                <a:cs typeface="+mn-ea"/>
              </a:rPr>
              <a:t>的行列，其中匹配数值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表示将匹配到小于等于</a:t>
            </a:r>
            <a:r>
              <a:rPr lang="en-US" altLang="zh-CN" sz="1400">
                <a:latin typeface="+mn-ea"/>
                <a:cs typeface="+mn-ea"/>
              </a:rPr>
              <a:t>“2.46”</a:t>
            </a:r>
            <a:r>
              <a:rPr lang="zh-CN" altLang="en-US" sz="1400">
                <a:latin typeface="+mn-ea"/>
                <a:cs typeface="+mn-ea"/>
              </a:rPr>
              <a:t>的值，在这里即是</a:t>
            </a:r>
            <a:r>
              <a:rPr lang="en-US" altLang="zh-CN" sz="1400">
                <a:latin typeface="+mn-ea"/>
                <a:cs typeface="+mn-ea"/>
              </a:rPr>
              <a:t>“2”,</a:t>
            </a:r>
            <a:r>
              <a:rPr lang="zh-CN" altLang="en-US" sz="1400">
                <a:latin typeface="+mn-ea"/>
                <a:cs typeface="+mn-ea"/>
              </a:rPr>
              <a:t>对应的行序号为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，但此时正确的重量段应为</a:t>
            </a:r>
            <a:r>
              <a:rPr lang="en-US" altLang="zh-CN" sz="1400">
                <a:latin typeface="+mn-ea"/>
                <a:cs typeface="+mn-ea"/>
              </a:rPr>
              <a:t>”2-3“</a:t>
            </a:r>
            <a:r>
              <a:rPr lang="zh-CN" altLang="en-US" sz="1400">
                <a:latin typeface="+mn-ea"/>
                <a:cs typeface="+mn-ea"/>
              </a:rPr>
              <a:t>，所以将行序号再加</a:t>
            </a:r>
            <a:r>
              <a:rPr lang="en-US" altLang="zh-CN" sz="1400">
                <a:latin typeface="+mn-ea"/>
                <a:cs typeface="+mn-ea"/>
              </a:rPr>
              <a:t>1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附注：其中1表示匹配小于等于查找值的最大值，且序列应为升序排列；0表示匹配完全等于查找值的第一个值；-1表示匹配大于等于查找值的最小值，此时序列应为降序排列</a:t>
            </a:r>
            <a:r>
              <a:rPr lang="zh-CN" altLang="en-US" sz="1400">
                <a:latin typeface="+mn-ea"/>
                <a:cs typeface="+mn-ea"/>
              </a:rPr>
              <a:t>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5" name="图片 4" descr="index-m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2658110"/>
            <a:ext cx="4392295" cy="232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53289"/>
            <a:ext cx="57073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查找最后一条符合条件的记录-LOOKUP(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语法：LOOKUP(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查找值</a:t>
            </a:r>
            <a:r>
              <a:rPr lang="zh-CN" altLang="en-US" sz="1400">
                <a:latin typeface="+mn-ea"/>
                <a:cs typeface="+mn-ea"/>
              </a:rPr>
              <a:t>，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查找区域</a:t>
            </a:r>
            <a:r>
              <a:rPr lang="zh-CN" altLang="en-US" sz="1400">
                <a:latin typeface="+mn-ea"/>
                <a:cs typeface="+mn-ea"/>
              </a:rPr>
              <a:t>，[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返回区域</a:t>
            </a:r>
            <a:r>
              <a:rPr lang="zh-CN" altLang="en-US" sz="1400">
                <a:latin typeface="+mn-ea"/>
                <a:cs typeface="+mn-ea"/>
              </a:rPr>
              <a:t>])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作用：当查找值在查找区域有确定值时，将查询到该区域中最后一个等于查找值的位置处返回区域对应的值；</a:t>
            </a:r>
            <a:r>
              <a:rPr lang="zh-CN" altLang="en-US" sz="1400">
                <a:latin typeface="+mn-ea"/>
                <a:cs typeface="+mn-ea"/>
              </a:rPr>
              <a:t>当没有明确的查询值时，将返回查找区域中比查询值小的最大值对应的返回区域中的值。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例如：在</a:t>
            </a:r>
            <a:r>
              <a:rPr lang="en-US" altLang="zh-CN" sz="1400">
                <a:latin typeface="+mn-ea"/>
                <a:cs typeface="+mn-ea"/>
              </a:rPr>
              <a:t>B2:B9</a:t>
            </a:r>
            <a:r>
              <a:rPr lang="zh-CN" altLang="en-US" sz="1400">
                <a:latin typeface="+mn-ea"/>
                <a:cs typeface="+mn-ea"/>
              </a:rPr>
              <a:t>中查找重量等于</a:t>
            </a:r>
            <a:r>
              <a:rPr lang="en-US" altLang="zh-CN" sz="1400">
                <a:latin typeface="+mn-ea"/>
                <a:cs typeface="+mn-ea"/>
              </a:rPr>
              <a:t>”8“</a:t>
            </a:r>
            <a:r>
              <a:rPr lang="zh-CN" altLang="en-US" sz="1400">
                <a:latin typeface="+mn-ea"/>
                <a:cs typeface="+mn-ea"/>
              </a:rPr>
              <a:t>的单元格，将会找到最后一个符合该条件的单元格</a:t>
            </a:r>
            <a:r>
              <a:rPr lang="en-US" altLang="zh-CN" sz="1400">
                <a:latin typeface="+mn-ea"/>
                <a:cs typeface="+mn-ea"/>
              </a:rPr>
              <a:t>B7</a:t>
            </a:r>
            <a:r>
              <a:rPr lang="zh-CN" altLang="en-US" sz="1400">
                <a:latin typeface="+mn-ea"/>
                <a:cs typeface="+mn-ea"/>
              </a:rPr>
              <a:t>，并返回</a:t>
            </a:r>
            <a:r>
              <a:rPr lang="en-US" altLang="zh-CN" sz="1400">
                <a:latin typeface="+mn-ea"/>
                <a:cs typeface="+mn-ea"/>
              </a:rPr>
              <a:t>C7</a:t>
            </a:r>
            <a:r>
              <a:rPr lang="zh-CN" altLang="en-US" sz="1400">
                <a:latin typeface="+mn-ea"/>
                <a:cs typeface="+mn-ea"/>
              </a:rPr>
              <a:t>里面的值</a:t>
            </a:r>
            <a:r>
              <a:rPr lang="en-US" altLang="zh-CN" sz="1400">
                <a:latin typeface="+mn-ea"/>
                <a:cs typeface="+mn-ea"/>
              </a:rPr>
              <a:t>”4“</a:t>
            </a:r>
            <a:r>
              <a:rPr lang="zh-CN" altLang="en-US" sz="1400">
                <a:latin typeface="+mn-ea"/>
                <a:cs typeface="+mn-ea"/>
              </a:rPr>
              <a:t>；而当序列中没有等于查找值得存在时，将匹配到小于等于查找值的最大值所在单元格，在图</a:t>
            </a:r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中因为</a:t>
            </a:r>
            <a:r>
              <a:rPr lang="en-US" altLang="zh-CN" sz="1400">
                <a:latin typeface="+mn-ea"/>
                <a:cs typeface="+mn-ea"/>
              </a:rPr>
              <a:t>A2</a:t>
            </a:r>
            <a:r>
              <a:rPr lang="zh-CN" altLang="en-US" sz="1400">
                <a:latin typeface="+mn-ea"/>
                <a:cs typeface="+mn-ea"/>
              </a:rPr>
              <a:t>：</a:t>
            </a:r>
            <a:r>
              <a:rPr lang="en-US" altLang="zh-CN" sz="1400">
                <a:latin typeface="+mn-ea"/>
                <a:cs typeface="+mn-ea"/>
              </a:rPr>
              <a:t>A4</a:t>
            </a:r>
            <a:r>
              <a:rPr lang="zh-CN" altLang="en-US" sz="1400">
                <a:latin typeface="+mn-ea"/>
                <a:cs typeface="+mn-ea"/>
              </a:rPr>
              <a:t>中没有数值</a:t>
            </a:r>
            <a:r>
              <a:rPr lang="en-US" altLang="zh-CN" sz="1400">
                <a:latin typeface="+mn-ea"/>
                <a:cs typeface="+mn-ea"/>
              </a:rPr>
              <a:t>75</a:t>
            </a:r>
            <a:r>
              <a:rPr lang="zh-CN" altLang="en-US" sz="1400">
                <a:latin typeface="+mn-ea"/>
                <a:cs typeface="+mn-ea"/>
              </a:rPr>
              <a:t>，所以匹配到了</a:t>
            </a:r>
            <a:r>
              <a:rPr lang="en-US" altLang="zh-CN" sz="1400">
                <a:latin typeface="+mn-ea"/>
                <a:cs typeface="+mn-ea"/>
              </a:rPr>
              <a:t>”70“</a:t>
            </a:r>
            <a:r>
              <a:rPr lang="zh-CN" altLang="en-US" sz="1400">
                <a:latin typeface="+mn-ea"/>
                <a:cs typeface="+mn-ea"/>
              </a:rPr>
              <a:t>，对应的返回值为</a:t>
            </a:r>
            <a:r>
              <a:rPr lang="en-US" altLang="zh-CN" sz="1400">
                <a:latin typeface="+mn-ea"/>
                <a:cs typeface="+mn-ea"/>
              </a:rPr>
              <a:t>”</a:t>
            </a:r>
            <a:r>
              <a:rPr lang="zh-CN" altLang="en-US" sz="1400">
                <a:latin typeface="+mn-ea"/>
                <a:cs typeface="+mn-ea"/>
              </a:rPr>
              <a:t>良好</a:t>
            </a:r>
            <a:r>
              <a:rPr lang="en-US" altLang="zh-CN" sz="1400">
                <a:latin typeface="+mn-ea"/>
                <a:cs typeface="+mn-ea"/>
              </a:rPr>
              <a:t>“</a:t>
            </a:r>
            <a:r>
              <a:rPr lang="zh-CN" altLang="en-US" sz="1400">
                <a:latin typeface="+mn-ea"/>
                <a:cs typeface="+mn-ea"/>
              </a:rPr>
              <a:t>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5" name="图片 4" descr="look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3050540"/>
            <a:ext cx="3250565" cy="1993265"/>
          </a:xfrm>
          <a:prstGeom prst="rect">
            <a:avLst/>
          </a:prstGeom>
        </p:spPr>
      </p:pic>
      <p:pic>
        <p:nvPicPr>
          <p:cNvPr id="6" name="图片 5" descr="lookup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05" y="3050540"/>
            <a:ext cx="2841625" cy="141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31673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多条件查找-LOOKUP(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语法：LOOKUP(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，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0</a:t>
            </a:r>
            <a:r>
              <a:rPr lang="zh-CN" altLang="en-US" sz="1400">
                <a:latin typeface="+mn-ea"/>
                <a:cs typeface="+mn-ea"/>
              </a:rPr>
              <a:t>/(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查找区域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=条件1</a:t>
            </a:r>
            <a:r>
              <a:rPr lang="zh-CN" altLang="en-US" sz="1400">
                <a:latin typeface="+mn-ea"/>
                <a:cs typeface="+mn-ea"/>
              </a:rPr>
              <a:t>)*(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查找区域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=条件2</a:t>
            </a:r>
            <a:r>
              <a:rPr lang="zh-CN" altLang="en-US" sz="1400">
                <a:latin typeface="+mn-ea"/>
                <a:cs typeface="+mn-ea"/>
              </a:rPr>
              <a:t>),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返回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区域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作用：多条件查找符合条件的值，当同一行(列)处的区域A内满足条件1同时区域B满足条件2，函数将返回查询区域对应位置的值。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例子：查找满足语文成绩80分以上，数学成绩70分以上条件的同学；</a:t>
            </a:r>
            <a:r>
              <a:rPr lang="zh-CN" altLang="en-US" sz="1400">
                <a:latin typeface="+mn-ea"/>
                <a:cs typeface="+mn-ea"/>
              </a:rPr>
              <a:t>若此时由多个满足条件的值存在，将返回最后一个符合条件的值。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4" name="图片 3" descr="lookup多条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87040"/>
            <a:ext cx="3702685" cy="1663700"/>
          </a:xfrm>
          <a:prstGeom prst="rect">
            <a:avLst/>
          </a:prstGeom>
        </p:spPr>
      </p:pic>
      <p:pic>
        <p:nvPicPr>
          <p:cNvPr id="7" name="图片 6" descr="lookup多条件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85" y="2982595"/>
            <a:ext cx="3653790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31673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多条件查找-LOOKUP(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解析：在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函数LOOKUP(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，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/(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B2:B6&gt;80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)*(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C2:C6&gt;70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),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A2:A6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)</a:t>
            </a:r>
            <a:r>
              <a:rPr lang="zh-CN" altLang="en-US" sz="1400">
                <a:latin typeface="+mn-ea"/>
                <a:cs typeface="+mn-ea"/>
              </a:rPr>
              <a:t>中，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0</a:t>
            </a:r>
            <a:r>
              <a:rPr lang="zh-CN" altLang="en-US" sz="1400">
                <a:latin typeface="+mn-ea"/>
                <a:cs typeface="+mn-ea"/>
                <a:sym typeface="+mn-ea"/>
              </a:rPr>
              <a:t>/(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B2:B6&gt;80</a:t>
            </a:r>
            <a:r>
              <a:rPr lang="zh-CN" altLang="en-US" sz="1400">
                <a:latin typeface="+mn-ea"/>
                <a:cs typeface="+mn-ea"/>
                <a:sym typeface="+mn-ea"/>
              </a:rPr>
              <a:t>)*(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C2:C6&gt;70</a:t>
            </a:r>
            <a:r>
              <a:rPr lang="zh-CN" altLang="en-US" sz="1400">
                <a:latin typeface="+mn-ea"/>
                <a:cs typeface="+mn-ea"/>
                <a:sym typeface="+mn-ea"/>
              </a:rPr>
              <a:t>)将同时符合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B2:B6&gt;80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C2:C6&gt;70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的项变为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0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，而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不符合条件的项变为错误值，利用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LOOKUP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函数忽略错误值的特点就可以得到符合条件的项。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  <a:p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4" name="图片 3" descr="lookup多条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87040"/>
            <a:ext cx="3702685" cy="1663700"/>
          </a:xfrm>
          <a:prstGeom prst="rect">
            <a:avLst/>
          </a:prstGeom>
        </p:spPr>
      </p:pic>
      <p:pic>
        <p:nvPicPr>
          <p:cNvPr id="7" name="图片 6" descr="lookup多条件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85" y="2982595"/>
            <a:ext cx="3653790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39319"/>
            <a:ext cx="57073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指定区域最后一个非空值查找-LOOKUP(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sym typeface="+mn-ea"/>
              </a:rPr>
              <a:t>语法：LOOKUP(1，0/(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查找区域&lt;&gt;“”</a:t>
            </a:r>
            <a:r>
              <a:rPr lang="zh-CN" altLang="en-US" sz="1400">
                <a:sym typeface="+mn-ea"/>
              </a:rPr>
              <a:t>),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返回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区域</a:t>
            </a:r>
            <a:r>
              <a:rPr lang="zh-CN" altLang="en-US" sz="1400">
                <a:sym typeface="+mn-ea"/>
              </a:rPr>
              <a:t>)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作用：查找指定区域最后一个非空值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例子：查找所有产品中有尺寸规格的最后一项对应的价格。</a:t>
            </a:r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5" name="图片 4" descr="lookup非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35" y="2443480"/>
            <a:ext cx="3260090" cy="234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2"/>
            </p:custDataLst>
          </p:nvPr>
        </p:nvSpPr>
        <p:spPr>
          <a:xfrm>
            <a:off x="614686" y="646939"/>
            <a:ext cx="34975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六</a:t>
            </a:r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、字符串处理公式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多单元格字符串合并：PHONETIC( 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截取从右到左内容部分：LEFT(LEN( 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截取从左到右内容部分：RIGHT(LEN( 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字符串查找：COUNT(FIND( 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46304"/>
            <a:ext cx="47167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多单元格字符串合并-PHONETIC(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语法：PHONRTIC(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连续区域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作用：将连续区域内的字符串粘接在一起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例子：将字符串</a:t>
            </a:r>
            <a:r>
              <a:rPr lang="en-US" altLang="zh-CN" sz="1400">
                <a:latin typeface="+mn-ea"/>
                <a:cs typeface="+mn-ea"/>
              </a:rPr>
              <a:t>A</a:t>
            </a:r>
            <a:r>
              <a:rPr lang="zh-CN" altLang="en-US" sz="1400">
                <a:latin typeface="+mn-ea"/>
                <a:cs typeface="+mn-ea"/>
              </a:rPr>
              <a:t>与字符串</a:t>
            </a:r>
            <a:r>
              <a:rPr lang="en-US" altLang="zh-CN" sz="1400">
                <a:latin typeface="+mn-ea"/>
                <a:cs typeface="+mn-ea"/>
              </a:rPr>
              <a:t>B</a:t>
            </a:r>
            <a:r>
              <a:rPr lang="zh-CN" altLang="en-US" sz="1400">
                <a:latin typeface="+mn-ea"/>
                <a:cs typeface="+mn-ea"/>
              </a:rPr>
              <a:t>中的内容粘接到一起，即</a:t>
            </a:r>
            <a:r>
              <a:rPr lang="en-US" altLang="zh-CN" sz="1400">
                <a:latin typeface="+mn-ea"/>
                <a:cs typeface="+mn-ea"/>
              </a:rPr>
              <a:t>“Hello ”</a:t>
            </a:r>
            <a:r>
              <a:rPr lang="zh-CN" altLang="en-US" sz="1400">
                <a:latin typeface="+mn-ea"/>
                <a:cs typeface="+mn-ea"/>
              </a:rPr>
              <a:t>、</a:t>
            </a:r>
            <a:r>
              <a:rPr lang="en-US" altLang="zh-CN" sz="1400">
                <a:latin typeface="+mn-ea"/>
                <a:cs typeface="+mn-ea"/>
              </a:rPr>
              <a:t>“World</a:t>
            </a:r>
            <a:r>
              <a:rPr lang="zh-CN" altLang="en-US" sz="1400">
                <a:latin typeface="+mn-ea"/>
                <a:cs typeface="+mn-ea"/>
              </a:rPr>
              <a:t>！</a:t>
            </a:r>
            <a:r>
              <a:rPr lang="en-US" altLang="zh-CN" sz="1400">
                <a:latin typeface="+mn-ea"/>
                <a:cs typeface="+mn-ea"/>
              </a:rPr>
              <a:t>”</a:t>
            </a:r>
            <a:r>
              <a:rPr lang="zh-CN" altLang="en-US" sz="1400">
                <a:latin typeface="+mn-ea"/>
                <a:cs typeface="+mn-ea"/>
              </a:rPr>
              <a:t>，最终</a:t>
            </a:r>
            <a:r>
              <a:rPr lang="zh-CN" altLang="en-US" sz="1400">
                <a:latin typeface="+mn-ea"/>
                <a:cs typeface="+mn-ea"/>
              </a:rPr>
              <a:t>结果为</a:t>
            </a:r>
            <a:r>
              <a:rPr lang="en-US" altLang="zh-CN" sz="1400">
                <a:latin typeface="+mn-ea"/>
                <a:cs typeface="+mn-ea"/>
              </a:rPr>
              <a:t>“Hello World</a:t>
            </a:r>
            <a:r>
              <a:rPr lang="zh-CN" altLang="en-US" sz="1400">
                <a:latin typeface="+mn-ea"/>
                <a:cs typeface="+mn-ea"/>
              </a:rPr>
              <a:t>！</a:t>
            </a:r>
            <a:r>
              <a:rPr lang="en-US" altLang="zh-CN" sz="1400">
                <a:latin typeface="+mn-ea"/>
                <a:cs typeface="+mn-ea"/>
              </a:rPr>
              <a:t>”</a:t>
            </a:r>
            <a:endParaRPr lang="en-US" altLang="zh-CN" sz="1400">
              <a:latin typeface="+mn-ea"/>
              <a:cs typeface="+mn-ea"/>
            </a:endParaRPr>
          </a:p>
        </p:txBody>
      </p:sp>
      <p:pic>
        <p:nvPicPr>
          <p:cNvPr id="5" name="图片 4" descr="pnat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6225"/>
            <a:ext cx="304800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60274"/>
            <a:ext cx="51739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截取从左到右</a:t>
            </a:r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内容部分-LEFT(LEN(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语法：LEFT(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字符串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,LEN(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字符串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)-[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数值</a:t>
            </a:r>
            <a:r>
              <a:rPr lang="zh-CN" altLang="en-US" sz="1400">
                <a:latin typeface="+mn-ea"/>
                <a:cs typeface="+mn-ea"/>
              </a:rPr>
              <a:t>])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作用：从文本字符串的第一个字符开始返回指定个数的字符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例子：从字符串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左侧开始返回个数等于字符串</a:t>
            </a:r>
            <a:r>
              <a:rPr lang="en-US" altLang="zh-CN" sz="1400">
                <a:latin typeface="+mn-ea"/>
                <a:cs typeface="+mn-ea"/>
              </a:rPr>
              <a:t>2-1</a:t>
            </a:r>
            <a:r>
              <a:rPr lang="zh-CN" altLang="en-US" sz="1400">
                <a:latin typeface="+mn-ea"/>
                <a:cs typeface="+mn-ea"/>
              </a:rPr>
              <a:t>个</a:t>
            </a:r>
            <a:r>
              <a:rPr lang="zh-CN" altLang="en-US" sz="1400">
                <a:latin typeface="+mn-ea"/>
                <a:cs typeface="+mn-ea"/>
              </a:rPr>
              <a:t>的字符串，</a:t>
            </a:r>
            <a:r>
              <a:rPr lang="zh-CN" altLang="en-US" sz="1400">
                <a:latin typeface="+mn-ea"/>
                <a:cs typeface="+mn-ea"/>
                <a:sym typeface="+mn-ea"/>
              </a:rPr>
              <a:t>即返回</a:t>
            </a:r>
            <a:r>
              <a:rPr lang="en-US" altLang="zh-CN" sz="1400">
                <a:latin typeface="+mn-ea"/>
                <a:cs typeface="+mn-ea"/>
                <a:sym typeface="+mn-ea"/>
              </a:rPr>
              <a:t>4</a:t>
            </a:r>
            <a:r>
              <a:rPr lang="zh-CN" altLang="en-US" sz="1400">
                <a:latin typeface="+mn-ea"/>
                <a:cs typeface="+mn-ea"/>
                <a:sym typeface="+mn-ea"/>
              </a:rPr>
              <a:t>个字符</a:t>
            </a:r>
            <a:r>
              <a:rPr lang="en-US" altLang="zh-CN" sz="1400">
                <a:latin typeface="+mn-ea"/>
                <a:cs typeface="+mn-ea"/>
                <a:sym typeface="+mn-ea"/>
              </a:rPr>
              <a:t>“ABCD”</a:t>
            </a:r>
            <a:endParaRPr lang="en-US" altLang="zh-CN" sz="1400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left-l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0" y="2868295"/>
            <a:ext cx="339090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1"/>
            </p:custDataLst>
          </p:nvPr>
        </p:nvSpPr>
        <p:spPr>
          <a:xfrm>
            <a:off x="855986" y="639954"/>
            <a:ext cx="31292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一、字符处理公式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47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英文字符小写转大写：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UPPER( )</a:t>
            </a:r>
            <a:endParaRPr lang="en-US" altLang="zh-CN"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  <a:sym typeface="+mn-ea"/>
              </a:rPr>
              <a:t>英文字符大写转小写：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LOWER( )</a:t>
            </a:r>
            <a:endParaRPr lang="en-US" altLang="zh-CN"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查找字符数量：</a:t>
            </a:r>
            <a:r>
              <a:rPr lang="en-US" altLang="zh-CN"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LEN( )</a:t>
            </a:r>
            <a:endParaRPr lang="en-US" altLang="zh-CN"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60274"/>
            <a:ext cx="53136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截取从右到左</a:t>
            </a:r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内容部分-RIGHT(LEN(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语法：RIGHT(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字符串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latin typeface="+mn-ea"/>
                <a:cs typeface="+mn-ea"/>
                <a:sym typeface="+mn-ea"/>
              </a:rPr>
              <a:t>,LEN(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字符串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latin typeface="+mn-ea"/>
                <a:cs typeface="+mn-ea"/>
                <a:sym typeface="+mn-ea"/>
              </a:rPr>
              <a:t>)-[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数值</a:t>
            </a:r>
            <a:r>
              <a:rPr lang="zh-CN" altLang="en-US" sz="1400">
                <a:latin typeface="+mn-ea"/>
                <a:cs typeface="+mn-ea"/>
                <a:sym typeface="+mn-ea"/>
              </a:rPr>
              <a:t>])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作用：从文本字符串的最后一个字符开始返回指定个数的字符。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</a:t>
            </a:r>
            <a:r>
              <a:rPr lang="zh-CN" altLang="en-US" sz="1400">
                <a:latin typeface="+mn-ea"/>
                <a:cs typeface="+mn-ea"/>
                <a:sym typeface="+mn-ea"/>
              </a:rPr>
              <a:t>从字符串</a:t>
            </a:r>
            <a:r>
              <a:rPr lang="en-US" altLang="zh-CN" sz="1400"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latin typeface="+mn-ea"/>
                <a:cs typeface="+mn-ea"/>
                <a:sym typeface="+mn-ea"/>
              </a:rPr>
              <a:t>右侧开始返回个数等于字符串</a:t>
            </a:r>
            <a:r>
              <a:rPr lang="en-US" altLang="zh-CN" sz="1400">
                <a:latin typeface="+mn-ea"/>
                <a:cs typeface="+mn-ea"/>
                <a:sym typeface="+mn-ea"/>
              </a:rPr>
              <a:t>2-1</a:t>
            </a:r>
            <a:r>
              <a:rPr lang="zh-CN" altLang="en-US" sz="1400">
                <a:latin typeface="+mn-ea"/>
                <a:cs typeface="+mn-ea"/>
                <a:sym typeface="+mn-ea"/>
              </a:rPr>
              <a:t>个的字符串，即</a:t>
            </a:r>
            <a:r>
              <a:rPr lang="en-US" altLang="zh-CN" sz="1400">
                <a:latin typeface="+mn-ea"/>
                <a:cs typeface="+mn-ea"/>
                <a:sym typeface="+mn-ea"/>
              </a:rPr>
              <a:t>“KLMN</a:t>
            </a:r>
            <a:r>
              <a:rPr lang="en-US" altLang="zh-CN" sz="1400">
                <a:latin typeface="+mn-ea"/>
                <a:cs typeface="+mn-ea"/>
                <a:sym typeface="+mn-ea"/>
              </a:rPr>
              <a:t>”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 sz="1400">
              <a:latin typeface="+mn-ea"/>
              <a:cs typeface="+mn-ea"/>
            </a:endParaRPr>
          </a:p>
        </p:txBody>
      </p:sp>
      <p:pic>
        <p:nvPicPr>
          <p:cNvPr id="4" name="图片 3" descr="right-l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89580" y="2825750"/>
            <a:ext cx="320040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67259"/>
            <a:ext cx="38658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字符串查找-COUNT(FIND(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922260" cy="3744595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语法：COUNT(FIND(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要查找的字符串</a:t>
            </a:r>
            <a:r>
              <a:rPr lang="zh-CN" altLang="en-US" sz="1400">
                <a:latin typeface="+mn-ea"/>
                <a:cs typeface="+mn-ea"/>
              </a:rPr>
              <a:t>,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被查找的字符串</a:t>
            </a:r>
            <a:r>
              <a:rPr lang="zh-CN" altLang="en-US" sz="1400">
                <a:latin typeface="+mn-ea"/>
                <a:cs typeface="+mn-ea"/>
              </a:rPr>
              <a:t>))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作用：在字符串数组中查找指定字符串的个数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例子：统计一次选举中，各个候选人的得票数，公式中计算了</a:t>
            </a:r>
            <a:r>
              <a:rPr lang="en-US" altLang="zh-CN" sz="1400">
                <a:latin typeface="+mn-ea"/>
                <a:cs typeface="+mn-ea"/>
              </a:rPr>
              <a:t>B2</a:t>
            </a:r>
            <a:r>
              <a:rPr lang="zh-CN" altLang="en-US" sz="1400">
                <a:latin typeface="+mn-ea"/>
                <a:cs typeface="+mn-ea"/>
              </a:rPr>
              <a:t>单元格中</a:t>
            </a:r>
            <a:r>
              <a:rPr lang="zh-CN" altLang="en-US" sz="1400">
                <a:latin typeface="+mn-ea"/>
                <a:cs typeface="+mn-ea"/>
              </a:rPr>
              <a:t>字符串</a:t>
            </a:r>
            <a:r>
              <a:rPr lang="en-US" altLang="zh-CN" sz="1400">
                <a:latin typeface="+mn-ea"/>
                <a:cs typeface="+mn-ea"/>
              </a:rPr>
              <a:t>“</a:t>
            </a:r>
            <a:r>
              <a:rPr lang="zh-CN" altLang="en-US" sz="1400">
                <a:latin typeface="+mn-ea"/>
                <a:cs typeface="+mn-ea"/>
              </a:rPr>
              <a:t>小明</a:t>
            </a:r>
            <a:r>
              <a:rPr lang="en-US" altLang="zh-CN" sz="1400">
                <a:latin typeface="+mn-ea"/>
                <a:cs typeface="+mn-ea"/>
              </a:rPr>
              <a:t>”</a:t>
            </a:r>
            <a:r>
              <a:rPr lang="zh-CN" altLang="en-US" sz="1400">
                <a:latin typeface="+mn-ea"/>
                <a:cs typeface="+mn-ea"/>
              </a:rPr>
              <a:t>在</a:t>
            </a:r>
            <a:r>
              <a:rPr lang="en-US" altLang="zh-CN" sz="1400">
                <a:latin typeface="+mn-ea"/>
                <a:cs typeface="+mn-ea"/>
              </a:rPr>
              <a:t>A2:A5</a:t>
            </a:r>
            <a:r>
              <a:rPr lang="zh-CN" altLang="en-US" sz="1400">
                <a:latin typeface="+mn-ea"/>
                <a:cs typeface="+mn-ea"/>
              </a:rPr>
              <a:t>数组中出现的次数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注意：因为此处计算过程使用了数组，因此在函数内容完成后需要同时按</a:t>
            </a:r>
            <a:r>
              <a:rPr lang="en-US" altLang="zh-CN" sz="1400">
                <a:latin typeface="+mn-ea"/>
                <a:cs typeface="+mn-ea"/>
                <a:sym typeface="+mn-ea"/>
              </a:rPr>
              <a:t>ctrl</a:t>
            </a:r>
            <a:r>
              <a:rPr lang="en-US" altLang="zh-CN" sz="1400">
                <a:latin typeface="+mn-ea"/>
                <a:cs typeface="+mn-ea"/>
              </a:rPr>
              <a:t>+</a:t>
            </a:r>
            <a:r>
              <a:rPr lang="en-US" altLang="zh-CN" sz="1400">
                <a:latin typeface="+mn-ea"/>
                <a:cs typeface="+mn-ea"/>
                <a:sym typeface="+mn-ea"/>
              </a:rPr>
              <a:t>shift</a:t>
            </a:r>
            <a:r>
              <a:rPr lang="en-US" altLang="zh-CN" sz="1400">
                <a:latin typeface="+mn-ea"/>
                <a:cs typeface="+mn-ea"/>
              </a:rPr>
              <a:t>+enter</a:t>
            </a:r>
            <a:r>
              <a:rPr lang="zh-CN" altLang="en-US" sz="1400">
                <a:latin typeface="+mn-ea"/>
                <a:cs typeface="+mn-ea"/>
              </a:rPr>
              <a:t>三键完成计算，否则将出现错误值</a:t>
            </a:r>
            <a:endParaRPr lang="en-US" altLang="zh-CN" sz="1400">
              <a:latin typeface="+mn-ea"/>
              <a:cs typeface="+mn-ea"/>
            </a:endParaRPr>
          </a:p>
        </p:txBody>
      </p:sp>
      <p:pic>
        <p:nvPicPr>
          <p:cNvPr id="4" name="图片 3" descr="count-fi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70" y="3039110"/>
            <a:ext cx="3655695" cy="190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文本框 14"/>
          <p:cNvSpPr txBox="1"/>
          <p:nvPr>
            <p:custDataLst>
              <p:tags r:id="rId1"/>
            </p:custDataLst>
          </p:nvPr>
        </p:nvSpPr>
        <p:spPr>
          <a:xfrm>
            <a:off x="2289544" y="1065017"/>
            <a:ext cx="45643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谢谢观看！</a:t>
            </a:r>
            <a:endParaRPr lang="zh-CN" altLang="en-US" sz="7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42976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英文字符小写转大写-UPPER(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3834"/>
            <a:ext cx="7886700" cy="3263504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语法：UPPER(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text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作用：将文本中的小写字母转换为大写字母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例子：将选定区域中的小写字母</a:t>
            </a:r>
            <a:r>
              <a:rPr lang="en-US" altLang="zh-CN" sz="1400">
                <a:latin typeface="+mn-ea"/>
                <a:cs typeface="+mn-ea"/>
              </a:rPr>
              <a:t>“upper”</a:t>
            </a:r>
            <a:r>
              <a:rPr lang="zh-CN" altLang="en-US" sz="1400">
                <a:latin typeface="+mn-ea"/>
                <a:cs typeface="+mn-ea"/>
              </a:rPr>
              <a:t>转变成大写字母</a:t>
            </a:r>
            <a:r>
              <a:rPr lang="en-US" altLang="zh-CN" sz="1400">
                <a:latin typeface="+mn-ea"/>
                <a:cs typeface="+mn-ea"/>
              </a:rPr>
              <a:t>“UPPER”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upp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24530" y="2872740"/>
            <a:ext cx="269557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42976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英文字符大写转小写-LOWER(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3834"/>
            <a:ext cx="7886700" cy="3263504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语法：LOWER(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text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作用：将文本中的所有大写字母转换为小写字母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例子：将选定区域中的大写字母“LOWER”转变为小写字母“lower”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LOW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984500"/>
            <a:ext cx="276225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30657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查找字符数量-LEN(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3834"/>
            <a:ext cx="7886700" cy="3263504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语法：LEN(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text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作用：LEN函数会返回文本字符串中的字符个数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注意：空格将作为字符进行计数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例子：字符串“一二三  四五六”中存在一个空格，因此总的字符个数为7个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l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65" y="3088640"/>
            <a:ext cx="2924175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14"/>
          <p:cNvSpPr txBox="1"/>
          <p:nvPr>
            <p:custDataLst>
              <p:tags r:id="rId1"/>
            </p:custDataLst>
          </p:nvPr>
        </p:nvSpPr>
        <p:spPr>
          <a:xfrm>
            <a:off x="771531" y="639954"/>
            <a:ext cx="23926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二</a:t>
            </a:r>
            <a:r>
              <a:rPr lang="zh-CN" altLang="en-US" sz="32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、判断公式</a:t>
            </a:r>
            <a:endParaRPr lang="zh-CN" altLang="en-US" sz="32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470" y="1642110"/>
            <a:ext cx="6348730" cy="2536825"/>
          </a:xfrm>
        </p:spPr>
        <p:txBody>
          <a:bodyPr/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单条件判断返回值：IF()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  <a:p>
            <a:r>
              <a:rPr sz="1600">
                <a:solidFill>
                  <a:schemeClr val="accent5">
                    <a:lumMod val="50000"/>
                  </a:schemeClr>
                </a:solidFill>
                <a:latin typeface="+mj-lt"/>
                <a:cs typeface="+mj-lt"/>
              </a:rPr>
              <a:t>多条件判断返回值：IF(AND())、IF(OR())</a:t>
            </a:r>
            <a:endParaRPr sz="1600">
              <a:solidFill>
                <a:schemeClr val="accent5">
                  <a:lumMod val="5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35610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单条件判断返回值-IF( 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9064"/>
            <a:ext cx="7886700" cy="3263504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语法：IF(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结果为真时的值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结果为假时的值</a:t>
            </a:r>
            <a:r>
              <a:rPr lang="zh-CN" altLang="en-US" sz="1400">
                <a:latin typeface="+mn-ea"/>
                <a:cs typeface="+mn-ea"/>
              </a:rPr>
              <a:t>)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作用：判断一个条件是否满足，如果满足返回一个值，如果不满足则返回另一个值。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例子：通过</a:t>
            </a:r>
            <a:r>
              <a:rPr lang="en-US" altLang="zh-CN" sz="1400">
                <a:latin typeface="+mn-ea"/>
                <a:cs typeface="+mn-ea"/>
              </a:rPr>
              <a:t>if</a:t>
            </a:r>
            <a:r>
              <a:rPr lang="zh-CN" altLang="en-US" sz="1400">
                <a:latin typeface="+mn-ea"/>
                <a:cs typeface="+mn-ea"/>
              </a:rPr>
              <a:t>语句判断</a:t>
            </a:r>
            <a:r>
              <a:rPr lang="en-US" altLang="zh-CN" sz="1400">
                <a:latin typeface="+mn-ea"/>
                <a:cs typeface="+mn-ea"/>
              </a:rPr>
              <a:t>B1</a:t>
            </a:r>
            <a:r>
              <a:rPr lang="zh-CN" altLang="en-US" sz="1400">
                <a:latin typeface="+mn-ea"/>
                <a:cs typeface="+mn-ea"/>
              </a:rPr>
              <a:t>单元格中的内容是否为</a:t>
            </a:r>
            <a:r>
              <a:rPr lang="en-US" altLang="zh-CN" sz="1400">
                <a:latin typeface="+mn-ea"/>
                <a:cs typeface="+mn-ea"/>
              </a:rPr>
              <a:t>“YES”</a:t>
            </a:r>
            <a:r>
              <a:rPr lang="zh-CN" altLang="en-US" sz="1400">
                <a:latin typeface="+mn-ea"/>
                <a:cs typeface="+mn-ea"/>
              </a:rPr>
              <a:t>，如果条件成立则输出数值</a:t>
            </a:r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，如果条件不成立则输出数值</a:t>
            </a:r>
            <a:r>
              <a:rPr lang="en-US" altLang="zh-CN" sz="1400">
                <a:latin typeface="+mn-ea"/>
                <a:cs typeface="+mn-ea"/>
              </a:rPr>
              <a:t>0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3142615"/>
            <a:ext cx="330517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4"/>
          <p:cNvSpPr txBox="1"/>
          <p:nvPr>
            <p:custDataLst>
              <p:tags r:id="rId1"/>
            </p:custDataLst>
          </p:nvPr>
        </p:nvSpPr>
        <p:spPr>
          <a:xfrm>
            <a:off x="628656" y="610744"/>
            <a:ext cx="4259580" cy="5219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p>
            <a:pPr algn="ctr"/>
            <a:r>
              <a:rPr lang="zh-CN" altLang="en-US" sz="2800" spc="-300">
                <a:solidFill>
                  <a:srgbClr val="03353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多条件判断返回值-IF(AND( ))</a:t>
            </a:r>
            <a:endParaRPr lang="zh-CN" altLang="en-US" sz="2800" spc="-300">
              <a:solidFill>
                <a:srgbClr val="03353E"/>
              </a:solidFill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98905"/>
            <a:ext cx="7886700" cy="3629660"/>
          </a:xfrm>
        </p:spPr>
        <p:txBody>
          <a:bodyPr/>
          <a:p>
            <a:r>
              <a:rPr lang="zh-CN" altLang="en-US" sz="1400">
                <a:latin typeface="+mn-ea"/>
                <a:cs typeface="+mn-ea"/>
              </a:rPr>
              <a:t>语法：IF(</a:t>
            </a:r>
            <a:r>
              <a:rPr lang="en-US" altLang="zh-CN" sz="1400">
                <a:latin typeface="+mn-ea"/>
                <a:cs typeface="+mn-ea"/>
              </a:rPr>
              <a:t>AND</a:t>
            </a:r>
            <a:r>
              <a:rPr lang="zh-CN" altLang="en-US" sz="1400">
                <a:latin typeface="+mn-ea"/>
                <a:cs typeface="+mn-ea"/>
              </a:rPr>
              <a:t>(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测试条件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,...),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结果为真时的值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结果为假时的值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作用：判断多个条件，只有当所有条件都满足时返回true值，否则返回false值</a:t>
            </a:r>
            <a:endParaRPr lang="zh-CN" altLang="en-US" sz="1400">
              <a:latin typeface="+mn-ea"/>
              <a:cs typeface="+mn-ea"/>
            </a:endParaRPr>
          </a:p>
          <a:p>
            <a:r>
              <a:rPr lang="zh-CN" altLang="en-US" sz="1400">
                <a:latin typeface="+mn-ea"/>
                <a:cs typeface="+mn-ea"/>
              </a:rPr>
              <a:t>例子：筛选语文、数学两门课程考试都通过的人员，只有通过才显示成绩合格。</a:t>
            </a:r>
            <a:endParaRPr lang="zh-CN" altLang="en-US" sz="1400">
              <a:latin typeface="+mn-ea"/>
              <a:cs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if-a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2700020"/>
            <a:ext cx="6238875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PLACING_PICTURE_USER_VIEWPORT" val="{&quot;height&quot;:3885,&quot;width&quot;:11295}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KSO_WM_UNIT_PLACING_PICTURE_USER_VIEWPORT" val="{&quot;height&quot;:2370,&quot;width&quot;:5040}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PLACING_PICTURE_USER_VIEWPORT" val="{&quot;height&quot;:1740,&quot;width&quot;:4245}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3893</Words>
  <Application>WPS 演示</Application>
  <PresentationFormat>全屏显示(16:9)</PresentationFormat>
  <Paragraphs>218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汉仪尚巍手书W</vt:lpstr>
      <vt:lpstr>微软雅黑</vt:lpstr>
      <vt:lpstr>Arial Unicode MS</vt:lpstr>
      <vt:lpstr>华文细黑</vt:lpstr>
      <vt:lpstr>微软雅黑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 哒哒</dc:creator>
  <cp:lastModifiedBy>YangTeng</cp:lastModifiedBy>
  <cp:revision>792</cp:revision>
  <dcterms:created xsi:type="dcterms:W3CDTF">2018-09-07T02:09:00Z</dcterms:created>
  <dcterms:modified xsi:type="dcterms:W3CDTF">2021-08-16T05:22:26Z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90FBE3C74EE64087881FB76F08C5DB33</vt:lpwstr>
  </property>
</Properties>
</file>