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85" r:id="rId3"/>
    <p:sldId id="319" r:id="rId4"/>
    <p:sldId id="320" r:id="rId6"/>
    <p:sldId id="322" r:id="rId7"/>
    <p:sldId id="323" r:id="rId8"/>
    <p:sldId id="325" r:id="rId9"/>
    <p:sldId id="324" r:id="rId10"/>
    <p:sldId id="424" r:id="rId11"/>
    <p:sldId id="331" r:id="rId12"/>
    <p:sldId id="333" r:id="rId13"/>
    <p:sldId id="334" r:id="rId14"/>
    <p:sldId id="335" r:id="rId15"/>
    <p:sldId id="345" r:id="rId16"/>
    <p:sldId id="336" r:id="rId17"/>
    <p:sldId id="346" r:id="rId18"/>
    <p:sldId id="347" r:id="rId19"/>
    <p:sldId id="348" r:id="rId20"/>
    <p:sldId id="339" r:id="rId21"/>
    <p:sldId id="338" r:id="rId22"/>
    <p:sldId id="342" r:id="rId23"/>
    <p:sldId id="387" r:id="rId24"/>
    <p:sldId id="343" r:id="rId25"/>
    <p:sldId id="344" r:id="rId26"/>
    <p:sldId id="361" r:id="rId27"/>
    <p:sldId id="362" r:id="rId28"/>
    <p:sldId id="363" r:id="rId29"/>
    <p:sldId id="370" r:id="rId30"/>
    <p:sldId id="371" r:id="rId31"/>
    <p:sldId id="373" r:id="rId32"/>
    <p:sldId id="374" r:id="rId33"/>
    <p:sldId id="375" r:id="rId34"/>
    <p:sldId id="376" r:id="rId35"/>
    <p:sldId id="377" r:id="rId36"/>
    <p:sldId id="355" r:id="rId37"/>
    <p:sldId id="356" r:id="rId38"/>
    <p:sldId id="357" r:id="rId39"/>
    <p:sldId id="358" r:id="rId40"/>
    <p:sldId id="359" r:id="rId41"/>
    <p:sldId id="360" r:id="rId42"/>
    <p:sldId id="386" r:id="rId43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71"/>
    <a:srgbClr val="5775B3"/>
    <a:srgbClr val="2272AB"/>
    <a:srgbClr val="073860"/>
    <a:srgbClr val="006977"/>
    <a:srgbClr val="106D9C"/>
    <a:srgbClr val="698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48" y="132"/>
      </p:cViewPr>
      <p:guideLst>
        <p:guide orient="horz" pos="1620"/>
        <p:guide pos="27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8" Type="http://schemas.openxmlformats.org/officeDocument/2006/relationships/tags" Target="tags/tag12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查看快捷键：Help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--&gt;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keyboard shortcuts</a:t>
            </a:r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779592"/>
            <a:ext cx="7773338" cy="88142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13"/>
          <p:cNvGrpSpPr/>
          <p:nvPr userDrawn="1"/>
        </p:nvGrpSpPr>
        <p:grpSpPr>
          <a:xfrm>
            <a:off x="6020664" y="137592"/>
            <a:ext cx="2772962" cy="443692"/>
            <a:chOff x="2129" y="-957"/>
            <a:chExt cx="4709" cy="754"/>
          </a:xfrm>
        </p:grpSpPr>
        <p:pic>
          <p:nvPicPr>
            <p:cNvPr id="10" name="图片 17" descr="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5F6F7"/>
                </a:clrFrom>
                <a:clrTo>
                  <a:srgbClr val="F5F6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1100000" flipH="1" flipV="1">
              <a:off x="2129" y="-879"/>
              <a:ext cx="611" cy="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文本框 18"/>
            <p:cNvSpPr txBox="1"/>
            <p:nvPr/>
          </p:nvSpPr>
          <p:spPr>
            <a:xfrm>
              <a:off x="2686" y="-957"/>
              <a:ext cx="4152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/>
              <a:r>
                <a:rPr lang="zh-CN" altLang="en-US" sz="1400" b="1" dirty="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福州扬腾网络科技有限公司</a:t>
              </a:r>
              <a:endParaRPr lang="zh-CN" altLang="en-US" sz="1400" b="1" dirty="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2702" y="-620"/>
              <a:ext cx="4135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/>
              <a:r>
                <a:rPr lang="en-US" altLang="zh-CN" sz="100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Fuzhou Yangteng Network Co.,Ltd</a:t>
              </a:r>
              <a:endParaRPr lang="en-US" altLang="zh-CN" sz="100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7" name="组合 13"/>
          <p:cNvGrpSpPr/>
          <p:nvPr userDrawn="1"/>
        </p:nvGrpSpPr>
        <p:grpSpPr>
          <a:xfrm>
            <a:off x="5989790" y="105410"/>
            <a:ext cx="2772962" cy="443692"/>
            <a:chOff x="2129" y="-957"/>
            <a:chExt cx="4709" cy="754"/>
          </a:xfrm>
        </p:grpSpPr>
        <p:pic>
          <p:nvPicPr>
            <p:cNvPr id="9" name="图片 17" descr="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5F6F7"/>
                </a:clrFrom>
                <a:clrTo>
                  <a:srgbClr val="F5F6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1100000" flipH="1" flipV="1">
              <a:off x="2129" y="-879"/>
              <a:ext cx="611" cy="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18"/>
            <p:cNvSpPr txBox="1"/>
            <p:nvPr/>
          </p:nvSpPr>
          <p:spPr>
            <a:xfrm>
              <a:off x="2686" y="-957"/>
              <a:ext cx="4152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/>
              <a:r>
                <a:rPr lang="zh-CN" altLang="en-US" sz="1400" b="1" dirty="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福州扬腾网络科技有限公司</a:t>
              </a:r>
              <a:endParaRPr lang="zh-CN" altLang="en-US" sz="1400" b="1" dirty="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9"/>
            <p:cNvSpPr txBox="1"/>
            <p:nvPr/>
          </p:nvSpPr>
          <p:spPr>
            <a:xfrm>
              <a:off x="2702" y="-620"/>
              <a:ext cx="4135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/>
              <a:r>
                <a:rPr lang="en-US" altLang="zh-CN" sz="100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Fuzhou Yangteng Network Co.,Ltd</a:t>
              </a:r>
              <a:endParaRPr lang="en-US" altLang="zh-CN" sz="100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tags" Target="../tags/tag10.xml"/><Relationship Id="rId2" Type="http://schemas.openxmlformats.org/officeDocument/2006/relationships/image" Target="../media/image15.png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hyperlink" Target="https://www.anaconda.com/products/individua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9144001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7316" y="479323"/>
            <a:ext cx="4689988" cy="2764511"/>
          </a:xfrm>
        </p:spPr>
        <p:txBody>
          <a:bodyPr rtlCol="0">
            <a:normAutofit/>
          </a:bodyPr>
          <a:lstStyle/>
          <a:p>
            <a:pPr rtl="0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第一期培训</a:t>
            </a:r>
            <a:endParaRPr lang="en-US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7315" y="3504554"/>
            <a:ext cx="4702010" cy="766124"/>
          </a:xfrm>
        </p:spPr>
        <p:txBody>
          <a:bodyPr rtlCol="0">
            <a:normAutofit lnSpcReduction="20000"/>
          </a:bodyPr>
          <a:lstStyle/>
          <a:p>
            <a:pPr rtl="0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数据分析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2022/04—update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3476486" cy="51434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70816" y="3374194"/>
            <a:ext cx="4227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jupyter notebook 的两种模式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75665" y="1260475"/>
            <a:ext cx="7077710" cy="334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1.命令模式：</a:t>
            </a:r>
            <a:endParaRPr lang="en-US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按</a:t>
            </a:r>
            <a:r>
              <a:rPr lang="en-US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esc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键进入命令模式。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命令模式将键盘命令与Jupyter Notebook笔记本命令相结合，可以通过键盘不同键的组合运行笔记本的命令。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命令模式下，单元格边框为灰色，且左侧边框线为蓝色粗线条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None/>
            </a:pPr>
            <a:endParaRPr lang="zh-CN" altLang="en-US" sz="14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440" y="2987993"/>
            <a:ext cx="5274310" cy="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jupyter notebook 的两种模式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75665" y="1260475"/>
            <a:ext cx="7077710" cy="334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2.编辑模式</a:t>
            </a:r>
            <a:endParaRPr lang="en-US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l">
              <a:buSzTx/>
            </a:pP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</a:t>
            </a:r>
            <a:r>
              <a:rPr lang="en-US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enter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键进入编辑模式。</a:t>
            </a:r>
            <a:endParaRPr lang="en-US" altLang="zh-CN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buSzTx/>
            </a:pP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编辑模式使用户可以在单元格内编辑代码或文档。</a:t>
            </a:r>
            <a:endParaRPr lang="en-US" altLang="zh-CN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buSzTx/>
            </a:pP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编辑模式下，单元格边框和左侧边框线均为绿色。</a:t>
            </a:r>
            <a:endParaRPr lang="en-US" altLang="zh-CN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2801938"/>
            <a:ext cx="5266690" cy="68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jupyter notebook 的快捷键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命令模式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编辑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67740" y="1443990"/>
          <a:ext cx="54102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805"/>
                <a:gridCol w="3668395"/>
              </a:tblGrid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Ctrl+shift+F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打开命令选项板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将单元格切换至code状态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将单元格切换至markdown状态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1-6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将单元格设定1-6标题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在上方插入单元格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在下方插入单元格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↑</a:t>
                      </a: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选中上方单元格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↓</a:t>
                      </a: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选中下方单元格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Shift+↑</a:t>
                      </a: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K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向上多选单元格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Shift+↓</a:t>
                      </a: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向下多选单元格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Shift+M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合并选中单元格，若直选中一个则与下一个单元格合并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967423" y="3553460"/>
          <a:ext cx="541210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7838"/>
                <a:gridCol w="366395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Tab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代码补全或缩进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Tab+shift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工具</a:t>
                      </a: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提示</a:t>
                      </a:r>
                      <a:endParaRPr lang="zh-CN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Ctrl+]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向后缩进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Ctrl+[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向前缩进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Ctrl+↑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光标跳至单元格起始位置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Ctrl+↓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光标跳至单元格最终位置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Ctrl+Enter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运行当前单元格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Shift+</a:t>
                      </a:r>
                      <a:r>
                        <a:rPr lang="en-US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Enter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运行当前单元格，且光标跳至下一单元</a:t>
                      </a: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格</a:t>
                      </a:r>
                      <a:endParaRPr lang="zh-CN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Alt+Enter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运行当前单元格，并在单元格下方插入新单元格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2.1表达式与运算符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rmAutofit/>
          </a:bodyPr>
          <a:lstStyle/>
          <a:p>
            <a:pPr marL="342900" indent="-172720" fontAlgn="auto">
              <a:spcBef>
                <a:spcPts val="700"/>
              </a:spcBef>
              <a:buFont typeface="Arial" panose="020B0604020202020204" pitchFamily="34" charset="0"/>
              <a:buAutoNum type="arabicPeriod"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表达式是由一个或多个操作数及零个或运算符组成的序列，其计算结果为一个值、对象、方法或命名空间。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表达式可以包含文本值、方法调用、运算符以及其操作数、或简单名称。简单名称可以是变量名、类型成员名、方法参数名、命名空间或类型名。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表达式可以使用运算符（运算符又可以使用其他表达式作为参数）或方法调用（方法调用的参数又可以是其他方法参数），因此表达式可以很简单，也可以非常复杂。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172720" algn="l" fontAlgn="auto">
              <a:spcBef>
                <a:spcPts val="700"/>
              </a:spcBef>
              <a:buSzTx/>
              <a:buFont typeface="+mj-lt"/>
              <a:buAutoNum type="arabicPeriod"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运算符种类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buSzTx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运算符类型有</a:t>
            </a:r>
            <a:r>
              <a:rPr lang="zh-CN" altLang="en-US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算数运算符、关系运算符、赋值运算符、逻辑运算符和条件运算符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buSzTx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按照运算需要的操作数目，可以分为一元，二元，三元运算符：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buSzTx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一元：就是只需要一个操作数。例：+，-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buSzTx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二元：需要两个操作数。大多数都是二元。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buSzTx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三元：需要三个操作数，条件运算是三元运算符。例：b if a else c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buSzTx/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2.1.1 算数运算符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rmAutofit/>
          </a:bodyPr>
          <a:lstStyle/>
          <a:p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算数运算符是一个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二元运算符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是完成基本的算术运算使用的符号，用来处理四则运算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算数运算符的优先级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0" fontAlgn="auto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先乘除后加减</a:t>
            </a:r>
            <a:endParaRPr lang="zh-CN" altLang="en-US" sz="12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0" fontAlgn="auto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同级运算符是 从左至右 计算</a:t>
            </a:r>
            <a:endParaRPr lang="zh-CN" altLang="en-US" sz="12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0" fontAlgn="auto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可以使用 () 调整计算的优先级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87120" y="2930525"/>
          <a:ext cx="6087110" cy="1530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415"/>
                <a:gridCol w="1854835"/>
                <a:gridCol w="3197860"/>
              </a:tblGrid>
              <a:tr h="1866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描述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实例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866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+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加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 + 20 = 30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-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减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20-10=10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*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乘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1*2=2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除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20/10=2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2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取整除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返回除法的整数部分（商） 9 // 2 输出结果 4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%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取余数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返回除法的余数 9 % 2 = 1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**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幂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又称次方、乘方，2 ** 3 = 8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2.1.2 关系运算符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rmAutofit/>
          </a:bodyPr>
          <a:lstStyle/>
          <a:p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用于比较两个表达式的值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88390" y="1812925"/>
          <a:ext cx="6967220" cy="1804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830"/>
                <a:gridCol w="4898390"/>
              </a:tblGrid>
              <a:tr h="20764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描述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8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==</a:t>
                      </a:r>
                      <a:endParaRPr lang="en-US" altLang="en-US" sz="1200" b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检查两个操作数的值是否相等，如果是则条件变为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真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200" b="0">
                          <a:solidFill>
                            <a:srgbClr val="FF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!=</a:t>
                      </a:r>
                      <a:endParaRPr lang="en-US" altLang="zh-CN" sz="1200" b="0">
                        <a:solidFill>
                          <a:srgbClr val="FF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检查两个操作数的值是否相等，如果值不</a:t>
                      </a:r>
                      <a:r>
                        <a:rPr lang="zh-CN" altLang="en-US" sz="120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相等，则条件变为真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&gt;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检查左操作数的值是否大于右操作数的值，如果是，则条件成立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检查左操作数的值是否小于右操作数的值，如果是，则条件成立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&gt;=</a:t>
                      </a:r>
                      <a:endParaRPr 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检查左操作数的值是否大于或等于右操作数的值，如果是，则条件成立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&lt;=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检查左操作数的值是否小于或等于右操作数的值，如果是，则条件成立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2.1.3 赋值运算符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07745" y="1498600"/>
          <a:ext cx="6967220" cy="2223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755"/>
                <a:gridCol w="2876240"/>
                <a:gridCol w="2876225"/>
              </a:tblGrid>
              <a:tr h="20764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描述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实例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8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=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赋值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*=</a:t>
                      </a:r>
                      <a:endParaRPr lang="en-US" altLang="zh-CN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复合赋值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64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+=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加法赋值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运算符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 += a 等效于 c = c + a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-=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减法赋值运算符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 -= a 等效于 c = c - a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28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*=</a:t>
                      </a:r>
                      <a:endParaRPr 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乘法赋值运算符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 *= a 等效于 c = c * a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/=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除法赋值运算符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 /= a 等效于 c = c / a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%=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取模赋值运算符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 %= a 等效于 c = c % a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**=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幂赋值运算符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c **= a 等效于 c = c ** a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//=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取整除赋值运算符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 //= a 等效于 c = c // a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2.1.4 逻辑运算符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rmAutofit/>
          </a:bodyPr>
          <a:lstStyle/>
          <a:p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zh-CN" altLang="en-US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not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这几个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zh-CN" altLang="en-US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：参数从左向右解析，一旦结果确定就停止（例如：如果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为真，而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为假，则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en-US" altLang="zh-CN" sz="14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不会解析</a:t>
            </a:r>
            <a:r>
              <a:rPr lang="en-US" altLang="zh-CN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14400" y="2218690"/>
          <a:ext cx="7433310" cy="239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35"/>
                <a:gridCol w="1462405"/>
                <a:gridCol w="4674870"/>
              </a:tblGrid>
              <a:tr h="208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运算符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逻辑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表达式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描述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and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x and 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y</a:t>
                      </a:r>
                      <a:endParaRPr lang="en-US" altLang="zh-CN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布尔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“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与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”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，如果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为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False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 and y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返回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False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，否则它返回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y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的计算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值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or</a:t>
                      </a:r>
                      <a:endParaRPr lang="en-US" altLang="zh-CN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 or 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y</a:t>
                      </a:r>
                      <a:endParaRPr lang="en-US" altLang="zh-CN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布尔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“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或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”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，如果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是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True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，它返回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True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，否则它返回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y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的计算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值</a:t>
                      </a:r>
                      <a:endParaRPr lang="zh-CN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not</a:t>
                      </a:r>
                      <a:endParaRPr lang="en-US" altLang="en-US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not 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</a:t>
                      </a:r>
                      <a:endParaRPr lang="en-US" altLang="zh-CN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布尔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“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非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”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，如果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为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True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，返回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False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，如果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为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False</a:t>
                      </a:r>
                      <a:r>
                        <a:rPr lang="zh-CN" altLang="en-US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，它返回</a:t>
                      </a:r>
                      <a:r>
                        <a:rPr lang="en-US" altLang="zh-CN" sz="1200" b="0">
                          <a:solidFill>
                            <a:srgbClr val="333333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True</a:t>
                      </a:r>
                      <a:endParaRPr lang="en-US" altLang="zh-CN" sz="1200" b="0">
                        <a:solidFill>
                          <a:srgbClr val="333333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标识符和关键字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0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1.标识符</a:t>
            </a:r>
            <a:endParaRPr lang="zh-CN" altLang="en-US" sz="10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标识符就是程序员定义的变量名、函数名</a:t>
            </a: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规则（需要有见名知义的效果）：</a:t>
            </a: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fontAlgn="auto">
              <a:lnSpc>
                <a:spcPct val="200000"/>
              </a:lnSpc>
              <a:spcBef>
                <a:spcPts val="3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sz="1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标识符可以由字母、下划线和数字组成</a:t>
            </a: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fontAlgn="auto">
              <a:lnSpc>
                <a:spcPct val="200000"/>
              </a:lnSpc>
              <a:spcBef>
                <a:spcPts val="3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sz="1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不能以数字开头</a:t>
            </a: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fontAlgn="auto">
              <a:lnSpc>
                <a:spcPct val="200000"/>
              </a:lnSpc>
              <a:spcBef>
                <a:spcPts val="3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sz="1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不能与关键字重名</a:t>
            </a: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0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2.关键字</a:t>
            </a:r>
            <a:endParaRPr lang="zh-CN" altLang="en-US" sz="10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algn="l" fontAlgn="auto">
              <a:lnSpc>
                <a:spcPct val="200000"/>
              </a:lnSpc>
              <a:spcBef>
                <a:spcPts val="3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sz="1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 就是在 Python 内部已经使用的标识符</a:t>
            </a: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algn="l" fontAlgn="auto">
              <a:lnSpc>
                <a:spcPct val="200000"/>
              </a:lnSpc>
              <a:spcBef>
                <a:spcPts val="3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sz="1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 具有特殊的功能和含义</a:t>
            </a: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algn="l" fontAlgn="auto">
              <a:lnSpc>
                <a:spcPct val="200000"/>
              </a:lnSpc>
              <a:spcBef>
                <a:spcPts val="3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sz="1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开发者 不允许定义和关键字相同的名字的标示符</a:t>
            </a: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algn="l" fontAlgn="auto">
              <a:lnSpc>
                <a:spcPct val="200000"/>
              </a:lnSpc>
              <a:spcBef>
                <a:spcPts val="3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sz="1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可执行命令查看关键字</a:t>
            </a: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algn="l" fontAlgn="auto">
              <a:lnSpc>
                <a:spcPct val="200000"/>
              </a:lnSpc>
              <a:buSzTx/>
            </a:pP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44770" y="4229735"/>
            <a:ext cx="2049780" cy="913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keyword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keyword.kwlist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065145" y="5015230"/>
            <a:ext cx="19907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变量的基本使用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4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程序就是用来处理数据的，而变量就是用来存储数据的</a:t>
            </a: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algn="l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2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 Python 中，每个变量在使用前都必须赋值，变量赋值以后 该变量才会被创建</a:t>
            </a:r>
            <a:endParaRPr lang="zh-CN" altLang="en-US" sz="12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algn="l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2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等号（=）用来给变量赋值</a:t>
            </a:r>
            <a:endParaRPr lang="zh-CN" altLang="en-US" sz="12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algn="l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2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左边是一个变量名</a:t>
            </a:r>
            <a:endParaRPr lang="zh-CN" altLang="en-US" sz="12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algn="l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2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右边是存储在变量中的值</a:t>
            </a:r>
            <a:endParaRPr lang="zh-CN" altLang="en-US" sz="12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477645" y="3533775"/>
            <a:ext cx="1722120" cy="955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格式：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73df0fcca88842b293e8fc5477edee1"/>
          <p:cNvPicPr>
            <a:picLocks noChangeAspect="1"/>
          </p:cNvPicPr>
          <p:nvPr/>
        </p:nvPicPr>
        <p:blipFill>
          <a:blip r:embed="rId1">
            <a:alphaModFix amt="12000"/>
          </a:blip>
          <a:stretch>
            <a:fillRect/>
          </a:stretch>
        </p:blipFill>
        <p:spPr>
          <a:xfrm>
            <a:off x="-635" y="1035050"/>
            <a:ext cx="9144635" cy="4108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48947" y="1163648"/>
            <a:ext cx="1989455" cy="141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python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基础介绍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algn="l"/>
            <a:endParaRPr lang="zh-CN" altLang="en-US" sz="79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python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起源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python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特点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python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编译环境搭建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jupyter notebook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基础介绍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6136" y="1459513"/>
            <a:ext cx="21501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第一个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python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代码</a:t>
            </a:r>
            <a:endParaRPr lang="zh-CN" altLang="en-US" sz="79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表达式与运算符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标识符与关键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字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变量的基本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使用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8947" y="3097808"/>
            <a:ext cx="1167130" cy="919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判断语句</a:t>
            </a:r>
            <a:endParaRPr lang="zh-CN" altLang="en-US" sz="79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判断</a:t>
            </a: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基本介绍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elif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用法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79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if</a:t>
            </a:r>
            <a:r>
              <a:rPr lang="zh-CN" altLang="en-US" sz="79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语句嵌套</a:t>
            </a:r>
            <a:r>
              <a:rPr lang="zh-CN" altLang="en-US" sz="79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</a:t>
            </a:r>
            <a:endParaRPr lang="zh-CN" altLang="en-US" sz="79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5" name="标题 1"/>
          <p:cNvSpPr txBox="1"/>
          <p:nvPr/>
        </p:nvSpPr>
        <p:spPr>
          <a:xfrm>
            <a:off x="3945573" y="518319"/>
            <a:ext cx="1128236" cy="475774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zh-CN" altLang="en-US" sz="3000" b="1" dirty="0">
                <a:solidFill>
                  <a:srgbClr val="4B5C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目</a:t>
            </a:r>
            <a:r>
              <a:rPr lang="en-US" altLang="zh-CN" sz="3000" b="1" dirty="0">
                <a:solidFill>
                  <a:srgbClr val="4B5C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 </a:t>
            </a:r>
            <a:r>
              <a:rPr lang="zh-CN" altLang="en-US" sz="3000" b="1" dirty="0">
                <a:solidFill>
                  <a:srgbClr val="4B5C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录</a:t>
            </a:r>
            <a:endParaRPr lang="zh-CN" altLang="en-US" sz="3000" b="1" dirty="0">
              <a:solidFill>
                <a:srgbClr val="4B5C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37370" y="1163648"/>
            <a:ext cx="372734" cy="372734"/>
            <a:chOff x="2213" y="3161"/>
            <a:chExt cx="931" cy="931"/>
          </a:xfrm>
          <a:solidFill>
            <a:srgbClr val="4B5C7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213" y="3161"/>
              <a:ext cx="931" cy="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solidFill>
                  <a:schemeClr val="tx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Lato regular" panose="020F0502020204030203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76" y="3281"/>
              <a:ext cx="421" cy="6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015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01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71458" y="1498571"/>
            <a:ext cx="372428" cy="372428"/>
            <a:chOff x="2213" y="4966"/>
            <a:chExt cx="782" cy="782"/>
          </a:xfrm>
          <a:solidFill>
            <a:srgbClr val="4B5C71"/>
          </a:solidFill>
        </p:grpSpPr>
        <p:sp>
          <p:nvSpPr>
            <p:cNvPr id="23" name="Rounded Rectangle 22"/>
            <p:cNvSpPr/>
            <p:nvPr/>
          </p:nvSpPr>
          <p:spPr>
            <a:xfrm>
              <a:off x="2213" y="4966"/>
              <a:ext cx="782" cy="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solidFill>
                  <a:schemeClr val="tx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Lato regular" panose="020F0502020204030203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33" y="5068"/>
              <a:ext cx="465" cy="5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01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37370" y="3161223"/>
            <a:ext cx="372428" cy="372428"/>
            <a:chOff x="2213" y="6771"/>
            <a:chExt cx="782" cy="782"/>
          </a:xfrm>
          <a:solidFill>
            <a:srgbClr val="4B5C71"/>
          </a:solidFill>
        </p:grpSpPr>
        <p:sp>
          <p:nvSpPr>
            <p:cNvPr id="26" name="Rounded Rectangle 25"/>
            <p:cNvSpPr/>
            <p:nvPr/>
          </p:nvSpPr>
          <p:spPr>
            <a:xfrm>
              <a:off x="2213" y="6771"/>
              <a:ext cx="782" cy="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solidFill>
                  <a:schemeClr val="tx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Lato regular" panose="020F0502020204030203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50" y="6874"/>
              <a:ext cx="465" cy="5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01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7"/>
          <p:cNvSpPr txBox="1"/>
          <p:nvPr/>
        </p:nvSpPr>
        <p:spPr>
          <a:xfrm>
            <a:off x="4866136" y="3115038"/>
            <a:ext cx="1520190" cy="143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循环语句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while循环基本使用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循环的基本使用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break 和 continue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的使用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循环嵌套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演示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71458" y="3240143"/>
            <a:ext cx="372428" cy="372428"/>
            <a:chOff x="2213" y="6771"/>
            <a:chExt cx="782" cy="782"/>
          </a:xfrm>
          <a:solidFill>
            <a:srgbClr val="4B5C71"/>
          </a:solidFill>
        </p:grpSpPr>
        <p:sp>
          <p:nvSpPr>
            <p:cNvPr id="27" name="Rounded Rectangle 25"/>
            <p:cNvSpPr/>
            <p:nvPr/>
          </p:nvSpPr>
          <p:spPr>
            <a:xfrm>
              <a:off x="2213" y="6771"/>
              <a:ext cx="782" cy="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solidFill>
                  <a:schemeClr val="tx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Lato regular" panose="020F0502020204030203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350" y="6874"/>
              <a:ext cx="465" cy="5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01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2.3.1 变量的命名规则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Autofit/>
          </a:bodyPr>
          <a:lstStyle/>
          <a:p>
            <a:pPr marL="34290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0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命名规则可以被视为一种惯例，并无绝对与强制目的是为了增加代码的识别和可读性</a:t>
            </a: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000" kern="100" cap="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在定义变量时，为了保证代码格式，= 的左右应该各保留一个空格</a:t>
            </a:r>
            <a:endParaRPr lang="zh-CN" altLang="en-US" sz="1000" kern="100" cap="none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0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在Python中，如果变量名需要由二个或多个单词组成时，可以按照以下方式命名</a:t>
            </a: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0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每个单词都使用小写字母</a:t>
            </a: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lvl="1" algn="l" fontAlgn="auto">
              <a:lnSpc>
                <a:spcPct val="150000"/>
              </a:lnSpc>
              <a:buSzTx/>
              <a:buFont typeface="Wingdings" panose="05000000000000000000" charset="0"/>
              <a:buChar char="Ø"/>
            </a:pPr>
            <a:r>
              <a:rPr lang="zh-CN" altLang="en-US" sz="10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单词与单词之间使用 _下划线 连接</a:t>
            </a: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5850" lvl="2" algn="l" fontAlgn="auto">
              <a:lnSpc>
                <a:spcPct val="150000"/>
              </a:lnSpc>
              <a:buSzTx/>
              <a:buNone/>
            </a:pPr>
            <a:r>
              <a:rPr lang="zh-CN" altLang="en-US" sz="10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sz="10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first_name、last_name、qq_number、qq_password</a:t>
            </a:r>
            <a:endParaRPr sz="1000" kern="100" cap="none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algn="l" fontAlgn="auto">
              <a:lnSpc>
                <a:spcPct val="150000"/>
              </a:lnSpc>
              <a:spcBef>
                <a:spcPts val="75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sz="1000" kern="100" cap="none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驼峰命名法：当 变量名 是由二个或多个单词组成时，还可以利用驼峰命名法来命名</a:t>
            </a:r>
            <a:endParaRPr lang="zh-CN" altLang="en-US" sz="1000" kern="100" cap="none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1550" lvl="1" algn="l" fontAlgn="auto">
              <a:lnSpc>
                <a:spcPct val="150000"/>
              </a:lnSpc>
              <a:buSzTx/>
              <a:buFont typeface="Wingdings" panose="05000000000000000000" charset="0"/>
              <a:buChar char="Ø"/>
            </a:pPr>
            <a:r>
              <a:rPr lang="en-US" altLang="zh-CN" sz="1000" kern="100" cap="none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000" kern="100" cap="none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小驼峰式命名法</a:t>
            </a:r>
            <a:endParaRPr lang="zh-CN" altLang="en-US" sz="1000" kern="100" cap="none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 algn="l" fontAlgn="auto">
              <a:lnSpc>
                <a:spcPct val="150000"/>
              </a:lnSpc>
              <a:buSzTx/>
              <a:buFont typeface="+mj-lt"/>
              <a:buNone/>
            </a:pPr>
            <a:r>
              <a:rPr lang="zh-CN" altLang="en-US" sz="1000" kern="100" cap="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0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第一个单词以小写字母开始，后续单词的首字母大写</a:t>
            </a: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 algn="l" fontAlgn="auto">
              <a:lnSpc>
                <a:spcPct val="150000"/>
              </a:lnSpc>
              <a:buSzTx/>
              <a:buFont typeface="+mj-lt"/>
              <a:buNone/>
            </a:pPr>
            <a:r>
              <a:rPr lang="zh-CN" altLang="en-US" sz="10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例如：firstName、lastName</a:t>
            </a: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72185" lvl="2" algn="l" fontAlgn="auto">
              <a:lnSpc>
                <a:spcPct val="150000"/>
              </a:lnSpc>
              <a:spcBef>
                <a:spcPts val="300"/>
              </a:spcBef>
              <a:buSzTx/>
              <a:buFont typeface="Wingdings" panose="05000000000000000000" charset="0"/>
              <a:buChar char="Ø"/>
            </a:pPr>
            <a:r>
              <a:rPr lang="en-US" altLang="zh-CN" sz="1000" kern="100" cap="none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</a:t>
            </a:r>
            <a:r>
              <a:rPr lang="zh-CN" altLang="en-US" sz="1000" kern="100" cap="none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驼峰式命名法</a:t>
            </a:r>
            <a:endParaRPr lang="zh-CN" altLang="en-US" sz="1000" kern="100" cap="none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 algn="l" fontAlgn="auto">
              <a:lnSpc>
                <a:spcPct val="150000"/>
              </a:lnSpc>
              <a:buSzTx/>
              <a:buFont typeface="+mj-lt"/>
              <a:buNone/>
            </a:pPr>
            <a:r>
              <a:rPr lang="zh-CN" altLang="en-US" sz="1000" kern="100" cap="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0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每一个单词的首字母都采用大写字母</a:t>
            </a: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 algn="l" fontAlgn="auto">
              <a:lnSpc>
                <a:spcPct val="150000"/>
              </a:lnSpc>
              <a:buSzTx/>
              <a:buFont typeface="+mj-lt"/>
              <a:buNone/>
            </a:pPr>
            <a:r>
              <a:rPr lang="zh-CN" altLang="en-US" sz="10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例如：FirstName、LastName、CamelCase</a:t>
            </a: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 algn="l" fontAlgn="auto">
              <a:lnSpc>
                <a:spcPct val="150000"/>
              </a:lnSpc>
              <a:buSzTx/>
              <a:buFont typeface="+mj-lt"/>
              <a:buNone/>
            </a:pP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2.3.2 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的基本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7245" y="1099820"/>
            <a:ext cx="8327390" cy="4043680"/>
          </a:xfrm>
        </p:spPr>
        <p:txBody>
          <a:bodyPr>
            <a:noAutofit/>
          </a:bodyPr>
          <a:lstStyle/>
          <a:p>
            <a:pPr marL="284480" indent="0" fontAlgn="auto">
              <a:lnSpc>
                <a:spcPct val="150000"/>
              </a:lnSpc>
              <a:spcBef>
                <a:spcPts val="700"/>
              </a:spcBef>
              <a:buSzPct val="70000"/>
              <a:buFont typeface="Wingdings" panose="05000000000000000000" charset="0"/>
              <a:buNone/>
            </a:pPr>
            <a:r>
              <a:rPr lang="zh-CN" altLang="en-US" sz="16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变量类型可以分为数</a:t>
            </a:r>
            <a:r>
              <a:rPr lang="zh-CN" altLang="en-US" sz="16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字型和非数据型</a:t>
            </a:r>
            <a:endParaRPr lang="zh-CN" altLang="en-US" sz="16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172720" fontAlgn="auto">
              <a:lnSpc>
                <a:spcPct val="150000"/>
              </a:lnSpc>
              <a:spcBef>
                <a:spcPts val="7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sz="16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en-US" sz="16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endParaRPr lang="zh-CN" altLang="en-US" sz="16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7430" lvl="1" indent="-172720" fontAlgn="auto">
              <a:lnSpc>
                <a:spcPct val="100000"/>
              </a:lnSpc>
              <a:spcBef>
                <a:spcPts val="700"/>
              </a:spcBef>
              <a:buSzPct val="100000"/>
              <a:buFont typeface="Wingdings" panose="05000000000000000000" charset="0"/>
              <a:buChar char="Ø"/>
            </a:pP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整型（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int)</a:t>
            </a:r>
            <a:endParaRPr lang="zh-CN" altLang="en-US" sz="12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7430" lvl="1" indent="-172720" fontAlgn="auto">
              <a:lnSpc>
                <a:spcPct val="100000"/>
              </a:lnSpc>
              <a:spcBef>
                <a:spcPts val="700"/>
              </a:spcBef>
              <a:buSzPct val="100000"/>
              <a:buFont typeface="Wingdings" panose="05000000000000000000" charset="0"/>
              <a:buChar char="Ø"/>
            </a:pP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浮点型（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float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7430" lvl="1" indent="-172720" fontAlgn="auto">
              <a:lnSpc>
                <a:spcPct val="100000"/>
              </a:lnSpc>
              <a:spcBef>
                <a:spcPts val="700"/>
              </a:spcBef>
              <a:buSzPct val="100000"/>
              <a:buFont typeface="Wingdings" panose="05000000000000000000" charset="0"/>
              <a:buChar char="Ø"/>
            </a:pP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布尔型（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7430" lvl="1" indent="-172720" fontAlgn="auto">
              <a:lnSpc>
                <a:spcPct val="100000"/>
              </a:lnSpc>
              <a:spcBef>
                <a:spcPts val="700"/>
              </a:spcBef>
              <a:buSzPct val="100000"/>
              <a:buFont typeface="Wingdings" panose="05000000000000000000" charset="0"/>
              <a:buChar char="Ø"/>
            </a:pP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复数型（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4480" lvl="0" indent="0" fontAlgn="auto">
              <a:lnSpc>
                <a:spcPct val="150000"/>
              </a:lnSpc>
              <a:spcBef>
                <a:spcPts val="700"/>
              </a:spcBef>
              <a:buSzPct val="70000"/>
              <a:buFont typeface="Wingdings" panose="05000000000000000000" charset="0"/>
              <a:buNone/>
            </a:pPr>
            <a:r>
              <a:rPr lang="zh-CN" altLang="en-US" sz="16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● 非数字型</a:t>
            </a:r>
            <a:endParaRPr lang="zh-CN" altLang="en-US" sz="16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7430" lvl="1" indent="-172720" fontAlgn="auto">
              <a:lnSpc>
                <a:spcPct val="100000"/>
              </a:lnSpc>
              <a:spcBef>
                <a:spcPts val="700"/>
              </a:spcBef>
              <a:buSzPct val="100000"/>
              <a:buFont typeface="Wingdings" panose="05000000000000000000" charset="0"/>
              <a:buChar char="Ø"/>
            </a:pPr>
            <a:r>
              <a:rPr lang="zh-CN" altLang="en-US" sz="144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字符串（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strings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2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7430" lvl="1" indent="-172720" fontAlgn="auto">
              <a:lnSpc>
                <a:spcPct val="100000"/>
              </a:lnSpc>
              <a:spcBef>
                <a:spcPts val="700"/>
              </a:spcBef>
              <a:buSzPct val="100000"/>
              <a:buFont typeface="Wingdings" panose="05000000000000000000" charset="0"/>
              <a:buChar char="Ø"/>
            </a:pP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列表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7430" lvl="1" indent="-172720" fontAlgn="auto">
              <a:lnSpc>
                <a:spcPct val="100000"/>
              </a:lnSpc>
              <a:spcBef>
                <a:spcPts val="700"/>
              </a:spcBef>
              <a:buSzPct val="100000"/>
              <a:buFont typeface="Wingdings" panose="05000000000000000000" charset="0"/>
              <a:buChar char="Ø"/>
            </a:pP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元组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7430" lvl="1" indent="-172720" fontAlgn="auto">
              <a:lnSpc>
                <a:spcPct val="100000"/>
              </a:lnSpc>
              <a:spcBef>
                <a:spcPts val="700"/>
              </a:spcBef>
              <a:buSzPct val="100000"/>
              <a:buFont typeface="Wingdings" panose="05000000000000000000" charset="0"/>
              <a:buChar char="Ø"/>
            </a:pP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字典（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dict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7430" lvl="1" indent="-172720" fontAlgn="auto">
              <a:lnSpc>
                <a:spcPct val="100000"/>
              </a:lnSpc>
              <a:spcBef>
                <a:spcPts val="700"/>
              </a:spcBef>
              <a:buSzPct val="100000"/>
              <a:buFont typeface="Wingdings" panose="05000000000000000000" charset="0"/>
              <a:buChar char="Ø"/>
            </a:pP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集合（</a:t>
            </a:r>
            <a:r>
              <a:rPr lang="en-US" altLang="zh-CN" sz="1200" kern="1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set)</a:t>
            </a:r>
            <a:endParaRPr lang="en-US" altLang="zh-CN" sz="1200" kern="1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037330" y="3665855"/>
            <a:ext cx="1722120" cy="955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type()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函数查看数据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2.3.3案例演示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16610" y="1099820"/>
            <a:ext cx="3777615" cy="4001135"/>
          </a:xfrm>
        </p:spPr>
        <p:txBody>
          <a:bodyPr>
            <a:normAutofit/>
          </a:bodyPr>
          <a:lstStyle/>
          <a:p>
            <a:pPr marL="0" lvl="1" indent="0" algn="l" fontAlgn="auto">
              <a:lnSpc>
                <a:spcPct val="120000"/>
              </a:lnSpc>
              <a:spcBef>
                <a:spcPts val="750"/>
              </a:spcBef>
              <a:buSzTx/>
              <a:buNone/>
            </a:pPr>
            <a:r>
              <a:rPr lang="zh-CN" altLang="en-US" sz="10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需求1：</a:t>
            </a:r>
            <a:endParaRPr lang="zh-CN" altLang="en-US" sz="10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265" lvl="2" algn="l" fontAlgn="auto">
              <a:spcBef>
                <a:spcPts val="7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苹果价格8.5/斤</a:t>
            </a:r>
            <a:endParaRPr lang="zh-CN" altLang="en-US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265" lvl="2" algn="l" fontAlgn="auto">
              <a:spcBef>
                <a:spcPts val="7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买了7.5斤苹果</a:t>
            </a:r>
            <a:endParaRPr lang="zh-CN" altLang="en-US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265" lvl="2" algn="l" fontAlgn="auto">
              <a:spcBef>
                <a:spcPts val="7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计算付款金额</a:t>
            </a:r>
            <a:endParaRPr lang="zh-CN" altLang="en-US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图文框 1"/>
          <p:cNvSpPr/>
          <p:nvPr/>
        </p:nvSpPr>
        <p:spPr>
          <a:xfrm>
            <a:off x="816610" y="2467610"/>
            <a:ext cx="3673475" cy="2056130"/>
          </a:xfrm>
          <a:prstGeom prst="frame">
            <a:avLst/>
          </a:prstGeom>
          <a:solidFill>
            <a:schemeClr val="bg1">
              <a:lumMod val="7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8870" y="2803525"/>
            <a:ext cx="30689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定义苹果价格变量 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price = 8.5 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定义购买重量 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weight = 7.5 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计算金额 money = price *weight 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print(money)</a:t>
            </a:r>
            <a:endParaRPr lang="en-US" alt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竖排文字占位符 4"/>
          <p:cNvSpPr>
            <a:spLocks noGrp="1"/>
          </p:cNvSpPr>
          <p:nvPr/>
        </p:nvSpPr>
        <p:spPr>
          <a:xfrm>
            <a:off x="4897120" y="1100455"/>
            <a:ext cx="3777615" cy="412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5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05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 algn="l" fontAlgn="auto">
              <a:lnSpc>
                <a:spcPct val="120000"/>
              </a:lnSpc>
              <a:spcBef>
                <a:spcPts val="750"/>
              </a:spcBef>
              <a:buSzTx/>
              <a:buNone/>
            </a:pPr>
            <a:r>
              <a:rPr lang="zh-CN" altLang="en-US" sz="10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</a:t>
            </a:r>
            <a:r>
              <a:rPr lang="zh-CN" altLang="en-US" sz="1000" b="1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2：</a:t>
            </a:r>
            <a:endParaRPr lang="zh-CN" altLang="en-US" sz="1000" b="1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265" lvl="2" algn="l">
              <a:spcBef>
                <a:spcPts val="7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如果，只要买苹果，就返5块钱</a:t>
            </a:r>
            <a:endParaRPr lang="zh-CN" altLang="en-US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265" lvl="2" algn="l">
              <a:spcBef>
                <a:spcPts val="700"/>
              </a:spcBef>
              <a:buSzPct val="70000"/>
              <a:buFont typeface="Wingdings" panose="05000000000000000000" charset="0"/>
              <a:buChar char="l"/>
            </a:pP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重新计算购买金额</a:t>
            </a:r>
            <a:endParaRPr lang="zh-CN" altLang="en-US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图文框 6"/>
          <p:cNvSpPr/>
          <p:nvPr/>
        </p:nvSpPr>
        <p:spPr>
          <a:xfrm>
            <a:off x="5001260" y="2466975"/>
            <a:ext cx="3673475" cy="2056130"/>
          </a:xfrm>
          <a:prstGeom prst="frame">
            <a:avLst/>
          </a:prstGeom>
          <a:solidFill>
            <a:schemeClr val="bg1">
              <a:lumMod val="7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27015" y="2757805"/>
            <a:ext cx="271589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定义苹果价格变量</a:t>
            </a:r>
            <a:endParaRPr 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price = 8.5 </a:t>
            </a:r>
            <a:r>
              <a:rPr 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# 定义购买重量 </a:t>
            </a:r>
            <a:endParaRPr 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weight = 7.5 # 计算金额 </a:t>
            </a:r>
            <a:endParaRPr 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money = price * weight # 只要买苹果就返 5 元 </a:t>
            </a:r>
            <a:r>
              <a:rPr 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money = money - 5 print(money)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6" grpId="0"/>
      <p:bldP spid="7" grpId="0" animBg="1"/>
      <p:bldP spid="100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4065" y="1245235"/>
            <a:ext cx="591185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265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上述代码中一共定义了</a:t>
            </a:r>
            <a:r>
              <a:rPr lang="en-US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个变量：</a:t>
            </a:r>
            <a:r>
              <a:rPr lang="en-US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price</a:t>
            </a:r>
            <a:r>
              <a:rPr lang="zh-CN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weight</a:t>
            </a:r>
            <a:r>
              <a:rPr lang="zh-CN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money</a:t>
            </a:r>
            <a:endParaRPr lang="en-US" sz="14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265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en-US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money=money-5 </a:t>
            </a:r>
            <a:r>
              <a:rPr lang="zh-CN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等号左边的变量使用的是之前已经定义的变量</a:t>
            </a:r>
            <a:endParaRPr lang="zh-CN" sz="14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265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变量名只有在第一次出现才是定义变量</a:t>
            </a:r>
            <a:endParaRPr lang="zh-CN" sz="14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265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变量名再次出现，不是定义变量，而是直接使用之前定义过的变量</a:t>
            </a:r>
            <a:endParaRPr lang="zh-CN" sz="14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265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sz="14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程序开发中，可以修改变量中存储的值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图文框 6"/>
          <p:cNvSpPr/>
          <p:nvPr/>
        </p:nvSpPr>
        <p:spPr>
          <a:xfrm>
            <a:off x="5470525" y="3087370"/>
            <a:ext cx="3673475" cy="2056130"/>
          </a:xfrm>
          <a:prstGeom prst="frame">
            <a:avLst/>
          </a:prstGeom>
          <a:solidFill>
            <a:schemeClr val="bg1">
              <a:lumMod val="7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96280" y="3378200"/>
            <a:ext cx="271589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定义苹果价格变量</a:t>
            </a:r>
            <a:endParaRPr 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0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price</a:t>
            </a:r>
            <a:r>
              <a:rPr 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8.5 </a:t>
            </a:r>
            <a:r>
              <a:rPr 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# 定义购买重量 </a:t>
            </a:r>
            <a:endParaRPr 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0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weight</a:t>
            </a:r>
            <a:r>
              <a:rPr 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7.5 # 计算金额 </a:t>
            </a:r>
            <a:endParaRPr lang="zh-CN" sz="1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1000" b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money</a:t>
            </a:r>
            <a:r>
              <a:rPr 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price * weight # 只要买苹果就返 5 元 </a:t>
            </a:r>
            <a:r>
              <a:rPr 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money = money - 5 print(money)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5165" y="615600"/>
            <a:ext cx="7773035" cy="612775"/>
          </a:xfrm>
        </p:spPr>
        <p:txBody>
          <a:bodyPr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判断语句基本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4385" y="1085850"/>
            <a:ext cx="6715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条件语句是通过一条或多条语句的执行结果（True 或者 False）来决定执行的代码块。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385" y="2040890"/>
            <a:ext cx="1984375" cy="26098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314700" y="3279775"/>
            <a:ext cx="161734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53510" y="2998470"/>
            <a:ext cx="60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e.g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39055" y="2258695"/>
            <a:ext cx="319087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15975" y="3409315"/>
            <a:ext cx="4553585" cy="1647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615600"/>
            <a:ext cx="7773035" cy="645795"/>
          </a:xfrm>
        </p:spPr>
        <p:txBody>
          <a:bodyPr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判断的定义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7410" y="1114425"/>
            <a:ext cx="6503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265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如果条件满足，才能做某件事情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265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如果条件不满足，就做另外一件事情，或者什么都不做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265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判断语句 又被称为 “分支语句”，正是因为有了判断，才让程序有了很多的分支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85165" y="2790825"/>
            <a:ext cx="7773035" cy="64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判断语句的基本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1715" y="3513455"/>
            <a:ext cx="42030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要判断的条件: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条件成立时，要做的事情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……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（条件不成立）：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条件不成立时，要做的事情，或者结束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615600"/>
            <a:ext cx="7773035" cy="798830"/>
          </a:xfrm>
        </p:spPr>
        <p:txBody>
          <a:bodyPr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判断语句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演练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文框 2"/>
          <p:cNvSpPr/>
          <p:nvPr/>
        </p:nvSpPr>
        <p:spPr>
          <a:xfrm>
            <a:off x="5081905" y="2745105"/>
            <a:ext cx="3746500" cy="2255520"/>
          </a:xfrm>
          <a:prstGeom prst="frame">
            <a:avLst/>
          </a:prstGeom>
          <a:solidFill>
            <a:schemeClr val="bg1">
              <a:lumMod val="7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9885" y="3172460"/>
            <a:ext cx="28632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1. </a:t>
            </a:r>
            <a:r>
              <a:rPr lang="zh-CN" altLang="en-US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判断天气情况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weather = input("今天是好天气(y/n)")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2. </a:t>
            </a:r>
            <a:r>
              <a:rPr lang="zh-CN" altLang="en-US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判断是否是好天气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weather == "y":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print("可以出门野餐")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print("还是呆家里吧")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150" y="1089025"/>
            <a:ext cx="57010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3030" indent="0" fontAlgn="auto">
              <a:lnSpc>
                <a:spcPct val="150000"/>
              </a:lnSpc>
              <a:buSzPct val="70000"/>
              <a:buFont typeface="Wingdings" panose="05000000000000000000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输入天气情况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判断是否是好天气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如果是好天气，提示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可以出门野餐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如果不是好天气，提示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还是呆在家里吧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7750" y="3067685"/>
            <a:ext cx="319087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1"/>
      <p:bldP spid="3" grpId="2" bldLvl="0" animBg="1"/>
      <p:bldP spid="4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615600"/>
            <a:ext cx="7773035" cy="707390"/>
          </a:xfrm>
        </p:spPr>
        <p:txBody>
          <a:bodyPr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172210"/>
            <a:ext cx="845756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在程序开发中，通常在判断条件时，会需要同时判断多个条件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只有多个条件都满足，才能够执行后续代码，这个时候需要使用到逻辑运算符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逻辑运算符可以把多个条件按照逻辑进行连接，变成更复杂的条件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中的 逻辑运算符包括：与 and／或 or／非 not 三种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615600"/>
            <a:ext cx="7773035" cy="805180"/>
          </a:xfrm>
        </p:spPr>
        <p:txBody>
          <a:bodyPr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演练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文框 2"/>
          <p:cNvSpPr/>
          <p:nvPr/>
        </p:nvSpPr>
        <p:spPr>
          <a:xfrm>
            <a:off x="1019810" y="2503170"/>
            <a:ext cx="3746500" cy="2255520"/>
          </a:xfrm>
          <a:prstGeom prst="frame">
            <a:avLst/>
          </a:prstGeom>
          <a:solidFill>
            <a:schemeClr val="bg1">
              <a:lumMod val="7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9570" y="2893060"/>
            <a:ext cx="2863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1. </a:t>
            </a:r>
            <a:r>
              <a:rPr lang="zh-CN" altLang="en-US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输入年龄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 =int( input("</a:t>
            </a:r>
            <a:r>
              <a:rPr lang="zh-CN" altLang="en-US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请输入年龄</a:t>
            </a: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"))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2. </a:t>
            </a:r>
            <a:r>
              <a:rPr lang="zh-CN" altLang="en-US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判断年龄输入是否正确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</a:t>
            </a: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 &gt;= 0 and age&lt;=120: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</a:t>
            </a:r>
            <a:r>
              <a:rPr lang="zh-CN" altLang="en-US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年龄输入正确</a:t>
            </a: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</a:t>
            </a:r>
            <a:r>
              <a:rPr lang="zh-CN" altLang="en-US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年龄输入错误</a:t>
            </a:r>
            <a:r>
              <a:rPr lang="en-US" altLang="zh-CN" sz="1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</a:t>
            </a: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en-US" altLang="zh-CN" sz="10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6110" y="1224915"/>
            <a:ext cx="62547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172720" algn="l" fontAlgn="auto">
              <a:lnSpc>
                <a:spcPct val="150000"/>
              </a:lnSpc>
              <a:buClrTx/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要求输入一个变量age值，并判断年龄输入是否正确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172720" algn="l" fontAlgn="auto">
              <a:lnSpc>
                <a:spcPct val="150000"/>
              </a:lnSpc>
              <a:buClrTx/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要求输入的年龄在0-120之间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615600"/>
            <a:ext cx="7773035" cy="853440"/>
          </a:xfrm>
        </p:spPr>
        <p:txBody>
          <a:bodyPr/>
          <a:p>
            <a:pPr algn="l"/>
            <a:r>
              <a:rPr lang="en-US" altLang="zh-CN" cap="none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 elif</a:t>
            </a:r>
            <a:r>
              <a:rPr lang="zh-CN" altLang="en-US" cap="none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cap="none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endParaRPr lang="zh-CN" altLang="en-US" cap="none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4530" y="1169670"/>
            <a:ext cx="67741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9878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在开发中，使用 if可以判断条件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878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 else 可以处理条件不成立的情况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9878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但是，如果希望再增加一些条件，条件不同，需要执行的代码也不同时，就可以使用 elif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1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331" y="1181101"/>
            <a:ext cx="7773339" cy="3347906"/>
          </a:xfrm>
        </p:spPr>
        <p:txBody>
          <a:bodyPr>
            <a:noAutofit/>
          </a:bodyPr>
          <a:lstStyle/>
          <a:p>
            <a:pPr marR="0"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charset="0"/>
              <a:buChar char="l"/>
            </a:pPr>
            <a:r>
              <a:rPr lang="zh-CN" altLang="en-US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创始人为吉多</a:t>
            </a:r>
            <a:r>
              <a:rPr lang="en-US" altLang="zh-CN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范罗苏姆（</a:t>
            </a:r>
            <a:r>
              <a:rPr lang="en-US" altLang="zh-CN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Guido van Rossum</a:t>
            </a:r>
            <a:r>
              <a:rPr lang="zh-CN" altLang="en-US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1989 </a:t>
            </a:r>
            <a:r>
              <a:rPr lang="zh-CN" altLang="en-US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年的圣诞节期间，吉多</a:t>
            </a:r>
            <a:r>
              <a:rPr lang="en-US" altLang="zh-CN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范罗苏姆为了在阿姆斯特丹打发时间，决心开发一个新的解释程序，作为 </a:t>
            </a:r>
            <a:r>
              <a:rPr lang="en-US" altLang="zh-CN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 </a:t>
            </a:r>
            <a:r>
              <a:rPr lang="zh-CN" altLang="en-US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语言的一种继承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Wingdings" panose="05000000000000000000" charset="0"/>
              <a:buChar char="l"/>
            </a:pP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是由吉多参加设计的一种教学语言，就吉多本人看来，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这种语言非常优美和强大，是专门为非专业程序员设计的。但是 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语言并没有成功，究其原因，吉多认为是非开放造成的。吉多决心在 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中避免这一错误，并获取了非常好的效果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Wingdings" panose="05000000000000000000" charset="0"/>
              <a:buChar char="l"/>
            </a:pP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（蟒蛇） 作为程序的名字，是因为他是 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BBC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电视剧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蒙提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派森的飞行马戏团（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Monty Python's Flying Circus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）的爱好者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just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SzPct val="70000"/>
              <a:buFont typeface="Wingdings" panose="05000000000000000000" charset="0"/>
              <a:buChar char="l"/>
            </a:pP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1991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年，第一个 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解释器 诞生，它是用 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语言实现的，并能够调用 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语言的库文件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06730" y="1316355"/>
            <a:ext cx="3655695" cy="3045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615600"/>
            <a:ext cx="7773035" cy="792480"/>
          </a:xfrm>
        </p:spPr>
        <p:txBody>
          <a:bodyPr>
            <a:normAutofit fontScale="90000"/>
          </a:bodyPr>
          <a:p>
            <a:pPr algn="l"/>
            <a:r>
              <a:rPr lang="en-US" altLang="zh-CN" sz="3000" cap="none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elif</a:t>
            </a:r>
            <a:r>
              <a:rPr lang="zh-CN" altLang="en-US" sz="3000" cap="none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语法格式</a:t>
            </a:r>
            <a:br>
              <a:rPr lang="zh-CN" altLang="en-US" sz="3000" cap="none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 sz="3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5310" y="1316355"/>
            <a:ext cx="35871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条件1: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条件1满足执行的代码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……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条件2: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条件2满足时，执行的代码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……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条件3: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条件3满足时，执行的代码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……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以上条件都不满足时，执行的代码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……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2450" y="1940560"/>
            <a:ext cx="470789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3030" indent="0" fontAlgn="auto">
              <a:lnSpc>
                <a:spcPct val="200000"/>
              </a:lnSpc>
              <a:buSzPct val="70000"/>
              <a:buFont typeface="Wingdings" panose="05000000000000000000" charset="0"/>
              <a:buNone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150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 和 else 都必须和 if 联合使用，而不能单独使用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150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可以将 if、elif 和 else 以及各自缩进的代码，看成一个 完整的代码块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24180"/>
            <a:ext cx="7773035" cy="858520"/>
          </a:xfrm>
        </p:spPr>
        <p:txBody>
          <a:bodyPr/>
          <a:p>
            <a:pPr algn="l"/>
            <a:r>
              <a:rPr lang="en-US" altLang="zh-CN" cap="none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425" y="1358265"/>
            <a:ext cx="373761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3030" indent="0" fontAlgn="auto">
              <a:lnSpc>
                <a:spcPct val="150000"/>
              </a:lnSpc>
              <a:buSzPct val="70000"/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 holiday_name 字符串变量记录节日名称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如果是情人节输出应该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买玫瑰／看电影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如果是平安夜输出应该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买苹果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如果是生日输出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买蛋糕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其他则输出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输入有误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03495" y="1143000"/>
            <a:ext cx="32689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holiday_name = input("请输入今天的节日：情人节/平安夜/生日")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holiday_name == "情人节":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print("买玫瑰")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print("看电影")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 holiday_name == "平安夜":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print("买苹果")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 holiday_name == "生日":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print("买蛋糕")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print("输入有误")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图文框 4"/>
          <p:cNvSpPr/>
          <p:nvPr/>
        </p:nvSpPr>
        <p:spPr>
          <a:xfrm>
            <a:off x="4552315" y="582295"/>
            <a:ext cx="4385945" cy="4406900"/>
          </a:xfrm>
          <a:prstGeom prst="frame">
            <a:avLst/>
          </a:prstGeom>
          <a:solidFill>
            <a:schemeClr val="bg1">
              <a:lumMod val="85000"/>
            </a:schemeClr>
          </a:solidFill>
          <a:ln w="0" cmpd="sng">
            <a:solidFill>
              <a:srgbClr val="4B5C7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732655" y="689610"/>
            <a:ext cx="3898265" cy="427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464185"/>
            <a:ext cx="7773035" cy="694055"/>
          </a:xfrm>
        </p:spPr>
        <p:txBody>
          <a:bodyPr/>
          <a:p>
            <a:pPr algn="l"/>
            <a:r>
              <a:rPr lang="en-US" altLang="zh-CN"/>
              <a:t>3.3 if</a:t>
            </a:r>
            <a:r>
              <a:rPr lang="zh-CN" altLang="en-US"/>
              <a:t>的</a:t>
            </a:r>
            <a:r>
              <a:rPr lang="zh-CN" altLang="en-US"/>
              <a:t>嵌套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4530" y="1158240"/>
            <a:ext cx="40043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448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在开发中，使用 if 进行条件判断，如果希望在条件成立的执行语句中再增加条件判断，就可以使用 if 的嵌套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20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的嵌套的应用场景就是：在之前条件满足的前提下，再增加额外的判断（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的应用场景是：同时判断多个条件，所有的条件是平级的）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8855" y="734060"/>
            <a:ext cx="372554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语法格式：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条件 1: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条件 1 满足执行的代码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……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条件 1 基础上的条件 2: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条件 2 满足时，执行的代码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……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 条件 2 不满足的处理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条件 2 不满足时，执行的代码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条件 1 不满足的处理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lang="zh-CN" altLang="en-US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条件1 不满足时，执行的代码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……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165" y="464185"/>
            <a:ext cx="7773035" cy="829310"/>
          </a:xfrm>
        </p:spPr>
        <p:txBody>
          <a:bodyPr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的嵌套案例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165" y="1293495"/>
            <a:ext cx="61728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3030" indent="0" fontAlgn="auto">
              <a:lnSpc>
                <a:spcPct val="150000"/>
              </a:lnSpc>
              <a:buSzPct val="70000"/>
              <a:buFont typeface="Wingdings" panose="05000000000000000000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定义布尔型变量 has_ticket 表示是否有车票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定义整型变量 knife_length 表示刀的长度，单位：厘米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首先检查是否有车票，如果有，才允许进行安检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安检时，需要检查刀的长度，判断是否超过 20 厘米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如果超过 20 厘米，提示刀的长度，不允许上车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如果不超过 20 厘米，安检通过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4480" indent="-172720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如果没有车票，不允许进门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1485900"/>
            <a:ext cx="5404485" cy="337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8170" y="1226820"/>
            <a:ext cx="24307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>
              <a:buSzPct val="50000"/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4.1 while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循环基本使用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420" y="1705610"/>
            <a:ext cx="8248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28650" lvl="1" indent="-171450" algn="ctr">
              <a:buSzPct val="100000"/>
              <a:buFont typeface="Wingdings" panose="05000000000000000000" charset="0"/>
              <a:buChar char="Ø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while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语句用于循环执行程序，即在某条件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成立的情况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下，循环执行某段程序，以处理需要重复处理的相同任务。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465" y="2133600"/>
            <a:ext cx="24123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628650" lvl="1" indent="-171450" algn="l">
              <a:buSzPct val="100000"/>
              <a:buFont typeface="Wingdings" panose="05000000000000000000" charset="0"/>
              <a:buChar char="Ø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基本形式为：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3420" y="3472815"/>
            <a:ext cx="8084820" cy="1660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 fontAlgn="auto">
              <a:lnSpc>
                <a:spcPct val="100000"/>
              </a:lnSpc>
              <a:buClrTx/>
              <a:buSzPct val="50000"/>
              <a:buFont typeface="Wingdings" panose="05000000000000000000" charset="0"/>
              <a:buChar char="l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Tips：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628650" lvl="1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判断条件一般为表达式，若为值，任何非零、非空（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null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）的值判断结果均为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True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628650" lvl="1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执行语句可以是单个语句或者语句块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628650" lvl="1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只有当条件判断结果为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False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时，循环才结束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628650" lvl="1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循环结束后，执行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else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：后的语句，这里的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else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：也可以省略，直接执行后续的语句，此时执行语句无需缩进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ct val="150000"/>
              </a:lnSpc>
              <a:buSzPct val="50000"/>
              <a:buFont typeface="Wingdings" panose="05000000000000000000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 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2560955"/>
            <a:ext cx="2538095" cy="91186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72550" y="556965"/>
            <a:ext cx="7773035" cy="829310"/>
          </a:xfrm>
        </p:spPr>
        <p:txBody>
          <a:bodyPr/>
          <a:p>
            <a:pPr algn="l"/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15670" y="823595"/>
            <a:ext cx="755904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 fontAlgn="auto">
              <a:lnSpc>
                <a:spcPct val="150000"/>
              </a:lnSpc>
              <a:buSzPct val="70000"/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无限循环（死循环）：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628650" lvl="1" indent="-171450" algn="ctr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若条件判断的结果始终为True，例如判断条件为非零或非空的值，在这种情况下循环会无限执行下去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ct val="150000"/>
              </a:lnSpc>
              <a:buSzPct val="100000"/>
              <a:buNone/>
            </a:pP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ct val="150000"/>
              </a:lnSpc>
              <a:buSzPct val="100000"/>
              <a:buNone/>
            </a:pP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ct val="150000"/>
              </a:lnSpc>
              <a:buSzPct val="100000"/>
              <a:buNone/>
            </a:pP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ct val="150000"/>
              </a:lnSpc>
              <a:buSzPct val="100000"/>
              <a:buNone/>
            </a:pP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lvl="1" indent="0" algn="l" fontAlgn="auto">
              <a:lnSpc>
                <a:spcPct val="150000"/>
              </a:lnSpc>
              <a:buSzPct val="100000"/>
              <a:buNone/>
            </a:pP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*</a:t>
            </a:r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以上语句将无限输出</a:t>
            </a:r>
            <a:r>
              <a:rPr lang="en-US" altLang="zh-CN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，此时</a:t>
            </a:r>
            <a:r>
              <a:rPr lang="en-US" altLang="zh-CN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Jupter Notebook</a:t>
            </a:r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中可以用</a:t>
            </a:r>
            <a:r>
              <a:rPr lang="en-US" altLang="zh-CN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I+I</a:t>
            </a:r>
            <a:r>
              <a:rPr lang="zh-CN" altLang="en-US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来中断循环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ct val="150000"/>
              </a:lnSpc>
              <a:buSzPct val="100000"/>
              <a:buNone/>
            </a:pP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285750" indent="-172720" algn="l" fontAlgn="auto">
              <a:lnSpc>
                <a:spcPct val="150000"/>
              </a:lnSpc>
              <a:buClrTx/>
              <a:buSzPct val="70000"/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避免无限循环：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685800" lvl="1" indent="-22860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判断条件避免为一个非零常量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685800" lvl="1" indent="-22860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循环体内要有一个更改判断条件中变量值的语句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 fontAlgn="auto">
              <a:lnSpc>
                <a:spcPct val="150000"/>
              </a:lnSpc>
              <a:buSzPct val="100000"/>
              <a:buNone/>
            </a:pP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ct val="150000"/>
              </a:lnSpc>
              <a:buSzPct val="100000"/>
              <a:buNone/>
            </a:pP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ct val="150000"/>
              </a:lnSpc>
              <a:buSzPct val="100000"/>
              <a:buNone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  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1" name="文本框 20">
            <a:hlinkClick r:id=""/>
          </p:cNvPr>
          <p:cNvSpPr txBox="1"/>
          <p:nvPr/>
        </p:nvSpPr>
        <p:spPr>
          <a:xfrm>
            <a:off x="1246505" y="4744720"/>
            <a:ext cx="19361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：输出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1-10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的所有偶数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835" y="1659890"/>
            <a:ext cx="1282065" cy="796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35" y="3782695"/>
            <a:ext cx="1281430" cy="86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1985" y="608400"/>
            <a:ext cx="32943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en-US" altLang="zh-CN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4.2 for</a:t>
            </a:r>
            <a:r>
              <a:rPr lang="zh-CN" altLang="en-US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循环基本使用</a:t>
            </a:r>
            <a:endParaRPr lang="zh-CN" altLang="en-US" sz="2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5360" y="1167765"/>
            <a:ext cx="6782435" cy="845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 algn="l">
              <a:buSzPct val="100000"/>
              <a:buFont typeface="Wingdings" panose="05000000000000000000" charset="0"/>
              <a:buChar char="Ø"/>
            </a:pPr>
            <a:r>
              <a:rPr 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循环用来遍历一个序列（可迭代的对象），如列表、字符串、元组等等</a:t>
            </a:r>
            <a:r>
              <a:rPr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lvl="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基本形式为：</a:t>
            </a:r>
            <a:endParaRPr 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buSzPct val="50000"/>
              <a:buFont typeface="Wingdings" panose="05000000000000000000" charset="0"/>
              <a:buNone/>
            </a:pPr>
            <a:endParaRPr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2030" y="2503805"/>
            <a:ext cx="570484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这里的迭代变量用来接收当前可迭代对象里的某个元素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else及后续的执行语句是在前面的for循环正常执行完成后再执行的，故其一般也可以省略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1841500"/>
            <a:ext cx="3747135" cy="7232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3642360"/>
            <a:ext cx="1866900" cy="3905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049655" y="4055110"/>
            <a:ext cx="690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输出结果：</a:t>
            </a:r>
            <a:endParaRPr 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35" y="4110990"/>
            <a:ext cx="419100" cy="11239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85" y="3637915"/>
            <a:ext cx="2620010" cy="4000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765" y="4269105"/>
            <a:ext cx="885825" cy="6096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997960" y="4111625"/>
            <a:ext cx="690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输出结果：</a:t>
            </a:r>
            <a:endParaRPr 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4" grpId="0"/>
      <p:bldP spid="24" grpId="1"/>
      <p:bldP spid="29" grpId="0"/>
      <p:bldP spid="2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9445" y="608330"/>
            <a:ext cx="469709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Pct val="50000"/>
              <a:buFont typeface="Wingdings" panose="05000000000000000000" charset="0"/>
              <a:buNone/>
            </a:pPr>
            <a:r>
              <a:rPr lang="en-US" altLang="zh-CN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4.3 break 和 continue</a:t>
            </a:r>
            <a:r>
              <a:rPr lang="zh-CN" altLang="en-US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使用</a:t>
            </a:r>
            <a:endParaRPr lang="zh-CN" altLang="en-US" sz="2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5600" y="1115060"/>
            <a:ext cx="631634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SzPct val="50000"/>
              <a:buFont typeface="Wingdings" panose="05000000000000000000" charset="0"/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break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break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用来终止循环语句，即循环条件没有False条件或者序列还没被完全遍历完，也会停止执行循环语句。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循环中使用，且一般与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if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条件判断语句搭配使用。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如果是在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嵌套循环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中使用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，break语句将停止执行最深层的循环，并开始执行下一行代码。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 fontAlgn="auto">
              <a:lnSpc>
                <a:spcPct val="150000"/>
              </a:lnSpc>
              <a:buSzPct val="50000"/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continue语句：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continue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语句用来跳过当前循环的剩余语句，然后继续进行下一轮循环。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循环中使用，且一般与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条件判断语句搭配使用。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145" y="3999865"/>
            <a:ext cx="1466850" cy="10477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45" y="3950970"/>
            <a:ext cx="1504950" cy="10382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186430" y="3688080"/>
            <a:ext cx="690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输出结果：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41145" y="3688080"/>
            <a:ext cx="7600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break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55845" y="3688080"/>
            <a:ext cx="91503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continue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29400" y="3688080"/>
            <a:ext cx="690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输出结果：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565" y="4195445"/>
            <a:ext cx="561975" cy="762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0" y="3571875"/>
            <a:ext cx="59055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19" grpId="1"/>
      <p:bldP spid="22" grpId="0"/>
      <p:bldP spid="22" grpId="1"/>
      <p:bldP spid="23" grpId="0"/>
      <p:bldP spid="2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0800" y="608400"/>
            <a:ext cx="203962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Pct val="50000"/>
              <a:buFont typeface="Wingdings" panose="05000000000000000000" charset="0"/>
            </a:pPr>
            <a:r>
              <a:rPr lang="en-US" altLang="zh-CN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4.4循环嵌套</a:t>
            </a:r>
            <a:endParaRPr lang="en-US" altLang="zh-CN" sz="2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5360" y="1212850"/>
            <a:ext cx="5340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lvl="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Python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语言中允许在一个循环体里嵌入另一个循环，以实现所需要的功能。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lvl="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循环嵌套基本形式：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280" y="1790700"/>
            <a:ext cx="2362835" cy="715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5600" y="2572385"/>
            <a:ext cx="413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循环嵌套基本形式：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2938145"/>
            <a:ext cx="3623310" cy="6438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75360" y="3665220"/>
            <a:ext cx="6576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 fontAlgn="auto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也可以根据实际需要在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循环中嵌套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循环，或者在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循环中嵌套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5" name="文本框 14">
            <a:hlinkClick r:id=""/>
          </p:cNvPr>
          <p:cNvSpPr txBox="1"/>
          <p:nvPr/>
        </p:nvSpPr>
        <p:spPr>
          <a:xfrm>
            <a:off x="975600" y="4281170"/>
            <a:ext cx="182943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：输出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2-100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内所有的质数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4" grpId="0"/>
      <p:bldP spid="15" grpId="0"/>
      <p:bldP spid="1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75600" y="2822575"/>
            <a:ext cx="1829435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r>
              <a:rPr 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2-100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内所有的质数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5600" y="4491990"/>
            <a:ext cx="7543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运行结果：</a:t>
            </a:r>
            <a:endParaRPr 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3052445"/>
            <a:ext cx="4781550" cy="13811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75600" y="1153160"/>
            <a:ext cx="17621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：输出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1-10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中的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所有偶数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75600" y="2190750"/>
            <a:ext cx="7543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SzPct val="50000"/>
              <a:buFont typeface="Wingdings" panose="05000000000000000000" charset="0"/>
              <a:buNone/>
            </a:pPr>
            <a:r>
              <a:rPr 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运行结果：</a:t>
            </a:r>
            <a:endParaRPr 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26" name="图片 25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420620"/>
            <a:ext cx="4752975" cy="3143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1332865"/>
            <a:ext cx="4743450" cy="8858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4749800"/>
            <a:ext cx="4771390" cy="295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0800" y="608400"/>
            <a:ext cx="15544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Pct val="50000"/>
              <a:buFont typeface="Wingdings" panose="05000000000000000000" charset="0"/>
            </a:pPr>
            <a:r>
              <a:rPr lang="zh-CN" altLang="en-US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</a:t>
            </a:r>
            <a:r>
              <a:rPr lang="zh-CN" altLang="en-US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演示</a:t>
            </a:r>
            <a:endParaRPr lang="zh-CN" altLang="en-US" sz="2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13" grpId="0"/>
      <p:bldP spid="13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2 Python 特点</a:t>
            </a:r>
            <a:endParaRPr lang="zh-CN" alt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331" y="1181101"/>
            <a:ext cx="7773339" cy="3347906"/>
          </a:xfrm>
        </p:spPr>
        <p:txBody>
          <a:bodyPr>
            <a:noAutofit/>
          </a:bodyPr>
          <a:lstStyle/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charset="0"/>
              <a:buChar char="l"/>
            </a:pPr>
            <a:r>
              <a:rPr lang="zh-CN" altLang="en-US" sz="1200" kern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是完全面向对象的语言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17272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Ø"/>
            </a:pP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函数、模块、数字、字符串都是对象，在 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中一切皆对象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17272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Ø"/>
            </a:pP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完全支持继承、重载、多重继承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17272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charset="0"/>
              <a:buChar char="Ø"/>
            </a:pP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支持重载运算符，也支持泛型设计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charset="0"/>
              <a:buChar char="l"/>
            </a:pPr>
            <a:r>
              <a:rPr lang="zh-CN" altLang="en-US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拥有一个强大的标准库，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语言的核心只包含数字、字符串、列表、字典、文件等常见类型和函数，而由 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</a:t>
            </a:r>
            <a:r>
              <a:rPr lang="zh-CN" altLang="en-US" sz="1200" kern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库提供了系统管理、网络通信、文本处理、数据库接口、图形系统、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处理等额外的功能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charset="0"/>
              <a:buChar char="l"/>
            </a:pP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社区提供了大量的第三方模块，使用方式与标准库类似。它们的功能覆盖科学计算、人工智能、机器学习、</a:t>
            </a:r>
            <a:r>
              <a:rPr lang="en-US" altLang="zh-CN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 </a:t>
            </a:r>
            <a:r>
              <a:rPr lang="zh-CN" altLang="en-US" sz="1200" kern="1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开发、数据库接口、图形系统多个领域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30" y="0"/>
            <a:ext cx="9144000" cy="5143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 rtl="0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919126"/>
          </a:xfrm>
        </p:spPr>
        <p:txBody>
          <a:bodyPr rtlCol="0" anchor="ctr">
            <a:normAutofit/>
          </a:bodyPr>
          <a:lstStyle/>
          <a:p>
            <a:pPr lvl="0" rtl="0" fontAlgn="auto">
              <a:lnSpc>
                <a:spcPct val="150000"/>
              </a:lnSpc>
            </a:pPr>
            <a:r>
              <a:rPr lang="en-US" sz="6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q&amp;a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3918930"/>
            <a:ext cx="7543800" cy="85725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- kEEP LEARNING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3 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环境搭建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331" y="1181101"/>
            <a:ext cx="7773339" cy="3347906"/>
          </a:xfrm>
        </p:spPr>
        <p:txBody>
          <a:bodyPr>
            <a:normAutofit/>
          </a:bodyPr>
          <a:lstStyle/>
          <a:p>
            <a:pPr marL="114300" marR="0" indent="-172720" fontAlgn="auto"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charset="0"/>
              <a:buChar char="l"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下载路径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u="sng" kern="100" dirty="0">
                <a:solidFill>
                  <a:srgbClr val="0563C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1"/>
              </a:rPr>
              <a:t>https://www.anaconda.com/products/individual</a:t>
            </a:r>
            <a:endParaRPr lang="en-US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SzPct val="70000"/>
              <a:buFont typeface="Wingdings" panose="05000000000000000000" charset="0"/>
              <a:buChar char="l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安装要点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None/>
            </a:pPr>
            <a:r>
              <a:rPr lang="zh-CN" altLang="en-US" sz="1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注意勾选添加环境变量！</a:t>
            </a:r>
            <a:endParaRPr lang="zh-CN" altLang="en-US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690" y="1703758"/>
            <a:ext cx="3632200" cy="2764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4309902" y="1968972"/>
            <a:ext cx="3502600" cy="17178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1. 4 </a:t>
            </a:r>
            <a:r>
              <a:rPr lang="en-US" altLang="zh-CN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Jupter Notebook</a:t>
            </a:r>
            <a:r>
              <a:rPr lang="zh-CN" altLang="en-US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875488" y="1260301"/>
            <a:ext cx="7076269" cy="3347906"/>
          </a:xfrm>
        </p:spPr>
        <p:txBody>
          <a:bodyPr>
            <a:norm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lang="en-US" altLang="zh-CN" sz="16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naconda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6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Jupyter Notebook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451" y="1768300"/>
            <a:ext cx="2038349" cy="28399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413623" y="2125687"/>
            <a:ext cx="3262051" cy="159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Jupyter</a:t>
            </a:r>
            <a:r>
              <a:rPr lang="en-US" altLang="zh-CN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Notebook</a:t>
            </a:r>
            <a:r>
              <a:rPr lang="zh-CN" altLang="en-US" sz="1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i="0" kern="100" spc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是基于网页的用于交互计算的应用程序。其可被应用于全过程计算：开发、文档编写、运行代码和展示结果。</a:t>
            </a:r>
            <a:endParaRPr lang="zh-CN" altLang="en-US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动作按钮: 帮助 8">
            <a:hlinkClick r:id="" action="ppaction://noaction" highlightClick="1"/>
          </p:cNvPr>
          <p:cNvSpPr/>
          <p:nvPr/>
        </p:nvSpPr>
        <p:spPr>
          <a:xfrm rot="19742099">
            <a:off x="7296932" y="1963245"/>
            <a:ext cx="425890" cy="438781"/>
          </a:xfrm>
          <a:prstGeom prst="actionButtonHelp">
            <a:avLst/>
          </a:prstGeom>
          <a:noFill/>
          <a:ln>
            <a:solidFill>
              <a:schemeClr val="tx1"/>
            </a:solidFill>
            <a:miter lim="800000"/>
          </a:ln>
          <a:effectLst>
            <a:reflection endPos="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00" y="615600"/>
            <a:ext cx="7773338" cy="8814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jupyter notebook 编译环境</a:t>
            </a:r>
            <a:b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 sz="3000" dirty="0"/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3605" y="1914525"/>
            <a:ext cx="4504055" cy="2545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3605" y="1449705"/>
            <a:ext cx="35502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2720" indent="-172720" fontAlgn="auto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New—&gt;python3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进入操作界面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00" y="615600"/>
            <a:ext cx="7773338" cy="88142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jupyter notebook 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进入其它路径的方式</a:t>
            </a:r>
            <a:b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zh-CN" altLang="en-US" sz="3000" dirty="0"/>
          </a:p>
        </p:txBody>
      </p:sp>
      <p:sp>
        <p:nvSpPr>
          <p:cNvPr id="4" name="文本框 3"/>
          <p:cNvSpPr txBox="1"/>
          <p:nvPr/>
        </p:nvSpPr>
        <p:spPr>
          <a:xfrm>
            <a:off x="903605" y="1449705"/>
            <a:ext cx="49155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2720" indent="-172720" fontAlgn="auto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Crlt+R—&gt;cmd——&gt;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进入运行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2720" indent="-172720" fontAlgn="auto">
              <a:buFont typeface="Arial" panose="020B0604020202020204" pitchFamily="34" charset="0"/>
              <a:buChar char="•"/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2720" indent="-172720" fontAlgn="auto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“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cd..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”: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上一级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2720" indent="-172720" fontAlgn="auto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d: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：进入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2720" indent="-172720" fontAlgn="auto"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jupyter notebook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”: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在当前路径打开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jupyter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notebook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0750" y="1449705"/>
            <a:ext cx="3810000" cy="216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65" y="3123565"/>
            <a:ext cx="5133975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2" y="615600"/>
            <a:ext cx="7773338" cy="881429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jupyter notebook 基本操作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1506220"/>
            <a:ext cx="5859780" cy="152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927,&quot;width&quot;:8306}"/>
</p:tagLst>
</file>

<file path=ppt/tags/tag10.xml><?xml version="1.0" encoding="utf-8"?>
<p:tagLst xmlns:p="http://schemas.openxmlformats.org/presentationml/2006/main">
  <p:tag name="KSO_WM_UNIT_PLACING_PICTURE_USER_VIEWPORT" val="{&quot;height&quot;:3225,&quot;width&quot;:5025}"/>
</p:tagLst>
</file>

<file path=ppt/tags/tag11.xml><?xml version="1.0" encoding="utf-8"?>
<p:tagLst xmlns:p="http://schemas.openxmlformats.org/presentationml/2006/main">
  <p:tag name="KSO_WM_UNIT_PLACING_PICTURE_USER_VIEWPORT" val="{&quot;height&quot;:3225,&quot;width&quot;:5025}"/>
</p:tagLst>
</file>

<file path=ppt/tags/tag12.xml><?xml version="1.0" encoding="utf-8"?>
<p:tagLst xmlns:p="http://schemas.openxmlformats.org/presentationml/2006/main">
  <p:tag name="COMMONDATA" val="eyJoZGlkIjoiYTAxZjQyM2QzNjI2OWYyMzdhYTYyYmQ1M2UwNzFkYTUifQ=="/>
</p:tagLst>
</file>

<file path=ppt/tags/tag2.xml><?xml version="1.0" encoding="utf-8"?>
<p:tagLst xmlns:p="http://schemas.openxmlformats.org/presentationml/2006/main">
  <p:tag name="KSO_WM_UNIT_PLACING_PICTURE_USER_VIEWPORT" val="{&quot;height&quot;:3405,&quot;width&quot;:6000}"/>
</p:tagLst>
</file>

<file path=ppt/tags/tag3.xml><?xml version="1.0" encoding="utf-8"?>
<p:tagLst xmlns:p="http://schemas.openxmlformats.org/presentationml/2006/main">
  <p:tag name="KSO_WM_UNIT_TABLE_BEAUTIFY" val="smartTable{fc775f99-28f4-4433-9157-7a48781d7094}"/>
</p:tagLst>
</file>

<file path=ppt/tags/tag4.xml><?xml version="1.0" encoding="utf-8"?>
<p:tagLst xmlns:p="http://schemas.openxmlformats.org/presentationml/2006/main">
  <p:tag name="KSO_WM_UNIT_TABLE_BEAUTIFY" val="smartTable{b5253d24-9979-4f68-aa63-11b123fc7386}"/>
</p:tagLst>
</file>

<file path=ppt/tags/tag5.xml><?xml version="1.0" encoding="utf-8"?>
<p:tagLst xmlns:p="http://schemas.openxmlformats.org/presentationml/2006/main">
  <p:tag name="KSO_WM_UNIT_TABLE_BEAUTIFY" val="smartTable{6340d758-8655-493f-aaa9-892a6ebbc369}"/>
  <p:tag name="TABLE_ENDDRAG_ORIGIN_RECT" val="479*132"/>
  <p:tag name="TABLE_ENDDRAG_RECT" val="83*150*479*132"/>
</p:tagLst>
</file>

<file path=ppt/tags/tag6.xml><?xml version="1.0" encoding="utf-8"?>
<p:tagLst xmlns:p="http://schemas.openxmlformats.org/presentationml/2006/main">
  <p:tag name="KSO_WM_UNIT_TABLE_BEAUTIFY" val="smartTable{6340d758-8655-493f-aaa9-892a6ebbc369}"/>
  <p:tag name="TABLE_ENDDRAG_ORIGIN_RECT" val="548*146"/>
  <p:tag name="TABLE_ENDDRAG_RECT" val="83*152*548*146"/>
</p:tagLst>
</file>

<file path=ppt/tags/tag7.xml><?xml version="1.0" encoding="utf-8"?>
<p:tagLst xmlns:p="http://schemas.openxmlformats.org/presentationml/2006/main">
  <p:tag name="KSO_WM_UNIT_TABLE_BEAUTIFY" val="smartTable{6340d758-8655-493f-aaa9-892a6ebbc369}"/>
  <p:tag name="TABLE_ENDDRAG_ORIGIN_RECT" val="548*146"/>
  <p:tag name="TABLE_ENDDRAG_RECT" val="83*152*548*146"/>
</p:tagLst>
</file>

<file path=ppt/tags/tag8.xml><?xml version="1.0" encoding="utf-8"?>
<p:tagLst xmlns:p="http://schemas.openxmlformats.org/presentationml/2006/main">
  <p:tag name="KSO_WM_UNIT_TABLE_BEAUTIFY" val="smartTable{6340d758-8655-493f-aaa9-892a6ebbc369}"/>
  <p:tag name="TABLE_ENDDRAG_ORIGIN_RECT" val="585*188"/>
  <p:tag name="TABLE_ENDDRAG_RECT" val="72*174*585*188"/>
</p:tagLst>
</file>

<file path=ppt/tags/tag9.xml><?xml version="1.0" encoding="utf-8"?>
<p:tagLst xmlns:p="http://schemas.openxmlformats.org/presentationml/2006/main">
  <p:tag name="KSO_WM_UNIT_PLACING_PICTURE_USER_VIEWPORT" val="{&quot;height&quot;:4110,&quot;width&quot;:3125}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7223</Words>
  <Application>WPS 演示</Application>
  <PresentationFormat>全屏显示(16:9)</PresentationFormat>
  <Paragraphs>763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Source Han Serif SC</vt:lpstr>
      <vt:lpstr>汉仪秀英体简</vt:lpstr>
      <vt:lpstr>Lato regular</vt:lpstr>
      <vt:lpstr>Wingdings</vt:lpstr>
      <vt:lpstr>Times New Roman</vt:lpstr>
      <vt:lpstr>等线</vt:lpstr>
      <vt:lpstr>Tw Cen MT</vt:lpstr>
      <vt:lpstr>Calibri</vt:lpstr>
      <vt:lpstr>Arial Unicode MS</vt:lpstr>
      <vt:lpstr>水滴</vt:lpstr>
      <vt:lpstr>PYTHOn 第一期培训</vt:lpstr>
      <vt:lpstr>PowerPoint 演示文稿</vt:lpstr>
      <vt:lpstr>1. 1 Python 起源</vt:lpstr>
      <vt:lpstr>1. 2 Python 特点</vt:lpstr>
      <vt:lpstr>1. 3 Python 编译环境搭建</vt:lpstr>
      <vt:lpstr>1. 4 Jupter Notebook基础介绍</vt:lpstr>
      <vt:lpstr>jupyter notebook 编译环境 </vt:lpstr>
      <vt:lpstr>jupyter notebook 进入其它路径的方式 </vt:lpstr>
      <vt:lpstr>jupyter notebook 基本操作</vt:lpstr>
      <vt:lpstr>jupyter notebook 的两种模式</vt:lpstr>
      <vt:lpstr>jupyter notebook 的两种模式</vt:lpstr>
      <vt:lpstr>jupyter notebook 的快捷键</vt:lpstr>
      <vt:lpstr>2.1表达式与运算符</vt:lpstr>
      <vt:lpstr>2.1.1 算数运算符</vt:lpstr>
      <vt:lpstr>2.1.2 关系运算符</vt:lpstr>
      <vt:lpstr>2.1.3 赋值运算符</vt:lpstr>
      <vt:lpstr>2.1.4 逻辑运算符</vt:lpstr>
      <vt:lpstr>2.2 标识符和关键字</vt:lpstr>
      <vt:lpstr>2.3 变量的基本使用</vt:lpstr>
      <vt:lpstr>2.3.1 变量的命名规则</vt:lpstr>
      <vt:lpstr>2.3.2 变量的基本类型</vt:lpstr>
      <vt:lpstr>2.3.3案例演示</vt:lpstr>
      <vt:lpstr>案例总结</vt:lpstr>
      <vt:lpstr>3.1判断语句基本介绍</vt:lpstr>
      <vt:lpstr>判断的定义</vt:lpstr>
      <vt:lpstr>判断语句演练</vt:lpstr>
      <vt:lpstr>逻辑运算</vt:lpstr>
      <vt:lpstr>逻辑运算演练</vt:lpstr>
      <vt:lpstr>3.2 elif的使用</vt:lpstr>
      <vt:lpstr>elif语法格式 </vt:lpstr>
      <vt:lpstr>elif案例演示</vt:lpstr>
      <vt:lpstr>3.3 if的嵌套</vt:lpstr>
      <vt:lpstr>if的嵌套案例演示</vt:lpstr>
      <vt:lpstr>4. 循环语句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q&amp;a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商务演示</dc:title>
  <dc:creator>第一PPT</dc:creator>
  <cp:keywords>www.1ppt.com</cp:keywords>
  <cp:lastModifiedBy>YangTeng</cp:lastModifiedBy>
  <cp:revision>82</cp:revision>
  <dcterms:created xsi:type="dcterms:W3CDTF">2017-03-16T08:47:00Z</dcterms:created>
  <dcterms:modified xsi:type="dcterms:W3CDTF">2022-04-29T02:50:09Z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343536474D0048F8ABEF314FF153EAC9</vt:lpwstr>
  </property>
</Properties>
</file>