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85" r:id="rId3"/>
    <p:sldId id="319" r:id="rId4"/>
    <p:sldId id="320" r:id="rId6"/>
    <p:sldId id="322" r:id="rId7"/>
    <p:sldId id="323" r:id="rId8"/>
    <p:sldId id="325" r:id="rId9"/>
    <p:sldId id="430" r:id="rId10"/>
    <p:sldId id="431" r:id="rId11"/>
    <p:sldId id="432" r:id="rId12"/>
    <p:sldId id="434" r:id="rId13"/>
    <p:sldId id="433" r:id="rId14"/>
    <p:sldId id="435" r:id="rId15"/>
    <p:sldId id="436" r:id="rId16"/>
    <p:sldId id="437" r:id="rId17"/>
    <p:sldId id="438" r:id="rId18"/>
    <p:sldId id="439" r:id="rId19"/>
    <p:sldId id="446" r:id="rId20"/>
    <p:sldId id="447" r:id="rId21"/>
    <p:sldId id="448" r:id="rId22"/>
    <p:sldId id="426" r:id="rId23"/>
    <p:sldId id="424" r:id="rId24"/>
    <p:sldId id="425" r:id="rId25"/>
    <p:sldId id="427" r:id="rId26"/>
    <p:sldId id="386" r:id="rId27"/>
  </p:sldIdLst>
  <p:sldSz cx="9144000" cy="5143500" type="screen16x9"/>
  <p:notesSz cx="6858000" cy="9144000"/>
  <p:custDataLst>
    <p:tags r:id="rId3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5C71"/>
    <a:srgbClr val="5775B3"/>
    <a:srgbClr val="2272AB"/>
    <a:srgbClr val="073860"/>
    <a:srgbClr val="006977"/>
    <a:srgbClr val="106D9C"/>
    <a:srgbClr val="698A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348" y="132"/>
      </p:cViewPr>
      <p:guideLst>
        <p:guide orient="horz" pos="1587"/>
        <p:guide pos="28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tags" Target="tags/tag10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long_string = """知而不行，谓之不诚。</a:t>
            </a:r>
            <a:endParaRPr lang="zh-CN" altLang="en-US"/>
          </a:p>
          <a:p>
            <a:r>
              <a:rPr lang="zh-CN" altLang="en-US"/>
              <a:t>行而不成，谓之不能。</a:t>
            </a:r>
            <a:endParaRPr lang="zh-CN" altLang="en-US"/>
          </a:p>
          <a:p>
            <a:r>
              <a:rPr lang="zh-CN" altLang="en-US"/>
              <a:t>知而行，是赤诚之心，行而能，是贯彻到底，已经很难被其他人和事影响了。</a:t>
            </a:r>
            <a:endParaRPr lang="zh-CN" altLang="en-US"/>
          </a:p>
          <a:p>
            <a:r>
              <a:rPr lang="zh-CN" altLang="en-US"/>
              <a:t>而知行合一的前提是，格物致知，将一件事研究到极致，变成自己的知识。</a:t>
            </a:r>
            <a:endParaRPr lang="zh-CN" altLang="en-US"/>
          </a:p>
          <a:p>
            <a:r>
              <a:rPr lang="zh-CN" altLang="en-US"/>
              <a:t>比如做菜，将做菜这门手艺做到尽善尽美，色香味无可挑剔；</a:t>
            </a:r>
            <a:endParaRPr lang="zh-CN" altLang="en-US"/>
          </a:p>
          <a:p>
            <a:r>
              <a:rPr lang="zh-CN" altLang="en-US"/>
              <a:t>比如建筑，将楼宇亭台建得坚固美观使用，美轮美奂，风雨不倒地震不塌；</a:t>
            </a:r>
            <a:endParaRPr lang="zh-CN" altLang="en-US"/>
          </a:p>
          <a:p>
            <a:r>
              <a:rPr lang="zh-CN" altLang="en-US"/>
              <a:t>比如造船，将造船原理吃透，用料坚固，风浪不沉。 </a:t>
            </a:r>
            <a:endParaRPr lang="zh-CN" altLang="en-US"/>
          </a:p>
          <a:p>
            <a:r>
              <a:rPr lang="zh-CN" altLang="en-US"/>
              <a:t>这便是格物致知，将一件东西一件事情研究到极点，明白其中所有的道理。 </a:t>
            </a:r>
            <a:endParaRPr lang="zh-CN" altLang="en-US"/>
          </a:p>
          <a:p>
            <a:r>
              <a:rPr lang="zh-CN" altLang="en-US"/>
              <a:t>做到格物致知，方能知行合一。"""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"""hello boy&lt;[www.douyin.com]&gt;byebye"""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217030"/>
            <a:ext cx="7773324" cy="60870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523696"/>
            <a:ext cx="7366899" cy="2410602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831546"/>
            <a:ext cx="7773339" cy="511854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2570434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153616"/>
            <a:ext cx="7773339" cy="1189785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4460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279597"/>
            <a:ext cx="7773339" cy="10657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51116" y="56562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18169" y="22451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604041"/>
            <a:ext cx="7773339" cy="188387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496751"/>
            <a:ext cx="777333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12038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2474232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207517"/>
            <a:ext cx="2474232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1775320"/>
            <a:ext cx="246864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207517"/>
            <a:ext cx="2477513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775320"/>
            <a:ext cx="24786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207517"/>
            <a:ext cx="2478696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458079"/>
            <a:ext cx="7773339" cy="12029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3153615"/>
            <a:ext cx="247230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1775320"/>
            <a:ext cx="2472307" cy="1143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3585811"/>
            <a:ext cx="2472307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3153615"/>
            <a:ext cx="247637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775320"/>
            <a:ext cx="2477514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85811"/>
            <a:ext cx="2477514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3153615"/>
            <a:ext cx="247551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775320"/>
            <a:ext cx="2478696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585809"/>
            <a:ext cx="2478790" cy="75759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779592"/>
            <a:ext cx="7773338" cy="88142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13"/>
          <p:cNvGrpSpPr/>
          <p:nvPr userDrawn="1"/>
        </p:nvGrpSpPr>
        <p:grpSpPr>
          <a:xfrm>
            <a:off x="6020664" y="137592"/>
            <a:ext cx="2772962" cy="443692"/>
            <a:chOff x="2129" y="-957"/>
            <a:chExt cx="4709" cy="754"/>
          </a:xfrm>
        </p:grpSpPr>
        <p:pic>
          <p:nvPicPr>
            <p:cNvPr id="10" name="图片 17" descr="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5F6F7"/>
                </a:clrFrom>
                <a:clrTo>
                  <a:srgbClr val="F5F6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1100000" flipH="1" flipV="1">
              <a:off x="2129" y="-879"/>
              <a:ext cx="611" cy="61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" name="文本框 18"/>
            <p:cNvSpPr txBox="1"/>
            <p:nvPr/>
          </p:nvSpPr>
          <p:spPr>
            <a:xfrm>
              <a:off x="2686" y="-957"/>
              <a:ext cx="4152" cy="5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dist"/>
              <a:r>
                <a:rPr lang="zh-CN" altLang="en-US" sz="1400" b="1" dirty="0">
                  <a:solidFill>
                    <a:srgbClr val="1F95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福州扬腾网络科技有限公司</a:t>
              </a:r>
              <a:endParaRPr lang="zh-CN" altLang="en-US" sz="1400" b="1" dirty="0">
                <a:solidFill>
                  <a:srgbClr val="1F95D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9"/>
            <p:cNvSpPr txBox="1"/>
            <p:nvPr/>
          </p:nvSpPr>
          <p:spPr>
            <a:xfrm>
              <a:off x="2702" y="-620"/>
              <a:ext cx="4135" cy="4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dist"/>
              <a:r>
                <a:rPr lang="en-US" altLang="zh-CN" sz="1000">
                  <a:solidFill>
                    <a:srgbClr val="1F95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Fuzhou Yangteng Network Co.,Ltd</a:t>
              </a:r>
              <a:endParaRPr lang="en-US" altLang="zh-CN" sz="1000">
                <a:solidFill>
                  <a:srgbClr val="1F95D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1"/>
            <a:ext cx="1914995" cy="38861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457201"/>
            <a:ext cx="5744043" cy="38861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243512" y="0"/>
            <a:ext cx="3900488" cy="3286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81525" y="1885950"/>
            <a:ext cx="2733675" cy="20383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21423"/>
            <a:ext cx="7763814" cy="2052614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743093"/>
            <a:ext cx="7763814" cy="1026137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3829520" cy="25680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775320"/>
            <a:ext cx="3829050" cy="25680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778263"/>
            <a:ext cx="3655106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288260"/>
            <a:ext cx="3829520" cy="20551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1778263"/>
            <a:ext cx="3661353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2288260"/>
            <a:ext cx="3829051" cy="205514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grpSp>
        <p:nvGrpSpPr>
          <p:cNvPr id="7" name="组合 13"/>
          <p:cNvGrpSpPr/>
          <p:nvPr userDrawn="1"/>
        </p:nvGrpSpPr>
        <p:grpSpPr>
          <a:xfrm>
            <a:off x="5989790" y="105410"/>
            <a:ext cx="2772962" cy="443692"/>
            <a:chOff x="2129" y="-957"/>
            <a:chExt cx="4709" cy="754"/>
          </a:xfrm>
        </p:grpSpPr>
        <p:pic>
          <p:nvPicPr>
            <p:cNvPr id="9" name="图片 17" descr="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5F6F7"/>
                </a:clrFrom>
                <a:clrTo>
                  <a:srgbClr val="F5F6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1100000" flipH="1" flipV="1">
              <a:off x="2129" y="-879"/>
              <a:ext cx="611" cy="61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" name="文本框 18"/>
            <p:cNvSpPr txBox="1"/>
            <p:nvPr/>
          </p:nvSpPr>
          <p:spPr>
            <a:xfrm>
              <a:off x="2686" y="-957"/>
              <a:ext cx="4152" cy="5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dist"/>
              <a:r>
                <a:rPr lang="zh-CN" altLang="en-US" sz="1400" b="1" dirty="0">
                  <a:solidFill>
                    <a:srgbClr val="1F95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福州扬腾网络科技有限公司</a:t>
              </a:r>
              <a:endParaRPr lang="zh-CN" altLang="en-US" sz="1400" b="1" dirty="0">
                <a:solidFill>
                  <a:srgbClr val="1F95D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9"/>
            <p:cNvSpPr txBox="1"/>
            <p:nvPr/>
          </p:nvSpPr>
          <p:spPr>
            <a:xfrm>
              <a:off x="2702" y="-620"/>
              <a:ext cx="4135" cy="4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dist"/>
              <a:r>
                <a:rPr lang="en-US" altLang="zh-CN" sz="1000">
                  <a:solidFill>
                    <a:srgbClr val="1F95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Fuzhou Yangteng Network Co.,Ltd</a:t>
              </a:r>
              <a:endParaRPr lang="en-US" altLang="zh-CN" sz="1000">
                <a:solidFill>
                  <a:srgbClr val="1F95D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2951766" cy="1517439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457201"/>
            <a:ext cx="4650122" cy="38861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1974639"/>
            <a:ext cx="2951767" cy="236876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4451227" cy="151744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457201"/>
            <a:ext cx="2441519" cy="38862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974639"/>
            <a:ext cx="4451212" cy="236876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7773339" cy="25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9D6FECC5-ABCB-48FB-AFAA-EA2727A61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673412C4-E054-4C1E-B3AB-33B785D7E0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长方形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9144001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67316" y="479323"/>
            <a:ext cx="4689988" cy="2764511"/>
          </a:xfrm>
        </p:spPr>
        <p:txBody>
          <a:bodyPr rtlCol="0">
            <a:normAutofit/>
          </a:bodyPr>
          <a:lstStyle/>
          <a:p>
            <a:pPr rtl="0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PYTHOn</a:t>
            </a:r>
            <a:b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</a:b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</a:t>
            </a:r>
            <a:r>
              <a:rPr lang="zh-CN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二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期培训</a:t>
            </a:r>
            <a:endParaRPr lang="en-US" alt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67315" y="3504554"/>
            <a:ext cx="4702010" cy="766124"/>
          </a:xfrm>
        </p:spPr>
        <p:txBody>
          <a:bodyPr rtlCol="0">
            <a:normAutofit lnSpcReduction="20000"/>
          </a:bodyPr>
          <a:lstStyle/>
          <a:p>
            <a:pPr rtl="0"/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数据分析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部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rtl="0"/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2021/04—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update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 descr="一张显示了建筑物、坐姿、长凳和侧边的图片&#10;&#10;说明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3476486" cy="5143499"/>
          </a:xfrm>
          <a:prstGeom prst="rect">
            <a:avLst/>
          </a:prstGeom>
        </p:spPr>
      </p:pic>
      <p:cxnSp>
        <p:nvCxnSpPr>
          <p:cNvPr id="24" name="直接连接符​​(S)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070816" y="3374194"/>
            <a:ext cx="4227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332" y="614493"/>
            <a:ext cx="7773338" cy="56660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列表的常用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sz="quarter" idx="4294967295"/>
          </p:nvPr>
        </p:nvSpPr>
        <p:spPr>
          <a:xfrm>
            <a:off x="685165" y="1031875"/>
            <a:ext cx="8459470" cy="4110990"/>
          </a:xfrm>
        </p:spPr>
        <p:txBody>
          <a:bodyPr>
            <a:noAutofit/>
          </a:bodyPr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endParaRPr lang="en-US" altLang="zh-CN" sz="1200" b="1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endParaRPr lang="zh-CN" altLang="en-US" sz="1200" b="1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685165" y="1371600"/>
          <a:ext cx="7998461" cy="3028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515"/>
                <a:gridCol w="2764473"/>
                <a:gridCol w="2764473"/>
              </a:tblGrid>
              <a:tr h="3028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常见操作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例子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结果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028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加法运算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[1, 2]+[3, 4, 5]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[1, 2, 3, 4, 5]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8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乘法运算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[1]*5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[1, 1, 1, 1, 1]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895"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判断某元素是否在列表中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 in [1, 2, 3, 4, 5]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TRUE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895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 in [1, 2, 3, 4, 5]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FALSE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8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根据索引进行列表元素的删除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del ['physics', 'chemistry', 1997, 2000][1]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['physics', 1997, 2000]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8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计算列表的长度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len([1, 2, 3, 4, 5])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8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返回列表元素最大值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max([1, 2, 4, 3, 8])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8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返回列表元素最小值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min([1, 2, 4, 3, 8])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28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将元组转化为列表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list((1, 2, 4, 3))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[1, 2, 4, 3]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332" y="614493"/>
            <a:ext cx="7773338" cy="56660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列表的常用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sz="quarter" idx="4294967295"/>
          </p:nvPr>
        </p:nvSpPr>
        <p:spPr>
          <a:xfrm>
            <a:off x="685165" y="1031875"/>
            <a:ext cx="8459470" cy="4110990"/>
          </a:xfrm>
        </p:spPr>
        <p:txBody>
          <a:bodyPr>
            <a:noAutofit/>
          </a:bodyPr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endParaRPr lang="en-US" altLang="zh-CN" sz="1200" b="1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endParaRPr lang="zh-CN" altLang="en-US" sz="1200" b="1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839470" y="1181735"/>
          <a:ext cx="7943850" cy="3949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4480"/>
                <a:gridCol w="3422015"/>
                <a:gridCol w="2967355"/>
              </a:tblGrid>
              <a:tr h="2565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方法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功能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例子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622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list.count(x)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统计x在list中出现的次数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[1, 2, 2, 6, 5].count(2)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list.append(x)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在列表的尾部新增成员x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[1, 2, 2, 6, 5].append(4)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4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list.extend(l)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l为列表，该函数作用为扩展列表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[1,2].extend([3,4])[1,2].append([3,4])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0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list.index(x)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返回列表中x相对应的索引，不存在该成员，则会报错，若有多个x，则返回的是第1个x的索引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[1, 2, 2, 6, 5].index(6)[1, 2, 2, 6, 5].index(2)[1, 2, 2, 6, 5].index(9)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0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list.insert(index,object)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向列表中的指定索引位置插入数据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[1, 2, 2, 6, 5].insert(3,4)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5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list.pop(n)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删除列表中第n个成员，并返回删除的该成员（不输入n则默认删除尾部的最后一个成员）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[1, 2, 2, 6, 5].pop()[1, 2, 2, 6, 5].pop(2)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4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list.remove(x)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删除列表中的指定成员x，不存在则报错，若存在多个x，则删除第1个x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[1, 2, 2, 6, 5].remove(2)[1, 2, 2, 6, 5].remove(6)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5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list.reverse()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将列表中的成员顺序颠倒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[1, 2, 2, 5].reverse()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9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list.sort()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将列表中的成员进行排序，若该列表里的成员不可排序，则报错，默认为升序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[5, 1, 3 ,6].sort()[5, 1, 3 ,6].sort(reverse=True)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332" y="614493"/>
            <a:ext cx="7773338" cy="56660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元组的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sz="quarter" idx="4294967295"/>
          </p:nvPr>
        </p:nvSpPr>
        <p:spPr>
          <a:xfrm>
            <a:off x="685165" y="1031875"/>
            <a:ext cx="8459470" cy="4304030"/>
          </a:xfrm>
        </p:spPr>
        <p:txBody>
          <a:bodyPr>
            <a:noAutofit/>
          </a:bodyPr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元组的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endParaRPr lang="zh-CN" altLang="en-US" sz="16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>
              <a:lnSpc>
                <a:spcPct val="200000"/>
              </a:lnSpc>
              <a:spcBef>
                <a:spcPts val="750"/>
              </a:spcBef>
              <a:buSzTx/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列表相似，是以”()”包围的数据集合，其中的各个成员以” , ”作为分隔符。元组一旦创建，其中的成员是不可修改的，但当元组成员为列表或者字典类型时，列表或字典内的内容是可以改变的。</a:t>
            </a:r>
            <a:endParaRPr lang="en-US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r>
              <a:rPr lang="zh-CN" altLang="en-US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元组的创建语法</a:t>
            </a:r>
            <a:endParaRPr lang="zh-CN" altLang="en-US" sz="16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endParaRPr lang="en-US" altLang="zh-CN" sz="1200" b="1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endParaRPr lang="zh-CN" altLang="en-US" sz="1200" b="1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endParaRPr lang="zh-CN" altLang="en-US" sz="1200" b="1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r>
              <a:rPr lang="en-US" altLang="zh-CN" sz="1200" b="1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zh-CN" altLang="en-US" sz="1200" b="1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注：当元组只有一个元素的时候，要在后面加上一个逗号，否则该数据非元组类型</a:t>
            </a:r>
            <a:endParaRPr lang="zh-CN" altLang="en-US" sz="1200" b="1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355850" y="2626995"/>
            <a:ext cx="4580890" cy="14420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B5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tup1 = ('physics', 'chemistry', 1997, 2000)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tup2 = (1, 2, 3, 4, 5 ) 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tup3=("a", "b", "c", "d")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569210" y="2717165"/>
            <a:ext cx="2876550" cy="142367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B5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marL="342900" indent="-342900" algn="l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tuple() 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 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(1,)=&gt;(1,)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332" y="614493"/>
            <a:ext cx="7773338" cy="56660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元组的索引和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切片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sz="quarter" idx="4294967295"/>
          </p:nvPr>
        </p:nvSpPr>
        <p:spPr>
          <a:xfrm>
            <a:off x="685165" y="1031875"/>
            <a:ext cx="8459470" cy="4110990"/>
          </a:xfrm>
        </p:spPr>
        <p:txBody>
          <a:bodyPr>
            <a:noAutofit/>
          </a:bodyPr>
          <a:p>
            <a:pPr marL="0" marR="0" lvl="0" indent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元组的索引</a:t>
            </a:r>
            <a:endParaRPr lang="zh-CN" altLang="en-US" sz="16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>
              <a:lnSpc>
                <a:spcPct val="200000"/>
              </a:lnSpc>
              <a:spcBef>
                <a:spcPts val="75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与列表类似，可以使用下标索引来对元组中的成员进行访问</a:t>
            </a:r>
            <a:endParaRPr lang="zh-CN" altLang="en-US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endParaRPr lang="zh-CN" altLang="en-US" sz="12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endParaRPr lang="en-US" altLang="zh-CN" sz="1200" b="1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endParaRPr lang="zh-CN" altLang="en-US" sz="1200" b="1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292225" y="2425700"/>
            <a:ext cx="7016115" cy="22212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B5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('physics', 'chemistry', 1997, 2000)[0]=&gt;'physics'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('physics', 'chemistry', 1997, 2000)[3]=&gt;2000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(1, 2, 3, 4, 5 )[1]=&gt;2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(1, 2, 3, 4, 5 )[-1]=&gt;5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332" y="614493"/>
            <a:ext cx="7773338" cy="56660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元组的索引和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切片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sz="quarter" idx="4294967295"/>
          </p:nvPr>
        </p:nvSpPr>
        <p:spPr>
          <a:xfrm>
            <a:off x="685165" y="1031875"/>
            <a:ext cx="8459470" cy="4110990"/>
          </a:xfrm>
        </p:spPr>
        <p:txBody>
          <a:bodyPr>
            <a:noAutofit/>
          </a:bodyPr>
          <a:p>
            <a:pPr marL="0" marR="0" lvl="0" indent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元组切片</a:t>
            </a:r>
            <a:endParaRPr lang="zh-CN" altLang="en-US" sz="16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>
              <a:lnSpc>
                <a:spcPct val="200000"/>
              </a:lnSpc>
              <a:spcBef>
                <a:spcPts val="750"/>
              </a:spcBef>
              <a:buSzTx/>
            </a:pP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通过切片对</a:t>
            </a: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元组成员进行截取：</a:t>
            </a:r>
            <a:endParaRPr lang="zh-CN" altLang="en-US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r>
              <a:rPr lang="en-US" altLang="zh-CN" sz="16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zh-CN" altLang="en-US" sz="16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endParaRPr lang="zh-CN" altLang="en-US" sz="1600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>
              <a:lnSpc>
                <a:spcPct val="200000"/>
              </a:lnSpc>
              <a:spcBef>
                <a:spcPts val="750"/>
              </a:spcBef>
              <a:buSzTx/>
            </a:pP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元组中的元素不可以修改，若进行修改，则会报错 ；但当元组成员为列表或者字典类型时，列表或字典内的内容是可以改变的 </a:t>
            </a:r>
            <a:endParaRPr lang="zh-CN" altLang="en-US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endParaRPr lang="zh-CN" altLang="en-US" sz="12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endParaRPr lang="en-US" altLang="zh-CN" sz="1200" b="1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endParaRPr lang="zh-CN" altLang="en-US" sz="1200" b="1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98295" y="2253615"/>
            <a:ext cx="7016115" cy="22212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B5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('physics', 'chemistry', 1997, 2000)[0:2]=&gt;('physics', 'chemistry')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('physics', 'chemistry', 1997, 2000)[1:2]=&gt;('chemistry',)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(1, 2, 3, 4, 5)[1:]=&gt;(2, 3, 4, 5)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(1, 2, 3, 4, 5)[:4]=&gt;(1, 2, 3, 4)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(1, 2, 3, 4, 5)[:]=&gt;(1, 2, 3, 4, 5)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437005" y="3922395"/>
            <a:ext cx="6955155" cy="10801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B5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(1, 2, 3, 4, 5)[0]=5=&gt;TypeError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(1, 1, 3, [1, 1, 3, 6]) [3][2]=1=&gt;(1, 1, 3, [1, 1, 1, 6])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332" y="614493"/>
            <a:ext cx="7773338" cy="56660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元组的常用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sz="quarter" idx="4294967295"/>
          </p:nvPr>
        </p:nvSpPr>
        <p:spPr>
          <a:xfrm>
            <a:off x="685165" y="1031875"/>
            <a:ext cx="8459470" cy="4110990"/>
          </a:xfrm>
        </p:spPr>
        <p:txBody>
          <a:bodyPr>
            <a:noAutofit/>
          </a:bodyPr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endParaRPr lang="en-US" altLang="zh-CN" sz="1200" b="1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endParaRPr lang="zh-CN" altLang="en-US" sz="1200" b="1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782320" y="1254760"/>
          <a:ext cx="8044816" cy="2908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7680"/>
                <a:gridCol w="2508568"/>
                <a:gridCol w="6668"/>
                <a:gridCol w="2501900"/>
              </a:tblGrid>
              <a:tr h="220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常见操作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例子</a:t>
                      </a:r>
                      <a:endParaRPr lang="en-US" altLang="en-US" sz="14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1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结果</a:t>
                      </a:r>
                      <a:endParaRPr lang="zh-CN" altLang="en-US" sz="1400" b="1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计算元组的长度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len((1, 2, 3, 4, 5))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51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元组的连接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(1, 2, 3) + (4, 5, 6)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(1, 2, 3, 4, 5, 6)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2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乘法运算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(1,)*4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(1,1,1,1)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685"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判断某元素是否在元组中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 in (1, 2, 3, 4, 5)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TRUE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015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 in (1, 2, 3, 4, 5)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FALSE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返回元组元素最大值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max((1, 2, 4, 3,6))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返回元组元素最小值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min((1, 2, 4, 3, 8))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5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将列表转化为元组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tuple([1, 2, 4, 3])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(1, 2, 6, 5)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332" y="614493"/>
            <a:ext cx="7773338" cy="56660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元组与列表的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区别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sz="quarter" idx="4294967295"/>
          </p:nvPr>
        </p:nvSpPr>
        <p:spPr>
          <a:xfrm>
            <a:off x="685165" y="1031875"/>
            <a:ext cx="8459470" cy="4110990"/>
          </a:xfrm>
        </p:spPr>
        <p:txBody>
          <a:bodyPr>
            <a:noAutofit/>
          </a:bodyPr>
          <a:p>
            <a:pPr marR="0" lvl="0" algn="l">
              <a:lnSpc>
                <a:spcPct val="200000"/>
              </a:lnSpc>
              <a:spcBef>
                <a:spcPts val="75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元组和列表很类似，它们经常被用来在不同的情况和不同的用途；</a:t>
            </a:r>
            <a:endParaRPr lang="zh-CN" altLang="en-US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>
              <a:lnSpc>
                <a:spcPct val="200000"/>
              </a:lnSpc>
              <a:spcBef>
                <a:spcPts val="75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元组就像是字符串，是不可变的。通常包含不同种类的元素并通过分拆或索引访问；</a:t>
            </a:r>
            <a:endParaRPr lang="zh-CN" altLang="en-US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>
              <a:lnSpc>
                <a:spcPct val="200000"/>
              </a:lnSpc>
              <a:spcBef>
                <a:spcPts val="75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列表内容是可变的，它们的元素通常是相同类型的，并通过迭代访问；</a:t>
            </a:r>
            <a:endParaRPr lang="zh-CN" altLang="en-US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>
              <a:lnSpc>
                <a:spcPct val="200000"/>
              </a:lnSpc>
              <a:spcBef>
                <a:spcPts val="750"/>
              </a:spcBef>
              <a:buSzTx/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对于某些领域来说，能用元组，就不用列表，因为元组速度更快，它是敞亮的，而且由于元组本身的数据不能进行修改，使用元组就不需要对修改的数据进行写保护，使得数据更安全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16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endParaRPr lang="en-US" altLang="zh-CN" sz="1200" b="1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endParaRPr lang="zh-CN" altLang="en-US" sz="1200" b="1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332" y="614493"/>
            <a:ext cx="7773338" cy="56660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集合的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sz="quarter" idx="4294967295"/>
          </p:nvPr>
        </p:nvSpPr>
        <p:spPr>
          <a:xfrm>
            <a:off x="685165" y="1031875"/>
            <a:ext cx="8459470" cy="4304030"/>
          </a:xfrm>
        </p:spPr>
        <p:txBody>
          <a:bodyPr>
            <a:noAutofit/>
          </a:bodyPr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集合的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endParaRPr lang="zh-CN" altLang="en-US" sz="16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>
              <a:lnSpc>
                <a:spcPct val="200000"/>
              </a:lnSpc>
              <a:spcBef>
                <a:spcPts val="750"/>
              </a:spcBef>
              <a:buSzTx/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集合是一个无序的，不重复的数据集合。</a:t>
            </a:r>
            <a:endParaRPr lang="en-US" altLang="zh-CN" sz="1200" b="1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集合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的定义语法：</a:t>
            </a:r>
            <a:endParaRPr lang="zh-CN" altLang="en-US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Font typeface="Arial" panose="020B0604020202020204" pitchFamily="34" charset="0"/>
              <a:buChar char="•"/>
            </a:pPr>
            <a:endParaRPr lang="zh-CN" altLang="en-US" sz="1200" b="1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>
              <a:lnSpc>
                <a:spcPct val="200000"/>
              </a:lnSpc>
              <a:spcBef>
                <a:spcPts val="750"/>
              </a:spcBef>
              <a:buSzTx/>
              <a:buFont typeface="Arial" panose="020B0604020202020204" pitchFamily="34" charset="0"/>
              <a:buNone/>
            </a:pPr>
            <a:r>
              <a:rPr lang="en-US" altLang="zh-CN" sz="1200" b="1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zh-CN" altLang="en-US" sz="1200" b="1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endParaRPr lang="zh-CN" altLang="en-US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marR="0" lvl="1" algn="l">
              <a:lnSpc>
                <a:spcPct val="200000"/>
              </a:lnSpc>
              <a:spcBef>
                <a:spcPts val="750"/>
              </a:spcBef>
              <a:buSzTx/>
              <a:buFont typeface="Wingdings" panose="05000000000000000000" charset="0"/>
              <a:buChar char="ü"/>
            </a:pPr>
            <a:r>
              <a:rPr lang="en-US" altLang="zh-CN" sz="108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集合不能通过{}方法来创建，使用{}创建的是一个空的字典</a:t>
            </a:r>
            <a:endParaRPr lang="en-US" altLang="zh-CN" sz="1080" kern="1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marR="0" lvl="1" algn="l">
              <a:lnSpc>
                <a:spcPct val="200000"/>
              </a:lnSpc>
              <a:spcBef>
                <a:spcPts val="750"/>
              </a:spcBef>
              <a:buSzTx/>
              <a:buFont typeface="Wingdings" panose="05000000000000000000" charset="0"/>
              <a:buChar char="ü"/>
            </a:pPr>
            <a:r>
              <a:rPr lang="en-US" altLang="zh-CN" sz="108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集合是无序的，所以无法通过索引对集合成员进行访问；</a:t>
            </a:r>
            <a:endParaRPr lang="en-US" altLang="zh-CN" sz="1080" kern="1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marR="0" lvl="1" algn="l">
              <a:lnSpc>
                <a:spcPct val="200000"/>
              </a:lnSpc>
              <a:spcBef>
                <a:spcPts val="750"/>
              </a:spcBef>
              <a:buSzTx/>
              <a:buFont typeface="Wingdings" panose="05000000000000000000" charset="0"/>
              <a:buChar char="ü"/>
            </a:pPr>
            <a:r>
              <a:rPr lang="en-US" altLang="zh-CN" sz="1080" kern="1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集合元素是不重复的，所以可以使用集合对数据进行去重 {1,1,2,3,14}=&gt;{1,2,3,1}</a:t>
            </a:r>
            <a:endParaRPr lang="en-US" altLang="zh-CN" sz="1080" kern="1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marR="0" lvl="1" algn="l">
              <a:lnSpc>
                <a:spcPct val="200000"/>
              </a:lnSpc>
              <a:spcBef>
                <a:spcPts val="750"/>
              </a:spcBef>
              <a:buSzTx/>
              <a:buFont typeface="Wingdings" panose="05000000000000000000" charset="0"/>
              <a:buChar char="ü"/>
            </a:pPr>
            <a:endParaRPr lang="en-US" altLang="zh-CN" sz="1080" kern="1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251200" y="2293620"/>
            <a:ext cx="2335530" cy="10388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B5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marL="342900" indent="-342900" algn="l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set([]) 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{1,2,...}  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332" y="614493"/>
            <a:ext cx="7773338" cy="56660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集合的常用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sz="quarter" idx="4294967295"/>
          </p:nvPr>
        </p:nvSpPr>
        <p:spPr>
          <a:xfrm>
            <a:off x="685165" y="1031875"/>
            <a:ext cx="8459470" cy="4110990"/>
          </a:xfrm>
        </p:spPr>
        <p:txBody>
          <a:bodyPr>
            <a:noAutofit/>
          </a:bodyPr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endParaRPr lang="en-US" altLang="zh-CN" sz="1200" b="1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endParaRPr lang="zh-CN" altLang="en-US" sz="1200" b="1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685800" y="1181735"/>
          <a:ext cx="8034655" cy="3757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5935"/>
                <a:gridCol w="3822065"/>
                <a:gridCol w="2446655"/>
              </a:tblGrid>
              <a:tr h="2616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基本操作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功能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例子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03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set.add(x)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将元素x添加到集合中，如果元素已存在，则不进行任何操作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{'Alibaba', 'Facebook', 'Google'}.add('Baidu')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3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set.update(s)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集合的扩展，s为一个列表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{'Alibaba', 'Facebook', 'Google'}.update({1,2,3})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7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set.remove(x)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将元素x从集合中移除，若该元素不存在，则会报错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{'Alibaba', 'Facebook', 'Google'}.remove('Alibaba')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3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set.discard(x)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将元素x从集合中移除，若该元素不存在，不会报错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{'Alibaba', 'Facebook', 'Google'}.discard('Amazon')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set.pop()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随机删除集合中的一个元素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{'Alibaba', 'Facebook', 'Google'}.pop()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3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set.clear()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清空集合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{'Alibaba', 'Facebook', 'Google'}.clear()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08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x in set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判断元素x是否在集合中，存在则返回True，不存在则返回False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Facebook' in {'Alibaba', 'Facebook', 'Google'}'baidu' in {'Alibaba', 'Facebook', 'Google'}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98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set.isdisjoint(s)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判断两个集合是否包含相同的元素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{1, 2, 3, 4}.isdisjoint({2,3,4})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set.symmetric_difference_update(s)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移除当前集合中在另外一个指定集合相同的元素，并将另外一个指定集合中不同的元素插入到当前集合中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{1, 2, 3, 4}.symmetric_difference_update({2,3,4,5})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332" y="614493"/>
            <a:ext cx="7773338" cy="56660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数学运算符所对应的集合内置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sz="quarter" idx="4294967295"/>
          </p:nvPr>
        </p:nvSpPr>
        <p:spPr>
          <a:xfrm>
            <a:off x="685165" y="1031875"/>
            <a:ext cx="8459470" cy="4110990"/>
          </a:xfrm>
        </p:spPr>
        <p:txBody>
          <a:bodyPr>
            <a:noAutofit/>
          </a:bodyPr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endParaRPr lang="en-US" altLang="zh-CN" sz="1200" b="1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endParaRPr lang="zh-CN" altLang="en-US" sz="1200" b="1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782955" y="1257935"/>
          <a:ext cx="7992745" cy="3445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5965"/>
                <a:gridCol w="2550795"/>
                <a:gridCol w="3435985"/>
              </a:tblGrid>
              <a:tr h="1784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运算符</a:t>
                      </a:r>
                      <a:endParaRPr lang="en-US" altLang="en-US" sz="14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对应方法</a:t>
                      </a:r>
                      <a:endParaRPr lang="en-US" altLang="en-US" sz="14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说明</a:t>
                      </a:r>
                      <a:endParaRPr lang="en-US" altLang="en-US" sz="14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57505"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s1 &amp; s2交集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s1.intersection(s2)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返回两个或多个集合中都包含的元素；返回一个新的集合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505"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s1 | s2并集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s1.union(s2)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返回包含了所有集合的元素，重复的元素只会出现一次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505"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S1 - s2差集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S1.difference(s2)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返回集合元素包含在第一个集合中，但不包含在第二个集合中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015"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S1 ^ s2对称差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s1.symmetric_difffference(s2) 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返回两个集合中不重复的元素集合 ，即移除两个集合中都存在的元素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015"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S1 &lt;=s2是否是s2的子集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s1.issubset(s2)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判断集合的所有元素是否都包含在指定集合中，是则返回True，否则返回False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5940"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s1 &gt;= s2 是否是s2的超集 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s1.issuperset(s2)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判断指定集合的所有元素是否都包含在原始集合中，是则返回True，否则返回False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410"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s1 |= s2 用s2更新s1 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s1.update(s2) 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用于修改当前集合，可以添加新的元素或集合到当前集合中，如果添加的元素在集合中已存在，则该元素只会出现一次，重复的会忽略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873df0fcca88842b293e8fc5477edee1"/>
          <p:cNvPicPr>
            <a:picLocks noChangeAspect="1"/>
          </p:cNvPicPr>
          <p:nvPr/>
        </p:nvPicPr>
        <p:blipFill>
          <a:blip r:embed="rId1">
            <a:alphaModFix amt="12000"/>
          </a:blip>
          <a:stretch>
            <a:fillRect/>
          </a:stretch>
        </p:blipFill>
        <p:spPr>
          <a:xfrm>
            <a:off x="-635" y="1035050"/>
            <a:ext cx="9144635" cy="41084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48947" y="1163648"/>
            <a:ext cx="1167130" cy="1228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rPr>
              <a:t>字符串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ource Han Serif SC" panose="02020400000000000000" pitchFamily="18" charset="-122"/>
            </a:endParaRPr>
          </a:p>
          <a:p>
            <a:pPr algn="l"/>
            <a:endParaRPr lang="zh-CN" altLang="en-US" sz="79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ource Han Serif SC" panose="02020400000000000000" pitchFamily="18" charset="-122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字符串的</a:t>
            </a:r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定义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字符串</a:t>
            </a:r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运算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字符串的内置方法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66136" y="1459513"/>
            <a:ext cx="1167130" cy="1430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ource Han Serif SC" panose="02020400000000000000" pitchFamily="18" charset="-122"/>
              </a:rPr>
              <a:t>列表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ource Han Serif SC" panose="02020400000000000000" pitchFamily="18" charset="-122"/>
            </a:endParaRPr>
          </a:p>
          <a:p>
            <a:pPr marL="171450" indent="-1714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ource Han Serif SC" panose="02020400000000000000" pitchFamily="18" charset="-122"/>
              </a:rPr>
              <a:t>列表的</a:t>
            </a:r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ource Han Serif SC" panose="02020400000000000000" pitchFamily="18" charset="-122"/>
              </a:rPr>
              <a:t>定义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ource Han Serif SC" panose="02020400000000000000" pitchFamily="18" charset="-122"/>
            </a:endParaRPr>
          </a:p>
          <a:p>
            <a:pPr marL="171450" indent="-1714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ource Han Serif SC" panose="02020400000000000000" pitchFamily="18" charset="-122"/>
              </a:rPr>
              <a:t>列表的索引和</a:t>
            </a:r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ource Han Serif SC" panose="02020400000000000000" pitchFamily="18" charset="-122"/>
              </a:rPr>
              <a:t>切片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ource Han Serif SC" panose="02020400000000000000" pitchFamily="18" charset="-122"/>
            </a:endParaRPr>
          </a:p>
          <a:p>
            <a:pPr marL="171450" indent="-1714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ource Han Serif SC" panose="02020400000000000000" pitchFamily="18" charset="-122"/>
              </a:rPr>
              <a:t>列表的常用</a:t>
            </a:r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ource Han Serif SC" panose="02020400000000000000" pitchFamily="18" charset="-122"/>
              </a:rPr>
              <a:t>操作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ource Han Serif SC" panose="02020400000000000000" pitchFamily="18" charset="-122"/>
            </a:endParaRPr>
          </a:p>
          <a:p>
            <a:pPr marL="171450" indent="-1714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ource Han Serif SC" panose="02020400000000000000" pitchFamily="18" charset="-122"/>
              </a:rPr>
              <a:t>列表的常用</a:t>
            </a:r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ource Han Serif SC" panose="02020400000000000000" pitchFamily="18" charset="-122"/>
              </a:rPr>
              <a:t>方法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ource Han Serif SC" panose="02020400000000000000" pitchFamily="18" charset="-122"/>
            </a:endParaRPr>
          </a:p>
          <a:p>
            <a:pPr indent="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48947" y="2784753"/>
            <a:ext cx="1776730" cy="1242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ource Han Serif SC" panose="02020400000000000000" pitchFamily="18" charset="-122"/>
              </a:rPr>
              <a:t>集合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ource Han Serif SC" panose="02020400000000000000" pitchFamily="18" charset="-122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集合的定义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集合的常用操作</a:t>
            </a:r>
            <a:endParaRPr lang="en-US" altLang="zh-CN" sz="8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数学运算所对应的集合内置方法</a:t>
            </a:r>
            <a:endParaRPr lang="en-US" altLang="zh-CN" sz="8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79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35" name="标题 1"/>
          <p:cNvSpPr txBox="1"/>
          <p:nvPr/>
        </p:nvSpPr>
        <p:spPr>
          <a:xfrm>
            <a:off x="3945573" y="518319"/>
            <a:ext cx="1128236" cy="475774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92D050"/>
                </a:solidFill>
                <a:latin typeface="汉仪秀英体简" pitchFamily="49" charset="-122"/>
                <a:ea typeface="汉仪秀英体简" pitchFamily="49" charset="-122"/>
                <a:cs typeface="+mj-cs"/>
              </a:defRPr>
            </a:lvl1pPr>
          </a:lstStyle>
          <a:p>
            <a:r>
              <a:rPr lang="zh-CN" altLang="en-US" sz="3000" b="1" dirty="0">
                <a:solidFill>
                  <a:srgbClr val="4B5C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erif SC" panose="02020400000000000000" pitchFamily="18" charset="-122"/>
              </a:rPr>
              <a:t>目</a:t>
            </a:r>
            <a:r>
              <a:rPr lang="en-US" altLang="zh-CN" sz="3000" b="1" dirty="0">
                <a:solidFill>
                  <a:srgbClr val="4B5C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erif SC" panose="02020400000000000000" pitchFamily="18" charset="-122"/>
              </a:rPr>
              <a:t> </a:t>
            </a:r>
            <a:r>
              <a:rPr lang="zh-CN" altLang="en-US" sz="3000" b="1" dirty="0">
                <a:solidFill>
                  <a:srgbClr val="4B5C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erif SC" panose="02020400000000000000" pitchFamily="18" charset="-122"/>
              </a:rPr>
              <a:t>录</a:t>
            </a:r>
            <a:endParaRPr lang="zh-CN" altLang="en-US" sz="3000" b="1" dirty="0">
              <a:solidFill>
                <a:srgbClr val="4B5C7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erif SC" panose="02020400000000000000" pitchFamily="18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37370" y="1163648"/>
            <a:ext cx="372734" cy="372734"/>
            <a:chOff x="2213" y="3161"/>
            <a:chExt cx="931" cy="931"/>
          </a:xfrm>
          <a:solidFill>
            <a:srgbClr val="4B5C71"/>
          </a:solidFill>
        </p:grpSpPr>
        <p:sp>
          <p:nvSpPr>
            <p:cNvPr id="20" name="Rounded Rectangle 19"/>
            <p:cNvSpPr/>
            <p:nvPr/>
          </p:nvSpPr>
          <p:spPr>
            <a:xfrm>
              <a:off x="2213" y="3161"/>
              <a:ext cx="931" cy="93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5">
                <a:solidFill>
                  <a:schemeClr val="tx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Lato regular" panose="020F0502020204030203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376" y="3281"/>
              <a:ext cx="421" cy="61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015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015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271458" y="1498571"/>
            <a:ext cx="372428" cy="372428"/>
            <a:chOff x="2213" y="4966"/>
            <a:chExt cx="782" cy="782"/>
          </a:xfrm>
          <a:solidFill>
            <a:srgbClr val="4B5C71"/>
          </a:solidFill>
        </p:grpSpPr>
        <p:sp>
          <p:nvSpPr>
            <p:cNvPr id="23" name="Rounded Rectangle 22"/>
            <p:cNvSpPr/>
            <p:nvPr/>
          </p:nvSpPr>
          <p:spPr>
            <a:xfrm>
              <a:off x="2213" y="4966"/>
              <a:ext cx="782" cy="7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5">
                <a:solidFill>
                  <a:schemeClr val="tx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Lato regular" panose="020F0502020204030203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33" y="5068"/>
              <a:ext cx="465" cy="5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01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01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37370" y="2735138"/>
            <a:ext cx="372428" cy="372428"/>
            <a:chOff x="2213" y="6771"/>
            <a:chExt cx="782" cy="782"/>
          </a:xfrm>
          <a:solidFill>
            <a:srgbClr val="4B5C71"/>
          </a:solidFill>
        </p:grpSpPr>
        <p:sp>
          <p:nvSpPr>
            <p:cNvPr id="26" name="Rounded Rectangle 25"/>
            <p:cNvSpPr/>
            <p:nvPr/>
          </p:nvSpPr>
          <p:spPr>
            <a:xfrm>
              <a:off x="2213" y="6771"/>
              <a:ext cx="782" cy="7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5">
                <a:solidFill>
                  <a:schemeClr val="tx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Lato regular" panose="020F0502020204030203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350" y="6874"/>
              <a:ext cx="465" cy="5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01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101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TextBox 27"/>
          <p:cNvSpPr txBox="1"/>
          <p:nvPr/>
        </p:nvSpPr>
        <p:spPr>
          <a:xfrm>
            <a:off x="4866136" y="3694793"/>
            <a:ext cx="1065530" cy="1245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ource Han Serif SC" panose="02020400000000000000" pitchFamily="18" charset="-122"/>
              </a:rPr>
              <a:t>字典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ource Han Serif SC" panose="02020400000000000000" pitchFamily="18" charset="-122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字典的定义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字典的基本操作</a:t>
            </a:r>
            <a:endParaRPr lang="en-US" altLang="zh-CN" sz="8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字典的内置方法</a:t>
            </a:r>
            <a:endParaRPr lang="en-US" altLang="zh-CN" sz="8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271458" y="3617333"/>
            <a:ext cx="372428" cy="372428"/>
            <a:chOff x="2213" y="6771"/>
            <a:chExt cx="782" cy="782"/>
          </a:xfrm>
          <a:solidFill>
            <a:srgbClr val="4B5C71"/>
          </a:solidFill>
        </p:grpSpPr>
        <p:sp>
          <p:nvSpPr>
            <p:cNvPr id="27" name="Rounded Rectangle 25"/>
            <p:cNvSpPr/>
            <p:nvPr/>
          </p:nvSpPr>
          <p:spPr>
            <a:xfrm>
              <a:off x="2213" y="6771"/>
              <a:ext cx="782" cy="7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5">
                <a:solidFill>
                  <a:schemeClr val="tx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Lato regular" panose="020F0502020204030203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350" y="6874"/>
              <a:ext cx="465" cy="5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01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101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843208" y="2243426"/>
            <a:ext cx="372428" cy="372428"/>
            <a:chOff x="2213" y="4966"/>
            <a:chExt cx="782" cy="782"/>
          </a:xfrm>
          <a:solidFill>
            <a:srgbClr val="4B5C71"/>
          </a:solidFill>
        </p:grpSpPr>
        <p:sp>
          <p:nvSpPr>
            <p:cNvPr id="4" name="Rounded Rectangle 22"/>
            <p:cNvSpPr/>
            <p:nvPr/>
          </p:nvSpPr>
          <p:spPr>
            <a:xfrm>
              <a:off x="2213" y="4966"/>
              <a:ext cx="782" cy="78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015">
                <a:solidFill>
                  <a:schemeClr val="tx1"/>
                </a:solidFill>
                <a:latin typeface="Source Han Serif SC" panose="02020400000000000000" pitchFamily="18" charset="-122"/>
                <a:ea typeface="Source Han Serif SC" panose="02020400000000000000" pitchFamily="18" charset="-122"/>
                <a:cs typeface="Lato regular" panose="020F0502020204030203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333" y="5068"/>
              <a:ext cx="465" cy="5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r>
                <a:rPr lang="en-US" altLang="zh-CN" sz="101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101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24"/>
          <p:cNvSpPr txBox="1"/>
          <p:nvPr/>
        </p:nvSpPr>
        <p:spPr>
          <a:xfrm>
            <a:off x="7317871" y="2291998"/>
            <a:ext cx="1167130" cy="1430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171450" indent="-1714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ource Han Serif SC" panose="02020400000000000000" pitchFamily="18" charset="-122"/>
              </a:rPr>
              <a:t>元组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ource Han Serif SC" panose="02020400000000000000" pitchFamily="18" charset="-122"/>
            </a:endParaRPr>
          </a:p>
          <a:p>
            <a:pPr marL="171450" indent="-1714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ource Han Serif SC" panose="02020400000000000000" pitchFamily="18" charset="-122"/>
              </a:rPr>
              <a:t>元组的</a:t>
            </a:r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ource Han Serif SC" panose="02020400000000000000" pitchFamily="18" charset="-122"/>
              </a:rPr>
              <a:t>定义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ource Han Serif SC" panose="02020400000000000000" pitchFamily="18" charset="-122"/>
            </a:endParaRPr>
          </a:p>
          <a:p>
            <a:pPr marL="171450" indent="-1714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ource Han Serif SC" panose="02020400000000000000" pitchFamily="18" charset="-122"/>
              </a:rPr>
              <a:t>元组的索引和</a:t>
            </a:r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ource Han Serif SC" panose="02020400000000000000" pitchFamily="18" charset="-122"/>
              </a:rPr>
              <a:t>切片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ource Han Serif SC" panose="02020400000000000000" pitchFamily="18" charset="-122"/>
            </a:endParaRPr>
          </a:p>
          <a:p>
            <a:pPr marL="171450" indent="-1714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ource Han Serif SC" panose="02020400000000000000" pitchFamily="18" charset="-122"/>
              </a:rPr>
              <a:t>元组的常用</a:t>
            </a:r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ource Han Serif SC" panose="02020400000000000000" pitchFamily="18" charset="-122"/>
              </a:rPr>
              <a:t>操作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ource Han Serif SC" panose="02020400000000000000" pitchFamily="18" charset="-122"/>
            </a:endParaRPr>
          </a:p>
          <a:p>
            <a:pPr marL="171450" indent="-1714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ource Han Serif SC" panose="02020400000000000000" pitchFamily="18" charset="-122"/>
              </a:rPr>
              <a:t>元组与列表的</a:t>
            </a:r>
            <a:r>
              <a:rPr lang="zh-CN" altLang="en-US" sz="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ource Han Serif SC" panose="02020400000000000000" pitchFamily="18" charset="-122"/>
              </a:rPr>
              <a:t>区别</a:t>
            </a: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ource Han Serif SC" panose="02020400000000000000" pitchFamily="18" charset="-122"/>
            </a:endParaRPr>
          </a:p>
          <a:p>
            <a:pPr indent="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ource Han Serif SC" panose="02020400000000000000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332" y="614493"/>
            <a:ext cx="7773338" cy="56660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字典的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sz="quarter" idx="4294967295"/>
          </p:nvPr>
        </p:nvSpPr>
        <p:spPr>
          <a:xfrm>
            <a:off x="685165" y="923925"/>
            <a:ext cx="7187565" cy="3966210"/>
          </a:xfrm>
        </p:spPr>
        <p:txBody>
          <a:bodyPr>
            <a:noAutofit/>
          </a:bodyPr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字典的定义</a:t>
            </a:r>
            <a:endParaRPr lang="zh-CN" altLang="en-US" sz="16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>
              <a:lnSpc>
                <a:spcPct val="200000"/>
              </a:lnSpc>
              <a:spcBef>
                <a:spcPts val="750"/>
              </a:spcBef>
              <a:buSzTx/>
            </a:pPr>
            <a:r>
              <a:rPr lang="zh-CN" altLang="en-US" sz="12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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字典是另一种可变容器模型，且可存储任意类型的对象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>
              <a:lnSpc>
                <a:spcPct val="200000"/>
              </a:lnSpc>
              <a:spcBef>
                <a:spcPts val="750"/>
              </a:spcBef>
              <a:buSzTx/>
            </a:pP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字典是包含一个索引的集合，称为键和值的集合。</a:t>
            </a:r>
            <a:endParaRPr lang="en-US" altLang="zh-CN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endParaRPr lang="zh-CN" altLang="en-US" sz="1200" b="1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332" y="614493"/>
            <a:ext cx="7773338" cy="56660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字典的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sz="quarter" idx="4294967295"/>
          </p:nvPr>
        </p:nvSpPr>
        <p:spPr>
          <a:xfrm>
            <a:off x="685165" y="1031875"/>
            <a:ext cx="8459470" cy="4304030"/>
          </a:xfrm>
        </p:spPr>
        <p:txBody>
          <a:bodyPr>
            <a:noAutofit/>
          </a:bodyPr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字典定义语法</a:t>
            </a:r>
            <a:endParaRPr lang="zh-CN" altLang="en-US" sz="16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>
              <a:lnSpc>
                <a:spcPct val="200000"/>
              </a:lnSpc>
              <a:spcBef>
                <a:spcPts val="750"/>
              </a:spcBef>
              <a:buSzTx/>
            </a:pP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字典的每个键值对</a:t>
            </a:r>
            <a:r>
              <a:rPr lang="en-US" altLang="zh-CN" sz="12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2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key:value)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用冒号分割，每个对之间用逗号分割，整个字典包含在</a:t>
            </a:r>
            <a:r>
              <a:rPr lang="en-US" altLang="zh-CN" sz="12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花括号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中：</a:t>
            </a:r>
            <a:endParaRPr lang="en-US" altLang="zh-CN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endParaRPr lang="zh-CN" altLang="en-US" sz="12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endParaRPr lang="en-US" altLang="zh-CN" sz="1200" b="1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将键/值对看成一个元素：d = dict([(k1,v1),(k2,v2),(k3,v3)])</a:t>
            </a:r>
            <a:endParaRPr lang="en-US" altLang="zh-CN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endParaRPr lang="en-US" altLang="zh-CN" sz="1200" b="1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endParaRPr lang="en-US" altLang="zh-CN" sz="1200" b="1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r>
              <a:rPr lang="en-US" altLang="zh-CN" sz="1200" b="1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zh-CN" altLang="en-US" sz="1200" b="1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注：键必须是唯一的，但值则不必；值可以取任何数据类型，但键必须是不可变的，如字符串，数字和元组</a:t>
            </a:r>
            <a:endParaRPr lang="zh-CN" altLang="en-US" sz="1200" b="1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endParaRPr lang="zh-CN" altLang="en-US" sz="1200" b="1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270760" y="2259330"/>
            <a:ext cx="3735070" cy="6254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B5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auto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 = {key1:value1,key2:value2} 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270760" y="3486150"/>
            <a:ext cx="3735070" cy="6254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B5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auto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 = dict([(k1,v1),(k2,v2),(k3,v3)]) 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332" y="614493"/>
            <a:ext cx="7773338" cy="56660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字典的基本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685165" y="1475740"/>
          <a:ext cx="6929120" cy="1805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2181225"/>
                <a:gridCol w="3223895"/>
              </a:tblGrid>
              <a:tr h="3067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操作</a:t>
                      </a:r>
                      <a:endParaRPr lang="en-US" altLang="en-US" sz="14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方法</a:t>
                      </a:r>
                      <a:endParaRPr lang="en-US" altLang="en-US" sz="14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说明</a:t>
                      </a:r>
                      <a:endParaRPr lang="en-US" altLang="en-US" sz="1400" b="1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495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访问字典里的值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Dict[‘键值’]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将相应的键放入到方括号中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510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修改字典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Dict[‘键值’]= value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向字典添加新内容的方法是增加新的键</a:t>
                      </a:r>
                      <a:r>
                        <a:rPr lang="en-US" sz="10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/值对，修改或删除已有键/值对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590">
                <a:tc rowSpan="3"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buNone/>
                      </a:pPr>
                      <a:endParaRPr lang="en-US" sz="10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 algn="l">
                        <a:lnSpc>
                          <a:spcPct val="120000"/>
                        </a:lnSpc>
                        <a:buNone/>
                      </a:pPr>
                      <a:endParaRPr lang="en-US" sz="10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 algn="l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删除字典元素</a:t>
                      </a:r>
                      <a:endParaRPr lang="en-US" sz="10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 algn="l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00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altLang="zh-CN" sz="100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0" algn="l">
                        <a:lnSpc>
                          <a:spcPct val="120000"/>
                        </a:lnSpc>
                        <a:buNone/>
                      </a:pPr>
                      <a:r>
                        <a:rPr lang="en-US" altLang="zh-CN" sz="100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sz="10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Del dict[‘name’] 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删除键‘name’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590">
                <a:tc vMerge="1"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d.clear()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清空字典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590">
                <a:tc vMerge="1"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Del d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删除字典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332" y="614493"/>
            <a:ext cx="7773338" cy="56660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字典的内置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731520" y="1363980"/>
          <a:ext cx="6690995" cy="2588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8150"/>
                <a:gridCol w="3712845"/>
              </a:tblGrid>
              <a:tr h="3073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方法</a:t>
                      </a:r>
                      <a:endParaRPr lang="en-US" altLang="en-US" sz="14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14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734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Len(dict)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计算字典元素个数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70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Str(dict)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输出字典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Dict.keys()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返回包含该字典的键的列表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34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Dict.values()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返回包含该字典值的列表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505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Dict.items()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将键/值对看成一个元素，并返回列表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Dict.get(key,default=value)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如果key对象存在，则返回value，value默认是none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34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Dict.update()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更新字典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30" y="0"/>
            <a:ext cx="9144000" cy="51435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tlCol="0" anchor="ctr"/>
          <a:lstStyle/>
          <a:p>
            <a:pPr algn="ctr" rtl="0"/>
            <a:endParaRPr 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919126"/>
          </a:xfrm>
        </p:spPr>
        <p:txBody>
          <a:bodyPr rtlCol="0" anchor="ctr">
            <a:normAutofit/>
          </a:bodyPr>
          <a:lstStyle/>
          <a:p>
            <a:pPr lvl="0" rtl="0" fontAlgn="auto">
              <a:lnSpc>
                <a:spcPct val="150000"/>
              </a:lnSpc>
            </a:pPr>
            <a:r>
              <a:rPr lang="en-US" sz="60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br>
              <a:rPr lang="en-US" i="1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tx1"/>
                </a:solidFill>
              </a:rPr>
              <a:t>q&amp;a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9" name="长方形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130" y="3714750"/>
            <a:ext cx="9141714" cy="1428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3918930"/>
            <a:ext cx="7543800" cy="857250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solidFill>
                  <a:srgbClr val="FFFFFF"/>
                </a:solidFill>
              </a:rPr>
              <a:t>- kEEP LEARNING 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332" y="614493"/>
            <a:ext cx="7773338" cy="566608"/>
          </a:xfrm>
        </p:spPr>
        <p:txBody>
          <a:bodyPr/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字符串的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sz="quarter" idx="4294967295"/>
          </p:nvPr>
        </p:nvSpPr>
        <p:spPr>
          <a:xfrm>
            <a:off x="685331" y="1181101"/>
            <a:ext cx="7773339" cy="3347906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字符串的定义</a:t>
            </a:r>
            <a:endParaRPr lang="zh-CN" altLang="en-US" sz="12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字符串是字符组成并使用双引号</a:t>
            </a:r>
            <a:r>
              <a:rPr lang="zh-CN" altLang="en-US" sz="12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””</a:t>
            </a:r>
            <a:r>
              <a:rPr lang="zh-CN" altLang="en-US" sz="12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单引号</a:t>
            </a:r>
            <a:r>
              <a:rPr lang="zh-CN" altLang="en-US" sz="12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’’</a:t>
            </a:r>
            <a:r>
              <a:rPr lang="zh-CN" altLang="en-US" sz="12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三引号</a:t>
            </a:r>
            <a:r>
              <a:rPr lang="en-US" altLang="zh-CN" sz="12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””””””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括起来的任意文本序列</a:t>
            </a:r>
            <a:r>
              <a:rPr lang="en-US" altLang="zh-CN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三引号允许一个字符串跨多行，其中可以包含换行符、制表符以及其他特殊字符（通常用来定义长</a:t>
            </a:r>
            <a:r>
              <a:rPr lang="zh-CN" altLang="en-US" sz="12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字符串）。 </a:t>
            </a:r>
            <a:endParaRPr lang="zh-CN" altLang="en-US" sz="12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algn="l">
              <a:lnSpc>
                <a:spcPct val="200000"/>
              </a:lnSpc>
              <a:buSzTx/>
              <a:buFont typeface="Arial" panose="020B0604020202020204" pitchFamily="34" charset="0"/>
              <a:buNone/>
            </a:pP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字符串定义语法</a:t>
            </a:r>
            <a:endParaRPr lang="zh-CN" altLang="en-US" sz="12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algn="l">
              <a:lnSpc>
                <a:spcPct val="200000"/>
              </a:lnSpc>
              <a:buSzTx/>
              <a:buFont typeface="Arial" panose="020B0604020202020204" pitchFamily="34" charset="0"/>
              <a:buNone/>
            </a:pPr>
            <a:endParaRPr lang="zh-CN" altLang="en-US" sz="12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384425" y="3357245"/>
            <a:ext cx="1722120" cy="955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B5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auto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 = 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‘123’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 = 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‘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你好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’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332" y="614493"/>
            <a:ext cx="7773338" cy="566608"/>
          </a:xfrm>
        </p:spPr>
        <p:txBody>
          <a:bodyPr/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字符串的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sz="quarter" idx="4294967295"/>
          </p:nvPr>
        </p:nvSpPr>
        <p:spPr>
          <a:xfrm>
            <a:off x="685331" y="1181101"/>
            <a:ext cx="7773339" cy="3347906"/>
          </a:xfrm>
        </p:spPr>
        <p:txBody>
          <a:bodyPr>
            <a:noAutofit/>
          </a:bodyPr>
          <a:lstStyle/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引号冲突问题</a:t>
            </a:r>
            <a:endParaRPr lang="zh-CN" altLang="en-US" sz="16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endParaRPr lang="zh-CN" altLang="en-US" sz="12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endParaRPr lang="zh-CN" altLang="en-US" sz="12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endParaRPr lang="zh-CN" altLang="en-US" sz="12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解决方法</a:t>
            </a:r>
            <a:endParaRPr lang="zh-CN" altLang="en-US" sz="12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864995" y="1745615"/>
            <a:ext cx="3456305" cy="12776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B5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例：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 = "Rose:"You jump,I jump!"" 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系统提示有误</a:t>
            </a: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endParaRPr lang="en-US" altLang="zh-CN" sz="1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864995" y="3690620"/>
            <a:ext cx="4972685" cy="11557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B5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auto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1.使用不同的引号：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‘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Rose:"You jump,I jump!"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’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2.使用转义字符：s = "Rose: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\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"You jump,I jump!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\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""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332" y="614493"/>
            <a:ext cx="7773338" cy="566608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字符串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运算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sz="quarter" idx="4294967295"/>
          </p:nvPr>
        </p:nvSpPr>
        <p:spPr>
          <a:xfrm>
            <a:off x="685331" y="1181101"/>
            <a:ext cx="7773339" cy="3347906"/>
          </a:xfrm>
        </p:spPr>
        <p:txBody>
          <a:bodyPr>
            <a:normAutofit/>
          </a:bodyPr>
          <a:lstStyle/>
          <a:p>
            <a:pPr marL="0" algn="l">
              <a:lnSpc>
                <a:spcPct val="200000"/>
              </a:lnSpc>
              <a:buSzTx/>
              <a:buNone/>
            </a:pPr>
            <a:r>
              <a:rPr lang="zh-CN" altLang="en-US" sz="1200" kern="100" cap="none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1200" kern="100" cap="none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 = ‘yang’, b = ‘teng’</a:t>
            </a:r>
            <a:endParaRPr lang="en-US" altLang="zh-CN" sz="1200" kern="100" cap="none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746125" y="1713865"/>
          <a:ext cx="6768465" cy="2585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2020"/>
                <a:gridCol w="2460625"/>
                <a:gridCol w="1694180"/>
                <a:gridCol w="1691640"/>
              </a:tblGrid>
              <a:tr h="2876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操作</a:t>
                      </a:r>
                      <a:endParaRPr lang="en-US" altLang="en-US" sz="14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4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例子</a:t>
                      </a:r>
                      <a:endParaRPr lang="en-US" altLang="en-US" sz="14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结果</a:t>
                      </a:r>
                      <a:endParaRPr lang="en-US" altLang="en-US" sz="14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86385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+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字符串拼接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a+b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‘yangteng’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*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重复字符串，相当于乘法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a*2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‘</a:t>
                      </a: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yangyang</a:t>
                      </a: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’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[]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通过索引获取字符串中的字符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a[2]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‘</a:t>
                      </a: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n</a:t>
                      </a: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’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[:]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截取、切片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a[2:]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’ng</a:t>
                      </a: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’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531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in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成员运算符，如果字符串中包括给定的字符串，返回True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‘y’ in a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True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not in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同上，不包含返回True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‘y’ not in a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False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r/R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原始字符串，不会转义特殊字符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Print（r</a:t>
                      </a: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”\n</a:t>
                      </a: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”)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\n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332" y="614493"/>
            <a:ext cx="7773338" cy="56660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字符串的内置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1925955" y="4560570"/>
            <a:ext cx="539115" cy="14795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859155" y="1316355"/>
          <a:ext cx="7208520" cy="3392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1540"/>
                <a:gridCol w="5046980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方法</a:t>
                      </a:r>
                      <a:endParaRPr lang="en-US" altLang="en-US" sz="14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描述</a:t>
                      </a:r>
                      <a:endParaRPr lang="en-US" altLang="en-US" sz="1400" b="1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Join()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charset="0"/>
                        </a:rPr>
                        <a:t>用于将序列中的元素以指定的字符连接生成一个新的字符串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Helvetica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6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Replace()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把字符串中的 old（旧字符串） 替换成 new(新字符串)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55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Upper()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charset="0"/>
                        </a:rPr>
                        <a:t>将字符串中的小写字母转为大写字母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Helvetica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lower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charset="0"/>
                        </a:rPr>
                        <a:t>转换字符串中所有大写字符为小写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Helvetica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Strip()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charset="0"/>
                        </a:rPr>
                        <a:t>移除字符串头尾指定的字符（默认为空格）或字符序列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Helvetica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Count()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Helvetica" charset="0"/>
                        </a:rPr>
                        <a:t>统计字符串里某个字符出现的次数</a:t>
                      </a:r>
                      <a:endParaRPr lang="en-US" altLang="en-US" sz="1000" b="0">
                        <a:solidFill>
                          <a:srgbClr val="333333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Helvetica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1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string.split(sep, maxsplit=-1)  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1F090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字符串分割，返回对象为分割后的子串 列表。默认使用空格分割，可指定分隔 符，分隔符不包含在分割后的子串中； 默认贪婪分割，可指定分割次数。（sep定义以什么字符进行分割）</a:t>
                      </a: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endParaRPr lang="en-US" altLang="en-US" sz="1000" b="0">
                        <a:solidFill>
                          <a:srgbClr val="1F090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string.splitlines([keepends])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按照('\r','\r\n','\n')分割字符串，返回一个包含各行作为元素的列表，如果参数keepends为False，不包含换行符，否则保留换行符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string</a:t>
                      </a: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charset="0"/>
                        </a:rPr>
                        <a:t>.partition(str)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把字符串按str分割成三个部分</a:t>
                      </a:r>
                      <a:endParaRPr lang="en-US" altLang="en-US" sz="10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 useBgFill="1">
        <p:nvSpPr>
          <p:cNvPr id="7" name="矩形 6"/>
          <p:cNvSpPr/>
          <p:nvPr/>
        </p:nvSpPr>
        <p:spPr>
          <a:xfrm>
            <a:off x="859155" y="3883025"/>
            <a:ext cx="7208520" cy="10864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747520" y="3950335"/>
            <a:ext cx="5835015" cy="9842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B5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auto"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 = """hello boy&lt;[www.do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uyin.com]&gt;byebye"""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[‘www’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’douyin’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’com’]</a:t>
            </a:r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1882775" y="4483735"/>
            <a:ext cx="610870" cy="1689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  <p:bldP spid="5" grpId="0" bldLvl="0" animBg="1"/>
      <p:bldP spid="7" grpId="0" bldLvl="0" animBg="1"/>
      <p:bldP spid="7" grpId="1" animBg="1"/>
      <p:bldP spid="8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332" y="614493"/>
            <a:ext cx="7773338" cy="56660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列表的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sz="quarter" idx="4294967295"/>
          </p:nvPr>
        </p:nvSpPr>
        <p:spPr>
          <a:xfrm>
            <a:off x="685165" y="1031875"/>
            <a:ext cx="8459470" cy="4110990"/>
          </a:xfrm>
        </p:spPr>
        <p:txBody>
          <a:bodyPr>
            <a:noAutofit/>
          </a:bodyPr>
          <a:p>
            <a:pPr marL="0" marR="0" lvl="0" indent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列表的定义</a:t>
            </a:r>
            <a:endParaRPr lang="zh-CN" altLang="en-US" sz="16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>
              <a:lnSpc>
                <a:spcPct val="200000"/>
              </a:lnSpc>
              <a:spcBef>
                <a:spcPts val="750"/>
              </a:spcBef>
              <a:buSzTx/>
            </a:pP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列表是python中常见的数据结构类型之一，是以”[ ]”包围的数据集合，其中的各个成员以”</a:t>
            </a:r>
            <a:r>
              <a:rPr lang="zh-CN" altLang="en-US" sz="16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,</a:t>
            </a: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”作为分隔符，其数据项可以包含任何的数据类型。</a:t>
            </a:r>
            <a:endParaRPr lang="zh-CN" altLang="en-US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列表创建语法</a:t>
            </a:r>
            <a:endParaRPr lang="zh-CN" altLang="en-US" sz="16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endParaRPr lang="zh-CN" altLang="en-US" sz="12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endParaRPr lang="en-US" altLang="zh-CN" sz="1200" b="1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endParaRPr lang="zh-CN" altLang="en-US" sz="1200" b="1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404745" y="2736850"/>
            <a:ext cx="4580890" cy="14789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B5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list1 = ['physics', 'chemistry', 1997, 2000] 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list2 = [1, 2, 3, 4, 5] 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list3 = ["a", "b", "c", "d"]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558415" y="2860040"/>
            <a:ext cx="2876550" cy="1402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B5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marL="342900" indent="-342900" algn="l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list() 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[] 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[1,]=&gt;[1]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" grpId="0" bldLvl="0" animBg="1"/>
      <p:bldP spid="6" grpId="1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332" y="614493"/>
            <a:ext cx="7773338" cy="56660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列表的索引和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切片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sz="quarter" idx="4294967295"/>
          </p:nvPr>
        </p:nvSpPr>
        <p:spPr>
          <a:xfrm>
            <a:off x="685165" y="1031875"/>
            <a:ext cx="8459470" cy="4110990"/>
          </a:xfrm>
        </p:spPr>
        <p:txBody>
          <a:bodyPr>
            <a:noAutofit/>
          </a:bodyPr>
          <a:p>
            <a:pPr marL="0" marR="0" lvl="0" indent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列表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索引</a:t>
            </a:r>
            <a:endParaRPr lang="zh-CN" altLang="en-US" sz="16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>
              <a:lnSpc>
                <a:spcPct val="200000"/>
              </a:lnSpc>
              <a:spcBef>
                <a:spcPts val="750"/>
              </a:spcBef>
              <a:buSzTx/>
            </a:pP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列表中的每个元素都分配了下标索引，第1个的索引是0，第2个的索引是1，以此类推，因此可以根据索引来对列表的成员进行访问。</a:t>
            </a:r>
            <a:endParaRPr lang="zh-CN" altLang="en-US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endParaRPr lang="zh-CN" altLang="en-US" sz="16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endParaRPr lang="zh-CN" altLang="en-US" sz="12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endParaRPr lang="en-US" altLang="zh-CN" sz="1200" b="1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endParaRPr lang="zh-CN" altLang="en-US" sz="1200" b="1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45590" y="2764790"/>
            <a:ext cx="6739255" cy="18319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B5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['physics', 'chemistry', 1997, 2000][0]=&gt;'physics'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['physics', 'chemistry', 1997, 2000][3]=&gt;2000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[1, 2, 3, 4, 5 ][1]=&gt;2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[1, 2, 3, 4, 5 ][-1]=&gt;5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332" y="614493"/>
            <a:ext cx="7773338" cy="566608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列表的索引和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切片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sz="quarter" idx="4294967295"/>
          </p:nvPr>
        </p:nvSpPr>
        <p:spPr>
          <a:xfrm>
            <a:off x="685165" y="1031875"/>
            <a:ext cx="8459470" cy="4110990"/>
          </a:xfrm>
        </p:spPr>
        <p:txBody>
          <a:bodyPr>
            <a:noAutofit/>
          </a:bodyPr>
          <a:p>
            <a:pPr marL="0" marR="0" lvl="0" indent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列表</a:t>
            </a:r>
            <a:r>
              <a:rPr lang="zh-CN" altLang="en-US" sz="16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切片</a:t>
            </a:r>
            <a:endParaRPr lang="zh-CN" altLang="en-US" sz="16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>
              <a:lnSpc>
                <a:spcPct val="200000"/>
              </a:lnSpc>
              <a:spcBef>
                <a:spcPts val="750"/>
              </a:spcBef>
              <a:buSzTx/>
            </a:pPr>
            <a:r>
              <a:rPr lang="zh-CN" altLang="en-US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通过切片对列表成员进行截取：</a:t>
            </a:r>
            <a:endParaRPr lang="zh-CN" altLang="en-US" sz="16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endParaRPr lang="zh-CN" altLang="en-US" sz="12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endParaRPr lang="en-US" altLang="zh-CN" sz="1200" b="1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algn="l">
              <a:lnSpc>
                <a:spcPct val="200000"/>
              </a:lnSpc>
              <a:spcBef>
                <a:spcPts val="750"/>
              </a:spcBef>
              <a:buSzTx/>
              <a:buNone/>
            </a:pPr>
            <a:endParaRPr lang="zh-CN" altLang="en-US" sz="1200" b="1" kern="10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292225" y="2425700"/>
            <a:ext cx="7016115" cy="222123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B5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['physics', 'chemistry', 1997, 2000][0:2]=&gt;['physics', 'chemistry']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['physics', 'chemistry', 1997, 2000][1:2]=&gt;['chemistry']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[1, 2, 3, 4, 5][1:]=&gt;[2, 3, 4, 5]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[1, 2, 3, 4, 5][:4]=&gt;[1, 2, 3, 4]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[1, 2, 3, 4, 5][:]=&gt;[1, 2, 3, 4, 5]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fd79d64e-cce0-461c-ac7e-2e04fe5ec5c5}"/>
  <p:tag name="TABLE_ENDDRAG_ORIGIN_RECT" val="532*203"/>
  <p:tag name="TABLE_ENDDRAG_RECT" val="58*134*532*203"/>
</p:tagLst>
</file>

<file path=ppt/tags/tag10.xml><?xml version="1.0" encoding="utf-8"?>
<p:tagLst xmlns:p="http://schemas.openxmlformats.org/presentationml/2006/main">
  <p:tag name="COMMONDATA" val="eyJoZGlkIjoiYTAxZjQyM2QzNjI2OWYyMzdhYTYyYmQ1M2UwNzFkYTUifQ=="/>
</p:tagLst>
</file>

<file path=ppt/tags/tag2.xml><?xml version="1.0" encoding="utf-8"?>
<p:tagLst xmlns:p="http://schemas.openxmlformats.org/presentationml/2006/main">
  <p:tag name="KSO_WM_UNIT_TABLE_BEAUTIFY" val="smartTable{6c2a9d2b-240c-4e1e-8983-7a2bb0aac7d2}"/>
  <p:tag name="TABLE_ENDDRAG_ORIGIN_RECT" val="567*267"/>
  <p:tag name="TABLE_ENDDRAG_RECT" val="67*103*567*267"/>
</p:tagLst>
</file>

<file path=ppt/tags/tag3.xml><?xml version="1.0" encoding="utf-8"?>
<p:tagLst xmlns:p="http://schemas.openxmlformats.org/presentationml/2006/main">
  <p:tag name="KSO_WM_UNIT_TABLE_BEAUTIFY" val="smartTable{89a9c10b-2278-4c59-ab61-a5a9a06fec38}"/>
  <p:tag name="TABLE_ENDDRAG_ORIGIN_RECT" val="629*238"/>
  <p:tag name="TABLE_ENDDRAG_RECT" val="53*108*629*238"/>
</p:tagLst>
</file>

<file path=ppt/tags/tag4.xml><?xml version="1.0" encoding="utf-8"?>
<p:tagLst xmlns:p="http://schemas.openxmlformats.org/presentationml/2006/main">
  <p:tag name="KSO_WM_UNIT_TABLE_BEAUTIFY" val="smartTable{4f14cfa4-2368-4dc1-8a6f-d7c9f0ba7128}"/>
  <p:tag name="TABLE_ENDDRAG_ORIGIN_RECT" val="625*288"/>
  <p:tag name="TABLE_ENDDRAG_RECT" val="66*93*625*288"/>
</p:tagLst>
</file>

<file path=ppt/tags/tag5.xml><?xml version="1.0" encoding="utf-8"?>
<p:tagLst xmlns:p="http://schemas.openxmlformats.org/presentationml/2006/main">
  <p:tag name="KSO_WM_UNIT_TABLE_BEAUTIFY" val="smartTable{aa5ebcb2-d3d8-4159-8f66-d5eea6200715}"/>
  <p:tag name="TABLE_ENDDRAG_ORIGIN_RECT" val="633*274"/>
  <p:tag name="TABLE_ENDDRAG_RECT" val="62*93*633*274"/>
</p:tagLst>
</file>

<file path=ppt/tags/tag6.xml><?xml version="1.0" encoding="utf-8"?>
<p:tagLst xmlns:p="http://schemas.openxmlformats.org/presentationml/2006/main">
  <p:tag name="KSO_WM_UNIT_TABLE_BEAUTIFY" val="smartTable{d61156b4-82d6-48dc-9e06-d8981899e185}"/>
  <p:tag name="TABLE_ENDDRAG_ORIGIN_RECT" val="632*284"/>
  <p:tag name="TABLE_ENDDRAG_RECT" val="54*93*632*284"/>
</p:tagLst>
</file>

<file path=ppt/tags/tag7.xml><?xml version="1.0" encoding="utf-8"?>
<p:tagLst xmlns:p="http://schemas.openxmlformats.org/presentationml/2006/main">
  <p:tag name="KSO_WM_UNIT_TABLE_BEAUTIFY" val="smartTable{cd2d93cc-610c-48ad-b706-aca86dfa3580}"/>
  <p:tag name="TABLE_ENDDRAG_ORIGIN_RECT" val="629*285"/>
  <p:tag name="TABLE_ENDDRAG_RECT" val="61*85*629*285"/>
</p:tagLst>
</file>

<file path=ppt/tags/tag8.xml><?xml version="1.0" encoding="utf-8"?>
<p:tagLst xmlns:p="http://schemas.openxmlformats.org/presentationml/2006/main">
  <p:tag name="KSO_WM_UNIT_TABLE_BEAUTIFY" val="smartTable{69196d1c-97b0-4da6-b728-5e3ac6e5fe46}"/>
  <p:tag name="TABLE_ENDDRAG_ORIGIN_RECT" val="545*154"/>
  <p:tag name="TABLE_ENDDRAG_RECT" val="53*104*545*154"/>
</p:tagLst>
</file>

<file path=ppt/tags/tag9.xml><?xml version="1.0" encoding="utf-8"?>
<p:tagLst xmlns:p="http://schemas.openxmlformats.org/presentationml/2006/main">
  <p:tag name="KSO_WM_UNIT_TABLE_BEAUTIFY" val="smartTable{a318029f-748d-4a8a-8f34-52b91603f7a2}"/>
  <p:tag name="TABLE_ENDDRAG_ORIGIN_RECT" val="526*219"/>
  <p:tag name="TABLE_ENDDRAG_RECT" val="57*107*526*219"/>
</p:tagLst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0</TotalTime>
  <Words>6534</Words>
  <Application>WPS 演示</Application>
  <PresentationFormat>全屏显示(16:9)</PresentationFormat>
  <Paragraphs>738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Source Han Serif SC</vt:lpstr>
      <vt:lpstr>汉仪秀英体简</vt:lpstr>
      <vt:lpstr>Lato regular</vt:lpstr>
      <vt:lpstr>Times New Roman</vt:lpstr>
      <vt:lpstr>Calibri</vt:lpstr>
      <vt:lpstr>Helvetica</vt:lpstr>
      <vt:lpstr>Tw Cen MT</vt:lpstr>
      <vt:lpstr>Arial Unicode MS</vt:lpstr>
      <vt:lpstr>Wingdings</vt:lpstr>
      <vt:lpstr>水滴</vt:lpstr>
      <vt:lpstr>PYTHOn 第二期培训</vt:lpstr>
      <vt:lpstr>PowerPoint 演示文稿</vt:lpstr>
      <vt:lpstr>1. 1 字符串的定义</vt:lpstr>
      <vt:lpstr>1. 1 字符串的定义</vt:lpstr>
      <vt:lpstr>1. 2 字符串运算</vt:lpstr>
      <vt:lpstr>1. 3 字符串的内置方法</vt:lpstr>
      <vt:lpstr>2.1 列表的定义</vt:lpstr>
      <vt:lpstr>2.2 列表的索引和切片</vt:lpstr>
      <vt:lpstr>2.2 列表的索引和切片</vt:lpstr>
      <vt:lpstr>2.3 列表的常用操作</vt:lpstr>
      <vt:lpstr>2.4 列表的常用方法</vt:lpstr>
      <vt:lpstr>3.1 元组的定义</vt:lpstr>
      <vt:lpstr>3.2 元组的索引和切片</vt:lpstr>
      <vt:lpstr>3.2 元组的索引和切片</vt:lpstr>
      <vt:lpstr>3.3 元组的常用操作</vt:lpstr>
      <vt:lpstr>3.4元组与列表的区别</vt:lpstr>
      <vt:lpstr>4.1 集合的定义</vt:lpstr>
      <vt:lpstr>4.2 集合的常用操作</vt:lpstr>
      <vt:lpstr>4.3 数学运算符所对应的集合内置方法</vt:lpstr>
      <vt:lpstr>5.1 字典的定义</vt:lpstr>
      <vt:lpstr>5.1 字典的定义</vt:lpstr>
      <vt:lpstr>5.2 字典的基本操作</vt:lpstr>
      <vt:lpstr>5.3 字典的内置方法</vt:lpstr>
      <vt:lpstr>tHANKS q&amp;a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商务演示</dc:title>
  <dc:creator>第一PPT</dc:creator>
  <cp:keywords>www.1ppt.com</cp:keywords>
  <cp:lastModifiedBy>YangTeng</cp:lastModifiedBy>
  <cp:revision>90</cp:revision>
  <dcterms:created xsi:type="dcterms:W3CDTF">2017-03-16T08:47:00Z</dcterms:created>
  <dcterms:modified xsi:type="dcterms:W3CDTF">2022-04-29T02:36:51Z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343536474D0048F8ABEF314FF153EAC9</vt:lpwstr>
  </property>
</Properties>
</file>