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801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326063" y="0"/>
            <a:ext cx="6865937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1371" y="377371"/>
            <a:ext cx="6103257" cy="6103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042" y="4400889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5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72912" y="3426023"/>
            <a:ext cx="4114800" cy="307777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0" marR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accent2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65802" y="3426023"/>
            <a:ext cx="4114800" cy="307777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spc="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accent2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A184DE-3669-45F4-ADE1-876E1808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389031-2CE9-4A70-A430-C8F96213FADC}"/>
              </a:ext>
            </a:extLst>
          </p:cNvPr>
          <p:cNvCxnSpPr>
            <a:cxnSpLocks/>
          </p:cNvCxnSpPr>
          <p:nvPr userDrawn="1"/>
        </p:nvCxnSpPr>
        <p:spPr>
          <a:xfrm>
            <a:off x="6365143" y="4159440"/>
            <a:ext cx="4114800" cy="0"/>
          </a:xfrm>
          <a:prstGeom prst="line">
            <a:avLst/>
          </a:prstGeom>
          <a:ln w="6350">
            <a:solidFill>
              <a:schemeClr val="accent1">
                <a:alpha val="94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5BDE99-1A49-4A19-A994-7E1476FD6679}"/>
              </a:ext>
            </a:extLst>
          </p:cNvPr>
          <p:cNvCxnSpPr>
            <a:cxnSpLocks/>
          </p:cNvCxnSpPr>
          <p:nvPr userDrawn="1"/>
        </p:nvCxnSpPr>
        <p:spPr>
          <a:xfrm>
            <a:off x="1472835" y="4159440"/>
            <a:ext cx="4114800" cy="0"/>
          </a:xfrm>
          <a:prstGeom prst="line">
            <a:avLst/>
          </a:prstGeom>
          <a:ln w="6350">
            <a:solidFill>
              <a:schemeClr val="accent1">
                <a:alpha val="94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C10F773-A52F-470B-9931-8DE9F5B4B3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2912" y="4263504"/>
            <a:ext cx="4114800" cy="21544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140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accent2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A167BB-43F6-4CB1-B683-BF162C41D7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0381" y="4263504"/>
            <a:ext cx="4114800" cy="21544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140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accent2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514A6F-329C-4332-A8F8-B4D4E7BE3A41}"/>
              </a:ext>
            </a:extLst>
          </p:cNvPr>
          <p:cNvGrpSpPr/>
          <p:nvPr userDrawn="1"/>
        </p:nvGrpSpPr>
        <p:grpSpPr>
          <a:xfrm>
            <a:off x="-134613" y="395644"/>
            <a:ext cx="11884375" cy="1247884"/>
            <a:chOff x="-134613" y="395644"/>
            <a:chExt cx="11884375" cy="12478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DBA5A6-A76E-42CF-9B9E-6E444992D386}"/>
                </a:ext>
              </a:extLst>
            </p:cNvPr>
            <p:cNvSpPr/>
            <p:nvPr/>
          </p:nvSpPr>
          <p:spPr bwMode="auto">
            <a:xfrm flipV="1">
              <a:off x="-134613" y="996044"/>
              <a:ext cx="10789920" cy="91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  <a:alpha val="67000"/>
                </a:schemeClr>
              </a:solidFill>
              <a:headEnd type="none" w="med" len="med"/>
              <a:tailEnd type="none" w="med" len="med"/>
            </a:ln>
            <a:effectLst>
              <a:outerShdw blurRad="304800" sx="102000" sy="102000" algn="ctr" rotWithShape="0">
                <a:schemeClr val="accent1"/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chemeClr val="accent1">
                    <a:lumMod val="60000"/>
                    <a:lumOff val="40000"/>
                  </a:schemeClr>
                </a:solidFill>
                <a:cs typeface="Segoe UI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D9A33A-CB7A-42F7-A9D9-363D43DB09E2}"/>
                </a:ext>
              </a:extLst>
            </p:cNvPr>
            <p:cNvSpPr/>
            <p:nvPr/>
          </p:nvSpPr>
          <p:spPr bwMode="auto">
            <a:xfrm>
              <a:off x="10501878" y="395644"/>
              <a:ext cx="1247884" cy="12478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  <a:alpha val="67000"/>
                </a:schemeClr>
              </a:solidFill>
              <a:headEnd type="none" w="med" len="med"/>
              <a:tailEnd type="none" w="med" len="med"/>
            </a:ln>
            <a:effectLst>
              <a:outerShdw blurRad="304800" sx="102000" sy="102000" algn="ctr" rotWithShape="0">
                <a:schemeClr val="accent1"/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chemeClr val="accent1">
                    <a:lumMod val="60000"/>
                    <a:lumOff val="40000"/>
                  </a:schemeClr>
                </a:solidFill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876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52">
          <p15:clr>
            <a:srgbClr val="FBAE40"/>
          </p15:clr>
        </p15:guide>
        <p15:guide id="2" orient="horz" pos="189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6665" y="4649144"/>
            <a:ext cx="3200400" cy="307777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2"/>
                </a:solidFill>
                <a:latin typeface="+mn-lt"/>
              </a:defRPr>
            </a:lvl1pPr>
            <a:lvl2pPr marL="0" marR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accent2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490109" y="4649144"/>
            <a:ext cx="3200400" cy="307777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kern="1200" spc="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accent2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37204" y="4649144"/>
            <a:ext cx="3200400" cy="307777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accent2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C10F773-A52F-470B-9931-8DE9F5B4B3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665" y="5292613"/>
            <a:ext cx="3200400" cy="21544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140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accent2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A167BB-43F6-4CB1-B683-BF162C41D7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4688" y="5292613"/>
            <a:ext cx="3200400" cy="21544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140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accent2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DA8271B-710A-4BBA-A75C-BB8089933C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4935" y="5292613"/>
            <a:ext cx="3200400" cy="21544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140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accent2"/>
                </a:solidFill>
              </a:defRPr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Paragraph title Segoe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8A358-C4D8-41FD-B044-0DF65139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67630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52">
          <p15:clr>
            <a:srgbClr val="FBAE40"/>
          </p15:clr>
        </p15:guide>
        <p15:guide id="2" orient="horz" pos="189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BB3962-48CD-46D8-9505-93111137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0570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30052"/>
            <a:ext cx="11021125" cy="310863"/>
          </a:xfrm>
        </p:spPr>
        <p:txBody>
          <a:bodyPr/>
          <a:lstStyle>
            <a:lvl1pPr marL="0" indent="0" algn="ctr"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9D4D6-6723-4AFB-B86D-1485DA52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3262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43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8263" y="3918310"/>
            <a:ext cx="3404073" cy="211134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defRPr>
            </a:lvl1pPr>
            <a:lvl2pPr marL="0" indent="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600" b="1"/>
            </a:lvl2pPr>
            <a:lvl3pPr marL="0" indent="0" algn="l">
              <a:spcAft>
                <a:spcPts val="600"/>
              </a:spcAft>
              <a:buFont typeface="Wingdings" panose="05000000000000000000" pitchFamily="2" charset="2"/>
              <a:buNone/>
              <a:tabLst/>
              <a:defRPr sz="1200" b="0"/>
            </a:lvl3pPr>
            <a:lvl4pPr marL="0" indent="0" algn="l">
              <a:spcAft>
                <a:spcPts val="0"/>
              </a:spcAft>
              <a:buFont typeface="Wingdings" panose="05000000000000000000" pitchFamily="2" charset="2"/>
              <a:buNone/>
              <a:defRPr sz="1050" b="0">
                <a:solidFill>
                  <a:schemeClr val="accent3"/>
                </a:solidFill>
              </a:defRPr>
            </a:lvl4pPr>
            <a:lvl5pPr marL="171450" indent="-171450" algn="l">
              <a:buFont typeface="Arial" panose="020B0604020202020204" pitchFamily="34" charset="0"/>
              <a:buChar char="•"/>
              <a:tabLst/>
              <a:defRPr sz="1100" b="0"/>
            </a:lvl5pPr>
            <a:lvl6pPr marL="0" indent="0">
              <a:spcBef>
                <a:spcPts val="1200"/>
              </a:spcBef>
              <a:buFontTx/>
              <a:buNone/>
              <a:defRPr sz="1100" b="1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3A62D90-AA40-4029-8545-32ED131732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3964" y="3918310"/>
            <a:ext cx="3404073" cy="211134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defRPr>
            </a:lvl1pPr>
            <a:lvl2pPr marL="0" indent="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600" b="1"/>
            </a:lvl2pPr>
            <a:lvl3pPr marL="0" indent="0" algn="l">
              <a:spcAft>
                <a:spcPts val="600"/>
              </a:spcAft>
              <a:buFont typeface="Wingdings" panose="05000000000000000000" pitchFamily="2" charset="2"/>
              <a:buNone/>
              <a:tabLst/>
              <a:defRPr sz="1200" b="0"/>
            </a:lvl3pPr>
            <a:lvl4pPr marL="0" indent="0" algn="l">
              <a:spcAft>
                <a:spcPts val="0"/>
              </a:spcAft>
              <a:buFont typeface="Wingdings" panose="05000000000000000000" pitchFamily="2" charset="2"/>
              <a:buNone/>
              <a:defRPr sz="1050" b="0">
                <a:solidFill>
                  <a:schemeClr val="accent3"/>
                </a:solidFill>
              </a:defRPr>
            </a:lvl4pPr>
            <a:lvl5pPr marL="171450" indent="-171450" algn="l">
              <a:buFont typeface="Arial" panose="020B0604020202020204" pitchFamily="34" charset="0"/>
              <a:buChar char="•"/>
              <a:tabLst/>
              <a:defRPr sz="1100" b="0"/>
            </a:lvl5pPr>
            <a:lvl6pPr marL="0" indent="0">
              <a:spcBef>
                <a:spcPts val="1200"/>
              </a:spcBef>
              <a:buFontTx/>
              <a:buNone/>
              <a:defRPr sz="1100" b="1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2D2AC45-1C55-4CB8-AD4A-B3A4D616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9664" y="3918310"/>
            <a:ext cx="3404073" cy="211134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 b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defRPr>
            </a:lvl1pPr>
            <a:lvl2pPr marL="0" indent="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600" b="1"/>
            </a:lvl2pPr>
            <a:lvl3pPr marL="0" indent="0" algn="l">
              <a:spcAft>
                <a:spcPts val="600"/>
              </a:spcAft>
              <a:buFont typeface="Wingdings" panose="05000000000000000000" pitchFamily="2" charset="2"/>
              <a:buNone/>
              <a:tabLst/>
              <a:defRPr sz="1200" b="0"/>
            </a:lvl3pPr>
            <a:lvl4pPr marL="0" indent="0" algn="l">
              <a:spcAft>
                <a:spcPts val="0"/>
              </a:spcAft>
              <a:buFont typeface="Wingdings" panose="05000000000000000000" pitchFamily="2" charset="2"/>
              <a:buNone/>
              <a:defRPr sz="1050" b="0">
                <a:solidFill>
                  <a:schemeClr val="accent3"/>
                </a:solidFill>
              </a:defRPr>
            </a:lvl4pPr>
            <a:lvl5pPr marL="171450" indent="-171450" algn="l">
              <a:buFont typeface="Arial" panose="020B0604020202020204" pitchFamily="34" charset="0"/>
              <a:buChar char="•"/>
              <a:tabLst/>
              <a:defRPr sz="1100" b="0"/>
            </a:lvl5pPr>
            <a:lvl6pPr marL="0" indent="0">
              <a:spcBef>
                <a:spcPts val="1200"/>
              </a:spcBef>
              <a:buFontTx/>
              <a:buNone/>
              <a:defRPr sz="1100" b="1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</a:t>
            </a:r>
          </a:p>
        </p:txBody>
      </p:sp>
    </p:spTree>
    <p:extLst>
      <p:ext uri="{BB962C8B-B14F-4D97-AF65-F5344CB8AC3E}">
        <p14:creationId xmlns:p14="http://schemas.microsoft.com/office/powerpoint/2010/main" val="2171043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E5E3A014-5A06-4F5B-A16D-FAE75F7C1A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951538" cy="6858000"/>
          </a:xfrm>
          <a:solidFill>
            <a:schemeClr val="tx1">
              <a:lumMod val="95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1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DE36F-14B3-4AEA-BBE4-F2EE70EF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D11CB-ED34-4B12-9625-610FCC21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1EFBA-AD95-4FFB-A16C-C724F650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2735-9F7B-40AF-A7B3-40E1B5550C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2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899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DAAA5-8D22-4214-BB05-9157E52D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D1D95-65AC-46A1-A67B-514678A8A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949325"/>
            <a:ext cx="11014075" cy="369332"/>
          </a:xfrm>
        </p:spPr>
        <p:txBody>
          <a:bodyPr/>
          <a:lstStyle>
            <a:lvl1pPr algn="ctr">
              <a:defRPr lang="en-US" sz="2400" kern="1200" spc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6983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0858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53846">
                      <a:schemeClr val="tx1"/>
                    </a:gs>
                    <a:gs pos="36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102F9-2CFB-46BF-BC3C-A96703DD7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6" y="2481810"/>
            <a:ext cx="4200525" cy="369332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548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E6A9-8BB7-4D0C-9F11-C2A94F8E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1767391"/>
            <a:ext cx="3305006" cy="1661609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6F904A-417A-4F29-9186-8A901AE92182}"/>
              </a:ext>
            </a:extLst>
          </p:cNvPr>
          <p:cNvGrpSpPr/>
          <p:nvPr userDrawn="1"/>
        </p:nvGrpSpPr>
        <p:grpSpPr>
          <a:xfrm>
            <a:off x="5088577" y="780703"/>
            <a:ext cx="6956010" cy="5296594"/>
            <a:chOff x="3681202" y="82368"/>
            <a:chExt cx="8642455" cy="67285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9FB3C6-BF59-446A-A978-046CE2FD59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490300" y="5629923"/>
              <a:ext cx="1165434" cy="55443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280BE7-BFD7-45F7-964C-0BFA8186B9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1211"/>
            <a:stretch/>
          </p:blipFill>
          <p:spPr>
            <a:xfrm>
              <a:off x="4487805" y="806451"/>
              <a:ext cx="7240369" cy="523286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C7691F-35D0-4E3C-90D4-0956DD813FED}"/>
                </a:ext>
              </a:extLst>
            </p:cNvPr>
            <p:cNvSpPr/>
            <p:nvPr userDrawn="1"/>
          </p:nvSpPr>
          <p:spPr bwMode="auto">
            <a:xfrm>
              <a:off x="5625630" y="5976273"/>
              <a:ext cx="6102544" cy="2080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F4B856B-435C-44B1-ADF1-49553E3DA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03" r="28506"/>
            <a:stretch/>
          </p:blipFill>
          <p:spPr>
            <a:xfrm>
              <a:off x="3681202" y="82368"/>
              <a:ext cx="6938672" cy="6728530"/>
            </a:xfrm>
            <a:prstGeom prst="rect">
              <a:avLst/>
            </a:prstGeom>
          </p:spPr>
        </p:pic>
        <p:pic>
          <p:nvPicPr>
            <p:cNvPr id="15" name="Picture 1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5726B699-D961-4831-A842-B56F129865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59" r="1"/>
            <a:stretch/>
          </p:blipFill>
          <p:spPr>
            <a:xfrm>
              <a:off x="10379243" y="82368"/>
              <a:ext cx="1944414" cy="6728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6559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3816">
          <p15:clr>
            <a:srgbClr val="5ACBF0"/>
          </p15:clr>
        </p15:guide>
        <p15:guide id="30" orient="horz" pos="384">
          <p15:clr>
            <a:srgbClr val="5ACBF0"/>
          </p15:clr>
        </p15:guide>
        <p15:guide id="31" pos="2832">
          <p15:clr>
            <a:srgbClr val="FBAE40"/>
          </p15:clr>
        </p15:guide>
        <p15:guide id="32" pos="73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7630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F253213-343D-EC4E-80BF-981DFB4846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409302"/>
            <a:ext cx="11390811" cy="670562"/>
          </a:xfrm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Slide 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99B133C-4C10-6645-86DA-1C2FAC40C9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990654"/>
            <a:ext cx="11390811" cy="416630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 goes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EF1F14-E210-5E4E-AD6C-FBD6DF26F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1543324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5F4A40-189E-E241-84B7-DFBC61D58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2275" y="6346520"/>
            <a:ext cx="1517649" cy="5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FF18-9BD3-49EC-8393-12EF9F3B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484468"/>
            <a:ext cx="4644137" cy="870272"/>
          </a:xfrm>
        </p:spPr>
        <p:txBody>
          <a:bodyPr anchor="b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70261836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09CA30-1D13-4021-BE81-6A72FEAF7A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3429000"/>
            <a:ext cx="4043371" cy="1501950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5AC74-6616-2D39-56B3-39F4AF6F6E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922565"/>
            <a:ext cx="5507736" cy="1987010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E072F35-F29F-7350-ABFA-8808C32D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369855"/>
            <a:ext cx="4131221" cy="98488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62977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102"/>
            <a:ext cx="9144000" cy="498674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1"/>
            <a:ext cx="9144000" cy="30472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8846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492443"/>
          </a:xfrm>
        </p:spPr>
        <p:txBody>
          <a:bodyPr/>
          <a:lstStyle>
            <a:lvl1pPr algn="ctr"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4086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492443"/>
          </a:xfrm>
        </p:spPr>
        <p:txBody>
          <a:bodyPr/>
          <a:lstStyle>
            <a:lvl1pPr algn="l"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91D1E-EC9D-4FEC-B3BC-3B5D8E709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74" y="1116013"/>
            <a:ext cx="11018519" cy="168046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4766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22C2B03-43CA-4BF4-BC32-6E07148FA0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2474892"/>
            <a:ext cx="3397188" cy="1631216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1600"/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/>
            </a:lvl4pPr>
            <a:lvl5pPr marL="285750" indent="-166688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709800F-452D-44A9-8F7F-451378BB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51381" y="2474892"/>
            <a:ext cx="3397188" cy="1631216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1600"/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/>
            </a:lvl4pPr>
            <a:lvl5pPr marL="285750" indent="-166688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042B71B-5A92-420B-875F-26A43F5DC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18562" y="2474892"/>
            <a:ext cx="3397188" cy="1631216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1600"/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/>
            </a:lvl4pPr>
            <a:lvl5pPr marL="285750" indent="-166688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836BB9-5CD8-4C82-B170-72C69426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430887"/>
          </a:xfrm>
        </p:spPr>
        <p:txBody>
          <a:bodyPr/>
          <a:lstStyle>
            <a:lvl1pPr algn="ctr"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3CE8927-E3C1-420C-AB86-B08B02BA7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95" y="1399095"/>
            <a:ext cx="11025188" cy="3693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8235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492443"/>
          </a:xfrm>
        </p:spPr>
        <p:txBody>
          <a:bodyPr/>
          <a:lstStyle>
            <a:lvl1pPr algn="ctr"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6DB9915-D43B-476C-B8A1-449F7E2792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406" y="1011198"/>
            <a:ext cx="11025188" cy="369332"/>
          </a:xfrm>
        </p:spPr>
        <p:txBody>
          <a:bodyPr/>
          <a:lstStyle>
            <a:lvl1pPr marL="0" indent="0" algn="ctr">
              <a:buNone/>
              <a:defRPr lang="en-US" sz="2400" kern="1200" spc="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49642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0CEAA6-8F0F-4C04-8302-35B77B5EC0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406" y="2496065"/>
            <a:ext cx="5512594" cy="153888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defRPr sz="1400"/>
            </a:lvl2pPr>
            <a:lvl3pPr>
              <a:spcBef>
                <a:spcPts val="600"/>
              </a:spcBef>
              <a:defRPr sz="1200"/>
            </a:lvl3pPr>
            <a:lvl4pPr>
              <a:defRPr sz="1100"/>
            </a:lvl4pPr>
            <a:lvl5pPr marL="285750" indent="-166688">
              <a:buClr>
                <a:schemeClr val="accent2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43E074-CEFD-4548-8A6D-7AC3ECA8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CEBB4CD-DCE2-479D-8069-308FA7F51E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406" y="1011198"/>
            <a:ext cx="11025188" cy="369332"/>
          </a:xfrm>
        </p:spPr>
        <p:txBody>
          <a:bodyPr/>
          <a:lstStyle>
            <a:lvl1pPr marL="0" indent="0" algn="ctr">
              <a:buNone/>
              <a:defRPr lang="en-US" sz="2400" kern="1200" spc="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642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0CEAA6-8F0F-4C04-8302-35B77B5EC0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1423" y="2895600"/>
            <a:ext cx="3017520" cy="1908215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400"/>
            </a:lvl3pPr>
            <a:lvl5pPr marL="285750" indent="-166688"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FB6410D-867A-4626-A44F-DD2F3BD59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9012" y="2895600"/>
            <a:ext cx="3017520" cy="1908215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400"/>
            </a:lvl3pPr>
            <a:lvl5pPr marL="285750" indent="-166688"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813D5C7-268F-4DD1-99C1-E4F4C9BBB8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26600" y="2895600"/>
            <a:ext cx="3017520" cy="1908215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400"/>
            </a:lvl3pPr>
            <a:lvl5pPr marL="285750" indent="-166688"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6E13DF-83A9-4462-A8E2-E76CF322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777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A184DE-3669-45F4-ADE1-876E1808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514A6F-329C-4332-A8F8-B4D4E7BE3A41}"/>
              </a:ext>
            </a:extLst>
          </p:cNvPr>
          <p:cNvGrpSpPr/>
          <p:nvPr userDrawn="1"/>
        </p:nvGrpSpPr>
        <p:grpSpPr>
          <a:xfrm>
            <a:off x="-134613" y="395644"/>
            <a:ext cx="11884375" cy="1247884"/>
            <a:chOff x="-134613" y="395644"/>
            <a:chExt cx="11884375" cy="12478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DBA5A6-A76E-42CF-9B9E-6E444992D386}"/>
                </a:ext>
              </a:extLst>
            </p:cNvPr>
            <p:cNvSpPr/>
            <p:nvPr/>
          </p:nvSpPr>
          <p:spPr bwMode="auto">
            <a:xfrm flipV="1">
              <a:off x="-134613" y="996044"/>
              <a:ext cx="10789920" cy="91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  <a:alpha val="67000"/>
                </a:schemeClr>
              </a:solidFill>
              <a:headEnd type="none" w="med" len="med"/>
              <a:tailEnd type="none" w="med" len="med"/>
            </a:ln>
            <a:effectLst>
              <a:outerShdw blurRad="304800" sx="102000" sy="102000" algn="ctr" rotWithShape="0">
                <a:schemeClr val="accent1"/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chemeClr val="accent1">
                    <a:lumMod val="60000"/>
                    <a:lumOff val="40000"/>
                  </a:schemeClr>
                </a:solidFill>
                <a:cs typeface="Segoe UI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D9A33A-CB7A-42F7-A9D9-363D43DB09E2}"/>
                </a:ext>
              </a:extLst>
            </p:cNvPr>
            <p:cNvSpPr/>
            <p:nvPr/>
          </p:nvSpPr>
          <p:spPr bwMode="auto">
            <a:xfrm>
              <a:off x="10501878" y="395644"/>
              <a:ext cx="1247884" cy="12478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  <a:alpha val="67000"/>
                </a:schemeClr>
              </a:solidFill>
              <a:headEnd type="none" w="med" len="med"/>
              <a:tailEnd type="none" w="med" len="med"/>
            </a:ln>
            <a:effectLst>
              <a:outerShdw blurRad="304800" sx="102000" sy="102000" algn="ctr" rotWithShape="0">
                <a:schemeClr val="accent1"/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chemeClr val="accent1">
                    <a:lumMod val="60000"/>
                    <a:lumOff val="40000"/>
                  </a:schemeClr>
                </a:solidFill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2357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52">
          <p15:clr>
            <a:srgbClr val="FBAE40"/>
          </p15:clr>
        </p15:guide>
        <p15:guide id="2" orient="horz" pos="18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453F453-1A3F-4CC4-84B7-ECD03B42904D}"/>
              </a:ext>
            </a:extLst>
          </p:cNvPr>
          <p:cNvSpPr txBox="1">
            <a:spLocks/>
          </p:cNvSpPr>
          <p:nvPr userDrawn="1"/>
        </p:nvSpPr>
        <p:spPr>
          <a:xfrm>
            <a:off x="3392565" y="7081358"/>
            <a:ext cx="5279136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1200">
                <a:gradFill>
                  <a:gsLst>
                    <a:gs pos="2917">
                      <a:schemeClr val="tx1">
                        <a:alpha val="25000"/>
                      </a:schemeClr>
                    </a:gs>
                    <a:gs pos="30000">
                      <a:schemeClr val="tx1">
                        <a:alpha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900"/>
              <a:t>MICROSOFT CONFIDENTIAL – NON-DISCLOSURE AGREEMENT REQUIRED</a:t>
            </a:r>
          </a:p>
        </p:txBody>
      </p:sp>
    </p:spTree>
    <p:extLst>
      <p:ext uri="{BB962C8B-B14F-4D97-AF65-F5344CB8AC3E}">
        <p14:creationId xmlns:p14="http://schemas.microsoft.com/office/powerpoint/2010/main" val="2684456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0" baseline="0">
          <a:solidFill>
            <a:schemeClr val="accent1">
              <a:lumMod val="60000"/>
              <a:lumOff val="40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0000"/>
        <a:buFont typeface="Wingdings" panose="05000000000000000000" pitchFamily="2" charset="2"/>
        <a:buNone/>
        <a:tabLst/>
        <a:defRPr sz="1200" kern="0" cap="all" spc="100" baseline="0">
          <a:solidFill>
            <a:schemeClr val="accent1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90000"/>
        <a:buFont typeface="Wingdings" panose="05000000000000000000" pitchFamily="2" charset="2"/>
        <a:buNone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3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5989D1-BB0D-41D7-7937-C05A33D1BB9E}"/>
              </a:ext>
            </a:extLst>
          </p:cNvPr>
          <p:cNvSpPr/>
          <p:nvPr/>
        </p:nvSpPr>
        <p:spPr bwMode="auto">
          <a:xfrm>
            <a:off x="3412751" y="4576651"/>
            <a:ext cx="4772979" cy="2125422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5A9B5-5980-CF15-26B6-F22CC13D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72" y="254546"/>
            <a:ext cx="10975664" cy="430887"/>
          </a:xfrm>
        </p:spPr>
        <p:txBody>
          <a:bodyPr/>
          <a:lstStyle/>
          <a:p>
            <a:pPr algn="ctr"/>
            <a:r>
              <a:rPr lang="en-US" sz="2800" dirty="0">
                <a:latin typeface="Abadi" panose="020B0604020104020204" pitchFamily="34" charset="0"/>
              </a:rPr>
              <a:t>High Level “Embedding” Demo Architecture – Cognitive Vector Search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549AB-448C-83C1-94B0-01A9DCC757C5}"/>
              </a:ext>
            </a:extLst>
          </p:cNvPr>
          <p:cNvGrpSpPr/>
          <p:nvPr/>
        </p:nvGrpSpPr>
        <p:grpSpPr>
          <a:xfrm>
            <a:off x="4978401" y="1004938"/>
            <a:ext cx="1524000" cy="1145310"/>
            <a:chOff x="1080655" y="2475345"/>
            <a:chExt cx="1524000" cy="1145310"/>
          </a:xfrm>
        </p:grpSpPr>
        <p:sp>
          <p:nvSpPr>
            <p:cNvPr id="3" name="Flowchart: Document 2">
              <a:extLst>
                <a:ext uri="{FF2B5EF4-FFF2-40B4-BE49-F238E27FC236}">
                  <a16:creationId xmlns:a16="http://schemas.microsoft.com/office/drawing/2014/main" id="{91E09785-9BBF-2C48-0DCA-01FA8D99A9CF}"/>
                </a:ext>
              </a:extLst>
            </p:cNvPr>
            <p:cNvSpPr/>
            <p:nvPr/>
          </p:nvSpPr>
          <p:spPr bwMode="auto">
            <a:xfrm>
              <a:off x="1080655" y="2475345"/>
              <a:ext cx="1066800" cy="688110"/>
            </a:xfrm>
            <a:prstGeom prst="flowChartDocument">
              <a:avLst/>
            </a:prstGeom>
            <a:solidFill>
              <a:schemeClr val="dk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AAED8CDC-56F0-3F23-C53E-C4A6C882B411}"/>
                </a:ext>
              </a:extLst>
            </p:cNvPr>
            <p:cNvSpPr/>
            <p:nvPr/>
          </p:nvSpPr>
          <p:spPr bwMode="auto">
            <a:xfrm>
              <a:off x="1233055" y="2627745"/>
              <a:ext cx="1066800" cy="688110"/>
            </a:xfrm>
            <a:prstGeom prst="flowChartDocument">
              <a:avLst/>
            </a:prstGeom>
            <a:solidFill>
              <a:schemeClr val="dk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45577960-3D98-44A7-5428-C8A2CF909F7F}"/>
                </a:ext>
              </a:extLst>
            </p:cNvPr>
            <p:cNvSpPr/>
            <p:nvPr/>
          </p:nvSpPr>
          <p:spPr bwMode="auto">
            <a:xfrm>
              <a:off x="1385455" y="2780145"/>
              <a:ext cx="1066800" cy="688110"/>
            </a:xfrm>
            <a:prstGeom prst="flowChartDocument">
              <a:avLst/>
            </a:prstGeom>
            <a:solidFill>
              <a:schemeClr val="dk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lowchart: Document 5">
              <a:extLst>
                <a:ext uri="{FF2B5EF4-FFF2-40B4-BE49-F238E27FC236}">
                  <a16:creationId xmlns:a16="http://schemas.microsoft.com/office/drawing/2014/main" id="{8DB456E5-826B-A03F-484D-A1ABA1500460}"/>
                </a:ext>
              </a:extLst>
            </p:cNvPr>
            <p:cNvSpPr/>
            <p:nvPr/>
          </p:nvSpPr>
          <p:spPr bwMode="auto">
            <a:xfrm>
              <a:off x="1537855" y="2932545"/>
              <a:ext cx="1066800" cy="688110"/>
            </a:xfrm>
            <a:prstGeom prst="flowChartDocument">
              <a:avLst/>
            </a:prstGeom>
            <a:solidFill>
              <a:schemeClr val="dk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Document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(s)</a:t>
              </a:r>
            </a:p>
          </p:txBody>
        </p:sp>
      </p:grp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DF41BD2-E349-7FC2-03AA-E8BFE78A2C79}"/>
              </a:ext>
            </a:extLst>
          </p:cNvPr>
          <p:cNvSpPr/>
          <p:nvPr/>
        </p:nvSpPr>
        <p:spPr bwMode="auto">
          <a:xfrm>
            <a:off x="997529" y="2764305"/>
            <a:ext cx="1193796" cy="859397"/>
          </a:xfrm>
          <a:prstGeom prst="wedgeRoundRectCallou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Your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Query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8B49768-9301-6FD4-5274-F7525E5C010F}"/>
              </a:ext>
            </a:extLst>
          </p:cNvPr>
          <p:cNvSpPr/>
          <p:nvPr/>
        </p:nvSpPr>
        <p:spPr bwMode="auto">
          <a:xfrm>
            <a:off x="3913910" y="5095680"/>
            <a:ext cx="3978565" cy="905164"/>
          </a:xfrm>
          <a:prstGeom prst="can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Vector Store – HNSW Index &amp; Semantic Config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3B00A-9C76-0DAD-746B-254DA230011B}"/>
              </a:ext>
            </a:extLst>
          </p:cNvPr>
          <p:cNvSpPr/>
          <p:nvPr/>
        </p:nvSpPr>
        <p:spPr bwMode="auto">
          <a:xfrm>
            <a:off x="3405909" y="3623702"/>
            <a:ext cx="4779821" cy="773060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9337C2-081B-079A-4411-9F3D87D97808}"/>
              </a:ext>
            </a:extLst>
          </p:cNvPr>
          <p:cNvSpPr/>
          <p:nvPr/>
        </p:nvSpPr>
        <p:spPr bwMode="auto">
          <a:xfrm>
            <a:off x="3583710" y="2927927"/>
            <a:ext cx="914400" cy="49244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Chunk1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BBAB6C-4FC0-F8D4-52B4-A65C2E0AFB8F}"/>
              </a:ext>
            </a:extLst>
          </p:cNvPr>
          <p:cNvSpPr/>
          <p:nvPr/>
        </p:nvSpPr>
        <p:spPr bwMode="auto">
          <a:xfrm>
            <a:off x="4650510" y="2923308"/>
            <a:ext cx="914400" cy="49244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Chunk2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720169-C080-9DF7-FB4F-0054D6D00825}"/>
              </a:ext>
            </a:extLst>
          </p:cNvPr>
          <p:cNvSpPr/>
          <p:nvPr/>
        </p:nvSpPr>
        <p:spPr bwMode="auto">
          <a:xfrm>
            <a:off x="5712692" y="2923308"/>
            <a:ext cx="914400" cy="49244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Chunk3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2950B0-0F88-E50F-7AE1-198482B7F800}"/>
              </a:ext>
            </a:extLst>
          </p:cNvPr>
          <p:cNvSpPr/>
          <p:nvPr/>
        </p:nvSpPr>
        <p:spPr bwMode="auto">
          <a:xfrm>
            <a:off x="6779492" y="2927925"/>
            <a:ext cx="914400" cy="487826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Chunk4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C74B7-2E0A-7726-393A-170AE5963BD9}"/>
              </a:ext>
            </a:extLst>
          </p:cNvPr>
          <p:cNvSpPr/>
          <p:nvPr/>
        </p:nvSpPr>
        <p:spPr bwMode="auto">
          <a:xfrm>
            <a:off x="3553690" y="3985247"/>
            <a:ext cx="1025237" cy="240146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Embedding1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0CFE11-C6E6-AC50-FE50-B17AE356E5FC}"/>
              </a:ext>
            </a:extLst>
          </p:cNvPr>
          <p:cNvSpPr/>
          <p:nvPr/>
        </p:nvSpPr>
        <p:spPr bwMode="auto">
          <a:xfrm>
            <a:off x="4659745" y="3993513"/>
            <a:ext cx="1025237" cy="240146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Embedding2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234AD3-8101-C229-1048-0DFF8A5AE489}"/>
              </a:ext>
            </a:extLst>
          </p:cNvPr>
          <p:cNvSpPr/>
          <p:nvPr/>
        </p:nvSpPr>
        <p:spPr bwMode="auto">
          <a:xfrm>
            <a:off x="5765800" y="3993513"/>
            <a:ext cx="1025237" cy="240146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Embedding3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732455-C808-9044-02BA-A1FA732F786F}"/>
              </a:ext>
            </a:extLst>
          </p:cNvPr>
          <p:cNvSpPr/>
          <p:nvPr/>
        </p:nvSpPr>
        <p:spPr bwMode="auto">
          <a:xfrm>
            <a:off x="6871855" y="3993513"/>
            <a:ext cx="1025237" cy="240146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Embedding4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18A6CE-602E-5EEC-DCC1-DA1C343BD9B3}"/>
              </a:ext>
            </a:extLst>
          </p:cNvPr>
          <p:cNvCxnSpPr>
            <a:cxnSpLocks/>
          </p:cNvCxnSpPr>
          <p:nvPr/>
        </p:nvCxnSpPr>
        <p:spPr>
          <a:xfrm flipH="1">
            <a:off x="4040910" y="2093859"/>
            <a:ext cx="531091" cy="829449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2D6A0-B4AE-C258-629D-9D3A9F8C1EFF}"/>
              </a:ext>
            </a:extLst>
          </p:cNvPr>
          <p:cNvCxnSpPr>
            <a:cxnSpLocks/>
          </p:cNvCxnSpPr>
          <p:nvPr/>
        </p:nvCxnSpPr>
        <p:spPr>
          <a:xfrm flipH="1">
            <a:off x="5121566" y="2206518"/>
            <a:ext cx="9235" cy="71679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85E4AC-2E9A-564E-B217-587B6249AE5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774874" y="2252578"/>
            <a:ext cx="461818" cy="67534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87F3CD-E912-4747-733B-7A9986E7DE8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169892" y="2206518"/>
            <a:ext cx="0" cy="71679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3A8100-EEB9-F3A1-81AB-0CCB3D71FDF5}"/>
              </a:ext>
            </a:extLst>
          </p:cNvPr>
          <p:cNvSpPr txBox="1"/>
          <p:nvPr/>
        </p:nvSpPr>
        <p:spPr>
          <a:xfrm>
            <a:off x="4498110" y="3691871"/>
            <a:ext cx="29764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Azure Open AI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Ada Embedding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AE2EB8-0128-E5DF-AEB6-43D10401DE47}"/>
              </a:ext>
            </a:extLst>
          </p:cNvPr>
          <p:cNvSpPr txBox="1"/>
          <p:nvPr/>
        </p:nvSpPr>
        <p:spPr>
          <a:xfrm>
            <a:off x="3800732" y="4646011"/>
            <a:ext cx="30594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Azure Cognitive Search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44A5AC-13AB-C15D-469D-78B7A54E375D}"/>
              </a:ext>
            </a:extLst>
          </p:cNvPr>
          <p:cNvCxnSpPr>
            <a:cxnSpLocks/>
          </p:cNvCxnSpPr>
          <p:nvPr/>
        </p:nvCxnSpPr>
        <p:spPr>
          <a:xfrm flipH="1">
            <a:off x="5666511" y="4396762"/>
            <a:ext cx="1" cy="179889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E37F07-E354-C7C9-8610-497548235838}"/>
              </a:ext>
            </a:extLst>
          </p:cNvPr>
          <p:cNvCxnSpPr/>
          <p:nvPr/>
        </p:nvCxnSpPr>
        <p:spPr>
          <a:xfrm>
            <a:off x="5664201" y="3429000"/>
            <a:ext cx="0" cy="194702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EC25D63-EAC2-E345-2A51-31F6DC4F6CFF}"/>
              </a:ext>
            </a:extLst>
          </p:cNvPr>
          <p:cNvSpPr/>
          <p:nvPr/>
        </p:nvSpPr>
        <p:spPr bwMode="auto">
          <a:xfrm>
            <a:off x="798943" y="4063106"/>
            <a:ext cx="1565566" cy="738664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Azure Open AI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Embedding of your query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0A8D3A-B753-9B98-8C01-440496BCA4ED}"/>
              </a:ext>
            </a:extLst>
          </p:cNvPr>
          <p:cNvCxnSpPr>
            <a:cxnSpLocks/>
            <a:stCxn id="8" idx="2"/>
            <a:endCxn id="49" idx="0"/>
          </p:cNvCxnSpPr>
          <p:nvPr/>
        </p:nvCxnSpPr>
        <p:spPr>
          <a:xfrm flipH="1">
            <a:off x="1581726" y="3623702"/>
            <a:ext cx="12701" cy="439404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8E3F62F-F18A-6101-C44A-BE9B0D6579F0}"/>
              </a:ext>
            </a:extLst>
          </p:cNvPr>
          <p:cNvCxnSpPr>
            <a:cxnSpLocks/>
            <a:stCxn id="49" idx="2"/>
            <a:endCxn id="10" idx="1"/>
          </p:cNvCxnSpPr>
          <p:nvPr/>
        </p:nvCxnSpPr>
        <p:spPr>
          <a:xfrm rot="16200000" flipH="1">
            <a:off x="2078442" y="4305053"/>
            <a:ext cx="837592" cy="1831025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7A253C5-98B7-2AE4-BE9B-A7E1196CD3C9}"/>
              </a:ext>
            </a:extLst>
          </p:cNvPr>
          <p:cNvSpPr txBox="1"/>
          <p:nvPr/>
        </p:nvSpPr>
        <p:spPr>
          <a:xfrm>
            <a:off x="1988119" y="5255550"/>
            <a:ext cx="117756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Most Similar K on doc. Vector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Approximate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Nearest Neighbor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FD9EBD7-719E-036F-2A4B-079C5987AC90}"/>
              </a:ext>
            </a:extLst>
          </p:cNvPr>
          <p:cNvSpPr/>
          <p:nvPr/>
        </p:nvSpPr>
        <p:spPr bwMode="auto">
          <a:xfrm>
            <a:off x="4151746" y="5745018"/>
            <a:ext cx="604981" cy="125198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A3E283-F3B9-E1CE-682F-15140AEFA68F}"/>
              </a:ext>
            </a:extLst>
          </p:cNvPr>
          <p:cNvSpPr/>
          <p:nvPr/>
        </p:nvSpPr>
        <p:spPr bwMode="auto">
          <a:xfrm>
            <a:off x="4868633" y="5736379"/>
            <a:ext cx="604981" cy="125198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4D507-0557-B0D9-20E0-B267F3A26A63}"/>
              </a:ext>
            </a:extLst>
          </p:cNvPr>
          <p:cNvSpPr/>
          <p:nvPr/>
        </p:nvSpPr>
        <p:spPr bwMode="auto">
          <a:xfrm>
            <a:off x="5600423" y="5736379"/>
            <a:ext cx="604981" cy="125198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EDE984-1B12-CC9A-FC1B-1A7E2A0BAE1F}"/>
              </a:ext>
            </a:extLst>
          </p:cNvPr>
          <p:cNvSpPr/>
          <p:nvPr/>
        </p:nvSpPr>
        <p:spPr bwMode="auto">
          <a:xfrm>
            <a:off x="6294583" y="5736379"/>
            <a:ext cx="604981" cy="125198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3AE9332-BF40-FCFC-0FDB-2D30D29CBF9E}"/>
              </a:ext>
            </a:extLst>
          </p:cNvPr>
          <p:cNvCxnSpPr>
            <a:cxnSpLocks/>
            <a:stCxn id="9" idx="3"/>
          </p:cNvCxnSpPr>
          <p:nvPr/>
        </p:nvCxnSpPr>
        <p:spPr>
          <a:xfrm rot="5400000" flipH="1">
            <a:off x="2609243" y="2706895"/>
            <a:ext cx="2585085" cy="4002815"/>
          </a:xfrm>
          <a:prstGeom prst="bentConnector4">
            <a:avLst>
              <a:gd name="adj1" fmla="val -8843"/>
              <a:gd name="adj2" fmla="val 70715"/>
            </a:avLst>
          </a:prstGeom>
          <a:ln>
            <a:solidFill>
              <a:schemeClr val="accent1"/>
            </a:solidFill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0675917-26E4-8041-AB87-EF8E35B48835}"/>
              </a:ext>
            </a:extLst>
          </p:cNvPr>
          <p:cNvSpPr txBox="1"/>
          <p:nvPr/>
        </p:nvSpPr>
        <p:spPr>
          <a:xfrm>
            <a:off x="1288475" y="3333722"/>
            <a:ext cx="6396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Synthesis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822460-E990-ED35-4115-DEC66B38235A}"/>
              </a:ext>
            </a:extLst>
          </p:cNvPr>
          <p:cNvSpPr txBox="1"/>
          <p:nvPr/>
        </p:nvSpPr>
        <p:spPr>
          <a:xfrm>
            <a:off x="6654801" y="1348993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ADBDF5-C6C1-6D76-81A7-B81801DFEB4C}"/>
              </a:ext>
            </a:extLst>
          </p:cNvPr>
          <p:cNvSpPr txBox="1"/>
          <p:nvPr/>
        </p:nvSpPr>
        <p:spPr>
          <a:xfrm>
            <a:off x="7250549" y="2516172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833E15-DB3D-D00C-CD35-E2E86FCB36C5}"/>
              </a:ext>
            </a:extLst>
          </p:cNvPr>
          <p:cNvSpPr txBox="1"/>
          <p:nvPr/>
        </p:nvSpPr>
        <p:spPr>
          <a:xfrm>
            <a:off x="7894787" y="3691871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E6A352-DB2C-3EF4-A594-ACA382CD4821}"/>
              </a:ext>
            </a:extLst>
          </p:cNvPr>
          <p:cNvSpPr txBox="1"/>
          <p:nvPr/>
        </p:nvSpPr>
        <p:spPr>
          <a:xfrm>
            <a:off x="7620001" y="6055917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133370-BCB0-CE40-58F1-243F0943D9D3}"/>
              </a:ext>
            </a:extLst>
          </p:cNvPr>
          <p:cNvSpPr txBox="1"/>
          <p:nvPr/>
        </p:nvSpPr>
        <p:spPr>
          <a:xfrm>
            <a:off x="1554008" y="2795096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3B0C27-4FA4-A039-AF62-457FE86ECA59}"/>
              </a:ext>
            </a:extLst>
          </p:cNvPr>
          <p:cNvSpPr txBox="1"/>
          <p:nvPr/>
        </p:nvSpPr>
        <p:spPr>
          <a:xfrm>
            <a:off x="2027379" y="4207478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941B00-9CE3-6E8E-EB1E-D675A4A905A5}"/>
              </a:ext>
            </a:extLst>
          </p:cNvPr>
          <p:cNvSpPr txBox="1"/>
          <p:nvPr/>
        </p:nvSpPr>
        <p:spPr>
          <a:xfrm>
            <a:off x="1690245" y="5457289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66E2B6-431B-1B1E-473F-CA477F4F37E9}"/>
              </a:ext>
            </a:extLst>
          </p:cNvPr>
          <p:cNvSpPr txBox="1"/>
          <p:nvPr/>
        </p:nvSpPr>
        <p:spPr>
          <a:xfrm>
            <a:off x="2322945" y="3218574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2BFDAD-FE3D-E125-7638-93F0C3596FD2}"/>
              </a:ext>
            </a:extLst>
          </p:cNvPr>
          <p:cNvSpPr txBox="1"/>
          <p:nvPr/>
        </p:nvSpPr>
        <p:spPr>
          <a:xfrm>
            <a:off x="8534401" y="1029153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6EB158-75A7-7A90-7F2D-3EF92EA9DFE5}"/>
              </a:ext>
            </a:extLst>
          </p:cNvPr>
          <p:cNvSpPr txBox="1"/>
          <p:nvPr/>
        </p:nvSpPr>
        <p:spPr>
          <a:xfrm>
            <a:off x="8534401" y="1742815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0708C4-18AA-68DE-0E2A-5BBCD58F5FDC}"/>
              </a:ext>
            </a:extLst>
          </p:cNvPr>
          <p:cNvSpPr txBox="1"/>
          <p:nvPr/>
        </p:nvSpPr>
        <p:spPr>
          <a:xfrm>
            <a:off x="8534401" y="2477153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04A82D-5770-6712-E3FA-A5100ABB8083}"/>
              </a:ext>
            </a:extLst>
          </p:cNvPr>
          <p:cNvSpPr txBox="1"/>
          <p:nvPr/>
        </p:nvSpPr>
        <p:spPr>
          <a:xfrm>
            <a:off x="8534401" y="3218574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837844-4860-7B78-4FEF-27F14C334915}"/>
              </a:ext>
            </a:extLst>
          </p:cNvPr>
          <p:cNvSpPr txBox="1"/>
          <p:nvPr/>
        </p:nvSpPr>
        <p:spPr>
          <a:xfrm>
            <a:off x="8534401" y="3960908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34FD19-C9CD-52DE-AD38-B217BE4B49AF}"/>
              </a:ext>
            </a:extLst>
          </p:cNvPr>
          <p:cNvSpPr txBox="1"/>
          <p:nvPr/>
        </p:nvSpPr>
        <p:spPr>
          <a:xfrm>
            <a:off x="8534401" y="4674570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BA1E14-B8BF-CB8C-5C71-D5DDAEEB7F66}"/>
              </a:ext>
            </a:extLst>
          </p:cNvPr>
          <p:cNvSpPr txBox="1"/>
          <p:nvPr/>
        </p:nvSpPr>
        <p:spPr>
          <a:xfrm>
            <a:off x="8534401" y="5408908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E0B64A-BDCC-2BB2-318A-ACB6D731587E}"/>
              </a:ext>
            </a:extLst>
          </p:cNvPr>
          <p:cNvSpPr txBox="1"/>
          <p:nvPr/>
        </p:nvSpPr>
        <p:spPr>
          <a:xfrm>
            <a:off x="8534401" y="6150329"/>
            <a:ext cx="27247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8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91A9883-10B5-7053-9E23-4CAF6DDBF82A}"/>
              </a:ext>
            </a:extLst>
          </p:cNvPr>
          <p:cNvCxnSpPr/>
          <p:nvPr/>
        </p:nvCxnSpPr>
        <p:spPr>
          <a:xfrm>
            <a:off x="8432795" y="907890"/>
            <a:ext cx="0" cy="5794183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551106C-F915-DB3B-001F-03CE3B0E70E7}"/>
              </a:ext>
            </a:extLst>
          </p:cNvPr>
          <p:cNvSpPr txBox="1"/>
          <p:nvPr/>
        </p:nvSpPr>
        <p:spPr>
          <a:xfrm>
            <a:off x="8961570" y="1106402"/>
            <a:ext cx="2553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Collect Organizational Data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BB788D-6432-36C2-EA2E-208F6D3E16D5}"/>
              </a:ext>
            </a:extLst>
          </p:cNvPr>
          <p:cNvSpPr txBox="1"/>
          <p:nvPr/>
        </p:nvSpPr>
        <p:spPr>
          <a:xfrm>
            <a:off x="8961570" y="1831401"/>
            <a:ext cx="27732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Chunks of data/input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B9BF4F-58FB-69B0-13A0-B0515DD024E6}"/>
              </a:ext>
            </a:extLst>
          </p:cNvPr>
          <p:cNvSpPr txBox="1"/>
          <p:nvPr/>
        </p:nvSpPr>
        <p:spPr>
          <a:xfrm>
            <a:off x="8961570" y="2548861"/>
            <a:ext cx="29441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Get Embeddings from Azure Open AI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E95DDB3-23FC-CAAF-AA4E-C57129633754}"/>
              </a:ext>
            </a:extLst>
          </p:cNvPr>
          <p:cNvSpPr txBox="1"/>
          <p:nvPr/>
        </p:nvSpPr>
        <p:spPr>
          <a:xfrm>
            <a:off x="8952420" y="3194003"/>
            <a:ext cx="294410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Vector Store of Embeddings with Hierarchical Navigable Small World (HNSW) Index &amp; Semantic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BC9453-3719-7FB4-FA75-440E98AA242B}"/>
              </a:ext>
            </a:extLst>
          </p:cNvPr>
          <p:cNvSpPr txBox="1"/>
          <p:nvPr/>
        </p:nvSpPr>
        <p:spPr>
          <a:xfrm>
            <a:off x="8945402" y="4057027"/>
            <a:ext cx="29441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Your Chat Query for Q&amp;A or Search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029A90-2C57-3892-2EC8-07B321056EF2}"/>
              </a:ext>
            </a:extLst>
          </p:cNvPr>
          <p:cNvSpPr txBox="1"/>
          <p:nvPr/>
        </p:nvSpPr>
        <p:spPr>
          <a:xfrm>
            <a:off x="8903824" y="4766903"/>
            <a:ext cx="32165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Get Embedding for Query Azure OpenAI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2C9C24-8644-8868-7569-E7619F89CB85}"/>
              </a:ext>
            </a:extLst>
          </p:cNvPr>
          <p:cNvSpPr txBox="1"/>
          <p:nvPr/>
        </p:nvSpPr>
        <p:spPr>
          <a:xfrm>
            <a:off x="8903824" y="5408318"/>
            <a:ext cx="32165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Similarity search/ANN on HNSW Index 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Hybrid Search with Semantic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DC5CF0-9A97-9A83-79C5-851E983CB28C}"/>
              </a:ext>
            </a:extLst>
          </p:cNvPr>
          <p:cNvSpPr txBox="1"/>
          <p:nvPr/>
        </p:nvSpPr>
        <p:spPr>
          <a:xfrm>
            <a:off x="8924633" y="6242662"/>
            <a:ext cx="32165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Response Synthesis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07BECD5-541E-627C-0005-246DCC046AE4}"/>
              </a:ext>
            </a:extLst>
          </p:cNvPr>
          <p:cNvSpPr txBox="1"/>
          <p:nvPr/>
        </p:nvSpPr>
        <p:spPr>
          <a:xfrm>
            <a:off x="915536" y="2548861"/>
            <a:ext cx="14720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GPT 35 Turbo Chat</a:t>
            </a:r>
          </a:p>
        </p:txBody>
      </p:sp>
      <p:pic>
        <p:nvPicPr>
          <p:cNvPr id="1026" name="Picture 2" descr="Get Started with Azure Cognitive Search | Adatis">
            <a:extLst>
              <a:ext uri="{FF2B5EF4-FFF2-40B4-BE49-F238E27FC236}">
                <a16:creationId xmlns:a16="http://schemas.microsoft.com/office/drawing/2014/main" id="{B51B1E4D-401B-6CA3-0876-22D79E82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65" y="4490071"/>
            <a:ext cx="658086" cy="65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B47F44-5051-4C66-D520-6DAADBD4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84" y="835031"/>
            <a:ext cx="247817" cy="30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D3EE7C7-930F-1672-AD00-3AD02B5D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73" y="805912"/>
            <a:ext cx="344055" cy="3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4DB909-6C92-B028-26F5-2EBA7A2B5D41}"/>
              </a:ext>
            </a:extLst>
          </p:cNvPr>
          <p:cNvSpPr txBox="1"/>
          <p:nvPr/>
        </p:nvSpPr>
        <p:spPr>
          <a:xfrm>
            <a:off x="5465615" y="844429"/>
            <a:ext cx="253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</a:p>
        </p:txBody>
      </p:sp>
      <p:pic>
        <p:nvPicPr>
          <p:cNvPr id="1032" name="Picture 8" descr="Personalized Consumer Engagement Platform | SRG Technology">
            <a:extLst>
              <a:ext uri="{FF2B5EF4-FFF2-40B4-BE49-F238E27FC236}">
                <a16:creationId xmlns:a16="http://schemas.microsoft.com/office/drawing/2014/main" id="{55E0FA45-9D23-250A-493D-899A3072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13" y="6259184"/>
            <a:ext cx="493961" cy="51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58D35F-ED1E-8555-9721-EBF5D69C21BD}"/>
              </a:ext>
            </a:extLst>
          </p:cNvPr>
          <p:cNvSpPr txBox="1"/>
          <p:nvPr/>
        </p:nvSpPr>
        <p:spPr>
          <a:xfrm>
            <a:off x="3826087" y="6438159"/>
            <a:ext cx="7931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RBAC</a:t>
            </a:r>
          </a:p>
        </p:txBody>
      </p:sp>
    </p:spTree>
    <p:extLst>
      <p:ext uri="{BB962C8B-B14F-4D97-AF65-F5344CB8AC3E}">
        <p14:creationId xmlns:p14="http://schemas.microsoft.com/office/powerpoint/2010/main" val="3677009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43" grpId="0"/>
      <p:bldP spid="44" grpId="0"/>
      <p:bldP spid="49" grpId="0" animBg="1"/>
      <p:bldP spid="54" grpId="0"/>
      <p:bldP spid="55" grpId="0" animBg="1"/>
      <p:bldP spid="56" grpId="0" animBg="1"/>
      <p:bldP spid="57" grpId="0" animBg="1"/>
      <p:bldP spid="58" grpId="0" animBg="1"/>
      <p:bldP spid="72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105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3_Azure black">
  <a:themeElements>
    <a:clrScheme name="Ignite Breakout on Black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FFB900"/>
      </a:accent4>
      <a:accent5>
        <a:srgbClr val="737373"/>
      </a:accent5>
      <a:accent6>
        <a:srgbClr val="D2D2D2"/>
      </a:accent6>
      <a:hlink>
        <a:srgbClr val="50E6FF"/>
      </a:hlink>
      <a:folHlink>
        <a:srgbClr val="50E6FF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black" id="{53C0B6A1-716C-454D-B8B3-AA783C9C341C}" vid="{1DFA1A8E-225C-4902-9EB0-6F9712DD9E37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142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</vt:lpstr>
      <vt:lpstr>Arial</vt:lpstr>
      <vt:lpstr>Microsoft Sans Serif</vt:lpstr>
      <vt:lpstr>Segoe UI</vt:lpstr>
      <vt:lpstr>Segoe UI Semibold</vt:lpstr>
      <vt:lpstr>Wingdings</vt:lpstr>
      <vt:lpstr>3_Azure black</vt:lpstr>
      <vt:lpstr>High Level “Embedding” Demo Architecture – Cognitive Vector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“Embedding” Demo Architecture – Cognitive Vector Search</dc:title>
  <dc:creator>Srikanth Bhakthan</dc:creator>
  <cp:lastModifiedBy>Hicham Zmarrou</cp:lastModifiedBy>
  <cp:revision>3</cp:revision>
  <dcterms:created xsi:type="dcterms:W3CDTF">2023-05-05T15:11:36Z</dcterms:created>
  <dcterms:modified xsi:type="dcterms:W3CDTF">2023-11-28T12:43:06Z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Classified as Microsoft Confidential</vt:lpwstr>
  </property>
</Properties>
</file>