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9619-74E7-4C98-AC98-6662CCF21E84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2A0B-62EC-41F7-94E6-01C0E4944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0403" y="2967335"/>
            <a:ext cx="32431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SBqM</a:t>
            </a:r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™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4600" y="5029200"/>
            <a:ext cx="23546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Prepared by:</a:t>
            </a:r>
          </a:p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Marina </a:t>
            </a:r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Radi</a:t>
            </a:r>
            <a:endParaRPr 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Mohamed El-</a:t>
            </a:r>
            <a:r>
              <a:rPr lang="en-US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Hosary</a:t>
            </a:r>
            <a:endPara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Hazem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Morad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1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9.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SBqM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™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test_bench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42472"/>
            <a:ext cx="8413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architecture has been passed through several test cases which had been set by the </a:t>
            </a:r>
          </a:p>
          <a:p>
            <a:r>
              <a:rPr lang="en-US" dirty="0" smtClean="0"/>
              <a:t>design team</a:t>
            </a:r>
            <a:r>
              <a:rPr lang="en-US" dirty="0"/>
              <a:t>. </a:t>
            </a:r>
            <a:r>
              <a:rPr lang="en-US" dirty="0" smtClean="0"/>
              <a:t>The test shows that </a:t>
            </a:r>
            <a:r>
              <a:rPr lang="en-US" dirty="0"/>
              <a:t>the two flags </a:t>
            </a:r>
            <a:r>
              <a:rPr lang="en-US" dirty="0" smtClean="0"/>
              <a:t>correctly reflect the </a:t>
            </a:r>
            <a:r>
              <a:rPr lang="en-US" dirty="0"/>
              <a:t>status of the queue.</a:t>
            </a:r>
          </a:p>
          <a:p>
            <a:r>
              <a:rPr lang="en-US" dirty="0" smtClean="0"/>
              <a:t>And that </a:t>
            </a:r>
            <a:r>
              <a:rPr lang="en-US" dirty="0"/>
              <a:t>the counter does not wrap around. S</a:t>
            </a:r>
            <a:r>
              <a:rPr lang="en-US" dirty="0" smtClean="0"/>
              <a:t>o, </a:t>
            </a:r>
            <a:r>
              <a:rPr lang="en-US" dirty="0"/>
              <a:t>it </a:t>
            </a:r>
            <a:r>
              <a:rPr lang="en-US" dirty="0" smtClean="0"/>
              <a:t>does not </a:t>
            </a:r>
            <a:r>
              <a:rPr lang="en-US" dirty="0"/>
              <a:t>display ‘0’ when it gets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increment signal while the queue is </a:t>
            </a:r>
            <a:r>
              <a:rPr lang="en-US" dirty="0" smtClean="0"/>
              <a:t>full or ‘7’ </a:t>
            </a:r>
            <a:r>
              <a:rPr lang="en-US" dirty="0"/>
              <a:t>when it </a:t>
            </a:r>
            <a:r>
              <a:rPr lang="en-US" dirty="0" smtClean="0"/>
              <a:t>gets a </a:t>
            </a:r>
            <a:r>
              <a:rPr lang="en-US" dirty="0"/>
              <a:t>decrement signal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queue is empty.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00212"/>
            <a:ext cx="35814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SBqM</a:t>
            </a:r>
            <a:r>
              <a:rPr lang="en-US" sz="4000" dirty="0"/>
              <a:t>™ </a:t>
            </a:r>
            <a:br>
              <a:rPr lang="en-US" sz="4000" dirty="0"/>
            </a:br>
            <a:r>
              <a:rPr lang="en-US" sz="4000" dirty="0" err="1" smtClean="0"/>
              <a:t>test_bench</a:t>
            </a:r>
            <a:endParaRPr lang="en-US" sz="4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2526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9800" y="16336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21670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09800" y="25480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30052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33100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36148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48400" y="15574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19384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6242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1576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8400" y="36910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1206" y="1066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1436132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193841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q_in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91089" y="23627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_out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2776612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eller_1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3093080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teller_2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3397880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teller_3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31138" y="1372746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empty_flag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31138" y="17420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full_flag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1138" y="2426330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seven_segment_1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31138" y="2972946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seven_segment_2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1138" y="3506346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seven_segment_3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3881" y="2967335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04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9274"/>
              </p:ext>
            </p:extLst>
          </p:nvPr>
        </p:nvGraphicFramePr>
        <p:xfrm>
          <a:off x="685800" y="1143000"/>
          <a:ext cx="78486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</a:t>
                      </a:r>
                      <a:r>
                        <a:rPr lang="en-US" sz="1400" dirty="0" smtClean="0"/>
                        <a:t>(n</a:t>
                      </a:r>
                      <a:r>
                        <a:rPr lang="en-US" sz="1400" baseline="0" dirty="0" smtClean="0"/>
                        <a:t> of bit(s))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q_in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Photo Cell 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q_out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Photo Cell 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teller_1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Teller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teller_2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 Teller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teller_3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Teller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empty_fg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 Flag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full_fg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Flag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seven_segment_1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To display number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customers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seven_segment_2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To display the first digit of W(time)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seven_segment_3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To display the second digit of W(time)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81000"/>
            <a:ext cx="2359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1. I/O Table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290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SBqM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™ icon: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1981200"/>
            <a:ext cx="3581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SBqM</a:t>
            </a:r>
            <a:r>
              <a:rPr lang="en-US" sz="4000" dirty="0"/>
              <a:t>™ icon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213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9800" y="2514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3048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09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3886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819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505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8400" y="4038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8400" y="4572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51206" y="194778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2317120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8194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q_in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91089" y="324373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_out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3657600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eller_1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19200" y="3974068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teller_2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4278868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teller_3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31138" y="2253734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empty_flag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1138" y="26230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full_flag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31138" y="3307318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seven_segment_1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1138" y="3853934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seven_segment_2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31138" y="4387334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seven_segment_3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3612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3. Full Architecture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371600"/>
            <a:ext cx="6629400" cy="525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828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Edge-</a:t>
            </a:r>
            <a:r>
              <a:rPr lang="en-US" sz="1100" dirty="0" err="1" smtClean="0"/>
              <a:t>det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418588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Edge-det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05200" y="1828800"/>
            <a:ext cx="13716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905000"/>
            <a:ext cx="990600" cy="704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37338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733800"/>
            <a:ext cx="1066800" cy="1066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ROM_out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converter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3150189"/>
            <a:ext cx="609600" cy="786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BCDin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1676400"/>
            <a:ext cx="6629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1524000"/>
            <a:ext cx="6629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81200" y="4014376"/>
            <a:ext cx="609600" cy="786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BCDin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981200" y="4876800"/>
            <a:ext cx="609600" cy="786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BCDin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14400" y="211936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14400" y="272896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1"/>
          </p:cNvCxnSpPr>
          <p:nvPr/>
        </p:nvCxnSpPr>
        <p:spPr>
          <a:xfrm flipH="1">
            <a:off x="914400" y="3543301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144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14400" y="526991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00200" y="1905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00200" y="2514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93364" y="192328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293364" y="202234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15000" y="195834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15000" y="2057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14400" y="6019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14400" y="6172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14400" y="63246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239000" y="4724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391400" y="46482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543800" y="45720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7010400" y="4724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7010400" y="4648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0104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743200" y="2209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743200" y="2418588"/>
            <a:ext cx="778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934200" y="2514600"/>
            <a:ext cx="95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34200" y="2409444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029450" y="2514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124700" y="2409444"/>
            <a:ext cx="0" cy="63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14400" y="2895600"/>
            <a:ext cx="6115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914400" y="3048000"/>
            <a:ext cx="6210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352800" y="2667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293364" y="2609088"/>
            <a:ext cx="0" cy="43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293364" y="2609088"/>
            <a:ext cx="211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352800" y="2667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76800" y="2286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76800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34200" y="2057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391400" y="2057400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7010400" y="4000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590800" y="34290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33400" y="1385575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57200" y="154559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reset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52400" y="1981200"/>
            <a:ext cx="797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Sensor 1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52400" y="2583683"/>
            <a:ext cx="797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Sensor 2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9600" y="61722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t3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09600" y="588899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09600" y="6041395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52400" y="27432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Empty Flag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52400" y="28981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Full Flag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52400" y="341249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Sev_seg_1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52400" y="4276683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Sev_seg_2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52400" y="513910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Sev_seg_3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12" idx="1"/>
          </p:cNvCxnSpPr>
          <p:nvPr/>
        </p:nvCxnSpPr>
        <p:spPr>
          <a:xfrm flipH="1">
            <a:off x="2590800" y="4267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3132582" y="4724400"/>
            <a:ext cx="525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22" idx="3"/>
          </p:cNvCxnSpPr>
          <p:nvPr/>
        </p:nvCxnSpPr>
        <p:spPr>
          <a:xfrm rot="10800000" flipV="1">
            <a:off x="2590801" y="4730748"/>
            <a:ext cx="539751" cy="539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" idx="1"/>
          </p:cNvCxnSpPr>
          <p:nvPr/>
        </p:nvCxnSpPr>
        <p:spPr>
          <a:xfrm flipH="1">
            <a:off x="4724400" y="4267200"/>
            <a:ext cx="1219200" cy="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934200" y="182880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P_count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934200" y="2176790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934200" y="2329190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866438" y="206628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state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884420" y="231699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enable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884420" y="399923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</a:t>
            </a:r>
            <a:r>
              <a:rPr lang="en-US" sz="800" dirty="0" err="1" smtClean="0"/>
              <a:t>time</a:t>
            </a:r>
            <a:endParaRPr lang="en-US" dirty="0"/>
          </a:p>
        </p:txBody>
      </p:sp>
      <p:cxnSp>
        <p:nvCxnSpPr>
          <p:cNvPr id="158" name="Straight Arrow Connector 157"/>
          <p:cNvCxnSpPr/>
          <p:nvPr/>
        </p:nvCxnSpPr>
        <p:spPr>
          <a:xfrm rot="10800000">
            <a:off x="7010401" y="3810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384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. Finite State Machine (FSM)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05200" y="1894293"/>
            <a:ext cx="1524000" cy="1396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3200" y="4354631"/>
            <a:ext cx="1524000" cy="1396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" y="4354631"/>
            <a:ext cx="1524000" cy="1396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11" name="Curved Connector 10"/>
          <p:cNvCxnSpPr>
            <a:stCxn id="9" idx="0"/>
            <a:endCxn id="5" idx="2"/>
          </p:cNvCxnSpPr>
          <p:nvPr/>
        </p:nvCxnSpPr>
        <p:spPr>
          <a:xfrm rot="5400000" flipH="1" flipV="1">
            <a:off x="1595438" y="2444869"/>
            <a:ext cx="1762125" cy="2057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9" idx="6"/>
          </p:cNvCxnSpPr>
          <p:nvPr/>
        </p:nvCxnSpPr>
        <p:spPr>
          <a:xfrm rot="5400000">
            <a:off x="1985779" y="3310238"/>
            <a:ext cx="1966628" cy="1518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6"/>
            <a:endCxn id="8" idx="0"/>
          </p:cNvCxnSpPr>
          <p:nvPr/>
        </p:nvCxnSpPr>
        <p:spPr>
          <a:xfrm>
            <a:off x="5029200" y="2592506"/>
            <a:ext cx="2286000" cy="17621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2"/>
            <a:endCxn id="5" idx="5"/>
          </p:cNvCxnSpPr>
          <p:nvPr/>
        </p:nvCxnSpPr>
        <p:spPr>
          <a:xfrm rot="10800000">
            <a:off x="4806016" y="3086216"/>
            <a:ext cx="1747185" cy="19666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1"/>
            <a:endCxn id="5" idx="0"/>
          </p:cNvCxnSpPr>
          <p:nvPr/>
        </p:nvCxnSpPr>
        <p:spPr>
          <a:xfrm rot="5400000" flipH="1" flipV="1">
            <a:off x="3895541" y="1727137"/>
            <a:ext cx="204502" cy="538815"/>
          </a:xfrm>
          <a:prstGeom prst="curvedConnector3">
            <a:avLst>
              <a:gd name="adj1" fmla="val 211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5" idx="7"/>
            <a:endCxn id="5" idx="0"/>
          </p:cNvCxnSpPr>
          <p:nvPr/>
        </p:nvCxnSpPr>
        <p:spPr>
          <a:xfrm rot="16200000" flipV="1">
            <a:off x="4434357" y="1727136"/>
            <a:ext cx="204502" cy="538815"/>
          </a:xfrm>
          <a:prstGeom prst="curvedConnector3">
            <a:avLst>
              <a:gd name="adj1" fmla="val 211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149" y="2238562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=0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=0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099485" y="2246381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07214" y="253970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774" y="6031031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=0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63110" y="6038850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839" y="633217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53201" y="2305063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=1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=0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84537" y="2312882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92266" y="260620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28202" y="3475728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=1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759538" y="3483547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67267" y="3776867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52600" y="3668831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=0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283936" y="3676650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91665" y="396997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=1</a:t>
            </a:r>
          </a:p>
        </p:txBody>
      </p:sp>
      <p:cxnSp>
        <p:nvCxnSpPr>
          <p:cNvPr id="59" name="Curved Connector 58"/>
          <p:cNvCxnSpPr>
            <a:stCxn id="8" idx="6"/>
            <a:endCxn id="8" idx="5"/>
          </p:cNvCxnSpPr>
          <p:nvPr/>
        </p:nvCxnSpPr>
        <p:spPr>
          <a:xfrm flipH="1">
            <a:off x="7854015" y="5052844"/>
            <a:ext cx="223185" cy="493710"/>
          </a:xfrm>
          <a:prstGeom prst="curvedConnector4">
            <a:avLst>
              <a:gd name="adj1" fmla="val -102426"/>
              <a:gd name="adj2" fmla="val 187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9" idx="2"/>
            <a:endCxn id="9" idx="3"/>
          </p:cNvCxnSpPr>
          <p:nvPr/>
        </p:nvCxnSpPr>
        <p:spPr>
          <a:xfrm rot="10800000" flipH="1" flipV="1">
            <a:off x="685799" y="5052844"/>
            <a:ext cx="223185" cy="493710"/>
          </a:xfrm>
          <a:prstGeom prst="curvedConnector4">
            <a:avLst>
              <a:gd name="adj1" fmla="val -102426"/>
              <a:gd name="adj2" fmla="val 187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88048" y="594360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=1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=0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7919384" y="5951419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77200" y="617220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52071" y="1186406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=0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=1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83407" y="1194225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91136" y="1487545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66282" y="106680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empty_flag</a:t>
            </a:r>
            <a:r>
              <a:rPr lang="en-US" sz="1000" dirty="0" smtClean="0"/>
              <a:t>=0</a:t>
            </a:r>
          </a:p>
          <a:p>
            <a:r>
              <a:rPr lang="en-US" sz="1000" dirty="0" err="1" smtClean="0"/>
              <a:t>full_flag</a:t>
            </a:r>
            <a:r>
              <a:rPr lang="en-US" sz="1000" dirty="0" smtClean="0"/>
              <a:t>=0</a:t>
            </a:r>
            <a:endParaRPr lang="en-US" sz="1000" dirty="0"/>
          </a:p>
          <a:p>
            <a:r>
              <a:rPr lang="en-US" sz="1000" dirty="0" err="1" smtClean="0"/>
              <a:t>q_in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q_out</a:t>
            </a:r>
            <a:r>
              <a:rPr lang="en-US" sz="1000" dirty="0" smtClean="0"/>
              <a:t>=0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2597618" y="1074619"/>
            <a:ext cx="386416" cy="70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05347" y="136793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Count_state</a:t>
            </a:r>
            <a:r>
              <a:rPr lang="en-US" sz="1000" dirty="0" smtClean="0"/>
              <a:t>=1</a:t>
            </a:r>
          </a:p>
          <a:p>
            <a:r>
              <a:rPr lang="en-US" sz="1000" dirty="0" err="1" smtClean="0"/>
              <a:t>Count_enable</a:t>
            </a:r>
            <a:r>
              <a:rPr lang="en-US" sz="1000" dirty="0" smtClean="0"/>
              <a:t>=1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39592"/>
              </p:ext>
            </p:extLst>
          </p:nvPr>
        </p:nvGraphicFramePr>
        <p:xfrm>
          <a:off x="2590800" y="5209739"/>
          <a:ext cx="36473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4"/>
                <a:gridCol w="24758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queue is empty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Available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queue</a:t>
                      </a:r>
                      <a:r>
                        <a:rPr lang="en-US" sz="1400" baseline="0" dirty="0" smtClean="0"/>
                        <a:t> neither full nor empty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queue is full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216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5. Counter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1143000"/>
            <a:ext cx="2209800" cy="281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24200" y="119634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1524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198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8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3200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22090" y="1777484"/>
            <a:ext cx="107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up_down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3339" y="25146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1796534"/>
            <a:ext cx="6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sz="1200" dirty="0" err="1" smtClean="0"/>
              <a:t>count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25585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ull_flag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15125" y="3015734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empty_flag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57337" y="101167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1339334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637" y="4373940"/>
            <a:ext cx="8410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Low"/>
            <a:r>
              <a:rPr lang="en-US" sz="1200" dirty="0" smtClean="0"/>
              <a:t>The counter start at 0 and it will increment or decrement based on “</a:t>
            </a:r>
            <a:r>
              <a:rPr lang="en-US" sz="1200" dirty="0" err="1" smtClean="0"/>
              <a:t>up_down</a:t>
            </a:r>
            <a:r>
              <a:rPr lang="en-US" sz="1200" dirty="0" smtClean="0"/>
              <a:t>” and “enable” signals. </a:t>
            </a:r>
            <a:r>
              <a:rPr lang="en-US" sz="1200" dirty="0" err="1" smtClean="0"/>
              <a:t>Pcount</a:t>
            </a:r>
            <a:r>
              <a:rPr lang="en-US" sz="1200" dirty="0" smtClean="0"/>
              <a:t> represents the number </a:t>
            </a:r>
          </a:p>
          <a:p>
            <a:pPr algn="justLow"/>
            <a:r>
              <a:rPr lang="en-US" sz="1200" dirty="0"/>
              <a:t>o</a:t>
            </a:r>
            <a:r>
              <a:rPr lang="en-US" sz="1200" dirty="0" smtClean="0"/>
              <a:t>f customer(s) in the queue. </a:t>
            </a:r>
            <a:r>
              <a:rPr lang="en-US" sz="1200" dirty="0" err="1" smtClean="0"/>
              <a:t>Full_flag</a:t>
            </a:r>
            <a:r>
              <a:rPr lang="en-US" sz="1200" dirty="0" smtClean="0"/>
              <a:t> represents if the queue is full or not. </a:t>
            </a:r>
            <a:r>
              <a:rPr lang="en-US" sz="1200" dirty="0" err="1" smtClean="0"/>
              <a:t>Empty_flag</a:t>
            </a:r>
            <a:r>
              <a:rPr lang="en-US" sz="1200" dirty="0" smtClean="0"/>
              <a:t> represents if the queue is empty or not.</a:t>
            </a:r>
          </a:p>
          <a:p>
            <a:pPr algn="justLow"/>
            <a:endParaRPr lang="en-US" sz="1200" dirty="0"/>
          </a:p>
          <a:p>
            <a:pPr algn="justLow"/>
            <a:r>
              <a:rPr lang="en-US" sz="1200" dirty="0" smtClean="0"/>
              <a:t>Note: - The size of inputs and outputs are 1-bit except </a:t>
            </a:r>
            <a:r>
              <a:rPr lang="en-US" sz="1200" dirty="0" err="1" smtClean="0"/>
              <a:t>Pcount</a:t>
            </a:r>
            <a:r>
              <a:rPr lang="en-US" sz="1200" dirty="0" smtClean="0"/>
              <a:t> is 3-bits</a:t>
            </a:r>
          </a:p>
          <a:p>
            <a:pPr algn="justLow"/>
            <a:r>
              <a:rPr lang="en-US" sz="1200" dirty="0"/>
              <a:t> </a:t>
            </a:r>
            <a:r>
              <a:rPr lang="en-US" sz="1200" dirty="0" smtClean="0"/>
              <a:t>         - The maximum number of customers in the queue is “7” and at this case the </a:t>
            </a:r>
            <a:r>
              <a:rPr lang="en-US" sz="1200" dirty="0" err="1" smtClean="0"/>
              <a:t>full_flag</a:t>
            </a:r>
            <a:r>
              <a:rPr lang="en-US" sz="1200" dirty="0" smtClean="0"/>
              <a:t> will be equal “1”</a:t>
            </a:r>
          </a:p>
          <a:p>
            <a:pPr algn="justLow"/>
            <a:r>
              <a:rPr lang="en-US" sz="1200" dirty="0"/>
              <a:t> </a:t>
            </a:r>
            <a:r>
              <a:rPr lang="en-US" sz="1200" dirty="0" smtClean="0"/>
              <a:t>         - </a:t>
            </a:r>
            <a:r>
              <a:rPr lang="en-US" sz="1200" dirty="0" err="1" smtClean="0"/>
              <a:t>Empty_flag</a:t>
            </a:r>
            <a:r>
              <a:rPr lang="en-US" sz="1200" dirty="0" smtClean="0"/>
              <a:t> </a:t>
            </a:r>
            <a:r>
              <a:rPr lang="en-US" sz="1200" dirty="0"/>
              <a:t> </a:t>
            </a:r>
            <a:r>
              <a:rPr lang="en-US" sz="1200" dirty="0" smtClean="0"/>
              <a:t>will be equal </a:t>
            </a:r>
            <a:r>
              <a:rPr lang="en-US" sz="1200" dirty="0"/>
              <a:t>1 only when </a:t>
            </a:r>
            <a:r>
              <a:rPr lang="en-US" sz="1200" dirty="0" err="1" smtClean="0"/>
              <a:t>Pcount</a:t>
            </a:r>
            <a:r>
              <a:rPr lang="en-US" sz="1200" dirty="0" smtClean="0"/>
              <a:t>=000</a:t>
            </a:r>
          </a:p>
          <a:p>
            <a:pPr algn="justLow"/>
            <a:r>
              <a:rPr lang="en-US" sz="1200" dirty="0" smtClean="0"/>
              <a:t>          - Counter’s Range is from “0” (000) to “7” (111)</a:t>
            </a:r>
          </a:p>
          <a:p>
            <a:pPr algn="justLow"/>
            <a:r>
              <a:rPr lang="en-US" sz="1200" dirty="0"/>
              <a:t> </a:t>
            </a:r>
            <a:r>
              <a:rPr lang="en-US" sz="1200" dirty="0" smtClean="0"/>
              <a:t>         - reset will set the counter to “0” (000)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01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166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6. ROM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1371600"/>
            <a:ext cx="2286000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1524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0" y="2362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70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2971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2256" y="13070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1828800"/>
            <a:ext cx="6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sz="1200" dirty="0" err="1" smtClean="0"/>
              <a:t>count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0161" y="2177534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eller_1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0161" y="2476500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teller_2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40161" y="2787134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teller_3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205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18727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sz="1200" dirty="0" err="1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647" y="4373940"/>
            <a:ext cx="8757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Low"/>
            <a:r>
              <a:rPr lang="en-US" sz="1200" dirty="0" smtClean="0"/>
              <a:t>ROM converts the three signals of teller_1, teller_2 and teller_3 to a representation of 2 bits. Those 2 bits represent the number of tellers </a:t>
            </a:r>
          </a:p>
          <a:p>
            <a:pPr algn="justLow"/>
            <a:r>
              <a:rPr lang="en-US" sz="1200" dirty="0" smtClean="0"/>
              <a:t>in the system. Then it will concatenate between </a:t>
            </a:r>
            <a:r>
              <a:rPr lang="en-US" sz="1200" dirty="0" err="1" smtClean="0"/>
              <a:t>tellers_num</a:t>
            </a:r>
            <a:r>
              <a:rPr lang="en-US" sz="1200" dirty="0" smtClean="0"/>
              <a:t> (2 bits) and </a:t>
            </a:r>
            <a:r>
              <a:rPr lang="en-US" sz="1200" dirty="0" err="1" smtClean="0"/>
              <a:t>Pcount</a:t>
            </a:r>
            <a:r>
              <a:rPr lang="en-US" sz="1200" dirty="0"/>
              <a:t> </a:t>
            </a:r>
            <a:r>
              <a:rPr lang="en-US" sz="1200" dirty="0" smtClean="0"/>
              <a:t>(3 bits) to get the address of the location in “rom.txt”</a:t>
            </a:r>
          </a:p>
          <a:p>
            <a:pPr algn="justLow"/>
            <a:r>
              <a:rPr lang="en-US" sz="1200" dirty="0" smtClean="0"/>
              <a:t>that has the </a:t>
            </a:r>
            <a:r>
              <a:rPr lang="en-US" sz="1200" dirty="0" err="1" smtClean="0"/>
              <a:t>W</a:t>
            </a:r>
            <a:r>
              <a:rPr lang="en-US" sz="1100" dirty="0" err="1" smtClean="0"/>
              <a:t>time</a:t>
            </a:r>
            <a:r>
              <a:rPr lang="en-US" sz="1200" dirty="0" smtClean="0"/>
              <a:t>.</a:t>
            </a:r>
          </a:p>
          <a:p>
            <a:pPr algn="justLow"/>
            <a:endParaRPr lang="en-US" sz="1200" dirty="0"/>
          </a:p>
          <a:p>
            <a:pPr algn="justLow"/>
            <a:r>
              <a:rPr lang="en-US" sz="1200" dirty="0" smtClean="0"/>
              <a:t>Note: - </a:t>
            </a:r>
            <a:r>
              <a:rPr lang="en-US" sz="1200" dirty="0" err="1" smtClean="0"/>
              <a:t>W</a:t>
            </a:r>
            <a:r>
              <a:rPr lang="en-US" sz="1100" dirty="0" err="1" smtClean="0"/>
              <a:t>time</a:t>
            </a:r>
            <a:r>
              <a:rPr lang="en-US" sz="1100" dirty="0" smtClean="0"/>
              <a:t> represents the waiting time in binary and it a size of 8-bits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57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4232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ROM_out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Converter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524000"/>
            <a:ext cx="2057400" cy="274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ROM_out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converter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74010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1099" y="255543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sz="1200" dirty="0" err="1" smtClean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0" y="274010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7837" y="25554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746" y="4474249"/>
            <a:ext cx="750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Low"/>
            <a:r>
              <a:rPr lang="en-US" sz="1200" dirty="0" smtClean="0"/>
              <a:t>- This converter used to convert the </a:t>
            </a:r>
            <a:r>
              <a:rPr lang="en-US" sz="1200" dirty="0" err="1" smtClean="0"/>
              <a:t>Wtime</a:t>
            </a:r>
            <a:r>
              <a:rPr lang="en-US" sz="1200" dirty="0" smtClean="0"/>
              <a:t> to a suitable representation that can be valid to be inputs for two </a:t>
            </a:r>
            <a:r>
              <a:rPr lang="en-US" sz="1200" dirty="0" err="1" smtClean="0"/>
              <a:t>BCDin</a:t>
            </a:r>
            <a:r>
              <a:rPr lang="en-US" sz="1200" dirty="0" smtClean="0"/>
              <a:t>.</a:t>
            </a:r>
          </a:p>
          <a:p>
            <a:pPr algn="justLow"/>
            <a:r>
              <a:rPr lang="en-US" sz="1200" dirty="0" smtClean="0"/>
              <a:t>- </a:t>
            </a:r>
            <a:r>
              <a:rPr lang="en-US" sz="1200" dirty="0" err="1" smtClean="0"/>
              <a:t>Wtime</a:t>
            </a:r>
            <a:r>
              <a:rPr lang="en-US" sz="1200" dirty="0" smtClean="0"/>
              <a:t> has </a:t>
            </a:r>
            <a:r>
              <a:rPr lang="en-US" sz="1200" dirty="0"/>
              <a:t>size of </a:t>
            </a:r>
            <a:r>
              <a:rPr lang="en-US" sz="1200" dirty="0" smtClean="0"/>
              <a:t>8-bits</a:t>
            </a:r>
          </a:p>
          <a:p>
            <a:pPr algn="justLow"/>
            <a:r>
              <a:rPr lang="en-US" sz="1200" dirty="0" smtClean="0"/>
              <a:t>- Output has size of 8-bits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66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924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8. Seven Segment Decoder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1295400"/>
            <a:ext cx="914400" cy="1447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BCDin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4200" y="1600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1600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141553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1383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 descr="http://allaboutfpga.com/wp-content/uploads/2017/07/BCD-TO-7-SEGMENT-DE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3" y="3733800"/>
            <a:ext cx="428641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laboutfpga.com/wp-content/uploads/2017/07/BCD-TO-7-SEGMENT-DECODER-TRUTH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90925"/>
            <a:ext cx="441467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635</Words>
  <Application>Microsoft Office PowerPoint</Application>
  <PresentationFormat>On-screen Show (4:3)</PresentationFormat>
  <Paragraphs>221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Yasser</dc:creator>
  <cp:lastModifiedBy>Eng Yasser</cp:lastModifiedBy>
  <cp:revision>51</cp:revision>
  <dcterms:created xsi:type="dcterms:W3CDTF">2019-02-06T09:09:26Z</dcterms:created>
  <dcterms:modified xsi:type="dcterms:W3CDTF">2019-02-08T09:27:33Z</dcterms:modified>
</cp:coreProperties>
</file>