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57" r:id="rId3"/>
    <p:sldId id="258" r:id="rId4"/>
    <p:sldId id="268" r:id="rId5"/>
    <p:sldId id="269" r:id="rId6"/>
    <p:sldId id="270" r:id="rId7"/>
    <p:sldId id="262" r:id="rId8"/>
    <p:sldId id="263" r:id="rId9"/>
    <p:sldId id="264" r:id="rId10"/>
    <p:sldId id="272" r:id="rId11"/>
    <p:sldId id="274" r:id="rId12"/>
    <p:sldId id="265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>
        <p:scale>
          <a:sx n="110" d="100"/>
          <a:sy n="110" d="100"/>
        </p:scale>
        <p:origin x="1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52D83-8EB8-DD46-BD66-CE3541E24AAD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CE2951CA-9CDE-7242-A978-6AF3F549CC47}">
      <dgm:prSet phldrT="[Text]" custT="1"/>
      <dgm:spPr/>
      <dgm:t>
        <a:bodyPr/>
        <a:lstStyle/>
        <a:p>
          <a:r>
            <a:rPr lang="en-US" sz="2800" dirty="0"/>
            <a:t>Input Data</a:t>
          </a:r>
        </a:p>
      </dgm:t>
    </dgm:pt>
    <dgm:pt modelId="{76857718-32D6-BE49-8D83-0B731164F9EE}" type="parTrans" cxnId="{83EBE379-5A87-BA46-93A3-EE83D11A645F}">
      <dgm:prSet/>
      <dgm:spPr/>
      <dgm:t>
        <a:bodyPr/>
        <a:lstStyle/>
        <a:p>
          <a:endParaRPr lang="en-US"/>
        </a:p>
      </dgm:t>
    </dgm:pt>
    <dgm:pt modelId="{2B0461F2-C31F-104B-9138-3132DC387226}" type="sibTrans" cxnId="{83EBE379-5A87-BA46-93A3-EE83D11A645F}">
      <dgm:prSet/>
      <dgm:spPr/>
      <dgm:t>
        <a:bodyPr/>
        <a:lstStyle/>
        <a:p>
          <a:endParaRPr lang="en-US"/>
        </a:p>
      </dgm:t>
    </dgm:pt>
    <dgm:pt modelId="{8FD225F3-3C9E-E04E-AAD4-49207B5048F2}">
      <dgm:prSet phldrT="[Text]" custT="1"/>
      <dgm:spPr/>
      <dgm:t>
        <a:bodyPr/>
        <a:lstStyle/>
        <a:p>
          <a:r>
            <a:rPr lang="en-US" sz="2800" dirty="0"/>
            <a:t>Data Cleaning</a:t>
          </a:r>
        </a:p>
      </dgm:t>
    </dgm:pt>
    <dgm:pt modelId="{45FFC33C-9F96-0844-8071-33F5AD39C6A8}" type="parTrans" cxnId="{DA6D3D1C-321D-6E42-9147-FE4AFA68CB66}">
      <dgm:prSet/>
      <dgm:spPr/>
      <dgm:t>
        <a:bodyPr/>
        <a:lstStyle/>
        <a:p>
          <a:endParaRPr lang="en-US"/>
        </a:p>
      </dgm:t>
    </dgm:pt>
    <dgm:pt modelId="{8D7275C7-81F4-6A49-84FC-0B9E60BD098D}" type="sibTrans" cxnId="{DA6D3D1C-321D-6E42-9147-FE4AFA68CB66}">
      <dgm:prSet/>
      <dgm:spPr/>
      <dgm:t>
        <a:bodyPr/>
        <a:lstStyle/>
        <a:p>
          <a:endParaRPr lang="en-US"/>
        </a:p>
      </dgm:t>
    </dgm:pt>
    <dgm:pt modelId="{4C06855D-60DB-B947-8FA3-793CD23DB98F}">
      <dgm:prSet phldrT="[Text]" custT="1"/>
      <dgm:spPr/>
      <dgm:t>
        <a:bodyPr/>
        <a:lstStyle/>
        <a:p>
          <a:r>
            <a:rPr lang="en-US" sz="2800" dirty="0"/>
            <a:t>Output Data</a:t>
          </a:r>
        </a:p>
      </dgm:t>
    </dgm:pt>
    <dgm:pt modelId="{607E24E1-EF37-E741-AE60-352485D0ED10}" type="parTrans" cxnId="{2AFCDC77-726E-C24E-ABA5-988E6659BAF4}">
      <dgm:prSet/>
      <dgm:spPr/>
      <dgm:t>
        <a:bodyPr/>
        <a:lstStyle/>
        <a:p>
          <a:endParaRPr lang="en-US"/>
        </a:p>
      </dgm:t>
    </dgm:pt>
    <dgm:pt modelId="{A623FAFF-7B45-444F-B65D-F4B182E92665}" type="sibTrans" cxnId="{2AFCDC77-726E-C24E-ABA5-988E6659BAF4}">
      <dgm:prSet/>
      <dgm:spPr/>
      <dgm:t>
        <a:bodyPr/>
        <a:lstStyle/>
        <a:p>
          <a:endParaRPr lang="en-US"/>
        </a:p>
      </dgm:t>
    </dgm:pt>
    <dgm:pt modelId="{99B4227E-D2DD-E24A-A29A-875DE86815C2}" type="pres">
      <dgm:prSet presAssocID="{3D152D83-8EB8-DD46-BD66-CE3541E24AAD}" presName="arrowDiagram" presStyleCnt="0">
        <dgm:presLayoutVars>
          <dgm:chMax val="5"/>
          <dgm:dir/>
          <dgm:resizeHandles val="exact"/>
        </dgm:presLayoutVars>
      </dgm:prSet>
      <dgm:spPr/>
    </dgm:pt>
    <dgm:pt modelId="{A2678373-56A0-E24E-9D52-811D14284361}" type="pres">
      <dgm:prSet presAssocID="{3D152D83-8EB8-DD46-BD66-CE3541E24AAD}" presName="arrow" presStyleLbl="bgShp" presStyleIdx="0" presStyleCnt="1" custScaleX="136900" custLinFactNeighborX="-1420"/>
      <dgm:spPr/>
    </dgm:pt>
    <dgm:pt modelId="{6A80F601-BD81-CC48-A4DD-87D1CBD4E4E7}" type="pres">
      <dgm:prSet presAssocID="{3D152D83-8EB8-DD46-BD66-CE3541E24AAD}" presName="arrowDiagram3" presStyleCnt="0"/>
      <dgm:spPr/>
    </dgm:pt>
    <dgm:pt modelId="{22E51A75-B5AE-8046-82B0-1234CA1585CE}" type="pres">
      <dgm:prSet presAssocID="{CE2951CA-9CDE-7242-A978-6AF3F549CC47}" presName="bullet3a" presStyleLbl="node1" presStyleIdx="0" presStyleCnt="3" custScaleX="181854" custScaleY="181854" custLinFactX="-197678" custLinFactNeighborX="-200000" custLinFactNeighborY="-97827"/>
      <dgm:spPr>
        <a:solidFill>
          <a:srgbClr val="00B0F0"/>
        </a:solidFill>
        <a:ln>
          <a:solidFill>
            <a:srgbClr val="00B0F0"/>
          </a:solidFill>
        </a:ln>
      </dgm:spPr>
    </dgm:pt>
    <dgm:pt modelId="{AD9F718F-BB2C-8A45-8FB2-5C7DADAA8E8B}" type="pres">
      <dgm:prSet presAssocID="{CE2951CA-9CDE-7242-A978-6AF3F549CC47}" presName="textBox3a" presStyleLbl="revTx" presStyleIdx="0" presStyleCnt="3" custScaleY="44067" custLinFactNeighborX="-52080" custLinFactNeighborY="-12195">
        <dgm:presLayoutVars>
          <dgm:bulletEnabled val="1"/>
        </dgm:presLayoutVars>
      </dgm:prSet>
      <dgm:spPr/>
    </dgm:pt>
    <dgm:pt modelId="{6CE610C6-10F3-1449-8455-A85CD4D04E9E}" type="pres">
      <dgm:prSet presAssocID="{8FD225F3-3C9E-E04E-AAD4-49207B5048F2}" presName="bullet3b" presStyleLbl="node1" presStyleIdx="1" presStyleCnt="3" custLinFactNeighborX="-39266" custLinFactNeighborY="-17508"/>
      <dgm:spPr>
        <a:solidFill>
          <a:srgbClr val="00B0F0"/>
        </a:solidFill>
        <a:ln>
          <a:solidFill>
            <a:srgbClr val="00B0F0"/>
          </a:solidFill>
        </a:ln>
      </dgm:spPr>
    </dgm:pt>
    <dgm:pt modelId="{F59114B9-3506-2446-896A-0B76F9DF24CF}" type="pres">
      <dgm:prSet presAssocID="{8FD225F3-3C9E-E04E-AAD4-49207B5048F2}" presName="textBox3b" presStyleLbl="revTx" presStyleIdx="1" presStyleCnt="3" custLinFactNeighborX="-3759" custLinFactNeighborY="11433">
        <dgm:presLayoutVars>
          <dgm:bulletEnabled val="1"/>
        </dgm:presLayoutVars>
      </dgm:prSet>
      <dgm:spPr/>
    </dgm:pt>
    <dgm:pt modelId="{B39D6F93-72D3-5743-BAA4-F28FB03E0C5A}" type="pres">
      <dgm:prSet presAssocID="{4C06855D-60DB-B947-8FA3-793CD23DB98F}" presName="bullet3c" presStyleLbl="node1" presStyleIdx="2" presStyleCnt="3" custScaleX="72742" custScaleY="72742" custLinFactX="14682" custLinFactNeighborX="100000" custLinFactNeighborY="-15426"/>
      <dgm:spPr>
        <a:solidFill>
          <a:srgbClr val="00B0F0"/>
        </a:solidFill>
        <a:ln>
          <a:solidFill>
            <a:srgbClr val="00B0F0"/>
          </a:solidFill>
        </a:ln>
      </dgm:spPr>
    </dgm:pt>
    <dgm:pt modelId="{DD71480A-A0CE-884B-9BAD-E3EE319283F8}" type="pres">
      <dgm:prSet presAssocID="{4C06855D-60DB-B947-8FA3-793CD23DB98F}" presName="textBox3c" presStyleLbl="revTx" presStyleIdx="2" presStyleCnt="3" custLinFactNeighborX="31060" custLinFactNeighborY="409">
        <dgm:presLayoutVars>
          <dgm:bulletEnabled val="1"/>
        </dgm:presLayoutVars>
      </dgm:prSet>
      <dgm:spPr/>
    </dgm:pt>
  </dgm:ptLst>
  <dgm:cxnLst>
    <dgm:cxn modelId="{DA6D3D1C-321D-6E42-9147-FE4AFA68CB66}" srcId="{3D152D83-8EB8-DD46-BD66-CE3541E24AAD}" destId="{8FD225F3-3C9E-E04E-AAD4-49207B5048F2}" srcOrd="1" destOrd="0" parTransId="{45FFC33C-9F96-0844-8071-33F5AD39C6A8}" sibTransId="{8D7275C7-81F4-6A49-84FC-0B9E60BD098D}"/>
    <dgm:cxn modelId="{CC820743-2AE7-8145-81EC-DF62E32C8CB9}" type="presOf" srcId="{4C06855D-60DB-B947-8FA3-793CD23DB98F}" destId="{DD71480A-A0CE-884B-9BAD-E3EE319283F8}" srcOrd="0" destOrd="0" presId="urn:microsoft.com/office/officeart/2005/8/layout/arrow2"/>
    <dgm:cxn modelId="{2AFCDC77-726E-C24E-ABA5-988E6659BAF4}" srcId="{3D152D83-8EB8-DD46-BD66-CE3541E24AAD}" destId="{4C06855D-60DB-B947-8FA3-793CD23DB98F}" srcOrd="2" destOrd="0" parTransId="{607E24E1-EF37-E741-AE60-352485D0ED10}" sibTransId="{A623FAFF-7B45-444F-B65D-F4B182E92665}"/>
    <dgm:cxn modelId="{83EBE379-5A87-BA46-93A3-EE83D11A645F}" srcId="{3D152D83-8EB8-DD46-BD66-CE3541E24AAD}" destId="{CE2951CA-9CDE-7242-A978-6AF3F549CC47}" srcOrd="0" destOrd="0" parTransId="{76857718-32D6-BE49-8D83-0B731164F9EE}" sibTransId="{2B0461F2-C31F-104B-9138-3132DC387226}"/>
    <dgm:cxn modelId="{8EA32F94-B9E1-194A-90EE-D3C1ABC18916}" type="presOf" srcId="{3D152D83-8EB8-DD46-BD66-CE3541E24AAD}" destId="{99B4227E-D2DD-E24A-A29A-875DE86815C2}" srcOrd="0" destOrd="0" presId="urn:microsoft.com/office/officeart/2005/8/layout/arrow2"/>
    <dgm:cxn modelId="{81672EB9-2094-3C4B-85AB-24867D5D79EF}" type="presOf" srcId="{CE2951CA-9CDE-7242-A978-6AF3F549CC47}" destId="{AD9F718F-BB2C-8A45-8FB2-5C7DADAA8E8B}" srcOrd="0" destOrd="0" presId="urn:microsoft.com/office/officeart/2005/8/layout/arrow2"/>
    <dgm:cxn modelId="{198C19E2-500A-B140-AA87-2649DEDA66AC}" type="presOf" srcId="{8FD225F3-3C9E-E04E-AAD4-49207B5048F2}" destId="{F59114B9-3506-2446-896A-0B76F9DF24CF}" srcOrd="0" destOrd="0" presId="urn:microsoft.com/office/officeart/2005/8/layout/arrow2"/>
    <dgm:cxn modelId="{1BD7A649-051F-AF45-A949-7DFDD9AF1C72}" type="presParOf" srcId="{99B4227E-D2DD-E24A-A29A-875DE86815C2}" destId="{A2678373-56A0-E24E-9D52-811D14284361}" srcOrd="0" destOrd="0" presId="urn:microsoft.com/office/officeart/2005/8/layout/arrow2"/>
    <dgm:cxn modelId="{B98EDFFF-0007-7A47-B4A4-FE81B8D74249}" type="presParOf" srcId="{99B4227E-D2DD-E24A-A29A-875DE86815C2}" destId="{6A80F601-BD81-CC48-A4DD-87D1CBD4E4E7}" srcOrd="1" destOrd="0" presId="urn:microsoft.com/office/officeart/2005/8/layout/arrow2"/>
    <dgm:cxn modelId="{BF9363EF-575A-BB46-85F2-7FF464440105}" type="presParOf" srcId="{6A80F601-BD81-CC48-A4DD-87D1CBD4E4E7}" destId="{22E51A75-B5AE-8046-82B0-1234CA1585CE}" srcOrd="0" destOrd="0" presId="urn:microsoft.com/office/officeart/2005/8/layout/arrow2"/>
    <dgm:cxn modelId="{48628D53-2F9C-7B41-AC50-AC85ED0B25F7}" type="presParOf" srcId="{6A80F601-BD81-CC48-A4DD-87D1CBD4E4E7}" destId="{AD9F718F-BB2C-8A45-8FB2-5C7DADAA8E8B}" srcOrd="1" destOrd="0" presId="urn:microsoft.com/office/officeart/2005/8/layout/arrow2"/>
    <dgm:cxn modelId="{5A5F46EA-3647-3246-8A2E-86D14B6F9C2C}" type="presParOf" srcId="{6A80F601-BD81-CC48-A4DD-87D1CBD4E4E7}" destId="{6CE610C6-10F3-1449-8455-A85CD4D04E9E}" srcOrd="2" destOrd="0" presId="urn:microsoft.com/office/officeart/2005/8/layout/arrow2"/>
    <dgm:cxn modelId="{46FFC4B3-A49E-C549-A2DB-75A9453F60EC}" type="presParOf" srcId="{6A80F601-BD81-CC48-A4DD-87D1CBD4E4E7}" destId="{F59114B9-3506-2446-896A-0B76F9DF24CF}" srcOrd="3" destOrd="0" presId="urn:microsoft.com/office/officeart/2005/8/layout/arrow2"/>
    <dgm:cxn modelId="{D7ED3337-0374-A241-82DC-E8CACECB8A73}" type="presParOf" srcId="{6A80F601-BD81-CC48-A4DD-87D1CBD4E4E7}" destId="{B39D6F93-72D3-5743-BAA4-F28FB03E0C5A}" srcOrd="4" destOrd="0" presId="urn:microsoft.com/office/officeart/2005/8/layout/arrow2"/>
    <dgm:cxn modelId="{6F61DAE0-BD81-BA49-8B41-A3F2BE1C5B23}" type="presParOf" srcId="{6A80F601-BD81-CC48-A4DD-87D1CBD4E4E7}" destId="{DD71480A-A0CE-884B-9BAD-E3EE319283F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98327-854C-C042-92DC-6966FB83795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9E251-7FF3-D24D-AA47-BE17755C90A2}">
      <dgm:prSet phldrT="[Text]" custT="1"/>
      <dgm:spPr>
        <a:solidFill>
          <a:srgbClr val="00B0F0">
            <a:alpha val="74845"/>
          </a:srgbClr>
        </a:solidFill>
      </dgm:spPr>
      <dgm:t>
        <a:bodyPr vert="horz" lIns="91440" tIns="45720" rIns="91440" bIns="45720" rtlCol="0" anchor="ctr"/>
        <a:lstStyle/>
        <a:p>
          <a:pPr marL="457200" algn="l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Data Cleaning</a:t>
          </a:r>
        </a:p>
      </dgm:t>
    </dgm:pt>
    <dgm:pt modelId="{4D455FB0-5E27-C240-A4BE-DF79AC7A6D6A}" type="parTrans" cxnId="{C5FC6CFA-C683-5D4C-973A-EA2E96717540}">
      <dgm:prSet/>
      <dgm:spPr/>
      <dgm:t>
        <a:bodyPr/>
        <a:lstStyle/>
        <a:p>
          <a:endParaRPr lang="en-US"/>
        </a:p>
      </dgm:t>
    </dgm:pt>
    <dgm:pt modelId="{48B2BBD5-7C01-2E47-B530-9099B9104DE0}" type="sibTrans" cxnId="{C5FC6CFA-C683-5D4C-973A-EA2E96717540}">
      <dgm:prSet/>
      <dgm:spPr/>
      <dgm:t>
        <a:bodyPr/>
        <a:lstStyle/>
        <a:p>
          <a:endParaRPr lang="en-US"/>
        </a:p>
      </dgm:t>
    </dgm:pt>
    <dgm:pt modelId="{9E5E017F-FB2A-F248-A772-D83631C96692}">
      <dgm:prSet phldrT="[Text]" custT="1"/>
      <dgm:spPr>
        <a:solidFill>
          <a:srgbClr val="00B0F0">
            <a:alpha val="74845"/>
          </a:srgbClr>
        </a:solidFill>
      </dgm:spPr>
      <dgm:t>
        <a:bodyPr vert="horz" lIns="91440" tIns="45720" rIns="91440" bIns="45720" rtlCol="0" anchor="ctr"/>
        <a:lstStyle/>
        <a:p>
          <a:pPr marL="457200" algn="l" defTabSz="914400" rtl="0" eaLnBrk="1" latinLnBrk="0" hangingPunct="1">
            <a:lnSpc>
              <a:spcPct val="9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US" sz="16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Joined data, formatted dates, checked for null values, duplicates and numeric ranges</a:t>
          </a:r>
        </a:p>
      </dgm:t>
    </dgm:pt>
    <dgm:pt modelId="{BE45BE5B-B413-4546-B6B0-79BC0DA75F70}" type="parTrans" cxnId="{E96F027B-994C-4C48-930F-1977975CE6EE}">
      <dgm:prSet/>
      <dgm:spPr/>
      <dgm:t>
        <a:bodyPr/>
        <a:lstStyle/>
        <a:p>
          <a:endParaRPr lang="en-US"/>
        </a:p>
      </dgm:t>
    </dgm:pt>
    <dgm:pt modelId="{D76A33C6-3933-B04E-B1EB-34352614AF59}" type="sibTrans" cxnId="{E96F027B-994C-4C48-930F-1977975CE6EE}">
      <dgm:prSet/>
      <dgm:spPr/>
      <dgm:t>
        <a:bodyPr/>
        <a:lstStyle/>
        <a:p>
          <a:endParaRPr lang="en-US"/>
        </a:p>
      </dgm:t>
    </dgm:pt>
    <dgm:pt modelId="{96BE3CF5-2DA4-B947-8FCC-ECD0B661D84F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/>
          <a:r>
            <a:rPr lang="en-US" sz="2100" dirty="0"/>
            <a:t>      </a:t>
          </a:r>
          <a:r>
            <a:rPr lang="en-US" sz="2000" dirty="0"/>
            <a:t>Feature Engineering</a:t>
          </a:r>
        </a:p>
      </dgm:t>
    </dgm:pt>
    <dgm:pt modelId="{68485A09-4A5F-884A-828A-F52919EACACA}" type="parTrans" cxnId="{72B38673-F729-044D-98E9-C2B61A0ED12C}">
      <dgm:prSet/>
      <dgm:spPr/>
      <dgm:t>
        <a:bodyPr/>
        <a:lstStyle/>
        <a:p>
          <a:endParaRPr lang="en-US"/>
        </a:p>
      </dgm:t>
    </dgm:pt>
    <dgm:pt modelId="{8362B82E-9E56-884B-8753-88A0FC341BBD}" type="sibTrans" cxnId="{72B38673-F729-044D-98E9-C2B61A0ED12C}">
      <dgm:prSet/>
      <dgm:spPr/>
      <dgm:t>
        <a:bodyPr/>
        <a:lstStyle/>
        <a:p>
          <a:endParaRPr lang="en-US"/>
        </a:p>
      </dgm:t>
    </dgm:pt>
    <dgm:pt modelId="{49568024-F5EA-4C44-85C7-6F9AB9B94975}">
      <dgm:prSet phldrT="[Text]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/>
          <a:r>
            <a:rPr lang="en-US" sz="1600" dirty="0"/>
            <a:t>  Added several features based on weather, seasonality, and comparisons with other metrics over time</a:t>
          </a:r>
        </a:p>
      </dgm:t>
    </dgm:pt>
    <dgm:pt modelId="{BA27B740-17F2-D848-9EFC-0DD5762E0680}" type="parTrans" cxnId="{83E15993-65AF-B14E-9229-745E13CA0BEF}">
      <dgm:prSet/>
      <dgm:spPr/>
      <dgm:t>
        <a:bodyPr/>
        <a:lstStyle/>
        <a:p>
          <a:endParaRPr lang="en-US"/>
        </a:p>
      </dgm:t>
    </dgm:pt>
    <dgm:pt modelId="{E8C5CE0E-D5E7-4740-9ED3-A881E4DD36F3}" type="sibTrans" cxnId="{83E15993-65AF-B14E-9229-745E13CA0BEF}">
      <dgm:prSet/>
      <dgm:spPr/>
      <dgm:t>
        <a:bodyPr/>
        <a:lstStyle/>
        <a:p>
          <a:endParaRPr lang="en-US"/>
        </a:p>
      </dgm:t>
    </dgm:pt>
    <dgm:pt modelId="{39F52DA7-F1C1-F94E-AA25-1CC84EBDB1E6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/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</a:t>
          </a: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Visualizations</a:t>
          </a:r>
        </a:p>
      </dgm:t>
    </dgm:pt>
    <dgm:pt modelId="{B65CEE5E-3B09-C245-9B42-F85E8B514005}" type="parTrans" cxnId="{8B7F6E0A-1749-D44E-A252-D3812FA23A07}">
      <dgm:prSet/>
      <dgm:spPr/>
      <dgm:t>
        <a:bodyPr/>
        <a:lstStyle/>
        <a:p>
          <a:endParaRPr lang="en-US"/>
        </a:p>
      </dgm:t>
    </dgm:pt>
    <dgm:pt modelId="{EF01A673-2242-C24D-B3AC-68E12994FAB3}" type="sibTrans" cxnId="{8B7F6E0A-1749-D44E-A252-D3812FA23A07}">
      <dgm:prSet/>
      <dgm:spPr/>
      <dgm:t>
        <a:bodyPr/>
        <a:lstStyle/>
        <a:p>
          <a:endParaRPr lang="en-US"/>
        </a:p>
      </dgm:t>
    </dgm:pt>
    <dgm:pt modelId="{686C2BAC-0890-AC4E-8E2C-23F049B3A647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Modeling</a:t>
          </a:r>
        </a:p>
      </dgm:t>
    </dgm:pt>
    <dgm:pt modelId="{7595303E-5FFE-2045-B544-F6877C5870D3}" type="parTrans" cxnId="{DDB71483-84AF-6645-91F4-388839609A7C}">
      <dgm:prSet/>
      <dgm:spPr/>
      <dgm:t>
        <a:bodyPr/>
        <a:lstStyle/>
        <a:p>
          <a:endParaRPr lang="en-US"/>
        </a:p>
      </dgm:t>
    </dgm:pt>
    <dgm:pt modelId="{EEB6F7CC-6041-FD44-A1B2-529657B6F5C9}" type="sibTrans" cxnId="{DDB71483-84AF-6645-91F4-388839609A7C}">
      <dgm:prSet/>
      <dgm:spPr/>
      <dgm:t>
        <a:bodyPr/>
        <a:lstStyle/>
        <a:p>
          <a:endParaRPr lang="en-US"/>
        </a:p>
      </dgm:t>
    </dgm:pt>
    <dgm:pt modelId="{68A4707D-8F99-E04F-BC6D-5F29D412FE4F}">
      <dgm:prSet phldrT="[Text]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/>
          <a:r>
            <a:rPr lang="en-US" sz="1600" kern="1200" dirty="0"/>
            <a:t>Created time series charts, scatter plots, and correlation heatmaps to views trends and relationships</a:t>
          </a:r>
        </a:p>
      </dgm:t>
    </dgm:pt>
    <dgm:pt modelId="{23D63AFC-C150-104D-932F-F6F6AA03F2FE}" type="parTrans" cxnId="{C9809A98-8E07-2940-A086-7D96EE395382}">
      <dgm:prSet/>
      <dgm:spPr/>
      <dgm:t>
        <a:bodyPr/>
        <a:lstStyle/>
        <a:p>
          <a:endParaRPr lang="en-US"/>
        </a:p>
      </dgm:t>
    </dgm:pt>
    <dgm:pt modelId="{8FD5AB7A-1B18-F643-BC68-A0CCA1987177}" type="sibTrans" cxnId="{C9809A98-8E07-2940-A086-7D96EE395382}">
      <dgm:prSet/>
      <dgm:spPr/>
      <dgm:t>
        <a:bodyPr/>
        <a:lstStyle/>
        <a:p>
          <a:endParaRPr lang="en-US"/>
        </a:p>
      </dgm:t>
    </dgm:pt>
    <dgm:pt modelId="{1F326E4F-FE3C-D84A-8C56-F59C3C9CE11C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Used linear regression and tree models to find that Temperature and Day of Week were important features</a:t>
          </a:r>
        </a:p>
      </dgm:t>
    </dgm:pt>
    <dgm:pt modelId="{D2A3EF04-29F5-4B41-9F7A-A25B982BDA06}" type="parTrans" cxnId="{4C3BFAFE-FA21-864D-841C-DA7523440936}">
      <dgm:prSet/>
      <dgm:spPr/>
      <dgm:t>
        <a:bodyPr/>
        <a:lstStyle/>
        <a:p>
          <a:endParaRPr lang="en-US"/>
        </a:p>
      </dgm:t>
    </dgm:pt>
    <dgm:pt modelId="{BDADF625-BDC1-544B-9B20-9FAE61A24875}" type="sibTrans" cxnId="{4C3BFAFE-FA21-864D-841C-DA7523440936}">
      <dgm:prSet/>
      <dgm:spPr/>
      <dgm:t>
        <a:bodyPr/>
        <a:lstStyle/>
        <a:p>
          <a:endParaRPr lang="en-US"/>
        </a:p>
      </dgm:t>
    </dgm:pt>
    <dgm:pt modelId="{5893F7CB-E462-7A48-B462-C8598D33BE86}" type="pres">
      <dgm:prSet presAssocID="{8AD98327-854C-C042-92DC-6966FB837956}" presName="Name0" presStyleCnt="0">
        <dgm:presLayoutVars>
          <dgm:chMax val="7"/>
          <dgm:chPref val="7"/>
          <dgm:dir/>
        </dgm:presLayoutVars>
      </dgm:prSet>
      <dgm:spPr/>
    </dgm:pt>
    <dgm:pt modelId="{32C33F65-135C-C543-860A-2F79A4DAB554}" type="pres">
      <dgm:prSet presAssocID="{8AD98327-854C-C042-92DC-6966FB837956}" presName="Name1" presStyleCnt="0"/>
      <dgm:spPr/>
    </dgm:pt>
    <dgm:pt modelId="{54637668-FDF0-F144-A4B3-37D394ACE2E2}" type="pres">
      <dgm:prSet presAssocID="{8AD98327-854C-C042-92DC-6966FB837956}" presName="cycle" presStyleCnt="0"/>
      <dgm:spPr/>
    </dgm:pt>
    <dgm:pt modelId="{879FEA55-5848-8141-9E17-FCE853CB2AE4}" type="pres">
      <dgm:prSet presAssocID="{8AD98327-854C-C042-92DC-6966FB837956}" presName="srcNode" presStyleLbl="node1" presStyleIdx="0" presStyleCnt="4"/>
      <dgm:spPr/>
    </dgm:pt>
    <dgm:pt modelId="{5AAA5FCC-C3D3-E64B-AF92-807319585737}" type="pres">
      <dgm:prSet presAssocID="{8AD98327-854C-C042-92DC-6966FB837956}" presName="conn" presStyleLbl="parChTrans1D2" presStyleIdx="0" presStyleCnt="1"/>
      <dgm:spPr/>
    </dgm:pt>
    <dgm:pt modelId="{DDAF436E-11CB-B240-9E56-46EA1D1D0355}" type="pres">
      <dgm:prSet presAssocID="{8AD98327-854C-C042-92DC-6966FB837956}" presName="extraNode" presStyleLbl="node1" presStyleIdx="0" presStyleCnt="4"/>
      <dgm:spPr/>
    </dgm:pt>
    <dgm:pt modelId="{BDEE85B8-0F27-BA4A-8CC7-CD364C378C6C}" type="pres">
      <dgm:prSet presAssocID="{8AD98327-854C-C042-92DC-6966FB837956}" presName="dstNode" presStyleLbl="node1" presStyleIdx="0" presStyleCnt="4"/>
      <dgm:spPr/>
    </dgm:pt>
    <dgm:pt modelId="{0C07348B-D187-2646-9BB1-6D076D3685A4}" type="pres">
      <dgm:prSet presAssocID="{98B9E251-7FF3-D24D-AA47-BE17755C90A2}" presName="text_1" presStyleLbl="node1" presStyleIdx="0" presStyleCnt="4">
        <dgm:presLayoutVars>
          <dgm:bulletEnabled val="1"/>
        </dgm:presLayoutVars>
      </dgm:prSet>
      <dgm:spPr>
        <a:xfrm>
          <a:off x="552227" y="376225"/>
          <a:ext cx="9895082" cy="752842"/>
        </a:xfrm>
        <a:prstGeom prst="rect">
          <a:avLst/>
        </a:prstGeom>
      </dgm:spPr>
    </dgm:pt>
    <dgm:pt modelId="{A5991A69-F4CE-604A-BD9D-B7802E5C413B}" type="pres">
      <dgm:prSet presAssocID="{98B9E251-7FF3-D24D-AA47-BE17755C90A2}" presName="accent_1" presStyleCnt="0"/>
      <dgm:spPr/>
    </dgm:pt>
    <dgm:pt modelId="{1D249717-A861-C143-8006-E6C02E974BB9}" type="pres">
      <dgm:prSet presAssocID="{98B9E251-7FF3-D24D-AA47-BE17755C90A2}" presName="accentRepeatNode" presStyleLbl="solidFgAcc1" presStyleIdx="0" presStyleCnt="4" custScaleX="48153" custScaleY="48153"/>
      <dgm:spPr/>
    </dgm:pt>
    <dgm:pt modelId="{53AB4197-643C-6241-9EB2-519EA4C7298D}" type="pres">
      <dgm:prSet presAssocID="{96BE3CF5-2DA4-B947-8FCC-ECD0B661D84F}" presName="text_2" presStyleLbl="node1" presStyleIdx="1" presStyleCnt="4">
        <dgm:presLayoutVars>
          <dgm:bulletEnabled val="1"/>
        </dgm:presLayoutVars>
      </dgm:prSet>
      <dgm:spPr>
        <a:xfrm>
          <a:off x="983849" y="1505685"/>
          <a:ext cx="9463460" cy="752842"/>
        </a:xfrm>
        <a:prstGeom prst="rect">
          <a:avLst/>
        </a:prstGeom>
      </dgm:spPr>
    </dgm:pt>
    <dgm:pt modelId="{2341A6CD-5241-9242-81D6-F8959A815B5F}" type="pres">
      <dgm:prSet presAssocID="{96BE3CF5-2DA4-B947-8FCC-ECD0B661D84F}" presName="accent_2" presStyleCnt="0"/>
      <dgm:spPr/>
    </dgm:pt>
    <dgm:pt modelId="{01596D04-A765-E445-B331-E4531E3457AA}" type="pres">
      <dgm:prSet presAssocID="{96BE3CF5-2DA4-B947-8FCC-ECD0B661D84F}" presName="accentRepeatNode" presStyleLbl="solidFgAcc1" presStyleIdx="1" presStyleCnt="4" custScaleX="48584" custScaleY="48584"/>
      <dgm:spPr/>
    </dgm:pt>
    <dgm:pt modelId="{75BF3163-B8EC-3A43-8E93-4C902713B1A0}" type="pres">
      <dgm:prSet presAssocID="{39F52DA7-F1C1-F94E-AA25-1CC84EBDB1E6}" presName="text_3" presStyleLbl="node1" presStyleIdx="2" presStyleCnt="4">
        <dgm:presLayoutVars>
          <dgm:bulletEnabled val="1"/>
        </dgm:presLayoutVars>
      </dgm:prSet>
      <dgm:spPr>
        <a:xfrm>
          <a:off x="983849" y="2635145"/>
          <a:ext cx="9463460" cy="752842"/>
        </a:xfrm>
        <a:prstGeom prst="rect">
          <a:avLst/>
        </a:prstGeom>
      </dgm:spPr>
    </dgm:pt>
    <dgm:pt modelId="{AAF230AE-500D-E34E-B247-5BF6C83A560E}" type="pres">
      <dgm:prSet presAssocID="{39F52DA7-F1C1-F94E-AA25-1CC84EBDB1E6}" presName="accent_3" presStyleCnt="0"/>
      <dgm:spPr/>
    </dgm:pt>
    <dgm:pt modelId="{BC709A8E-9957-F944-A611-E94A2DE156EF}" type="pres">
      <dgm:prSet presAssocID="{39F52DA7-F1C1-F94E-AA25-1CC84EBDB1E6}" presName="accentRepeatNode" presStyleLbl="solidFgAcc1" presStyleIdx="2" presStyleCnt="4" custScaleX="48584" custScaleY="48584"/>
      <dgm:spPr/>
    </dgm:pt>
    <dgm:pt modelId="{077CD2B0-9E80-794D-9067-E5FD9C52EE6C}" type="pres">
      <dgm:prSet presAssocID="{686C2BAC-0890-AC4E-8E2C-23F049B3A647}" presName="text_4" presStyleLbl="node1" presStyleIdx="3" presStyleCnt="4">
        <dgm:presLayoutVars>
          <dgm:bulletEnabled val="1"/>
        </dgm:presLayoutVars>
      </dgm:prSet>
      <dgm:spPr>
        <a:xfrm>
          <a:off x="552227" y="3764605"/>
          <a:ext cx="9895082" cy="752842"/>
        </a:xfrm>
        <a:prstGeom prst="rect">
          <a:avLst/>
        </a:prstGeom>
      </dgm:spPr>
    </dgm:pt>
    <dgm:pt modelId="{D5AAF000-EBAE-E148-9748-2F7FCA34E527}" type="pres">
      <dgm:prSet presAssocID="{686C2BAC-0890-AC4E-8E2C-23F049B3A647}" presName="accent_4" presStyleCnt="0"/>
      <dgm:spPr/>
    </dgm:pt>
    <dgm:pt modelId="{0C9CDBF3-9BDE-0B45-BFEC-6E588FDD4F40}" type="pres">
      <dgm:prSet presAssocID="{686C2BAC-0890-AC4E-8E2C-23F049B3A647}" presName="accentRepeatNode" presStyleLbl="solidFgAcc1" presStyleIdx="3" presStyleCnt="4" custScaleX="48584" custScaleY="48584"/>
      <dgm:spPr/>
    </dgm:pt>
  </dgm:ptLst>
  <dgm:cxnLst>
    <dgm:cxn modelId="{8B7F6E0A-1749-D44E-A252-D3812FA23A07}" srcId="{8AD98327-854C-C042-92DC-6966FB837956}" destId="{39F52DA7-F1C1-F94E-AA25-1CC84EBDB1E6}" srcOrd="2" destOrd="0" parTransId="{B65CEE5E-3B09-C245-9B42-F85E8B514005}" sibTransId="{EF01A673-2242-C24D-B3AC-68E12994FAB3}"/>
    <dgm:cxn modelId="{15A27F18-0E9A-9148-BD94-231602178C3C}" type="presOf" srcId="{39F52DA7-F1C1-F94E-AA25-1CC84EBDB1E6}" destId="{75BF3163-B8EC-3A43-8E93-4C902713B1A0}" srcOrd="0" destOrd="0" presId="urn:microsoft.com/office/officeart/2008/layout/VerticalCurvedList"/>
    <dgm:cxn modelId="{9DB94F5E-6E6E-8348-A575-974D3D3A7D87}" type="presOf" srcId="{686C2BAC-0890-AC4E-8E2C-23F049B3A647}" destId="{077CD2B0-9E80-794D-9067-E5FD9C52EE6C}" srcOrd="0" destOrd="0" presId="urn:microsoft.com/office/officeart/2008/layout/VerticalCurvedList"/>
    <dgm:cxn modelId="{7B5E3A73-6135-CA47-9AFD-0F26F7023ACF}" type="presOf" srcId="{68A4707D-8F99-E04F-BC6D-5F29D412FE4F}" destId="{75BF3163-B8EC-3A43-8E93-4C902713B1A0}" srcOrd="0" destOrd="1" presId="urn:microsoft.com/office/officeart/2008/layout/VerticalCurvedList"/>
    <dgm:cxn modelId="{72B38673-F729-044D-98E9-C2B61A0ED12C}" srcId="{8AD98327-854C-C042-92DC-6966FB837956}" destId="{96BE3CF5-2DA4-B947-8FCC-ECD0B661D84F}" srcOrd="1" destOrd="0" parTransId="{68485A09-4A5F-884A-828A-F52919EACACA}" sibTransId="{8362B82E-9E56-884B-8753-88A0FC341BBD}"/>
    <dgm:cxn modelId="{E96F027B-994C-4C48-930F-1977975CE6EE}" srcId="{98B9E251-7FF3-D24D-AA47-BE17755C90A2}" destId="{9E5E017F-FB2A-F248-A772-D83631C96692}" srcOrd="0" destOrd="0" parTransId="{BE45BE5B-B413-4546-B6B0-79BC0DA75F70}" sibTransId="{D76A33C6-3933-B04E-B1EB-34352614AF59}"/>
    <dgm:cxn modelId="{176E2381-C8DC-E444-AD89-70C78D732081}" type="presOf" srcId="{49568024-F5EA-4C44-85C7-6F9AB9B94975}" destId="{53AB4197-643C-6241-9EB2-519EA4C7298D}" srcOrd="0" destOrd="1" presId="urn:microsoft.com/office/officeart/2008/layout/VerticalCurvedList"/>
    <dgm:cxn modelId="{DDB71483-84AF-6645-91F4-388839609A7C}" srcId="{8AD98327-854C-C042-92DC-6966FB837956}" destId="{686C2BAC-0890-AC4E-8E2C-23F049B3A647}" srcOrd="3" destOrd="0" parTransId="{7595303E-5FFE-2045-B544-F6877C5870D3}" sibTransId="{EEB6F7CC-6041-FD44-A1B2-529657B6F5C9}"/>
    <dgm:cxn modelId="{47717A84-EBB0-CE4E-B9FC-C8F6B3EB3FDB}" type="presOf" srcId="{98B9E251-7FF3-D24D-AA47-BE17755C90A2}" destId="{0C07348B-D187-2646-9BB1-6D076D3685A4}" srcOrd="0" destOrd="0" presId="urn:microsoft.com/office/officeart/2008/layout/VerticalCurvedList"/>
    <dgm:cxn modelId="{83E15993-65AF-B14E-9229-745E13CA0BEF}" srcId="{96BE3CF5-2DA4-B947-8FCC-ECD0B661D84F}" destId="{49568024-F5EA-4C44-85C7-6F9AB9B94975}" srcOrd="0" destOrd="0" parTransId="{BA27B740-17F2-D848-9EFC-0DD5762E0680}" sibTransId="{E8C5CE0E-D5E7-4740-9ED3-A881E4DD36F3}"/>
    <dgm:cxn modelId="{C9809A98-8E07-2940-A086-7D96EE395382}" srcId="{39F52DA7-F1C1-F94E-AA25-1CC84EBDB1E6}" destId="{68A4707D-8F99-E04F-BC6D-5F29D412FE4F}" srcOrd="0" destOrd="0" parTransId="{23D63AFC-C150-104D-932F-F6F6AA03F2FE}" sibTransId="{8FD5AB7A-1B18-F643-BC68-A0CCA1987177}"/>
    <dgm:cxn modelId="{7812DBB7-2DD8-214A-B632-5A3F4D333927}" type="presOf" srcId="{96BE3CF5-2DA4-B947-8FCC-ECD0B661D84F}" destId="{53AB4197-643C-6241-9EB2-519EA4C7298D}" srcOrd="0" destOrd="0" presId="urn:microsoft.com/office/officeart/2008/layout/VerticalCurvedList"/>
    <dgm:cxn modelId="{B86D8EB8-4EE4-EF41-9F6E-5D6B5DEB1A6C}" type="presOf" srcId="{1F326E4F-FE3C-D84A-8C56-F59C3C9CE11C}" destId="{077CD2B0-9E80-794D-9067-E5FD9C52EE6C}" srcOrd="0" destOrd="1" presId="urn:microsoft.com/office/officeart/2008/layout/VerticalCurvedList"/>
    <dgm:cxn modelId="{F007DCC2-F4B9-044D-8888-D6C9F538F24B}" type="presOf" srcId="{D76A33C6-3933-B04E-B1EB-34352614AF59}" destId="{5AAA5FCC-C3D3-E64B-AF92-807319585737}" srcOrd="0" destOrd="0" presId="urn:microsoft.com/office/officeart/2008/layout/VerticalCurvedList"/>
    <dgm:cxn modelId="{9C9517C3-9361-AB4A-8792-CEAC9F36C6CE}" type="presOf" srcId="{8AD98327-854C-C042-92DC-6966FB837956}" destId="{5893F7CB-E462-7A48-B462-C8598D33BE86}" srcOrd="0" destOrd="0" presId="urn:microsoft.com/office/officeart/2008/layout/VerticalCurvedList"/>
    <dgm:cxn modelId="{4AD10FC5-A936-6841-8828-7A0F272D1B82}" type="presOf" srcId="{9E5E017F-FB2A-F248-A772-D83631C96692}" destId="{0C07348B-D187-2646-9BB1-6D076D3685A4}" srcOrd="0" destOrd="1" presId="urn:microsoft.com/office/officeart/2008/layout/VerticalCurvedList"/>
    <dgm:cxn modelId="{C5FC6CFA-C683-5D4C-973A-EA2E96717540}" srcId="{8AD98327-854C-C042-92DC-6966FB837956}" destId="{98B9E251-7FF3-D24D-AA47-BE17755C90A2}" srcOrd="0" destOrd="0" parTransId="{4D455FB0-5E27-C240-A4BE-DF79AC7A6D6A}" sibTransId="{48B2BBD5-7C01-2E47-B530-9099B9104DE0}"/>
    <dgm:cxn modelId="{4C3BFAFE-FA21-864D-841C-DA7523440936}" srcId="{686C2BAC-0890-AC4E-8E2C-23F049B3A647}" destId="{1F326E4F-FE3C-D84A-8C56-F59C3C9CE11C}" srcOrd="0" destOrd="0" parTransId="{D2A3EF04-29F5-4B41-9F7A-A25B982BDA06}" sibTransId="{BDADF625-BDC1-544B-9B20-9FAE61A24875}"/>
    <dgm:cxn modelId="{12FB22AB-CB76-0C4D-8ACC-6762DFA5FA3E}" type="presParOf" srcId="{5893F7CB-E462-7A48-B462-C8598D33BE86}" destId="{32C33F65-135C-C543-860A-2F79A4DAB554}" srcOrd="0" destOrd="0" presId="urn:microsoft.com/office/officeart/2008/layout/VerticalCurvedList"/>
    <dgm:cxn modelId="{6BC17750-2FC0-4140-AF64-096FB8221DCF}" type="presParOf" srcId="{32C33F65-135C-C543-860A-2F79A4DAB554}" destId="{54637668-FDF0-F144-A4B3-37D394ACE2E2}" srcOrd="0" destOrd="0" presId="urn:microsoft.com/office/officeart/2008/layout/VerticalCurvedList"/>
    <dgm:cxn modelId="{6407A2FB-700F-754F-B47E-C8C520C7DCAA}" type="presParOf" srcId="{54637668-FDF0-F144-A4B3-37D394ACE2E2}" destId="{879FEA55-5848-8141-9E17-FCE853CB2AE4}" srcOrd="0" destOrd="0" presId="urn:microsoft.com/office/officeart/2008/layout/VerticalCurvedList"/>
    <dgm:cxn modelId="{D1984F03-7347-0045-80E4-193DBDCFB65B}" type="presParOf" srcId="{54637668-FDF0-F144-A4B3-37D394ACE2E2}" destId="{5AAA5FCC-C3D3-E64B-AF92-807319585737}" srcOrd="1" destOrd="0" presId="urn:microsoft.com/office/officeart/2008/layout/VerticalCurvedList"/>
    <dgm:cxn modelId="{F7E4E4B1-D294-344B-AEA3-46352102965D}" type="presParOf" srcId="{54637668-FDF0-F144-A4B3-37D394ACE2E2}" destId="{DDAF436E-11CB-B240-9E56-46EA1D1D0355}" srcOrd="2" destOrd="0" presId="urn:microsoft.com/office/officeart/2008/layout/VerticalCurvedList"/>
    <dgm:cxn modelId="{34501E5C-DA92-EA43-B3C2-9D6975C8FFB0}" type="presParOf" srcId="{54637668-FDF0-F144-A4B3-37D394ACE2E2}" destId="{BDEE85B8-0F27-BA4A-8CC7-CD364C378C6C}" srcOrd="3" destOrd="0" presId="urn:microsoft.com/office/officeart/2008/layout/VerticalCurvedList"/>
    <dgm:cxn modelId="{A291FA12-687A-6143-B0A2-1E4C8396FB99}" type="presParOf" srcId="{32C33F65-135C-C543-860A-2F79A4DAB554}" destId="{0C07348B-D187-2646-9BB1-6D076D3685A4}" srcOrd="1" destOrd="0" presId="urn:microsoft.com/office/officeart/2008/layout/VerticalCurvedList"/>
    <dgm:cxn modelId="{A3D5DBDB-E29E-9340-8EA1-EE610CE3C499}" type="presParOf" srcId="{32C33F65-135C-C543-860A-2F79A4DAB554}" destId="{A5991A69-F4CE-604A-BD9D-B7802E5C413B}" srcOrd="2" destOrd="0" presId="urn:microsoft.com/office/officeart/2008/layout/VerticalCurvedList"/>
    <dgm:cxn modelId="{093A8383-DF6D-6A49-B532-430EEF144C36}" type="presParOf" srcId="{A5991A69-F4CE-604A-BD9D-B7802E5C413B}" destId="{1D249717-A861-C143-8006-E6C02E974BB9}" srcOrd="0" destOrd="0" presId="urn:microsoft.com/office/officeart/2008/layout/VerticalCurvedList"/>
    <dgm:cxn modelId="{C799D71E-3954-1842-8A1C-B364C16D3BA0}" type="presParOf" srcId="{32C33F65-135C-C543-860A-2F79A4DAB554}" destId="{53AB4197-643C-6241-9EB2-519EA4C7298D}" srcOrd="3" destOrd="0" presId="urn:microsoft.com/office/officeart/2008/layout/VerticalCurvedList"/>
    <dgm:cxn modelId="{A231D028-4E7E-A240-BA40-BCC5C1A09640}" type="presParOf" srcId="{32C33F65-135C-C543-860A-2F79A4DAB554}" destId="{2341A6CD-5241-9242-81D6-F8959A815B5F}" srcOrd="4" destOrd="0" presId="urn:microsoft.com/office/officeart/2008/layout/VerticalCurvedList"/>
    <dgm:cxn modelId="{33D6819B-ED8D-DC48-AE14-D8215F721A55}" type="presParOf" srcId="{2341A6CD-5241-9242-81D6-F8959A815B5F}" destId="{01596D04-A765-E445-B331-E4531E3457AA}" srcOrd="0" destOrd="0" presId="urn:microsoft.com/office/officeart/2008/layout/VerticalCurvedList"/>
    <dgm:cxn modelId="{D657E138-CE9B-6A4D-B324-1A7CB7D45863}" type="presParOf" srcId="{32C33F65-135C-C543-860A-2F79A4DAB554}" destId="{75BF3163-B8EC-3A43-8E93-4C902713B1A0}" srcOrd="5" destOrd="0" presId="urn:microsoft.com/office/officeart/2008/layout/VerticalCurvedList"/>
    <dgm:cxn modelId="{4EBDE0DD-A4E4-A840-9B5A-0FCFA73C44BE}" type="presParOf" srcId="{32C33F65-135C-C543-860A-2F79A4DAB554}" destId="{AAF230AE-500D-E34E-B247-5BF6C83A560E}" srcOrd="6" destOrd="0" presId="urn:microsoft.com/office/officeart/2008/layout/VerticalCurvedList"/>
    <dgm:cxn modelId="{89314D25-139D-4B4A-8517-1E1FBC439D01}" type="presParOf" srcId="{AAF230AE-500D-E34E-B247-5BF6C83A560E}" destId="{BC709A8E-9957-F944-A611-E94A2DE156EF}" srcOrd="0" destOrd="0" presId="urn:microsoft.com/office/officeart/2008/layout/VerticalCurvedList"/>
    <dgm:cxn modelId="{AE3BD5A1-7CB5-BE4A-BF62-1A6EEA70D44A}" type="presParOf" srcId="{32C33F65-135C-C543-860A-2F79A4DAB554}" destId="{077CD2B0-9E80-794D-9067-E5FD9C52EE6C}" srcOrd="7" destOrd="0" presId="urn:microsoft.com/office/officeart/2008/layout/VerticalCurvedList"/>
    <dgm:cxn modelId="{508A2634-7C38-3D41-B923-FD4555B42433}" type="presParOf" srcId="{32C33F65-135C-C543-860A-2F79A4DAB554}" destId="{D5AAF000-EBAE-E148-9748-2F7FCA34E527}" srcOrd="8" destOrd="0" presId="urn:microsoft.com/office/officeart/2008/layout/VerticalCurvedList"/>
    <dgm:cxn modelId="{91847964-3396-8246-A775-94D9035D0466}" type="presParOf" srcId="{D5AAF000-EBAE-E148-9748-2F7FCA34E527}" destId="{0C9CDBF3-9BDE-0B45-BFEC-6E588FDD4F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78373-56A0-E24E-9D52-811D14284361}">
      <dsp:nvSpPr>
        <dsp:cNvPr id="0" name=""/>
        <dsp:cNvSpPr/>
      </dsp:nvSpPr>
      <dsp:spPr>
        <a:xfrm>
          <a:off x="393352" y="0"/>
          <a:ext cx="953117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51A75-B5AE-8046-82B0-1234CA1585CE}">
      <dsp:nvSpPr>
        <dsp:cNvPr id="0" name=""/>
        <dsp:cNvSpPr/>
      </dsp:nvSpPr>
      <dsp:spPr>
        <a:xfrm>
          <a:off x="1866977" y="2752127"/>
          <a:ext cx="329184" cy="32918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18F-BB2C-8A45-8FB2-5C7DADAA8E8B}">
      <dsp:nvSpPr>
        <dsp:cNvPr id="0" name=""/>
        <dsp:cNvSpPr/>
      </dsp:nvSpPr>
      <dsp:spPr>
        <a:xfrm>
          <a:off x="1906598" y="3292133"/>
          <a:ext cx="1622178" cy="5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16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Data</a:t>
          </a:r>
        </a:p>
      </dsp:txBody>
      <dsp:txXfrm>
        <a:off x="1906598" y="3292133"/>
        <a:ext cx="1622178" cy="554158"/>
      </dsp:txXfrm>
    </dsp:sp>
    <dsp:sp modelId="{6CE610C6-10F3-1449-8455-A85CD4D04E9E}">
      <dsp:nvSpPr>
        <dsp:cNvPr id="0" name=""/>
        <dsp:cNvSpPr/>
      </dsp:nvSpPr>
      <dsp:spPr>
        <a:xfrm>
          <a:off x="4130246" y="1763310"/>
          <a:ext cx="327220" cy="327220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114B9-3506-2446-896A-0B76F9DF24CF}">
      <dsp:nvSpPr>
        <dsp:cNvPr id="0" name=""/>
        <dsp:cNvSpPr/>
      </dsp:nvSpPr>
      <dsp:spPr>
        <a:xfrm>
          <a:off x="4359533" y="1984210"/>
          <a:ext cx="1670913" cy="236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87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</a:t>
          </a:r>
        </a:p>
      </dsp:txBody>
      <dsp:txXfrm>
        <a:off x="4359533" y="1984210"/>
        <a:ext cx="1670913" cy="2367127"/>
      </dsp:txXfrm>
    </dsp:sp>
    <dsp:sp modelId="{B39D6F93-72D3-5743-BAA4-F28FB03E0C5A}">
      <dsp:nvSpPr>
        <dsp:cNvPr id="0" name=""/>
        <dsp:cNvSpPr/>
      </dsp:nvSpPr>
      <dsp:spPr>
        <a:xfrm>
          <a:off x="6760941" y="1092756"/>
          <a:ext cx="329186" cy="32918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1480A-A0CE-884B-9BAD-E3EE319283F8}">
      <dsp:nvSpPr>
        <dsp:cNvPr id="0" name=""/>
        <dsp:cNvSpPr/>
      </dsp:nvSpPr>
      <dsp:spPr>
        <a:xfrm>
          <a:off x="6925539" y="1327158"/>
          <a:ext cx="1670913" cy="302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91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 Data</a:t>
          </a:r>
        </a:p>
      </dsp:txBody>
      <dsp:txXfrm>
        <a:off x="6925539" y="1327158"/>
        <a:ext cx="1670913" cy="302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A5FCC-C3D3-E64B-AF92-807319585737}">
      <dsp:nvSpPr>
        <dsp:cNvPr id="0" name=""/>
        <dsp:cNvSpPr/>
      </dsp:nvSpPr>
      <dsp:spPr>
        <a:xfrm>
          <a:off x="-5533013" y="-847111"/>
          <a:ext cx="6587897" cy="6587897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348B-D187-2646-9BB1-6D076D3685A4}">
      <dsp:nvSpPr>
        <dsp:cNvPr id="0" name=""/>
        <dsp:cNvSpPr/>
      </dsp:nvSpPr>
      <dsp:spPr>
        <a:xfrm>
          <a:off x="552227" y="376225"/>
          <a:ext cx="9895082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45720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Data Cleaning</a:t>
          </a:r>
        </a:p>
        <a:p>
          <a:pPr marL="457200" lvl="1" indent="-1714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Joined data, formatted dates, checked for null values, duplicates and numeric ranges</a:t>
          </a:r>
        </a:p>
      </dsp:txBody>
      <dsp:txXfrm>
        <a:off x="552227" y="376225"/>
        <a:ext cx="9895082" cy="752842"/>
      </dsp:txXfrm>
    </dsp:sp>
    <dsp:sp modelId="{1D249717-A861-C143-8006-E6C02E974BB9}">
      <dsp:nvSpPr>
        <dsp:cNvPr id="0" name=""/>
        <dsp:cNvSpPr/>
      </dsp:nvSpPr>
      <dsp:spPr>
        <a:xfrm>
          <a:off x="325654" y="526074"/>
          <a:ext cx="453145" cy="453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4197-643C-6241-9EB2-519EA4C7298D}">
      <dsp:nvSpPr>
        <dsp:cNvPr id="0" name=""/>
        <dsp:cNvSpPr/>
      </dsp:nvSpPr>
      <dsp:spPr>
        <a:xfrm>
          <a:off x="983849" y="1505685"/>
          <a:ext cx="9463460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     </a:t>
          </a:r>
          <a:r>
            <a:rPr lang="en-US" sz="2000" kern="1200" dirty="0"/>
            <a:t>Feature Engineering</a:t>
          </a:r>
        </a:p>
        <a:p>
          <a:pPr marL="4572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 Added several features based on weather, seasonality, and comparisons with other metrics over time</a:t>
          </a:r>
        </a:p>
      </dsp:txBody>
      <dsp:txXfrm>
        <a:off x="983849" y="1505685"/>
        <a:ext cx="9463460" cy="752842"/>
      </dsp:txXfrm>
    </dsp:sp>
    <dsp:sp modelId="{01596D04-A765-E445-B331-E4531E3457AA}">
      <dsp:nvSpPr>
        <dsp:cNvPr id="0" name=""/>
        <dsp:cNvSpPr/>
      </dsp:nvSpPr>
      <dsp:spPr>
        <a:xfrm>
          <a:off x="755248" y="165350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F3163-B8EC-3A43-8E93-4C902713B1A0}">
      <dsp:nvSpPr>
        <dsp:cNvPr id="0" name=""/>
        <dsp:cNvSpPr/>
      </dsp:nvSpPr>
      <dsp:spPr>
        <a:xfrm>
          <a:off x="983849" y="2635145"/>
          <a:ext cx="9463460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</a:t>
          </a: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Visualizations</a:t>
          </a:r>
        </a:p>
        <a:p>
          <a:pPr marL="4572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Created time series charts, scatter plots, and correlation heatmaps to views trends and relationships</a:t>
          </a:r>
        </a:p>
      </dsp:txBody>
      <dsp:txXfrm>
        <a:off x="983849" y="2635145"/>
        <a:ext cx="9463460" cy="752842"/>
      </dsp:txXfrm>
    </dsp:sp>
    <dsp:sp modelId="{BC709A8E-9957-F944-A611-E94A2DE156EF}">
      <dsp:nvSpPr>
        <dsp:cNvPr id="0" name=""/>
        <dsp:cNvSpPr/>
      </dsp:nvSpPr>
      <dsp:spPr>
        <a:xfrm>
          <a:off x="755248" y="278296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CD2B0-9E80-794D-9067-E5FD9C52EE6C}">
      <dsp:nvSpPr>
        <dsp:cNvPr id="0" name=""/>
        <dsp:cNvSpPr/>
      </dsp:nvSpPr>
      <dsp:spPr>
        <a:xfrm>
          <a:off x="552227" y="3764605"/>
          <a:ext cx="9895082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Modeling</a:t>
          </a:r>
        </a:p>
        <a:p>
          <a:pPr marL="45720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Used linear regression and tree models to find that Temperature and Day of Week were important features</a:t>
          </a:r>
        </a:p>
      </dsp:txBody>
      <dsp:txXfrm>
        <a:off x="552227" y="3764605"/>
        <a:ext cx="9895082" cy="752842"/>
      </dsp:txXfrm>
    </dsp:sp>
    <dsp:sp modelId="{0C9CDBF3-9BDE-0B45-BFEC-6E588FDD4F40}">
      <dsp:nvSpPr>
        <dsp:cNvPr id="0" name=""/>
        <dsp:cNvSpPr/>
      </dsp:nvSpPr>
      <dsp:spPr>
        <a:xfrm>
          <a:off x="323626" y="391242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BEE0-D9BA-CD44-8FDD-84E3B3C1967A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CACF-B03C-1543-9C17-C20D3A6F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4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Ready for Snowflake: With a proven track record, a Master’s degree under my belt, and a zeal for data's power to innovate, I am ready to help Snowflake soar to new heights.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1CACF-B03C-1543-9C17-C20D3A6F5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F12A-173B-806A-A1A2-6CE56F7E2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1A90-E61E-4773-692A-B219340E7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CBFE-3C01-EE0F-07E5-6E7A7CEE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640-8FD5-6E4A-B6B3-5DC5DBC23DE1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FF1F-3EC6-A4E3-6481-B3463627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46CF-B42E-94B6-1B05-9C42BE26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9DBF-D654-9B49-A6BC-C4372550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C652-B410-00CC-3CBD-D4B276A4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0FB5-0643-AB9E-0A25-AC0E46A5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B170-15E0-5D43-9586-43A2AF266FFD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685A-A2FC-93D1-7203-D60A05D4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D906-B5D7-49AC-5D65-647B626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9CFAF-F864-2793-2A1E-579566450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BCE13-D2AC-17EE-0EA0-ECA067117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A797-126E-8EFD-A941-CCBEE5F7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E508-A392-2048-A5BB-3D3BBD5BE843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9FF3-FD9F-C5F3-4318-F604991C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73D8-3F84-9D92-1DE2-F29A149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B52C-A00F-20BD-DDAB-CAFBE64E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6ABC-1FAD-421E-F5DF-1B8D6153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B0FF-2A31-620B-3C15-85DAF923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9030-B270-254C-BECE-9D9641FF6AD1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0024-1443-0871-6885-F0D8E91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E3CC-1970-FF46-3DAB-DF3097EE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16B7-A9B1-5B00-9D79-EC120F22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65A0-CF25-A2D9-45F6-D6C61F5E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F0EA-0347-BC39-782D-1F96B6A0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4704-2300-3943-B603-3F078EF38134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163D-8913-4868-F51D-2AFF3417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8407-BF8A-1008-71D5-3F852E2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D28C-A5E4-FEE6-8A38-20BEE40F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3324-AC1C-3DC5-A427-CD4FDE4A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40D53-7994-CF55-7250-0C4DA120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34E2-2850-DFEE-D753-9E9EE2C3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E75-8BA4-074E-8A8D-377EDB3C30DA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535A-D93D-A500-DB8A-5FEEE454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C7B2E-7FEF-1FBE-C28B-0666B32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6133-46C7-CE3C-FBCD-A32F9F2B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2AD2B-0E38-C3A9-EF28-8E339F69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A08D6-C431-7119-3503-799D1E20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3CC78-EAF8-88E6-1115-98A9CBB99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1122F-4B87-5479-EC37-193959DC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723B4-6DF8-77A2-5F26-3F4AC8E3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2AFF-A5DD-5B4A-9D8A-3EA1C4336FD1}" type="datetime1">
              <a:rPr lang="en-US" smtClean="0"/>
              <a:t>2/24/24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03C3B-76A3-F186-255F-DB28FECB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E6C2C-D986-1EB8-DC56-B8D4EDB9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697A-723C-3ABE-449C-B9B11B1D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68508-440C-D7DE-8576-A5A9057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E43-163D-3740-887B-004481CE2C2F}" type="datetime1">
              <a:rPr lang="en-US" smtClean="0"/>
              <a:t>2/24/24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CCBB-0A34-DEF1-E5AF-BF263A2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57A0-3988-E9C3-38FE-4F2FF0CE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6DF26-17AE-9304-B229-569D135F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E92-E94C-B84A-B54B-7777F62AEC98}" type="datetime1">
              <a:rPr lang="en-US" smtClean="0"/>
              <a:t>2/24/24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85F21-5127-ECE1-E173-D2A55589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0AF8F-635F-FFB7-7B83-8546F8A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C9C1-0781-17B8-74E2-01DC630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3A29-D457-AF26-2DF2-206B35BF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5B112-D5F5-E65A-D8DA-3DC93F8B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99D3-EB31-AEE2-921A-27EF28C3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7B5-B389-7945-AAA4-121AB5E29ED2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3CF7-F812-5226-7522-D4B76BB0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440-009A-0A73-3C1E-6F16CA6E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CCD9-2233-BB43-18CF-CDF45B90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D9689-31A3-7534-53C9-FE4C248E3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15E82-580D-E508-457D-789EF1045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EB6E-A07A-A3D9-22A2-961C353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D5DB-4A83-BD45-B893-B065AD49B786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421F-C070-3A03-221B-DA20F177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196B-2F83-5FF4-B201-4F7E15C9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EBDF4-5BC9-8C46-C9B8-2EE2911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EC30-B0FF-70D7-2121-50BE74F9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2B92-432D-4BC7-F285-5E5FC274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ECA1-8CE0-8047-8100-A494A683D3D7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DAF6-4FAB-116B-FD34-B2D677292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D295-8002-C645-57C3-D37476B1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lm-chatbot-zm.streamlit.app/" TargetMode="External"/><Relationship Id="rId2" Type="http://schemas.openxmlformats.org/officeDocument/2006/relationships/hyperlink" Target="https://github.com/hzmotiw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ck-app-zm.streamlit.app/" TargetMode="External"/><Relationship Id="rId5" Type="http://schemas.openxmlformats.org/officeDocument/2006/relationships/hyperlink" Target="https://energy-usage-anomaly-dashboard.streamlit.app/" TargetMode="External"/><Relationship Id="rId4" Type="http://schemas.openxmlformats.org/officeDocument/2006/relationships/hyperlink" Target="https://llm-youtube-summary-zm.streamlit.app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4.png"/><Relationship Id="rId7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ergy-usage-anomaly-dashboard.streamlit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D935-3A54-566A-6344-FBE42F12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429000"/>
          </a:xfrm>
          <a:solidFill>
            <a:srgbClr val="00B0F0">
              <a:alpha val="74845"/>
            </a:srgbClr>
          </a:solidFill>
        </p:spPr>
        <p:txBody>
          <a:bodyPr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Energy Usage: </a:t>
            </a:r>
            <a:b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Anomaly Detection Dashboard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62CE20-DC63-5A4E-73B0-49266D81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246660"/>
            <a:ext cx="584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99B27CA-DC0F-4EFC-EE3B-4E5F5885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609" y="5574246"/>
            <a:ext cx="9144000" cy="692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By Zane Motiwala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DAE6-F1FA-06E1-4AE7-39270AE13878}"/>
              </a:ext>
            </a:extLst>
          </p:cNvPr>
          <p:cNvSpPr txBox="1"/>
          <p:nvPr/>
        </p:nvSpPr>
        <p:spPr>
          <a:xfrm>
            <a:off x="4476964" y="378486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Presentation For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7E64D-574A-6021-A4FF-6A927A56A392}"/>
              </a:ext>
            </a:extLst>
          </p:cNvPr>
          <p:cNvSpPr txBox="1"/>
          <p:nvPr/>
        </p:nvSpPr>
        <p:spPr>
          <a:xfrm>
            <a:off x="11191126" y="6550222"/>
            <a:ext cx="853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Feb 2024</a:t>
            </a:r>
          </a:p>
        </p:txBody>
      </p:sp>
    </p:spTree>
    <p:extLst>
      <p:ext uri="{BB962C8B-B14F-4D97-AF65-F5344CB8AC3E}">
        <p14:creationId xmlns:p14="http://schemas.microsoft.com/office/powerpoint/2010/main" val="1573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CDF5D3-B0BB-21F6-14FC-76136E0F2901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There is always room for improvement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3359D-82CF-3220-476E-0762D7D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99B3FE-C7D2-BDA6-D19B-6660AB016D41}"/>
              </a:ext>
            </a:extLst>
          </p:cNvPr>
          <p:cNvCxnSpPr>
            <a:cxnSpLocks/>
          </p:cNvCxnSpPr>
          <p:nvPr/>
        </p:nvCxnSpPr>
        <p:spPr>
          <a:xfrm>
            <a:off x="5085562" y="1592494"/>
            <a:ext cx="0" cy="505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ABA877-BC93-FEC1-0A75-2AF966FC1CAE}"/>
              </a:ext>
            </a:extLst>
          </p:cNvPr>
          <p:cNvCxnSpPr>
            <a:cxnSpLocks/>
          </p:cNvCxnSpPr>
          <p:nvPr/>
        </p:nvCxnSpPr>
        <p:spPr>
          <a:xfrm>
            <a:off x="939655" y="3177905"/>
            <a:ext cx="1016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88345C-CFBB-22D5-006E-344E33F243B8}"/>
              </a:ext>
            </a:extLst>
          </p:cNvPr>
          <p:cNvSpPr txBox="1"/>
          <p:nvPr/>
        </p:nvSpPr>
        <p:spPr>
          <a:xfrm>
            <a:off x="3008898" y="1730761"/>
            <a:ext cx="1638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Reduce False Positives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C8AF9-A6E9-5E27-53CC-0C3ACBBC5CCA}"/>
              </a:ext>
            </a:extLst>
          </p:cNvPr>
          <p:cNvSpPr txBox="1"/>
          <p:nvPr/>
        </p:nvSpPr>
        <p:spPr>
          <a:xfrm>
            <a:off x="2729569" y="3405535"/>
            <a:ext cx="2196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Explore Outlier Detection Techniques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91C12-D0CB-B97A-C768-C1A7323E007F}"/>
              </a:ext>
            </a:extLst>
          </p:cNvPr>
          <p:cNvSpPr txBox="1"/>
          <p:nvPr/>
        </p:nvSpPr>
        <p:spPr>
          <a:xfrm>
            <a:off x="2704098" y="5287810"/>
            <a:ext cx="224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Automate The Process Further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951113-F9E5-C704-D477-FD3DE91E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1" y="1864200"/>
            <a:ext cx="1638300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8C5CCD-49EC-917B-D03B-D904636E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8" y="3475293"/>
            <a:ext cx="1184627" cy="11661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9FDC10-DB90-E328-E8F7-1F3ACC38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51" y="5078219"/>
            <a:ext cx="1429981" cy="1440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60E85C-9EC9-3EA5-3A15-DEE9DC35FA6F}"/>
              </a:ext>
            </a:extLst>
          </p:cNvPr>
          <p:cNvSpPr txBox="1"/>
          <p:nvPr/>
        </p:nvSpPr>
        <p:spPr>
          <a:xfrm>
            <a:off x="5161246" y="1874198"/>
            <a:ext cx="6097712" cy="567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data distribution checks and SLA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analyze and account better for rain, holidays, and weather events like fires and blackouts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advanced anomaly detection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an ensemble of methods: statistical, machine learning, and time-series, perhaps even deep learning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in error handling and delays when data unavailable or weekend disruptions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with other dashboards to show if particular regions or accounts are causing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BB193F-A9C7-355D-7F5B-363FC901E366}"/>
              </a:ext>
            </a:extLst>
          </p:cNvPr>
          <p:cNvCxnSpPr>
            <a:cxnSpLocks/>
          </p:cNvCxnSpPr>
          <p:nvPr/>
        </p:nvCxnSpPr>
        <p:spPr>
          <a:xfrm>
            <a:off x="939654" y="5004994"/>
            <a:ext cx="1016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8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5F582-1450-8B72-12D2-4B370757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AAA6B2-0889-700F-1400-F1D66303AB73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 appreciate this opportunity and would like to reiterate my interest in Snowflake and this role 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41EA6-F3F0-041D-C5B2-73F55F887FB1}"/>
              </a:ext>
            </a:extLst>
          </p:cNvPr>
          <p:cNvSpPr txBox="1"/>
          <p:nvPr/>
        </p:nvSpPr>
        <p:spPr>
          <a:xfrm>
            <a:off x="4507362" y="3868582"/>
            <a:ext cx="748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Spearheaded initiatives leading to over $300M increase in discounts and a $100M revenue boost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D608F-4EE1-C7EA-56DC-B44520EF87C3}"/>
              </a:ext>
            </a:extLst>
          </p:cNvPr>
          <p:cNvSpPr txBox="1"/>
          <p:nvPr/>
        </p:nvSpPr>
        <p:spPr>
          <a:xfrm>
            <a:off x="4507361" y="181271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Decade of Dedication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3EA4D-FC4F-9411-316F-3F4F76A87ACD}"/>
              </a:ext>
            </a:extLst>
          </p:cNvPr>
          <p:cNvSpPr txBox="1"/>
          <p:nvPr/>
        </p:nvSpPr>
        <p:spPr>
          <a:xfrm>
            <a:off x="4507361" y="2196367"/>
            <a:ext cx="7486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data analyst to data science leader with ML/AI experience, my decade-long journey has been fueled by a passion to harness data for optimal 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59C71-633E-0965-9168-81B32771AAF3}"/>
              </a:ext>
            </a:extLst>
          </p:cNvPr>
          <p:cNvSpPr txBox="1"/>
          <p:nvPr/>
        </p:nvSpPr>
        <p:spPr>
          <a:xfrm>
            <a:off x="4507361" y="3456166"/>
            <a:ext cx="616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Transformative Leader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C9B36-CF1F-E6D1-7DE9-8DD53F70B46F}"/>
              </a:ext>
            </a:extLst>
          </p:cNvPr>
          <p:cNvSpPr txBox="1"/>
          <p:nvPr/>
        </p:nvSpPr>
        <p:spPr>
          <a:xfrm>
            <a:off x="4507361" y="4899611"/>
            <a:ext cx="640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Innovator at Heart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D21F2-91AA-D5B1-3F1F-DFBD444FF3C3}"/>
              </a:ext>
            </a:extLst>
          </p:cNvPr>
          <p:cNvSpPr txBox="1"/>
          <p:nvPr/>
        </p:nvSpPr>
        <p:spPr>
          <a:xfrm>
            <a:off x="4507361" y="5316225"/>
            <a:ext cx="7486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Whether it's developing anomaly detection tools, analyzing product experiments or building LLM backed product prototypes, innovation is at the core of my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4BA87-C005-3D43-1E8D-2CFB35F0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5E5"/>
              </a:clrFrom>
              <a:clrTo>
                <a:srgbClr val="E6E5E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714773"/>
            <a:ext cx="4441007" cy="442345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0A3CA-21D3-0FAF-C21E-357A1988631F}"/>
              </a:ext>
            </a:extLst>
          </p:cNvPr>
          <p:cNvSpPr txBox="1"/>
          <p:nvPr/>
        </p:nvSpPr>
        <p:spPr>
          <a:xfrm>
            <a:off x="0" y="2605405"/>
            <a:ext cx="4441007" cy="2677656"/>
          </a:xfrm>
          <a:prstGeom prst="rect">
            <a:avLst/>
          </a:prstGeom>
          <a:solidFill>
            <a:schemeClr val="bg1">
              <a:alpha val="58993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see a profound connection between my passion for data science, my pursuit of innovation, and the transformative solutions that Snowflake delivers</a:t>
            </a:r>
          </a:p>
        </p:txBody>
      </p:sp>
    </p:spTree>
    <p:extLst>
      <p:ext uri="{BB962C8B-B14F-4D97-AF65-F5344CB8AC3E}">
        <p14:creationId xmlns:p14="http://schemas.microsoft.com/office/powerpoint/2010/main" val="346696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BCB8FA-AABC-F719-6310-35972883A375}"/>
              </a:ext>
            </a:extLst>
          </p:cNvPr>
          <p:cNvSpPr txBox="1"/>
          <p:nvPr/>
        </p:nvSpPr>
        <p:spPr>
          <a:xfrm>
            <a:off x="1" y="2087463"/>
            <a:ext cx="12191999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algn="ctr"/>
            <a:r>
              <a:rPr lang="en-US" sz="2000" dirty="0">
                <a:solidFill>
                  <a:srgbClr val="E6EDF3"/>
                </a:solidFill>
                <a:latin typeface="-apple-system"/>
              </a:rPr>
              <a:t>Checkout my </a:t>
            </a:r>
            <a:r>
              <a:rPr lang="en-US" sz="2000" dirty="0" err="1">
                <a:solidFill>
                  <a:srgbClr val="E6EDF3"/>
                </a:solidFill>
                <a:latin typeface="-apple-system"/>
              </a:rPr>
              <a:t>github</a:t>
            </a:r>
            <a:r>
              <a:rPr lang="en-US" sz="2000" dirty="0">
                <a:solidFill>
                  <a:srgbClr val="E6EDF3"/>
                </a:solidFill>
                <a:latin typeface="-apple-system"/>
              </a:rPr>
              <a:t> and sample </a:t>
            </a:r>
            <a:r>
              <a:rPr lang="en-US" sz="2000" dirty="0" err="1">
                <a:solidFill>
                  <a:srgbClr val="E6EDF3"/>
                </a:solidFill>
                <a:latin typeface="-apple-system"/>
              </a:rPr>
              <a:t>Streamlit</a:t>
            </a:r>
            <a:r>
              <a:rPr lang="en-US" sz="2000" dirty="0">
                <a:solidFill>
                  <a:srgbClr val="E6EDF3"/>
                </a:solidFill>
                <a:latin typeface="-apple-system"/>
              </a:rPr>
              <a:t> projects</a:t>
            </a:r>
          </a:p>
          <a:p>
            <a:pPr algn="ctr"/>
            <a:endParaRPr lang="en-US" sz="1200" dirty="0">
              <a:solidFill>
                <a:srgbClr val="E6EDF3"/>
              </a:solidFill>
              <a:latin typeface="-apple-system"/>
            </a:endParaRPr>
          </a:p>
          <a:p>
            <a:pPr algn="ctr"/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  <a:hlinkClick r:id="rId2"/>
              </a:rPr>
              <a:t>https://github.com/hzmotiwala</a:t>
            </a:r>
            <a:endParaRPr lang="en-US" sz="20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LLM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ChatGPT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-like chatbot 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3"/>
              </a:rPr>
              <a:t>https://llm-chatbot-zm.streamlit.app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LLM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Youtube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Summary (Try a 5-10 minute Ted Talk)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4"/>
              </a:rPr>
              <a:t>https://llm-youtube-summary-zm.streamlit.app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Energy Usage Anomaly Detection Dashboard Sample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5"/>
              </a:rPr>
              <a:t>https://energy-usage-anomaly-dashboard.streamlit.app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Stock market visualization with ML Forecasting and Feature Importance 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6"/>
              </a:rPr>
              <a:t>https://stock-app-zm.streamlit.app</a:t>
            </a:r>
            <a:endParaRPr lang="en-US" u="sng" dirty="0">
              <a:solidFill>
                <a:srgbClr val="E6EDF3"/>
              </a:solidFill>
              <a:latin typeface="-apple-system"/>
            </a:endParaRPr>
          </a:p>
          <a:p>
            <a:pPr algn="ctr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11A36-C0E2-69D2-8CAD-E5BF1B2A90F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2087461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ctr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 YOU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1EFFB-7C47-01A3-6EB6-8D1C2170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C505E54-F780-51AF-5DA1-CE1880287610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Appendix: Mockup of data sources input/output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D4993-C92A-2A48-DE94-A2433108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01A1-0DEE-8B87-FAD8-FEA86692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86" y="1830313"/>
            <a:ext cx="563803" cy="500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10FFC3-9603-F992-EAE1-108C7FE1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85" y="2955117"/>
            <a:ext cx="563803" cy="500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8846C-EAE5-9B90-928B-2DA1E528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86" y="2389770"/>
            <a:ext cx="563803" cy="500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648D2-B57E-A455-D76B-B36814B5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14" y="3960584"/>
            <a:ext cx="563803" cy="5007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56D6D-977C-DA56-35AF-E5D44207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84" y="4584667"/>
            <a:ext cx="563803" cy="500721"/>
          </a:xfrm>
          <a:prstGeom prst="rect">
            <a:avLst/>
          </a:prstGeom>
        </p:spPr>
      </p:pic>
      <p:pic>
        <p:nvPicPr>
          <p:cNvPr id="1026" name="Picture 2" descr="AWS Certification Cost and Type of AWS Certification Exam - Tech Guide">
            <a:extLst>
              <a:ext uri="{FF2B5EF4-FFF2-40B4-BE49-F238E27FC236}">
                <a16:creationId xmlns:a16="http://schemas.microsoft.com/office/drawing/2014/main" id="{AC3D24AA-3FFF-737C-21BD-CBDD8C12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" y="2164782"/>
            <a:ext cx="1224897" cy="72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B9ED542E-73C1-3862-0737-640F80FBBAF1}"/>
              </a:ext>
            </a:extLst>
          </p:cNvPr>
          <p:cNvSpPr/>
          <p:nvPr/>
        </p:nvSpPr>
        <p:spPr>
          <a:xfrm>
            <a:off x="1079787" y="2080673"/>
            <a:ext cx="365371" cy="11248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hat is MySQL? - MySQL Relational Databases Explained - AWS">
            <a:extLst>
              <a:ext uri="{FF2B5EF4-FFF2-40B4-BE49-F238E27FC236}">
                <a16:creationId xmlns:a16="http://schemas.microsoft.com/office/drawing/2014/main" id="{D7B42101-DC7F-E582-9C0B-DF3D1C479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3" y="4198663"/>
            <a:ext cx="1108832" cy="57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C28C59E7-3E7E-9AEE-6CDB-01D30C819F0E}"/>
              </a:ext>
            </a:extLst>
          </p:cNvPr>
          <p:cNvSpPr/>
          <p:nvPr/>
        </p:nvSpPr>
        <p:spPr>
          <a:xfrm>
            <a:off x="1099231" y="4188492"/>
            <a:ext cx="365371" cy="1270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4F314-C024-6958-0FFB-9F7978D3F2D0}"/>
              </a:ext>
            </a:extLst>
          </p:cNvPr>
          <p:cNvSpPr txBox="1"/>
          <p:nvPr/>
        </p:nvSpPr>
        <p:spPr>
          <a:xfrm>
            <a:off x="2116476" y="1952090"/>
            <a:ext cx="218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day energy forecast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F5385-D307-5197-1E2B-9E5EC947768A}"/>
              </a:ext>
            </a:extLst>
          </p:cNvPr>
          <p:cNvSpPr txBox="1"/>
          <p:nvPr/>
        </p:nvSpPr>
        <p:spPr>
          <a:xfrm>
            <a:off x="2116475" y="2444562"/>
            <a:ext cx="230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day energy forecast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B894B-74EC-C629-A0D1-9824029D2696}"/>
              </a:ext>
            </a:extLst>
          </p:cNvPr>
          <p:cNvSpPr txBox="1"/>
          <p:nvPr/>
        </p:nvSpPr>
        <p:spPr>
          <a:xfrm>
            <a:off x="2116475" y="3081988"/>
            <a:ext cx="209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day energy usage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01F403-E193-6AD1-2B6D-00A516FF558A}"/>
              </a:ext>
            </a:extLst>
          </p:cNvPr>
          <p:cNvSpPr txBox="1"/>
          <p:nvPr/>
        </p:nvSpPr>
        <p:spPr>
          <a:xfrm>
            <a:off x="2116474" y="4044107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Weather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C1DB6-5BA0-4D1A-DE7B-8FDABF62CCA2}"/>
              </a:ext>
            </a:extLst>
          </p:cNvPr>
          <p:cNvSpPr txBox="1"/>
          <p:nvPr/>
        </p:nvSpPr>
        <p:spPr>
          <a:xfrm>
            <a:off x="2137021" y="4670631"/>
            <a:ext cx="328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Zane DB of Historical calculations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1B1C8D-A910-CDB4-E7A9-42D2C5285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198" y="1545201"/>
            <a:ext cx="2097305" cy="160692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FC9A9E-7840-A432-7666-8D339323A39D}"/>
              </a:ext>
            </a:extLst>
          </p:cNvPr>
          <p:cNvCxnSpPr/>
          <p:nvPr/>
        </p:nvCxnSpPr>
        <p:spPr>
          <a:xfrm>
            <a:off x="4583120" y="2629228"/>
            <a:ext cx="1324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BA0CC5-757A-7557-3C35-2972FE93380B}"/>
              </a:ext>
            </a:extLst>
          </p:cNvPr>
          <p:cNvCxnSpPr>
            <a:cxnSpLocks/>
          </p:cNvCxnSpPr>
          <p:nvPr/>
        </p:nvCxnSpPr>
        <p:spPr>
          <a:xfrm flipV="1">
            <a:off x="4858809" y="3429000"/>
            <a:ext cx="1387879" cy="75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0C4EDD0-1474-CA47-743F-1212AED2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13" y="5208750"/>
            <a:ext cx="563803" cy="5007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C37436-65EF-9FC2-41BC-FD89C10A42E5}"/>
              </a:ext>
            </a:extLst>
          </p:cNvPr>
          <p:cNvSpPr txBox="1"/>
          <p:nvPr/>
        </p:nvSpPr>
        <p:spPr>
          <a:xfrm>
            <a:off x="2137021" y="5274444"/>
            <a:ext cx="328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Zane DB of Historical calculations</a:t>
            </a:r>
          </a:p>
        </p:txBody>
      </p:sp>
      <p:pic>
        <p:nvPicPr>
          <p:cNvPr id="28" name="Picture 10" descr="Project Jupyter | JupyterHub">
            <a:extLst>
              <a:ext uri="{FF2B5EF4-FFF2-40B4-BE49-F238E27FC236}">
                <a16:creationId xmlns:a16="http://schemas.microsoft.com/office/drawing/2014/main" id="{B24D34C2-2AEF-A833-C886-14387364F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8" t="9463" r="8153" b="1"/>
          <a:stretch/>
        </p:blipFill>
        <p:spPr bwMode="auto">
          <a:xfrm>
            <a:off x="8035909" y="1873844"/>
            <a:ext cx="792782" cy="41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87AAD36-6CCD-E072-B991-8AB215675D14}"/>
              </a:ext>
            </a:extLst>
          </p:cNvPr>
          <p:cNvCxnSpPr>
            <a:cxnSpLocks/>
          </p:cNvCxnSpPr>
          <p:nvPr/>
        </p:nvCxnSpPr>
        <p:spPr>
          <a:xfrm rot="5400000">
            <a:off x="6533544" y="3524146"/>
            <a:ext cx="2107322" cy="1469985"/>
          </a:xfrm>
          <a:prstGeom prst="bentConnector3">
            <a:avLst>
              <a:gd name="adj1" fmla="val 999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A2AD444-1B49-9119-0CCA-FCB99BA453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80356" y="3513223"/>
            <a:ext cx="1226791" cy="638307"/>
          </a:xfrm>
          <a:prstGeom prst="bentConnector3">
            <a:avLst>
              <a:gd name="adj1" fmla="val 1000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6" descr="Amazon QuickSight business Intelligence Services">
            <a:extLst>
              <a:ext uri="{FF2B5EF4-FFF2-40B4-BE49-F238E27FC236}">
                <a16:creationId xmlns:a16="http://schemas.microsoft.com/office/drawing/2014/main" id="{68432994-3018-E750-1382-5DEC90ECF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43383" b="44714"/>
          <a:stretch/>
        </p:blipFill>
        <p:spPr bwMode="auto">
          <a:xfrm>
            <a:off x="9338335" y="3520744"/>
            <a:ext cx="1028946" cy="9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210A3E9-E061-019A-0395-9091F7DC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922" y="4762322"/>
            <a:ext cx="1304555" cy="5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D60049A-6BC0-62DF-0548-07669D58DAEE}"/>
              </a:ext>
            </a:extLst>
          </p:cNvPr>
          <p:cNvSpPr txBox="1"/>
          <p:nvPr/>
        </p:nvSpPr>
        <p:spPr>
          <a:xfrm>
            <a:off x="5599928" y="278279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236C25-EC28-BBD2-865C-D84B8CE8F97B}"/>
              </a:ext>
            </a:extLst>
          </p:cNvPr>
          <p:cNvSpPr txBox="1"/>
          <p:nvPr/>
        </p:nvSpPr>
        <p:spPr>
          <a:xfrm>
            <a:off x="8043185" y="454827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7717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E173-F225-9B63-BAED-862A692E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3" y="2141537"/>
            <a:ext cx="80989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worked closely with engineering and development team and helped ensure there data pipelines and models are accurate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/>
              <a:t>This was a crucial time for the energy startup and was a direct request from the CEO and COO to ensure data quality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It required a broad array of skills: data engineering, analytics, statistics, modeling and visualizations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02483-22DC-0E5A-A5A3-AA977AA138EE}"/>
              </a:ext>
            </a:extLst>
          </p:cNvPr>
          <p:cNvSpPr/>
          <p:nvPr/>
        </p:nvSpPr>
        <p:spPr>
          <a:xfrm>
            <a:off x="566057" y="2035629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Aligned with role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538CD-BC2E-183A-98A6-F7B5260F95E2}"/>
              </a:ext>
            </a:extLst>
          </p:cNvPr>
          <p:cNvSpPr/>
          <p:nvPr/>
        </p:nvSpPr>
        <p:spPr>
          <a:xfrm>
            <a:off x="566057" y="2035629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341B7-3A00-611F-0B25-6B233A7DAC9A}"/>
              </a:ext>
            </a:extLst>
          </p:cNvPr>
          <p:cNvSpPr/>
          <p:nvPr/>
        </p:nvSpPr>
        <p:spPr>
          <a:xfrm>
            <a:off x="566057" y="3603172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Visibility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882BE-6C76-7FE7-28AD-00CEDBD83B76}"/>
              </a:ext>
            </a:extLst>
          </p:cNvPr>
          <p:cNvSpPr/>
          <p:nvPr/>
        </p:nvSpPr>
        <p:spPr>
          <a:xfrm>
            <a:off x="566057" y="3603172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ECD52-DF18-EB0F-66C1-709741713863}"/>
              </a:ext>
            </a:extLst>
          </p:cNvPr>
          <p:cNvSpPr/>
          <p:nvPr/>
        </p:nvSpPr>
        <p:spPr>
          <a:xfrm>
            <a:off x="566057" y="5170715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Showcases broad skillset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F3628-6893-A5F6-E0A4-F1DE66A632F6}"/>
              </a:ext>
            </a:extLst>
          </p:cNvPr>
          <p:cNvSpPr/>
          <p:nvPr/>
        </p:nvSpPr>
        <p:spPr>
          <a:xfrm>
            <a:off x="566057" y="5170715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744670-F55F-C0EB-395D-5D56EBC0B70B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I chose this project because it showcases a variety of skills including my ability to lead projects from end to end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28941-E52D-E474-ED00-477C89C5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D388-871A-26B7-CEBC-AB31C24D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74" y="3153455"/>
            <a:ext cx="3329685" cy="32538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Company needed to ensure energy usage submitted to gov’t is accurate to avoid fines</a:t>
            </a:r>
          </a:p>
          <a:p>
            <a:r>
              <a:rPr lang="en-US" sz="2400" dirty="0"/>
              <a:t>Needed a clear way to visual data and</a:t>
            </a:r>
          </a:p>
          <a:p>
            <a:r>
              <a:rPr lang="en-US" sz="2400" dirty="0"/>
              <a:t>Also wanted to monitor their forecasting models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430EB-60E7-F473-11CE-3D616032C41E}"/>
              </a:ext>
            </a:extLst>
          </p:cNvPr>
          <p:cNvSpPr/>
          <p:nvPr/>
        </p:nvSpPr>
        <p:spPr>
          <a:xfrm>
            <a:off x="568773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75882-7AAB-AAD9-EAE9-464DCBB60530}"/>
              </a:ext>
            </a:extLst>
          </p:cNvPr>
          <p:cNvSpPr/>
          <p:nvPr/>
        </p:nvSpPr>
        <p:spPr>
          <a:xfrm>
            <a:off x="568774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5702A-B369-A574-8836-B6EA3E6D35B4}"/>
              </a:ext>
            </a:extLst>
          </p:cNvPr>
          <p:cNvSpPr/>
          <p:nvPr/>
        </p:nvSpPr>
        <p:spPr>
          <a:xfrm>
            <a:off x="4446808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Conflict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6611E-9EEA-4E5F-1592-6E1BD130F07D}"/>
              </a:ext>
            </a:extLst>
          </p:cNvPr>
          <p:cNvSpPr/>
          <p:nvPr/>
        </p:nvSpPr>
        <p:spPr>
          <a:xfrm>
            <a:off x="4446809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1B10-25F2-1349-79A3-5822DE93A432}"/>
              </a:ext>
            </a:extLst>
          </p:cNvPr>
          <p:cNvSpPr/>
          <p:nvPr/>
        </p:nvSpPr>
        <p:spPr>
          <a:xfrm>
            <a:off x="8293542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D2ECE-E2E3-2BDC-0A3D-653E5D682B0A}"/>
              </a:ext>
            </a:extLst>
          </p:cNvPr>
          <p:cNvSpPr/>
          <p:nvPr/>
        </p:nvSpPr>
        <p:spPr>
          <a:xfrm>
            <a:off x="8293543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9B4139-A475-4130-2069-4A93B8D5E96C}"/>
              </a:ext>
            </a:extLst>
          </p:cNvPr>
          <p:cNvSpPr txBox="1">
            <a:spLocks/>
          </p:cNvSpPr>
          <p:nvPr/>
        </p:nvSpPr>
        <p:spPr>
          <a:xfrm>
            <a:off x="4540009" y="3153455"/>
            <a:ext cx="3329685" cy="325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process was manual in MS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Errors had gone unnoticed in the past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Clients were questioning data controls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3BAEF0-D5F4-6086-03B4-4FF68F434784}"/>
              </a:ext>
            </a:extLst>
          </p:cNvPr>
          <p:cNvSpPr txBox="1">
            <a:spLocks/>
          </p:cNvSpPr>
          <p:nvPr/>
        </p:nvSpPr>
        <p:spPr>
          <a:xfrm>
            <a:off x="8418044" y="3089912"/>
            <a:ext cx="3329685" cy="3253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Engineered new data pipeline and process to output a monitoring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Included anomaly detection with automated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Accounted for seasonality and weather changes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7CBC14-8B00-5570-4E93-102B359B6C5D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It was crucial for the company to ensure data accuracy to avoid government fines and to retain commercial clients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F6BAA-EEB3-DBF1-A912-89D2B4B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3DB141-F6C1-FAF0-FAB3-A0D37E217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9584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F582CA-EBB6-9A9D-9CAC-97949C3462A0}"/>
              </a:ext>
            </a:extLst>
          </p:cNvPr>
          <p:cNvSpPr txBox="1"/>
          <p:nvPr/>
        </p:nvSpPr>
        <p:spPr>
          <a:xfrm>
            <a:off x="2644384" y="5620548"/>
            <a:ext cx="6098058" cy="446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ingested into </a:t>
            </a:r>
            <a:r>
              <a:rPr lang="en-US" dirty="0" err="1"/>
              <a:t>JupyterHub</a:t>
            </a:r>
            <a:r>
              <a:rPr lang="en-US" dirty="0"/>
              <a:t> using SQL from S3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98130-1492-5F3B-675A-A9E712D5A29B}"/>
              </a:ext>
            </a:extLst>
          </p:cNvPr>
          <p:cNvSpPr txBox="1"/>
          <p:nvPr/>
        </p:nvSpPr>
        <p:spPr>
          <a:xfrm>
            <a:off x="4620402" y="4656810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Initial data validation and post script testing with logs written into python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93BEB-BAB2-CD0E-69C1-134C88F8F7AD}"/>
              </a:ext>
            </a:extLst>
          </p:cNvPr>
          <p:cNvSpPr txBox="1"/>
          <p:nvPr/>
        </p:nvSpPr>
        <p:spPr>
          <a:xfrm>
            <a:off x="7182366" y="4070553"/>
            <a:ext cx="472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QuickSight</a:t>
            </a:r>
            <a:r>
              <a:rPr lang="en-US" dirty="0"/>
              <a:t> dashboard and Jira tickets</a:t>
            </a:r>
          </a:p>
        </p:txBody>
      </p:sp>
      <p:pic>
        <p:nvPicPr>
          <p:cNvPr id="9" name="Picture 2" descr="Top 6 Amazon S3 Alternatives">
            <a:extLst>
              <a:ext uri="{FF2B5EF4-FFF2-40B4-BE49-F238E27FC236}">
                <a16:creationId xmlns:a16="http://schemas.microsoft.com/office/drawing/2014/main" id="{C5524DC6-6200-5DA1-08B2-FCC269F0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0" y="4345137"/>
            <a:ext cx="1182240" cy="8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mazon QuickSight business Intelligence Services">
            <a:extLst>
              <a:ext uri="{FF2B5EF4-FFF2-40B4-BE49-F238E27FC236}">
                <a16:creationId xmlns:a16="http://schemas.microsoft.com/office/drawing/2014/main" id="{7143E5B6-080A-C05E-4D87-D2FDE6227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43383" b="44714"/>
          <a:stretch/>
        </p:blipFill>
        <p:spPr bwMode="auto">
          <a:xfrm>
            <a:off x="6504364" y="1678331"/>
            <a:ext cx="1028946" cy="9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Easily query AWS service logs using Amazon Athena | AWS Big Data Blog">
            <a:extLst>
              <a:ext uri="{FF2B5EF4-FFF2-40B4-BE49-F238E27FC236}">
                <a16:creationId xmlns:a16="http://schemas.microsoft.com/office/drawing/2014/main" id="{285D3D8F-0510-FA13-491F-EC44307D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49" y="3074508"/>
            <a:ext cx="1734660" cy="12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Project Jupyter | JupyterHub">
            <a:extLst>
              <a:ext uri="{FF2B5EF4-FFF2-40B4-BE49-F238E27FC236}">
                <a16:creationId xmlns:a16="http://schemas.microsoft.com/office/drawing/2014/main" id="{660DEF99-CDBD-0755-F596-72B06008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96" y="2569826"/>
            <a:ext cx="1944519" cy="8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4FD8D3-F36E-08D0-2824-16ADEA01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175" y="1743231"/>
            <a:ext cx="1304555" cy="5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93A2D-B403-6D3C-B02A-109317CA0954}"/>
              </a:ext>
            </a:extLst>
          </p:cNvPr>
          <p:cNvCxnSpPr/>
          <p:nvPr/>
        </p:nvCxnSpPr>
        <p:spPr>
          <a:xfrm>
            <a:off x="2625855" y="5560472"/>
            <a:ext cx="457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F77D54-3813-A520-D300-50105C82E26A}"/>
              </a:ext>
            </a:extLst>
          </p:cNvPr>
          <p:cNvCxnSpPr/>
          <p:nvPr/>
        </p:nvCxnSpPr>
        <p:spPr>
          <a:xfrm>
            <a:off x="5045643" y="4607382"/>
            <a:ext cx="457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D20CB-1C80-1E83-A778-DFC3BE7E9709}"/>
              </a:ext>
            </a:extLst>
          </p:cNvPr>
          <p:cNvCxnSpPr>
            <a:cxnSpLocks/>
          </p:cNvCxnSpPr>
          <p:nvPr/>
        </p:nvCxnSpPr>
        <p:spPr>
          <a:xfrm>
            <a:off x="7656879" y="4021125"/>
            <a:ext cx="37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itHub Logo and symbol, meaning, history, PNG, brand">
            <a:extLst>
              <a:ext uri="{FF2B5EF4-FFF2-40B4-BE49-F238E27FC236}">
                <a16:creationId xmlns:a16="http://schemas.microsoft.com/office/drawing/2014/main" id="{EFD506E5-7DA9-3AD5-77AC-8919FC537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r="11912"/>
          <a:stretch/>
        </p:blipFill>
        <p:spPr bwMode="auto">
          <a:xfrm>
            <a:off x="5189838" y="2112599"/>
            <a:ext cx="918519" cy="7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EC1BAB2-55A1-4BDE-C353-A8E63D729616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The data and applications were quite new so I created a workflow for the DS&amp;A team using AWS Suite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A864A-7E8A-3A62-B2BC-247A01DE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1A4CCF-55D9-201A-CA2A-BB4EC5AF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65791"/>
              </p:ext>
            </p:extLst>
          </p:nvPr>
        </p:nvGraphicFramePr>
        <p:xfrm>
          <a:off x="838200" y="1537947"/>
          <a:ext cx="10515600" cy="489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C505E54-F780-51AF-5DA1-CE1880287610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After exploring the data in depth I found strong correlation between energy usage with temperature + seasonality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D4993-C92A-2A48-DE94-A2433108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ular Arrow 7">
            <a:extLst>
              <a:ext uri="{FF2B5EF4-FFF2-40B4-BE49-F238E27FC236}">
                <a16:creationId xmlns:a16="http://schemas.microsoft.com/office/drawing/2014/main" id="{80079D5D-EE04-D9D2-C314-30CD0389F314}"/>
              </a:ext>
            </a:extLst>
          </p:cNvPr>
          <p:cNvSpPr/>
          <p:nvPr/>
        </p:nvSpPr>
        <p:spPr>
          <a:xfrm rot="900000">
            <a:off x="3406164" y="1471660"/>
            <a:ext cx="5379671" cy="5379671"/>
          </a:xfrm>
          <a:prstGeom prst="circularArrow">
            <a:avLst>
              <a:gd name="adj1" fmla="val 5544"/>
              <a:gd name="adj2" fmla="val 798242"/>
              <a:gd name="adj3" fmla="val 13767645"/>
              <a:gd name="adj4" fmla="val 17391005"/>
              <a:gd name="adj5" fmla="val 5757"/>
            </a:avLst>
          </a:prstGeom>
          <a:solidFill>
            <a:srgbClr val="00B0F0">
              <a:alpha val="74845"/>
            </a:srgbClr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3ED00-E210-03C1-6007-47839741DC4C}"/>
              </a:ext>
            </a:extLst>
          </p:cNvPr>
          <p:cNvSpPr txBox="1"/>
          <p:nvPr/>
        </p:nvSpPr>
        <p:spPr>
          <a:xfrm>
            <a:off x="8651975" y="1997637"/>
            <a:ext cx="181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347BC-90D4-CDE5-F3F3-B17EA04817AB}"/>
              </a:ext>
            </a:extLst>
          </p:cNvPr>
          <p:cNvSpPr txBox="1"/>
          <p:nvPr/>
        </p:nvSpPr>
        <p:spPr>
          <a:xfrm>
            <a:off x="9485344" y="3610186"/>
            <a:ext cx="196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1 Year of </a:t>
            </a:r>
          </a:p>
          <a:p>
            <a:r>
              <a:rPr lang="en-US" dirty="0"/>
              <a:t>Historical Stats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15C1C-D67B-DB2A-8F61-ED4FBF255B63}"/>
              </a:ext>
            </a:extLst>
          </p:cNvPr>
          <p:cNvSpPr txBox="1"/>
          <p:nvPr/>
        </p:nvSpPr>
        <p:spPr>
          <a:xfrm>
            <a:off x="9004580" y="5356503"/>
            <a:ext cx="24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Statistical </a:t>
            </a:r>
          </a:p>
          <a:p>
            <a:r>
              <a:rPr lang="en-US" dirty="0"/>
              <a:t>Significance Thresholds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FE129-F166-B8D3-06DE-9002649F1FE9}"/>
              </a:ext>
            </a:extLst>
          </p:cNvPr>
          <p:cNvSpPr txBox="1"/>
          <p:nvPr/>
        </p:nvSpPr>
        <p:spPr>
          <a:xfrm>
            <a:off x="1460768" y="5503085"/>
            <a:ext cx="18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Daily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BE79F-A577-B748-9DD1-298C6D341F74}"/>
              </a:ext>
            </a:extLst>
          </p:cNvPr>
          <p:cNvSpPr txBox="1"/>
          <p:nvPr/>
        </p:nvSpPr>
        <p:spPr>
          <a:xfrm>
            <a:off x="1790281" y="2192696"/>
            <a:ext cx="183274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and collect feedback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8AB33-83F0-AE32-D1E3-D37FA57D3A4F}"/>
              </a:ext>
            </a:extLst>
          </p:cNvPr>
          <p:cNvSpPr txBox="1"/>
          <p:nvPr/>
        </p:nvSpPr>
        <p:spPr>
          <a:xfrm>
            <a:off x="4811028" y="3429000"/>
            <a:ext cx="26648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Anomaly Detection Process Iteration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B648F-B441-D9C2-8043-1FE558D3FC13}"/>
              </a:ext>
            </a:extLst>
          </p:cNvPr>
          <p:cNvSpPr txBox="1"/>
          <p:nvPr/>
        </p:nvSpPr>
        <p:spPr>
          <a:xfrm>
            <a:off x="8651975" y="2343242"/>
            <a:ext cx="200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Energy </a:t>
            </a:r>
            <a:r>
              <a:rPr lang="en-US" sz="1400" dirty="0" err="1"/>
              <a:t>KwH</a:t>
            </a:r>
            <a:r>
              <a:rPr lang="en-US" sz="1400" dirty="0"/>
              <a:t> % Deltas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B1B6A-87EB-E034-914C-70F6762052E2}"/>
              </a:ext>
            </a:extLst>
          </p:cNvPr>
          <p:cNvSpPr txBox="1"/>
          <p:nvPr/>
        </p:nvSpPr>
        <p:spPr>
          <a:xfrm>
            <a:off x="9577061" y="4213763"/>
            <a:ext cx="14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Std Deviation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5047F-F177-C07C-BC42-C48CB4299E25}"/>
              </a:ext>
            </a:extLst>
          </p:cNvPr>
          <p:cNvSpPr txBox="1"/>
          <p:nvPr/>
        </p:nvSpPr>
        <p:spPr>
          <a:xfrm>
            <a:off x="1307293" y="3856052"/>
            <a:ext cx="221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alert information and logs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E69EB-42CD-806D-95AA-414D0A42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384" y="3778550"/>
            <a:ext cx="639628" cy="6099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F9E431-D592-96DF-B420-26A54FEE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564" y="5612328"/>
            <a:ext cx="573256" cy="4522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F5E774-011D-6CE6-6676-1FFFD3487B77}"/>
              </a:ext>
            </a:extLst>
          </p:cNvPr>
          <p:cNvSpPr txBox="1"/>
          <p:nvPr/>
        </p:nvSpPr>
        <p:spPr>
          <a:xfrm>
            <a:off x="9115460" y="5947054"/>
            <a:ext cx="2729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Calculate p-value</a:t>
            </a:r>
          </a:p>
          <a:p>
            <a:r>
              <a:rPr lang="en-US" dirty="0"/>
              <a:t>Determine confidence interval </a:t>
            </a:r>
          </a:p>
          <a:p>
            <a:pPr marL="0" indent="0">
              <a:buNone/>
            </a:pPr>
            <a:r>
              <a:rPr lang="en-US" dirty="0"/>
              <a:t>w/ upper and lower bounds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174E47-CB1E-03D8-7892-7CD141A33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24" y="5485988"/>
            <a:ext cx="553651" cy="600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08458-2EC7-02A0-6DDC-2F818573862E}"/>
              </a:ext>
            </a:extLst>
          </p:cNvPr>
          <p:cNvSpPr txBox="1"/>
          <p:nvPr/>
        </p:nvSpPr>
        <p:spPr>
          <a:xfrm>
            <a:off x="1676022" y="5815486"/>
            <a:ext cx="183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 err="1"/>
              <a:t>Backtest</a:t>
            </a:r>
            <a:endParaRPr lang="en-US" sz="1400" dirty="0"/>
          </a:p>
          <a:p>
            <a:r>
              <a:rPr lang="en-US" sz="1400" dirty="0"/>
              <a:t>Simulate examples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6E108-EA89-E479-D11C-FB6E1F870E86}"/>
              </a:ext>
            </a:extLst>
          </p:cNvPr>
          <p:cNvSpPr txBox="1"/>
          <p:nvPr/>
        </p:nvSpPr>
        <p:spPr>
          <a:xfrm>
            <a:off x="1490130" y="45023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Generate Jira Tickets</a:t>
            </a:r>
            <a:endParaRPr lang="en-US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C0D77B-B4A9-99E1-3B73-7AC14978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486" y="3609517"/>
            <a:ext cx="749528" cy="5519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184FA2-2A82-D3B6-29ED-E6226941F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082" y="1757422"/>
            <a:ext cx="801166" cy="7978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49C94D-590C-7E65-2C62-FFFF5A520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418" y="1916045"/>
            <a:ext cx="529482" cy="590316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694F630-44D7-936C-D161-126CBEE89336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 used the findings from data exploration to iteratively build the anomaly detection process using statistical significance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604D4-6769-F489-3AA1-78D97F23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814" y="6439791"/>
            <a:ext cx="2743200" cy="365125"/>
          </a:xfrm>
        </p:spPr>
        <p:txBody>
          <a:bodyPr/>
          <a:lstStyle/>
          <a:p>
            <a:fld id="{905C7B87-2105-404F-B738-E5B2FB77ED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9F8601-48DD-40EC-6357-A142ACA07144}"/>
              </a:ext>
            </a:extLst>
          </p:cNvPr>
          <p:cNvSpPr txBox="1"/>
          <p:nvPr/>
        </p:nvSpPr>
        <p:spPr>
          <a:xfrm>
            <a:off x="0" y="148189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Streamlit Energy Dashboard Link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16E418-3022-632B-8659-6FC4010C371F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Below is a link to a </a:t>
            </a:r>
            <a:r>
              <a:rPr lang="en-US" sz="36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Streamlit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dashboard that shares a sample replica of the energy usage dashboard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D51B7-013C-907E-C060-1FA02FED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5402B-4022-3438-3CFA-4C4A12EF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9" y="2110827"/>
            <a:ext cx="5088285" cy="4245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11F0E-F72A-AAFA-DA83-12BE3959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431" y="2109748"/>
            <a:ext cx="3365183" cy="4245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C4AB4-CDB4-126A-CF6F-CD64ACAEB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347" y="2109746"/>
            <a:ext cx="3350637" cy="42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D83472-AEA2-65C6-73E6-D6508A8D52C3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 anomaly detection process and dashboard were a big success and led to several other initiatives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7C3C3F-ECB7-227E-C543-1C939E1EE38F}"/>
              </a:ext>
            </a:extLst>
          </p:cNvPr>
          <p:cNvGrpSpPr/>
          <p:nvPr/>
        </p:nvGrpSpPr>
        <p:grpSpPr>
          <a:xfrm>
            <a:off x="7804510" y="2260685"/>
            <a:ext cx="4188144" cy="4252788"/>
            <a:chOff x="328610" y="2008780"/>
            <a:chExt cx="4188144" cy="42527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3B6F7A-FFBE-08D1-EBC1-CBB0BB84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51" y="2008780"/>
              <a:ext cx="4182203" cy="425278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ACC9E-3D7A-F958-B025-0E4D9DFB8AAF}"/>
                </a:ext>
              </a:extLst>
            </p:cNvPr>
            <p:cNvSpPr/>
            <p:nvPr/>
          </p:nvSpPr>
          <p:spPr>
            <a:xfrm>
              <a:off x="328610" y="2201260"/>
              <a:ext cx="4141037" cy="401379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15C5915-537F-924D-603B-CCC0AF27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910" y="1925337"/>
            <a:ext cx="368503" cy="379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331BD4-BC69-B3FA-195F-10FCEAA6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43" y="2569835"/>
            <a:ext cx="368503" cy="379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CC7ADE-B0DD-0639-58CB-C9745D24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43" y="3037067"/>
            <a:ext cx="368503" cy="3797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F96B-A1F3-8E48-1249-33F5433F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98" y="1463163"/>
            <a:ext cx="9669036" cy="435133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In total there were 14 anomaly checks each day. It was a day and night difference from the previous MS Excel process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This process helped identify multiple issues in the past 2 years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Found 5+ major errors in the first 6 months after implementation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actual dashboard had many tabs to show in-depth analysis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 tab for each of the 3 energy forecasts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 weather tab to show temperature, humidity, wind, and precipitation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This was the first of many other dashboards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Account level (business/residential)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Geospatial graphs and trends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Marketing Campaigns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D0DA-FCA8-B9D7-0C11-14D40D8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4742" y="6442849"/>
            <a:ext cx="2743200" cy="365125"/>
          </a:xfrm>
        </p:spPr>
        <p:txBody>
          <a:bodyPr/>
          <a:lstStyle/>
          <a:p>
            <a:fld id="{905C7B87-2105-404F-B738-E5B2FB77ED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3BAB4A-1046-E010-B543-B855B7FF96EC}"/>
              </a:ext>
            </a:extLst>
          </p:cNvPr>
          <p:cNvSpPr txBox="1">
            <a:spLocks/>
          </p:cNvSpPr>
          <p:nvPr/>
        </p:nvSpPr>
        <p:spPr>
          <a:xfrm>
            <a:off x="946182" y="3005172"/>
            <a:ext cx="4614361" cy="325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New Tools, data source, energy business nuances</a:t>
            </a:r>
          </a:p>
          <a:p>
            <a:r>
              <a:rPr lang="en-US" sz="2400" dirty="0"/>
              <a:t>Very small amount of actual examples</a:t>
            </a:r>
          </a:p>
          <a:p>
            <a:r>
              <a:rPr lang="en-US" sz="2400" dirty="0"/>
              <a:t>Many of points of failures between all the applications used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956C8-FD02-E9CE-C753-764240B4C6A4}"/>
              </a:ext>
            </a:extLst>
          </p:cNvPr>
          <p:cNvSpPr/>
          <p:nvPr/>
        </p:nvSpPr>
        <p:spPr>
          <a:xfrm>
            <a:off x="852981" y="2035629"/>
            <a:ext cx="4707562" cy="772885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BC8E2-39E0-C333-57BA-FFC4B83608AA}"/>
              </a:ext>
            </a:extLst>
          </p:cNvPr>
          <p:cNvSpPr/>
          <p:nvPr/>
        </p:nvSpPr>
        <p:spPr>
          <a:xfrm>
            <a:off x="852982" y="2035629"/>
            <a:ext cx="4707562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E6021-1AC6-016A-C832-F07397846224}"/>
              </a:ext>
            </a:extLst>
          </p:cNvPr>
          <p:cNvSpPr/>
          <p:nvPr/>
        </p:nvSpPr>
        <p:spPr>
          <a:xfrm>
            <a:off x="6559819" y="2035629"/>
            <a:ext cx="4707562" cy="772885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85403-7338-506A-9469-CCD7625D712B}"/>
              </a:ext>
            </a:extLst>
          </p:cNvPr>
          <p:cNvSpPr/>
          <p:nvPr/>
        </p:nvSpPr>
        <p:spPr>
          <a:xfrm>
            <a:off x="6559820" y="2035629"/>
            <a:ext cx="4707562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6E695B-B5F2-5E0A-71B2-886805A4E490}"/>
              </a:ext>
            </a:extLst>
          </p:cNvPr>
          <p:cNvSpPr txBox="1">
            <a:spLocks/>
          </p:cNvSpPr>
          <p:nvPr/>
        </p:nvSpPr>
        <p:spPr>
          <a:xfrm>
            <a:off x="6653020" y="3005172"/>
            <a:ext cx="4614361" cy="3253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suite of applications and integrations with other applications like </a:t>
            </a:r>
            <a:r>
              <a:rPr lang="en-US" dirty="0" err="1"/>
              <a:t>Jupyter</a:t>
            </a:r>
            <a:r>
              <a:rPr lang="en-US" dirty="0"/>
              <a:t> and Jira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End to end data pipeline design with effective logs and backtracking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Advanced dashboard design and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industry and seasonality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BF7AB56-68DD-DB48-7156-A6B917B4BD5E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As a data scientist, I love challenging projects which require iterative problem-solving and debugging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C38D6-78D0-F705-113A-3A8C4E88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4515</TotalTime>
  <Words>991</Words>
  <Application>Microsoft Macintosh PowerPoint</Application>
  <PresentationFormat>Widescreen</PresentationFormat>
  <Paragraphs>155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Courier New</vt:lpstr>
      <vt:lpstr>Office Theme</vt:lpstr>
      <vt:lpstr>Energy Usage:  Anomaly Detection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Usage: Anomaly Dashboard</dc:title>
  <dc:creator>Zane Motiwala</dc:creator>
  <cp:lastModifiedBy>Zane Motiwala</cp:lastModifiedBy>
  <cp:revision>62</cp:revision>
  <dcterms:created xsi:type="dcterms:W3CDTF">2024-02-20T05:18:29Z</dcterms:created>
  <dcterms:modified xsi:type="dcterms:W3CDTF">2024-02-24T23:33:32Z</dcterms:modified>
</cp:coreProperties>
</file>