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8404800"/>
  <p:notesSz cx="32918400" cy="51206400"/>
  <p:defaultTextStyle>
    <a:defPPr>
      <a:defRPr lang="en-US"/>
    </a:defPPr>
    <a:lvl1pPr algn="l" rtl="0" fontAlgn="base">
      <a:spcBef>
        <a:spcPct val="0"/>
      </a:spcBef>
      <a:spcAft>
        <a:spcPct val="0"/>
      </a:spcAft>
      <a:defRPr sz="3200" kern="1200">
        <a:solidFill>
          <a:schemeClr val="tx1"/>
        </a:solidFill>
        <a:latin typeface="Helvetica" charset="0"/>
        <a:ea typeface="+mn-ea"/>
        <a:cs typeface="+mn-cs"/>
      </a:defRPr>
    </a:lvl1pPr>
    <a:lvl2pPr marL="455613" indent="1588" algn="l" rtl="0" fontAlgn="base">
      <a:spcBef>
        <a:spcPct val="0"/>
      </a:spcBef>
      <a:spcAft>
        <a:spcPct val="0"/>
      </a:spcAft>
      <a:defRPr sz="3200" kern="1200">
        <a:solidFill>
          <a:schemeClr val="tx1"/>
        </a:solidFill>
        <a:latin typeface="Helvetica" charset="0"/>
        <a:ea typeface="+mn-ea"/>
        <a:cs typeface="+mn-cs"/>
      </a:defRPr>
    </a:lvl2pPr>
    <a:lvl3pPr marL="912813" indent="1588" algn="l" rtl="0" fontAlgn="base">
      <a:spcBef>
        <a:spcPct val="0"/>
      </a:spcBef>
      <a:spcAft>
        <a:spcPct val="0"/>
      </a:spcAft>
      <a:defRPr sz="3200" kern="1200">
        <a:solidFill>
          <a:schemeClr val="tx1"/>
        </a:solidFill>
        <a:latin typeface="Helvetica" charset="0"/>
        <a:ea typeface="+mn-ea"/>
        <a:cs typeface="+mn-cs"/>
      </a:defRPr>
    </a:lvl3pPr>
    <a:lvl4pPr marL="1370013" indent="1588" algn="l" rtl="0" fontAlgn="base">
      <a:spcBef>
        <a:spcPct val="0"/>
      </a:spcBef>
      <a:spcAft>
        <a:spcPct val="0"/>
      </a:spcAft>
      <a:defRPr sz="3200" kern="1200">
        <a:solidFill>
          <a:schemeClr val="tx1"/>
        </a:solidFill>
        <a:latin typeface="Helvetica" charset="0"/>
        <a:ea typeface="+mn-ea"/>
        <a:cs typeface="+mn-cs"/>
      </a:defRPr>
    </a:lvl4pPr>
    <a:lvl5pPr marL="1827213" indent="1588" algn="l" rtl="0" fontAlgn="base">
      <a:spcBef>
        <a:spcPct val="0"/>
      </a:spcBef>
      <a:spcAft>
        <a:spcPct val="0"/>
      </a:spcAft>
      <a:defRPr sz="3200" kern="1200">
        <a:solidFill>
          <a:schemeClr val="tx1"/>
        </a:solidFill>
        <a:latin typeface="Helvetica" charset="0"/>
        <a:ea typeface="+mn-ea"/>
        <a:cs typeface="+mn-cs"/>
      </a:defRPr>
    </a:lvl5pPr>
    <a:lvl6pPr marL="2286000" algn="l" defTabSz="914400" rtl="0" eaLnBrk="1" latinLnBrk="0" hangingPunct="1">
      <a:defRPr sz="3200" kern="1200">
        <a:solidFill>
          <a:schemeClr val="tx1"/>
        </a:solidFill>
        <a:latin typeface="Helvetica" charset="0"/>
        <a:ea typeface="+mn-ea"/>
        <a:cs typeface="+mn-cs"/>
      </a:defRPr>
    </a:lvl6pPr>
    <a:lvl7pPr marL="2743200" algn="l" defTabSz="914400" rtl="0" eaLnBrk="1" latinLnBrk="0" hangingPunct="1">
      <a:defRPr sz="3200" kern="1200">
        <a:solidFill>
          <a:schemeClr val="tx1"/>
        </a:solidFill>
        <a:latin typeface="Helvetica" charset="0"/>
        <a:ea typeface="+mn-ea"/>
        <a:cs typeface="+mn-cs"/>
      </a:defRPr>
    </a:lvl7pPr>
    <a:lvl8pPr marL="3200400" algn="l" defTabSz="914400" rtl="0" eaLnBrk="1" latinLnBrk="0" hangingPunct="1">
      <a:defRPr sz="3200" kern="1200">
        <a:solidFill>
          <a:schemeClr val="tx1"/>
        </a:solidFill>
        <a:latin typeface="Helvetica" charset="0"/>
        <a:ea typeface="+mn-ea"/>
        <a:cs typeface="+mn-cs"/>
      </a:defRPr>
    </a:lvl8pPr>
    <a:lvl9pPr marL="3657600" algn="l" defTabSz="914400" rtl="0" eaLnBrk="1" latinLnBrk="0" hangingPunct="1">
      <a:defRPr sz="3200" kern="1200">
        <a:solidFill>
          <a:schemeClr val="tx1"/>
        </a:solidFill>
        <a:latin typeface="Helvetica" charset="0"/>
        <a:ea typeface="+mn-ea"/>
        <a:cs typeface="+mn-cs"/>
      </a:defRPr>
    </a:lvl9pPr>
  </p:defaultTextStyle>
  <p:extLst>
    <p:ext uri="{EFAFB233-063F-42B5-8137-9DF3F51BA10A}">
      <p15:sldGuideLst xmlns:p15="http://schemas.microsoft.com/office/powerpoint/2012/main">
        <p15:guide id="1" orient="horz" pos="672">
          <p15:clr>
            <a:srgbClr val="A4A3A4"/>
          </p15:clr>
        </p15:guide>
        <p15:guide id="2" orient="horz" pos="22904">
          <p15:clr>
            <a:srgbClr val="A4A3A4"/>
          </p15:clr>
        </p15:guide>
        <p15:guide id="3" pos="6336">
          <p15:clr>
            <a:srgbClr val="A4A3A4"/>
          </p15:clr>
        </p15:guide>
        <p15:guide id="4" pos="7734">
          <p15:clr>
            <a:srgbClr val="A4A3A4"/>
          </p15:clr>
        </p15:guide>
        <p15:guide id="5" pos="13086">
          <p15:clr>
            <a:srgbClr val="A4A3A4"/>
          </p15:clr>
        </p15:guide>
        <p15:guide id="6" pos="21312">
          <p15:clr>
            <a:srgbClr val="A4A3A4"/>
          </p15:clr>
        </p15:guide>
        <p15:guide id="7" pos="906">
          <p15:clr>
            <a:srgbClr val="A4A3A4"/>
          </p15:clr>
        </p15:guide>
        <p15:guide id="8" pos="14442">
          <p15:clr>
            <a:srgbClr val="A4A3A4"/>
          </p15:clr>
        </p15:guide>
        <p15:guide id="9" pos="19998">
          <p15:clr>
            <a:srgbClr val="A4A3A4"/>
          </p15:clr>
        </p15:guide>
        <p15:guide id="10" pos="267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E1"/>
    <a:srgbClr val="FFF3F3"/>
    <a:srgbClr val="FFE5E5"/>
    <a:srgbClr val="6C18B0"/>
    <a:srgbClr val="ED181E"/>
    <a:srgbClr val="CC87F3"/>
    <a:srgbClr val="FFBF56"/>
    <a:srgbClr val="FFE9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787"/>
    <p:restoredTop sz="90929"/>
  </p:normalViewPr>
  <p:slideViewPr>
    <p:cSldViewPr>
      <p:cViewPr>
        <p:scale>
          <a:sx n="30" d="100"/>
          <a:sy n="30" d="100"/>
        </p:scale>
        <p:origin x="144" y="-2488"/>
      </p:cViewPr>
      <p:guideLst>
        <p:guide orient="horz" pos="672"/>
        <p:guide orient="horz" pos="22904"/>
        <p:guide pos="6336"/>
        <p:guide pos="7734"/>
        <p:guide pos="13086"/>
        <p:guide pos="21312"/>
        <p:guide pos="906"/>
        <p:guide pos="14442"/>
        <p:guide pos="19998"/>
        <p:guide pos="2674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69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18646775" y="0"/>
            <a:ext cx="14263688" cy="2566988"/>
          </a:xfrm>
          <a:prstGeom prst="rect">
            <a:avLst/>
          </a:prstGeom>
        </p:spPr>
        <p:txBody>
          <a:bodyPr vert="horz" lIns="91440" tIns="45720" rIns="91440" bIns="45720" rtlCol="0"/>
          <a:lstStyle>
            <a:lvl1pPr algn="r">
              <a:defRPr sz="1200"/>
            </a:lvl1pPr>
          </a:lstStyle>
          <a:p>
            <a:fld id="{D8917162-41B3-824D-B800-CD12E18ED1B3}" type="datetimeFigureOut">
              <a:rPr lang="en-US" smtClean="0"/>
              <a:t>7/19/16</a:t>
            </a:fld>
            <a:endParaRPr lang="en-US" dirty="0"/>
          </a:p>
        </p:txBody>
      </p:sp>
      <p:sp>
        <p:nvSpPr>
          <p:cNvPr id="4" name="Slide Image Placeholder 3"/>
          <p:cNvSpPr>
            <a:spLocks noGrp="1" noRot="1" noChangeAspect="1"/>
          </p:cNvSpPr>
          <p:nvPr>
            <p:ph type="sldImg" idx="2"/>
          </p:nvPr>
        </p:nvSpPr>
        <p:spPr>
          <a:xfrm>
            <a:off x="6583363" y="6400800"/>
            <a:ext cx="19751675" cy="172815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292475" y="24642763"/>
            <a:ext cx="26333450" cy="201628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8639413"/>
            <a:ext cx="14265275" cy="25669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18646775" y="48639413"/>
            <a:ext cx="14263688" cy="2566987"/>
          </a:xfrm>
          <a:prstGeom prst="rect">
            <a:avLst/>
          </a:prstGeom>
        </p:spPr>
        <p:txBody>
          <a:bodyPr vert="horz" lIns="91440" tIns="45720" rIns="91440" bIns="45720" rtlCol="0" anchor="b"/>
          <a:lstStyle>
            <a:lvl1pPr algn="r">
              <a:defRPr sz="1200"/>
            </a:lvl1pPr>
          </a:lstStyle>
          <a:p>
            <a:fld id="{A22D64A8-6AA4-6240-82FB-C6054CAB0ADA}" type="slidenum">
              <a:rPr lang="en-US" smtClean="0"/>
              <a:t>‹#›</a:t>
            </a:fld>
            <a:endParaRPr lang="en-US" dirty="0"/>
          </a:p>
        </p:txBody>
      </p:sp>
    </p:spTree>
    <p:extLst>
      <p:ext uri="{BB962C8B-B14F-4D97-AF65-F5344CB8AC3E}">
        <p14:creationId xmlns:p14="http://schemas.microsoft.com/office/powerpoint/2010/main" val="1740979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2D64A8-6AA4-6240-82FB-C6054CAB0ADA}" type="slidenum">
              <a:rPr lang="en-US" smtClean="0"/>
              <a:t>1</a:t>
            </a:fld>
            <a:endParaRPr lang="en-US" dirty="0"/>
          </a:p>
        </p:txBody>
      </p:sp>
    </p:spTree>
    <p:extLst>
      <p:ext uri="{BB962C8B-B14F-4D97-AF65-F5344CB8AC3E}">
        <p14:creationId xmlns:p14="http://schemas.microsoft.com/office/powerpoint/2010/main" val="1178303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71" y="11931121"/>
            <a:ext cx="37308065" cy="8230658"/>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137" y="21761979"/>
            <a:ext cx="30724928" cy="981604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AD87A4CA-F1F4-48EB-824C-2B36B246CA19}"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1348E9BF-3FB5-44E4-ADC4-E66DFAD5291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300" y="3413398"/>
            <a:ext cx="9326335" cy="3072421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571" y="3413398"/>
            <a:ext cx="27851100" cy="3072421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17F1A0A-8E84-444E-869B-434183415EC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09F8D782-D541-4AFF-B4AB-E06EE9F9870D}"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4679020"/>
            <a:ext cx="37308065" cy="7626879"/>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6277961"/>
            <a:ext cx="37308065" cy="84010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AA95855A-5758-46B2-BABD-770398513F79}"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572" y="11095840"/>
            <a:ext cx="18588717" cy="230417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0917" y="11095840"/>
            <a:ext cx="18588717" cy="230417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681CAF6-3A30-4414-9850-B100B443EC25}"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6" y="1537229"/>
            <a:ext cx="39501535" cy="6400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34" y="8597380"/>
            <a:ext cx="19392900" cy="358192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4834" y="12179308"/>
            <a:ext cx="19392900" cy="221268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665" y="8597380"/>
            <a:ext cx="19399704" cy="358192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665" y="12179308"/>
            <a:ext cx="19399704" cy="221268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A48D37B2-AEF5-480A-8633-626E764DDDBE}"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EF171B39-3B34-47E5-9FA6-17439CFC94D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7EEA7758-0939-46C7-9526-27F76C9BD563}"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4" y="1529821"/>
            <a:ext cx="14439900" cy="6506369"/>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59969" y="1529822"/>
            <a:ext cx="24536400" cy="327763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34" y="8036190"/>
            <a:ext cx="14439900" cy="262699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33614CC6-2D30-4EBC-9A0D-8837585ACB3D}"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8" y="26882999"/>
            <a:ext cx="26335265" cy="317447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438" y="3431919"/>
            <a:ext cx="26335265" cy="230417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8602438" y="30057469"/>
            <a:ext cx="26335265" cy="45061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EC0D34C7-DC7C-44F0-A2A6-84F43A27D1C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1254" y="3413125"/>
            <a:ext cx="37308692" cy="6400800"/>
          </a:xfrm>
          <a:prstGeom prst="rect">
            <a:avLst/>
          </a:prstGeom>
          <a:noFill/>
          <a:ln w="9525">
            <a:noFill/>
            <a:miter lim="800000"/>
            <a:headEnd/>
            <a:tailEnd/>
          </a:ln>
        </p:spPr>
        <p:txBody>
          <a:bodyPr vert="horz" wrap="square" lIns="407557" tIns="203779" rIns="407557" bIns="203779"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3291254" y="11096626"/>
            <a:ext cx="37308692" cy="23040975"/>
          </a:xfrm>
          <a:prstGeom prst="rect">
            <a:avLst/>
          </a:prstGeom>
          <a:noFill/>
          <a:ln w="9525">
            <a:noFill/>
            <a:miter lim="800000"/>
            <a:headEnd/>
            <a:tailEnd/>
          </a:ln>
        </p:spPr>
        <p:txBody>
          <a:bodyPr vert="horz" wrap="square" lIns="407557" tIns="203779" rIns="407557" bIns="20377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291254" y="34991675"/>
            <a:ext cx="9144000" cy="255905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6200">
                <a:latin typeface="Times New Roman" pitchFamily="18" charset="0"/>
              </a:defRPr>
            </a:lvl1pPr>
          </a:lstStyle>
          <a:p>
            <a:pPr>
              <a:defRPr/>
            </a:pPr>
            <a:endParaRPr lang="en-US" dirty="0"/>
          </a:p>
        </p:txBody>
      </p:sp>
      <p:sp>
        <p:nvSpPr>
          <p:cNvPr id="1029" name="Rectangle 5"/>
          <p:cNvSpPr>
            <a:spLocks noGrp="1" noChangeArrowheads="1"/>
          </p:cNvSpPr>
          <p:nvPr>
            <p:ph type="ftr" sz="quarter" idx="3"/>
          </p:nvPr>
        </p:nvSpPr>
        <p:spPr bwMode="auto">
          <a:xfrm>
            <a:off x="14996746" y="34991675"/>
            <a:ext cx="13897708" cy="255905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6200">
                <a:latin typeface="Times New Roman" pitchFamily="18" charset="0"/>
              </a:defRPr>
            </a:lvl1pPr>
          </a:lstStyle>
          <a:p>
            <a:pPr>
              <a:defRPr/>
            </a:pPr>
            <a:endParaRPr lang="en-US" dirty="0"/>
          </a:p>
        </p:txBody>
      </p:sp>
      <p:sp>
        <p:nvSpPr>
          <p:cNvPr id="1030" name="Rectangle 6"/>
          <p:cNvSpPr>
            <a:spLocks noGrp="1" noChangeArrowheads="1"/>
          </p:cNvSpPr>
          <p:nvPr>
            <p:ph type="sldNum" sz="quarter" idx="4"/>
          </p:nvPr>
        </p:nvSpPr>
        <p:spPr bwMode="auto">
          <a:xfrm>
            <a:off x="31455946" y="34991675"/>
            <a:ext cx="9144000" cy="255905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6200">
                <a:latin typeface="Times New Roman" pitchFamily="18" charset="0"/>
              </a:defRPr>
            </a:lvl1pPr>
          </a:lstStyle>
          <a:p>
            <a:pPr>
              <a:defRPr/>
            </a:pPr>
            <a:fld id="{F8294337-DEAD-45D2-87BB-9D4C5F4091E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mj-ea"/>
          <a:cs typeface="+mj-cs"/>
        </a:defRPr>
      </a:lvl1pPr>
      <a:lvl2pPr algn="ctr" defTabSz="4075113" rtl="0" eaLnBrk="0" fontAlgn="base" hangingPunct="0">
        <a:spcBef>
          <a:spcPct val="0"/>
        </a:spcBef>
        <a:spcAft>
          <a:spcPct val="0"/>
        </a:spcAft>
        <a:defRPr sz="19600">
          <a:solidFill>
            <a:schemeClr val="tx2"/>
          </a:solidFill>
          <a:latin typeface="Times New Roman" pitchFamily="18" charset="0"/>
        </a:defRPr>
      </a:lvl2pPr>
      <a:lvl3pPr algn="ctr" defTabSz="4075113" rtl="0" eaLnBrk="0" fontAlgn="base" hangingPunct="0">
        <a:spcBef>
          <a:spcPct val="0"/>
        </a:spcBef>
        <a:spcAft>
          <a:spcPct val="0"/>
        </a:spcAft>
        <a:defRPr sz="19600">
          <a:solidFill>
            <a:schemeClr val="tx2"/>
          </a:solidFill>
          <a:latin typeface="Times New Roman" pitchFamily="18" charset="0"/>
        </a:defRPr>
      </a:lvl3pPr>
      <a:lvl4pPr algn="ctr" defTabSz="4075113" rtl="0" eaLnBrk="0" fontAlgn="base" hangingPunct="0">
        <a:spcBef>
          <a:spcPct val="0"/>
        </a:spcBef>
        <a:spcAft>
          <a:spcPct val="0"/>
        </a:spcAft>
        <a:defRPr sz="19600">
          <a:solidFill>
            <a:schemeClr val="tx2"/>
          </a:solidFill>
          <a:latin typeface="Times New Roman" pitchFamily="18" charset="0"/>
        </a:defRPr>
      </a:lvl4pPr>
      <a:lvl5pPr algn="ctr" defTabSz="4075113" rtl="0" eaLnBrk="0" fontAlgn="base" hangingPunct="0">
        <a:spcBef>
          <a:spcPct val="0"/>
        </a:spcBef>
        <a:spcAft>
          <a:spcPct val="0"/>
        </a:spcAft>
        <a:defRPr sz="19600">
          <a:solidFill>
            <a:schemeClr val="tx2"/>
          </a:solidFill>
          <a:latin typeface="Times New Roman" pitchFamily="18" charset="0"/>
        </a:defRPr>
      </a:lvl5pPr>
      <a:lvl6pPr marL="457200" algn="ctr" defTabSz="4075113" rtl="0" fontAlgn="base">
        <a:spcBef>
          <a:spcPct val="0"/>
        </a:spcBef>
        <a:spcAft>
          <a:spcPct val="0"/>
        </a:spcAft>
        <a:defRPr sz="19600">
          <a:solidFill>
            <a:schemeClr val="tx2"/>
          </a:solidFill>
          <a:latin typeface="Times New Roman" pitchFamily="18" charset="0"/>
        </a:defRPr>
      </a:lvl6pPr>
      <a:lvl7pPr marL="914400" algn="ctr" defTabSz="4075113" rtl="0" fontAlgn="base">
        <a:spcBef>
          <a:spcPct val="0"/>
        </a:spcBef>
        <a:spcAft>
          <a:spcPct val="0"/>
        </a:spcAft>
        <a:defRPr sz="19600">
          <a:solidFill>
            <a:schemeClr val="tx2"/>
          </a:solidFill>
          <a:latin typeface="Times New Roman" pitchFamily="18" charset="0"/>
        </a:defRPr>
      </a:lvl7pPr>
      <a:lvl8pPr marL="1371600" algn="ctr" defTabSz="4075113" rtl="0" fontAlgn="base">
        <a:spcBef>
          <a:spcPct val="0"/>
        </a:spcBef>
        <a:spcAft>
          <a:spcPct val="0"/>
        </a:spcAft>
        <a:defRPr sz="19600">
          <a:solidFill>
            <a:schemeClr val="tx2"/>
          </a:solidFill>
          <a:latin typeface="Times New Roman" pitchFamily="18" charset="0"/>
        </a:defRPr>
      </a:lvl8pPr>
      <a:lvl9pPr marL="1828800" algn="ctr" defTabSz="4075113" rtl="0" fontAlgn="base">
        <a:spcBef>
          <a:spcPct val="0"/>
        </a:spcBef>
        <a:spcAft>
          <a:spcPct val="0"/>
        </a:spcAft>
        <a:defRPr sz="19600">
          <a:solidFill>
            <a:schemeClr val="tx2"/>
          </a:solidFill>
          <a:latin typeface="Times New Roman" pitchFamily="18"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mn-ea"/>
          <a:cs typeface="+mn-cs"/>
        </a:defRPr>
      </a:lvl1pPr>
      <a:lvl2pPr marL="3311525" indent="-1273175" algn="l" defTabSz="4075113" rtl="0" eaLnBrk="0" fontAlgn="base" hangingPunct="0">
        <a:spcBef>
          <a:spcPct val="20000"/>
        </a:spcBef>
        <a:spcAft>
          <a:spcPct val="0"/>
        </a:spcAft>
        <a:buChar char="–"/>
        <a:defRPr sz="12500">
          <a:solidFill>
            <a:schemeClr val="tx1"/>
          </a:solidFill>
          <a:latin typeface="+mn-lt"/>
        </a:defRPr>
      </a:lvl2pPr>
      <a:lvl3pPr marL="5094288" indent="-1019175" algn="l" defTabSz="4075113" rtl="0" eaLnBrk="0" fontAlgn="base" hangingPunct="0">
        <a:spcBef>
          <a:spcPct val="20000"/>
        </a:spcBef>
        <a:spcAft>
          <a:spcPct val="0"/>
        </a:spcAft>
        <a:buChar char="•"/>
        <a:defRPr sz="10700">
          <a:solidFill>
            <a:schemeClr val="tx1"/>
          </a:solidFill>
          <a:latin typeface="+mn-lt"/>
        </a:defRPr>
      </a:lvl3pPr>
      <a:lvl4pPr marL="7132638" indent="-1019175" algn="l" defTabSz="4075113" rtl="0" eaLnBrk="0" fontAlgn="base" hangingPunct="0">
        <a:spcBef>
          <a:spcPct val="20000"/>
        </a:spcBef>
        <a:spcAft>
          <a:spcPct val="0"/>
        </a:spcAft>
        <a:buChar char="–"/>
        <a:defRPr sz="8900">
          <a:solidFill>
            <a:schemeClr val="tx1"/>
          </a:solidFill>
          <a:latin typeface="+mn-lt"/>
        </a:defRPr>
      </a:lvl4pPr>
      <a:lvl5pPr marL="9169400" indent="-1017588" algn="l" defTabSz="4075113" rtl="0" eaLnBrk="0" fontAlgn="base" hangingPunct="0">
        <a:spcBef>
          <a:spcPct val="20000"/>
        </a:spcBef>
        <a:spcAft>
          <a:spcPct val="0"/>
        </a:spcAft>
        <a:buChar char="»"/>
        <a:defRPr sz="8900">
          <a:solidFill>
            <a:schemeClr val="tx1"/>
          </a:solidFill>
          <a:latin typeface="+mn-lt"/>
        </a:defRPr>
      </a:lvl5pPr>
      <a:lvl6pPr marL="9626600" indent="-1017588" algn="l" defTabSz="4075113" rtl="0" fontAlgn="base">
        <a:spcBef>
          <a:spcPct val="20000"/>
        </a:spcBef>
        <a:spcAft>
          <a:spcPct val="0"/>
        </a:spcAft>
        <a:buChar char="»"/>
        <a:defRPr sz="8900">
          <a:solidFill>
            <a:schemeClr val="tx1"/>
          </a:solidFill>
          <a:latin typeface="+mn-lt"/>
        </a:defRPr>
      </a:lvl6pPr>
      <a:lvl7pPr marL="10083800" indent="-1017588" algn="l" defTabSz="4075113" rtl="0" fontAlgn="base">
        <a:spcBef>
          <a:spcPct val="20000"/>
        </a:spcBef>
        <a:spcAft>
          <a:spcPct val="0"/>
        </a:spcAft>
        <a:buChar char="»"/>
        <a:defRPr sz="8900">
          <a:solidFill>
            <a:schemeClr val="tx1"/>
          </a:solidFill>
          <a:latin typeface="+mn-lt"/>
        </a:defRPr>
      </a:lvl7pPr>
      <a:lvl8pPr marL="10541000" indent="-1017588" algn="l" defTabSz="4075113" rtl="0" fontAlgn="base">
        <a:spcBef>
          <a:spcPct val="20000"/>
        </a:spcBef>
        <a:spcAft>
          <a:spcPct val="0"/>
        </a:spcAft>
        <a:buChar char="»"/>
        <a:defRPr sz="8900">
          <a:solidFill>
            <a:schemeClr val="tx1"/>
          </a:solidFill>
          <a:latin typeface="+mn-lt"/>
        </a:defRPr>
      </a:lvl8pPr>
      <a:lvl9pPr marL="10998200" indent="-1017588" algn="l" defTabSz="4075113" rtl="0" fontAlgn="base">
        <a:spcBef>
          <a:spcPct val="20000"/>
        </a:spcBef>
        <a:spcAft>
          <a:spcPct val="0"/>
        </a:spcAft>
        <a:buChar char="»"/>
        <a:defRPr sz="8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emf"/><Relationship Id="rId10" Type="http://schemas.openxmlformats.org/officeDocument/2006/relationships/image" Target="../media/image8.emf"/><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Text Box 16"/>
          <p:cNvSpPr txBox="1">
            <a:spLocks noChangeArrowheads="1"/>
          </p:cNvSpPr>
          <p:nvPr/>
        </p:nvSpPr>
        <p:spPr bwMode="auto">
          <a:xfrm>
            <a:off x="30429854" y="34974774"/>
            <a:ext cx="10947889" cy="1501911"/>
          </a:xfrm>
          <a:prstGeom prst="rect">
            <a:avLst/>
          </a:prstGeom>
          <a:noFill/>
          <a:ln w="12700">
            <a:noFill/>
            <a:miter lim="800000"/>
            <a:headEnd/>
            <a:tailEnd/>
          </a:ln>
        </p:spPr>
        <p:txBody>
          <a:bodyPr wrap="square" lIns="91421" tIns="91421" rIns="91421" bIns="91421">
            <a:spAutoFit/>
          </a:bodyPr>
          <a:lstStyle/>
          <a:p>
            <a:pPr>
              <a:spcBef>
                <a:spcPts val="0"/>
              </a:spcBef>
              <a:spcAft>
                <a:spcPts val="1200"/>
              </a:spcAft>
            </a:pPr>
            <a:r>
              <a:rPr lang="en-US" sz="4700" b="1" dirty="0"/>
              <a:t>Acknowledgments</a:t>
            </a:r>
          </a:p>
          <a:p>
            <a:pPr>
              <a:spcBef>
                <a:spcPct val="10000"/>
              </a:spcBef>
            </a:pPr>
            <a:r>
              <a:rPr lang="en-US" sz="2600" dirty="0" smtClean="0">
                <a:latin typeface="Times New Roman" charset="0"/>
              </a:rPr>
              <a:t>Dave</a:t>
            </a:r>
            <a:r>
              <a:rPr lang="en-US" sz="2600" dirty="0">
                <a:latin typeface="Times New Roman" charset="0"/>
              </a:rPr>
              <a:t> </a:t>
            </a:r>
            <a:r>
              <a:rPr lang="en-US" sz="2600" dirty="0" smtClean="0">
                <a:latin typeface="Times New Roman" charset="0"/>
              </a:rPr>
              <a:t>Marchette is super smart.</a:t>
            </a:r>
          </a:p>
        </p:txBody>
      </p:sp>
      <p:sp>
        <p:nvSpPr>
          <p:cNvPr id="1029" name="Text Box 7"/>
          <p:cNvSpPr txBox="1">
            <a:spLocks noChangeArrowheads="1"/>
          </p:cNvSpPr>
          <p:nvPr/>
        </p:nvSpPr>
        <p:spPr bwMode="auto">
          <a:xfrm>
            <a:off x="2132849" y="6943759"/>
            <a:ext cx="12116552" cy="9617979"/>
          </a:xfrm>
          <a:prstGeom prst="rect">
            <a:avLst/>
          </a:prstGeom>
          <a:noFill/>
          <a:ln w="12700">
            <a:noFill/>
            <a:miter lim="800000"/>
            <a:headEnd/>
            <a:tailEnd/>
          </a:ln>
        </p:spPr>
        <p:txBody>
          <a:bodyPr wrap="square" lIns="91421" tIns="91421" rIns="91421" bIns="91421">
            <a:spAutoFit/>
          </a:bodyPr>
          <a:lstStyle/>
          <a:p>
            <a:pPr algn="just">
              <a:spcBef>
                <a:spcPts val="0"/>
              </a:spcBef>
              <a:spcAft>
                <a:spcPts val="1200"/>
              </a:spcAft>
              <a:tabLst>
                <a:tab pos="498475" algn="l"/>
              </a:tabLst>
            </a:pPr>
            <a:r>
              <a:rPr lang="en-US" sz="4700" b="1" dirty="0" smtClean="0"/>
              <a:t>Abstract</a:t>
            </a:r>
            <a:endParaRPr lang="en-US" sz="2600" dirty="0" smtClean="0">
              <a:latin typeface="Times New Roman" charset="0"/>
            </a:endParaRPr>
          </a:p>
          <a:p>
            <a:pPr>
              <a:spcAft>
                <a:spcPts val="1200"/>
              </a:spcAft>
            </a:pPr>
            <a:r>
              <a:rPr lang="en-US" sz="2600" dirty="0">
                <a:latin typeface="+mn-lt"/>
              </a:rPr>
              <a:t>Political polarization represents the increasing divergence </a:t>
            </a:r>
            <a:r>
              <a:rPr lang="en-US" sz="2600" dirty="0" smtClean="0">
                <a:latin typeface="+mn-lt"/>
              </a:rPr>
              <a:t>of opinions </a:t>
            </a:r>
            <a:r>
              <a:rPr lang="en-US" sz="2600" dirty="0">
                <a:latin typeface="+mn-lt"/>
              </a:rPr>
              <a:t>between </a:t>
            </a:r>
            <a:r>
              <a:rPr lang="en-US" sz="2600" dirty="0" smtClean="0">
                <a:latin typeface="+mn-lt"/>
              </a:rPr>
              <a:t>Liberals </a:t>
            </a:r>
            <a:r>
              <a:rPr lang="en-US" sz="2600" dirty="0">
                <a:latin typeface="+mn-lt"/>
              </a:rPr>
              <a:t>and Conservatives on the </a:t>
            </a:r>
            <a:r>
              <a:rPr lang="en-US" sz="2600" dirty="0" smtClean="0">
                <a:latin typeface="+mn-lt"/>
              </a:rPr>
              <a:t>political spectrum</a:t>
            </a:r>
            <a:r>
              <a:rPr lang="en-US" sz="2600" dirty="0">
                <a:latin typeface="+mn-lt"/>
              </a:rPr>
              <a:t>. As social media fosters </a:t>
            </a:r>
            <a:r>
              <a:rPr lang="en-US" sz="2600" dirty="0" smtClean="0">
                <a:latin typeface="+mn-lt"/>
              </a:rPr>
              <a:t>an echo-chamber</a:t>
            </a:r>
            <a:r>
              <a:rPr lang="en-US" sz="2600" dirty="0">
                <a:latin typeface="+mn-lt"/>
              </a:rPr>
              <a:t>, people </a:t>
            </a:r>
            <a:r>
              <a:rPr lang="en-US" sz="2600" dirty="0" smtClean="0">
                <a:latin typeface="+mn-lt"/>
              </a:rPr>
              <a:t>tend to </a:t>
            </a:r>
            <a:r>
              <a:rPr lang="en-US" sz="2600" dirty="0">
                <a:latin typeface="+mn-lt"/>
              </a:rPr>
              <a:t>form relationships with the like-minded, and </a:t>
            </a:r>
            <a:r>
              <a:rPr lang="en-US" sz="2600" dirty="0" smtClean="0">
                <a:latin typeface="+mn-lt"/>
              </a:rPr>
              <a:t>break ones with the </a:t>
            </a:r>
            <a:r>
              <a:rPr lang="en-US" sz="2600" dirty="0">
                <a:latin typeface="+mn-lt"/>
              </a:rPr>
              <a:t>opposite. Over time, tight network clusters separated </a:t>
            </a:r>
            <a:r>
              <a:rPr lang="en-US" sz="2600" dirty="0" smtClean="0">
                <a:latin typeface="+mn-lt"/>
              </a:rPr>
              <a:t>by ideology begin </a:t>
            </a:r>
            <a:r>
              <a:rPr lang="en-US" sz="2600" dirty="0">
                <a:latin typeface="+mn-lt"/>
              </a:rPr>
              <a:t>to prevent communication between the </a:t>
            </a:r>
            <a:r>
              <a:rPr lang="en-US" sz="2600" dirty="0" smtClean="0">
                <a:latin typeface="+mn-lt"/>
              </a:rPr>
              <a:t>political parties</a:t>
            </a:r>
            <a:r>
              <a:rPr lang="en-US" sz="2600" dirty="0">
                <a:latin typeface="+mn-lt"/>
              </a:rPr>
              <a:t>. A happy </a:t>
            </a:r>
            <a:r>
              <a:rPr lang="en-US" sz="2600" dirty="0" smtClean="0">
                <a:latin typeface="+mn-lt"/>
              </a:rPr>
              <a:t>medium between </a:t>
            </a:r>
            <a:r>
              <a:rPr lang="en-US" sz="2600" dirty="0">
                <a:latin typeface="+mn-lt"/>
              </a:rPr>
              <a:t>no conversation and </a:t>
            </a:r>
            <a:r>
              <a:rPr lang="en-US" sz="2600" dirty="0" smtClean="0">
                <a:latin typeface="+mn-lt"/>
              </a:rPr>
              <a:t>total uniformity </a:t>
            </a:r>
            <a:r>
              <a:rPr lang="en-US" sz="2600" dirty="0">
                <a:latin typeface="+mn-lt"/>
              </a:rPr>
              <a:t>of opinion is key in cultivating </a:t>
            </a:r>
            <a:r>
              <a:rPr lang="en-US" sz="2600" dirty="0" smtClean="0">
                <a:latin typeface="+mn-lt"/>
              </a:rPr>
              <a:t>a healthy society. </a:t>
            </a:r>
          </a:p>
          <a:p>
            <a:r>
              <a:rPr lang="en-US" sz="2600" dirty="0" smtClean="0">
                <a:latin typeface="+mn-lt"/>
              </a:rPr>
              <a:t>Our </a:t>
            </a:r>
            <a:r>
              <a:rPr lang="en-US" sz="2600" dirty="0">
                <a:latin typeface="+mn-lt"/>
              </a:rPr>
              <a:t>task was to simulate a network of Twitter users and </a:t>
            </a:r>
            <a:r>
              <a:rPr lang="en-US" sz="2600" dirty="0" smtClean="0">
                <a:latin typeface="+mn-lt"/>
              </a:rPr>
              <a:t>model their </a:t>
            </a:r>
            <a:r>
              <a:rPr lang="en-US" sz="2600" dirty="0">
                <a:latin typeface="+mn-lt"/>
              </a:rPr>
              <a:t>changing political opinions on a graph. We coded </a:t>
            </a:r>
            <a:r>
              <a:rPr lang="en-US" sz="2600" dirty="0" smtClean="0">
                <a:latin typeface="+mn-lt"/>
              </a:rPr>
              <a:t>a function </a:t>
            </a:r>
            <a:r>
              <a:rPr lang="en-US" sz="2600" dirty="0">
                <a:latin typeface="+mn-lt"/>
              </a:rPr>
              <a:t>to take several </a:t>
            </a:r>
            <a:r>
              <a:rPr lang="en-US" sz="2600" dirty="0" smtClean="0">
                <a:latin typeface="+mn-lt"/>
              </a:rPr>
              <a:t>parameters</a:t>
            </a:r>
            <a:r>
              <a:rPr lang="en-US" sz="2600" dirty="0">
                <a:latin typeface="+mn-lt"/>
              </a:rPr>
              <a:t>, including the </a:t>
            </a:r>
            <a:r>
              <a:rPr lang="en-US" sz="2600" dirty="0" smtClean="0">
                <a:latin typeface="+mn-lt"/>
              </a:rPr>
              <a:t>initial graph</a:t>
            </a:r>
            <a:r>
              <a:rPr lang="en-US" sz="2600" dirty="0">
                <a:latin typeface="+mn-lt"/>
              </a:rPr>
              <a:t>, and produce an animation file of the </a:t>
            </a:r>
            <a:r>
              <a:rPr lang="en-US" sz="2600" dirty="0" smtClean="0">
                <a:latin typeface="+mn-lt"/>
              </a:rPr>
              <a:t>changing plot over some </a:t>
            </a:r>
            <a:r>
              <a:rPr lang="en-US" sz="2600" dirty="0">
                <a:latin typeface="+mn-lt"/>
              </a:rPr>
              <a:t>amount of time. Some methods other researchers </a:t>
            </a:r>
            <a:r>
              <a:rPr lang="en-US" sz="2600" dirty="0" smtClean="0">
                <a:latin typeface="+mn-lt"/>
              </a:rPr>
              <a:t>choose to implement did </a:t>
            </a:r>
            <a:r>
              <a:rPr lang="en-US" sz="2600" dirty="0">
                <a:latin typeface="+mn-lt"/>
              </a:rPr>
              <a:t>not accurately represent the framework of </a:t>
            </a:r>
            <a:r>
              <a:rPr lang="en-US" sz="2600" dirty="0" smtClean="0">
                <a:latin typeface="+mn-lt"/>
              </a:rPr>
              <a:t>Twitter. We </a:t>
            </a:r>
            <a:r>
              <a:rPr lang="en-US" sz="2600" dirty="0">
                <a:latin typeface="+mn-lt"/>
              </a:rPr>
              <a:t>found a significant </a:t>
            </a:r>
            <a:r>
              <a:rPr lang="en-US" sz="2600" dirty="0" smtClean="0">
                <a:latin typeface="+mn-lt"/>
              </a:rPr>
              <a:t>difference </a:t>
            </a:r>
            <a:r>
              <a:rPr lang="en-US" sz="2600" dirty="0">
                <a:latin typeface="+mn-lt"/>
              </a:rPr>
              <a:t>in the length of time </a:t>
            </a:r>
            <a:r>
              <a:rPr lang="en-US" sz="2600" dirty="0" smtClean="0">
                <a:latin typeface="+mn-lt"/>
              </a:rPr>
              <a:t>before complete </a:t>
            </a:r>
            <a:r>
              <a:rPr lang="en-US" sz="2600" dirty="0">
                <a:latin typeface="+mn-lt"/>
              </a:rPr>
              <a:t>consensus of </a:t>
            </a:r>
            <a:r>
              <a:rPr lang="en-US" sz="2600" dirty="0" smtClean="0">
                <a:latin typeface="+mn-lt"/>
              </a:rPr>
              <a:t>opinion, when the order </a:t>
            </a:r>
            <a:r>
              <a:rPr lang="en-US" sz="2600" dirty="0">
                <a:latin typeface="+mn-lt"/>
              </a:rPr>
              <a:t>of </a:t>
            </a:r>
            <a:r>
              <a:rPr lang="en-US" sz="2600" dirty="0" smtClean="0">
                <a:latin typeface="+mn-lt"/>
              </a:rPr>
              <a:t>interactions between </a:t>
            </a:r>
            <a:r>
              <a:rPr lang="en-US" sz="2600" dirty="0">
                <a:latin typeface="+mn-lt"/>
              </a:rPr>
              <a:t>neighbors varies as well as the number of </a:t>
            </a:r>
            <a:r>
              <a:rPr lang="en-US" sz="2600" dirty="0" smtClean="0">
                <a:latin typeface="+mn-lt"/>
              </a:rPr>
              <a:t>users present in </a:t>
            </a:r>
            <a:r>
              <a:rPr lang="en-US" sz="2600" dirty="0">
                <a:latin typeface="+mn-lt"/>
              </a:rPr>
              <a:t>the interaction. Opinion dynamics literature cites </a:t>
            </a:r>
            <a:r>
              <a:rPr lang="en-US" sz="2600" dirty="0" smtClean="0">
                <a:latin typeface="+mn-lt"/>
              </a:rPr>
              <a:t>one micro-behavior, a few stubborn </a:t>
            </a:r>
            <a:r>
              <a:rPr lang="en-US" sz="2600" dirty="0">
                <a:latin typeface="+mn-lt"/>
              </a:rPr>
              <a:t>users who never change </a:t>
            </a:r>
            <a:r>
              <a:rPr lang="en-US" sz="2600" dirty="0" smtClean="0">
                <a:latin typeface="+mn-lt"/>
              </a:rPr>
              <a:t>their opinion</a:t>
            </a:r>
            <a:r>
              <a:rPr lang="en-US" sz="2600" dirty="0">
                <a:latin typeface="+mn-lt"/>
              </a:rPr>
              <a:t>, as a cause of a macro-behavior, polarization of </a:t>
            </a:r>
            <a:r>
              <a:rPr lang="en-US" sz="2600" dirty="0" smtClean="0">
                <a:latin typeface="+mn-lt"/>
              </a:rPr>
              <a:t>political ideology</a:t>
            </a:r>
            <a:r>
              <a:rPr lang="en-US" sz="2600" dirty="0">
                <a:latin typeface="+mn-lt"/>
              </a:rPr>
              <a:t>. Another macro-behavior, uniformity of </a:t>
            </a:r>
            <a:r>
              <a:rPr lang="en-US" sz="2600" dirty="0" smtClean="0">
                <a:latin typeface="+mn-lt"/>
              </a:rPr>
              <a:t>opinion, is cited to </a:t>
            </a:r>
            <a:r>
              <a:rPr lang="en-US" sz="2600" dirty="0">
                <a:latin typeface="+mn-lt"/>
              </a:rPr>
              <a:t>always occur for users with binary opinions where each </a:t>
            </a:r>
            <a:r>
              <a:rPr lang="en-US" sz="2600" dirty="0" smtClean="0">
                <a:latin typeface="+mn-lt"/>
              </a:rPr>
              <a:t>user adopts another’s</a:t>
            </a:r>
            <a:r>
              <a:rPr lang="en-US" sz="2600" dirty="0">
                <a:latin typeface="+mn-lt"/>
              </a:rPr>
              <a:t> </a:t>
            </a:r>
            <a:r>
              <a:rPr lang="en-US" sz="2600" dirty="0" smtClean="0">
                <a:latin typeface="+mn-lt"/>
              </a:rPr>
              <a:t>opinion</a:t>
            </a:r>
            <a:r>
              <a:rPr lang="en-US" sz="2600" dirty="0">
                <a:latin typeface="+mn-lt"/>
              </a:rPr>
              <a:t>. </a:t>
            </a:r>
            <a:r>
              <a:rPr lang="en-US" sz="2600" dirty="0" smtClean="0">
                <a:latin typeface="+mn-lt"/>
              </a:rPr>
              <a:t>In future works, </a:t>
            </a:r>
            <a:r>
              <a:rPr lang="en-US" sz="2600" dirty="0">
                <a:latin typeface="+mn-lt"/>
              </a:rPr>
              <a:t>we plan to study real </a:t>
            </a:r>
            <a:r>
              <a:rPr lang="en-US" sz="2600" dirty="0" smtClean="0">
                <a:latin typeface="+mn-lt"/>
              </a:rPr>
              <a:t>Twitter users </a:t>
            </a:r>
            <a:r>
              <a:rPr lang="en-US" sz="2600" dirty="0">
                <a:latin typeface="+mn-lt"/>
              </a:rPr>
              <a:t>who follow politicians </a:t>
            </a:r>
            <a:r>
              <a:rPr lang="en-US" sz="2600" dirty="0">
                <a:latin typeface="+mn-lt"/>
              </a:rPr>
              <a:t>a</a:t>
            </a:r>
            <a:r>
              <a:rPr lang="en-US" sz="2600" dirty="0" smtClean="0">
                <a:latin typeface="+mn-lt"/>
              </a:rPr>
              <a:t>nd are </a:t>
            </a:r>
            <a:r>
              <a:rPr lang="en-US" sz="2600" dirty="0">
                <a:latin typeface="+mn-lt"/>
              </a:rPr>
              <a:t>politically active. Once </a:t>
            </a:r>
            <a:r>
              <a:rPr lang="en-US" sz="2600" dirty="0" smtClean="0">
                <a:latin typeface="+mn-lt"/>
              </a:rPr>
              <a:t>we have </a:t>
            </a:r>
            <a:r>
              <a:rPr lang="en-US" sz="2600" dirty="0">
                <a:latin typeface="+mn-lt"/>
              </a:rPr>
              <a:t>constructed an accurate political text classifier, </a:t>
            </a:r>
            <a:r>
              <a:rPr lang="en-US" sz="2600" dirty="0" smtClean="0">
                <a:latin typeface="+mn-lt"/>
              </a:rPr>
              <a:t>we can label </a:t>
            </a:r>
            <a:r>
              <a:rPr lang="en-US" sz="2600" dirty="0">
                <a:latin typeface="+mn-lt"/>
              </a:rPr>
              <a:t>users according to their tweets. Recording the </a:t>
            </a:r>
            <a:r>
              <a:rPr lang="en-US" sz="2600" dirty="0" smtClean="0">
                <a:latin typeface="+mn-lt"/>
              </a:rPr>
              <a:t>dynamic relationships </a:t>
            </a:r>
            <a:r>
              <a:rPr lang="en-US" sz="2600" dirty="0">
                <a:latin typeface="+mn-lt"/>
              </a:rPr>
              <a:t>of these </a:t>
            </a:r>
            <a:r>
              <a:rPr lang="en-US" sz="2600" dirty="0" smtClean="0">
                <a:latin typeface="+mn-lt"/>
              </a:rPr>
              <a:t>users will allow </a:t>
            </a:r>
            <a:r>
              <a:rPr lang="en-US" sz="2600" dirty="0">
                <a:latin typeface="+mn-lt"/>
              </a:rPr>
              <a:t>us to study the effect of observed micro-behaviors on </a:t>
            </a:r>
            <a:r>
              <a:rPr lang="en-US" sz="2600" dirty="0" smtClean="0">
                <a:latin typeface="+mn-lt"/>
              </a:rPr>
              <a:t>the dataset</a:t>
            </a:r>
            <a:r>
              <a:rPr lang="en-US" sz="2600" dirty="0">
                <a:latin typeface="+mn-lt"/>
              </a:rPr>
              <a:t>.</a:t>
            </a:r>
            <a:endParaRPr lang="en-US" sz="2600" dirty="0">
              <a:latin typeface="+mn-lt"/>
            </a:endParaRPr>
          </a:p>
        </p:txBody>
      </p:sp>
      <p:sp>
        <p:nvSpPr>
          <p:cNvPr id="1031" name="Text Box 12"/>
          <p:cNvSpPr txBox="1">
            <a:spLocks noChangeArrowheads="1"/>
          </p:cNvSpPr>
          <p:nvPr/>
        </p:nvSpPr>
        <p:spPr bwMode="auto">
          <a:xfrm>
            <a:off x="16074440" y="6999438"/>
            <a:ext cx="12576760" cy="16558341"/>
          </a:xfrm>
          <a:prstGeom prst="rect">
            <a:avLst/>
          </a:prstGeom>
          <a:noFill/>
          <a:ln w="12700">
            <a:noFill/>
            <a:miter lim="800000"/>
            <a:headEnd/>
            <a:tailEnd/>
          </a:ln>
        </p:spPr>
        <p:txBody>
          <a:bodyPr wrap="square" lIns="91421" tIns="91421" rIns="91421" bIns="91421">
            <a:spAutoFit/>
          </a:bodyPr>
          <a:lstStyle/>
          <a:p>
            <a:pPr>
              <a:spcAft>
                <a:spcPts val="1200"/>
              </a:spcAft>
            </a:pPr>
            <a:r>
              <a:rPr lang="en-US" sz="2600" dirty="0" smtClean="0">
                <a:latin typeface="Times New Roman" charset="0"/>
                <a:ea typeface="Times New Roman" charset="0"/>
                <a:cs typeface="Times New Roman" charset="0"/>
              </a:rPr>
              <a:t>Opinion Dynamics literature is rich in variations of models where opinions propagate. The </a:t>
            </a:r>
            <a:r>
              <a:rPr lang="en-US" sz="2600" dirty="0">
                <a:latin typeface="Times New Roman" charset="0"/>
                <a:ea typeface="Times New Roman" charset="0"/>
                <a:cs typeface="Times New Roman" charset="0"/>
              </a:rPr>
              <a:t>Binary Voter Model, produced independently by </a:t>
            </a:r>
            <a:r>
              <a:rPr lang="en-US" sz="2600" dirty="0" smtClean="0">
                <a:latin typeface="Times New Roman" charset="0"/>
                <a:ea typeface="Times New Roman" charset="0"/>
                <a:cs typeface="Times New Roman" charset="0"/>
              </a:rPr>
              <a:t>[2] </a:t>
            </a:r>
            <a:r>
              <a:rPr lang="en-US" sz="2600" dirty="0">
                <a:latin typeface="Times New Roman" charset="0"/>
                <a:ea typeface="Times New Roman" charset="0"/>
                <a:cs typeface="Times New Roman" charset="0"/>
              </a:rPr>
              <a:t>and </a:t>
            </a:r>
            <a:r>
              <a:rPr lang="en-US" sz="2600" dirty="0" smtClean="0">
                <a:latin typeface="Times New Roman" charset="0"/>
                <a:ea typeface="Times New Roman" charset="0"/>
                <a:cs typeface="Times New Roman" charset="0"/>
              </a:rPr>
              <a:t>[8], </a:t>
            </a:r>
            <a:r>
              <a:rPr lang="en-US" sz="2600" dirty="0">
                <a:latin typeface="Times New Roman" charset="0"/>
                <a:ea typeface="Times New Roman" charset="0"/>
                <a:cs typeface="Times New Roman" charset="0"/>
              </a:rPr>
              <a:t>is a simple model where each agent has one binary opinion </a:t>
            </a:r>
            <a:r>
              <a:rPr lang="en-US" sz="2600" dirty="0" smtClean="0">
                <a:latin typeface="Times New Roman" charset="0"/>
                <a:ea typeface="Times New Roman" charset="0"/>
                <a:cs typeface="Times New Roman" charset="0"/>
              </a:rPr>
              <a:t>value. Periodically, each individual chooses a random neighbor and adopts the chosen neighbor’s </a:t>
            </a:r>
            <a:r>
              <a:rPr lang="en-US" sz="2600" dirty="0">
                <a:latin typeface="Times New Roman" charset="0"/>
                <a:ea typeface="Times New Roman" charset="0"/>
                <a:cs typeface="Times New Roman" charset="0"/>
              </a:rPr>
              <a:t>opinion. The Binary Voter Model is cited </a:t>
            </a:r>
            <a:r>
              <a:rPr lang="en-US" sz="2600" dirty="0" smtClean="0">
                <a:latin typeface="Times New Roman" charset="0"/>
                <a:ea typeface="Times New Roman" charset="0"/>
                <a:cs typeface="Times New Roman" charset="0"/>
              </a:rPr>
              <a:t>by [1] to </a:t>
            </a:r>
            <a:r>
              <a:rPr lang="en-US" sz="2600" dirty="0">
                <a:latin typeface="Times New Roman" charset="0"/>
                <a:ea typeface="Times New Roman" charset="0"/>
                <a:cs typeface="Times New Roman" charset="0"/>
              </a:rPr>
              <a:t>always </a:t>
            </a:r>
            <a:r>
              <a:rPr lang="en-US" sz="2600" dirty="0" smtClean="0">
                <a:latin typeface="Times New Roman" charset="0"/>
                <a:ea typeface="Times New Roman" charset="0"/>
                <a:cs typeface="Times New Roman" charset="0"/>
              </a:rPr>
              <a:t>reach uniformity </a:t>
            </a:r>
            <a:r>
              <a:rPr lang="en-US" sz="2600" dirty="0">
                <a:latin typeface="Times New Roman" charset="0"/>
                <a:ea typeface="Times New Roman" charset="0"/>
                <a:cs typeface="Times New Roman" charset="0"/>
              </a:rPr>
              <a:t>of opinion </a:t>
            </a:r>
            <a:r>
              <a:rPr lang="en-US" sz="2600" dirty="0" smtClean="0">
                <a:latin typeface="Times New Roman" charset="0"/>
                <a:ea typeface="Times New Roman" charset="0"/>
                <a:cs typeface="Times New Roman" charset="0"/>
              </a:rPr>
              <a:t>for connected graphs. [12] redesigned this </a:t>
            </a:r>
            <a:r>
              <a:rPr lang="en-US" sz="2600" dirty="0">
                <a:latin typeface="Times New Roman" charset="0"/>
                <a:ea typeface="Times New Roman" charset="0"/>
                <a:cs typeface="Times New Roman" charset="0"/>
              </a:rPr>
              <a:t>model by adding a binary stubbornness attribute to each </a:t>
            </a:r>
            <a:r>
              <a:rPr lang="en-US" sz="2600" dirty="0" smtClean="0">
                <a:latin typeface="Times New Roman" charset="0"/>
                <a:ea typeface="Times New Roman" charset="0"/>
                <a:cs typeface="Times New Roman" charset="0"/>
              </a:rPr>
              <a:t>person. If a user’s stubbornness was equal to 1, he/she would never change his/her political opinion.</a:t>
            </a:r>
            <a:r>
              <a:rPr lang="en-US" sz="2600" dirty="0">
                <a:latin typeface="Times New Roman" charset="0"/>
                <a:ea typeface="Times New Roman" charset="0"/>
                <a:cs typeface="Times New Roman" charset="0"/>
              </a:rPr>
              <a:t> </a:t>
            </a:r>
            <a:r>
              <a:rPr lang="en-US" sz="2600" dirty="0" smtClean="0">
                <a:latin typeface="Times New Roman" charset="0"/>
                <a:ea typeface="Times New Roman" charset="0"/>
                <a:cs typeface="Times New Roman" charset="0"/>
              </a:rPr>
              <a:t>Yildiz discovered that the presence of only a few stubborn people always led to a </a:t>
            </a:r>
            <a:r>
              <a:rPr lang="en-US" sz="2600" dirty="0">
                <a:latin typeface="Times New Roman" charset="0"/>
                <a:ea typeface="Times New Roman" charset="0"/>
                <a:cs typeface="Times New Roman" charset="0"/>
              </a:rPr>
              <a:t>graph </a:t>
            </a:r>
            <a:r>
              <a:rPr lang="en-US" sz="2600" dirty="0" smtClean="0">
                <a:latin typeface="Times New Roman" charset="0"/>
                <a:ea typeface="Times New Roman" charset="0"/>
                <a:cs typeface="Times New Roman" charset="0"/>
              </a:rPr>
              <a:t>which was polarized </a:t>
            </a:r>
            <a:r>
              <a:rPr lang="en-US" sz="2600" dirty="0">
                <a:latin typeface="Times New Roman" charset="0"/>
                <a:ea typeface="Times New Roman" charset="0"/>
                <a:cs typeface="Times New Roman" charset="0"/>
              </a:rPr>
              <a:t>by opinion</a:t>
            </a:r>
            <a:r>
              <a:rPr lang="en-US" sz="2600" dirty="0" smtClean="0">
                <a:latin typeface="Times New Roman" charset="0"/>
                <a:ea typeface="Times New Roman" charset="0"/>
                <a:cs typeface="Times New Roman" charset="0"/>
              </a:rPr>
              <a:t>. [11] </a:t>
            </a:r>
            <a:r>
              <a:rPr lang="en-US" sz="2600" dirty="0">
                <a:latin typeface="Times New Roman" charset="0"/>
                <a:ea typeface="Times New Roman" charset="0"/>
                <a:cs typeface="Times New Roman" charset="0"/>
              </a:rPr>
              <a:t>created a model where agents </a:t>
            </a:r>
            <a:r>
              <a:rPr lang="en-US" sz="2600" dirty="0" smtClean="0">
                <a:latin typeface="Times New Roman" charset="0"/>
                <a:ea typeface="Times New Roman" charset="0"/>
                <a:cs typeface="Times New Roman" charset="0"/>
              </a:rPr>
              <a:t>hold </a:t>
            </a:r>
            <a:r>
              <a:rPr lang="en-US" sz="2600" dirty="0">
                <a:latin typeface="Times New Roman" charset="0"/>
                <a:ea typeface="Times New Roman" charset="0"/>
                <a:cs typeface="Times New Roman" charset="0"/>
              </a:rPr>
              <a:t>a continuous opinion value </a:t>
            </a:r>
            <a:r>
              <a:rPr lang="en-US" sz="2600" dirty="0" smtClean="0">
                <a:latin typeface="Times New Roman" charset="0"/>
                <a:ea typeface="Times New Roman" charset="0"/>
                <a:cs typeface="Times New Roman" charset="0"/>
              </a:rPr>
              <a:t>between 0 and 1 and randomly interacted in pairs when the difference of their opinions </a:t>
            </a:r>
            <a:r>
              <a:rPr lang="en-US" sz="2600" dirty="0">
                <a:latin typeface="Times New Roman" charset="0"/>
                <a:ea typeface="Times New Roman" charset="0"/>
                <a:cs typeface="Times New Roman" charset="0"/>
              </a:rPr>
              <a:t>was below a </a:t>
            </a:r>
            <a:r>
              <a:rPr lang="en-US" sz="2600" dirty="0" smtClean="0">
                <a:latin typeface="Times New Roman" charset="0"/>
                <a:ea typeface="Times New Roman" charset="0"/>
                <a:cs typeface="Times New Roman" charset="0"/>
              </a:rPr>
              <a:t>fixed threshold </a:t>
            </a:r>
            <a:r>
              <a:rPr lang="en-US" sz="2600" dirty="0">
                <a:latin typeface="Times New Roman" charset="0"/>
                <a:ea typeface="Times New Roman" charset="0"/>
                <a:cs typeface="Times New Roman" charset="0"/>
              </a:rPr>
              <a:t>value. </a:t>
            </a:r>
            <a:r>
              <a:rPr lang="en-US" sz="2600" dirty="0" smtClean="0">
                <a:latin typeface="Times New Roman" charset="0"/>
                <a:ea typeface="Times New Roman" charset="0"/>
                <a:cs typeface="Times New Roman" charset="0"/>
              </a:rPr>
              <a:t>[5] produced a model where agents have a continuous opinion value between 0 and 1 and a binary stubbornness value toward his/her initial opinion. Agents update their opinion each iteration based on their initial opinion, how strongly they feel about their initial opinion, and the opinions of their neighbors. [4] also published a model where an agent has one continuous opinion. However, this model conducted its pairwise interactions with random agents from the whole graph. The Hegselmann-Krause Model [7] involves agents with continuous opinions, but they “aggregate </a:t>
            </a:r>
            <a:r>
              <a:rPr lang="en-US" sz="2600" dirty="0">
                <a:latin typeface="Times New Roman" charset="0"/>
                <a:ea typeface="Times New Roman" charset="0"/>
                <a:cs typeface="Times New Roman" charset="0"/>
              </a:rPr>
              <a:t>all other agent </a:t>
            </a:r>
            <a:r>
              <a:rPr lang="en-US" sz="2600" dirty="0" smtClean="0">
                <a:latin typeface="Times New Roman" charset="0"/>
                <a:ea typeface="Times New Roman" charset="0"/>
                <a:cs typeface="Times New Roman" charset="0"/>
              </a:rPr>
              <a:t>opinions within </a:t>
            </a:r>
            <a:r>
              <a:rPr lang="en-US" sz="2600" dirty="0">
                <a:latin typeface="Times New Roman" charset="0"/>
                <a:ea typeface="Times New Roman" charset="0"/>
                <a:cs typeface="Times New Roman" charset="0"/>
              </a:rPr>
              <a:t>their confidence bound and considers the group average for </a:t>
            </a:r>
            <a:r>
              <a:rPr lang="en-US" sz="2600" dirty="0" smtClean="0">
                <a:latin typeface="Times New Roman" charset="0"/>
                <a:ea typeface="Times New Roman" charset="0"/>
                <a:cs typeface="Times New Roman" charset="0"/>
              </a:rPr>
              <a:t>shifting their opinion” [10]. </a:t>
            </a:r>
          </a:p>
          <a:p>
            <a:r>
              <a:rPr lang="en-US" sz="2600" dirty="0" smtClean="0">
                <a:latin typeface="Times New Roman" charset="0"/>
                <a:ea typeface="Times New Roman" charset="0"/>
                <a:cs typeface="Times New Roman" charset="0"/>
              </a:rPr>
              <a:t>While the Opinion Dynamics literature is full of models where agents update their opinions, there is no published work on an "evolving graph model": i.e., one in which individuals add or delete relationships with others. This is clearly a shortcoming, since it takes into account only one of the two key phenomena that produce polarization -- not only do people change</a:t>
            </a:r>
          </a:p>
          <a:p>
            <a:pPr>
              <a:spcAft>
                <a:spcPts val="1200"/>
              </a:spcAft>
            </a:pPr>
            <a:r>
              <a:rPr lang="en-US" sz="2600" dirty="0" smtClean="0">
                <a:latin typeface="Times New Roman" charset="0"/>
                <a:ea typeface="Times New Roman" charset="0"/>
                <a:cs typeface="Times New Roman" charset="0"/>
              </a:rPr>
              <a:t>their opinions to match those of their friends, but they also deliberately seek out friends (consciously or unconsciously) who agree with their opinions. In terms of online social networks, users have the ability to friend/follow and unfriend/unfollow others on every social networking site. We implemented a simple model that incorporates this phenomenon which works as follows: cycle through all of the agents in the graph. For each of the agent's neighbors, if their opinions are the same, add an edge between the agent and another neighbor of that neighbor. If they disagree, on the other hand, remove the edge from the graph.</a:t>
            </a:r>
            <a:endParaRPr lang="en-US" sz="2600" dirty="0">
              <a:latin typeface="Times New Roman" charset="0"/>
              <a:ea typeface="Times New Roman" charset="0"/>
              <a:cs typeface="Times New Roman" charset="0"/>
            </a:endParaRPr>
          </a:p>
          <a:p>
            <a:pPr>
              <a:spcAft>
                <a:spcPts val="1200"/>
              </a:spcAft>
            </a:pPr>
            <a:r>
              <a:rPr lang="en-US" sz="3000" b="1" dirty="0" smtClean="0">
                <a:ea typeface="Helvetica" charset="0"/>
                <a:cs typeface="Helvetica" charset="0"/>
              </a:rPr>
              <a:t>Analytical Solutions vs. Simulations</a:t>
            </a:r>
            <a:endParaRPr lang="en-US" sz="3000" b="1" dirty="0">
              <a:ea typeface="Helvetica" charset="0"/>
              <a:cs typeface="Helvetica" charset="0"/>
            </a:endParaRPr>
          </a:p>
          <a:p>
            <a:r>
              <a:rPr lang="en-US" sz="2600" dirty="0" smtClean="0">
                <a:latin typeface="Times New Roman" charset="0"/>
                <a:ea typeface="Times New Roman" charset="0"/>
                <a:cs typeface="Times New Roman" charset="0"/>
              </a:rPr>
              <a:t>Many </a:t>
            </a:r>
            <a:r>
              <a:rPr lang="en-US" sz="2600" dirty="0">
                <a:latin typeface="Times New Roman" charset="0"/>
                <a:ea typeface="Times New Roman" charset="0"/>
                <a:cs typeface="Times New Roman" charset="0"/>
              </a:rPr>
              <a:t>researchers in the field of Opinion Dynamics have chosen to simplify their model so that the solution could be worked out analytically. </a:t>
            </a:r>
            <a:r>
              <a:rPr lang="en-US" sz="2600" dirty="0" smtClean="0">
                <a:latin typeface="Times New Roman" charset="0"/>
                <a:ea typeface="Times New Roman" charset="0"/>
                <a:cs typeface="Times New Roman" charset="0"/>
              </a:rPr>
              <a:t>The Binary Voter Model is just one example. By </a:t>
            </a:r>
            <a:r>
              <a:rPr lang="en-US" sz="2600" dirty="0">
                <a:latin typeface="Times New Roman" charset="0"/>
                <a:ea typeface="Times New Roman" charset="0"/>
                <a:cs typeface="Times New Roman" charset="0"/>
              </a:rPr>
              <a:t>coding a simulator function and many helper functions, not only can </a:t>
            </a:r>
            <a:r>
              <a:rPr lang="en-US" sz="2600" dirty="0" smtClean="0">
                <a:latin typeface="Times New Roman" charset="0"/>
                <a:ea typeface="Times New Roman" charset="0"/>
                <a:cs typeface="Times New Roman" charset="0"/>
              </a:rPr>
              <a:t>we </a:t>
            </a:r>
            <a:r>
              <a:rPr lang="en-US" sz="2600" dirty="0">
                <a:latin typeface="Times New Roman" charset="0"/>
                <a:ea typeface="Times New Roman" charset="0"/>
                <a:cs typeface="Times New Roman" charset="0"/>
              </a:rPr>
              <a:t>reproduce and visualize </a:t>
            </a:r>
            <a:r>
              <a:rPr lang="en-US" sz="2600" dirty="0" smtClean="0">
                <a:latin typeface="Times New Roman" charset="0"/>
                <a:ea typeface="Times New Roman" charset="0"/>
                <a:cs typeface="Times New Roman" charset="0"/>
              </a:rPr>
              <a:t>published </a:t>
            </a:r>
            <a:r>
              <a:rPr lang="en-US" sz="2600" dirty="0">
                <a:latin typeface="Times New Roman" charset="0"/>
                <a:ea typeface="Times New Roman" charset="0"/>
                <a:cs typeface="Times New Roman" charset="0"/>
              </a:rPr>
              <a:t>models, but we can explore other </a:t>
            </a:r>
            <a:r>
              <a:rPr lang="en-US" sz="2600" dirty="0" smtClean="0">
                <a:latin typeface="Times New Roman" charset="0"/>
                <a:ea typeface="Times New Roman" charset="0"/>
                <a:cs typeface="Times New Roman" charset="0"/>
              </a:rPr>
              <a:t>more complex variations that make </a:t>
            </a:r>
            <a:r>
              <a:rPr lang="en-US" sz="2600" dirty="0">
                <a:latin typeface="Times New Roman" charset="0"/>
                <a:ea typeface="Times New Roman" charset="0"/>
                <a:cs typeface="Times New Roman" charset="0"/>
              </a:rPr>
              <a:t>the </a:t>
            </a:r>
            <a:r>
              <a:rPr lang="en-US" sz="2600" dirty="0" smtClean="0">
                <a:latin typeface="Times New Roman" charset="0"/>
                <a:ea typeface="Times New Roman" charset="0"/>
                <a:cs typeface="Times New Roman" charset="0"/>
              </a:rPr>
              <a:t>models </a:t>
            </a:r>
            <a:r>
              <a:rPr lang="en-US" sz="2600" dirty="0">
                <a:latin typeface="Times New Roman" charset="0"/>
                <a:ea typeface="Times New Roman" charset="0"/>
                <a:cs typeface="Times New Roman" charset="0"/>
              </a:rPr>
              <a:t>more </a:t>
            </a:r>
            <a:r>
              <a:rPr lang="en-US" sz="2600" dirty="0" smtClean="0">
                <a:latin typeface="Times New Roman" charset="0"/>
                <a:ea typeface="Times New Roman" charset="0"/>
                <a:cs typeface="Times New Roman" charset="0"/>
              </a:rPr>
              <a:t>realistic and accurate. </a:t>
            </a:r>
            <a:r>
              <a:rPr lang="en-US" sz="2600" dirty="0">
                <a:latin typeface="Times New Roman" charset="0"/>
                <a:ea typeface="Times New Roman" charset="0"/>
                <a:cs typeface="Times New Roman" charset="0"/>
              </a:rPr>
              <a:t>There are two reasons to simulate a model: 1) to determine whether certain micro-behaviors are sufficient to produce known macro-observations and 2) to determine the macro-consequences of certain micro-behaviors. We are interested in the modeling assumptions that will produce macro-behaviors, such as entrenched polarization, alignment on seemingly diverse issues, </a:t>
            </a:r>
            <a:r>
              <a:rPr lang="en-US" sz="2600" dirty="0" smtClean="0">
                <a:latin typeface="Times New Roman" charset="0"/>
                <a:ea typeface="Times New Roman" charset="0"/>
                <a:cs typeface="Times New Roman" charset="0"/>
              </a:rPr>
              <a:t>and uniformity </a:t>
            </a:r>
            <a:r>
              <a:rPr lang="en-US" sz="2600" dirty="0">
                <a:latin typeface="Times New Roman" charset="0"/>
                <a:ea typeface="Times New Roman" charset="0"/>
                <a:cs typeface="Times New Roman" charset="0"/>
              </a:rPr>
              <a:t>of opinion</a:t>
            </a:r>
            <a:r>
              <a:rPr lang="en-US" sz="2600" dirty="0" smtClean="0">
                <a:latin typeface="Times New Roman" charset="0"/>
                <a:ea typeface="Times New Roman" charset="0"/>
                <a:cs typeface="Times New Roman" charset="0"/>
              </a:rPr>
              <a:t>.</a:t>
            </a:r>
            <a:endParaRPr lang="en-US" sz="2600" dirty="0">
              <a:latin typeface="Times New Roman" charset="0"/>
              <a:ea typeface="Times New Roman" charset="0"/>
              <a:cs typeface="Times New Roman" charset="0"/>
            </a:endParaRPr>
          </a:p>
        </p:txBody>
      </p:sp>
      <p:sp>
        <p:nvSpPr>
          <p:cNvPr id="1032" name="Text Box 13"/>
          <p:cNvSpPr txBox="1">
            <a:spLocks noChangeArrowheads="1"/>
          </p:cNvSpPr>
          <p:nvPr/>
        </p:nvSpPr>
        <p:spPr bwMode="auto">
          <a:xfrm>
            <a:off x="30570635" y="16851654"/>
            <a:ext cx="12095261" cy="5296796"/>
          </a:xfrm>
          <a:prstGeom prst="rect">
            <a:avLst/>
          </a:prstGeom>
          <a:noFill/>
          <a:ln w="12700">
            <a:noFill/>
            <a:miter lim="800000"/>
            <a:headEnd/>
            <a:tailEnd/>
          </a:ln>
        </p:spPr>
        <p:txBody>
          <a:bodyPr wrap="square" lIns="91421" tIns="91421" rIns="91421" bIns="91421">
            <a:spAutoFit/>
          </a:bodyPr>
          <a:lstStyle/>
          <a:p>
            <a:pPr>
              <a:spcBef>
                <a:spcPts val="0"/>
              </a:spcBef>
              <a:spcAft>
                <a:spcPts val="1200"/>
              </a:spcAft>
              <a:tabLst>
                <a:tab pos="633413" algn="l"/>
              </a:tabLst>
            </a:pPr>
            <a:r>
              <a:rPr lang="en-US" sz="4700" b="1" dirty="0" smtClean="0"/>
              <a:t>Future Work</a:t>
            </a:r>
            <a:endParaRPr lang="en-US" sz="4700" b="1" dirty="0"/>
          </a:p>
          <a:p>
            <a:pPr>
              <a:spcBef>
                <a:spcPts val="0"/>
              </a:spcBef>
              <a:spcAft>
                <a:spcPts val="1200"/>
              </a:spcAft>
              <a:tabLst>
                <a:tab pos="633413" algn="l"/>
              </a:tabLst>
            </a:pPr>
            <a:r>
              <a:rPr lang="en-US" sz="2600" dirty="0" smtClean="0">
                <a:latin typeface="Times New Roman" charset="0"/>
              </a:rPr>
              <a:t>One way we could get real-live data on people’s opinions and degree of polarization is from a social network like </a:t>
            </a:r>
            <a:r>
              <a:rPr lang="en-US" sz="2600" dirty="0" smtClean="0">
                <a:latin typeface="Times New Roman" charset="0"/>
                <a:ea typeface="Times New Roman" charset="0"/>
                <a:cs typeface="Times New Roman" charset="0"/>
              </a:rPr>
              <a:t>Twitter. Twitter, a </a:t>
            </a:r>
            <a:r>
              <a:rPr lang="en-US" sz="2600" dirty="0">
                <a:latin typeface="Times New Roman" charset="0"/>
                <a:ea typeface="Times New Roman" charset="0"/>
                <a:cs typeface="Times New Roman" charset="0"/>
              </a:rPr>
              <a:t>free social networking microblogging </a:t>
            </a:r>
            <a:r>
              <a:rPr lang="en-US" sz="2600" dirty="0" smtClean="0">
                <a:latin typeface="Times New Roman" charset="0"/>
                <a:ea typeface="Times New Roman" charset="0"/>
                <a:cs typeface="Times New Roman" charset="0"/>
              </a:rPr>
              <a:t>service, allows us to compile mass amounts of their data at a slow rate. We have gathered the tweets, friends, and followers of every twitter user who follows both </a:t>
            </a:r>
            <a:r>
              <a:rPr lang="is-IS" sz="2600" dirty="0" smtClean="0">
                <a:latin typeface="Times New Roman" charset="0"/>
              </a:rPr>
              <a:t>Speaker of the House, Paul Ryan, and House Minority Leader, Nancy Pelosi. We plan to track the dynamic relationships between the users and classify their political ideologies over time.</a:t>
            </a:r>
            <a:endParaRPr lang="en-US" sz="2600" dirty="0">
              <a:latin typeface="+mn-lt"/>
            </a:endParaRPr>
          </a:p>
          <a:p>
            <a:pPr>
              <a:spcBef>
                <a:spcPct val="10000"/>
              </a:spcBef>
              <a:tabLst>
                <a:tab pos="633413" algn="l"/>
              </a:tabLst>
            </a:pPr>
            <a:r>
              <a:rPr lang="en-US" sz="2600" dirty="0" smtClean="0">
                <a:latin typeface="+mn-lt"/>
              </a:rPr>
              <a:t>On </a:t>
            </a:r>
            <a:r>
              <a:rPr lang="en-US" sz="2600" dirty="0">
                <a:latin typeface="+mn-lt"/>
              </a:rPr>
              <a:t>Twitter, each user has a unique twitter handle (i.e. username) and twitter identification number. Below is an example of a real Twitter </a:t>
            </a:r>
            <a:r>
              <a:rPr lang="en-US" sz="2600" dirty="0" smtClean="0">
                <a:latin typeface="+mn-lt"/>
              </a:rPr>
              <a:t>user who follows Paul Ryan and </a:t>
            </a:r>
            <a:r>
              <a:rPr lang="en-US" sz="2600" dirty="0">
                <a:latin typeface="+mn-lt"/>
              </a:rPr>
              <a:t>a few of her tweets.</a:t>
            </a:r>
            <a:endParaRPr lang="is-IS" sz="2600" dirty="0">
              <a:latin typeface="+mn-lt"/>
            </a:endParaRPr>
          </a:p>
          <a:p>
            <a:pPr>
              <a:spcBef>
                <a:spcPct val="10000"/>
              </a:spcBef>
              <a:tabLst>
                <a:tab pos="633413" algn="l"/>
              </a:tabLst>
            </a:pPr>
            <a:endParaRPr lang="is-IS" sz="2600" dirty="0">
              <a:latin typeface="Times New Roman" charset="0"/>
            </a:endParaRPr>
          </a:p>
        </p:txBody>
      </p:sp>
      <p:sp>
        <p:nvSpPr>
          <p:cNvPr id="2062" name="Text Box 14"/>
          <p:cNvSpPr txBox="1">
            <a:spLocks noChangeArrowheads="1"/>
          </p:cNvSpPr>
          <p:nvPr/>
        </p:nvSpPr>
        <p:spPr bwMode="auto">
          <a:xfrm>
            <a:off x="4632305" y="1350427"/>
            <a:ext cx="38091209" cy="5155219"/>
          </a:xfrm>
          <a:prstGeom prst="rect">
            <a:avLst/>
          </a:prstGeom>
          <a:noFill/>
          <a:ln w="12700">
            <a:noFill/>
            <a:miter lim="800000"/>
            <a:headEnd/>
            <a:tailEnd/>
          </a:ln>
          <a:effectLst/>
        </p:spPr>
        <p:txBody>
          <a:bodyPr wrap="square" lIns="91421" tIns="91421" rIns="91421" bIns="91421">
            <a:spAutoFit/>
          </a:bodyPr>
          <a:lstStyle/>
          <a:p>
            <a:pPr algn="ctr">
              <a:spcBef>
                <a:spcPct val="50000"/>
              </a:spcBef>
              <a:defRPr/>
            </a:pPr>
            <a:r>
              <a:rPr lang="en-US" sz="8900" b="1" dirty="0" smtClean="0"/>
              <a:t>Propagating Opinions vs. Evolving Graphs For </a:t>
            </a:r>
            <a:r>
              <a:rPr lang="en-US" sz="8900" b="1" dirty="0" smtClean="0"/>
              <a:t>Simulating</a:t>
            </a:r>
          </a:p>
          <a:p>
            <a:pPr algn="ctr">
              <a:spcBef>
                <a:spcPts val="0"/>
              </a:spcBef>
              <a:defRPr/>
            </a:pPr>
            <a:r>
              <a:rPr lang="en-US" sz="8900" b="1" dirty="0" smtClean="0"/>
              <a:t>Political Polarization</a:t>
            </a:r>
            <a:endParaRPr lang="en-US" sz="9500" b="1" dirty="0"/>
          </a:p>
          <a:p>
            <a:pPr algn="ctr">
              <a:lnSpc>
                <a:spcPct val="150000"/>
              </a:lnSpc>
              <a:spcBef>
                <a:spcPts val="0"/>
              </a:spcBef>
              <a:defRPr/>
            </a:pPr>
            <a:r>
              <a:rPr lang="en-US" sz="5800" b="1" dirty="0" smtClean="0"/>
              <a:t>Hannah Zontine</a:t>
            </a:r>
            <a:r>
              <a:rPr lang="en-US" sz="5800" dirty="0" smtClean="0"/>
              <a:t>— </a:t>
            </a:r>
            <a:r>
              <a:rPr lang="en-US" sz="5800" dirty="0"/>
              <a:t>Department of </a:t>
            </a:r>
            <a:r>
              <a:rPr lang="en-US" sz="5800" dirty="0" smtClean="0"/>
              <a:t>Computer Science</a:t>
            </a:r>
            <a:r>
              <a:rPr lang="en-US" sz="5800" dirty="0" smtClean="0"/>
              <a:t>, </a:t>
            </a:r>
            <a:r>
              <a:rPr lang="en-US" sz="5800" dirty="0"/>
              <a:t>University of </a:t>
            </a:r>
            <a:r>
              <a:rPr lang="en-US" sz="5800" dirty="0" smtClean="0"/>
              <a:t>Mary Washington</a:t>
            </a:r>
          </a:p>
          <a:p>
            <a:pPr algn="ctr">
              <a:spcBef>
                <a:spcPts val="0"/>
              </a:spcBef>
              <a:defRPr/>
            </a:pPr>
            <a:r>
              <a:rPr lang="en-US" sz="5400" b="1" dirty="0" smtClean="0">
                <a:effectLst>
                  <a:outerShdw blurRad="38100" dist="38100" dir="2700000" algn="tl">
                    <a:srgbClr val="C0C0C0"/>
                  </a:outerShdw>
                </a:effectLst>
              </a:rPr>
              <a:t>Dr. Stephen Davies</a:t>
            </a:r>
            <a:r>
              <a:rPr lang="en-US" sz="5400" dirty="0" smtClean="0"/>
              <a:t>— </a:t>
            </a:r>
            <a:r>
              <a:rPr lang="en-US" sz="5400" dirty="0" smtClean="0">
                <a:effectLst>
                  <a:outerShdw blurRad="38100" dist="38100" dir="2700000" algn="tl">
                    <a:srgbClr val="C0C0C0"/>
                  </a:outerShdw>
                </a:effectLst>
              </a:rPr>
              <a:t>Faculty Supervisor</a:t>
            </a:r>
            <a:endParaRPr lang="en-US" sz="5400" dirty="0" smtClean="0">
              <a:effectLst>
                <a:outerShdw blurRad="38100" dist="38100" dir="2700000" algn="tl">
                  <a:srgbClr val="C0C0C0"/>
                </a:outerShdw>
              </a:effectLst>
            </a:endParaRPr>
          </a:p>
        </p:txBody>
      </p:sp>
      <p:sp>
        <p:nvSpPr>
          <p:cNvPr id="1034" name="Text Box 15"/>
          <p:cNvSpPr txBox="1">
            <a:spLocks noChangeArrowheads="1"/>
          </p:cNvSpPr>
          <p:nvPr/>
        </p:nvSpPr>
        <p:spPr bwMode="auto">
          <a:xfrm>
            <a:off x="30429854" y="26524739"/>
            <a:ext cx="12595175" cy="8509984"/>
          </a:xfrm>
          <a:prstGeom prst="rect">
            <a:avLst/>
          </a:prstGeom>
          <a:noFill/>
          <a:ln w="12700">
            <a:noFill/>
            <a:miter lim="800000"/>
            <a:headEnd/>
            <a:tailEnd/>
          </a:ln>
        </p:spPr>
        <p:txBody>
          <a:bodyPr wrap="square" lIns="91421" tIns="91421" rIns="91421" bIns="91421">
            <a:spAutoFit/>
          </a:bodyPr>
          <a:lstStyle/>
          <a:p>
            <a:pPr marL="498475" indent="-498475">
              <a:spcBef>
                <a:spcPts val="0"/>
              </a:spcBef>
              <a:spcAft>
                <a:spcPts val="1200"/>
              </a:spcAft>
            </a:pPr>
            <a:r>
              <a:rPr lang="en-US" sz="4700" b="1" dirty="0"/>
              <a:t>Literature cited</a:t>
            </a:r>
          </a:p>
          <a:p>
            <a:r>
              <a:rPr lang="en-US" sz="2200" dirty="0" smtClean="0">
                <a:latin typeface="Times New Roman" charset="0"/>
                <a:ea typeface="Times New Roman" charset="0"/>
                <a:cs typeface="Times New Roman" charset="0"/>
              </a:rPr>
              <a:t>[1] Aldous and Fill, “Reversible Markov Chains and Random Walks on Graphs.” 1994.</a:t>
            </a:r>
          </a:p>
          <a:p>
            <a:r>
              <a:rPr lang="en-US" sz="2200" dirty="0" smtClean="0">
                <a:latin typeface="Times New Roman" charset="0"/>
                <a:ea typeface="Times New Roman" charset="0"/>
                <a:cs typeface="Times New Roman" charset="0"/>
              </a:rPr>
              <a:t>[2] </a:t>
            </a:r>
            <a:r>
              <a:rPr lang="en-US" sz="2200" dirty="0">
                <a:latin typeface="Times New Roman" charset="0"/>
                <a:ea typeface="Times New Roman" charset="0"/>
                <a:cs typeface="Times New Roman" charset="0"/>
              </a:rPr>
              <a:t>P. Clifford and A. Sudbury, “A Model for Spatial Conflict,” </a:t>
            </a:r>
            <a:r>
              <a:rPr lang="en-US" sz="2200" dirty="0" err="1" smtClean="0">
                <a:latin typeface="Times New Roman" charset="0"/>
                <a:ea typeface="Times New Roman" charset="0"/>
                <a:cs typeface="Times New Roman" charset="0"/>
              </a:rPr>
              <a:t>Biometrika</a:t>
            </a:r>
            <a:r>
              <a:rPr lang="en-US" sz="2200" dirty="0" smtClean="0">
                <a:latin typeface="Times New Roman" charset="0"/>
                <a:ea typeface="Times New Roman" charset="0"/>
                <a:cs typeface="Times New Roman" charset="0"/>
              </a:rPr>
              <a:t>, </a:t>
            </a:r>
            <a:r>
              <a:rPr lang="pl-PL" sz="2200" dirty="0" smtClean="0">
                <a:latin typeface="Times New Roman" charset="0"/>
                <a:ea typeface="Times New Roman" charset="0"/>
                <a:cs typeface="Times New Roman" charset="0"/>
              </a:rPr>
              <a:t>vol</a:t>
            </a:r>
            <a:r>
              <a:rPr lang="pl-PL" sz="2200" dirty="0">
                <a:latin typeface="Times New Roman" charset="0"/>
                <a:ea typeface="Times New Roman" charset="0"/>
                <a:cs typeface="Times New Roman" charset="0"/>
              </a:rPr>
              <a:t>. 60, no. 3, pp. 581–588, </a:t>
            </a:r>
            <a:r>
              <a:rPr lang="pl-PL" sz="2200" dirty="0" smtClean="0">
                <a:latin typeface="Times New Roman" charset="0"/>
                <a:ea typeface="Times New Roman" charset="0"/>
                <a:cs typeface="Times New Roman" charset="0"/>
              </a:rPr>
              <a:t>1973.</a:t>
            </a:r>
            <a:endParaRPr lang="en-US" sz="2200" dirty="0" smtClean="0">
              <a:latin typeface="Times New Roman" charset="0"/>
              <a:ea typeface="Times New Roman" charset="0"/>
              <a:cs typeface="Times New Roman" charset="0"/>
            </a:endParaRPr>
          </a:p>
          <a:p>
            <a:r>
              <a:rPr lang="en-US" sz="2200" dirty="0" smtClean="0">
                <a:latin typeface="Times New Roman" charset="0"/>
                <a:ea typeface="Times New Roman" charset="0"/>
                <a:cs typeface="Times New Roman" charset="0"/>
              </a:rPr>
              <a:t>[3] </a:t>
            </a:r>
            <a:r>
              <a:rPr lang="en-US" sz="2200" dirty="0" err="1" smtClean="0">
                <a:latin typeface="Times New Roman" charset="0"/>
                <a:ea typeface="Times New Roman" charset="0"/>
                <a:cs typeface="Times New Roman" charset="0"/>
              </a:rPr>
              <a:t>Davemanual.com</a:t>
            </a:r>
            <a:r>
              <a:rPr lang="en-US" sz="2200" dirty="0" smtClean="0">
                <a:latin typeface="Times New Roman" charset="0"/>
                <a:ea typeface="Times New Roman" charset="0"/>
                <a:cs typeface="Times New Roman" charset="0"/>
              </a:rPr>
              <a:t>. ”The Definition of Polarization.”</a:t>
            </a:r>
          </a:p>
          <a:p>
            <a:r>
              <a:rPr lang="en-US" sz="2200" dirty="0" smtClean="0">
                <a:latin typeface="Times New Roman" charset="0"/>
                <a:ea typeface="Times New Roman" charset="0"/>
                <a:cs typeface="Times New Roman" charset="0"/>
              </a:rPr>
              <a:t>[</a:t>
            </a:r>
            <a:r>
              <a:rPr lang="en-US" sz="2200" dirty="0">
                <a:latin typeface="Times New Roman" charset="0"/>
                <a:ea typeface="Times New Roman" charset="0"/>
                <a:cs typeface="Times New Roman" charset="0"/>
              </a:rPr>
              <a:t>4] </a:t>
            </a:r>
            <a:r>
              <a:rPr lang="en-US" sz="2200" dirty="0" err="1">
                <a:latin typeface="Times New Roman" charset="0"/>
                <a:ea typeface="Times New Roman" charset="0"/>
                <a:cs typeface="Times New Roman" charset="0"/>
              </a:rPr>
              <a:t>Deffuant</a:t>
            </a:r>
            <a:r>
              <a:rPr lang="en-US" sz="2200" dirty="0">
                <a:latin typeface="Times New Roman" charset="0"/>
                <a:ea typeface="Times New Roman" charset="0"/>
                <a:cs typeface="Times New Roman" charset="0"/>
              </a:rPr>
              <a:t>, Guillaume, David </a:t>
            </a:r>
            <a:r>
              <a:rPr lang="en-US" sz="2200" dirty="0" err="1">
                <a:latin typeface="Times New Roman" charset="0"/>
                <a:ea typeface="Times New Roman" charset="0"/>
                <a:cs typeface="Times New Roman" charset="0"/>
              </a:rPr>
              <a:t>Neau</a:t>
            </a:r>
            <a:r>
              <a:rPr lang="en-US" sz="2200" dirty="0">
                <a:latin typeface="Times New Roman" charset="0"/>
                <a:ea typeface="Times New Roman" charset="0"/>
                <a:cs typeface="Times New Roman" charset="0"/>
              </a:rPr>
              <a:t>, Frederic </a:t>
            </a:r>
            <a:r>
              <a:rPr lang="en-US" sz="2200" dirty="0" err="1">
                <a:latin typeface="Times New Roman" charset="0"/>
                <a:ea typeface="Times New Roman" charset="0"/>
                <a:cs typeface="Times New Roman" charset="0"/>
              </a:rPr>
              <a:t>Amblard</a:t>
            </a:r>
            <a:r>
              <a:rPr lang="en-US" sz="2200" dirty="0">
                <a:latin typeface="Times New Roman" charset="0"/>
                <a:ea typeface="Times New Roman" charset="0"/>
                <a:cs typeface="Times New Roman" charset="0"/>
              </a:rPr>
              <a:t>, and Gérard </a:t>
            </a:r>
            <a:r>
              <a:rPr lang="en-US" sz="2200" dirty="0" err="1">
                <a:latin typeface="Times New Roman" charset="0"/>
                <a:ea typeface="Times New Roman" charset="0"/>
                <a:cs typeface="Times New Roman" charset="0"/>
              </a:rPr>
              <a:t>Weisbuch</a:t>
            </a:r>
            <a:r>
              <a:rPr lang="en-US" sz="2200" dirty="0">
                <a:latin typeface="Times New Roman" charset="0"/>
                <a:ea typeface="Times New Roman" charset="0"/>
                <a:cs typeface="Times New Roman" charset="0"/>
              </a:rPr>
              <a:t>. “Mixing Beliefs among </a:t>
            </a:r>
            <a:r>
              <a:rPr lang="en-US" sz="2200" dirty="0">
                <a:latin typeface="Times New Roman" charset="0"/>
                <a:ea typeface="Times New Roman" charset="0"/>
                <a:cs typeface="Times New Roman" charset="0"/>
              </a:rPr>
              <a:t>	</a:t>
            </a:r>
            <a:r>
              <a:rPr lang="en-US" sz="2200" dirty="0" smtClean="0">
                <a:latin typeface="Times New Roman" charset="0"/>
                <a:ea typeface="Times New Roman" charset="0"/>
                <a:cs typeface="Times New Roman" charset="0"/>
              </a:rPr>
              <a:t>Interacting </a:t>
            </a:r>
            <a:r>
              <a:rPr lang="en-US" sz="2200" dirty="0">
                <a:latin typeface="Times New Roman" charset="0"/>
                <a:ea typeface="Times New Roman" charset="0"/>
                <a:cs typeface="Times New Roman" charset="0"/>
              </a:rPr>
              <a:t>Agents.” Advances in Complex Systems 3, (2000): 87–98</a:t>
            </a:r>
            <a:r>
              <a:rPr lang="en-US" sz="2200" dirty="0" smtClean="0">
                <a:latin typeface="Times New Roman" charset="0"/>
                <a:ea typeface="Times New Roman" charset="0"/>
                <a:cs typeface="Times New Roman" charset="0"/>
              </a:rPr>
              <a:t>.</a:t>
            </a:r>
            <a:endParaRPr lang="sk-SK" sz="2200" dirty="0">
              <a:latin typeface="Times New Roman" charset="0"/>
              <a:ea typeface="Times New Roman" charset="0"/>
              <a:cs typeface="Times New Roman" charset="0"/>
            </a:endParaRPr>
          </a:p>
          <a:p>
            <a:r>
              <a:rPr lang="sk-SK" sz="2200" dirty="0">
                <a:latin typeface="Times New Roman" charset="0"/>
                <a:ea typeface="Times New Roman" charset="0"/>
                <a:cs typeface="Times New Roman" charset="0"/>
              </a:rPr>
              <a:t>[5] </a:t>
            </a:r>
            <a:r>
              <a:rPr lang="sk-SK" sz="2200" dirty="0" err="1">
                <a:latin typeface="Times New Roman" charset="0"/>
                <a:ea typeface="Times New Roman" charset="0"/>
                <a:cs typeface="Times New Roman" charset="0"/>
              </a:rPr>
              <a:t>Ghaderi</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Javad</a:t>
            </a:r>
            <a:r>
              <a:rPr lang="sk-SK" sz="2200" dirty="0">
                <a:latin typeface="Times New Roman" charset="0"/>
                <a:ea typeface="Times New Roman" charset="0"/>
                <a:cs typeface="Times New Roman" charset="0"/>
              </a:rPr>
              <a:t>, and R. </a:t>
            </a:r>
            <a:r>
              <a:rPr lang="sk-SK" sz="2200" dirty="0" err="1">
                <a:latin typeface="Times New Roman" charset="0"/>
                <a:ea typeface="Times New Roman" charset="0"/>
                <a:cs typeface="Times New Roman" charset="0"/>
              </a:rPr>
              <a:t>Srikant</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Opinion</a:t>
            </a:r>
            <a:r>
              <a:rPr lang="sk-SK" sz="2200" dirty="0">
                <a:latin typeface="Times New Roman" charset="0"/>
                <a:ea typeface="Times New Roman" charset="0"/>
                <a:cs typeface="Times New Roman" charset="0"/>
              </a:rPr>
              <a:t> Dynamics in </a:t>
            </a:r>
            <a:r>
              <a:rPr lang="sk-SK" sz="2200" dirty="0" err="1">
                <a:latin typeface="Times New Roman" charset="0"/>
                <a:ea typeface="Times New Roman" charset="0"/>
                <a:cs typeface="Times New Roman" charset="0"/>
              </a:rPr>
              <a:t>Social</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Networks</a:t>
            </a:r>
            <a:r>
              <a:rPr lang="sk-SK" sz="2200" dirty="0">
                <a:latin typeface="Times New Roman" charset="0"/>
                <a:ea typeface="Times New Roman" charset="0"/>
                <a:cs typeface="Times New Roman" charset="0"/>
              </a:rPr>
              <a:t>: A </a:t>
            </a:r>
            <a:r>
              <a:rPr lang="sk-SK" sz="2200" dirty="0" err="1">
                <a:latin typeface="Times New Roman" charset="0"/>
                <a:ea typeface="Times New Roman" charset="0"/>
                <a:cs typeface="Times New Roman" charset="0"/>
              </a:rPr>
              <a:t>Local</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Interaction</a:t>
            </a:r>
            <a:r>
              <a:rPr lang="sk-SK" sz="2200" dirty="0">
                <a:latin typeface="Times New Roman" charset="0"/>
                <a:ea typeface="Times New Roman" charset="0"/>
                <a:cs typeface="Times New Roman" charset="0"/>
              </a:rPr>
              <a:t> Game </a:t>
            </a:r>
            <a:r>
              <a:rPr lang="sk-SK" sz="2200" dirty="0" err="1">
                <a:latin typeface="Times New Roman" charset="0"/>
                <a:ea typeface="Times New Roman" charset="0"/>
                <a:cs typeface="Times New Roman" charset="0"/>
              </a:rPr>
              <a:t>with</a:t>
            </a:r>
            <a:r>
              <a:rPr lang="sk-SK" sz="2200" dirty="0">
                <a:latin typeface="Times New Roman" charset="0"/>
                <a:ea typeface="Times New Roman" charset="0"/>
                <a:cs typeface="Times New Roman" charset="0"/>
              </a:rPr>
              <a:t> </a:t>
            </a:r>
            <a:r>
              <a:rPr lang="sk-SK" sz="2200" dirty="0" smtClean="0">
                <a:latin typeface="Times New Roman" charset="0"/>
                <a:ea typeface="Times New Roman" charset="0"/>
                <a:cs typeface="Times New Roman" charset="0"/>
              </a:rPr>
              <a:t>	</a:t>
            </a:r>
            <a:r>
              <a:rPr lang="sk-SK" sz="2200" dirty="0" err="1" smtClean="0">
                <a:latin typeface="Times New Roman" charset="0"/>
                <a:ea typeface="Times New Roman" charset="0"/>
                <a:cs typeface="Times New Roman" charset="0"/>
              </a:rPr>
              <a:t>Stubborn</a:t>
            </a:r>
            <a:r>
              <a:rPr lang="sk-SK" sz="2200" dirty="0" smtClean="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Agents</a:t>
            </a:r>
            <a:r>
              <a:rPr lang="sk-SK" sz="2200" dirty="0">
                <a:latin typeface="Times New Roman" charset="0"/>
                <a:ea typeface="Times New Roman" charset="0"/>
                <a:cs typeface="Times New Roman" charset="0"/>
              </a:rPr>
              <a:t>.” arXiv:1208.5076 [</a:t>
            </a:r>
            <a:r>
              <a:rPr lang="sk-SK" sz="2200" dirty="0" err="1">
                <a:latin typeface="Times New Roman" charset="0"/>
                <a:ea typeface="Times New Roman" charset="0"/>
                <a:cs typeface="Times New Roman" charset="0"/>
              </a:rPr>
              <a:t>cs</a:t>
            </a:r>
            <a:r>
              <a:rPr lang="sk-SK" sz="2200" dirty="0">
                <a:latin typeface="Times New Roman" charset="0"/>
                <a:ea typeface="Times New Roman" charset="0"/>
                <a:cs typeface="Times New Roman" charset="0"/>
              </a:rPr>
              <a:t>], August 24, 2012</a:t>
            </a:r>
            <a:r>
              <a:rPr lang="sk-SK" sz="2200" dirty="0" smtClean="0">
                <a:latin typeface="Times New Roman" charset="0"/>
                <a:ea typeface="Times New Roman" charset="0"/>
                <a:cs typeface="Times New Roman" charset="0"/>
              </a:rPr>
              <a:t>.</a:t>
            </a:r>
          </a:p>
          <a:p>
            <a:r>
              <a:rPr lang="sk-SK" sz="2200" dirty="0" smtClean="0">
                <a:latin typeface="Times New Roman" charset="0"/>
                <a:ea typeface="Times New Roman" charset="0"/>
                <a:cs typeface="Times New Roman" charset="0"/>
              </a:rPr>
              <a:t>[</a:t>
            </a:r>
            <a:r>
              <a:rPr lang="sk-SK" sz="2200" dirty="0">
                <a:latin typeface="Times New Roman" charset="0"/>
                <a:ea typeface="Times New Roman" charset="0"/>
                <a:cs typeface="Times New Roman" charset="0"/>
              </a:rPr>
              <a:t>6] </a:t>
            </a:r>
            <a:r>
              <a:rPr lang="sk-SK" sz="2200" dirty="0" err="1">
                <a:latin typeface="Times New Roman" charset="0"/>
                <a:ea typeface="Times New Roman" charset="0"/>
                <a:cs typeface="Times New Roman" charset="0"/>
              </a:rPr>
              <a:t>Gollapudi</a:t>
            </a:r>
            <a:r>
              <a:rPr lang="sk-SK" sz="2200" dirty="0">
                <a:latin typeface="Times New Roman" charset="0"/>
                <a:ea typeface="Times New Roman" charset="0"/>
                <a:cs typeface="Times New Roman" charset="0"/>
              </a:rPr>
              <a:t>, Das, and </a:t>
            </a:r>
            <a:r>
              <a:rPr lang="sk-SK" sz="2200" dirty="0" err="1">
                <a:latin typeface="Times New Roman" charset="0"/>
                <a:ea typeface="Times New Roman" charset="0"/>
                <a:cs typeface="Times New Roman" charset="0"/>
              </a:rPr>
              <a:t>Munagala</a:t>
            </a:r>
            <a:r>
              <a:rPr lang="sk-SK" sz="2200" dirty="0">
                <a:latin typeface="Times New Roman" charset="0"/>
                <a:ea typeface="Times New Roman" charset="0"/>
                <a:cs typeface="Times New Roman" charset="0"/>
              </a:rPr>
              <a:t>. “Modeling </a:t>
            </a:r>
            <a:r>
              <a:rPr lang="sk-SK" sz="2200" dirty="0" err="1">
                <a:latin typeface="Times New Roman" charset="0"/>
                <a:ea typeface="Times New Roman" charset="0"/>
                <a:cs typeface="Times New Roman" charset="0"/>
              </a:rPr>
              <a:t>Opinion</a:t>
            </a:r>
            <a:r>
              <a:rPr lang="sk-SK" sz="2200" dirty="0">
                <a:latin typeface="Times New Roman" charset="0"/>
                <a:ea typeface="Times New Roman" charset="0"/>
                <a:cs typeface="Times New Roman" charset="0"/>
              </a:rPr>
              <a:t> Dynamics in </a:t>
            </a:r>
            <a:r>
              <a:rPr lang="sk-SK" sz="2200" dirty="0" err="1">
                <a:latin typeface="Times New Roman" charset="0"/>
                <a:ea typeface="Times New Roman" charset="0"/>
                <a:cs typeface="Times New Roman" charset="0"/>
              </a:rPr>
              <a:t>Social</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Networks</a:t>
            </a:r>
            <a:r>
              <a:rPr lang="sk-SK" sz="2200" dirty="0">
                <a:latin typeface="Times New Roman" charset="0"/>
                <a:ea typeface="Times New Roman" charset="0"/>
                <a:cs typeface="Times New Roman" charset="0"/>
              </a:rPr>
              <a:t>.” In </a:t>
            </a:r>
            <a:r>
              <a:rPr lang="sk-SK" sz="2200" dirty="0" err="1">
                <a:latin typeface="Times New Roman" charset="0"/>
                <a:ea typeface="Times New Roman" charset="0"/>
                <a:cs typeface="Times New Roman" charset="0"/>
              </a:rPr>
              <a:t>Proceedings</a:t>
            </a:r>
            <a:r>
              <a:rPr lang="sk-SK" sz="2200" dirty="0">
                <a:latin typeface="Times New Roman" charset="0"/>
                <a:ea typeface="Times New Roman" charset="0"/>
                <a:cs typeface="Times New Roman" charset="0"/>
              </a:rPr>
              <a:t> of </a:t>
            </a:r>
            <a:r>
              <a:rPr lang="sk-SK" sz="2200" dirty="0" err="1">
                <a:latin typeface="Times New Roman" charset="0"/>
                <a:ea typeface="Times New Roman" charset="0"/>
                <a:cs typeface="Times New Roman" charset="0"/>
              </a:rPr>
              <a:t>the</a:t>
            </a:r>
            <a:r>
              <a:rPr lang="sk-SK" sz="2200" dirty="0">
                <a:latin typeface="Times New Roman" charset="0"/>
                <a:ea typeface="Times New Roman" charset="0"/>
                <a:cs typeface="Times New Roman" charset="0"/>
              </a:rPr>
              <a:t> </a:t>
            </a:r>
            <a:r>
              <a:rPr lang="sk-SK" sz="2200" dirty="0" smtClean="0">
                <a:latin typeface="Times New Roman" charset="0"/>
                <a:ea typeface="Times New Roman" charset="0"/>
                <a:cs typeface="Times New Roman" charset="0"/>
              </a:rPr>
              <a:t>	7th </a:t>
            </a:r>
            <a:r>
              <a:rPr lang="sk-SK" sz="2200" dirty="0">
                <a:latin typeface="Times New Roman" charset="0"/>
                <a:ea typeface="Times New Roman" charset="0"/>
                <a:cs typeface="Times New Roman" charset="0"/>
              </a:rPr>
              <a:t>ACM International </a:t>
            </a:r>
            <a:r>
              <a:rPr lang="sk-SK" sz="2200" dirty="0" err="1">
                <a:latin typeface="Times New Roman" charset="0"/>
                <a:ea typeface="Times New Roman" charset="0"/>
                <a:cs typeface="Times New Roman" charset="0"/>
              </a:rPr>
              <a:t>Conference</a:t>
            </a:r>
            <a:r>
              <a:rPr lang="sk-SK" sz="2200" dirty="0">
                <a:latin typeface="Times New Roman" charset="0"/>
                <a:ea typeface="Times New Roman" charset="0"/>
                <a:cs typeface="Times New Roman" charset="0"/>
              </a:rPr>
              <a:t> on Web </a:t>
            </a:r>
            <a:r>
              <a:rPr lang="sk-SK" sz="2200" dirty="0" err="1">
                <a:latin typeface="Times New Roman" charset="0"/>
                <a:ea typeface="Times New Roman" charset="0"/>
                <a:cs typeface="Times New Roman" charset="0"/>
              </a:rPr>
              <a:t>Search</a:t>
            </a:r>
            <a:r>
              <a:rPr lang="sk-SK" sz="2200" dirty="0">
                <a:latin typeface="Times New Roman" charset="0"/>
                <a:ea typeface="Times New Roman" charset="0"/>
                <a:cs typeface="Times New Roman" charset="0"/>
              </a:rPr>
              <a:t> and </a:t>
            </a:r>
            <a:r>
              <a:rPr lang="sk-SK" sz="2200" dirty="0" err="1">
                <a:latin typeface="Times New Roman" charset="0"/>
                <a:ea typeface="Times New Roman" charset="0"/>
                <a:cs typeface="Times New Roman" charset="0"/>
              </a:rPr>
              <a:t>Data</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Mining</a:t>
            </a:r>
            <a:r>
              <a:rPr lang="sk-SK" sz="2200" dirty="0">
                <a:latin typeface="Times New Roman" charset="0"/>
                <a:ea typeface="Times New Roman" charset="0"/>
                <a:cs typeface="Times New Roman" charset="0"/>
              </a:rPr>
              <a:t>, 2014</a:t>
            </a:r>
            <a:r>
              <a:rPr lang="sk-SK" sz="2200" dirty="0" smtClean="0">
                <a:latin typeface="Times New Roman" charset="0"/>
                <a:ea typeface="Times New Roman" charset="0"/>
                <a:cs typeface="Times New Roman" charset="0"/>
              </a:rPr>
              <a:t>.</a:t>
            </a:r>
            <a:endParaRPr lang="sk-SK" sz="2200" dirty="0">
              <a:latin typeface="Times New Roman" charset="0"/>
              <a:ea typeface="Times New Roman" charset="0"/>
              <a:cs typeface="Times New Roman" charset="0"/>
            </a:endParaRPr>
          </a:p>
          <a:p>
            <a:r>
              <a:rPr lang="sk-SK" sz="2200" dirty="0">
                <a:latin typeface="Times New Roman" charset="0"/>
                <a:ea typeface="Times New Roman" charset="0"/>
                <a:cs typeface="Times New Roman" charset="0"/>
              </a:rPr>
              <a:t>[7] Hegselmann, </a:t>
            </a:r>
            <a:r>
              <a:rPr lang="sk-SK" sz="2200" dirty="0" err="1">
                <a:latin typeface="Times New Roman" charset="0"/>
                <a:ea typeface="Times New Roman" charset="0"/>
                <a:cs typeface="Times New Roman" charset="0"/>
              </a:rPr>
              <a:t>Rainer</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Ulrich</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Krause</a:t>
            </a:r>
            <a:r>
              <a:rPr lang="sk-SK" sz="2200" dirty="0">
                <a:latin typeface="Times New Roman" charset="0"/>
                <a:ea typeface="Times New Roman" charset="0"/>
                <a:cs typeface="Times New Roman" charset="0"/>
              </a:rPr>
              <a:t>, and </a:t>
            </a:r>
            <a:r>
              <a:rPr lang="sk-SK" sz="2200" dirty="0" err="1">
                <a:latin typeface="Times New Roman" charset="0"/>
                <a:ea typeface="Times New Roman" charset="0"/>
                <a:cs typeface="Times New Roman" charset="0"/>
              </a:rPr>
              <a:t>others</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Opinion</a:t>
            </a:r>
            <a:r>
              <a:rPr lang="sk-SK" sz="2200" dirty="0">
                <a:latin typeface="Times New Roman" charset="0"/>
                <a:ea typeface="Times New Roman" charset="0"/>
                <a:cs typeface="Times New Roman" charset="0"/>
              </a:rPr>
              <a:t> Dynamics and </a:t>
            </a:r>
            <a:r>
              <a:rPr lang="sk-SK" sz="2200" dirty="0" err="1">
                <a:latin typeface="Times New Roman" charset="0"/>
                <a:ea typeface="Times New Roman" charset="0"/>
                <a:cs typeface="Times New Roman" charset="0"/>
              </a:rPr>
              <a:t>Bounded</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Confidence</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Models</a:t>
            </a:r>
            <a:r>
              <a:rPr lang="sk-SK" sz="2200" dirty="0">
                <a:latin typeface="Times New Roman" charset="0"/>
                <a:ea typeface="Times New Roman" charset="0"/>
                <a:cs typeface="Times New Roman" charset="0"/>
              </a:rPr>
              <a:t>, </a:t>
            </a:r>
            <a:r>
              <a:rPr lang="sk-SK" sz="2200" dirty="0" smtClean="0">
                <a:latin typeface="Times New Roman" charset="0"/>
                <a:ea typeface="Times New Roman" charset="0"/>
                <a:cs typeface="Times New Roman" charset="0"/>
              </a:rPr>
              <a:t>	</a:t>
            </a:r>
            <a:r>
              <a:rPr lang="sk-SK" sz="2200" dirty="0" err="1" smtClean="0">
                <a:latin typeface="Times New Roman" charset="0"/>
                <a:ea typeface="Times New Roman" charset="0"/>
                <a:cs typeface="Times New Roman" charset="0"/>
              </a:rPr>
              <a:t>Analysis</a:t>
            </a:r>
            <a:r>
              <a:rPr lang="sk-SK" sz="2200" dirty="0">
                <a:latin typeface="Times New Roman" charset="0"/>
                <a:ea typeface="Times New Roman" charset="0"/>
                <a:cs typeface="Times New Roman" charset="0"/>
              </a:rPr>
              <a:t>, and </a:t>
            </a:r>
            <a:r>
              <a:rPr lang="sk-SK" sz="2200" dirty="0" err="1">
                <a:latin typeface="Times New Roman" charset="0"/>
                <a:ea typeface="Times New Roman" charset="0"/>
                <a:cs typeface="Times New Roman" charset="0"/>
              </a:rPr>
              <a:t>Simulation</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Journal</a:t>
            </a:r>
            <a:r>
              <a:rPr lang="sk-SK" sz="2200" dirty="0">
                <a:latin typeface="Times New Roman" charset="0"/>
                <a:ea typeface="Times New Roman" charset="0"/>
                <a:cs typeface="Times New Roman" charset="0"/>
              </a:rPr>
              <a:t> of </a:t>
            </a:r>
            <a:r>
              <a:rPr lang="sk-SK" sz="2200" dirty="0" err="1">
                <a:latin typeface="Times New Roman" charset="0"/>
                <a:ea typeface="Times New Roman" charset="0"/>
                <a:cs typeface="Times New Roman" charset="0"/>
              </a:rPr>
              <a:t>Artificial</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Societies</a:t>
            </a:r>
            <a:r>
              <a:rPr lang="sk-SK" sz="2200" dirty="0">
                <a:latin typeface="Times New Roman" charset="0"/>
                <a:ea typeface="Times New Roman" charset="0"/>
                <a:cs typeface="Times New Roman" charset="0"/>
              </a:rPr>
              <a:t> and </a:t>
            </a:r>
            <a:r>
              <a:rPr lang="sk-SK" sz="2200" dirty="0" err="1">
                <a:latin typeface="Times New Roman" charset="0"/>
                <a:ea typeface="Times New Roman" charset="0"/>
                <a:cs typeface="Times New Roman" charset="0"/>
              </a:rPr>
              <a:t>Social</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Simulation</a:t>
            </a:r>
            <a:r>
              <a:rPr lang="sk-SK" sz="2200" dirty="0">
                <a:latin typeface="Times New Roman" charset="0"/>
                <a:ea typeface="Times New Roman" charset="0"/>
                <a:cs typeface="Times New Roman" charset="0"/>
              </a:rPr>
              <a:t> 5, no. 3 (2002</a:t>
            </a:r>
            <a:r>
              <a:rPr lang="sk-SK" sz="2200" dirty="0" smtClean="0">
                <a:latin typeface="Times New Roman" charset="0"/>
                <a:ea typeface="Times New Roman" charset="0"/>
                <a:cs typeface="Times New Roman" charset="0"/>
              </a:rPr>
              <a:t>).</a:t>
            </a:r>
            <a:endParaRPr lang="sk-SK" sz="2200" dirty="0">
              <a:latin typeface="Times New Roman" charset="0"/>
              <a:ea typeface="Times New Roman" charset="0"/>
              <a:cs typeface="Times New Roman" charset="0"/>
            </a:endParaRPr>
          </a:p>
          <a:p>
            <a:r>
              <a:rPr lang="sk-SK" sz="2200" dirty="0">
                <a:latin typeface="Times New Roman" charset="0"/>
                <a:ea typeface="Times New Roman" charset="0"/>
                <a:cs typeface="Times New Roman" charset="0"/>
              </a:rPr>
              <a:t>[8] </a:t>
            </a:r>
            <a:r>
              <a:rPr lang="sk-SK" sz="2200" dirty="0" err="1">
                <a:latin typeface="Times New Roman" charset="0"/>
                <a:ea typeface="Times New Roman" charset="0"/>
                <a:cs typeface="Times New Roman" charset="0"/>
              </a:rPr>
              <a:t>Holley</a:t>
            </a:r>
            <a:r>
              <a:rPr lang="sk-SK" sz="2200" dirty="0">
                <a:latin typeface="Times New Roman" charset="0"/>
                <a:ea typeface="Times New Roman" charset="0"/>
                <a:cs typeface="Times New Roman" charset="0"/>
              </a:rPr>
              <a:t> and </a:t>
            </a:r>
            <a:r>
              <a:rPr lang="sk-SK" sz="2200" dirty="0" err="1">
                <a:latin typeface="Times New Roman" charset="0"/>
                <a:ea typeface="Times New Roman" charset="0"/>
                <a:cs typeface="Times New Roman" charset="0"/>
              </a:rPr>
              <a:t>Liggett</a:t>
            </a:r>
            <a:r>
              <a:rPr lang="sk-SK" sz="2200" dirty="0">
                <a:latin typeface="Times New Roman" charset="0"/>
                <a:ea typeface="Times New Roman" charset="0"/>
                <a:cs typeface="Times New Roman" charset="0"/>
              </a:rPr>
              <a:t>, “ERGODIC THEOREMS FOR WEAKLY INTERACTING INFINITE SYSTEMS </a:t>
            </a:r>
            <a:r>
              <a:rPr lang="sk-SK" sz="2200" dirty="0" smtClean="0">
                <a:latin typeface="Times New Roman" charset="0"/>
                <a:ea typeface="Times New Roman" charset="0"/>
                <a:cs typeface="Times New Roman" charset="0"/>
              </a:rPr>
              <a:t>	AND </a:t>
            </a:r>
            <a:r>
              <a:rPr lang="sk-SK" sz="2200" dirty="0">
                <a:latin typeface="Times New Roman" charset="0"/>
                <a:ea typeface="Times New Roman" charset="0"/>
                <a:cs typeface="Times New Roman" charset="0"/>
              </a:rPr>
              <a:t>THE VOTER MODEL.” 1975.</a:t>
            </a:r>
          </a:p>
          <a:p>
            <a:r>
              <a:rPr lang="sk-SK" sz="2200" dirty="0">
                <a:latin typeface="Times New Roman" charset="0"/>
                <a:ea typeface="Times New Roman" charset="0"/>
                <a:cs typeface="Times New Roman" charset="0"/>
              </a:rPr>
              <a:t>[9] </a:t>
            </a:r>
            <a:r>
              <a:rPr lang="sk-SK" sz="2200" dirty="0" err="1">
                <a:latin typeface="Times New Roman" charset="0"/>
                <a:ea typeface="Times New Roman" charset="0"/>
                <a:cs typeface="Times New Roman" charset="0"/>
              </a:rPr>
              <a:t>Kossinets</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Gueorgi</a:t>
            </a:r>
            <a:r>
              <a:rPr lang="sk-SK" sz="2200" dirty="0">
                <a:latin typeface="Times New Roman" charset="0"/>
                <a:ea typeface="Times New Roman" charset="0"/>
                <a:cs typeface="Times New Roman" charset="0"/>
              </a:rPr>
              <a:t>, and </a:t>
            </a:r>
            <a:r>
              <a:rPr lang="sk-SK" sz="2200" dirty="0" err="1">
                <a:latin typeface="Times New Roman" charset="0"/>
                <a:ea typeface="Times New Roman" charset="0"/>
                <a:cs typeface="Times New Roman" charset="0"/>
              </a:rPr>
              <a:t>Duncan</a:t>
            </a:r>
            <a:r>
              <a:rPr lang="sk-SK" sz="2200" dirty="0">
                <a:latin typeface="Times New Roman" charset="0"/>
                <a:ea typeface="Times New Roman" charset="0"/>
                <a:cs typeface="Times New Roman" charset="0"/>
              </a:rPr>
              <a:t> J. </a:t>
            </a:r>
            <a:r>
              <a:rPr lang="sk-SK" sz="2200" dirty="0" err="1">
                <a:latin typeface="Times New Roman" charset="0"/>
                <a:ea typeface="Times New Roman" charset="0"/>
                <a:cs typeface="Times New Roman" charset="0"/>
              </a:rPr>
              <a:t>Watts</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Origins</a:t>
            </a:r>
            <a:r>
              <a:rPr lang="sk-SK" sz="2200" dirty="0">
                <a:latin typeface="Times New Roman" charset="0"/>
                <a:ea typeface="Times New Roman" charset="0"/>
                <a:cs typeface="Times New Roman" charset="0"/>
              </a:rPr>
              <a:t> of Homophily in </a:t>
            </a:r>
            <a:r>
              <a:rPr lang="sk-SK" sz="2200" dirty="0" err="1">
                <a:latin typeface="Times New Roman" charset="0"/>
                <a:ea typeface="Times New Roman" charset="0"/>
                <a:cs typeface="Times New Roman" charset="0"/>
              </a:rPr>
              <a:t>an</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Evolving</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Social</a:t>
            </a:r>
            <a:r>
              <a:rPr lang="sk-SK" sz="2200" dirty="0">
                <a:latin typeface="Times New Roman" charset="0"/>
                <a:ea typeface="Times New Roman" charset="0"/>
                <a:cs typeface="Times New Roman" charset="0"/>
              </a:rPr>
              <a:t> network1.” </a:t>
            </a:r>
            <a:r>
              <a:rPr lang="sk-SK" sz="2200" dirty="0" smtClean="0">
                <a:latin typeface="Times New Roman" charset="0"/>
                <a:ea typeface="Times New Roman" charset="0"/>
                <a:cs typeface="Times New Roman" charset="0"/>
              </a:rPr>
              <a:t>	American </a:t>
            </a:r>
            <a:r>
              <a:rPr lang="sk-SK" sz="2200" dirty="0" err="1">
                <a:latin typeface="Times New Roman" charset="0"/>
                <a:ea typeface="Times New Roman" charset="0"/>
                <a:cs typeface="Times New Roman" charset="0"/>
              </a:rPr>
              <a:t>Journal</a:t>
            </a:r>
            <a:r>
              <a:rPr lang="sk-SK" sz="2200" dirty="0">
                <a:latin typeface="Times New Roman" charset="0"/>
                <a:ea typeface="Times New Roman" charset="0"/>
                <a:cs typeface="Times New Roman" charset="0"/>
              </a:rPr>
              <a:t> of </a:t>
            </a:r>
            <a:r>
              <a:rPr lang="sk-SK" sz="2200" dirty="0" err="1">
                <a:latin typeface="Times New Roman" charset="0"/>
                <a:ea typeface="Times New Roman" charset="0"/>
                <a:cs typeface="Times New Roman" charset="0"/>
              </a:rPr>
              <a:t>Sociology</a:t>
            </a:r>
            <a:r>
              <a:rPr lang="sk-SK" sz="2200" dirty="0">
                <a:latin typeface="Times New Roman" charset="0"/>
                <a:ea typeface="Times New Roman" charset="0"/>
                <a:cs typeface="Times New Roman" charset="0"/>
              </a:rPr>
              <a:t> 115, no. 2 (2009): 405–50</a:t>
            </a:r>
            <a:r>
              <a:rPr lang="sk-SK" sz="2200" dirty="0" smtClean="0">
                <a:latin typeface="Times New Roman" charset="0"/>
                <a:ea typeface="Times New Roman" charset="0"/>
                <a:cs typeface="Times New Roman" charset="0"/>
              </a:rPr>
              <a:t>.</a:t>
            </a:r>
            <a:endParaRPr lang="sk-SK" sz="2200" dirty="0">
              <a:latin typeface="Times New Roman" charset="0"/>
              <a:ea typeface="Times New Roman" charset="0"/>
              <a:cs typeface="Times New Roman" charset="0"/>
            </a:endParaRPr>
          </a:p>
          <a:p>
            <a:r>
              <a:rPr lang="sk-SK" sz="2200" dirty="0">
                <a:latin typeface="Times New Roman" charset="0"/>
                <a:ea typeface="Times New Roman" charset="0"/>
                <a:cs typeface="Times New Roman" charset="0"/>
              </a:rPr>
              <a:t>[10] </a:t>
            </a:r>
            <a:r>
              <a:rPr lang="sk-SK" sz="2200" dirty="0" err="1">
                <a:latin typeface="Times New Roman" charset="0"/>
                <a:ea typeface="Times New Roman" charset="0"/>
                <a:cs typeface="Times New Roman" charset="0"/>
              </a:rPr>
              <a:t>Lorenz</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Jan</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Continuous</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Opinion</a:t>
            </a:r>
            <a:r>
              <a:rPr lang="sk-SK" sz="2200" dirty="0">
                <a:latin typeface="Times New Roman" charset="0"/>
                <a:ea typeface="Times New Roman" charset="0"/>
                <a:cs typeface="Times New Roman" charset="0"/>
              </a:rPr>
              <a:t> Dynamics </a:t>
            </a:r>
            <a:r>
              <a:rPr lang="sk-SK" sz="2200" dirty="0" err="1">
                <a:latin typeface="Times New Roman" charset="0"/>
                <a:ea typeface="Times New Roman" charset="0"/>
                <a:cs typeface="Times New Roman" charset="0"/>
              </a:rPr>
              <a:t>under</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Bounded</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Confidence</a:t>
            </a:r>
            <a:r>
              <a:rPr lang="sk-SK" sz="2200" dirty="0">
                <a:latin typeface="Times New Roman" charset="0"/>
                <a:ea typeface="Times New Roman" charset="0"/>
                <a:cs typeface="Times New Roman" charset="0"/>
              </a:rPr>
              <a:t>: A </a:t>
            </a:r>
            <a:r>
              <a:rPr lang="sk-SK" sz="2200" dirty="0" err="1">
                <a:latin typeface="Times New Roman" charset="0"/>
                <a:ea typeface="Times New Roman" charset="0"/>
                <a:cs typeface="Times New Roman" charset="0"/>
              </a:rPr>
              <a:t>Survey</a:t>
            </a:r>
            <a:r>
              <a:rPr lang="sk-SK" sz="2200" dirty="0">
                <a:latin typeface="Times New Roman" charset="0"/>
                <a:ea typeface="Times New Roman" charset="0"/>
                <a:cs typeface="Times New Roman" charset="0"/>
              </a:rPr>
              <a:t>.” International </a:t>
            </a:r>
            <a:r>
              <a:rPr lang="sk-SK" sz="2200" dirty="0" smtClean="0">
                <a:latin typeface="Times New Roman" charset="0"/>
                <a:ea typeface="Times New Roman" charset="0"/>
                <a:cs typeface="Times New Roman" charset="0"/>
              </a:rPr>
              <a:t>	</a:t>
            </a:r>
            <a:r>
              <a:rPr lang="sk-SK" sz="2200" dirty="0" err="1" smtClean="0">
                <a:latin typeface="Times New Roman" charset="0"/>
                <a:ea typeface="Times New Roman" charset="0"/>
                <a:cs typeface="Times New Roman" charset="0"/>
              </a:rPr>
              <a:t>Journal</a:t>
            </a:r>
            <a:r>
              <a:rPr lang="sk-SK" sz="2200" dirty="0" smtClean="0">
                <a:latin typeface="Times New Roman" charset="0"/>
                <a:ea typeface="Times New Roman" charset="0"/>
                <a:cs typeface="Times New Roman" charset="0"/>
              </a:rPr>
              <a:t> </a:t>
            </a:r>
            <a:r>
              <a:rPr lang="sk-SK" sz="2200" dirty="0">
                <a:latin typeface="Times New Roman" charset="0"/>
                <a:ea typeface="Times New Roman" charset="0"/>
                <a:cs typeface="Times New Roman" charset="0"/>
              </a:rPr>
              <a:t>of </a:t>
            </a:r>
            <a:r>
              <a:rPr lang="sk-SK" sz="2200" dirty="0" err="1">
                <a:latin typeface="Times New Roman" charset="0"/>
                <a:ea typeface="Times New Roman" charset="0"/>
                <a:cs typeface="Times New Roman" charset="0"/>
              </a:rPr>
              <a:t>Modern</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Physics</a:t>
            </a:r>
            <a:r>
              <a:rPr lang="sk-SK" sz="2200" dirty="0">
                <a:latin typeface="Times New Roman" charset="0"/>
                <a:ea typeface="Times New Roman" charset="0"/>
                <a:cs typeface="Times New Roman" charset="0"/>
              </a:rPr>
              <a:t> C 18, no. 12 (2007): 1819–38</a:t>
            </a:r>
            <a:r>
              <a:rPr lang="sk-SK" sz="2200" dirty="0" smtClean="0">
                <a:latin typeface="Times New Roman" charset="0"/>
                <a:ea typeface="Times New Roman" charset="0"/>
                <a:cs typeface="Times New Roman" charset="0"/>
              </a:rPr>
              <a:t>.</a:t>
            </a:r>
            <a:endParaRPr lang="sk-SK" sz="2200" dirty="0">
              <a:latin typeface="Times New Roman" charset="0"/>
              <a:ea typeface="Times New Roman" charset="0"/>
              <a:cs typeface="Times New Roman" charset="0"/>
            </a:endParaRPr>
          </a:p>
          <a:p>
            <a:r>
              <a:rPr lang="sk-SK" sz="2200" dirty="0">
                <a:latin typeface="Times New Roman" charset="0"/>
                <a:ea typeface="Times New Roman" charset="0"/>
                <a:cs typeface="Times New Roman" charset="0"/>
              </a:rPr>
              <a:t>[11] </a:t>
            </a:r>
            <a:r>
              <a:rPr lang="sk-SK" sz="2200" dirty="0" err="1">
                <a:latin typeface="Times New Roman" charset="0"/>
                <a:ea typeface="Times New Roman" charset="0"/>
                <a:cs typeface="Times New Roman" charset="0"/>
              </a:rPr>
              <a:t>Weisbuch</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Gerard</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Guillaume</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Deffuant</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Frederic</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Amblard</a:t>
            </a:r>
            <a:r>
              <a:rPr lang="sk-SK" sz="2200" dirty="0">
                <a:latin typeface="Times New Roman" charset="0"/>
                <a:ea typeface="Times New Roman" charset="0"/>
                <a:cs typeface="Times New Roman" charset="0"/>
              </a:rPr>
              <a:t>, and Jean Pierre Nadal. “</a:t>
            </a:r>
            <a:r>
              <a:rPr lang="sk-SK" sz="2200" dirty="0" err="1">
                <a:latin typeface="Times New Roman" charset="0"/>
                <a:ea typeface="Times New Roman" charset="0"/>
                <a:cs typeface="Times New Roman" charset="0"/>
              </a:rPr>
              <a:t>Interacting</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Agents</a:t>
            </a:r>
            <a:r>
              <a:rPr lang="sk-SK" sz="2200" dirty="0">
                <a:latin typeface="Times New Roman" charset="0"/>
                <a:ea typeface="Times New Roman" charset="0"/>
                <a:cs typeface="Times New Roman" charset="0"/>
              </a:rPr>
              <a:t> and </a:t>
            </a:r>
            <a:r>
              <a:rPr lang="sk-SK" sz="2200" dirty="0" smtClean="0">
                <a:latin typeface="Times New Roman" charset="0"/>
                <a:ea typeface="Times New Roman" charset="0"/>
                <a:cs typeface="Times New Roman" charset="0"/>
              </a:rPr>
              <a:t>	</a:t>
            </a:r>
            <a:r>
              <a:rPr lang="sk-SK" sz="2200" dirty="0" err="1" smtClean="0">
                <a:latin typeface="Times New Roman" charset="0"/>
                <a:ea typeface="Times New Roman" charset="0"/>
                <a:cs typeface="Times New Roman" charset="0"/>
              </a:rPr>
              <a:t>Continuous</a:t>
            </a:r>
            <a:r>
              <a:rPr lang="sk-SK" sz="2200" dirty="0" smtClean="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Opinions</a:t>
            </a:r>
            <a:r>
              <a:rPr lang="sk-SK" sz="2200" dirty="0">
                <a:latin typeface="Times New Roman" charset="0"/>
                <a:ea typeface="Times New Roman" charset="0"/>
                <a:cs typeface="Times New Roman" charset="0"/>
              </a:rPr>
              <a:t> Dynamics.” </a:t>
            </a:r>
            <a:r>
              <a:rPr lang="sk-SK" sz="2200" dirty="0" err="1">
                <a:latin typeface="Times New Roman" charset="0"/>
                <a:ea typeface="Times New Roman" charset="0"/>
                <a:cs typeface="Times New Roman" charset="0"/>
              </a:rPr>
              <a:t>arXiv:cond-mat</a:t>
            </a:r>
            <a:r>
              <a:rPr lang="sk-SK" sz="2200" dirty="0">
                <a:latin typeface="Times New Roman" charset="0"/>
                <a:ea typeface="Times New Roman" charset="0"/>
                <a:cs typeface="Times New Roman" charset="0"/>
              </a:rPr>
              <a:t>/0111494, November 26, 2001</a:t>
            </a:r>
            <a:r>
              <a:rPr lang="sk-SK" sz="2200" dirty="0" smtClean="0">
                <a:latin typeface="Times New Roman" charset="0"/>
                <a:ea typeface="Times New Roman" charset="0"/>
                <a:cs typeface="Times New Roman" charset="0"/>
              </a:rPr>
              <a:t>.</a:t>
            </a:r>
            <a:endParaRPr lang="sk-SK" sz="2200" dirty="0">
              <a:latin typeface="Times New Roman" charset="0"/>
              <a:ea typeface="Times New Roman" charset="0"/>
              <a:cs typeface="Times New Roman" charset="0"/>
            </a:endParaRPr>
          </a:p>
          <a:p>
            <a:r>
              <a:rPr lang="sk-SK" sz="2200" dirty="0">
                <a:latin typeface="Times New Roman" charset="0"/>
                <a:ea typeface="Times New Roman" charset="0"/>
                <a:cs typeface="Times New Roman" charset="0"/>
              </a:rPr>
              <a:t>[12] Yildiz, </a:t>
            </a:r>
            <a:r>
              <a:rPr lang="sk-SK" sz="2200" dirty="0" err="1">
                <a:latin typeface="Times New Roman" charset="0"/>
                <a:ea typeface="Times New Roman" charset="0"/>
                <a:cs typeface="Times New Roman" charset="0"/>
              </a:rPr>
              <a:t>Ercan</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Asuman</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Ozdaglar</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Daron</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Acemoglu</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Amin</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Saberi</a:t>
            </a:r>
            <a:r>
              <a:rPr lang="sk-SK" sz="2200" dirty="0">
                <a:latin typeface="Times New Roman" charset="0"/>
                <a:ea typeface="Times New Roman" charset="0"/>
                <a:cs typeface="Times New Roman" charset="0"/>
              </a:rPr>
              <a:t>, and Anna </a:t>
            </a:r>
            <a:r>
              <a:rPr lang="sk-SK" sz="2200" dirty="0" err="1">
                <a:latin typeface="Times New Roman" charset="0"/>
                <a:ea typeface="Times New Roman" charset="0"/>
                <a:cs typeface="Times New Roman" charset="0"/>
              </a:rPr>
              <a:t>Scaglione</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Binary</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Opinion</a:t>
            </a:r>
            <a:r>
              <a:rPr lang="sk-SK" sz="2200" dirty="0">
                <a:latin typeface="Times New Roman" charset="0"/>
                <a:ea typeface="Times New Roman" charset="0"/>
                <a:cs typeface="Times New Roman" charset="0"/>
              </a:rPr>
              <a:t> </a:t>
            </a:r>
            <a:r>
              <a:rPr lang="sk-SK" sz="2200" dirty="0" smtClean="0">
                <a:latin typeface="Times New Roman" charset="0"/>
                <a:ea typeface="Times New Roman" charset="0"/>
                <a:cs typeface="Times New Roman" charset="0"/>
              </a:rPr>
              <a:t>	Dynamics </a:t>
            </a:r>
            <a:r>
              <a:rPr lang="sk-SK" sz="2200" dirty="0" err="1">
                <a:latin typeface="Times New Roman" charset="0"/>
                <a:ea typeface="Times New Roman" charset="0"/>
                <a:cs typeface="Times New Roman" charset="0"/>
              </a:rPr>
              <a:t>with</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Stubborn</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Agents</a:t>
            </a:r>
            <a:r>
              <a:rPr lang="sk-SK" sz="2200" dirty="0">
                <a:latin typeface="Times New Roman" charset="0"/>
                <a:ea typeface="Times New Roman" charset="0"/>
                <a:cs typeface="Times New Roman" charset="0"/>
              </a:rPr>
              <a:t>.” ACM </a:t>
            </a:r>
            <a:r>
              <a:rPr lang="sk-SK" sz="2200" dirty="0" err="1">
                <a:latin typeface="Times New Roman" charset="0"/>
                <a:ea typeface="Times New Roman" charset="0"/>
                <a:cs typeface="Times New Roman" charset="0"/>
              </a:rPr>
              <a:t>Trans</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Econ</a:t>
            </a:r>
            <a:r>
              <a:rPr lang="sk-SK" sz="2200" dirty="0">
                <a:latin typeface="Times New Roman" charset="0"/>
                <a:ea typeface="Times New Roman" charset="0"/>
                <a:cs typeface="Times New Roman" charset="0"/>
              </a:rPr>
              <a:t>. </a:t>
            </a:r>
            <a:r>
              <a:rPr lang="sk-SK" sz="2200" dirty="0" err="1">
                <a:latin typeface="Times New Roman" charset="0"/>
                <a:ea typeface="Times New Roman" charset="0"/>
                <a:cs typeface="Times New Roman" charset="0"/>
              </a:rPr>
              <a:t>Comput</a:t>
            </a:r>
            <a:r>
              <a:rPr lang="sk-SK" sz="2200" dirty="0">
                <a:latin typeface="Times New Roman" charset="0"/>
                <a:ea typeface="Times New Roman" charset="0"/>
                <a:cs typeface="Times New Roman" charset="0"/>
              </a:rPr>
              <a:t>. 1, no. 4 (December 2013): 19:1–19:30. </a:t>
            </a:r>
            <a:r>
              <a:rPr lang="sk-SK" sz="2200" dirty="0" smtClean="0">
                <a:latin typeface="Times New Roman" charset="0"/>
                <a:ea typeface="Times New Roman" charset="0"/>
                <a:cs typeface="Times New Roman" charset="0"/>
              </a:rPr>
              <a:t>	doi:10.1145/2538508</a:t>
            </a:r>
            <a:r>
              <a:rPr lang="sk-SK" sz="2200" dirty="0">
                <a:latin typeface="Times New Roman" charset="0"/>
                <a:ea typeface="Times New Roman" charset="0"/>
                <a:cs typeface="Times New Roman" charset="0"/>
              </a:rPr>
              <a:t>.</a:t>
            </a:r>
            <a:endParaRPr lang="en-US" sz="2200" dirty="0">
              <a:latin typeface="Times New Roman" charset="0"/>
              <a:ea typeface="Times New Roman" charset="0"/>
              <a:cs typeface="Times New Roman" charset="0"/>
            </a:endParaRPr>
          </a:p>
        </p:txBody>
      </p:sp>
      <p:sp>
        <p:nvSpPr>
          <p:cNvPr id="1053" name="Text Box 7"/>
          <p:cNvSpPr txBox="1">
            <a:spLocks noChangeArrowheads="1"/>
          </p:cNvSpPr>
          <p:nvPr/>
        </p:nvSpPr>
        <p:spPr bwMode="auto">
          <a:xfrm>
            <a:off x="2142651" y="16561738"/>
            <a:ext cx="12106749" cy="6016993"/>
          </a:xfrm>
          <a:prstGeom prst="rect">
            <a:avLst/>
          </a:prstGeom>
          <a:noFill/>
          <a:ln w="12700">
            <a:noFill/>
            <a:miter lim="800000"/>
            <a:headEnd/>
            <a:tailEnd/>
          </a:ln>
        </p:spPr>
        <p:txBody>
          <a:bodyPr wrap="square" lIns="91421" tIns="91421" rIns="91421" bIns="91421">
            <a:spAutoFit/>
          </a:bodyPr>
          <a:lstStyle/>
          <a:p>
            <a:pPr algn="just">
              <a:spcBef>
                <a:spcPts val="0"/>
              </a:spcBef>
              <a:spcAft>
                <a:spcPts val="1200"/>
              </a:spcAft>
              <a:tabLst>
                <a:tab pos="498475" algn="l"/>
              </a:tabLst>
            </a:pPr>
            <a:r>
              <a:rPr lang="en-US" sz="4700" b="1" dirty="0" smtClean="0"/>
              <a:t>Political Polarization</a:t>
            </a:r>
            <a:endParaRPr lang="en-US" sz="2600" dirty="0" smtClean="0">
              <a:latin typeface="Times New Roman" charset="0"/>
            </a:endParaRPr>
          </a:p>
          <a:p>
            <a:pPr>
              <a:spcAft>
                <a:spcPts val="1200"/>
              </a:spcAft>
            </a:pPr>
            <a:r>
              <a:rPr lang="en-US" sz="2600" dirty="0" smtClean="0">
                <a:latin typeface="+mn-lt"/>
              </a:rPr>
              <a:t>Polarization, in the world of politics, occurs when “public opinion goes to two extremes, and there is no real middle ground or moderates” [3]. With </a:t>
            </a:r>
            <a:r>
              <a:rPr lang="en-US" sz="2600" dirty="0">
                <a:latin typeface="+mn-lt"/>
              </a:rPr>
              <a:t>the </a:t>
            </a:r>
            <a:r>
              <a:rPr lang="en-US" sz="2600" dirty="0" smtClean="0">
                <a:latin typeface="+mn-lt"/>
              </a:rPr>
              <a:t>creation of </a:t>
            </a:r>
            <a:r>
              <a:rPr lang="en-US" sz="2600" dirty="0">
                <a:latin typeface="+mn-lt"/>
              </a:rPr>
              <a:t>social networking, people </a:t>
            </a:r>
            <a:r>
              <a:rPr lang="en-US" sz="2600" dirty="0" smtClean="0">
                <a:latin typeface="+mn-lt"/>
              </a:rPr>
              <a:t>have </a:t>
            </a:r>
            <a:r>
              <a:rPr lang="en-US" sz="2600" dirty="0">
                <a:latin typeface="+mn-lt"/>
              </a:rPr>
              <a:t>the ability to build </a:t>
            </a:r>
            <a:r>
              <a:rPr lang="en-US" sz="2600" dirty="0" smtClean="0">
                <a:latin typeface="+mn-lt"/>
              </a:rPr>
              <a:t>a personal profile and choose </a:t>
            </a:r>
            <a:r>
              <a:rPr lang="en-US" sz="2600" dirty="0">
                <a:latin typeface="+mn-lt"/>
              </a:rPr>
              <a:t>who they wish to </a:t>
            </a:r>
            <a:r>
              <a:rPr lang="en-US" sz="2600" dirty="0" smtClean="0">
                <a:latin typeface="+mn-lt"/>
              </a:rPr>
              <a:t>receive information from. </a:t>
            </a:r>
            <a:r>
              <a:rPr lang="en-US" sz="2600" dirty="0">
                <a:latin typeface="+mn-lt"/>
              </a:rPr>
              <a:t>Each person can </a:t>
            </a:r>
            <a:r>
              <a:rPr lang="en-US" sz="2600" dirty="0" smtClean="0">
                <a:latin typeface="+mn-lt"/>
              </a:rPr>
              <a:t>choose how </a:t>
            </a:r>
            <a:r>
              <a:rPr lang="en-US" sz="2600" dirty="0">
                <a:latin typeface="+mn-lt"/>
              </a:rPr>
              <a:t>much or how little he/she wishes to share about his/her </a:t>
            </a:r>
            <a:r>
              <a:rPr lang="en-US" sz="2600" dirty="0" smtClean="0">
                <a:latin typeface="+mn-lt"/>
              </a:rPr>
              <a:t>own personal </a:t>
            </a:r>
            <a:r>
              <a:rPr lang="en-US" sz="2600" dirty="0">
                <a:latin typeface="+mn-lt"/>
              </a:rPr>
              <a:t>beliefs online. </a:t>
            </a:r>
            <a:endParaRPr lang="en-US" sz="2600" dirty="0" smtClean="0">
              <a:latin typeface="+mn-lt"/>
            </a:endParaRPr>
          </a:p>
          <a:p>
            <a:r>
              <a:rPr lang="en-US" sz="2600" dirty="0" smtClean="0">
                <a:latin typeface="+mn-lt"/>
              </a:rPr>
              <a:t>The Homophily principle is an observed tendency that individuals “like to associate with like” [9]. If </a:t>
            </a:r>
            <a:r>
              <a:rPr lang="en-US" sz="2600" dirty="0">
                <a:latin typeface="+mn-lt"/>
              </a:rPr>
              <a:t>two friends agree on one issue and follow each </a:t>
            </a:r>
            <a:r>
              <a:rPr lang="en-US" sz="2600" dirty="0" smtClean="0">
                <a:latin typeface="+mn-lt"/>
              </a:rPr>
              <a:t>other, we theorize that one </a:t>
            </a:r>
            <a:r>
              <a:rPr lang="en-US" sz="2600" dirty="0">
                <a:latin typeface="+mn-lt"/>
              </a:rPr>
              <a:t>may directly </a:t>
            </a:r>
            <a:r>
              <a:rPr lang="en-US" sz="2600" dirty="0" smtClean="0">
                <a:latin typeface="+mn-lt"/>
              </a:rPr>
              <a:t>or indirectly influence the </a:t>
            </a:r>
            <a:r>
              <a:rPr lang="en-US" sz="2600" dirty="0">
                <a:latin typeface="+mn-lt"/>
              </a:rPr>
              <a:t>other into adopting his/her opinion on another issue. </a:t>
            </a:r>
            <a:r>
              <a:rPr lang="en-US" sz="2600" dirty="0" smtClean="0">
                <a:latin typeface="+mn-lt"/>
              </a:rPr>
              <a:t>Over time</a:t>
            </a:r>
            <a:r>
              <a:rPr lang="en-US" sz="2600" dirty="0">
                <a:latin typeface="+mn-lt"/>
              </a:rPr>
              <a:t>, politically active users have been observed to </a:t>
            </a:r>
            <a:r>
              <a:rPr lang="en-US" sz="2600" dirty="0" smtClean="0">
                <a:latin typeface="+mn-lt"/>
              </a:rPr>
              <a:t>aggregate into </a:t>
            </a:r>
            <a:r>
              <a:rPr lang="en-US" sz="2600" dirty="0">
                <a:latin typeface="+mn-lt"/>
              </a:rPr>
              <a:t>communities of interest, which allows confirmation bias </a:t>
            </a:r>
            <a:r>
              <a:rPr lang="en-US" sz="2600" dirty="0" smtClean="0">
                <a:latin typeface="+mn-lt"/>
              </a:rPr>
              <a:t>to be </a:t>
            </a:r>
            <a:r>
              <a:rPr lang="en-US" sz="2600" dirty="0">
                <a:latin typeface="+mn-lt"/>
              </a:rPr>
              <a:t>reinforced and selective news to go undisputed. When </a:t>
            </a:r>
            <a:r>
              <a:rPr lang="en-US" sz="2600" dirty="0" smtClean="0">
                <a:latin typeface="+mn-lt"/>
              </a:rPr>
              <a:t>public opinion is polarized</a:t>
            </a:r>
            <a:r>
              <a:rPr lang="en-US" sz="2600" dirty="0">
                <a:latin typeface="+mn-lt"/>
              </a:rPr>
              <a:t>, it becomes increasingly difficult </a:t>
            </a:r>
            <a:r>
              <a:rPr lang="en-US" sz="2600" dirty="0" smtClean="0">
                <a:latin typeface="+mn-lt"/>
              </a:rPr>
              <a:t>to </a:t>
            </a:r>
            <a:r>
              <a:rPr lang="en-US" sz="2600" dirty="0">
                <a:latin typeface="+mn-lt"/>
              </a:rPr>
              <a:t>compromise on solutions for pressing national issues</a:t>
            </a:r>
            <a:r>
              <a:rPr lang="en-US" sz="2600" dirty="0" smtClean="0">
                <a:latin typeface="+mn-lt"/>
              </a:rPr>
              <a:t>.</a:t>
            </a:r>
            <a:endParaRPr lang="en-US" sz="2600" dirty="0">
              <a:latin typeface="+mn-lt"/>
            </a:endParaRPr>
          </a:p>
        </p:txBody>
      </p:sp>
      <p:pic>
        <p:nvPicPr>
          <p:cNvPr id="30" name="Picture 9"/>
          <p:cNvPicPr>
            <a:picLocks noChangeAspect="1" noChangeArrowheads="1"/>
          </p:cNvPicPr>
          <p:nvPr/>
        </p:nvPicPr>
        <p:blipFill>
          <a:blip r:embed="rId3" cstate="print"/>
          <a:srcRect/>
          <a:stretch>
            <a:fillRect/>
          </a:stretch>
        </p:blipFill>
        <p:spPr bwMode="auto">
          <a:xfrm>
            <a:off x="1033548" y="1208130"/>
            <a:ext cx="5539154" cy="2209800"/>
          </a:xfrm>
          <a:prstGeom prst="rect">
            <a:avLst/>
          </a:prstGeom>
          <a:noFill/>
          <a:ln w="9360">
            <a:noFill/>
            <a:miter lim="800000"/>
            <a:headEnd/>
            <a:tailEnd/>
          </a:ln>
        </p:spPr>
      </p:pic>
      <p:sp>
        <p:nvSpPr>
          <p:cNvPr id="3" name="TextBox 2"/>
          <p:cNvSpPr txBox="1"/>
          <p:nvPr/>
        </p:nvSpPr>
        <p:spPr>
          <a:xfrm>
            <a:off x="2142651" y="22721735"/>
            <a:ext cx="12106749" cy="13280559"/>
          </a:xfrm>
          <a:prstGeom prst="rect">
            <a:avLst/>
          </a:prstGeom>
          <a:noFill/>
        </p:spPr>
        <p:txBody>
          <a:bodyPr wrap="square" rtlCol="0">
            <a:spAutoFit/>
          </a:bodyPr>
          <a:lstStyle/>
          <a:p>
            <a:pPr>
              <a:spcAft>
                <a:spcPts val="1200"/>
              </a:spcAft>
            </a:pPr>
            <a:r>
              <a:rPr lang="en-US" sz="4700" b="1" dirty="0"/>
              <a:t>Opinion </a:t>
            </a:r>
            <a:r>
              <a:rPr lang="en-US" sz="4700" b="1" dirty="0" smtClean="0"/>
              <a:t>Dynamics</a:t>
            </a:r>
            <a:endParaRPr lang="en-US" sz="4700" dirty="0" smtClean="0">
              <a:latin typeface="Times New Roman" charset="0"/>
              <a:ea typeface="Times New Roman" charset="0"/>
              <a:cs typeface="Times New Roman" charset="0"/>
            </a:endParaRPr>
          </a:p>
          <a:p>
            <a:pPr>
              <a:spcAft>
                <a:spcPts val="1200"/>
              </a:spcAft>
            </a:pPr>
            <a:r>
              <a:rPr lang="en-US" sz="2600" dirty="0">
                <a:latin typeface="Times New Roman" charset="0"/>
                <a:ea typeface="Times New Roman" charset="0"/>
                <a:cs typeface="Times New Roman" charset="0"/>
              </a:rPr>
              <a:t>The study of how people formulate and change their own opinion based on the opinions of others is </a:t>
            </a:r>
            <a:r>
              <a:rPr lang="en-US" sz="2600" dirty="0" smtClean="0">
                <a:latin typeface="Times New Roman" charset="0"/>
                <a:ea typeface="Times New Roman" charset="0"/>
                <a:cs typeface="Times New Roman" charset="0"/>
              </a:rPr>
              <a:t>fundamental to </a:t>
            </a:r>
            <a:r>
              <a:rPr lang="en-US" sz="2600" dirty="0">
                <a:latin typeface="Times New Roman" charset="0"/>
                <a:ea typeface="Times New Roman" charset="0"/>
                <a:cs typeface="Times New Roman" charset="0"/>
              </a:rPr>
              <a:t>the field of Opinion </a:t>
            </a:r>
            <a:r>
              <a:rPr lang="en-US" sz="2600" dirty="0" smtClean="0">
                <a:latin typeface="Times New Roman" charset="0"/>
                <a:ea typeface="Times New Roman" charset="0"/>
                <a:cs typeface="Times New Roman" charset="0"/>
              </a:rPr>
              <a:t>Dynamics.</a:t>
            </a:r>
            <a:r>
              <a:rPr lang="en-US" sz="2600" dirty="0">
                <a:latin typeface="Times New Roman" charset="0"/>
                <a:ea typeface="Times New Roman" charset="0"/>
                <a:cs typeface="Times New Roman" charset="0"/>
              </a:rPr>
              <a:t> </a:t>
            </a:r>
            <a:r>
              <a:rPr lang="en-US" sz="2600" dirty="0" smtClean="0">
                <a:latin typeface="Times New Roman" charset="0"/>
                <a:ea typeface="Times New Roman" charset="0"/>
                <a:cs typeface="Times New Roman" charset="0"/>
              </a:rPr>
              <a:t>There </a:t>
            </a:r>
            <a:r>
              <a:rPr lang="en-US" sz="2600" dirty="0">
                <a:latin typeface="Times New Roman" charset="0"/>
                <a:ea typeface="Times New Roman" charset="0"/>
                <a:cs typeface="Times New Roman" charset="0"/>
              </a:rPr>
              <a:t>are many different ways to </a:t>
            </a:r>
            <a:r>
              <a:rPr lang="en-US" sz="2600" dirty="0" smtClean="0">
                <a:latin typeface="Times New Roman" charset="0"/>
                <a:ea typeface="Times New Roman" charset="0"/>
                <a:cs typeface="Times New Roman" charset="0"/>
              </a:rPr>
              <a:t>model how </a:t>
            </a:r>
            <a:r>
              <a:rPr lang="en-US" sz="2600" dirty="0">
                <a:latin typeface="Times New Roman" charset="0"/>
                <a:ea typeface="Times New Roman" charset="0"/>
                <a:cs typeface="Times New Roman" charset="0"/>
              </a:rPr>
              <a:t>users </a:t>
            </a:r>
            <a:r>
              <a:rPr lang="en-US" sz="2600" dirty="0" smtClean="0">
                <a:latin typeface="Times New Roman" charset="0"/>
                <a:ea typeface="Times New Roman" charset="0"/>
                <a:cs typeface="Times New Roman" charset="0"/>
              </a:rPr>
              <a:t>interact and change </a:t>
            </a:r>
            <a:r>
              <a:rPr lang="en-US" sz="2600" dirty="0">
                <a:latin typeface="Times New Roman" charset="0"/>
                <a:ea typeface="Times New Roman" charset="0"/>
                <a:cs typeface="Times New Roman" charset="0"/>
              </a:rPr>
              <a:t>their opinion. The political ideology for each user can be modeled as </a:t>
            </a:r>
            <a:r>
              <a:rPr lang="en-US" sz="2600" dirty="0" smtClean="0">
                <a:latin typeface="Times New Roman" charset="0"/>
                <a:ea typeface="Times New Roman" charset="0"/>
                <a:cs typeface="Times New Roman" charset="0"/>
              </a:rPr>
              <a:t>a single discrete or continuous value. A discrete ideology value is categorical variable, meaning it takes on one of a fixed number of possible values; if there are only two values possible, ideology becomes a binary variable. Continuous ideology values are measured on a spectrum from 0 to 1, where 0 is strong Liberal, 0.5 is moderate, and 1 is strong Conservative (or vice versa). Alternatively, the political opinion of a person can be modeled as several values, where each one represents the person’s opinion on a disputed political topic. Each single value can be expressed as either discrete or continuous. It doesn’t matter which way opinions are modeled, but it is important to be consistent across all people in the set.</a:t>
            </a:r>
          </a:p>
          <a:p>
            <a:pPr>
              <a:spcAft>
                <a:spcPts val="1200"/>
              </a:spcAft>
            </a:pPr>
            <a:r>
              <a:rPr lang="en-US" sz="2600" dirty="0">
                <a:latin typeface="Times New Roman" charset="0"/>
                <a:ea typeface="Times New Roman" charset="0"/>
                <a:cs typeface="Times New Roman" charset="0"/>
              </a:rPr>
              <a:t>In order to model a population of users as a graph, each Twitter user must be represented as a vertex, also known as a node, on the graph. The relationship between two users on Twitter can be unidirectional (one follows the other) or bidirectional (they both follow each other), and is depicted as either an arrow or a line respectively. The arrow is always directed from the one who is followed toward the one who does the following in order to portray the direction of information flow. </a:t>
            </a:r>
            <a:endParaRPr lang="en-US" sz="2600" dirty="0" smtClean="0">
              <a:latin typeface="Times New Roman" charset="0"/>
              <a:ea typeface="Times New Roman" charset="0"/>
              <a:cs typeface="Times New Roman" charset="0"/>
            </a:endParaRPr>
          </a:p>
          <a:p>
            <a:r>
              <a:rPr lang="en-US" sz="2600" dirty="0" smtClean="0">
                <a:latin typeface="Times New Roman" charset="0"/>
                <a:ea typeface="Times New Roman" charset="0"/>
                <a:cs typeface="Times New Roman" charset="0"/>
              </a:rPr>
              <a:t>Once every person has an initial political opinion, interactions are simulated between neighbors (people who are directly connected), friends of a friend (people who are indirectly connected through other people), and/or strangers (people who aren’t connected). We define an interaction as some transfer of information that may or may not have influence over the receiver’s political opinion. In the real world, you mostly interact with your family and friends, so they have the largest potential influence over your ideals. For this reason, most models have elected to analyze the random interactions between neighbors as opposed to all nodes in graph. Interactions can be modeled as either pairwise or group influence. Pairwise </a:t>
            </a:r>
            <a:r>
              <a:rPr lang="en-US" sz="2600" dirty="0">
                <a:latin typeface="Times New Roman" charset="0"/>
                <a:ea typeface="Times New Roman" charset="0"/>
                <a:cs typeface="Times New Roman" charset="0"/>
              </a:rPr>
              <a:t>interactions always occur between two users, </a:t>
            </a:r>
            <a:r>
              <a:rPr lang="en-US" sz="2600" dirty="0" smtClean="0">
                <a:latin typeface="Times New Roman" charset="0"/>
                <a:ea typeface="Times New Roman" charset="0"/>
                <a:cs typeface="Times New Roman" charset="0"/>
              </a:rPr>
              <a:t>whereas group </a:t>
            </a:r>
            <a:r>
              <a:rPr lang="en-US" sz="2600" dirty="0">
                <a:latin typeface="Times New Roman" charset="0"/>
                <a:ea typeface="Times New Roman" charset="0"/>
                <a:cs typeface="Times New Roman" charset="0"/>
              </a:rPr>
              <a:t>influence </a:t>
            </a:r>
            <a:r>
              <a:rPr lang="en-US" sz="2600" dirty="0" smtClean="0">
                <a:latin typeface="Times New Roman" charset="0"/>
                <a:ea typeface="Times New Roman" charset="0"/>
                <a:cs typeface="Times New Roman" charset="0"/>
              </a:rPr>
              <a:t>is where a </a:t>
            </a:r>
            <a:r>
              <a:rPr lang="en-US" sz="2600" dirty="0">
                <a:latin typeface="Times New Roman" charset="0"/>
                <a:ea typeface="Times New Roman" charset="0"/>
                <a:cs typeface="Times New Roman" charset="0"/>
              </a:rPr>
              <a:t>user considers the group average of </a:t>
            </a:r>
            <a:r>
              <a:rPr lang="en-US" sz="2600" dirty="0" smtClean="0">
                <a:latin typeface="Times New Roman" charset="0"/>
                <a:ea typeface="Times New Roman" charset="0"/>
                <a:cs typeface="Times New Roman" charset="0"/>
              </a:rPr>
              <a:t>his/her neighbors.</a:t>
            </a:r>
            <a:endParaRPr lang="en-US" sz="2600" dirty="0">
              <a:latin typeface="Times New Roman" charset="0"/>
              <a:ea typeface="Times New Roman" charset="0"/>
              <a:cs typeface="Times New Roman" charset="0"/>
            </a:endParaRPr>
          </a:p>
          <a:p>
            <a:endParaRPr lang="en-US" sz="2600" dirty="0" smtClean="0">
              <a:latin typeface="Times New Roman" charset="0"/>
              <a:ea typeface="Times New Roman" charset="0"/>
              <a:cs typeface="Times New Roman" charset="0"/>
            </a:endParaRPr>
          </a:p>
          <a:p>
            <a:endParaRPr lang="en-US" sz="2600" dirty="0" smtClean="0">
              <a:latin typeface="Times New Roman" charset="0"/>
              <a:ea typeface="Times New Roman" charset="0"/>
              <a:cs typeface="Times New Roman" charset="0"/>
            </a:endParaRP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071" t="11011" r="25350" b="-520"/>
          <a:stretch/>
        </p:blipFill>
        <p:spPr>
          <a:xfrm>
            <a:off x="29567326" y="22433575"/>
            <a:ext cx="6165340" cy="3681530"/>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4125" t="6905" r="5790" b="37311"/>
          <a:stretch/>
        </p:blipFill>
        <p:spPr>
          <a:xfrm>
            <a:off x="35737352" y="24174560"/>
            <a:ext cx="7287677" cy="2635410"/>
          </a:xfrm>
          <a:prstGeom prst="rect">
            <a:avLst/>
          </a:prstGeom>
        </p:spPr>
      </p:pic>
      <p:pic>
        <p:nvPicPr>
          <p:cNvPr id="10" name="Picture 9"/>
          <p:cNvPicPr>
            <a:picLocks noChangeAspect="1"/>
          </p:cNvPicPr>
          <p:nvPr/>
        </p:nvPicPr>
        <p:blipFill rotWithShape="1">
          <a:blip r:embed="rId6">
            <a:extLst>
              <a:ext uri="{28A0092B-C50C-407E-A947-70E740481C1C}">
                <a14:useLocalDpi xmlns:a14="http://schemas.microsoft.com/office/drawing/2010/main" val="0"/>
              </a:ext>
            </a:extLst>
          </a:blip>
          <a:srcRect l="999" t="1623" r="6075" b="31648"/>
          <a:stretch/>
        </p:blipFill>
        <p:spPr>
          <a:xfrm>
            <a:off x="35734481" y="21493972"/>
            <a:ext cx="7293417" cy="2169518"/>
          </a:xfrm>
          <a:prstGeom prst="rect">
            <a:avLst/>
          </a:prstGeom>
        </p:spPr>
      </p:pic>
      <p:sp>
        <p:nvSpPr>
          <p:cNvPr id="15" name="TextBox 14"/>
          <p:cNvSpPr txBox="1"/>
          <p:nvPr/>
        </p:nvSpPr>
        <p:spPr>
          <a:xfrm>
            <a:off x="16074440" y="23693988"/>
            <a:ext cx="12348161" cy="6740307"/>
          </a:xfrm>
          <a:prstGeom prst="rect">
            <a:avLst/>
          </a:prstGeom>
          <a:noFill/>
        </p:spPr>
        <p:txBody>
          <a:bodyPr wrap="square" rtlCol="0">
            <a:spAutoFit/>
          </a:bodyPr>
          <a:lstStyle/>
          <a:p>
            <a:pPr>
              <a:spcAft>
                <a:spcPts val="1200"/>
              </a:spcAft>
            </a:pPr>
            <a:r>
              <a:rPr lang="en-US" sz="4800" b="1" dirty="0" smtClean="0"/>
              <a:t>Results</a:t>
            </a:r>
            <a:endParaRPr lang="en-US" dirty="0" smtClean="0"/>
          </a:p>
          <a:p>
            <a:r>
              <a:rPr lang="en-US" sz="2600" dirty="0" smtClean="0">
                <a:latin typeface="Times New Roman" charset="0"/>
                <a:ea typeface="Times New Roman" charset="0"/>
                <a:cs typeface="Times New Roman" charset="0"/>
              </a:rPr>
              <a:t>Most </a:t>
            </a:r>
            <a:r>
              <a:rPr lang="en-US" sz="2600" dirty="0">
                <a:latin typeface="Times New Roman" charset="0"/>
                <a:ea typeface="Times New Roman" charset="0"/>
                <a:cs typeface="Times New Roman" charset="0"/>
              </a:rPr>
              <a:t>of the classic Opinion Dynamics work was produced in the age </a:t>
            </a:r>
            <a:r>
              <a:rPr lang="en-US" sz="2600" dirty="0" smtClean="0">
                <a:latin typeface="Times New Roman" charset="0"/>
                <a:ea typeface="Times New Roman" charset="0"/>
                <a:cs typeface="Times New Roman" charset="0"/>
              </a:rPr>
              <a:t>before computational </a:t>
            </a:r>
            <a:r>
              <a:rPr lang="en-US" sz="2600" dirty="0">
                <a:latin typeface="Times New Roman" charset="0"/>
                <a:ea typeface="Times New Roman" charset="0"/>
                <a:cs typeface="Times New Roman" charset="0"/>
              </a:rPr>
              <a:t>simulation was feasible; therefore, researchers were </a:t>
            </a:r>
            <a:r>
              <a:rPr lang="en-US" sz="2600" dirty="0" smtClean="0">
                <a:latin typeface="Times New Roman" charset="0"/>
                <a:ea typeface="Times New Roman" charset="0"/>
                <a:cs typeface="Times New Roman" charset="0"/>
              </a:rPr>
              <a:t>restricted to </a:t>
            </a:r>
            <a:r>
              <a:rPr lang="en-US" sz="2600" dirty="0">
                <a:latin typeface="Times New Roman" charset="0"/>
                <a:ea typeface="Times New Roman" charset="0"/>
                <a:cs typeface="Times New Roman" charset="0"/>
              </a:rPr>
              <a:t>solving (simplified) analytical models. The assumptions necessary to </a:t>
            </a:r>
            <a:r>
              <a:rPr lang="en-US" sz="2600" dirty="0" smtClean="0">
                <a:latin typeface="Times New Roman" charset="0"/>
                <a:ea typeface="Times New Roman" charset="0"/>
                <a:cs typeface="Times New Roman" charset="0"/>
              </a:rPr>
              <a:t>make these </a:t>
            </a:r>
            <a:r>
              <a:rPr lang="en-US" sz="2600" dirty="0">
                <a:latin typeface="Times New Roman" charset="0"/>
                <a:ea typeface="Times New Roman" charset="0"/>
                <a:cs typeface="Times New Roman" charset="0"/>
              </a:rPr>
              <a:t>models tractable were in some cases not ideal, and can be revised in </a:t>
            </a:r>
            <a:r>
              <a:rPr lang="en-US" sz="2600" dirty="0" smtClean="0">
                <a:latin typeface="Times New Roman" charset="0"/>
                <a:ea typeface="Times New Roman" charset="0"/>
                <a:cs typeface="Times New Roman" charset="0"/>
              </a:rPr>
              <a:t>a simulation </a:t>
            </a:r>
            <a:r>
              <a:rPr lang="en-US" sz="2600" dirty="0">
                <a:latin typeface="Times New Roman" charset="0"/>
                <a:ea typeface="Times New Roman" charset="0"/>
                <a:cs typeface="Times New Roman" charset="0"/>
              </a:rPr>
              <a:t>setting. For instance, the original Binary Voter Model [8] </a:t>
            </a:r>
            <a:r>
              <a:rPr lang="en-US" sz="2600" dirty="0" smtClean="0">
                <a:latin typeface="Times New Roman" charset="0"/>
                <a:ea typeface="Times New Roman" charset="0"/>
                <a:cs typeface="Times New Roman" charset="0"/>
              </a:rPr>
              <a:t>assumes a </a:t>
            </a:r>
            <a:r>
              <a:rPr lang="en-US" sz="2600" dirty="0">
                <a:latin typeface="Times New Roman" charset="0"/>
                <a:ea typeface="Times New Roman" charset="0"/>
                <a:cs typeface="Times New Roman" charset="0"/>
              </a:rPr>
              <a:t>newly chosen agent at random for each interaction. It seems more </a:t>
            </a:r>
            <a:r>
              <a:rPr lang="en-US" sz="2600" dirty="0" smtClean="0">
                <a:latin typeface="Times New Roman" charset="0"/>
                <a:ea typeface="Times New Roman" charset="0"/>
                <a:cs typeface="Times New Roman" charset="0"/>
              </a:rPr>
              <a:t>reflective of </a:t>
            </a:r>
            <a:r>
              <a:rPr lang="en-US" sz="2600" dirty="0">
                <a:latin typeface="Times New Roman" charset="0"/>
                <a:ea typeface="Times New Roman" charset="0"/>
                <a:cs typeface="Times New Roman" charset="0"/>
              </a:rPr>
              <a:t>the real-world phenomenon, though, to cycle through all the users once</a:t>
            </a:r>
          </a:p>
          <a:p>
            <a:pPr>
              <a:spcAft>
                <a:spcPts val="1200"/>
              </a:spcAft>
            </a:pPr>
            <a:r>
              <a:rPr lang="en-US" sz="2600" dirty="0">
                <a:latin typeface="Times New Roman" charset="0"/>
                <a:ea typeface="Times New Roman" charset="0"/>
                <a:cs typeface="Times New Roman" charset="0"/>
              </a:rPr>
              <a:t>before repeating. After all, people are receptive to information at all </a:t>
            </a:r>
            <a:r>
              <a:rPr lang="en-US" sz="2600" dirty="0" smtClean="0">
                <a:latin typeface="Times New Roman" charset="0"/>
                <a:ea typeface="Times New Roman" charset="0"/>
                <a:cs typeface="Times New Roman" charset="0"/>
              </a:rPr>
              <a:t>times; everyone </a:t>
            </a:r>
            <a:r>
              <a:rPr lang="en-US" sz="2600" dirty="0">
                <a:latin typeface="Times New Roman" charset="0"/>
                <a:ea typeface="Times New Roman" charset="0"/>
                <a:cs typeface="Times New Roman" charset="0"/>
              </a:rPr>
              <a:t>should get a chance to update their opinion in tandem. We ran </a:t>
            </a:r>
            <a:r>
              <a:rPr lang="en-US" sz="2600" dirty="0" smtClean="0">
                <a:latin typeface="Times New Roman" charset="0"/>
                <a:ea typeface="Times New Roman" charset="0"/>
                <a:cs typeface="Times New Roman" charset="0"/>
              </a:rPr>
              <a:t>50 simulations </a:t>
            </a:r>
            <a:r>
              <a:rPr lang="en-US" sz="2600" dirty="0">
                <a:latin typeface="Times New Roman" charset="0"/>
                <a:ea typeface="Times New Roman" charset="0"/>
                <a:cs typeface="Times New Roman" charset="0"/>
              </a:rPr>
              <a:t>of this variation and discovered a significant difference in </a:t>
            </a:r>
            <a:r>
              <a:rPr lang="en-US" sz="2600" dirty="0" smtClean="0">
                <a:latin typeface="Times New Roman" charset="0"/>
                <a:ea typeface="Times New Roman" charset="0"/>
                <a:cs typeface="Times New Roman" charset="0"/>
              </a:rPr>
              <a:t>the time </a:t>
            </a:r>
            <a:r>
              <a:rPr lang="en-US" sz="2600" dirty="0">
                <a:latin typeface="Times New Roman" charset="0"/>
                <a:ea typeface="Times New Roman" charset="0"/>
                <a:cs typeface="Times New Roman" charset="0"/>
              </a:rPr>
              <a:t>before uniformity of opinion. See Figure 1</a:t>
            </a:r>
            <a:r>
              <a:rPr lang="en-US" sz="2600" dirty="0" smtClean="0">
                <a:latin typeface="Times New Roman" charset="0"/>
                <a:ea typeface="Times New Roman" charset="0"/>
                <a:cs typeface="Times New Roman" charset="0"/>
              </a:rPr>
              <a:t>.</a:t>
            </a:r>
            <a:endParaRPr lang="en-US" sz="2600" dirty="0">
              <a:latin typeface="Times New Roman" charset="0"/>
              <a:ea typeface="Times New Roman" charset="0"/>
              <a:cs typeface="Times New Roman" charset="0"/>
            </a:endParaRPr>
          </a:p>
          <a:p>
            <a:pPr>
              <a:spcAft>
                <a:spcPts val="1200"/>
              </a:spcAft>
            </a:pPr>
            <a:r>
              <a:rPr lang="en-US" sz="2600" dirty="0">
                <a:latin typeface="Times New Roman" charset="0"/>
                <a:ea typeface="Times New Roman" charset="0"/>
                <a:cs typeface="Times New Roman" charset="0"/>
              </a:rPr>
              <a:t>Another assumption of the Binary Voter Model is that the node randomly </a:t>
            </a:r>
            <a:r>
              <a:rPr lang="en-US" sz="2600" dirty="0" smtClean="0">
                <a:latin typeface="Times New Roman" charset="0"/>
                <a:ea typeface="Times New Roman" charset="0"/>
                <a:cs typeface="Times New Roman" charset="0"/>
              </a:rPr>
              <a:t>chosen for </a:t>
            </a:r>
            <a:r>
              <a:rPr lang="en-US" sz="2600" dirty="0">
                <a:latin typeface="Times New Roman" charset="0"/>
                <a:ea typeface="Times New Roman" charset="0"/>
                <a:cs typeface="Times New Roman" charset="0"/>
              </a:rPr>
              <a:t>the interaction always adopts the opinion of a randomly chosen </a:t>
            </a:r>
            <a:r>
              <a:rPr lang="en-US" sz="2600" dirty="0" smtClean="0">
                <a:latin typeface="Times New Roman" charset="0"/>
                <a:ea typeface="Times New Roman" charset="0"/>
                <a:cs typeface="Times New Roman" charset="0"/>
              </a:rPr>
              <a:t>neighbor. We </a:t>
            </a:r>
            <a:r>
              <a:rPr lang="en-US" sz="2600" dirty="0">
                <a:latin typeface="Times New Roman" charset="0"/>
                <a:ea typeface="Times New Roman" charset="0"/>
                <a:cs typeface="Times New Roman" charset="0"/>
              </a:rPr>
              <a:t>tested another variation where the node chosen for the interaction </a:t>
            </a:r>
            <a:r>
              <a:rPr lang="en-US" sz="2600" dirty="0" smtClean="0">
                <a:latin typeface="Times New Roman" charset="0"/>
                <a:ea typeface="Times New Roman" charset="0"/>
                <a:cs typeface="Times New Roman" charset="0"/>
              </a:rPr>
              <a:t>always influences </a:t>
            </a:r>
            <a:r>
              <a:rPr lang="en-US" sz="2600" dirty="0">
                <a:latin typeface="Times New Roman" charset="0"/>
                <a:ea typeface="Times New Roman" charset="0"/>
                <a:cs typeface="Times New Roman" charset="0"/>
              </a:rPr>
              <a:t>the randomly chosen neighbor. After 50 simulations, we learn </a:t>
            </a:r>
            <a:r>
              <a:rPr lang="en-US" sz="2600" dirty="0" smtClean="0">
                <a:latin typeface="Times New Roman" charset="0"/>
                <a:ea typeface="Times New Roman" charset="0"/>
                <a:cs typeface="Times New Roman" charset="0"/>
              </a:rPr>
              <a:t>that this </a:t>
            </a:r>
            <a:r>
              <a:rPr lang="en-US" sz="2600" dirty="0">
                <a:latin typeface="Times New Roman" charset="0"/>
                <a:ea typeface="Times New Roman" charset="0"/>
                <a:cs typeface="Times New Roman" charset="0"/>
              </a:rPr>
              <a:t>simple tweak caused the graph to converge to a consensus at </a:t>
            </a:r>
            <a:r>
              <a:rPr lang="en-US" sz="2600" dirty="0" smtClean="0">
                <a:latin typeface="Times New Roman" charset="0"/>
                <a:ea typeface="Times New Roman" charset="0"/>
                <a:cs typeface="Times New Roman" charset="0"/>
              </a:rPr>
              <a:t>a significantly </a:t>
            </a:r>
            <a:r>
              <a:rPr lang="en-US" sz="2600" dirty="0">
                <a:latin typeface="Times New Roman" charset="0"/>
                <a:ea typeface="Times New Roman" charset="0"/>
                <a:cs typeface="Times New Roman" charset="0"/>
              </a:rPr>
              <a:t>faster rate. See Figure 2</a:t>
            </a:r>
            <a:r>
              <a:rPr lang="en-US" sz="2600" dirty="0" smtClean="0">
                <a:latin typeface="Times New Roman" charset="0"/>
                <a:ea typeface="Times New Roman" charset="0"/>
                <a:cs typeface="Times New Roman" charset="0"/>
              </a:rPr>
              <a:t>.</a:t>
            </a:r>
            <a:endParaRPr lang="en-US" sz="2600" dirty="0">
              <a:latin typeface="Times New Roman" charset="0"/>
              <a:ea typeface="Times New Roman" charset="0"/>
              <a:cs typeface="Times New Roman" charset="0"/>
            </a:endParaRPr>
          </a:p>
        </p:txBody>
      </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493760" y="11999239"/>
            <a:ext cx="4927684" cy="4790511"/>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668488" y="12023550"/>
            <a:ext cx="4773480" cy="4907316"/>
          </a:xfrm>
          <a:prstGeom prst="rect">
            <a:avLst/>
          </a:prstGeom>
        </p:spPr>
      </p:pic>
      <p:sp>
        <p:nvSpPr>
          <p:cNvPr id="20" name="TextBox 19"/>
          <p:cNvSpPr txBox="1"/>
          <p:nvPr/>
        </p:nvSpPr>
        <p:spPr>
          <a:xfrm>
            <a:off x="31304053" y="10432554"/>
            <a:ext cx="10275831" cy="1569660"/>
          </a:xfrm>
          <a:prstGeom prst="rect">
            <a:avLst/>
          </a:prstGeom>
          <a:noFill/>
        </p:spPr>
        <p:txBody>
          <a:bodyPr wrap="square" rtlCol="0">
            <a:spAutoFit/>
          </a:bodyPr>
          <a:lstStyle/>
          <a:p>
            <a:r>
              <a:rPr lang="en-US" sz="2400" dirty="0" smtClean="0"/>
              <a:t>Figure 3: These graphs represent the last iteration out of 40.</a:t>
            </a:r>
            <a:r>
              <a:rPr lang="en-US" sz="2400" dirty="0"/>
              <a:t> </a:t>
            </a:r>
            <a:r>
              <a:rPr lang="en-US" sz="2400" dirty="0" smtClean="0"/>
              <a:t>Both were initialized by random sampling with the same parameters, except Graph A always added edges and Graph B only added an edge if the ideologies were the same. </a:t>
            </a:r>
            <a:endParaRPr lang="en-US" sz="2400" dirty="0"/>
          </a:p>
        </p:txBody>
      </p:sp>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362820" y="30570504"/>
            <a:ext cx="5403503" cy="5403503"/>
          </a:xfrm>
          <a:prstGeom prst="rect">
            <a:avLst/>
          </a:prstGeom>
        </p:spPr>
      </p:pic>
      <p:sp>
        <p:nvSpPr>
          <p:cNvPr id="23" name="TextBox 22"/>
          <p:cNvSpPr txBox="1"/>
          <p:nvPr/>
        </p:nvSpPr>
        <p:spPr>
          <a:xfrm>
            <a:off x="17659044" y="36220915"/>
            <a:ext cx="1676400" cy="511539"/>
          </a:xfrm>
          <a:prstGeom prst="rect">
            <a:avLst/>
          </a:prstGeom>
          <a:noFill/>
        </p:spPr>
        <p:txBody>
          <a:bodyPr wrap="square" rtlCol="0">
            <a:spAutoFit/>
          </a:bodyPr>
          <a:lstStyle/>
          <a:p>
            <a:r>
              <a:rPr lang="en-US" sz="2600" dirty="0" smtClean="0"/>
              <a:t>Figure 1</a:t>
            </a:r>
            <a:endParaRPr lang="en-US" sz="2600" dirty="0"/>
          </a:p>
        </p:txBody>
      </p:sp>
      <p:sp>
        <p:nvSpPr>
          <p:cNvPr id="47" name="TextBox 46"/>
          <p:cNvSpPr txBox="1"/>
          <p:nvPr/>
        </p:nvSpPr>
        <p:spPr>
          <a:xfrm>
            <a:off x="24044449" y="36147784"/>
            <a:ext cx="1676400" cy="511539"/>
          </a:xfrm>
          <a:prstGeom prst="rect">
            <a:avLst/>
          </a:prstGeom>
          <a:noFill/>
        </p:spPr>
        <p:txBody>
          <a:bodyPr wrap="square" rtlCol="0">
            <a:spAutoFit/>
          </a:bodyPr>
          <a:lstStyle/>
          <a:p>
            <a:r>
              <a:rPr lang="en-US" sz="2600" dirty="0" smtClean="0"/>
              <a:t>Figure 2</a:t>
            </a:r>
            <a:endParaRPr lang="en-US" sz="2600" dirty="0"/>
          </a:p>
        </p:txBody>
      </p:sp>
      <p:sp>
        <p:nvSpPr>
          <p:cNvPr id="24" name="TextBox 23"/>
          <p:cNvSpPr txBox="1"/>
          <p:nvPr/>
        </p:nvSpPr>
        <p:spPr>
          <a:xfrm>
            <a:off x="30546251" y="6945767"/>
            <a:ext cx="12091517" cy="3293209"/>
          </a:xfrm>
          <a:prstGeom prst="rect">
            <a:avLst/>
          </a:prstGeom>
          <a:noFill/>
        </p:spPr>
        <p:txBody>
          <a:bodyPr wrap="square" rtlCol="0">
            <a:spAutoFit/>
          </a:bodyPr>
          <a:lstStyle/>
          <a:p>
            <a:r>
              <a:rPr lang="en-US" sz="2600" dirty="0">
                <a:latin typeface="Times New Roman" charset="0"/>
                <a:ea typeface="Times New Roman" charset="0"/>
                <a:cs typeface="Times New Roman" charset="0"/>
              </a:rPr>
              <a:t>Lastly, we simulated the "evolving graph model" described above. One key variant is the question of what happens when an edge is to be added between the agent and a friend-of-a-friend: should the edge only be added if their political opinions are already the same, or should it be unconditionally added? It is not clear what the effect of this choice would be, nor which choice best models real-world social networks. We discovered that the two alternatives lead to very different behaviors: conditionally adding the edge results in a completely polarized graph with a few unconnected nodes on the side, whereas this is not true for unconditional addition. See Figure 3.</a:t>
            </a:r>
          </a:p>
        </p:txBody>
      </p:sp>
      <p:pic>
        <p:nvPicPr>
          <p:cNvPr id="27" name="Picture 2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491629" y="30596507"/>
            <a:ext cx="5142434" cy="514243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3573</TotalTime>
  <Words>2147</Words>
  <Application>Microsoft Macintosh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Helvetica</vt:lpstr>
      <vt:lpstr>Times New Roman</vt:lpstr>
      <vt:lpstr>Default Design</vt:lpstr>
      <vt:lpstr>PowerPoint Presentation</vt:lpstr>
    </vt:vector>
  </TitlesOfParts>
  <Company>Swarthmore College</Company>
  <LinksUpToDate>false</LinksUpToDate>
  <SharedDoc>false</SharedDoc>
  <HyperlinkBase>http://www.swarthmore.edu/NatSci/cpurrin1/posteradvice.htm</HyperlinkBase>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dc:title>
  <dc:creator>Colin Purrington</dc:creator>
  <dc:description>You may use this template for educational and non-profit use.  Please acknowledge its source, and please send feedback to:_x000d_     purrington@swarthmore.edu._x000d__x000d_If you are using site or template for a course on Blackboard or WebCT, please give me Guest access, or send me an e-mail, so that I can see how the information is being used.</dc:description>
  <cp:lastModifiedBy>Microsoft Office User</cp:lastModifiedBy>
  <cp:revision>308</cp:revision>
  <cp:lastPrinted>2003-04-14T18:27:38Z</cp:lastPrinted>
  <dcterms:created xsi:type="dcterms:W3CDTF">2000-07-07T15:10:51Z</dcterms:created>
  <dcterms:modified xsi:type="dcterms:W3CDTF">2016-07-20T12:57:29Z</dcterms:modified>
</cp:coreProperties>
</file>