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26" r:id="rId3"/>
    <p:sldId id="323" r:id="rId4"/>
    <p:sldId id="320" r:id="rId5"/>
    <p:sldId id="324" r:id="rId6"/>
    <p:sldId id="325" r:id="rId7"/>
    <p:sldId id="31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607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605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414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263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23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25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49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70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64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37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18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E5B3-842D-42D9-A521-F3AFF5E3E3C4}" type="datetimeFigureOut">
              <a:rPr lang="es-419" smtClean="0"/>
              <a:t>26/6/2023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A614-0953-47E4-92F2-1658ED5B2A4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1146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opping cart">
            <a:extLst>
              <a:ext uri="{FF2B5EF4-FFF2-40B4-BE49-F238E27FC236}">
                <a16:creationId xmlns:a16="http://schemas.microsoft.com/office/drawing/2014/main" id="{BCFA7CF5-31A5-04FE-9848-8224382DE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502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419" sz="4800" dirty="0"/>
              <a:t>Ejercicio – Reporte</a:t>
            </a:r>
            <a:br>
              <a:rPr lang="es-419" sz="4800" dirty="0"/>
            </a:br>
            <a:r>
              <a:rPr lang="es-419" sz="4800" dirty="0"/>
              <a:t>Análisis de Datos con SQL</a:t>
            </a:r>
            <a:endParaRPr lang="en-US" sz="4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419" sz="2000"/>
              <a:t>Oscar Hern</a:t>
            </a:r>
            <a:r>
              <a:rPr lang="es-CO" sz="2000"/>
              <a:t>ández</a:t>
            </a:r>
            <a:endParaRPr lang="en-US" sz="20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opping cart">
            <a:extLst>
              <a:ext uri="{FF2B5EF4-FFF2-40B4-BE49-F238E27FC236}">
                <a16:creationId xmlns:a16="http://schemas.microsoft.com/office/drawing/2014/main" id="{BCFA7CF5-31A5-04FE-9848-8224382DE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1" t="9091" r="20110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13" name="Rectangle 21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Supermarket sales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b="0" i="0" dirty="0">
                <a:effectLst/>
              </a:rPr>
              <a:t>El </a:t>
            </a:r>
            <a:r>
              <a:rPr lang="en-US" sz="1600" dirty="0" err="1"/>
              <a:t>objetivo</a:t>
            </a:r>
            <a:r>
              <a:rPr lang="en-US" sz="1600" dirty="0"/>
              <a:t> de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presentación</a:t>
            </a:r>
            <a:r>
              <a:rPr lang="en-US" sz="1600" dirty="0"/>
              <a:t> es </a:t>
            </a:r>
            <a:r>
              <a:rPr lang="en-US" sz="1600" dirty="0" err="1"/>
              <a:t>exhibir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resultados</a:t>
            </a:r>
            <a:r>
              <a:rPr lang="en-US" sz="1600" dirty="0"/>
              <a:t> de </a:t>
            </a:r>
            <a:r>
              <a:rPr lang="en-US" sz="1600" b="0" i="0" dirty="0">
                <a:effectLst/>
              </a:rPr>
              <a:t>un EDA (Exploratory Data Analysis)</a:t>
            </a:r>
            <a:r>
              <a:rPr lang="en-US" sz="1600" dirty="0"/>
              <a:t> </a:t>
            </a:r>
            <a:r>
              <a:rPr lang="en-US" sz="1600" dirty="0" err="1"/>
              <a:t>aplicado</a:t>
            </a:r>
            <a:r>
              <a:rPr lang="en-US" sz="1600" dirty="0"/>
              <a:t> a un dataset</a:t>
            </a:r>
            <a:r>
              <a:rPr lang="en-US" sz="1600" b="0" i="0" dirty="0">
                <a:effectLst/>
              </a:rPr>
              <a:t> que </a:t>
            </a:r>
            <a:r>
              <a:rPr lang="en-US" sz="1600" b="0" i="0" dirty="0" err="1">
                <a:effectLst/>
              </a:rPr>
              <a:t>cuenta</a:t>
            </a:r>
            <a:r>
              <a:rPr lang="en-US" sz="1600" b="0" i="0" dirty="0">
                <a:effectLst/>
              </a:rPr>
              <a:t> con: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1000 </a:t>
            </a:r>
            <a:r>
              <a:rPr lang="en-US" sz="1600" b="0" i="0" dirty="0" err="1">
                <a:effectLst/>
              </a:rPr>
              <a:t>registros</a:t>
            </a:r>
            <a:r>
              <a:rPr lang="en-US" sz="1600" b="0" i="0" dirty="0">
                <a:effectLst/>
              </a:rPr>
              <a:t> que </a:t>
            </a:r>
            <a:r>
              <a:rPr lang="en-US" sz="1600" b="0" i="0" dirty="0" err="1">
                <a:effectLst/>
              </a:rPr>
              <a:t>contienen</a:t>
            </a:r>
            <a:r>
              <a:rPr lang="en-US" sz="1600" b="0" i="0" dirty="0">
                <a:effectLst/>
              </a:rPr>
              <a:t> la </a:t>
            </a:r>
            <a:r>
              <a:rPr lang="en-US" sz="1600" b="0" i="0" dirty="0" err="1">
                <a:effectLst/>
              </a:rPr>
              <a:t>información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compras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hechas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por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los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clientes</a:t>
            </a:r>
            <a:r>
              <a:rPr lang="en-US" sz="1600" b="0" i="0" dirty="0">
                <a:effectLst/>
              </a:rPr>
              <a:t>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600" dirty="0" err="1"/>
              <a:t>Di</a:t>
            </a:r>
            <a:r>
              <a:rPr lang="en-US" sz="1600" b="0" i="0" dirty="0" err="1">
                <a:effectLst/>
              </a:rPr>
              <a:t>ferentes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sucursales</a:t>
            </a:r>
            <a:r>
              <a:rPr lang="en-US" sz="1600" b="0" i="0" dirty="0">
                <a:effectLst/>
              </a:rPr>
              <a:t> que </a:t>
            </a:r>
            <a:r>
              <a:rPr lang="en-US" sz="1600" b="0" i="0" dirty="0" err="1">
                <a:effectLst/>
              </a:rPr>
              <a:t>tiene</a:t>
            </a:r>
            <a:r>
              <a:rPr lang="en-US" sz="1600" b="0" i="0" dirty="0">
                <a:effectLst/>
              </a:rPr>
              <a:t> la </a:t>
            </a:r>
            <a:r>
              <a:rPr lang="en-US" sz="1600" b="0" i="0" dirty="0" err="1">
                <a:effectLst/>
              </a:rPr>
              <a:t>compañia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en</a:t>
            </a:r>
            <a:r>
              <a:rPr lang="en-US" sz="1600" b="0" i="0" dirty="0">
                <a:effectLst/>
              </a:rPr>
              <a:t> 3 </a:t>
            </a:r>
            <a:r>
              <a:rPr lang="en-US" sz="1600" b="0" i="0" dirty="0" err="1">
                <a:effectLst/>
              </a:rPr>
              <a:t>ciudades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diferentes</a:t>
            </a:r>
            <a:r>
              <a:rPr lang="en-US" sz="1600" b="0" i="0" dirty="0">
                <a:effectLst/>
              </a:rPr>
              <a:t>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Los </a:t>
            </a:r>
            <a:r>
              <a:rPr lang="en-US" sz="1600" b="0" i="0" dirty="0" err="1">
                <a:effectLst/>
              </a:rPr>
              <a:t>primeros</a:t>
            </a:r>
            <a:r>
              <a:rPr lang="en-US" sz="1600" b="0" i="0" dirty="0">
                <a:effectLst/>
              </a:rPr>
              <a:t> 3 meses del </a:t>
            </a:r>
            <a:r>
              <a:rPr lang="en-US" sz="1600" b="0" i="0" dirty="0" err="1">
                <a:effectLst/>
              </a:rPr>
              <a:t>año</a:t>
            </a:r>
            <a:r>
              <a:rPr lang="en-US" sz="1600" b="0" i="0" dirty="0">
                <a:effectLst/>
              </a:rPr>
              <a:t> 2019.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20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8CD0C-F4D5-E2E9-23B4-D484B56F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37" y="1212487"/>
            <a:ext cx="3493013" cy="221651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Sobre la base de datos</a:t>
            </a:r>
            <a:endParaRPr lang="es-419" dirty="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9C3D5-571E-B9A2-AB46-5C9D6874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7" y="4635601"/>
            <a:ext cx="11450016" cy="212007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1853-2B08-EE10-9EEA-18F074A8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779" y="92260"/>
            <a:ext cx="7581221" cy="3224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Inter"/>
              </a:rPr>
              <a:t>Campos </a:t>
            </a:r>
            <a:r>
              <a:rPr lang="en-US" sz="1400" b="1" i="0" dirty="0" err="1">
                <a:effectLst/>
                <a:latin typeface="Inter"/>
              </a:rPr>
              <a:t>incluidos</a:t>
            </a:r>
            <a:r>
              <a:rPr lang="en-US" sz="1400" b="1" i="0" dirty="0">
                <a:effectLst/>
                <a:latin typeface="Inter"/>
              </a:rPr>
              <a:t>: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Invoice id: </a:t>
            </a:r>
            <a:r>
              <a:rPr lang="en-US" sz="1400" b="0" i="0" dirty="0">
                <a:effectLst/>
                <a:latin typeface="Inter"/>
              </a:rPr>
              <a:t>Identification number.	  - </a:t>
            </a:r>
            <a:r>
              <a:rPr lang="en-US" sz="1400" b="1" i="0" dirty="0">
                <a:effectLst/>
                <a:latin typeface="Inter"/>
              </a:rPr>
              <a:t>Branch: </a:t>
            </a:r>
            <a:r>
              <a:rPr lang="en-US" sz="1400" b="0" i="0" dirty="0">
                <a:effectLst/>
                <a:latin typeface="Inter"/>
              </a:rPr>
              <a:t>Branch of supercenter.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effectLst/>
                <a:latin typeface="Inter"/>
              </a:rPr>
              <a:t>-</a:t>
            </a:r>
            <a:r>
              <a:rPr lang="en-US" sz="1400" dirty="0"/>
              <a:t> </a:t>
            </a:r>
            <a:r>
              <a:rPr lang="en-US" sz="1400" b="1" i="0" dirty="0">
                <a:effectLst/>
                <a:latin typeface="Inter"/>
              </a:rPr>
              <a:t>City: </a:t>
            </a:r>
            <a:r>
              <a:rPr lang="en-US" sz="1400" b="0" i="0" dirty="0">
                <a:effectLst/>
                <a:latin typeface="Inter"/>
              </a:rPr>
              <a:t>Location of supercenters 	  - </a:t>
            </a:r>
            <a:r>
              <a:rPr lang="en-US" sz="1400" b="1" i="0" dirty="0">
                <a:effectLst/>
                <a:latin typeface="Inter"/>
              </a:rPr>
              <a:t>Customer type: </a:t>
            </a:r>
            <a:r>
              <a:rPr lang="en-US" sz="1400" b="0" i="0" dirty="0">
                <a:effectLst/>
                <a:latin typeface="Inter"/>
              </a:rPr>
              <a:t>Type of customers, recorded by 			    		     Members for customers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Gender: </a:t>
            </a:r>
            <a:r>
              <a:rPr lang="en-US" sz="1400" b="0" i="0" dirty="0">
                <a:effectLst/>
                <a:latin typeface="Inter"/>
              </a:rPr>
              <a:t>Gender of customer 	   - </a:t>
            </a:r>
            <a:r>
              <a:rPr lang="en-US" sz="1400" b="1" i="0" dirty="0">
                <a:effectLst/>
                <a:latin typeface="Inter"/>
              </a:rPr>
              <a:t>Product line: </a:t>
            </a:r>
            <a:r>
              <a:rPr lang="en-US" sz="1400" b="0" i="0" dirty="0">
                <a:effectLst/>
                <a:latin typeface="Inter"/>
              </a:rPr>
              <a:t>General item categorization 			     	                             groups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Unit price: </a:t>
            </a:r>
            <a:r>
              <a:rPr lang="en-US" sz="1400" b="0" i="0" dirty="0">
                <a:effectLst/>
                <a:latin typeface="Inter"/>
              </a:rPr>
              <a:t>Price of each product in $    - </a:t>
            </a:r>
            <a:r>
              <a:rPr lang="en-US" sz="1400" b="1" i="0" dirty="0">
                <a:effectLst/>
                <a:latin typeface="Inter"/>
              </a:rPr>
              <a:t>Quantity: </a:t>
            </a:r>
            <a:r>
              <a:rPr lang="en-US" sz="1400" b="0" i="0" dirty="0">
                <a:effectLst/>
                <a:latin typeface="Inter"/>
              </a:rPr>
              <a:t>Number of products purchased by 			     		      customer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Tax: </a:t>
            </a:r>
            <a:r>
              <a:rPr lang="en-US" sz="1400" b="0" i="0" dirty="0">
                <a:effectLst/>
                <a:latin typeface="Inter"/>
              </a:rPr>
              <a:t>5% tax fee for customer buying     - </a:t>
            </a:r>
            <a:r>
              <a:rPr lang="en-US" sz="1400" b="1" i="0" dirty="0">
                <a:effectLst/>
                <a:latin typeface="Inter"/>
              </a:rPr>
              <a:t>Total: </a:t>
            </a:r>
            <a:r>
              <a:rPr lang="en-US" sz="1400" b="0" i="0" dirty="0">
                <a:effectLst/>
                <a:latin typeface="Inter"/>
              </a:rPr>
              <a:t>Total price including tax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effectLst/>
                <a:latin typeface="Inter"/>
              </a:rPr>
              <a:t>-  </a:t>
            </a:r>
            <a:r>
              <a:rPr lang="en-US" sz="1400" b="1" i="0" dirty="0">
                <a:effectLst/>
                <a:latin typeface="Inter"/>
              </a:rPr>
              <a:t>Date: </a:t>
            </a:r>
            <a:r>
              <a:rPr lang="en-US" sz="1400" b="0" i="0" dirty="0">
                <a:effectLst/>
                <a:latin typeface="Inter"/>
              </a:rPr>
              <a:t>Date of purchase 	   - </a:t>
            </a:r>
            <a:r>
              <a:rPr lang="en-US" sz="1400" b="1" i="0" dirty="0">
                <a:effectLst/>
                <a:latin typeface="Inter"/>
              </a:rPr>
              <a:t>Time: </a:t>
            </a:r>
            <a:r>
              <a:rPr lang="en-US" sz="1400" b="0" i="0" dirty="0">
                <a:effectLst/>
                <a:latin typeface="Inter"/>
              </a:rPr>
              <a:t>Purchase time (10am to 9pm)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effectLst/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COGS: </a:t>
            </a:r>
            <a:r>
              <a:rPr lang="en-US" sz="1400" b="0" i="0" dirty="0">
                <a:effectLst/>
                <a:latin typeface="Inter"/>
              </a:rPr>
              <a:t>Cost of goods sold	   - </a:t>
            </a:r>
            <a:r>
              <a:rPr lang="en-US" sz="1400" b="1" i="0" dirty="0">
                <a:effectLst/>
                <a:latin typeface="Inter"/>
              </a:rPr>
              <a:t>Payment: </a:t>
            </a:r>
            <a:r>
              <a:rPr lang="en-US" sz="1400" b="0" i="0" dirty="0">
                <a:effectLst/>
                <a:latin typeface="Inter"/>
              </a:rPr>
              <a:t>Payment used by customer for 			     		     purchases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Gross income: </a:t>
            </a:r>
            <a:r>
              <a:rPr lang="en-US" sz="1400" b="0" i="0" dirty="0">
                <a:effectLst/>
                <a:latin typeface="Inter"/>
              </a:rPr>
              <a:t>Gross income	  </a:t>
            </a:r>
            <a:r>
              <a:rPr lang="en-US" sz="1400" dirty="0"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Gross margin percentage: </a:t>
            </a:r>
            <a:r>
              <a:rPr lang="en-US" sz="1400" b="0" i="0" dirty="0">
                <a:effectLst/>
                <a:latin typeface="Inter"/>
              </a:rPr>
              <a:t>Gross margin                                                                    			    percentage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Inter"/>
              </a:rPr>
              <a:t>- </a:t>
            </a:r>
            <a:r>
              <a:rPr lang="en-US" sz="1400" b="1" i="0" dirty="0">
                <a:effectLst/>
                <a:latin typeface="Inter"/>
              </a:rPr>
              <a:t>Rating: </a:t>
            </a:r>
            <a:r>
              <a:rPr lang="en-US" sz="1400" b="0" i="0" dirty="0">
                <a:effectLst/>
                <a:latin typeface="Inter"/>
              </a:rPr>
              <a:t>Customer stratification rating on their overall shopping experience</a:t>
            </a:r>
            <a:endParaRPr lang="es-419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ADDC4D-E9A9-40FF-3C40-A128E785654E}"/>
              </a:ext>
            </a:extLst>
          </p:cNvPr>
          <p:cNvCxnSpPr/>
          <p:nvPr/>
        </p:nvCxnSpPr>
        <p:spPr>
          <a:xfrm>
            <a:off x="4226767" y="606490"/>
            <a:ext cx="0" cy="330303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Freeform: Shape 227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0" name="Freeform: Shape 229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192" y="119176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Ventas </a:t>
            </a:r>
            <a:r>
              <a:rPr lang="en-US" sz="2800" dirty="0" err="1"/>
              <a:t>Mensuales</a:t>
            </a:r>
            <a:endParaRPr lang="en-US" sz="28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6939E-6B7D-03C3-4C9E-83545533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5" y="2273240"/>
            <a:ext cx="6823341" cy="1040557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" y="2715768"/>
            <a:ext cx="3438144" cy="38623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mes</a:t>
            </a:r>
            <a:r>
              <a:rPr lang="en-US" sz="1600" dirty="0"/>
              <a:t> de </a:t>
            </a:r>
            <a:r>
              <a:rPr lang="en-US" sz="1600" dirty="0" err="1"/>
              <a:t>febrero</a:t>
            </a:r>
            <a:r>
              <a:rPr lang="en-US" sz="1600" dirty="0"/>
              <a:t> se </a:t>
            </a:r>
            <a:r>
              <a:rPr lang="en-US" sz="1600" dirty="0" err="1"/>
              <a:t>registraron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menor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compras</a:t>
            </a:r>
            <a:r>
              <a:rPr lang="en-US" sz="1600" dirty="0"/>
              <a:t> lo que </a:t>
            </a:r>
            <a:r>
              <a:rPr lang="en-US" sz="1600" dirty="0" err="1"/>
              <a:t>conllevó</a:t>
            </a:r>
            <a:r>
              <a:rPr lang="en-US" sz="1600" dirty="0"/>
              <a:t> a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reducción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total de </a:t>
            </a:r>
            <a:r>
              <a:rPr lang="en-US" sz="1600" dirty="0" err="1"/>
              <a:t>ventas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dicho</a:t>
            </a:r>
            <a:r>
              <a:rPr lang="en-US" sz="1600" dirty="0"/>
              <a:t> </a:t>
            </a:r>
            <a:r>
              <a:rPr lang="en-US" sz="1600" dirty="0" err="1"/>
              <a:t>mes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  <a:p>
            <a:pPr marL="285750" indent="-285750" algn="just">
              <a:buFontTx/>
              <a:buChar char="-"/>
            </a:pPr>
            <a:r>
              <a:rPr lang="en-US" sz="1600" dirty="0"/>
              <a:t>Por </a:t>
            </a:r>
            <a:r>
              <a:rPr lang="en-US" sz="1600" dirty="0" err="1"/>
              <a:t>otro</a:t>
            </a:r>
            <a:r>
              <a:rPr lang="en-US" sz="1600" dirty="0"/>
              <a:t> </a:t>
            </a:r>
            <a:r>
              <a:rPr lang="en-US" sz="1600" dirty="0" err="1"/>
              <a:t>lado</a:t>
            </a:r>
            <a:r>
              <a:rPr lang="en-US" sz="1600" dirty="0"/>
              <a:t>,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mes</a:t>
            </a:r>
            <a:r>
              <a:rPr lang="en-US" sz="1600" dirty="0"/>
              <a:t> con </a:t>
            </a:r>
            <a:r>
              <a:rPr lang="en-US" sz="1600" dirty="0" err="1"/>
              <a:t>el</a:t>
            </a:r>
            <a:r>
              <a:rPr lang="en-US" sz="1600" dirty="0"/>
              <a:t> mayor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compras</a:t>
            </a:r>
            <a:r>
              <a:rPr lang="en-US" sz="1600" dirty="0"/>
              <a:t> y </a:t>
            </a:r>
            <a:r>
              <a:rPr lang="en-US" sz="1600" dirty="0" err="1"/>
              <a:t>ventas</a:t>
            </a:r>
            <a:r>
              <a:rPr lang="en-US" sz="1600" dirty="0"/>
              <a:t> </a:t>
            </a:r>
            <a:r>
              <a:rPr lang="en-US" sz="1600" dirty="0" err="1"/>
              <a:t>registradas</a:t>
            </a:r>
            <a:r>
              <a:rPr lang="en-US" sz="1600" dirty="0"/>
              <a:t> </a:t>
            </a:r>
            <a:r>
              <a:rPr lang="en-US" sz="1600" dirty="0" err="1"/>
              <a:t>fue</a:t>
            </a:r>
            <a:r>
              <a:rPr lang="en-US" sz="1600" dirty="0"/>
              <a:t> </a:t>
            </a:r>
            <a:r>
              <a:rPr lang="en-US" sz="1600" dirty="0" err="1"/>
              <a:t>enero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  <a:p>
            <a:pPr marL="285750" indent="-285750" algn="just">
              <a:buFontTx/>
              <a:buChar char="-"/>
            </a:pPr>
            <a:r>
              <a:rPr lang="en-US" sz="1600" dirty="0"/>
              <a:t>Un </a:t>
            </a:r>
            <a:r>
              <a:rPr lang="en-US" sz="1600" dirty="0" err="1"/>
              <a:t>aspecto</a:t>
            </a:r>
            <a:r>
              <a:rPr lang="en-US" sz="1600" dirty="0"/>
              <a:t> </a:t>
            </a:r>
            <a:r>
              <a:rPr lang="en-US" sz="1600" dirty="0" err="1"/>
              <a:t>importante</a:t>
            </a:r>
            <a:r>
              <a:rPr lang="en-US" sz="1600" dirty="0"/>
              <a:t> para </a:t>
            </a:r>
            <a:r>
              <a:rPr lang="en-US" sz="1600" dirty="0" err="1"/>
              <a:t>resaltar</a:t>
            </a:r>
            <a:r>
              <a:rPr lang="en-US" sz="1600" dirty="0"/>
              <a:t> es que </a:t>
            </a:r>
            <a:r>
              <a:rPr lang="en-US" sz="1600" dirty="0" err="1"/>
              <a:t>aunque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mes</a:t>
            </a:r>
            <a:r>
              <a:rPr lang="en-US" sz="1600" dirty="0"/>
              <a:t> de </a:t>
            </a:r>
            <a:r>
              <a:rPr lang="en-US" sz="1600" dirty="0" err="1"/>
              <a:t>febrero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promedio</a:t>
            </a:r>
            <a:r>
              <a:rPr lang="en-US" sz="1600" dirty="0"/>
              <a:t> de </a:t>
            </a:r>
            <a:r>
              <a:rPr lang="en-US" sz="1600" dirty="0" err="1"/>
              <a:t>ventas</a:t>
            </a:r>
            <a:r>
              <a:rPr lang="en-US" sz="1600" dirty="0"/>
              <a:t> </a:t>
            </a:r>
            <a:r>
              <a:rPr lang="en-US" sz="1600" dirty="0" err="1"/>
              <a:t>fue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menor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hecho</a:t>
            </a:r>
            <a:r>
              <a:rPr lang="en-US" sz="1600" dirty="0"/>
              <a:t> de </a:t>
            </a:r>
            <a:r>
              <a:rPr lang="en-US" sz="1600" dirty="0" err="1"/>
              <a:t>tener</a:t>
            </a:r>
            <a:r>
              <a:rPr lang="en-US" sz="1600" dirty="0"/>
              <a:t> un considerable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cantidades</a:t>
            </a:r>
            <a:r>
              <a:rPr lang="en-US" sz="1600" dirty="0"/>
              <a:t> </a:t>
            </a:r>
            <a:r>
              <a:rPr lang="en-US" sz="1600" dirty="0" err="1"/>
              <a:t>vendidas</a:t>
            </a:r>
            <a:r>
              <a:rPr lang="en-US" sz="1600" dirty="0"/>
              <a:t> </a:t>
            </a:r>
            <a:r>
              <a:rPr lang="en-US" sz="1600" dirty="0" err="1"/>
              <a:t>hizo</a:t>
            </a:r>
            <a:r>
              <a:rPr lang="en-US" sz="1600" dirty="0"/>
              <a:t> que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total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rubro</a:t>
            </a:r>
            <a:r>
              <a:rPr lang="en-US" sz="1600" dirty="0"/>
              <a:t> no </a:t>
            </a:r>
            <a:r>
              <a:rPr lang="en-US" sz="1600" dirty="0" err="1"/>
              <a:t>fuese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menor</a:t>
            </a:r>
            <a:r>
              <a:rPr lang="en-US" sz="1600" dirty="0"/>
              <a:t>. </a:t>
            </a:r>
          </a:p>
          <a:p>
            <a:pPr marL="285750" indent="-285750" algn="l">
              <a:buFontTx/>
              <a:buChar char="-"/>
            </a:pPr>
            <a:endParaRPr lang="en-US" sz="1600" dirty="0"/>
          </a:p>
          <a:p>
            <a:pPr marL="285750" indent="-285750" algn="l">
              <a:buFontTx/>
              <a:buChar char="-"/>
            </a:pPr>
            <a:endParaRPr lang="en-US" sz="1600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DCD3720-4892-D5F4-6AD9-D33E54DD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72" y="673040"/>
            <a:ext cx="2167128" cy="986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2C902-8334-BFC9-16DF-B8816EDB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70" y="5673209"/>
            <a:ext cx="6823341" cy="1023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4BF0C-3667-F1EB-8E26-9FAACF175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170" y="3857527"/>
            <a:ext cx="6823341" cy="1082134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A4BC5CB0-4102-54F7-A583-DF4052DE63CB}"/>
              </a:ext>
            </a:extLst>
          </p:cNvPr>
          <p:cNvSpPr txBox="1">
            <a:spLocks/>
          </p:cNvSpPr>
          <p:nvPr/>
        </p:nvSpPr>
        <p:spPr>
          <a:xfrm>
            <a:off x="6604764" y="183837"/>
            <a:ext cx="3438144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1 </a:t>
            </a:r>
          </a:p>
          <a:p>
            <a:r>
              <a:rPr lang="en-US" sz="2800" b="1" dirty="0"/>
              <a:t> total </a:t>
            </a:r>
            <a:r>
              <a:rPr lang="en-US" sz="2800" b="1" dirty="0" err="1"/>
              <a:t>ventas</a:t>
            </a:r>
            <a:r>
              <a:rPr lang="en-US" sz="2800" b="1" dirty="0"/>
              <a:t> </a:t>
            </a:r>
            <a:r>
              <a:rPr lang="en-US" sz="2800" b="1" dirty="0" err="1"/>
              <a:t>agragadas</a:t>
            </a:r>
            <a:endParaRPr lang="en-US" sz="28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800FAE8-D365-E313-384D-436BB24C0C19}"/>
              </a:ext>
            </a:extLst>
          </p:cNvPr>
          <p:cNvSpPr txBox="1">
            <a:spLocks/>
          </p:cNvSpPr>
          <p:nvPr/>
        </p:nvSpPr>
        <p:spPr>
          <a:xfrm>
            <a:off x="6680767" y="1754124"/>
            <a:ext cx="3438144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2 </a:t>
            </a:r>
          </a:p>
          <a:p>
            <a:r>
              <a:rPr lang="en-US" sz="2800" b="1" dirty="0"/>
              <a:t> </a:t>
            </a:r>
            <a:r>
              <a:rPr lang="en-US" sz="2800" b="1" dirty="0" err="1"/>
              <a:t>Cantidad</a:t>
            </a:r>
            <a:r>
              <a:rPr lang="en-US" sz="2800" b="1" dirty="0"/>
              <a:t> de </a:t>
            </a:r>
            <a:r>
              <a:rPr lang="en-US" sz="2800" b="1" dirty="0" err="1"/>
              <a:t>ventas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mes</a:t>
            </a:r>
            <a:endParaRPr lang="en-US" sz="2800" b="1" dirty="0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FCAD5BC-DC72-475F-97BA-BBACDC87C1FE}"/>
              </a:ext>
            </a:extLst>
          </p:cNvPr>
          <p:cNvSpPr txBox="1">
            <a:spLocks/>
          </p:cNvSpPr>
          <p:nvPr/>
        </p:nvSpPr>
        <p:spPr>
          <a:xfrm>
            <a:off x="6844540" y="3397521"/>
            <a:ext cx="3438144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3 </a:t>
            </a:r>
          </a:p>
          <a:p>
            <a:r>
              <a:rPr lang="en-US" sz="2800" b="1" dirty="0" err="1"/>
              <a:t>Promedio</a:t>
            </a:r>
            <a:r>
              <a:rPr lang="en-US" sz="2800" b="1" dirty="0"/>
              <a:t> de </a:t>
            </a:r>
            <a:r>
              <a:rPr lang="en-US" sz="2800" b="1" dirty="0" err="1"/>
              <a:t>ventas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$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mes</a:t>
            </a:r>
            <a:endParaRPr lang="en-US" sz="2800" b="1" dirty="0"/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69F8B300-E0C5-B410-9C91-EF076FC88465}"/>
              </a:ext>
            </a:extLst>
          </p:cNvPr>
          <p:cNvSpPr txBox="1">
            <a:spLocks/>
          </p:cNvSpPr>
          <p:nvPr/>
        </p:nvSpPr>
        <p:spPr>
          <a:xfrm>
            <a:off x="7039356" y="5171408"/>
            <a:ext cx="3438144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4 </a:t>
            </a:r>
          </a:p>
          <a:p>
            <a:r>
              <a:rPr lang="en-US" sz="2800" b="1" dirty="0"/>
              <a:t>Total de </a:t>
            </a:r>
            <a:r>
              <a:rPr lang="en-US" sz="2800" b="1" dirty="0" err="1"/>
              <a:t>ventas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$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mes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53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uiExpand="1" build="p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" name="Picture 235" descr="Gráficas financieras en una pantalla oscura">
            <a:extLst>
              <a:ext uri="{FF2B5EF4-FFF2-40B4-BE49-F238E27FC236}">
                <a16:creationId xmlns:a16="http://schemas.microsoft.com/office/drawing/2014/main" id="{94873E73-4DA1-B53D-A284-3F4B63473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91"/>
          <a:stretch/>
        </p:blipFill>
        <p:spPr>
          <a:xfrm>
            <a:off x="3553570" y="10"/>
            <a:ext cx="8669532" cy="6857990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Ranking- </a:t>
            </a:r>
            <a:r>
              <a:rPr lang="en-US" sz="2800" dirty="0" err="1"/>
              <a:t>Línea</a:t>
            </a:r>
            <a:r>
              <a:rPr lang="en-US" sz="2800" dirty="0"/>
              <a:t> de </a:t>
            </a:r>
            <a:r>
              <a:rPr lang="en-US" sz="2800" dirty="0" err="1"/>
              <a:t>productos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mes</a:t>
            </a:r>
            <a:endParaRPr lang="en-US" sz="280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1300" dirty="0" err="1"/>
              <a:t>Ninguna</a:t>
            </a:r>
            <a:r>
              <a:rPr lang="en-US" sz="1300" dirty="0"/>
              <a:t> de las </a:t>
            </a:r>
            <a:r>
              <a:rPr lang="en-US" sz="1300" dirty="0" err="1"/>
              <a:t>lineas</a:t>
            </a:r>
            <a:r>
              <a:rPr lang="en-US" sz="1300" dirty="0"/>
              <a:t> de </a:t>
            </a:r>
            <a:r>
              <a:rPr lang="en-US" sz="1300" dirty="0" err="1"/>
              <a:t>productos</a:t>
            </a:r>
            <a:r>
              <a:rPr lang="en-US" sz="1300" dirty="0"/>
              <a:t> prevalence </a:t>
            </a:r>
            <a:r>
              <a:rPr lang="en-US" sz="1300" dirty="0" err="1"/>
              <a:t>por</a:t>
            </a:r>
            <a:r>
              <a:rPr lang="en-US" sz="1300" dirty="0"/>
              <a:t> </a:t>
            </a:r>
            <a:r>
              <a:rPr lang="en-US" sz="1300" dirty="0" err="1"/>
              <a:t>encima</a:t>
            </a:r>
            <a:r>
              <a:rPr lang="en-US" sz="1300" dirty="0"/>
              <a:t> de las </a:t>
            </a:r>
            <a:r>
              <a:rPr lang="en-US" sz="1300" dirty="0" err="1"/>
              <a:t>otras</a:t>
            </a:r>
            <a:r>
              <a:rPr lang="en-US" sz="1300" dirty="0"/>
              <a:t> </a:t>
            </a:r>
            <a:r>
              <a:rPr lang="en-US" sz="1300" dirty="0" err="1"/>
              <a:t>lineas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todos</a:t>
            </a:r>
            <a:r>
              <a:rPr lang="en-US" sz="1300" dirty="0"/>
              <a:t> </a:t>
            </a:r>
            <a:r>
              <a:rPr lang="en-US" sz="1300" dirty="0" err="1"/>
              <a:t>los</a:t>
            </a:r>
            <a:r>
              <a:rPr lang="en-US" sz="1300" dirty="0"/>
              <a:t> meses.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1300" dirty="0"/>
              <a:t>Sin embargo, la </a:t>
            </a:r>
            <a:r>
              <a:rPr lang="en-US" sz="1300" dirty="0" err="1"/>
              <a:t>línea</a:t>
            </a:r>
            <a:r>
              <a:rPr lang="en-US" sz="1300" dirty="0"/>
              <a:t> de “Fashion accessories” y “Home and Life style” </a:t>
            </a:r>
            <a:r>
              <a:rPr lang="en-US" sz="1300" dirty="0" err="1"/>
              <a:t>estuvieron</a:t>
            </a:r>
            <a:r>
              <a:rPr lang="en-US" sz="1300" dirty="0"/>
              <a:t> </a:t>
            </a:r>
            <a:r>
              <a:rPr lang="en-US" sz="1300" dirty="0" err="1"/>
              <a:t>presente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top 3 </a:t>
            </a:r>
            <a:r>
              <a:rPr lang="en-US" sz="1300" dirty="0" err="1"/>
              <a:t>en</a:t>
            </a:r>
            <a:r>
              <a:rPr lang="en-US" sz="1300" dirty="0"/>
              <a:t> 2 de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tres</a:t>
            </a:r>
            <a:r>
              <a:rPr lang="en-US" sz="1300" dirty="0"/>
              <a:t> meses.</a:t>
            </a:r>
          </a:p>
          <a:p>
            <a:pPr marL="57150" algn="just"/>
            <a:endParaRPr lang="en-US" sz="1300" dirty="0"/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1300" dirty="0"/>
              <a:t>La </a:t>
            </a:r>
            <a:r>
              <a:rPr lang="en-US" sz="1300" dirty="0" err="1"/>
              <a:t>línea</a:t>
            </a:r>
            <a:r>
              <a:rPr lang="en-US" sz="1300" dirty="0"/>
              <a:t> de “health and beauty” </a:t>
            </a:r>
            <a:r>
              <a:rPr lang="en-US" sz="1300" dirty="0" err="1"/>
              <a:t>necesitaría</a:t>
            </a:r>
            <a:r>
              <a:rPr lang="en-US" sz="1300" dirty="0"/>
              <a:t> un impulse de marketing </a:t>
            </a:r>
            <a:r>
              <a:rPr lang="en-US" sz="1300" dirty="0" err="1"/>
              <a:t>ya</a:t>
            </a:r>
            <a:r>
              <a:rPr lang="en-US" sz="1300" dirty="0"/>
              <a:t> que </a:t>
            </a:r>
            <a:r>
              <a:rPr lang="en-US" sz="1300" dirty="0" err="1"/>
              <a:t>en</a:t>
            </a:r>
            <a:r>
              <a:rPr lang="en-US" sz="1300" dirty="0"/>
              <a:t> 2 de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tres</a:t>
            </a:r>
            <a:r>
              <a:rPr lang="en-US" sz="1300" dirty="0"/>
              <a:t> meses </a:t>
            </a:r>
            <a:r>
              <a:rPr lang="en-US" sz="1300" dirty="0" err="1"/>
              <a:t>esta</a:t>
            </a:r>
            <a:r>
              <a:rPr lang="en-US" sz="1300" dirty="0"/>
              <a:t> entre las 3 </a:t>
            </a:r>
            <a:r>
              <a:rPr lang="en-US" sz="1300" dirty="0" err="1"/>
              <a:t>más</a:t>
            </a:r>
            <a:r>
              <a:rPr lang="en-US" sz="1300" dirty="0"/>
              <a:t> </a:t>
            </a:r>
            <a:r>
              <a:rPr lang="en-US" sz="1300" dirty="0" err="1"/>
              <a:t>bajas</a:t>
            </a:r>
            <a:r>
              <a:rPr lang="en-US" sz="13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BD8BB6-9A90-0957-515F-654FDCE1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60" y="598929"/>
            <a:ext cx="4279614" cy="1611224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9C9A095A-16B1-C6DB-49B7-EA7AD3F1E04F}"/>
              </a:ext>
            </a:extLst>
          </p:cNvPr>
          <p:cNvSpPr txBox="1">
            <a:spLocks/>
          </p:cNvSpPr>
          <p:nvPr/>
        </p:nvSpPr>
        <p:spPr>
          <a:xfrm>
            <a:off x="5821460" y="109726"/>
            <a:ext cx="4279613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5</a:t>
            </a:r>
          </a:p>
          <a:p>
            <a:r>
              <a:rPr lang="en-US" sz="2800" b="1" dirty="0" err="1"/>
              <a:t>Cantidades</a:t>
            </a:r>
            <a:r>
              <a:rPr lang="en-US" sz="2800" b="1" dirty="0"/>
              <a:t> </a:t>
            </a:r>
            <a:r>
              <a:rPr lang="en-US" sz="2800" b="1" dirty="0" err="1"/>
              <a:t>vendidas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Líneas</a:t>
            </a:r>
            <a:r>
              <a:rPr lang="en-US" sz="2800" b="1" dirty="0"/>
              <a:t> de product </a:t>
            </a:r>
            <a:r>
              <a:rPr lang="en-US" sz="2800" b="1" dirty="0" err="1"/>
              <a:t>en</a:t>
            </a:r>
            <a:r>
              <a:rPr lang="en-US" sz="2800" b="1" dirty="0"/>
              <a:t> </a:t>
            </a:r>
            <a:r>
              <a:rPr lang="en-US" sz="2800" b="1" dirty="0" err="1"/>
              <a:t>enero</a:t>
            </a:r>
            <a:endParaRPr lang="en-US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43DF4B-CC0B-01F9-317D-2BF212392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04" y="2837890"/>
            <a:ext cx="4279614" cy="1603259"/>
          </a:xfrm>
          <a:prstGeom prst="rect">
            <a:avLst/>
          </a:prstGeom>
        </p:spPr>
      </p:pic>
      <p:sp>
        <p:nvSpPr>
          <p:cNvPr id="14" name="Title 8">
            <a:extLst>
              <a:ext uri="{FF2B5EF4-FFF2-40B4-BE49-F238E27FC236}">
                <a16:creationId xmlns:a16="http://schemas.microsoft.com/office/drawing/2014/main" id="{9206568B-F83C-7ACD-4192-BF96A127BA06}"/>
              </a:ext>
            </a:extLst>
          </p:cNvPr>
          <p:cNvSpPr txBox="1">
            <a:spLocks/>
          </p:cNvSpPr>
          <p:nvPr/>
        </p:nvSpPr>
        <p:spPr>
          <a:xfrm>
            <a:off x="5857504" y="2328059"/>
            <a:ext cx="4243569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6</a:t>
            </a:r>
          </a:p>
          <a:p>
            <a:r>
              <a:rPr lang="en-US" sz="2800" b="1" dirty="0" err="1"/>
              <a:t>Cantidades</a:t>
            </a:r>
            <a:r>
              <a:rPr lang="en-US" sz="2800" b="1" dirty="0"/>
              <a:t> </a:t>
            </a:r>
            <a:r>
              <a:rPr lang="en-US" sz="2800" b="1" dirty="0" err="1"/>
              <a:t>vendidas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Líneas</a:t>
            </a:r>
            <a:r>
              <a:rPr lang="en-US" sz="2800" b="1" dirty="0"/>
              <a:t> de product </a:t>
            </a:r>
            <a:r>
              <a:rPr lang="en-US" sz="2800" b="1" dirty="0" err="1"/>
              <a:t>en</a:t>
            </a:r>
            <a:r>
              <a:rPr lang="en-US" sz="2800" b="1" dirty="0"/>
              <a:t> </a:t>
            </a:r>
            <a:r>
              <a:rPr lang="en-US" sz="2800" b="1" dirty="0" err="1"/>
              <a:t>febrero</a:t>
            </a:r>
            <a:endParaRPr lang="en-US" sz="28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4358ED-AB95-51B7-006D-A7B900773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504" y="5038045"/>
            <a:ext cx="4279614" cy="1584096"/>
          </a:xfrm>
          <a:prstGeom prst="rect">
            <a:avLst/>
          </a:prstGeom>
        </p:spPr>
      </p:pic>
      <p:sp>
        <p:nvSpPr>
          <p:cNvPr id="17" name="Title 8">
            <a:extLst>
              <a:ext uri="{FF2B5EF4-FFF2-40B4-BE49-F238E27FC236}">
                <a16:creationId xmlns:a16="http://schemas.microsoft.com/office/drawing/2014/main" id="{FA517EE4-C147-6109-D6E4-D634C020BFDB}"/>
              </a:ext>
            </a:extLst>
          </p:cNvPr>
          <p:cNvSpPr txBox="1">
            <a:spLocks/>
          </p:cNvSpPr>
          <p:nvPr/>
        </p:nvSpPr>
        <p:spPr>
          <a:xfrm>
            <a:off x="5857504" y="4558830"/>
            <a:ext cx="4270191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7</a:t>
            </a:r>
          </a:p>
          <a:p>
            <a:r>
              <a:rPr lang="en-US" sz="2800" b="1" dirty="0" err="1"/>
              <a:t>Cantidades</a:t>
            </a:r>
            <a:r>
              <a:rPr lang="en-US" sz="2800" b="1" dirty="0"/>
              <a:t> </a:t>
            </a:r>
            <a:r>
              <a:rPr lang="en-US" sz="2800" b="1" dirty="0" err="1"/>
              <a:t>vendidas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Líneas</a:t>
            </a:r>
            <a:r>
              <a:rPr lang="en-US" sz="2800" b="1" dirty="0"/>
              <a:t> de product </a:t>
            </a:r>
            <a:r>
              <a:rPr lang="en-US" sz="2800" b="1" dirty="0" err="1"/>
              <a:t>en</a:t>
            </a:r>
            <a:r>
              <a:rPr lang="en-US" sz="2800" b="1" dirty="0"/>
              <a:t> </a:t>
            </a:r>
            <a:r>
              <a:rPr lang="en-US" sz="2800" b="1" dirty="0" err="1"/>
              <a:t>marzo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16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wd">
                                    <p:tmPct val="34259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uiExpand="1" build="p"/>
      <p:bldP spid="11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" name="Picture 235" descr="Gráficas financieras en una pantalla oscura">
            <a:extLst>
              <a:ext uri="{FF2B5EF4-FFF2-40B4-BE49-F238E27FC236}">
                <a16:creationId xmlns:a16="http://schemas.microsoft.com/office/drawing/2014/main" id="{94873E73-4DA1-B53D-A284-3F4B63473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91"/>
          <a:stretch/>
        </p:blipFill>
        <p:spPr>
          <a:xfrm>
            <a:off x="3495084" y="75405"/>
            <a:ext cx="8669532" cy="6857990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/>
              <a:t>Línea</a:t>
            </a:r>
            <a:r>
              <a:rPr lang="en-US" sz="2800" dirty="0"/>
              <a:t> de </a:t>
            </a:r>
            <a:r>
              <a:rPr lang="en-US" sz="2800" dirty="0" err="1"/>
              <a:t>productos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género</a:t>
            </a:r>
            <a:r>
              <a:rPr lang="en-US" sz="2800" dirty="0"/>
              <a:t> y </a:t>
            </a:r>
            <a:r>
              <a:rPr lang="en-US" sz="2800" dirty="0" err="1"/>
              <a:t>tiempo</a:t>
            </a:r>
            <a:endParaRPr lang="en-US" sz="280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3"/>
            <a:ext cx="3438906" cy="3925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algn="just"/>
            <a:r>
              <a:rPr lang="en-US" sz="1300" dirty="0" err="1"/>
              <a:t>Basandose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la </a:t>
            </a:r>
            <a:r>
              <a:rPr lang="en-US" sz="1300" dirty="0" err="1"/>
              <a:t>información</a:t>
            </a:r>
            <a:r>
              <a:rPr lang="en-US" sz="1300" dirty="0"/>
              <a:t> que </a:t>
            </a:r>
            <a:r>
              <a:rPr lang="en-US" sz="1300" dirty="0" err="1"/>
              <a:t>arroja</a:t>
            </a:r>
            <a:r>
              <a:rPr lang="en-US" sz="1300" dirty="0"/>
              <a:t> la </a:t>
            </a:r>
            <a:r>
              <a:rPr lang="en-US" sz="1300" dirty="0" err="1"/>
              <a:t>combinación</a:t>
            </a:r>
            <a:r>
              <a:rPr lang="en-US" sz="1300" dirty="0"/>
              <a:t> de </a:t>
            </a:r>
            <a:r>
              <a:rPr lang="en-US" sz="1300" dirty="0" err="1"/>
              <a:t>estas</a:t>
            </a:r>
            <a:r>
              <a:rPr lang="en-US" sz="1300" dirty="0"/>
              <a:t> </a:t>
            </a:r>
            <a:r>
              <a:rPr lang="en-US" sz="1300" dirty="0" err="1"/>
              <a:t>tablas</a:t>
            </a:r>
            <a:r>
              <a:rPr lang="en-US" sz="1300" dirty="0"/>
              <a:t> se </a:t>
            </a:r>
            <a:r>
              <a:rPr lang="en-US" sz="1300" dirty="0" err="1"/>
              <a:t>podría</a:t>
            </a:r>
            <a:r>
              <a:rPr lang="en-US" sz="1300" dirty="0"/>
              <a:t> </a:t>
            </a:r>
            <a:r>
              <a:rPr lang="en-US" sz="1300" dirty="0" err="1"/>
              <a:t>considerar</a:t>
            </a:r>
            <a:r>
              <a:rPr lang="en-US" sz="1300" dirty="0"/>
              <a:t> las </a:t>
            </a:r>
            <a:r>
              <a:rPr lang="en-US" sz="1300" dirty="0" err="1"/>
              <a:t>siguientes</a:t>
            </a:r>
            <a:r>
              <a:rPr lang="en-US" sz="1300" dirty="0"/>
              <a:t> ideas de </a:t>
            </a:r>
            <a:r>
              <a:rPr lang="en-US" sz="1300" dirty="0" err="1"/>
              <a:t>negocio</a:t>
            </a:r>
            <a:r>
              <a:rPr lang="en-US" sz="1300" dirty="0"/>
              <a:t>:</a:t>
            </a: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1300" dirty="0" err="1"/>
              <a:t>Hacer</a:t>
            </a:r>
            <a:r>
              <a:rPr lang="en-US" sz="1300" dirty="0"/>
              <a:t> </a:t>
            </a:r>
            <a:r>
              <a:rPr lang="en-US" sz="1300" dirty="0" err="1"/>
              <a:t>promociones</a:t>
            </a:r>
            <a:r>
              <a:rPr lang="en-US" sz="1300" dirty="0"/>
              <a:t>, </a:t>
            </a:r>
            <a:r>
              <a:rPr lang="en-US" sz="1300" dirty="0" err="1"/>
              <a:t>generar</a:t>
            </a:r>
            <a:r>
              <a:rPr lang="en-US" sz="1300" dirty="0"/>
              <a:t> </a:t>
            </a:r>
            <a:r>
              <a:rPr lang="en-US" sz="1300" dirty="0" err="1"/>
              <a:t>incentivos</a:t>
            </a:r>
            <a:r>
              <a:rPr lang="en-US" sz="1300" dirty="0"/>
              <a:t> o </a:t>
            </a:r>
            <a:r>
              <a:rPr lang="en-US" sz="1300" dirty="0" err="1"/>
              <a:t>dar</a:t>
            </a:r>
            <a:r>
              <a:rPr lang="en-US" sz="1300" dirty="0"/>
              <a:t> a </a:t>
            </a:r>
            <a:r>
              <a:rPr lang="en-US" sz="1300" dirty="0" err="1"/>
              <a:t>conocer</a:t>
            </a:r>
            <a:r>
              <a:rPr lang="en-US" sz="1300" dirty="0"/>
              <a:t> de </a:t>
            </a:r>
            <a:r>
              <a:rPr lang="en-US" sz="1300" dirty="0" err="1"/>
              <a:t>una</a:t>
            </a:r>
            <a:r>
              <a:rPr lang="en-US" sz="1300" dirty="0"/>
              <a:t> </a:t>
            </a:r>
            <a:r>
              <a:rPr lang="en-US" sz="1300" dirty="0" err="1"/>
              <a:t>mejor</a:t>
            </a:r>
            <a:r>
              <a:rPr lang="en-US" sz="1300" dirty="0"/>
              <a:t> </a:t>
            </a:r>
            <a:r>
              <a:rPr lang="en-US" sz="1300" dirty="0" err="1"/>
              <a:t>manera</a:t>
            </a:r>
            <a:r>
              <a:rPr lang="en-US" sz="1300" dirty="0"/>
              <a:t>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productos</a:t>
            </a:r>
            <a:r>
              <a:rPr lang="en-US" sz="1300" dirty="0"/>
              <a:t> de la </a:t>
            </a:r>
            <a:r>
              <a:rPr lang="en-US" sz="1300" dirty="0" err="1"/>
              <a:t>línea</a:t>
            </a:r>
            <a:r>
              <a:rPr lang="en-US" sz="1300" dirty="0"/>
              <a:t> de “home and lifestyle”, </a:t>
            </a:r>
            <a:r>
              <a:rPr lang="en-US" sz="1300" dirty="0" err="1"/>
              <a:t>déspues</a:t>
            </a:r>
            <a:r>
              <a:rPr lang="en-US" sz="1300" dirty="0"/>
              <a:t> de las 18:00 para </a:t>
            </a:r>
            <a:r>
              <a:rPr lang="en-US" sz="1300" dirty="0" err="1"/>
              <a:t>los</a:t>
            </a:r>
            <a:r>
              <a:rPr lang="en-US" sz="1300" dirty="0"/>
              <a:t> hombres.</a:t>
            </a:r>
          </a:p>
          <a:p>
            <a:pPr marL="342900" indent="-285750" algn="just">
              <a:buFont typeface="Arial" panose="020B0604020202020204" pitchFamily="34" charset="0"/>
              <a:buChar char="•"/>
            </a:pPr>
            <a:r>
              <a:rPr lang="en-US" sz="1300" dirty="0" err="1"/>
              <a:t>Hacer</a:t>
            </a:r>
            <a:r>
              <a:rPr lang="en-US" sz="1300" dirty="0"/>
              <a:t> </a:t>
            </a:r>
            <a:r>
              <a:rPr lang="en-US" sz="1300" dirty="0" err="1"/>
              <a:t>promociones</a:t>
            </a:r>
            <a:r>
              <a:rPr lang="en-US" sz="1300" dirty="0"/>
              <a:t> o </a:t>
            </a:r>
            <a:r>
              <a:rPr lang="en-US" sz="1300" dirty="0" err="1"/>
              <a:t>generar</a:t>
            </a:r>
            <a:r>
              <a:rPr lang="en-US" sz="1300" dirty="0"/>
              <a:t> </a:t>
            </a:r>
            <a:r>
              <a:rPr lang="en-US" sz="1300" dirty="0" err="1"/>
              <a:t>incentivos</a:t>
            </a:r>
            <a:r>
              <a:rPr lang="en-US" sz="1300" dirty="0"/>
              <a:t> </a:t>
            </a:r>
            <a:r>
              <a:rPr lang="en-US" sz="1300" dirty="0" err="1"/>
              <a:t>despues</a:t>
            </a:r>
            <a:r>
              <a:rPr lang="en-US" sz="1300" dirty="0"/>
              <a:t> de las 19:00 para </a:t>
            </a:r>
            <a:r>
              <a:rPr lang="en-US" sz="1300" dirty="0" err="1"/>
              <a:t>todos</a:t>
            </a:r>
            <a:r>
              <a:rPr lang="en-US" sz="1300" dirty="0"/>
              <a:t>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clientes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las </a:t>
            </a:r>
            <a:r>
              <a:rPr lang="en-US" sz="1300" dirty="0" err="1"/>
              <a:t>líneas</a:t>
            </a:r>
            <a:r>
              <a:rPr lang="en-US" sz="1300" dirty="0"/>
              <a:t> de “electronic accessories” y “sport and travel”.</a:t>
            </a:r>
          </a:p>
          <a:p>
            <a:pPr marL="342900" indent="-285750" algn="just">
              <a:buFont typeface="Arial" panose="020B0604020202020204" pitchFamily="34" charset="0"/>
              <a:buChar char="•"/>
            </a:pPr>
            <a:r>
              <a:rPr lang="en-US" sz="1300" dirty="0" err="1"/>
              <a:t>Hacer</a:t>
            </a:r>
            <a:r>
              <a:rPr lang="en-US" sz="1300" dirty="0"/>
              <a:t> </a:t>
            </a:r>
            <a:r>
              <a:rPr lang="en-US" sz="1300" dirty="0" err="1"/>
              <a:t>promociones</a:t>
            </a:r>
            <a:r>
              <a:rPr lang="en-US" sz="1300" dirty="0"/>
              <a:t> o </a:t>
            </a:r>
            <a:r>
              <a:rPr lang="en-US" sz="1300" dirty="0" err="1"/>
              <a:t>generar</a:t>
            </a:r>
            <a:r>
              <a:rPr lang="en-US" sz="1300" dirty="0"/>
              <a:t> </a:t>
            </a:r>
            <a:r>
              <a:rPr lang="en-US" sz="1300" dirty="0" err="1"/>
              <a:t>incentivos</a:t>
            </a:r>
            <a:r>
              <a:rPr lang="en-US" sz="1300" dirty="0"/>
              <a:t> </a:t>
            </a:r>
            <a:r>
              <a:rPr lang="en-US" sz="1300" dirty="0" err="1"/>
              <a:t>despues</a:t>
            </a:r>
            <a:r>
              <a:rPr lang="en-US" sz="1300" dirty="0"/>
              <a:t> de las 19:00 para </a:t>
            </a:r>
            <a:r>
              <a:rPr lang="en-US" sz="1300" dirty="0" err="1"/>
              <a:t>todos</a:t>
            </a:r>
            <a:r>
              <a:rPr lang="en-US" sz="1300" dirty="0"/>
              <a:t> las </a:t>
            </a:r>
            <a:r>
              <a:rPr lang="en-US" sz="1300" dirty="0" err="1"/>
              <a:t>mujeres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la </a:t>
            </a:r>
            <a:r>
              <a:rPr lang="en-US" sz="1300" dirty="0" err="1"/>
              <a:t>línea</a:t>
            </a:r>
            <a:r>
              <a:rPr lang="en-US" sz="1300" dirty="0"/>
              <a:t> de “health and beauty”.</a:t>
            </a:r>
          </a:p>
          <a:p>
            <a:pPr marL="342900" indent="-285750" algn="just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57150" algn="just"/>
            <a:endParaRPr lang="en-US" sz="1300" dirty="0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C9A095A-16B1-C6DB-49B7-EA7AD3F1E04F}"/>
              </a:ext>
            </a:extLst>
          </p:cNvPr>
          <p:cNvSpPr txBox="1">
            <a:spLocks/>
          </p:cNvSpPr>
          <p:nvPr/>
        </p:nvSpPr>
        <p:spPr>
          <a:xfrm>
            <a:off x="4063393" y="57118"/>
            <a:ext cx="4356817" cy="640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8 </a:t>
            </a:r>
          </a:p>
          <a:p>
            <a:r>
              <a:rPr lang="en-US" sz="2800" b="1" dirty="0" err="1"/>
              <a:t>Línea</a:t>
            </a:r>
            <a:r>
              <a:rPr lang="en-US" sz="2800" b="1" dirty="0"/>
              <a:t> de </a:t>
            </a:r>
            <a:r>
              <a:rPr lang="en-US" sz="2800" b="1" dirty="0" err="1"/>
              <a:t>producto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</a:t>
            </a:r>
            <a:r>
              <a:rPr lang="en-US" sz="2800" b="1" dirty="0" err="1"/>
              <a:t>género</a:t>
            </a:r>
            <a:r>
              <a:rPr lang="en-US" sz="2800" b="1" dirty="0"/>
              <a:t> (</a:t>
            </a:r>
            <a:r>
              <a:rPr lang="en-US" sz="2800" b="1" dirty="0" err="1"/>
              <a:t>compras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$)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9206568B-F83C-7ACD-4192-BF96A127BA06}"/>
              </a:ext>
            </a:extLst>
          </p:cNvPr>
          <p:cNvSpPr txBox="1">
            <a:spLocks/>
          </p:cNvSpPr>
          <p:nvPr/>
        </p:nvSpPr>
        <p:spPr>
          <a:xfrm>
            <a:off x="8683824" y="245717"/>
            <a:ext cx="3168275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9 </a:t>
            </a:r>
          </a:p>
          <a:p>
            <a:r>
              <a:rPr lang="en-US" sz="2800" b="1" dirty="0" err="1"/>
              <a:t>Cantidad</a:t>
            </a:r>
            <a:r>
              <a:rPr lang="en-US" sz="2800" b="1" dirty="0"/>
              <a:t> de </a:t>
            </a:r>
            <a:r>
              <a:rPr lang="en-US" sz="2800" b="1" dirty="0" err="1"/>
              <a:t>compras</a:t>
            </a:r>
            <a:r>
              <a:rPr lang="en-US" sz="2800" b="1" dirty="0"/>
              <a:t>  </a:t>
            </a:r>
            <a:r>
              <a:rPr lang="en-US" sz="2800" b="1" dirty="0" err="1"/>
              <a:t>por</a:t>
            </a:r>
            <a:r>
              <a:rPr lang="en-US" sz="2800" b="1" dirty="0"/>
              <a:t> hora</a:t>
            </a: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A517EE4-C147-6109-D6E4-D634C020BFDB}"/>
              </a:ext>
            </a:extLst>
          </p:cNvPr>
          <p:cNvSpPr txBox="1">
            <a:spLocks/>
          </p:cNvSpPr>
          <p:nvPr/>
        </p:nvSpPr>
        <p:spPr>
          <a:xfrm>
            <a:off x="4487021" y="3169737"/>
            <a:ext cx="7365078" cy="489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Tabla</a:t>
            </a:r>
            <a:r>
              <a:rPr lang="en-US" sz="2800" b="1" dirty="0"/>
              <a:t> 10</a:t>
            </a:r>
          </a:p>
          <a:p>
            <a:r>
              <a:rPr lang="en-US" sz="2800" b="1" dirty="0" err="1"/>
              <a:t>Línea</a:t>
            </a:r>
            <a:r>
              <a:rPr lang="en-US" sz="2800" b="1" dirty="0"/>
              <a:t> de </a:t>
            </a:r>
            <a:r>
              <a:rPr lang="en-US" sz="2800" b="1" dirty="0" err="1"/>
              <a:t>producto</a:t>
            </a:r>
            <a:r>
              <a:rPr lang="en-US" sz="2800" b="1" dirty="0"/>
              <a:t> </a:t>
            </a:r>
            <a:r>
              <a:rPr lang="en-US" sz="2800" b="1" dirty="0" err="1"/>
              <a:t>por</a:t>
            </a:r>
            <a:r>
              <a:rPr lang="en-US" sz="2800" b="1" dirty="0"/>
              <a:t> hora (</a:t>
            </a:r>
            <a:r>
              <a:rPr lang="en-US" sz="2800" b="1" dirty="0" err="1"/>
              <a:t>cantidad</a:t>
            </a:r>
            <a:r>
              <a:rPr lang="en-US" sz="2800" b="1" dirty="0"/>
              <a:t> de </a:t>
            </a:r>
            <a:r>
              <a:rPr lang="en-US" sz="2800" b="1" dirty="0" err="1"/>
              <a:t>compras</a:t>
            </a:r>
            <a:r>
              <a:rPr lang="en-US" sz="2800" b="1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81E85-E30E-B0DF-0CFD-D02684C2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94" y="767554"/>
            <a:ext cx="4356818" cy="2277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03187-BEB1-FC92-0316-B49A6E756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21" y="3796872"/>
            <a:ext cx="7333885" cy="3004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E5E95-A7D7-3282-4498-F0A40CE90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825" y="759483"/>
            <a:ext cx="3168274" cy="22773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ED7428-9FE4-39F0-65E5-A7971D359981}"/>
              </a:ext>
            </a:extLst>
          </p:cNvPr>
          <p:cNvSpPr/>
          <p:nvPr/>
        </p:nvSpPr>
        <p:spPr>
          <a:xfrm>
            <a:off x="4833755" y="5888445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F98782-2DF7-200A-8458-2D3C7EE7E264}"/>
              </a:ext>
            </a:extLst>
          </p:cNvPr>
          <p:cNvSpPr/>
          <p:nvPr/>
        </p:nvSpPr>
        <p:spPr>
          <a:xfrm>
            <a:off x="6096000" y="6147349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548718-A7FA-9D8E-B736-4BBBA403C986}"/>
              </a:ext>
            </a:extLst>
          </p:cNvPr>
          <p:cNvSpPr/>
          <p:nvPr/>
        </p:nvSpPr>
        <p:spPr>
          <a:xfrm>
            <a:off x="7372922" y="6130865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B5FBD0-8CA0-F05C-60E5-05227E5D5FE7}"/>
              </a:ext>
            </a:extLst>
          </p:cNvPr>
          <p:cNvSpPr/>
          <p:nvPr/>
        </p:nvSpPr>
        <p:spPr>
          <a:xfrm>
            <a:off x="8420212" y="4967824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F579D6-5866-FA93-3BBB-4C4C2AFCA04C}"/>
              </a:ext>
            </a:extLst>
          </p:cNvPr>
          <p:cNvSpPr/>
          <p:nvPr/>
        </p:nvSpPr>
        <p:spPr>
          <a:xfrm>
            <a:off x="9627761" y="4265593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8D3CCB-9D57-3CC5-094E-D8015897BC8D}"/>
              </a:ext>
            </a:extLst>
          </p:cNvPr>
          <p:cNvSpPr/>
          <p:nvPr/>
        </p:nvSpPr>
        <p:spPr>
          <a:xfrm>
            <a:off x="10784472" y="6138018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B165C7-9B9F-158B-DB7C-0658F345054C}"/>
              </a:ext>
            </a:extLst>
          </p:cNvPr>
          <p:cNvSpPr/>
          <p:nvPr/>
        </p:nvSpPr>
        <p:spPr>
          <a:xfrm>
            <a:off x="10784472" y="5433976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CBBA1DC-0CF4-A93D-8661-B8EFF36D3232}"/>
              </a:ext>
            </a:extLst>
          </p:cNvPr>
          <p:cNvSpPr/>
          <p:nvPr/>
        </p:nvSpPr>
        <p:spPr>
          <a:xfrm>
            <a:off x="10397804" y="2661964"/>
            <a:ext cx="401216" cy="168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448C4B-8D18-8150-C5DD-DBC64636D74A}"/>
              </a:ext>
            </a:extLst>
          </p:cNvPr>
          <p:cNvSpPr/>
          <p:nvPr/>
        </p:nvSpPr>
        <p:spPr>
          <a:xfrm rot="16200000">
            <a:off x="6658898" y="1470340"/>
            <a:ext cx="200608" cy="16605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0D1FE46-48FC-485D-D61C-588B45D80890}"/>
              </a:ext>
            </a:extLst>
          </p:cNvPr>
          <p:cNvSpPr/>
          <p:nvPr/>
        </p:nvSpPr>
        <p:spPr>
          <a:xfrm rot="16200000">
            <a:off x="6649634" y="1783042"/>
            <a:ext cx="200608" cy="16605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A59B420-45C2-3083-6F09-892561B0247E}"/>
              </a:ext>
            </a:extLst>
          </p:cNvPr>
          <p:cNvSpPr/>
          <p:nvPr/>
        </p:nvSpPr>
        <p:spPr>
          <a:xfrm rot="16200000">
            <a:off x="7550162" y="2139992"/>
            <a:ext cx="200608" cy="16605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2E953B3-6ED0-DFDB-9AA5-3DF954979A3F}"/>
              </a:ext>
            </a:extLst>
          </p:cNvPr>
          <p:cNvSpPr/>
          <p:nvPr/>
        </p:nvSpPr>
        <p:spPr>
          <a:xfrm rot="16200000">
            <a:off x="6635895" y="2469900"/>
            <a:ext cx="200608" cy="16605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64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uiExpand="1" build="p"/>
      <p:bldP spid="11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883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 err="1"/>
              <a:t>Conclusiones</a:t>
            </a:r>
            <a:endParaRPr lang="en-US" sz="5400" dirty="0"/>
          </a:p>
        </p:txBody>
      </p:sp>
      <p:sp>
        <p:nvSpPr>
          <p:cNvPr id="2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95331"/>
            <a:ext cx="5310177" cy="472128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compañia</a:t>
            </a:r>
            <a:r>
              <a:rPr lang="en-US" sz="2000" dirty="0"/>
              <a:t> a </a:t>
            </a:r>
            <a:r>
              <a:rPr lang="en-US" sz="2000" dirty="0" err="1"/>
              <a:t>través</a:t>
            </a:r>
            <a:r>
              <a:rPr lang="en-US" sz="2000" dirty="0"/>
              <a:t> de sus </a:t>
            </a:r>
            <a:r>
              <a:rPr lang="en-US" sz="2000" dirty="0" err="1"/>
              <a:t>sucursales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ciudades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buen</a:t>
            </a:r>
            <a:r>
              <a:rPr lang="en-US" sz="2000" dirty="0"/>
              <a:t> </a:t>
            </a:r>
            <a:r>
              <a:rPr lang="en-US" sz="2000" dirty="0" err="1"/>
              <a:t>posicionamiento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diversificación</a:t>
            </a:r>
            <a:r>
              <a:rPr lang="en-US" sz="2000" dirty="0"/>
              <a:t> de sus </a:t>
            </a:r>
            <a:r>
              <a:rPr lang="en-US" sz="2000" dirty="0" err="1"/>
              <a:t>lineas</a:t>
            </a:r>
            <a:r>
              <a:rPr lang="en-US" sz="2000" dirty="0"/>
              <a:t> de </a:t>
            </a:r>
            <a:r>
              <a:rPr lang="en-US" sz="2000" dirty="0" err="1"/>
              <a:t>productos</a:t>
            </a:r>
            <a:r>
              <a:rPr lang="en-US" sz="2000" dirty="0"/>
              <a:t> lo que no lo </a:t>
            </a:r>
            <a:r>
              <a:rPr lang="en-US" sz="2000" dirty="0" err="1"/>
              <a:t>hace</a:t>
            </a:r>
            <a:r>
              <a:rPr lang="en-US" sz="2000" dirty="0"/>
              <a:t> </a:t>
            </a:r>
            <a:r>
              <a:rPr lang="en-US" sz="2000" dirty="0" err="1"/>
              <a:t>dependiente</a:t>
            </a:r>
            <a:r>
              <a:rPr lang="en-US" sz="2000" dirty="0"/>
              <a:t> de </a:t>
            </a:r>
            <a:r>
              <a:rPr lang="en-US" sz="2000" dirty="0" err="1"/>
              <a:t>alguna</a:t>
            </a:r>
            <a:r>
              <a:rPr lang="en-US" sz="2000" dirty="0"/>
              <a:t> </a:t>
            </a:r>
            <a:r>
              <a:rPr lang="en-US" sz="2000" dirty="0" err="1"/>
              <a:t>línea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particular.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quinta</a:t>
            </a:r>
            <a:r>
              <a:rPr lang="en-US" sz="2000" dirty="0"/>
              <a:t> slide se </a:t>
            </a:r>
            <a:r>
              <a:rPr lang="en-US" sz="2000" dirty="0" err="1"/>
              <a:t>dijo</a:t>
            </a:r>
            <a:r>
              <a:rPr lang="en-US" sz="2000" dirty="0"/>
              <a:t> que la </a:t>
            </a:r>
            <a:r>
              <a:rPr lang="en-US" sz="2000" dirty="0" err="1"/>
              <a:t>línea</a:t>
            </a:r>
            <a:r>
              <a:rPr lang="en-US" sz="2000" dirty="0"/>
              <a:t> de “Health and Beauty” era la que </a:t>
            </a:r>
            <a:r>
              <a:rPr lang="en-US" sz="2000" dirty="0" err="1"/>
              <a:t>tenía</a:t>
            </a:r>
            <a:r>
              <a:rPr lang="en-US" sz="2000" dirty="0"/>
              <a:t> </a:t>
            </a:r>
            <a:r>
              <a:rPr lang="en-US" sz="2000" dirty="0" err="1"/>
              <a:t>peor</a:t>
            </a:r>
            <a:r>
              <a:rPr lang="en-US" sz="2000" dirty="0"/>
              <a:t> </a:t>
            </a:r>
            <a:r>
              <a:rPr lang="en-US" sz="2000" dirty="0" err="1"/>
              <a:t>posicionamiento</a:t>
            </a:r>
            <a:r>
              <a:rPr lang="en-US" sz="2000" dirty="0"/>
              <a:t>. Sin embargo, las </a:t>
            </a:r>
            <a:r>
              <a:rPr lang="en-US" sz="2000" dirty="0" err="1"/>
              <a:t>últimas</a:t>
            </a:r>
            <a:r>
              <a:rPr lang="en-US" sz="2000" dirty="0"/>
              <a:t> </a:t>
            </a:r>
            <a:r>
              <a:rPr lang="en-US" sz="2000" dirty="0" err="1"/>
              <a:t>tablas</a:t>
            </a:r>
            <a:r>
              <a:rPr lang="en-US" sz="2000" dirty="0"/>
              <a:t> </a:t>
            </a:r>
            <a:r>
              <a:rPr lang="en-US" sz="2000" dirty="0" err="1"/>
              <a:t>dejan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que hay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oportunidad</a:t>
            </a:r>
            <a:r>
              <a:rPr lang="en-US" sz="2000" dirty="0"/>
              <a:t> de </a:t>
            </a:r>
            <a:r>
              <a:rPr lang="en-US" sz="2000" dirty="0" err="1"/>
              <a:t>crecimiento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se </a:t>
            </a:r>
            <a:r>
              <a:rPr lang="en-US" sz="2000" dirty="0" err="1"/>
              <a:t>aborda</a:t>
            </a:r>
            <a:r>
              <a:rPr lang="en-US" sz="2000" dirty="0"/>
              <a:t> bien </a:t>
            </a:r>
            <a:r>
              <a:rPr lang="en-US" sz="2000" dirty="0" err="1"/>
              <a:t>este</a:t>
            </a:r>
            <a:r>
              <a:rPr lang="en-US" sz="2000" dirty="0"/>
              <a:t> segment de mercado.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Sería</a:t>
            </a:r>
            <a:r>
              <a:rPr lang="en-US" sz="2000" dirty="0"/>
              <a:t> </a:t>
            </a:r>
            <a:r>
              <a:rPr lang="en-US" sz="2000" dirty="0" err="1"/>
              <a:t>interesante</a:t>
            </a:r>
            <a:r>
              <a:rPr lang="en-US" sz="2000" dirty="0"/>
              <a:t>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información</a:t>
            </a:r>
            <a:r>
              <a:rPr lang="en-US" sz="2000" dirty="0"/>
              <a:t> de la </a:t>
            </a:r>
            <a:r>
              <a:rPr lang="en-US" sz="2000" dirty="0" err="1"/>
              <a:t>cantidad</a:t>
            </a:r>
            <a:r>
              <a:rPr lang="en-US" sz="2000" dirty="0"/>
              <a:t> de </a:t>
            </a:r>
            <a:r>
              <a:rPr lang="en-US" sz="2000" dirty="0" err="1"/>
              <a:t>ventas</a:t>
            </a:r>
            <a:r>
              <a:rPr lang="en-US" sz="2000" dirty="0"/>
              <a:t> y total de </a:t>
            </a:r>
            <a:r>
              <a:rPr lang="en-US" sz="2000" dirty="0" err="1"/>
              <a:t>ventas</a:t>
            </a:r>
            <a:r>
              <a:rPr lang="en-US" sz="2000" dirty="0"/>
              <a:t> que se </a:t>
            </a:r>
            <a:r>
              <a:rPr lang="en-US" sz="2000" dirty="0" err="1"/>
              <a:t>hacen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días. </a:t>
            </a:r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daría</a:t>
            </a:r>
            <a:r>
              <a:rPr lang="en-US" sz="2000" dirty="0"/>
              <a:t> mayor </a:t>
            </a:r>
            <a:r>
              <a:rPr lang="en-US" sz="2000" dirty="0" err="1"/>
              <a:t>información</a:t>
            </a:r>
            <a:r>
              <a:rPr lang="en-US" sz="2000" dirty="0"/>
              <a:t> para </a:t>
            </a:r>
            <a:r>
              <a:rPr lang="en-US" sz="2000" dirty="0" err="1"/>
              <a:t>tomar</a:t>
            </a:r>
            <a:r>
              <a:rPr lang="en-US" sz="2000" dirty="0"/>
              <a:t> </a:t>
            </a:r>
            <a:r>
              <a:rPr lang="en-US" sz="2000" dirty="0" err="1"/>
              <a:t>decisiones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acertadas</a:t>
            </a:r>
            <a:r>
              <a:rPr lang="en-US" sz="20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2" name="Picture 21" descr="Shopping cart">
            <a:extLst>
              <a:ext uri="{FF2B5EF4-FFF2-40B4-BE49-F238E27FC236}">
                <a16:creationId xmlns:a16="http://schemas.microsoft.com/office/drawing/2014/main" id="{BCFA7CF5-31A5-04FE-9848-8224382DE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5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24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65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704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Pct val="41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753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Ejercicio – Reporte Análisis de Datos con SQL</vt:lpstr>
      <vt:lpstr>Supermarket sales</vt:lpstr>
      <vt:lpstr>Sobre la base de datos</vt:lpstr>
      <vt:lpstr>Ventas Mensuales</vt:lpstr>
      <vt:lpstr>Ranking- Línea de productos por mes</vt:lpstr>
      <vt:lpstr>Línea de productos por género y tiempo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– Reporte Análisis de Datos con SQL</dc:title>
  <dc:creator>Oscar Hernandez</dc:creator>
  <cp:lastModifiedBy>Oscar Hernandez</cp:lastModifiedBy>
  <cp:revision>2</cp:revision>
  <dcterms:created xsi:type="dcterms:W3CDTF">2023-06-26T20:22:31Z</dcterms:created>
  <dcterms:modified xsi:type="dcterms:W3CDTF">2023-06-27T00:49:54Z</dcterms:modified>
</cp:coreProperties>
</file>