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69" r:id="rId3"/>
    <p:sldId id="273" r:id="rId4"/>
    <p:sldId id="274" r:id="rId5"/>
    <p:sldId id="272" r:id="rId6"/>
    <p:sldId id="263" r:id="rId7"/>
    <p:sldId id="261" r:id="rId8"/>
    <p:sldId id="271" r:id="rId9"/>
    <p:sldId id="264"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67" autoAdjust="0"/>
  </p:normalViewPr>
  <p:slideViewPr>
    <p:cSldViewPr snapToGrid="0">
      <p:cViewPr varScale="1">
        <p:scale>
          <a:sx n="41" d="100"/>
          <a:sy n="41" d="100"/>
        </p:scale>
        <p:origin x="153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7526B-0D0E-4ADF-B6A4-7DF03AC2F524}"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38769920-2281-4DC6-A71C-B06561006B8A}">
      <dgm:prSet phldrT="[Text]"/>
      <dgm:spPr/>
      <dgm:t>
        <a:bodyPr/>
        <a:lstStyle/>
        <a:p>
          <a:r>
            <a:rPr lang="en-US" b="1" dirty="0" smtClean="0">
              <a:effectLst>
                <a:outerShdw blurRad="38100" dist="38100" dir="2700000" algn="tl">
                  <a:srgbClr val="000000">
                    <a:alpha val="43137"/>
                  </a:srgbClr>
                </a:outerShdw>
              </a:effectLst>
              <a:latin typeface="Bahnschrift Light Condensed" panose="020B0502040204020203" pitchFamily="34" charset="0"/>
            </a:rPr>
            <a:t>€1.578 mln Revenue</a:t>
          </a:r>
        </a:p>
        <a:p>
          <a:r>
            <a:rPr lang="en-DE" dirty="0" smtClean="0">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&amp;</a:t>
          </a:r>
          <a:endParaRPr lang="en-US" dirty="0" smtClean="0">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endParaRPr>
        </a:p>
        <a:p>
          <a:r>
            <a:rPr lang="en-US" b="1" dirty="0" smtClean="0">
              <a:effectLst>
                <a:outerShdw blurRad="38100" dist="38100" dir="2700000" algn="tl">
                  <a:srgbClr val="000000">
                    <a:alpha val="43137"/>
                  </a:srgbClr>
                </a:outerShdw>
              </a:effectLst>
              <a:latin typeface="Bahnschrift Light Condensed" panose="020B0502040204020203" pitchFamily="34" charset="0"/>
            </a:rPr>
            <a:t>€0.868 mln Profits</a:t>
          </a:r>
          <a:endParaRPr lang="en-US" dirty="0">
            <a:effectLst>
              <a:outerShdw blurRad="38100" dist="38100" dir="2700000" algn="tl">
                <a:srgbClr val="000000">
                  <a:alpha val="43137"/>
                </a:srgbClr>
              </a:outerShdw>
            </a:effectLst>
            <a:latin typeface="Bahnschrift Light Condensed" panose="020B0502040204020203" pitchFamily="34" charset="0"/>
          </a:endParaRPr>
        </a:p>
      </dgm:t>
    </dgm:pt>
    <dgm:pt modelId="{6208847C-BE65-4BF8-852E-A58BE7515775}" type="parTrans" cxnId="{BC8D2B6B-EA68-4CAE-B41F-80D35BADC92E}">
      <dgm:prSet/>
      <dgm:spPr/>
      <dgm:t>
        <a:bodyPr/>
        <a:lstStyle/>
        <a:p>
          <a:endParaRPr lang="en-US"/>
        </a:p>
      </dgm:t>
    </dgm:pt>
    <dgm:pt modelId="{967B7D8F-1629-45CF-A187-5F2C6A85778D}" type="sibTrans" cxnId="{BC8D2B6B-EA68-4CAE-B41F-80D35BADC92E}">
      <dgm:prSet/>
      <dgm:spPr/>
      <dgm:t>
        <a:bodyPr/>
        <a:lstStyle/>
        <a:p>
          <a:endParaRPr lang="en-US"/>
        </a:p>
      </dgm:t>
    </dgm:pt>
    <dgm:pt modelId="{81142A24-5E1E-4DC2-AB38-6646D952A06F}">
      <dgm:prSet phldrT="[Text]"/>
      <dgm:spPr/>
      <dgm:t>
        <a:bodyPr/>
        <a:lstStyle/>
        <a:p>
          <a:r>
            <a:rPr lang="en-US" b="1" dirty="0" smtClean="0">
              <a:solidFill>
                <a:srgbClr val="002060"/>
              </a:solidFill>
            </a:rPr>
            <a:t>MISSION: </a:t>
          </a:r>
          <a:r>
            <a:rPr lang="en-US" dirty="0" smtClean="0"/>
            <a:t>develop marketing strategies targeted at specific customer segments and provide them with customized offers, leveraging available information about their buying habits</a:t>
          </a:r>
          <a:endParaRPr lang="en-US" dirty="0"/>
        </a:p>
      </dgm:t>
    </dgm:pt>
    <dgm:pt modelId="{597D443C-CE1E-424A-827E-C54B1F6A74C4}" type="parTrans" cxnId="{F8778326-4331-42FE-BD3F-7B86A15D71CC}">
      <dgm:prSet/>
      <dgm:spPr/>
      <dgm:t>
        <a:bodyPr/>
        <a:lstStyle/>
        <a:p>
          <a:endParaRPr lang="en-US"/>
        </a:p>
      </dgm:t>
    </dgm:pt>
    <dgm:pt modelId="{4BD7EE66-5FB8-406B-AD96-714014368F86}" type="sibTrans" cxnId="{F8778326-4331-42FE-BD3F-7B86A15D71CC}">
      <dgm:prSet/>
      <dgm:spPr/>
      <dgm:t>
        <a:bodyPr/>
        <a:lstStyle/>
        <a:p>
          <a:endParaRPr lang="en-US"/>
        </a:p>
      </dgm:t>
    </dgm:pt>
    <dgm:pt modelId="{C3FE6EDD-3609-4448-9950-25D2AD0729A7}">
      <dgm:prSet phldrT="[Text]" custT="1"/>
      <dgm:spPr/>
      <dgm:t>
        <a:bodyPr/>
        <a:lstStyle/>
        <a:p>
          <a:r>
            <a:rPr lang="en-US" sz="1800" b="1" dirty="0" smtClean="0">
              <a:solidFill>
                <a:srgbClr val="002060"/>
              </a:solidFill>
            </a:rPr>
            <a:t>VISION: </a:t>
          </a:r>
          <a:r>
            <a:rPr lang="en-US" sz="1800" dirty="0" smtClean="0"/>
            <a:t>cultivate and strengthen relationships with customers critical to company business</a:t>
          </a:r>
          <a:endParaRPr lang="it-IT" sz="1800" dirty="0" smtClean="0"/>
        </a:p>
        <a:p>
          <a:endParaRPr lang="en-US" sz="1400" dirty="0"/>
        </a:p>
      </dgm:t>
    </dgm:pt>
    <dgm:pt modelId="{FC822F67-6D50-46BF-BFB6-C3DA112BBE07}" type="parTrans" cxnId="{9D0C3D4E-ACCB-44D3-9A12-9AFACDE9B9F3}">
      <dgm:prSet/>
      <dgm:spPr/>
      <dgm:t>
        <a:bodyPr/>
        <a:lstStyle/>
        <a:p>
          <a:endParaRPr lang="en-US"/>
        </a:p>
      </dgm:t>
    </dgm:pt>
    <dgm:pt modelId="{5ECF52E9-E35A-4F74-A21F-EDB90CA4E830}" type="sibTrans" cxnId="{9D0C3D4E-ACCB-44D3-9A12-9AFACDE9B9F3}">
      <dgm:prSet/>
      <dgm:spPr/>
      <dgm:t>
        <a:bodyPr/>
        <a:lstStyle/>
        <a:p>
          <a:endParaRPr lang="en-US"/>
        </a:p>
      </dgm:t>
    </dgm:pt>
    <dgm:pt modelId="{DE46D51C-2ED5-4140-96A6-D5EC991CF660}">
      <dgm:prSet phldrT="[Text]" custT="1"/>
      <dgm:spPr/>
      <dgm:t>
        <a:bodyPr/>
        <a:lstStyle/>
        <a:p>
          <a:r>
            <a:rPr lang="en-US" sz="1500" b="0" dirty="0" smtClean="0"/>
            <a:t>  </a:t>
          </a:r>
          <a:r>
            <a:rPr lang="en-US" sz="1800" b="1" dirty="0" smtClean="0">
              <a:solidFill>
                <a:srgbClr val="002060"/>
              </a:solidFill>
            </a:rPr>
            <a:t>Success Reason: </a:t>
          </a:r>
          <a:r>
            <a:rPr lang="en-US" sz="1800" b="0" dirty="0" smtClean="0"/>
            <a:t>High-quality garments, supported by a fully traceable and transparent Made in Italy supply chain. </a:t>
          </a:r>
        </a:p>
        <a:p>
          <a:r>
            <a:rPr lang="en-US" sz="1800" dirty="0" smtClean="0"/>
            <a:t> Strategic positioning, which enhances the perceived value of its products compared to competitors.</a:t>
          </a:r>
          <a:endParaRPr lang="en-US" sz="1800" b="0" dirty="0"/>
        </a:p>
      </dgm:t>
    </dgm:pt>
    <dgm:pt modelId="{E03C37C3-A7AE-4069-A827-1A4A51DC7FF7}" type="parTrans" cxnId="{92D2EFCE-3451-4E9B-AEB2-67CD41E0D438}">
      <dgm:prSet/>
      <dgm:spPr/>
      <dgm:t>
        <a:bodyPr/>
        <a:lstStyle/>
        <a:p>
          <a:endParaRPr lang="en-US"/>
        </a:p>
      </dgm:t>
    </dgm:pt>
    <dgm:pt modelId="{D13B62D1-2BE6-4C8F-8484-8B00A22E8255}" type="sibTrans" cxnId="{92D2EFCE-3451-4E9B-AEB2-67CD41E0D438}">
      <dgm:prSet/>
      <dgm:spPr/>
      <dgm:t>
        <a:bodyPr/>
        <a:lstStyle/>
        <a:p>
          <a:endParaRPr lang="en-US"/>
        </a:p>
      </dgm:t>
    </dgm:pt>
    <dgm:pt modelId="{072CEF74-6650-46AD-A7CB-865DE01DC54C}">
      <dgm:prSet phldrT="[Text]"/>
      <dgm:spPr/>
      <dgm:t>
        <a:bodyPr/>
        <a:lstStyle/>
        <a:p>
          <a:endParaRPr lang="en-US" dirty="0"/>
        </a:p>
      </dgm:t>
    </dgm:pt>
    <dgm:pt modelId="{14AADC3E-3A8E-4E44-92A7-E5CCCB421A58}" type="parTrans" cxnId="{A7E46220-ABCA-429A-B3B0-1E5CF3D07B60}">
      <dgm:prSet/>
      <dgm:spPr/>
      <dgm:t>
        <a:bodyPr/>
        <a:lstStyle/>
        <a:p>
          <a:endParaRPr lang="en-US"/>
        </a:p>
      </dgm:t>
    </dgm:pt>
    <dgm:pt modelId="{B7DC82D7-5CE3-42E7-9005-63193CE6F34A}" type="sibTrans" cxnId="{A7E46220-ABCA-429A-B3B0-1E5CF3D07B60}">
      <dgm:prSet/>
      <dgm:spPr/>
      <dgm:t>
        <a:bodyPr/>
        <a:lstStyle/>
        <a:p>
          <a:endParaRPr lang="en-US"/>
        </a:p>
      </dgm:t>
    </dgm:pt>
    <dgm:pt modelId="{426EBF2F-9E16-4FC0-A53D-A589E167C096}" type="pres">
      <dgm:prSet presAssocID="{7187526B-0D0E-4ADF-B6A4-7DF03AC2F524}" presName="Name0" presStyleCnt="0">
        <dgm:presLayoutVars>
          <dgm:chMax val="1"/>
          <dgm:chPref val="1"/>
          <dgm:dir/>
          <dgm:resizeHandles/>
        </dgm:presLayoutVars>
      </dgm:prSet>
      <dgm:spPr/>
      <dgm:t>
        <a:bodyPr/>
        <a:lstStyle/>
        <a:p>
          <a:endParaRPr lang="en-US"/>
        </a:p>
      </dgm:t>
    </dgm:pt>
    <dgm:pt modelId="{B58855A5-7CDA-4FC1-82C3-7F8917B5A774}" type="pres">
      <dgm:prSet presAssocID="{38769920-2281-4DC6-A71C-B06561006B8A}" presName="Parent" presStyleLbl="node1" presStyleIdx="0" presStyleCnt="2" custScaleX="127451" custScaleY="112777" custLinFactNeighborX="-78743" custLinFactNeighborY="-1896">
        <dgm:presLayoutVars>
          <dgm:chMax val="4"/>
          <dgm:chPref val="3"/>
        </dgm:presLayoutVars>
      </dgm:prSet>
      <dgm:spPr/>
      <dgm:t>
        <a:bodyPr/>
        <a:lstStyle/>
        <a:p>
          <a:endParaRPr lang="en-US"/>
        </a:p>
      </dgm:t>
    </dgm:pt>
    <dgm:pt modelId="{21641613-9705-4E6E-BBDC-CA2AEB27B7DC}" type="pres">
      <dgm:prSet presAssocID="{81142A24-5E1E-4DC2-AB38-6646D952A06F}" presName="Accent" presStyleLbl="node1" presStyleIdx="1" presStyleCnt="2" custLinFactNeighborX="-27276" custLinFactNeighborY="2793"/>
      <dgm:spPr/>
    </dgm:pt>
    <dgm:pt modelId="{FC384A84-633C-4DED-AD5E-16B7B08A65E4}" type="pres">
      <dgm:prSet presAssocID="{81142A24-5E1E-4DC2-AB38-6646D952A06F}" presName="Image1" presStyleLbl="fgImgPlace1" presStyleIdx="0" presStyleCnt="3" custLinFactX="-1465" custLinFactNeighborX="-100000" custLinFactNeighborY="-1346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87651BF-F755-47AD-82E7-F38253022321}" type="pres">
      <dgm:prSet presAssocID="{81142A24-5E1E-4DC2-AB38-6646D952A06F}" presName="Child1" presStyleLbl="revTx" presStyleIdx="0" presStyleCnt="3" custScaleX="435356" custLinFactX="1523" custLinFactNeighborX="100000" custLinFactNeighborY="-13914">
        <dgm:presLayoutVars>
          <dgm:chMax val="0"/>
          <dgm:chPref val="0"/>
          <dgm:bulletEnabled val="1"/>
        </dgm:presLayoutVars>
      </dgm:prSet>
      <dgm:spPr/>
      <dgm:t>
        <a:bodyPr/>
        <a:lstStyle/>
        <a:p>
          <a:endParaRPr lang="en-US"/>
        </a:p>
      </dgm:t>
    </dgm:pt>
    <dgm:pt modelId="{E7AFBAD5-35DC-4725-AA31-85E5E6319BC6}" type="pres">
      <dgm:prSet presAssocID="{C3FE6EDD-3609-4448-9950-25D2AD0729A7}" presName="Image2" presStyleCnt="0"/>
      <dgm:spPr/>
    </dgm:pt>
    <dgm:pt modelId="{2336DD50-64AC-4B6C-BAF1-0D1FBB2E20DD}" type="pres">
      <dgm:prSet presAssocID="{C3FE6EDD-3609-4448-9950-25D2AD0729A7}" presName="Image" presStyleLbl="fgImgPlace1" presStyleIdx="1" presStyleCnt="3" custAng="0" custLinFactX="-1465" custLinFactNeighborX="-100000" custLinFactNeighborY="-1346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047E7E42-492A-4046-A9D0-086CBA2945B9}" type="pres">
      <dgm:prSet presAssocID="{C3FE6EDD-3609-4448-9950-25D2AD0729A7}" presName="Child2" presStyleLbl="revTx" presStyleIdx="1" presStyleCnt="3" custScaleX="411535" custLinFactNeighborX="81057" custLinFactNeighborY="-2438">
        <dgm:presLayoutVars>
          <dgm:chMax val="0"/>
          <dgm:chPref val="0"/>
          <dgm:bulletEnabled val="1"/>
        </dgm:presLayoutVars>
      </dgm:prSet>
      <dgm:spPr/>
      <dgm:t>
        <a:bodyPr/>
        <a:lstStyle/>
        <a:p>
          <a:endParaRPr lang="en-US"/>
        </a:p>
      </dgm:t>
    </dgm:pt>
    <dgm:pt modelId="{44BF2913-7C86-48B9-84BA-ACC194652CBA}" type="pres">
      <dgm:prSet presAssocID="{DE46D51C-2ED5-4140-96A6-D5EC991CF660}" presName="Image3" presStyleCnt="0"/>
      <dgm:spPr/>
    </dgm:pt>
    <dgm:pt modelId="{5375C45C-1D18-4E02-8C9F-D17CCFFC5084}" type="pres">
      <dgm:prSet presAssocID="{DE46D51C-2ED5-4140-96A6-D5EC991CF660}" presName="Image" presStyleLbl="fgImgPlace1" presStyleIdx="2" presStyleCnt="3" custAng="0" custLinFactNeighborX="-89666" custLinFactNeighborY="-351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3000" b="-3000"/>
          </a:stretch>
        </a:blipFill>
      </dgm:spPr>
    </dgm:pt>
    <dgm:pt modelId="{5F653145-62B4-46D1-97B2-49AF498001A5}" type="pres">
      <dgm:prSet presAssocID="{DE46D51C-2ED5-4140-96A6-D5EC991CF660}" presName="Child3" presStyleLbl="revTx" presStyleIdx="2" presStyleCnt="3" custScaleX="412300" custLinFactNeighborX="94430" custLinFactNeighborY="-3511">
        <dgm:presLayoutVars>
          <dgm:chMax val="0"/>
          <dgm:chPref val="0"/>
          <dgm:bulletEnabled val="1"/>
        </dgm:presLayoutVars>
      </dgm:prSet>
      <dgm:spPr/>
      <dgm:t>
        <a:bodyPr/>
        <a:lstStyle/>
        <a:p>
          <a:endParaRPr lang="en-US"/>
        </a:p>
      </dgm:t>
    </dgm:pt>
  </dgm:ptLst>
  <dgm:cxnLst>
    <dgm:cxn modelId="{92D2EFCE-3451-4E9B-AEB2-67CD41E0D438}" srcId="{38769920-2281-4DC6-A71C-B06561006B8A}" destId="{DE46D51C-2ED5-4140-96A6-D5EC991CF660}" srcOrd="2" destOrd="0" parTransId="{E03C37C3-A7AE-4069-A827-1A4A51DC7FF7}" sibTransId="{D13B62D1-2BE6-4C8F-8484-8B00A22E8255}"/>
    <dgm:cxn modelId="{3306DF98-66E8-414F-B1AD-674F27C05509}" type="presOf" srcId="{C3FE6EDD-3609-4448-9950-25D2AD0729A7}" destId="{047E7E42-492A-4046-A9D0-086CBA2945B9}" srcOrd="0" destOrd="0" presId="urn:microsoft.com/office/officeart/2011/layout/RadialPictureList"/>
    <dgm:cxn modelId="{FE61CD2F-AA33-4149-9182-5D99FBFDB7E7}" type="presOf" srcId="{7187526B-0D0E-4ADF-B6A4-7DF03AC2F524}" destId="{426EBF2F-9E16-4FC0-A53D-A589E167C096}" srcOrd="0" destOrd="0" presId="urn:microsoft.com/office/officeart/2011/layout/RadialPictureList"/>
    <dgm:cxn modelId="{A7E46220-ABCA-429A-B3B0-1E5CF3D07B60}" srcId="{7187526B-0D0E-4ADF-B6A4-7DF03AC2F524}" destId="{072CEF74-6650-46AD-A7CB-865DE01DC54C}" srcOrd="1" destOrd="0" parTransId="{14AADC3E-3A8E-4E44-92A7-E5CCCB421A58}" sibTransId="{B7DC82D7-5CE3-42E7-9005-63193CE6F34A}"/>
    <dgm:cxn modelId="{50E9B9B5-AB0D-484E-AA25-0B1A82CA3A20}" type="presOf" srcId="{DE46D51C-2ED5-4140-96A6-D5EC991CF660}" destId="{5F653145-62B4-46D1-97B2-49AF498001A5}" srcOrd="0" destOrd="0" presId="urn:microsoft.com/office/officeart/2011/layout/RadialPictureList"/>
    <dgm:cxn modelId="{3927FE0B-1D45-448B-8715-C9EC4E727D66}" type="presOf" srcId="{38769920-2281-4DC6-A71C-B06561006B8A}" destId="{B58855A5-7CDA-4FC1-82C3-7F8917B5A774}" srcOrd="0" destOrd="0" presId="urn:microsoft.com/office/officeart/2011/layout/RadialPictureList"/>
    <dgm:cxn modelId="{BC8D2B6B-EA68-4CAE-B41F-80D35BADC92E}" srcId="{7187526B-0D0E-4ADF-B6A4-7DF03AC2F524}" destId="{38769920-2281-4DC6-A71C-B06561006B8A}" srcOrd="0" destOrd="0" parTransId="{6208847C-BE65-4BF8-852E-A58BE7515775}" sibTransId="{967B7D8F-1629-45CF-A187-5F2C6A85778D}"/>
    <dgm:cxn modelId="{BADC5C5A-0A59-4D15-805D-0B36445F78EC}" type="presOf" srcId="{81142A24-5E1E-4DC2-AB38-6646D952A06F}" destId="{987651BF-F755-47AD-82E7-F38253022321}" srcOrd="0" destOrd="0" presId="urn:microsoft.com/office/officeart/2011/layout/RadialPictureList"/>
    <dgm:cxn modelId="{F8778326-4331-42FE-BD3F-7B86A15D71CC}" srcId="{38769920-2281-4DC6-A71C-B06561006B8A}" destId="{81142A24-5E1E-4DC2-AB38-6646D952A06F}" srcOrd="0" destOrd="0" parTransId="{597D443C-CE1E-424A-827E-C54B1F6A74C4}" sibTransId="{4BD7EE66-5FB8-406B-AD96-714014368F86}"/>
    <dgm:cxn modelId="{9D0C3D4E-ACCB-44D3-9A12-9AFACDE9B9F3}" srcId="{38769920-2281-4DC6-A71C-B06561006B8A}" destId="{C3FE6EDD-3609-4448-9950-25D2AD0729A7}" srcOrd="1" destOrd="0" parTransId="{FC822F67-6D50-46BF-BFB6-C3DA112BBE07}" sibTransId="{5ECF52E9-E35A-4F74-A21F-EDB90CA4E830}"/>
    <dgm:cxn modelId="{DDF3F59C-37F7-4131-8FAB-BA0673DF0FA2}" type="presParOf" srcId="{426EBF2F-9E16-4FC0-A53D-A589E167C096}" destId="{B58855A5-7CDA-4FC1-82C3-7F8917B5A774}" srcOrd="0" destOrd="0" presId="urn:microsoft.com/office/officeart/2011/layout/RadialPictureList"/>
    <dgm:cxn modelId="{5E2D23BF-66E8-4FAE-8ECD-8A1D008930EE}" type="presParOf" srcId="{426EBF2F-9E16-4FC0-A53D-A589E167C096}" destId="{21641613-9705-4E6E-BBDC-CA2AEB27B7DC}" srcOrd="1" destOrd="0" presId="urn:microsoft.com/office/officeart/2011/layout/RadialPictureList"/>
    <dgm:cxn modelId="{100BF767-1365-4411-960A-367A8227E7D5}" type="presParOf" srcId="{426EBF2F-9E16-4FC0-A53D-A589E167C096}" destId="{FC384A84-633C-4DED-AD5E-16B7B08A65E4}" srcOrd="2" destOrd="0" presId="urn:microsoft.com/office/officeart/2011/layout/RadialPictureList"/>
    <dgm:cxn modelId="{4AC486EE-32AD-4DFF-BB3B-F0E0B43AEF6A}" type="presParOf" srcId="{426EBF2F-9E16-4FC0-A53D-A589E167C096}" destId="{987651BF-F755-47AD-82E7-F38253022321}" srcOrd="3" destOrd="0" presId="urn:microsoft.com/office/officeart/2011/layout/RadialPictureList"/>
    <dgm:cxn modelId="{336CF8A2-D8C6-4FE7-8492-C28E5D0C3FAB}" type="presParOf" srcId="{426EBF2F-9E16-4FC0-A53D-A589E167C096}" destId="{E7AFBAD5-35DC-4725-AA31-85E5E6319BC6}" srcOrd="4" destOrd="0" presId="urn:microsoft.com/office/officeart/2011/layout/RadialPictureList"/>
    <dgm:cxn modelId="{E6E31B71-0B77-4B49-8AD9-9AC3B90A8CA7}" type="presParOf" srcId="{E7AFBAD5-35DC-4725-AA31-85E5E6319BC6}" destId="{2336DD50-64AC-4B6C-BAF1-0D1FBB2E20DD}" srcOrd="0" destOrd="0" presId="urn:microsoft.com/office/officeart/2011/layout/RadialPictureList"/>
    <dgm:cxn modelId="{0447B684-DD11-4C4A-9142-5CCF438E4193}" type="presParOf" srcId="{426EBF2F-9E16-4FC0-A53D-A589E167C096}" destId="{047E7E42-492A-4046-A9D0-086CBA2945B9}" srcOrd="5" destOrd="0" presId="urn:microsoft.com/office/officeart/2011/layout/RadialPictureList"/>
    <dgm:cxn modelId="{9D526179-3638-4FA3-867A-243D03BFB4F2}" type="presParOf" srcId="{426EBF2F-9E16-4FC0-A53D-A589E167C096}" destId="{44BF2913-7C86-48B9-84BA-ACC194652CBA}" srcOrd="6" destOrd="0" presId="urn:microsoft.com/office/officeart/2011/layout/RadialPictureList"/>
    <dgm:cxn modelId="{1853D87D-B996-4E5E-B59D-A9BA8586AAF8}" type="presParOf" srcId="{44BF2913-7C86-48B9-84BA-ACC194652CBA}" destId="{5375C45C-1D18-4E02-8C9F-D17CCFFC5084}" srcOrd="0" destOrd="0" presId="urn:microsoft.com/office/officeart/2011/layout/RadialPictureList"/>
    <dgm:cxn modelId="{5ED69238-5909-408B-A7BB-87A6347F70BF}" type="presParOf" srcId="{426EBF2F-9E16-4FC0-A53D-A589E167C096}" destId="{5F653145-62B4-46D1-97B2-49AF498001A5}" srcOrd="7"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E5CFAE-F170-4355-B739-EB0AEDD56A94}" type="doc">
      <dgm:prSet loTypeId="urn:microsoft.com/office/officeart/2005/8/layout/arrow2" loCatId="process" qsTypeId="urn:microsoft.com/office/officeart/2005/8/quickstyle/simple1" qsCatId="simple" csTypeId="urn:microsoft.com/office/officeart/2005/8/colors/accent1_2" csCatId="accent1" phldr="1"/>
      <dgm:spPr/>
    </dgm:pt>
    <dgm:pt modelId="{78D9DFA4-9DAB-42C8-8DB4-B5857955E811}">
      <dgm:prSet phldrT="[Text]"/>
      <dgm:spPr/>
      <dgm:t>
        <a:bodyPr/>
        <a:lstStyle/>
        <a:p>
          <a:endParaRPr lang="en-US" dirty="0"/>
        </a:p>
      </dgm:t>
    </dgm:pt>
    <dgm:pt modelId="{EF725AA5-05E6-4BA7-933D-8141B715FC10}" type="sibTrans" cxnId="{4682F0C7-2B41-4DA5-8A22-35D8CD2100B7}">
      <dgm:prSet/>
      <dgm:spPr/>
      <dgm:t>
        <a:bodyPr/>
        <a:lstStyle/>
        <a:p>
          <a:endParaRPr lang="en-US"/>
        </a:p>
      </dgm:t>
    </dgm:pt>
    <dgm:pt modelId="{0B596D87-3D32-4117-A319-56F34A922792}" type="parTrans" cxnId="{4682F0C7-2B41-4DA5-8A22-35D8CD2100B7}">
      <dgm:prSet/>
      <dgm:spPr/>
      <dgm:t>
        <a:bodyPr/>
        <a:lstStyle/>
        <a:p>
          <a:endParaRPr lang="en-US"/>
        </a:p>
      </dgm:t>
    </dgm:pt>
    <dgm:pt modelId="{D96F8CA3-B9F2-4737-B8AF-10E12674AF40}" type="pres">
      <dgm:prSet presAssocID="{E0E5CFAE-F170-4355-B739-EB0AEDD56A94}" presName="arrowDiagram" presStyleCnt="0">
        <dgm:presLayoutVars>
          <dgm:chMax val="5"/>
          <dgm:dir/>
          <dgm:resizeHandles val="exact"/>
        </dgm:presLayoutVars>
      </dgm:prSet>
      <dgm:spPr/>
    </dgm:pt>
    <dgm:pt modelId="{B6BF511E-525D-4E3D-AB01-44E3602973DC}" type="pres">
      <dgm:prSet presAssocID="{E0E5CFAE-F170-4355-B739-EB0AEDD56A94}" presName="arrow" presStyleLbl="bgShp" presStyleIdx="0" presStyleCnt="1" custLinFactNeighborX="-171" custLinFactNeighborY="-2805"/>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pt>
    <dgm:pt modelId="{8AA779A2-1E05-49AB-AB87-5CAB3168C98D}" type="pres">
      <dgm:prSet presAssocID="{E0E5CFAE-F170-4355-B739-EB0AEDD56A94}" presName="arrowDiagram1" presStyleCnt="0">
        <dgm:presLayoutVars>
          <dgm:bulletEnabled val="1"/>
        </dgm:presLayoutVars>
      </dgm:prSet>
      <dgm:spPr/>
    </dgm:pt>
    <dgm:pt modelId="{4A9B0D18-819A-4A67-892D-955B03918F76}" type="pres">
      <dgm:prSet presAssocID="{78D9DFA4-9DAB-42C8-8DB4-B5857955E811}" presName="bullet1" presStyleLbl="node1" presStyleIdx="0" presStyleCnt="1" custLinFactX="100000" custLinFactY="157000" custLinFactNeighborX="120270" custLinFactNeighborY="200000">
        <dgm:style>
          <a:lnRef idx="2">
            <a:schemeClr val="accent1"/>
          </a:lnRef>
          <a:fillRef idx="1">
            <a:schemeClr val="lt1"/>
          </a:fillRef>
          <a:effectRef idx="0">
            <a:schemeClr val="accent1"/>
          </a:effectRef>
          <a:fontRef idx="minor">
            <a:schemeClr val="dk1"/>
          </a:fontRef>
        </dgm:style>
      </dgm:prSet>
      <dgm:spPr>
        <a:ln>
          <a:noFill/>
        </a:ln>
      </dgm:spPr>
    </dgm:pt>
    <dgm:pt modelId="{37EBE86F-7FAB-4666-A3F4-CEFB7EF9FD60}" type="pres">
      <dgm:prSet presAssocID="{78D9DFA4-9DAB-42C8-8DB4-B5857955E811}" presName="textBox1" presStyleLbl="revTx" presStyleIdx="0" presStyleCnt="1" custFlipHor="0" custScaleX="127990" custScaleY="23293" custLinFactNeighborX="27717" custLinFactNeighborY="18921">
        <dgm:presLayoutVars>
          <dgm:bulletEnabled val="1"/>
        </dgm:presLayoutVars>
      </dgm:prSet>
      <dgm:spPr/>
      <dgm:t>
        <a:bodyPr/>
        <a:lstStyle/>
        <a:p>
          <a:endParaRPr lang="en-US"/>
        </a:p>
      </dgm:t>
    </dgm:pt>
  </dgm:ptLst>
  <dgm:cxnLst>
    <dgm:cxn modelId="{FDB69107-0744-4B95-9C0D-3C9A13CE2220}" type="presOf" srcId="{E0E5CFAE-F170-4355-B739-EB0AEDD56A94}" destId="{D96F8CA3-B9F2-4737-B8AF-10E12674AF40}" srcOrd="0" destOrd="0" presId="urn:microsoft.com/office/officeart/2005/8/layout/arrow2"/>
    <dgm:cxn modelId="{2158243A-22D1-4E61-86BE-0BD6A0434A65}" type="presOf" srcId="{78D9DFA4-9DAB-42C8-8DB4-B5857955E811}" destId="{37EBE86F-7FAB-4666-A3F4-CEFB7EF9FD60}" srcOrd="0" destOrd="0" presId="urn:microsoft.com/office/officeart/2005/8/layout/arrow2"/>
    <dgm:cxn modelId="{4682F0C7-2B41-4DA5-8A22-35D8CD2100B7}" srcId="{E0E5CFAE-F170-4355-B739-EB0AEDD56A94}" destId="{78D9DFA4-9DAB-42C8-8DB4-B5857955E811}" srcOrd="0" destOrd="0" parTransId="{0B596D87-3D32-4117-A319-56F34A922792}" sibTransId="{EF725AA5-05E6-4BA7-933D-8141B715FC10}"/>
    <dgm:cxn modelId="{B7D3F4F9-9E4F-4783-9C83-44337789EFA5}" type="presParOf" srcId="{D96F8CA3-B9F2-4737-B8AF-10E12674AF40}" destId="{B6BF511E-525D-4E3D-AB01-44E3602973DC}" srcOrd="0" destOrd="0" presId="urn:microsoft.com/office/officeart/2005/8/layout/arrow2"/>
    <dgm:cxn modelId="{0BB0100C-65A9-4853-B4D9-BD2B0396E579}" type="presParOf" srcId="{D96F8CA3-B9F2-4737-B8AF-10E12674AF40}" destId="{8AA779A2-1E05-49AB-AB87-5CAB3168C98D}" srcOrd="1" destOrd="0" presId="urn:microsoft.com/office/officeart/2005/8/layout/arrow2"/>
    <dgm:cxn modelId="{633D3C7B-D7A5-4EDF-BBB4-E5FA5D4F63EA}" type="presParOf" srcId="{8AA779A2-1E05-49AB-AB87-5CAB3168C98D}" destId="{4A9B0D18-819A-4A67-892D-955B03918F76}" srcOrd="0" destOrd="0" presId="urn:microsoft.com/office/officeart/2005/8/layout/arrow2"/>
    <dgm:cxn modelId="{8464244A-A412-4A31-8195-7552F575F0DA}" type="presParOf" srcId="{8AA779A2-1E05-49AB-AB87-5CAB3168C98D}" destId="{37EBE86F-7FAB-4666-A3F4-CEFB7EF9FD60}" srcOrd="1"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855A5-7CDA-4FC1-82C3-7F8917B5A774}">
      <dsp:nvSpPr>
        <dsp:cNvPr id="0" name=""/>
        <dsp:cNvSpPr/>
      </dsp:nvSpPr>
      <dsp:spPr>
        <a:xfrm>
          <a:off x="513499" y="992098"/>
          <a:ext cx="2672230" cy="23646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latin typeface="Bahnschrift Light Condensed" panose="020B0502040204020203" pitchFamily="34" charset="0"/>
            </a:rPr>
            <a:t>€1.578 mln Revenue</a:t>
          </a:r>
        </a:p>
        <a:p>
          <a:pPr lvl="0" algn="ctr" defTabSz="977900">
            <a:lnSpc>
              <a:spcPct val="90000"/>
            </a:lnSpc>
            <a:spcBef>
              <a:spcPct val="0"/>
            </a:spcBef>
            <a:spcAft>
              <a:spcPct val="35000"/>
            </a:spcAft>
          </a:pPr>
          <a:r>
            <a:rPr lang="en-DE" sz="2200" kern="1200" dirty="0" smtClean="0">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rPr>
            <a:t>&amp;</a:t>
          </a:r>
          <a:endParaRPr lang="en-US" sz="2200" kern="1200" dirty="0" smtClean="0">
            <a:effectLst>
              <a:outerShdw blurRad="38100" dist="38100" dir="2700000" algn="tl">
                <a:srgbClr val="000000">
                  <a:alpha val="43137"/>
                </a:srgbClr>
              </a:outerShdw>
            </a:effectLst>
            <a:latin typeface="Bahnschrift Light Condensed" panose="020B0502040204020203" pitchFamily="34" charset="0"/>
            <a:cs typeface="Times New Roman" panose="02020603050405020304" pitchFamily="18" charset="0"/>
          </a:endParaRPr>
        </a:p>
        <a:p>
          <a:pPr lvl="0" algn="ctr" defTabSz="97790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latin typeface="Bahnschrift Light Condensed" panose="020B0502040204020203" pitchFamily="34" charset="0"/>
            </a:rPr>
            <a:t>€0.868 mln Profits</a:t>
          </a:r>
          <a:endParaRPr lang="en-US" sz="2200" kern="1200" dirty="0">
            <a:effectLst>
              <a:outerShdw blurRad="38100" dist="38100" dir="2700000" algn="tl">
                <a:srgbClr val="000000">
                  <a:alpha val="43137"/>
                </a:srgbClr>
              </a:outerShdw>
            </a:effectLst>
            <a:latin typeface="Bahnschrift Light Condensed" panose="020B0502040204020203" pitchFamily="34" charset="0"/>
          </a:endParaRPr>
        </a:p>
      </dsp:txBody>
      <dsp:txXfrm>
        <a:off x="904838" y="1338398"/>
        <a:ext cx="1889552" cy="1672081"/>
      </dsp:txXfrm>
    </dsp:sp>
    <dsp:sp modelId="{21641613-9705-4E6E-BBDC-CA2AEB27B7DC}">
      <dsp:nvSpPr>
        <dsp:cNvPr id="0" name=""/>
        <dsp:cNvSpPr/>
      </dsp:nvSpPr>
      <dsp:spPr>
        <a:xfrm>
          <a:off x="218204" y="123057"/>
          <a:ext cx="4226546" cy="4405918"/>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84A84-633C-4DED-AD5E-16B7B08A65E4}">
      <dsp:nvSpPr>
        <dsp:cNvPr id="0" name=""/>
        <dsp:cNvSpPr/>
      </dsp:nvSpPr>
      <dsp:spPr>
        <a:xfrm>
          <a:off x="3343508" y="220127"/>
          <a:ext cx="1123195" cy="11235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651BF-F755-47AD-82E7-F38253022321}">
      <dsp:nvSpPr>
        <dsp:cNvPr id="0" name=""/>
        <dsp:cNvSpPr/>
      </dsp:nvSpPr>
      <dsp:spPr>
        <a:xfrm>
          <a:off x="4696947" y="238185"/>
          <a:ext cx="6545317" cy="108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l" defTabSz="844550">
            <a:lnSpc>
              <a:spcPct val="90000"/>
            </a:lnSpc>
            <a:spcBef>
              <a:spcPct val="0"/>
            </a:spcBef>
            <a:spcAft>
              <a:spcPct val="10000"/>
            </a:spcAft>
          </a:pPr>
          <a:r>
            <a:rPr lang="en-US" sz="1900" b="1" kern="1200" dirty="0" smtClean="0">
              <a:solidFill>
                <a:srgbClr val="002060"/>
              </a:solidFill>
            </a:rPr>
            <a:t>MISSION: </a:t>
          </a:r>
          <a:r>
            <a:rPr lang="en-US" sz="1900" kern="1200" dirty="0" smtClean="0"/>
            <a:t>develop marketing strategies targeted at specific customer segments and provide them with customized offers, leveraging available information about their buying habits</a:t>
          </a:r>
          <a:endParaRPr lang="en-US" sz="1900" kern="1200" dirty="0"/>
        </a:p>
      </dsp:txBody>
      <dsp:txXfrm>
        <a:off x="4696947" y="238185"/>
        <a:ext cx="6545317" cy="1087380"/>
      </dsp:txXfrm>
    </dsp:sp>
    <dsp:sp modelId="{2336DD50-64AC-4B6C-BAF1-0D1FBB2E20DD}">
      <dsp:nvSpPr>
        <dsp:cNvPr id="0" name=""/>
        <dsp:cNvSpPr/>
      </dsp:nvSpPr>
      <dsp:spPr>
        <a:xfrm>
          <a:off x="3777626" y="1498283"/>
          <a:ext cx="1123195" cy="1123509"/>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7E7E42-492A-4046-A9D0-086CBA2945B9}">
      <dsp:nvSpPr>
        <dsp:cNvPr id="0" name=""/>
        <dsp:cNvSpPr/>
      </dsp:nvSpPr>
      <dsp:spPr>
        <a:xfrm>
          <a:off x="5008703" y="1638926"/>
          <a:ext cx="6187182" cy="108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10000"/>
            </a:spcAft>
          </a:pPr>
          <a:r>
            <a:rPr lang="en-US" sz="1800" b="1" kern="1200" dirty="0" smtClean="0">
              <a:solidFill>
                <a:srgbClr val="002060"/>
              </a:solidFill>
            </a:rPr>
            <a:t>VISION: </a:t>
          </a:r>
          <a:r>
            <a:rPr lang="en-US" sz="1800" kern="1200" dirty="0" smtClean="0"/>
            <a:t>cultivate and strengthen relationships with customers critical to company business</a:t>
          </a:r>
          <a:endParaRPr lang="it-IT" sz="1800" kern="1200" dirty="0" smtClean="0"/>
        </a:p>
        <a:p>
          <a:pPr lvl="0" algn="l" defTabSz="800100">
            <a:lnSpc>
              <a:spcPct val="90000"/>
            </a:lnSpc>
            <a:spcBef>
              <a:spcPct val="0"/>
            </a:spcBef>
            <a:spcAft>
              <a:spcPct val="10000"/>
            </a:spcAft>
          </a:pPr>
          <a:endParaRPr lang="en-US" sz="1400" kern="1200" dirty="0"/>
        </a:p>
      </dsp:txBody>
      <dsp:txXfrm>
        <a:off x="5008703" y="1638926"/>
        <a:ext cx="6187182" cy="1087380"/>
      </dsp:txXfrm>
    </dsp:sp>
    <dsp:sp modelId="{5375C45C-1D18-4E02-8C9F-D17CCFFC5084}">
      <dsp:nvSpPr>
        <dsp:cNvPr id="0" name=""/>
        <dsp:cNvSpPr/>
      </dsp:nvSpPr>
      <dsp:spPr>
        <a:xfrm>
          <a:off x="3476033" y="2906350"/>
          <a:ext cx="1123195" cy="1123509"/>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653145-62B4-46D1-97B2-49AF498001A5}">
      <dsp:nvSpPr>
        <dsp:cNvPr id="0" name=""/>
        <dsp:cNvSpPr/>
      </dsp:nvSpPr>
      <dsp:spPr>
        <a:xfrm>
          <a:off x="4763624" y="2930529"/>
          <a:ext cx="6198683" cy="108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10000"/>
            </a:spcAft>
          </a:pPr>
          <a:r>
            <a:rPr lang="en-US" sz="1500" b="0" kern="1200" dirty="0" smtClean="0"/>
            <a:t>  </a:t>
          </a:r>
          <a:r>
            <a:rPr lang="en-US" sz="1800" b="1" kern="1200" dirty="0" smtClean="0">
              <a:solidFill>
                <a:srgbClr val="002060"/>
              </a:solidFill>
            </a:rPr>
            <a:t>Success Reason: </a:t>
          </a:r>
          <a:r>
            <a:rPr lang="en-US" sz="1800" b="0" kern="1200" dirty="0" smtClean="0"/>
            <a:t>High-quality garments, supported by a fully traceable and transparent Made in Italy supply chain. </a:t>
          </a:r>
        </a:p>
        <a:p>
          <a:pPr lvl="0" algn="l" defTabSz="666750">
            <a:lnSpc>
              <a:spcPct val="90000"/>
            </a:lnSpc>
            <a:spcBef>
              <a:spcPct val="0"/>
            </a:spcBef>
            <a:spcAft>
              <a:spcPct val="10000"/>
            </a:spcAft>
          </a:pPr>
          <a:r>
            <a:rPr lang="en-US" sz="1800" kern="1200" dirty="0" smtClean="0"/>
            <a:t> Strategic positioning, which enhances the perceived value of its products compared to competitors.</a:t>
          </a:r>
          <a:endParaRPr lang="en-US" sz="1800" b="0" kern="1200" dirty="0"/>
        </a:p>
      </dsp:txBody>
      <dsp:txXfrm>
        <a:off x="4763624" y="2930529"/>
        <a:ext cx="6198683" cy="1087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F511E-525D-4E3D-AB01-44E3602973DC}">
      <dsp:nvSpPr>
        <dsp:cNvPr id="0" name=""/>
        <dsp:cNvSpPr/>
      </dsp:nvSpPr>
      <dsp:spPr>
        <a:xfrm>
          <a:off x="0" y="0"/>
          <a:ext cx="7233359" cy="4520849"/>
        </a:xfrm>
        <a:prstGeom prst="swooshArrow">
          <a:avLst>
            <a:gd name="adj1" fmla="val 25000"/>
            <a:gd name="adj2" fmla="val 2500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4A9B0D18-819A-4A67-892D-955B03918F76}">
      <dsp:nvSpPr>
        <dsp:cNvPr id="0" name=""/>
        <dsp:cNvSpPr/>
      </dsp:nvSpPr>
      <dsp:spPr>
        <a:xfrm>
          <a:off x="6698088" y="2954531"/>
          <a:ext cx="535268" cy="535268"/>
        </a:xfrm>
        <a:prstGeom prst="ellipse">
          <a:avLst/>
        </a:prstGeom>
        <a:solidFill>
          <a:schemeClr val="lt1"/>
        </a:solidFill>
        <a:ln w="12700" cap="flat" cmpd="sng" algn="ctr">
          <a:noFill/>
          <a:prstDash val="solid"/>
          <a:miter lim="800000"/>
        </a:ln>
        <a:effectLst/>
      </dsp:spPr>
      <dsp:style>
        <a:lnRef idx="2">
          <a:schemeClr val="accent1"/>
        </a:lnRef>
        <a:fillRef idx="1">
          <a:schemeClr val="lt1"/>
        </a:fillRef>
        <a:effectRef idx="0">
          <a:schemeClr val="accent1"/>
        </a:effectRef>
        <a:fontRef idx="minor">
          <a:schemeClr val="dk1"/>
        </a:fontRef>
      </dsp:style>
    </dsp:sp>
    <dsp:sp modelId="{37EBE86F-7FAB-4666-A3F4-CEFB7EF9FD60}">
      <dsp:nvSpPr>
        <dsp:cNvPr id="0" name=""/>
        <dsp:cNvSpPr/>
      </dsp:nvSpPr>
      <dsp:spPr>
        <a:xfrm>
          <a:off x="3290368" y="3222155"/>
          <a:ext cx="3703190" cy="777144"/>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628" bIns="0" numCol="1" spcCol="1270" anchor="t" anchorCtr="0">
          <a:noAutofit/>
        </a:bodyPr>
        <a:lstStyle/>
        <a:p>
          <a:pPr lvl="0" algn="r" defTabSz="2222500">
            <a:lnSpc>
              <a:spcPct val="90000"/>
            </a:lnSpc>
            <a:spcBef>
              <a:spcPct val="0"/>
            </a:spcBef>
            <a:spcAft>
              <a:spcPct val="35000"/>
            </a:spcAft>
          </a:pPr>
          <a:endParaRPr lang="en-US" sz="5000" kern="1200" dirty="0"/>
        </a:p>
      </dsp:txBody>
      <dsp:txXfrm>
        <a:off x="3328305" y="3260092"/>
        <a:ext cx="3627316" cy="701270"/>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48117-2B03-46BF-8FED-F329D8054868}"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A02E7-949A-47E4-A584-1097921B8F94}" type="slidenum">
              <a:rPr lang="en-US" smtClean="0"/>
              <a:t>‹#›</a:t>
            </a:fld>
            <a:endParaRPr lang="en-US"/>
          </a:p>
        </p:txBody>
      </p:sp>
    </p:spTree>
    <p:extLst>
      <p:ext uri="{BB962C8B-B14F-4D97-AF65-F5344CB8AC3E}">
        <p14:creationId xmlns:p14="http://schemas.microsoft.com/office/powerpoint/2010/main" val="149904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2 slides, Introduction to the Project </a:t>
            </a:r>
          </a:p>
          <a:p>
            <a:endParaRPr lang="en-US" dirty="0"/>
          </a:p>
        </p:txBody>
      </p:sp>
      <p:sp>
        <p:nvSpPr>
          <p:cNvPr id="4" name="Slide Number Placeholder 3"/>
          <p:cNvSpPr>
            <a:spLocks noGrp="1"/>
          </p:cNvSpPr>
          <p:nvPr>
            <p:ph type="sldNum" sz="quarter" idx="10"/>
          </p:nvPr>
        </p:nvSpPr>
        <p:spPr/>
        <p:txBody>
          <a:bodyPr/>
          <a:lstStyle/>
          <a:p>
            <a:fld id="{51AA02E7-949A-47E4-A584-1097921B8F94}" type="slidenum">
              <a:rPr lang="en-US" smtClean="0"/>
              <a:t>1</a:t>
            </a:fld>
            <a:endParaRPr lang="en-US"/>
          </a:p>
        </p:txBody>
      </p:sp>
    </p:spTree>
    <p:extLst>
      <p:ext uri="{BB962C8B-B14F-4D97-AF65-F5344CB8AC3E}">
        <p14:creationId xmlns:p14="http://schemas.microsoft.com/office/powerpoint/2010/main" val="342863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sz="1200" b="0" i="0" u="none" strike="noStrike" kern="1200" baseline="0" dirty="0" smtClean="0">
              <a:solidFill>
                <a:schemeClr val="tx1"/>
              </a:solidFill>
              <a:latin typeface="+mn-lt"/>
              <a:ea typeface="+mn-ea"/>
              <a:cs typeface="+mn-cs"/>
            </a:endParaRPr>
          </a:p>
          <a:p>
            <a:endParaRPr lang="en-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 slide, Future Recommendations for the company/business </a:t>
            </a:r>
          </a:p>
          <a:p>
            <a:r>
              <a:rPr lang="en-US" b="1" dirty="0" smtClean="0"/>
              <a:t>Expand Data Sources</a:t>
            </a:r>
            <a:endParaRPr lang="en-US" dirty="0" smtClean="0"/>
          </a:p>
          <a:p>
            <a:r>
              <a:rPr lang="en-US" b="1" dirty="0" smtClean="0"/>
              <a:t>Incorporate Additional Data Sources:</a:t>
            </a:r>
            <a:endParaRPr lang="en-US" dirty="0" smtClean="0"/>
          </a:p>
          <a:p>
            <a:pPr lvl="1"/>
            <a:r>
              <a:rPr lang="en-US" dirty="0" smtClean="0"/>
              <a:t>Net Promoter Score (NPS) or Customer Satisfaction Score (CSAT)</a:t>
            </a:r>
          </a:p>
          <a:p>
            <a:pPr lvl="1"/>
            <a:r>
              <a:rPr lang="en-US" dirty="0" smtClean="0"/>
              <a:t>Customer feedback and comments</a:t>
            </a:r>
          </a:p>
          <a:p>
            <a:pPr lvl="1"/>
            <a:r>
              <a:rPr lang="en-US" dirty="0" smtClean="0"/>
              <a:t>Browsing behavior analysis</a:t>
            </a:r>
          </a:p>
          <a:p>
            <a:pPr lvl="1"/>
            <a:r>
              <a:rPr lang="en-US" dirty="0" smtClean="0"/>
              <a:t>Product categorization in data sources</a:t>
            </a:r>
          </a:p>
          <a:p>
            <a:r>
              <a:rPr lang="en-US" b="1" dirty="0" smtClean="0"/>
              <a:t>Benefit:</a:t>
            </a:r>
            <a:r>
              <a:rPr lang="en-US" dirty="0" smtClean="0"/>
              <a:t> Gain a comprehensive understanding of customer preferences to refine product bundling, suggestions, and pricing strategies.</a:t>
            </a:r>
          </a:p>
          <a:p>
            <a:r>
              <a:rPr lang="en-US" b="1" dirty="0" smtClean="0"/>
              <a:t>Data-Driven </a:t>
            </a:r>
            <a:r>
              <a:rPr lang="en-US" b="1" dirty="0" err="1" smtClean="0"/>
              <a:t>Personalizated</a:t>
            </a:r>
            <a:r>
              <a:rPr lang="en-US" b="1" dirty="0" smtClean="0"/>
              <a:t> Actions</a:t>
            </a:r>
            <a:endParaRPr lang="en-US" dirty="0" smtClean="0"/>
          </a:p>
          <a:p>
            <a:r>
              <a:rPr lang="en-US" b="1" dirty="0" smtClean="0"/>
              <a:t>A/B Testing for Marketing Strategies:</a:t>
            </a:r>
            <a:endParaRPr lang="en-US" dirty="0" smtClean="0"/>
          </a:p>
          <a:p>
            <a:pPr lvl="1"/>
            <a:r>
              <a:rPr lang="en-US" dirty="0" smtClean="0"/>
              <a:t>Conduct A/B tests to understand how different user segments respond to changes.</a:t>
            </a:r>
          </a:p>
          <a:p>
            <a:pPr lvl="1"/>
            <a:r>
              <a:rPr lang="en-US" dirty="0" smtClean="0"/>
              <a:t>Use the data to make informed business decisions and enable immediate marketing interventions.</a:t>
            </a:r>
          </a:p>
          <a:p>
            <a:r>
              <a:rPr lang="en-US" b="1" dirty="0" smtClean="0"/>
              <a:t>Use Customer Data for Personalization:</a:t>
            </a:r>
            <a:endParaRPr lang="en-US" dirty="0" smtClean="0"/>
          </a:p>
          <a:p>
            <a:pPr lvl="1"/>
            <a:r>
              <a:rPr lang="en-US" dirty="0" smtClean="0"/>
              <a:t>Dynamically tailor marketing content using customer data.</a:t>
            </a:r>
          </a:p>
          <a:p>
            <a:pPr lvl="1"/>
            <a:r>
              <a:rPr lang="en-US" dirty="0" smtClean="0"/>
              <a:t>Example: Use mail merge to personalize emails, recommendations, and promotions based on past purchases, browsing history, and demographics.</a:t>
            </a:r>
          </a:p>
          <a:p>
            <a:r>
              <a:rPr lang="en-US" b="1" dirty="0" smtClean="0"/>
              <a:t>Focus on Best-Selling Products:</a:t>
            </a:r>
            <a:endParaRPr lang="en-US" dirty="0" smtClean="0"/>
          </a:p>
          <a:p>
            <a:pPr lvl="1"/>
            <a:r>
              <a:rPr lang="en-US" dirty="0" smtClean="0"/>
              <a:t>Prioritize marketing efforts on top-selling products, especially those appealing to key customer segments (e.g., women aged 25-40).</a:t>
            </a:r>
          </a:p>
          <a:p>
            <a:pPr lvl="1"/>
            <a:r>
              <a:rPr lang="en-US" b="1" dirty="0" smtClean="0"/>
              <a:t>Focus:</a:t>
            </a:r>
            <a:r>
              <a:rPr lang="en-US" dirty="0" smtClean="0"/>
              <a:t> This demographic is critical for ORA-FASHION.</a:t>
            </a:r>
          </a:p>
          <a:p>
            <a:r>
              <a:rPr lang="en-US" b="1" dirty="0" smtClean="0"/>
              <a:t>Seasonal and Event-Based Promotions:</a:t>
            </a:r>
            <a:endParaRPr lang="en-US" dirty="0" smtClean="0"/>
          </a:p>
          <a:p>
            <a:pPr lvl="1"/>
            <a:r>
              <a:rPr lang="en-US" dirty="0" smtClean="0"/>
              <a:t>Align marketing campaigns with monthly sales trends, seasonal patterns, and event-based shopping behaviors.</a:t>
            </a:r>
          </a:p>
          <a:p>
            <a:pPr lvl="1"/>
            <a:r>
              <a:rPr lang="en-US" b="1" dirty="0" smtClean="0"/>
              <a:t>Example:</a:t>
            </a:r>
            <a:r>
              <a:rPr lang="en-US" dirty="0" smtClean="0"/>
              <a:t> Intensify efforts around back-to-school promotions, Black Friday, and the holiday season to maximize sales during peak periods.</a:t>
            </a:r>
          </a:p>
          <a:p>
            <a:endParaRPr lang="en-DE"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1AA02E7-949A-47E4-A584-1097921B8F94}" type="slidenum">
              <a:rPr lang="en-US" smtClean="0"/>
              <a:t>10</a:t>
            </a:fld>
            <a:endParaRPr lang="en-US"/>
          </a:p>
        </p:txBody>
      </p:sp>
    </p:spTree>
    <p:extLst>
      <p:ext uri="{BB962C8B-B14F-4D97-AF65-F5344CB8AC3E}">
        <p14:creationId xmlns:p14="http://schemas.microsoft.com/office/powerpoint/2010/main" val="314132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AA02E7-949A-47E4-A584-1097921B8F94}" type="slidenum">
              <a:rPr lang="en-US" smtClean="0"/>
              <a:t>11</a:t>
            </a:fld>
            <a:endParaRPr lang="en-US"/>
          </a:p>
        </p:txBody>
      </p:sp>
    </p:spTree>
    <p:extLst>
      <p:ext uri="{BB962C8B-B14F-4D97-AF65-F5344CB8AC3E}">
        <p14:creationId xmlns:p14="http://schemas.microsoft.com/office/powerpoint/2010/main" val="11194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2 slides, Introduction to the Project </a:t>
            </a:r>
          </a:p>
          <a:p>
            <a:r>
              <a:rPr lang="en-US" dirty="0" smtClean="0"/>
              <a:t>Company </a:t>
            </a:r>
            <a:r>
              <a:rPr lang="en-US" b="1" dirty="0" smtClean="0"/>
              <a:t>Introduction</a:t>
            </a:r>
          </a:p>
          <a:p>
            <a:r>
              <a:rPr lang="en-US" dirty="0" smtClean="0"/>
              <a:t>ORA-FASHION Ltd is a retail company, newly established in the fashion industry in Europe</a:t>
            </a:r>
          </a:p>
          <a:p>
            <a:endParaRPr lang="en-US" dirty="0"/>
          </a:p>
        </p:txBody>
      </p:sp>
      <p:sp>
        <p:nvSpPr>
          <p:cNvPr id="4" name="Slide Number Placeholder 3"/>
          <p:cNvSpPr>
            <a:spLocks noGrp="1"/>
          </p:cNvSpPr>
          <p:nvPr>
            <p:ph type="sldNum" sz="quarter" idx="10"/>
          </p:nvPr>
        </p:nvSpPr>
        <p:spPr/>
        <p:txBody>
          <a:bodyPr/>
          <a:lstStyle/>
          <a:p>
            <a:fld id="{51AA02E7-949A-47E4-A584-1097921B8F94}" type="slidenum">
              <a:rPr lang="en-US" smtClean="0"/>
              <a:t>2</a:t>
            </a:fld>
            <a:endParaRPr lang="en-US"/>
          </a:p>
        </p:txBody>
      </p:sp>
    </p:spTree>
    <p:extLst>
      <p:ext uri="{BB962C8B-B14F-4D97-AF65-F5344CB8AC3E}">
        <p14:creationId xmlns:p14="http://schemas.microsoft.com/office/powerpoint/2010/main" val="258406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a:t>
            </a:r>
            <a:endParaRPr lang="en-DE"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6 slides, Main body (Identification of the business challenge, strategies, solutions and methodology used)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a:solidFill>
                  <a:schemeClr val="tx1"/>
                </a:solidFill>
                <a:latin typeface="+mn-lt"/>
                <a:ea typeface="+mn-ea"/>
                <a:cs typeface="+mn-cs"/>
              </a:rPr>
              <a:t>Business challenge :  </a:t>
            </a:r>
            <a:r>
              <a:rPr lang="en-US" sz="1200" b="1" dirty="0"/>
              <a:t>given its recent arrival on the market and overcoming</a:t>
            </a:r>
            <a:r>
              <a:rPr lang="en-US" sz="1200" b="1" baseline="0" dirty="0"/>
              <a:t> </a:t>
            </a:r>
            <a:r>
              <a:rPr lang="en-US" sz="1200" b="1" dirty="0"/>
              <a:t>barriers of entry into the industry, ORA-FASHION wants to get to know its customer base in greater depth in order to plan targeted marketing campaigns and develop customized offers for its customers And offer a more innovative and customer-centered service, in order to expand and consolidate its market share</a:t>
            </a:r>
            <a:endParaRPr lang="it-IT" sz="1200"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sz="1200" b="1" dirty="0"/>
          </a:p>
          <a:p>
            <a:pPr marL="171450" indent="-171450">
              <a:buFontTx/>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1AA02E7-949A-47E4-A584-1097921B8F94}" type="slidenum">
              <a:rPr lang="en-US" smtClean="0"/>
              <a:t>3</a:t>
            </a:fld>
            <a:endParaRPr lang="en-US"/>
          </a:p>
        </p:txBody>
      </p:sp>
    </p:spTree>
    <p:extLst>
      <p:ext uri="{BB962C8B-B14F-4D97-AF65-F5344CB8AC3E}">
        <p14:creationId xmlns:p14="http://schemas.microsoft.com/office/powerpoint/2010/main" val="2350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2/6</a:t>
            </a:r>
            <a:endParaRPr lang="en-D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- 6 slides, Main body (Identification of the business challenge, strategies, solutions and methodology used) </a:t>
            </a:r>
          </a:p>
        </p:txBody>
      </p:sp>
      <p:sp>
        <p:nvSpPr>
          <p:cNvPr id="4" name="Slide Number Placeholder 3"/>
          <p:cNvSpPr>
            <a:spLocks noGrp="1"/>
          </p:cNvSpPr>
          <p:nvPr>
            <p:ph type="sldNum" sz="quarter" idx="10"/>
          </p:nvPr>
        </p:nvSpPr>
        <p:spPr/>
        <p:txBody>
          <a:bodyPr/>
          <a:lstStyle/>
          <a:p>
            <a:fld id="{51AA02E7-949A-47E4-A584-1097921B8F94}" type="slidenum">
              <a:rPr lang="en-US" smtClean="0"/>
              <a:t>4</a:t>
            </a:fld>
            <a:endParaRPr lang="en-US"/>
          </a:p>
        </p:txBody>
      </p:sp>
    </p:spTree>
    <p:extLst>
      <p:ext uri="{BB962C8B-B14F-4D97-AF65-F5344CB8AC3E}">
        <p14:creationId xmlns:p14="http://schemas.microsoft.com/office/powerpoint/2010/main" val="352453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5/6</a:t>
            </a:r>
            <a:endParaRPr lang="en-D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- 6 slides, Main body (Identification of the business challenge, strategies, solutions and methodology used) </a:t>
            </a:r>
          </a:p>
        </p:txBody>
      </p:sp>
      <p:sp>
        <p:nvSpPr>
          <p:cNvPr id="4" name="Slide Number Placeholder 3"/>
          <p:cNvSpPr>
            <a:spLocks noGrp="1"/>
          </p:cNvSpPr>
          <p:nvPr>
            <p:ph type="sldNum" sz="quarter" idx="10"/>
          </p:nvPr>
        </p:nvSpPr>
        <p:spPr/>
        <p:txBody>
          <a:bodyPr/>
          <a:lstStyle/>
          <a:p>
            <a:fld id="{51AA02E7-949A-47E4-A584-1097921B8F94}" type="slidenum">
              <a:rPr lang="en-US" smtClean="0"/>
              <a:t>5</a:t>
            </a:fld>
            <a:endParaRPr lang="en-US"/>
          </a:p>
        </p:txBody>
      </p:sp>
    </p:spTree>
    <p:extLst>
      <p:ext uri="{BB962C8B-B14F-4D97-AF65-F5344CB8AC3E}">
        <p14:creationId xmlns:p14="http://schemas.microsoft.com/office/powerpoint/2010/main" val="404982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6/6</a:t>
            </a:r>
            <a:endParaRPr lang="en-DE"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6 slides, Main body (Identification of the business </a:t>
            </a:r>
            <a:r>
              <a:rPr lang="en-US" sz="1200" b="0" i="0" u="none" strike="noStrike" kern="1200" baseline="0" dirty="0" err="1" smtClean="0">
                <a:solidFill>
                  <a:schemeClr val="tx1"/>
                </a:solidFill>
                <a:latin typeface="+mn-lt"/>
                <a:ea typeface="+mn-ea"/>
                <a:cs typeface="+mn-cs"/>
              </a:rPr>
              <a:t>challen</a:t>
            </a:r>
            <a:endParaRPr lang="en-US" sz="1200" b="0" i="0" u="none" strike="noStrike" kern="1200" baseline="0" dirty="0" smtClean="0">
              <a:solidFill>
                <a:schemeClr val="tx1"/>
              </a:solidFill>
              <a:latin typeface="+mn-lt"/>
              <a:ea typeface="+mn-ea"/>
              <a:cs typeface="+mn-cs"/>
            </a:endParaRPr>
          </a:p>
          <a:p>
            <a:pPr>
              <a:buFont typeface="Arial" panose="020B0604020202020204" pitchFamily="34" charset="0"/>
              <a:buChar char="•"/>
            </a:pPr>
            <a:r>
              <a:rPr lang="en-US" b="1" dirty="0" smtClean="0">
                <a:solidFill>
                  <a:schemeClr val="accent1">
                    <a:lumMod val="75000"/>
                  </a:schemeClr>
                </a:solidFill>
              </a:rPr>
              <a:t>Data Cleaning &amp; Preparation</a:t>
            </a:r>
            <a:r>
              <a:rPr lang="en-US" dirty="0" smtClean="0">
                <a:solidFill>
                  <a:schemeClr val="accent1">
                    <a:lumMod val="75000"/>
                  </a:schemeClr>
                </a:solidFill>
              </a:rPr>
              <a:t>:</a:t>
            </a:r>
          </a:p>
          <a:p>
            <a:pPr>
              <a:buFont typeface="Arial" panose="020B0604020202020204" pitchFamily="34" charset="0"/>
              <a:buChar char="•"/>
            </a:pPr>
            <a:r>
              <a:rPr lang="en-US" b="1" dirty="0" smtClean="0">
                <a:solidFill>
                  <a:schemeClr val="accent1">
                    <a:lumMod val="75000"/>
                  </a:schemeClr>
                </a:solidFill>
              </a:rPr>
              <a:t>Descriptive Statistics</a:t>
            </a:r>
            <a:r>
              <a:rPr lang="en-US" dirty="0" smtClean="0">
                <a:solidFill>
                  <a:schemeClr val="accent1">
                    <a:lumMod val="75000"/>
                  </a:schemeClr>
                </a:solidFill>
              </a:rPr>
              <a:t>:</a:t>
            </a:r>
          </a:p>
          <a:p>
            <a:pPr marL="742950" lvl="1" indent="-285750">
              <a:buFont typeface="Arial" panose="020B0604020202020204" pitchFamily="34" charset="0"/>
              <a:buChar char="•"/>
            </a:pPr>
            <a:r>
              <a:rPr lang="en-US" dirty="0" smtClean="0"/>
              <a:t>Summary of key metrics (e.g., average sales amount $11.98, average customer age 35 years).</a:t>
            </a:r>
          </a:p>
          <a:p>
            <a:pPr marL="742950" lvl="1" indent="-285750">
              <a:buFont typeface="Arial" panose="020B0604020202020204" pitchFamily="34" charset="0"/>
              <a:buChar char="•"/>
            </a:pPr>
            <a:r>
              <a:rPr lang="en-US" dirty="0" smtClean="0"/>
              <a:t>Statistical Summary using </a:t>
            </a:r>
            <a:r>
              <a:rPr lang="en-US" b="1" dirty="0" smtClean="0"/>
              <a:t>average, median, maximum, minimum , </a:t>
            </a:r>
            <a:r>
              <a:rPr lang="en-US" b="1" dirty="0" err="1" smtClean="0"/>
              <a:t>std</a:t>
            </a:r>
            <a:endParaRPr lang="en-US" b="1" dirty="0" smtClean="0"/>
          </a:p>
          <a:p>
            <a:pPr marL="742950" lvl="1" indent="-285750">
              <a:buFont typeface="Arial" panose="020B0604020202020204" pitchFamily="34" charset="0"/>
              <a:buChar char="•"/>
            </a:pPr>
            <a:r>
              <a:rPr lang="en-US" dirty="0" smtClean="0"/>
              <a:t>Frequency counts for categorical columns</a:t>
            </a:r>
          </a:p>
          <a:p>
            <a:pPr>
              <a:buFont typeface="Arial" panose="020B0604020202020204" pitchFamily="34" charset="0"/>
              <a:buChar char="•"/>
            </a:pPr>
            <a:r>
              <a:rPr lang="en-US" b="1" dirty="0" smtClean="0">
                <a:solidFill>
                  <a:schemeClr val="accent1">
                    <a:lumMod val="75000"/>
                  </a:schemeClr>
                </a:solidFill>
              </a:rPr>
              <a:t>Visualization Insights</a:t>
            </a:r>
            <a:r>
              <a:rPr lang="en-US" dirty="0" smtClean="0">
                <a:solidFill>
                  <a:schemeClr val="accent1">
                    <a:lumMod val="75000"/>
                  </a:schemeClr>
                </a:solidFill>
              </a:rPr>
              <a:t>:</a:t>
            </a:r>
          </a:p>
          <a:p>
            <a:pPr marL="742950" lvl="1" indent="-285750">
              <a:buFont typeface="Arial" panose="020B0604020202020204" pitchFamily="34" charset="0"/>
              <a:buChar char="•"/>
            </a:pPr>
            <a:r>
              <a:rPr lang="en-US" b="1" dirty="0" smtClean="0"/>
              <a:t>Gender Distribution</a:t>
            </a:r>
            <a:r>
              <a:rPr lang="en-US" dirty="0" smtClean="0"/>
              <a:t>: Majority are female customers (12,636 out of 22,625).</a:t>
            </a:r>
          </a:p>
          <a:p>
            <a:pPr marL="742950" lvl="1" indent="-285750">
              <a:buFont typeface="Arial" panose="020B0604020202020204" pitchFamily="34" charset="0"/>
              <a:buChar char="•"/>
            </a:pPr>
            <a:r>
              <a:rPr lang="en-US" b="1" dirty="0" smtClean="0"/>
              <a:t>Geography Distribution</a:t>
            </a:r>
            <a:r>
              <a:rPr lang="en-US" dirty="0" smtClean="0"/>
              <a:t>: Majority of customers from Germany, Italy, and France.</a:t>
            </a:r>
          </a:p>
          <a:p>
            <a:pPr marL="742950" lvl="1" indent="-285750">
              <a:buFont typeface="Arial" panose="020B0604020202020204" pitchFamily="34" charset="0"/>
              <a:buChar char="•"/>
            </a:pPr>
            <a:r>
              <a:rPr lang="en-US" b="1" dirty="0" smtClean="0"/>
              <a:t>Sales Trends</a:t>
            </a:r>
            <a:r>
              <a:rPr lang="en-US" dirty="0" smtClean="0"/>
              <a:t>: Highest sales in December due to holiday season.</a:t>
            </a:r>
          </a:p>
          <a:p>
            <a:pPr marL="171450" indent="-171450">
              <a:buFontTx/>
              <a:buChar char="-"/>
            </a:pPr>
            <a:r>
              <a:rPr lang="en-US" sz="1200" b="0" i="0" u="none" strike="noStrike" kern="1200" baseline="0" dirty="0" err="1" smtClean="0">
                <a:solidFill>
                  <a:schemeClr val="tx1"/>
                </a:solidFill>
                <a:latin typeface="+mn-lt"/>
                <a:ea typeface="+mn-ea"/>
                <a:cs typeface="+mn-cs"/>
              </a:rPr>
              <a:t>ge</a:t>
            </a:r>
            <a:r>
              <a:rPr lang="en-US" sz="1200" b="0" i="0" u="none" strike="noStrike" kern="1200" baseline="0" dirty="0" smtClean="0">
                <a:solidFill>
                  <a:schemeClr val="tx1"/>
                </a:solidFill>
                <a:latin typeface="+mn-lt"/>
                <a:ea typeface="+mn-ea"/>
                <a:cs typeface="+mn-cs"/>
              </a:rPr>
              <a:t>, strategies, solutions and methodology used) </a:t>
            </a:r>
          </a:p>
          <a:p>
            <a:pPr marL="742950" lvl="1" indent="-285750">
              <a:buFont typeface="Arial" panose="020B0604020202020204" pitchFamily="34" charset="0"/>
              <a:buChar char="•"/>
            </a:pPr>
            <a:r>
              <a:rPr lang="en-US" dirty="0" smtClean="0"/>
              <a:t>Clustering information visualization.</a:t>
            </a:r>
            <a:endParaRPr lang="en-US" sz="1400" dirty="0" smtClean="0"/>
          </a:p>
          <a:p>
            <a:pPr marL="742950" lvl="1" indent="-285750">
              <a:buFont typeface="Arial" panose="020B0604020202020204" pitchFamily="34" charset="0"/>
              <a:buChar char="•"/>
            </a:pPr>
            <a:r>
              <a:rPr lang="en-US" dirty="0" smtClean="0"/>
              <a:t>Identify any interesting patterns.</a:t>
            </a:r>
          </a:p>
          <a:p>
            <a:pPr marL="171450" indent="-171450">
              <a:buFontTx/>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1AA02E7-949A-47E4-A584-1097921B8F94}" type="slidenum">
              <a:rPr lang="en-US" smtClean="0"/>
              <a:t>6</a:t>
            </a:fld>
            <a:endParaRPr lang="en-US"/>
          </a:p>
        </p:txBody>
      </p:sp>
    </p:spTree>
    <p:extLst>
      <p:ext uri="{BB962C8B-B14F-4D97-AF65-F5344CB8AC3E}">
        <p14:creationId xmlns:p14="http://schemas.microsoft.com/office/powerpoint/2010/main" val="1723585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a:t>
            </a:r>
            <a:endParaRPr lang="en-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- 6 slides, Main body (Identification of the business challenge, strategies, solutions and methodology used) </a:t>
            </a:r>
          </a:p>
        </p:txBody>
      </p:sp>
      <p:sp>
        <p:nvSpPr>
          <p:cNvPr id="4" name="Slide Number Placeholder 3"/>
          <p:cNvSpPr>
            <a:spLocks noGrp="1"/>
          </p:cNvSpPr>
          <p:nvPr>
            <p:ph type="sldNum" sz="quarter" idx="10"/>
          </p:nvPr>
        </p:nvSpPr>
        <p:spPr/>
        <p:txBody>
          <a:bodyPr/>
          <a:lstStyle/>
          <a:p>
            <a:fld id="{51AA02E7-949A-47E4-A584-1097921B8F94}" type="slidenum">
              <a:rPr lang="en-US" smtClean="0"/>
              <a:t>7</a:t>
            </a:fld>
            <a:endParaRPr lang="en-US"/>
          </a:p>
        </p:txBody>
      </p:sp>
    </p:spTree>
    <p:extLst>
      <p:ext uri="{BB962C8B-B14F-4D97-AF65-F5344CB8AC3E}">
        <p14:creationId xmlns:p14="http://schemas.microsoft.com/office/powerpoint/2010/main" val="133798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4/6</a:t>
            </a:r>
            <a:endParaRPr lang="en-D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- 6 slides, Main body (Identification of the business challenge, strategies, solutions and methodology used) </a:t>
            </a:r>
          </a:p>
        </p:txBody>
      </p:sp>
      <p:sp>
        <p:nvSpPr>
          <p:cNvPr id="4" name="Slide Number Placeholder 3"/>
          <p:cNvSpPr>
            <a:spLocks noGrp="1"/>
          </p:cNvSpPr>
          <p:nvPr>
            <p:ph type="sldNum" sz="quarter" idx="10"/>
          </p:nvPr>
        </p:nvSpPr>
        <p:spPr/>
        <p:txBody>
          <a:bodyPr/>
          <a:lstStyle/>
          <a:p>
            <a:fld id="{51AA02E7-949A-47E4-A584-1097921B8F94}" type="slidenum">
              <a:rPr lang="en-US" smtClean="0"/>
              <a:t>8</a:t>
            </a:fld>
            <a:endParaRPr lang="en-US"/>
          </a:p>
        </p:txBody>
      </p:sp>
    </p:spTree>
    <p:extLst>
      <p:ext uri="{BB962C8B-B14F-4D97-AF65-F5344CB8AC3E}">
        <p14:creationId xmlns:p14="http://schemas.microsoft.com/office/powerpoint/2010/main" val="233520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 slide, Final overall conclusion </a:t>
            </a:r>
          </a:p>
        </p:txBody>
      </p:sp>
      <p:sp>
        <p:nvSpPr>
          <p:cNvPr id="4" name="Slide Number Placeholder 3"/>
          <p:cNvSpPr>
            <a:spLocks noGrp="1"/>
          </p:cNvSpPr>
          <p:nvPr>
            <p:ph type="sldNum" sz="quarter" idx="10"/>
          </p:nvPr>
        </p:nvSpPr>
        <p:spPr/>
        <p:txBody>
          <a:bodyPr/>
          <a:lstStyle/>
          <a:p>
            <a:fld id="{51AA02E7-949A-47E4-A584-1097921B8F94}" type="slidenum">
              <a:rPr lang="en-US" smtClean="0"/>
              <a:t>9</a:t>
            </a:fld>
            <a:endParaRPr lang="en-US"/>
          </a:p>
        </p:txBody>
      </p:sp>
    </p:spTree>
    <p:extLst>
      <p:ext uri="{BB962C8B-B14F-4D97-AF65-F5344CB8AC3E}">
        <p14:creationId xmlns:p14="http://schemas.microsoft.com/office/powerpoint/2010/main" val="415213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13BA3-E697-4167-888F-0D9807F7660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71290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3BA3-E697-4167-888F-0D9807F7660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2285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3BA3-E697-4167-888F-0D9807F7660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93176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01">
    <p:spTree>
      <p:nvGrpSpPr>
        <p:cNvPr id="1" name=""/>
        <p:cNvGrpSpPr/>
        <p:nvPr/>
      </p:nvGrpSpPr>
      <p:grpSpPr>
        <a:xfrm>
          <a:off x="0" y="0"/>
          <a:ext cx="0" cy="0"/>
          <a:chOff x="0" y="0"/>
          <a:chExt cx="0" cy="0"/>
        </a:xfrm>
      </p:grpSpPr>
      <p:sp>
        <p:nvSpPr>
          <p:cNvPr id="7" name="CasellaDiTesto 6"/>
          <p:cNvSpPr txBox="1"/>
          <p:nvPr userDrawn="1"/>
        </p:nvSpPr>
        <p:spPr>
          <a:xfrm>
            <a:off x="263352" y="6320920"/>
            <a:ext cx="2479848" cy="307777"/>
          </a:xfrm>
          <a:prstGeom prst="rect">
            <a:avLst/>
          </a:prstGeom>
          <a:noFill/>
        </p:spPr>
        <p:txBody>
          <a:bodyPr wrap="square" rtlCol="0">
            <a:spAutoFit/>
          </a:bodyPr>
          <a:lstStyle/>
          <a:p>
            <a:r>
              <a:rPr lang="it-IT" sz="1400" dirty="0">
                <a:solidFill>
                  <a:srgbClr val="57565A"/>
                </a:solidFill>
                <a:latin typeface="Bitter" pitchFamily="2" charset="0"/>
              </a:rPr>
              <a:t>romebusinessschool.com</a:t>
            </a:r>
          </a:p>
        </p:txBody>
      </p:sp>
      <p:grpSp>
        <p:nvGrpSpPr>
          <p:cNvPr id="8" name="Gruppo 7"/>
          <p:cNvGrpSpPr/>
          <p:nvPr userDrawn="1"/>
        </p:nvGrpSpPr>
        <p:grpSpPr>
          <a:xfrm>
            <a:off x="3003848" y="6277133"/>
            <a:ext cx="2472596" cy="342397"/>
            <a:chOff x="2927648" y="6277133"/>
            <a:chExt cx="2472596" cy="342397"/>
          </a:xfrm>
        </p:grpSpPr>
        <p:pic>
          <p:nvPicPr>
            <p:cNvPr id="9" name="Immagin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648" y="6277133"/>
              <a:ext cx="320219" cy="320219"/>
            </a:xfrm>
            <a:prstGeom prst="rect">
              <a:avLst/>
            </a:prstGeom>
          </p:spPr>
        </p:pic>
        <p:pic>
          <p:nvPicPr>
            <p:cNvPr id="10" name="Immagin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513" y="6299311"/>
              <a:ext cx="319707" cy="320219"/>
            </a:xfrm>
            <a:prstGeom prst="rect">
              <a:avLst/>
            </a:prstGeom>
          </p:spPr>
        </p:pic>
        <p:pic>
          <p:nvPicPr>
            <p:cNvPr id="11" name="Immagin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025" y="6299823"/>
              <a:ext cx="320219" cy="319707"/>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6053" y="6299823"/>
              <a:ext cx="319707" cy="319707"/>
            </a:xfrm>
            <a:prstGeom prst="rect">
              <a:avLst/>
            </a:prstGeom>
          </p:spPr>
        </p:pic>
      </p:grpSp>
      <p:sp>
        <p:nvSpPr>
          <p:cNvPr id="13" name="CasellaDiTesto 12"/>
          <p:cNvSpPr txBox="1"/>
          <p:nvPr userDrawn="1"/>
        </p:nvSpPr>
        <p:spPr>
          <a:xfrm>
            <a:off x="8438758" y="6288031"/>
            <a:ext cx="3489890" cy="307777"/>
          </a:xfrm>
          <a:prstGeom prst="rect">
            <a:avLst/>
          </a:prstGeom>
          <a:noFill/>
        </p:spPr>
        <p:txBody>
          <a:bodyPr wrap="square" rtlCol="0">
            <a:spAutoFit/>
          </a:bodyPr>
          <a:lstStyle/>
          <a:p>
            <a:pPr algn="r"/>
            <a:r>
              <a:rPr lang="it-IT" sz="1400" dirty="0">
                <a:solidFill>
                  <a:srgbClr val="57565A"/>
                </a:solidFill>
                <a:latin typeface="Bitter" pitchFamily="2" charset="0"/>
              </a:rPr>
              <a:t>Better Managers for a Better World</a:t>
            </a:r>
          </a:p>
        </p:txBody>
      </p:sp>
      <p:pic>
        <p:nvPicPr>
          <p:cNvPr id="15" name="Immagin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9745" y="308071"/>
            <a:ext cx="1467750" cy="456633"/>
          </a:xfrm>
          <a:prstGeom prst="rect">
            <a:avLst/>
          </a:prstGeom>
        </p:spPr>
      </p:pic>
      <p:cxnSp>
        <p:nvCxnSpPr>
          <p:cNvPr id="16" name="Connettore diritto 15"/>
          <p:cNvCxnSpPr/>
          <p:nvPr userDrawn="1"/>
        </p:nvCxnSpPr>
        <p:spPr>
          <a:xfrm>
            <a:off x="2063552" y="548680"/>
            <a:ext cx="9793088" cy="0"/>
          </a:xfrm>
          <a:prstGeom prst="line">
            <a:avLst/>
          </a:prstGeom>
          <a:ln w="12700">
            <a:solidFill>
              <a:srgbClr val="57565A"/>
            </a:solidFill>
          </a:ln>
        </p:spPr>
        <p:style>
          <a:lnRef idx="1">
            <a:schemeClr val="accent1"/>
          </a:lnRef>
          <a:fillRef idx="0">
            <a:schemeClr val="accent1"/>
          </a:fillRef>
          <a:effectRef idx="0">
            <a:schemeClr val="accent1"/>
          </a:effectRef>
          <a:fontRef idx="minor">
            <a:schemeClr val="tx1"/>
          </a:fontRef>
        </p:style>
      </p:cxnSp>
      <p:sp>
        <p:nvSpPr>
          <p:cNvPr id="17" name="Segnaposto numero diapositiva 24"/>
          <p:cNvSpPr>
            <a:spLocks noGrp="1"/>
          </p:cNvSpPr>
          <p:nvPr>
            <p:ph type="sldNum" sz="quarter" idx="12"/>
          </p:nvPr>
        </p:nvSpPr>
        <p:spPr>
          <a:xfrm>
            <a:off x="9113440" y="654496"/>
            <a:ext cx="2743200" cy="365125"/>
          </a:xfrm>
        </p:spPr>
        <p:txBody>
          <a:bodyPr/>
          <a:lstStyle>
            <a:lvl1pPr>
              <a:defRPr/>
            </a:lvl1pPr>
          </a:lstStyle>
          <a:p>
            <a:r>
              <a:rPr lang="it-IT" dirty="0"/>
              <a:t>Slide Title</a:t>
            </a:r>
          </a:p>
        </p:txBody>
      </p:sp>
    </p:spTree>
    <p:extLst>
      <p:ext uri="{BB962C8B-B14F-4D97-AF65-F5344CB8AC3E}">
        <p14:creationId xmlns:p14="http://schemas.microsoft.com/office/powerpoint/2010/main" val="334033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C4094CCD-7897-3F49-B789-9F596898C8B7}"/>
              </a:ext>
            </a:extLst>
          </p:cNvPr>
          <p:cNvSpPr/>
          <p:nvPr userDrawn="1"/>
        </p:nvSpPr>
        <p:spPr>
          <a:xfrm>
            <a:off x="0" y="0"/>
            <a:ext cx="12192000" cy="6855057"/>
          </a:xfrm>
          <a:prstGeom prst="rect">
            <a:avLst/>
          </a:prstGeom>
          <a:solidFill>
            <a:srgbClr val="DBA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9" name="Subtitle 2">
            <a:extLst>
              <a:ext uri="{FF2B5EF4-FFF2-40B4-BE49-F238E27FC236}">
                <a16:creationId xmlns:a16="http://schemas.microsoft.com/office/drawing/2014/main" id="{7399F785-4690-DF47-9497-17BD138DFCB7}"/>
              </a:ext>
            </a:extLst>
          </p:cNvPr>
          <p:cNvSpPr txBox="1">
            <a:spLocks/>
          </p:cNvSpPr>
          <p:nvPr userDrawn="1"/>
        </p:nvSpPr>
        <p:spPr>
          <a:xfrm>
            <a:off x="479376" y="3162012"/>
            <a:ext cx="7920586" cy="7346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sz="4800" b="1" spc="-150" dirty="0">
              <a:solidFill>
                <a:schemeClr val="tx1">
                  <a:lumMod val="50000"/>
                </a:schemeClr>
              </a:solidFill>
              <a:latin typeface="Calibri" panose="020F0502020204030204" pitchFamily="34" charset="0"/>
              <a:ea typeface="Roboto" panose="02000000000000000000" pitchFamily="2" charset="0"/>
              <a:cs typeface="Calibri" panose="020F0502020204030204" pitchFamily="34" charset="0"/>
            </a:endParaRPr>
          </a:p>
        </p:txBody>
      </p:sp>
      <p:sp>
        <p:nvSpPr>
          <p:cNvPr id="10" name="Subtitle 2">
            <a:extLst>
              <a:ext uri="{FF2B5EF4-FFF2-40B4-BE49-F238E27FC236}">
                <a16:creationId xmlns:a16="http://schemas.microsoft.com/office/drawing/2014/main" id="{7399F785-4690-DF47-9497-17BD138DFCB7}"/>
              </a:ext>
            </a:extLst>
          </p:cNvPr>
          <p:cNvSpPr txBox="1">
            <a:spLocks/>
          </p:cNvSpPr>
          <p:nvPr userDrawn="1"/>
        </p:nvSpPr>
        <p:spPr>
          <a:xfrm>
            <a:off x="1234266" y="3058752"/>
            <a:ext cx="7920586" cy="734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3600" spc="-150" dirty="0">
                <a:solidFill>
                  <a:schemeClr val="tx1">
                    <a:lumMod val="50000"/>
                  </a:schemeClr>
                </a:solidFill>
                <a:latin typeface="Bitter Light" pitchFamily="2" charset="0"/>
                <a:ea typeface="Roboto" panose="02000000000000000000" pitchFamily="2" charset="0"/>
                <a:cs typeface="Calibri Light" panose="020F0302020204030204" pitchFamily="34" charset="0"/>
              </a:rPr>
              <a:t>Thank you </a:t>
            </a:r>
          </a:p>
        </p:txBody>
      </p:sp>
      <p:sp>
        <p:nvSpPr>
          <p:cNvPr id="11" name="Rettangolo 10"/>
          <p:cNvSpPr/>
          <p:nvPr userDrawn="1"/>
        </p:nvSpPr>
        <p:spPr>
          <a:xfrm>
            <a:off x="10085696" y="0"/>
            <a:ext cx="2106304" cy="6858000"/>
          </a:xfrm>
          <a:prstGeom prst="rect">
            <a:avLst/>
          </a:prstGeom>
          <a:solidFill>
            <a:srgbClr val="3976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grpSp>
        <p:nvGrpSpPr>
          <p:cNvPr id="12" name="Gruppo 11"/>
          <p:cNvGrpSpPr/>
          <p:nvPr userDrawn="1"/>
        </p:nvGrpSpPr>
        <p:grpSpPr>
          <a:xfrm>
            <a:off x="1011638" y="5096957"/>
            <a:ext cx="6710318" cy="1086827"/>
            <a:chOff x="1011638" y="4729086"/>
            <a:chExt cx="6710318" cy="1086827"/>
          </a:xfrm>
        </p:grpSpPr>
        <p:sp>
          <p:nvSpPr>
            <p:cNvPr id="13" name="Subtitle 2">
              <a:extLst>
                <a:ext uri="{FF2B5EF4-FFF2-40B4-BE49-F238E27FC236}">
                  <a16:creationId xmlns:a16="http://schemas.microsoft.com/office/drawing/2014/main" id="{7399F785-4690-DF47-9497-17BD138DFCB7}"/>
                </a:ext>
              </a:extLst>
            </p:cNvPr>
            <p:cNvSpPr txBox="1">
              <a:spLocks/>
            </p:cNvSpPr>
            <p:nvPr/>
          </p:nvSpPr>
          <p:spPr>
            <a:xfrm>
              <a:off x="4680209" y="4923259"/>
              <a:ext cx="3041747" cy="86333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solidFill>
                    <a:schemeClr val="tx1">
                      <a:lumMod val="50000"/>
                    </a:schemeClr>
                  </a:solidFill>
                  <a:latin typeface="Bitter" pitchFamily="2" charset="0"/>
                  <a:ea typeface="Roboto" panose="02000000000000000000" pitchFamily="2" charset="0"/>
                  <a:cs typeface="Calibri Light" panose="020F0302020204030204" pitchFamily="34" charset="0"/>
                </a:rPr>
                <a:t>Via Giuseppe Montanelli, 5</a:t>
              </a:r>
            </a:p>
            <a:p>
              <a:pPr algn="l"/>
              <a:r>
                <a:rPr lang="es-ES" sz="1800" dirty="0">
                  <a:solidFill>
                    <a:schemeClr val="tx1">
                      <a:lumMod val="50000"/>
                    </a:schemeClr>
                  </a:solidFill>
                  <a:latin typeface="Bitter" pitchFamily="2" charset="0"/>
                  <a:ea typeface="Roboto" panose="02000000000000000000" pitchFamily="2" charset="0"/>
                  <a:cs typeface="Calibri Light" panose="020F0302020204030204" pitchFamily="34" charset="0"/>
                </a:rPr>
                <a:t>00195, Roma RM</a:t>
              </a:r>
            </a:p>
            <a:p>
              <a:pPr algn="l"/>
              <a:r>
                <a:rPr lang="es-ES" sz="2000" dirty="0">
                  <a:solidFill>
                    <a:schemeClr val="tx1">
                      <a:lumMod val="50000"/>
                    </a:schemeClr>
                  </a:solidFill>
                  <a:latin typeface="Calibri Light" panose="020F0302020204030204" pitchFamily="34" charset="0"/>
                  <a:ea typeface="Roboto" panose="02000000000000000000" pitchFamily="2" charset="0"/>
                  <a:cs typeface="Calibri Light" panose="020F0302020204030204" pitchFamily="34" charset="0"/>
                </a:rPr>
                <a:t>  </a:t>
              </a:r>
            </a:p>
          </p:txBody>
        </p:sp>
        <p:sp>
          <p:nvSpPr>
            <p:cNvPr id="14" name="CasellaDiTesto 13"/>
            <p:cNvSpPr txBox="1"/>
            <p:nvPr/>
          </p:nvSpPr>
          <p:spPr>
            <a:xfrm>
              <a:off x="4680209" y="5538914"/>
              <a:ext cx="2075093" cy="276999"/>
            </a:xfrm>
            <a:prstGeom prst="rect">
              <a:avLst/>
            </a:prstGeom>
            <a:noFill/>
          </p:spPr>
          <p:txBody>
            <a:bodyPr wrap="square" rtlCol="0">
              <a:spAutoFit/>
            </a:bodyPr>
            <a:lstStyle/>
            <a:p>
              <a:r>
                <a:rPr lang="it-IT" sz="1200" b="1" dirty="0">
                  <a:solidFill>
                    <a:schemeClr val="tx1">
                      <a:lumMod val="95000"/>
                      <a:lumOff val="5000"/>
                    </a:schemeClr>
                  </a:solidFill>
                  <a:latin typeface="Bitter" pitchFamily="2" charset="0"/>
                </a:rPr>
                <a:t>romebusinessschool.com</a:t>
              </a:r>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638" y="4729086"/>
              <a:ext cx="1908983" cy="1043733"/>
            </a:xfrm>
            <a:prstGeom prst="rect">
              <a:avLst/>
            </a:prstGeom>
          </p:spPr>
        </p:pic>
      </p:grpSp>
      <p:sp>
        <p:nvSpPr>
          <p:cNvPr id="16" name="Rettangolo 15"/>
          <p:cNvSpPr/>
          <p:nvPr userDrawn="1"/>
        </p:nvSpPr>
        <p:spPr>
          <a:xfrm>
            <a:off x="1011638" y="3058752"/>
            <a:ext cx="131362" cy="481874"/>
          </a:xfrm>
          <a:prstGeom prst="rect">
            <a:avLst/>
          </a:prstGeom>
          <a:solidFill>
            <a:srgbClr val="3976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solidFill>
                <a:schemeClr val="bg1"/>
              </a:solidFill>
            </a:endParaRPr>
          </a:p>
        </p:txBody>
      </p:sp>
      <p:sp>
        <p:nvSpPr>
          <p:cNvPr id="17" name="Subtitle 2">
            <a:extLst>
              <a:ext uri="{FF2B5EF4-FFF2-40B4-BE49-F238E27FC236}">
                <a16:creationId xmlns:a16="http://schemas.microsoft.com/office/drawing/2014/main" id="{7399F785-4690-DF47-9497-17BD138DFCB7}"/>
              </a:ext>
            </a:extLst>
          </p:cNvPr>
          <p:cNvSpPr txBox="1">
            <a:spLocks/>
          </p:cNvSpPr>
          <p:nvPr userDrawn="1"/>
        </p:nvSpPr>
        <p:spPr>
          <a:xfrm rot="16200000">
            <a:off x="7949689" y="161800"/>
            <a:ext cx="7920586" cy="734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a:solidFill>
                  <a:schemeClr val="bg1"/>
                </a:solidFill>
                <a:latin typeface="Bitter Light" pitchFamily="2" charset="0"/>
                <a:ea typeface="Roboto" panose="02000000000000000000" pitchFamily="2" charset="0"/>
                <a:cs typeface="Calibri Light" panose="020F0302020204030204" pitchFamily="34" charset="0"/>
              </a:rPr>
              <a:t>Better Managers for a Better World</a:t>
            </a:r>
          </a:p>
        </p:txBody>
      </p:sp>
    </p:spTree>
    <p:extLst>
      <p:ext uri="{BB962C8B-B14F-4D97-AF65-F5344CB8AC3E}">
        <p14:creationId xmlns:p14="http://schemas.microsoft.com/office/powerpoint/2010/main" val="128574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3BA3-E697-4167-888F-0D9807F7660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38311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213BA3-E697-4167-888F-0D9807F7660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248482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13BA3-E697-4167-888F-0D9807F7660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375815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213BA3-E697-4167-888F-0D9807F76604}"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188731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213BA3-E697-4167-888F-0D9807F76604}"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24647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13BA3-E697-4167-888F-0D9807F76604}"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188992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13BA3-E697-4167-888F-0D9807F7660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422876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13BA3-E697-4167-888F-0D9807F7660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0836A-D0E5-45AA-8AAA-A62EB5FF2A06}" type="slidenum">
              <a:rPr lang="en-US" smtClean="0"/>
              <a:t>‹#›</a:t>
            </a:fld>
            <a:endParaRPr lang="en-US"/>
          </a:p>
        </p:txBody>
      </p:sp>
    </p:spTree>
    <p:extLst>
      <p:ext uri="{BB962C8B-B14F-4D97-AF65-F5344CB8AC3E}">
        <p14:creationId xmlns:p14="http://schemas.microsoft.com/office/powerpoint/2010/main" val="401296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13BA3-E697-4167-888F-0D9807F76604}" type="datetimeFigureOut">
              <a:rPr lang="en-US" smtClean="0"/>
              <a:t>8/26/2024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0836A-D0E5-45AA-8AAA-A62EB5FF2A06}" type="slidenum">
              <a:rPr lang="en-US" smtClean="0"/>
              <a:t>‹#›</a:t>
            </a:fld>
            <a:endParaRPr lang="en-US"/>
          </a:p>
        </p:txBody>
      </p:sp>
    </p:spTree>
    <p:extLst>
      <p:ext uri="{BB962C8B-B14F-4D97-AF65-F5344CB8AC3E}">
        <p14:creationId xmlns:p14="http://schemas.microsoft.com/office/powerpoint/2010/main" val="497839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2.xml"/><Relationship Id="rId11" Type="http://schemas.openxmlformats.org/officeDocument/2006/relationships/image" Target="../media/image13.png"/><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5617"/>
            <a:ext cx="12192000" cy="5755422"/>
          </a:xfrm>
          <a:prstGeom prst="rect">
            <a:avLst/>
          </a:prstGeom>
        </p:spPr>
        <p:txBody>
          <a:bodyPr wrap="square">
            <a:spAutoFit/>
          </a:bodyPr>
          <a:lstStyle/>
          <a:p>
            <a:pPr lvl="1"/>
            <a:r>
              <a:rPr lang="en-US" sz="3200" b="1" i="0" u="none" strike="noStrike" baseline="0" dirty="0" smtClean="0"/>
              <a:t>Master in Data Science</a:t>
            </a:r>
            <a:r>
              <a:rPr lang="en-US" sz="3200" b="1" i="0" u="none" strike="noStrike" dirty="0" smtClean="0"/>
              <a:t> </a:t>
            </a:r>
            <a:endParaRPr lang="en-US" sz="3200" b="0" i="0" u="none" strike="noStrike" baseline="0" dirty="0" smtClean="0"/>
          </a:p>
          <a:p>
            <a:pPr lvl="1"/>
            <a:r>
              <a:rPr lang="en-US" sz="3200" dirty="0">
                <a:cs typeface="Times New Roman" panose="02020603050405020304" pitchFamily="18" charset="0"/>
              </a:rPr>
              <a:t>October 2023</a:t>
            </a:r>
          </a:p>
          <a:p>
            <a:pPr algn="ctr"/>
            <a:r>
              <a:rPr lang="en-US" sz="3200" b="1" i="0" u="none" strike="noStrike" baseline="0" dirty="0" smtClean="0">
                <a:solidFill>
                  <a:srgbClr val="000000"/>
                </a:solidFill>
              </a:rPr>
              <a:t>Capstone Project </a:t>
            </a:r>
            <a:r>
              <a:rPr lang="en-US" sz="3200" b="1" dirty="0">
                <a:solidFill>
                  <a:srgbClr val="000000"/>
                </a:solidFill>
              </a:rPr>
              <a:t>by: </a:t>
            </a:r>
            <a:endParaRPr lang="en-US" sz="3200" b="1" dirty="0" smtClean="0">
              <a:solidFill>
                <a:srgbClr val="000000"/>
              </a:solidFill>
            </a:endParaRPr>
          </a:p>
          <a:p>
            <a:pPr algn="ctr"/>
            <a:r>
              <a:rPr lang="en-US" sz="2800" dirty="0" err="1">
                <a:cs typeface="Times New Roman" panose="02020603050405020304" pitchFamily="18" charset="0"/>
              </a:rPr>
              <a:t>Wafa</a:t>
            </a:r>
            <a:r>
              <a:rPr lang="en-US" sz="2800" dirty="0">
                <a:cs typeface="Times New Roman" panose="02020603050405020304" pitchFamily="18" charset="0"/>
              </a:rPr>
              <a:t> khadher </a:t>
            </a:r>
            <a:r>
              <a:rPr lang="en-US" sz="2800" b="1" dirty="0">
                <a:cs typeface="Times New Roman" panose="02020603050405020304" pitchFamily="18" charset="0"/>
              </a:rPr>
              <a:t>(</a:t>
            </a:r>
            <a:r>
              <a:rPr lang="en-US" sz="2800" b="1" dirty="0" err="1">
                <a:cs typeface="Times New Roman" panose="02020603050405020304" pitchFamily="18" charset="0"/>
              </a:rPr>
              <a:t>T.Leader</a:t>
            </a:r>
            <a:r>
              <a:rPr lang="en-US" sz="2800" b="1" dirty="0">
                <a:cs typeface="Times New Roman" panose="02020603050405020304" pitchFamily="18" charset="0"/>
              </a:rPr>
              <a:t>)</a:t>
            </a:r>
            <a:endParaRPr lang="en-US" sz="2800" dirty="0">
              <a:cs typeface="Times New Roman" panose="02020603050405020304" pitchFamily="18" charset="0"/>
            </a:endParaRPr>
          </a:p>
          <a:p>
            <a:pPr algn="ctr"/>
            <a:r>
              <a:rPr lang="en-US" sz="2800" dirty="0">
                <a:cs typeface="Times New Roman" panose="02020603050405020304" pitchFamily="18" charset="0"/>
              </a:rPr>
              <a:t>Oscar Hernandez </a:t>
            </a:r>
          </a:p>
          <a:p>
            <a:pPr algn="ctr"/>
            <a:r>
              <a:rPr lang="en-US" sz="2800" dirty="0" smtClean="0">
                <a:cs typeface="Times New Roman" panose="02020603050405020304" pitchFamily="18" charset="0"/>
              </a:rPr>
              <a:t>Jeswin </a:t>
            </a:r>
            <a:r>
              <a:rPr lang="en-US" sz="2800" dirty="0">
                <a:cs typeface="Times New Roman" panose="02020603050405020304" pitchFamily="18" charset="0"/>
              </a:rPr>
              <a:t>Sebi Puthussery </a:t>
            </a:r>
          </a:p>
          <a:p>
            <a:pPr algn="ctr"/>
            <a:r>
              <a:rPr lang="en-US" sz="2800" dirty="0" err="1" smtClean="0">
                <a:cs typeface="Times New Roman" panose="02020603050405020304" pitchFamily="18" charset="0"/>
              </a:rPr>
              <a:t>Maroua</a:t>
            </a:r>
            <a:r>
              <a:rPr lang="en-US" sz="2800" dirty="0" smtClean="0">
                <a:cs typeface="Times New Roman" panose="02020603050405020304" pitchFamily="18" charset="0"/>
              </a:rPr>
              <a:t> </a:t>
            </a:r>
            <a:r>
              <a:rPr lang="en-US" sz="2800" dirty="0" err="1">
                <a:cs typeface="Times New Roman" panose="02020603050405020304" pitchFamily="18" charset="0"/>
              </a:rPr>
              <a:t>Marouani</a:t>
            </a:r>
            <a:r>
              <a:rPr lang="en-US" sz="2800" dirty="0">
                <a:cs typeface="Times New Roman" panose="02020603050405020304" pitchFamily="18" charset="0"/>
              </a:rPr>
              <a:t> </a:t>
            </a:r>
            <a:endParaRPr lang="en-US" sz="2800" dirty="0" smtClean="0">
              <a:cs typeface="Times New Roman" panose="02020603050405020304" pitchFamily="18" charset="0"/>
            </a:endParaRPr>
          </a:p>
          <a:p>
            <a:pPr lvl="1"/>
            <a:r>
              <a:rPr lang="en-US" sz="3200" b="1" dirty="0" smtClean="0">
                <a:solidFill>
                  <a:srgbClr val="000000"/>
                </a:solidFill>
              </a:rPr>
              <a:t>Project Title</a:t>
            </a:r>
          </a:p>
          <a:p>
            <a:pPr lvl="1"/>
            <a:r>
              <a:rPr lang="en-US" sz="3200" b="1" dirty="0" smtClean="0">
                <a:solidFill>
                  <a:srgbClr val="FF0000"/>
                </a:solidFill>
                <a:cs typeface="Times New Roman" panose="02020603050405020304" pitchFamily="18" charset="0"/>
              </a:rPr>
              <a:t>Oracle</a:t>
            </a:r>
            <a:r>
              <a:rPr lang="en-US" sz="3200" dirty="0" smtClean="0">
                <a:solidFill>
                  <a:srgbClr val="FF0000"/>
                </a:solidFill>
                <a:cs typeface="Times New Roman" panose="02020603050405020304" pitchFamily="18" charset="0"/>
              </a:rPr>
              <a:t> </a:t>
            </a:r>
            <a:r>
              <a:rPr lang="en-US" sz="3200" dirty="0" smtClean="0">
                <a:cs typeface="Times New Roman" panose="02020603050405020304" pitchFamily="18" charset="0"/>
              </a:rPr>
              <a:t>"ORA-FASHION Ltd Customer segmentation and marketing mission“</a:t>
            </a:r>
          </a:p>
          <a:p>
            <a:pPr algn="ctr"/>
            <a:endParaRPr lang="en-US" sz="3200" b="0" i="1" u="none" strike="noStrike" baseline="0" dirty="0" smtClean="0">
              <a:solidFill>
                <a:srgbClr val="000000"/>
              </a:solidFill>
              <a:latin typeface="Times New Roman" panose="02020603050405020304" pitchFamily="18" charset="0"/>
              <a:cs typeface="Times New Roman" panose="02020603050405020304" pitchFamily="18" charset="0"/>
            </a:endParaRPr>
          </a:p>
          <a:p>
            <a:r>
              <a:rPr lang="en-US" sz="3200" b="0" i="1" u="none" strike="noStrike" baseline="0" dirty="0" smtClean="0">
                <a:solidFill>
                  <a:srgbClr val="000000"/>
                </a:solidFill>
                <a:latin typeface="Times New Roman" panose="02020603050405020304" pitchFamily="18" charset="0"/>
              </a:rPr>
              <a:t>                                                                                Rome, September 2024</a:t>
            </a:r>
            <a:endParaRPr lang="en-US" sz="3200" dirty="0"/>
          </a:p>
        </p:txBody>
      </p:sp>
    </p:spTree>
    <p:extLst>
      <p:ext uri="{BB962C8B-B14F-4D97-AF65-F5344CB8AC3E}">
        <p14:creationId xmlns:p14="http://schemas.microsoft.com/office/powerpoint/2010/main" val="11126486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2" y="-119271"/>
            <a:ext cx="5049078" cy="769441"/>
          </a:xfrm>
          <a:prstGeom prst="rect">
            <a:avLst/>
          </a:prstGeom>
          <a:noFill/>
        </p:spPr>
        <p:txBody>
          <a:bodyPr wrap="square" rtlCol="0">
            <a:spAutoFit/>
          </a:bodyPr>
          <a:lstStyle/>
          <a:p>
            <a:r>
              <a:rPr lang="en-US" sz="4400" b="1" dirty="0" smtClean="0"/>
              <a:t>Recommendations</a:t>
            </a:r>
            <a:endParaRPr lang="en-US" sz="4400" b="1" dirty="0"/>
          </a:p>
        </p:txBody>
      </p:sp>
      <p:sp>
        <p:nvSpPr>
          <p:cNvPr id="12" name="Flowchart: Alternate Process 11"/>
          <p:cNvSpPr/>
          <p:nvPr/>
        </p:nvSpPr>
        <p:spPr>
          <a:xfrm>
            <a:off x="1010708" y="3412420"/>
            <a:ext cx="4618495" cy="28798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Expand Data Sources </a:t>
            </a:r>
            <a:r>
              <a:rPr lang="en-US" sz="2000" b="1" dirty="0" smtClean="0">
                <a:solidFill>
                  <a:schemeClr val="tx1"/>
                </a:solidFill>
              </a:rPr>
              <a:t> in one reporting system:</a:t>
            </a:r>
            <a:endParaRPr lang="en-US" sz="2000" b="1" dirty="0">
              <a:solidFill>
                <a:schemeClr val="tx1"/>
              </a:solidFill>
            </a:endParaRPr>
          </a:p>
          <a:p>
            <a:pPr lvl="0" eaLnBrk="0" fontAlgn="base" hangingPunct="0">
              <a:spcBef>
                <a:spcPct val="0"/>
              </a:spcBef>
              <a:spcAft>
                <a:spcPct val="0"/>
              </a:spcAft>
              <a:buFontTx/>
              <a:buChar char="•"/>
            </a:pPr>
            <a:r>
              <a:rPr lang="en-US" altLang="en-US" dirty="0" smtClean="0">
                <a:solidFill>
                  <a:schemeClr val="tx1"/>
                </a:solidFill>
              </a:rPr>
              <a:t>Net Promoter Score (NPS) or Customer Satisfaction Score (CSAT)</a:t>
            </a:r>
          </a:p>
          <a:p>
            <a:pPr lvl="0" eaLnBrk="0" fontAlgn="base" hangingPunct="0">
              <a:spcBef>
                <a:spcPct val="0"/>
              </a:spcBef>
              <a:spcAft>
                <a:spcPct val="0"/>
              </a:spcAft>
              <a:buFontTx/>
              <a:buChar char="•"/>
            </a:pPr>
            <a:r>
              <a:rPr lang="en-US" altLang="en-US" dirty="0" smtClean="0">
                <a:solidFill>
                  <a:schemeClr val="tx1"/>
                </a:solidFill>
              </a:rPr>
              <a:t>Customer </a:t>
            </a:r>
            <a:r>
              <a:rPr lang="en-US" altLang="en-US" dirty="0">
                <a:solidFill>
                  <a:schemeClr val="tx1"/>
                </a:solidFill>
              </a:rPr>
              <a:t>feedback and comments</a:t>
            </a:r>
          </a:p>
          <a:p>
            <a:pPr lvl="0" eaLnBrk="0" fontAlgn="base" hangingPunct="0">
              <a:spcBef>
                <a:spcPct val="0"/>
              </a:spcBef>
              <a:spcAft>
                <a:spcPct val="0"/>
              </a:spcAft>
              <a:buFontTx/>
              <a:buChar char="•"/>
            </a:pPr>
            <a:r>
              <a:rPr lang="en-US" altLang="en-US" dirty="0">
                <a:solidFill>
                  <a:schemeClr val="tx1"/>
                </a:solidFill>
              </a:rPr>
              <a:t>Browsing behavior analysis</a:t>
            </a:r>
          </a:p>
          <a:p>
            <a:pPr lvl="0" eaLnBrk="0" fontAlgn="base" hangingPunct="0">
              <a:spcBef>
                <a:spcPct val="0"/>
              </a:spcBef>
              <a:spcAft>
                <a:spcPct val="0"/>
              </a:spcAft>
              <a:buFontTx/>
              <a:buChar char="•"/>
            </a:pPr>
            <a:r>
              <a:rPr lang="en-US" altLang="en-US" dirty="0">
                <a:solidFill>
                  <a:schemeClr val="tx1"/>
                </a:solidFill>
              </a:rPr>
              <a:t>Product </a:t>
            </a:r>
            <a:r>
              <a:rPr lang="en-US" altLang="en-US" dirty="0" smtClean="0">
                <a:solidFill>
                  <a:schemeClr val="tx1"/>
                </a:solidFill>
              </a:rPr>
              <a:t>reviews and categorization </a:t>
            </a:r>
            <a:r>
              <a:rPr lang="en-US" altLang="en-US" dirty="0">
                <a:solidFill>
                  <a:schemeClr val="tx1"/>
                </a:solidFill>
              </a:rPr>
              <a:t>in data sources </a:t>
            </a:r>
          </a:p>
        </p:txBody>
      </p:sp>
      <p:sp>
        <p:nvSpPr>
          <p:cNvPr id="13" name="Flowchart: Alternate Process 12"/>
          <p:cNvSpPr/>
          <p:nvPr/>
        </p:nvSpPr>
        <p:spPr>
          <a:xfrm>
            <a:off x="6865749" y="3412420"/>
            <a:ext cx="4612889" cy="28798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b="1" dirty="0">
                <a:solidFill>
                  <a:schemeClr val="tx1"/>
                </a:solidFill>
              </a:rPr>
              <a:t>Data-Driven Personalization Actions</a:t>
            </a:r>
          </a:p>
          <a:p>
            <a:pPr marL="742950" lvl="1" indent="-285750">
              <a:buFont typeface="Arial" panose="020B0604020202020204" pitchFamily="34" charset="0"/>
              <a:buChar char="•"/>
            </a:pPr>
            <a:r>
              <a:rPr lang="en-US" dirty="0">
                <a:solidFill>
                  <a:schemeClr val="tx1"/>
                </a:solidFill>
              </a:rPr>
              <a:t>A/B Testing for Marketing Strategies</a:t>
            </a:r>
          </a:p>
          <a:p>
            <a:pPr marL="742950" lvl="1" indent="-285750">
              <a:buFont typeface="Arial" panose="020B0604020202020204" pitchFamily="34" charset="0"/>
              <a:buChar char="•"/>
            </a:pPr>
            <a:r>
              <a:rPr lang="en-US" dirty="0">
                <a:solidFill>
                  <a:schemeClr val="tx1"/>
                </a:solidFill>
              </a:rPr>
              <a:t>Use Customer Data for Personalization</a:t>
            </a:r>
          </a:p>
          <a:p>
            <a:pPr marL="742950" lvl="1" indent="-285750">
              <a:buFont typeface="Arial" panose="020B0604020202020204" pitchFamily="34" charset="0"/>
              <a:buChar char="•"/>
            </a:pPr>
            <a:r>
              <a:rPr lang="en-US" dirty="0">
                <a:solidFill>
                  <a:schemeClr val="tx1"/>
                </a:solidFill>
              </a:rPr>
              <a:t>Focus on Best-Selling Products</a:t>
            </a:r>
          </a:p>
          <a:p>
            <a:pPr marL="742950" lvl="1" indent="-285750">
              <a:buFont typeface="Arial" panose="020B0604020202020204" pitchFamily="34" charset="0"/>
              <a:buChar char="•"/>
            </a:pPr>
            <a:r>
              <a:rPr lang="en-US" dirty="0">
                <a:solidFill>
                  <a:schemeClr val="tx1"/>
                </a:solidFill>
              </a:rPr>
              <a:t>Seasonal and Event-Based Promotions</a:t>
            </a:r>
          </a:p>
        </p:txBody>
      </p:sp>
      <p:pic>
        <p:nvPicPr>
          <p:cNvPr id="21" name="Picture 20"/>
          <p:cNvPicPr>
            <a:picLocks noChangeAspect="1"/>
          </p:cNvPicPr>
          <p:nvPr/>
        </p:nvPicPr>
        <p:blipFill>
          <a:blip r:embed="rId3"/>
          <a:stretch>
            <a:fillRect/>
          </a:stretch>
        </p:blipFill>
        <p:spPr>
          <a:xfrm>
            <a:off x="1967406" y="650170"/>
            <a:ext cx="2705100" cy="2762250"/>
          </a:xfrm>
          <a:prstGeom prst="rect">
            <a:avLst/>
          </a:prstGeom>
        </p:spPr>
      </p:pic>
      <p:pic>
        <p:nvPicPr>
          <p:cNvPr id="24" name="Picture 23"/>
          <p:cNvPicPr>
            <a:picLocks noChangeAspect="1"/>
          </p:cNvPicPr>
          <p:nvPr/>
        </p:nvPicPr>
        <p:blipFill>
          <a:blip r:embed="rId4"/>
          <a:stretch>
            <a:fillRect/>
          </a:stretch>
        </p:blipFill>
        <p:spPr>
          <a:xfrm>
            <a:off x="7350441" y="807222"/>
            <a:ext cx="2766326" cy="2448146"/>
          </a:xfrm>
          <a:prstGeom prst="rect">
            <a:avLst/>
          </a:prstGeom>
        </p:spPr>
      </p:pic>
    </p:spTree>
    <p:extLst>
      <p:ext uri="{BB962C8B-B14F-4D97-AF65-F5344CB8AC3E}">
        <p14:creationId xmlns:p14="http://schemas.microsoft.com/office/powerpoint/2010/main" val="2177251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776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8155" y="1156867"/>
            <a:ext cx="4797286" cy="707886"/>
          </a:xfrm>
          <a:prstGeom prst="rect">
            <a:avLst/>
          </a:prstGeom>
          <a:noFill/>
        </p:spPr>
        <p:txBody>
          <a:bodyPr wrap="square" rtlCol="0">
            <a:spAutoFit/>
          </a:bodyPr>
          <a:lstStyle/>
          <a:p>
            <a:pPr algn="ctr"/>
            <a:r>
              <a:rPr lang="en-US" sz="4000" b="1" dirty="0"/>
              <a:t>ORA-FASHION Ltd</a:t>
            </a:r>
            <a:endParaRPr lang="en-US" sz="4000" dirty="0"/>
          </a:p>
        </p:txBody>
      </p:sp>
      <p:pic>
        <p:nvPicPr>
          <p:cNvPr id="4" name="Immagine 2">
            <a:extLst>
              <a:ext uri="{FF2B5EF4-FFF2-40B4-BE49-F238E27FC236}">
                <a16:creationId xmlns:a16="http://schemas.microsoft.com/office/drawing/2014/main" id="{D0B68F11-4E16-BF42-E35F-ED17819113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60" y="621134"/>
            <a:ext cx="3012661" cy="1366692"/>
          </a:xfrm>
          <a:prstGeom prst="rect">
            <a:avLst/>
          </a:prstGeom>
        </p:spPr>
      </p:pic>
      <p:graphicFrame>
        <p:nvGraphicFramePr>
          <p:cNvPr id="11" name="Diagram 10"/>
          <p:cNvGraphicFramePr/>
          <p:nvPr>
            <p:extLst>
              <p:ext uri="{D42A27DB-BD31-4B8C-83A1-F6EECF244321}">
                <p14:modId xmlns:p14="http://schemas.microsoft.com/office/powerpoint/2010/main" val="1094908511"/>
              </p:ext>
            </p:extLst>
          </p:nvPr>
        </p:nvGraphicFramePr>
        <p:xfrm>
          <a:off x="472659" y="1864753"/>
          <a:ext cx="11348279" cy="4405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2239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3513" y="614736"/>
            <a:ext cx="4864436" cy="1938992"/>
          </a:xfrm>
          <a:prstGeom prst="rect">
            <a:avLst/>
          </a:prstGeom>
          <a:noFill/>
        </p:spPr>
        <p:txBody>
          <a:bodyPr wrap="square" rtlCol="0">
            <a:spAutoFit/>
          </a:bodyPr>
          <a:lstStyle/>
          <a:p>
            <a:pPr algn="ctr"/>
            <a:r>
              <a:rPr lang="en-US" sz="4000" b="1" dirty="0"/>
              <a:t>ORA-FASHION Ltd </a:t>
            </a:r>
            <a:r>
              <a:rPr lang="en-US" sz="3200" b="1" dirty="0"/>
              <a:t>Business</a:t>
            </a:r>
            <a:r>
              <a:rPr lang="en-US" sz="4000" b="1" dirty="0"/>
              <a:t> challenge</a:t>
            </a:r>
          </a:p>
          <a:p>
            <a:pPr algn="ctr"/>
            <a:endParaRPr lang="en-US" sz="4000" dirty="0"/>
          </a:p>
        </p:txBody>
      </p:sp>
      <p:pic>
        <p:nvPicPr>
          <p:cNvPr id="4" name="Immagine 2">
            <a:extLst>
              <a:ext uri="{FF2B5EF4-FFF2-40B4-BE49-F238E27FC236}">
                <a16:creationId xmlns:a16="http://schemas.microsoft.com/office/drawing/2014/main" id="{D0B68F11-4E16-BF42-E35F-ED17819113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3079" y="-367014"/>
            <a:ext cx="3012661" cy="1366692"/>
          </a:xfrm>
          <a:prstGeom prst="rect">
            <a:avLst/>
          </a:prstGeom>
        </p:spPr>
      </p:pic>
      <p:graphicFrame>
        <p:nvGraphicFramePr>
          <p:cNvPr id="5" name="Diagram 4"/>
          <p:cNvGraphicFramePr/>
          <p:nvPr>
            <p:extLst/>
          </p:nvPr>
        </p:nvGraphicFramePr>
        <p:xfrm>
          <a:off x="1776611" y="1683910"/>
          <a:ext cx="7233359" cy="47744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Customers Icon #137004 - Free Icons Library"/>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4677" y="5156906"/>
            <a:ext cx="1180508" cy="1071705"/>
          </a:xfrm>
          <a:prstGeom prst="rect">
            <a:avLst/>
          </a:prstGeom>
        </p:spPr>
      </p:pic>
      <p:pic>
        <p:nvPicPr>
          <p:cNvPr id="14" name="Picture 13" descr="Customer Generic Blue ico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8297" y="2122003"/>
            <a:ext cx="1155468" cy="1155468"/>
          </a:xfrm>
          <a:prstGeom prst="rect">
            <a:avLst/>
          </a:prstGeom>
        </p:spPr>
      </p:pic>
      <p:sp>
        <p:nvSpPr>
          <p:cNvPr id="15" name="TextBox 14"/>
          <p:cNvSpPr txBox="1"/>
          <p:nvPr/>
        </p:nvSpPr>
        <p:spPr>
          <a:xfrm>
            <a:off x="2199956" y="5692759"/>
            <a:ext cx="5287618" cy="646331"/>
          </a:xfrm>
          <a:prstGeom prst="rect">
            <a:avLst/>
          </a:prstGeom>
          <a:noFill/>
        </p:spPr>
        <p:txBody>
          <a:bodyPr wrap="square" rtlCol="0">
            <a:spAutoFit/>
          </a:bodyPr>
          <a:lstStyle/>
          <a:p>
            <a:r>
              <a:rPr lang="en-US" b="1" dirty="0">
                <a:solidFill>
                  <a:srgbClr val="002060"/>
                </a:solidFill>
              </a:rPr>
              <a:t>Customer Segmentation:</a:t>
            </a:r>
            <a:r>
              <a:rPr lang="en-US" dirty="0">
                <a:solidFill>
                  <a:srgbClr val="002060"/>
                </a:solidFill>
              </a:rPr>
              <a:t> </a:t>
            </a:r>
            <a:r>
              <a:rPr lang="en-US" dirty="0"/>
              <a:t>Identify key customer clusters and analyze their characteristics in depth.</a:t>
            </a:r>
          </a:p>
        </p:txBody>
      </p:sp>
      <p:sp>
        <p:nvSpPr>
          <p:cNvPr id="16" name="TextBox 15"/>
          <p:cNvSpPr txBox="1"/>
          <p:nvPr/>
        </p:nvSpPr>
        <p:spPr>
          <a:xfrm>
            <a:off x="3295058" y="4810997"/>
            <a:ext cx="8289253" cy="646331"/>
          </a:xfrm>
          <a:prstGeom prst="rect">
            <a:avLst/>
          </a:prstGeom>
          <a:noFill/>
        </p:spPr>
        <p:txBody>
          <a:bodyPr wrap="square" rtlCol="0">
            <a:spAutoFit/>
          </a:bodyPr>
          <a:lstStyle/>
          <a:p>
            <a:r>
              <a:rPr lang="en-US" b="1" dirty="0">
                <a:solidFill>
                  <a:srgbClr val="002060"/>
                </a:solidFill>
              </a:rPr>
              <a:t>Data-Driven Analysis:</a:t>
            </a:r>
            <a:r>
              <a:rPr lang="en-US" dirty="0">
                <a:solidFill>
                  <a:srgbClr val="002060"/>
                </a:solidFill>
              </a:rPr>
              <a:t> </a:t>
            </a:r>
            <a:r>
              <a:rPr lang="en-US" dirty="0"/>
              <a:t>Use advanced data tools to segment customers based on buying habits, including recency, frequency, and monetary value of purchases.</a:t>
            </a:r>
          </a:p>
        </p:txBody>
      </p:sp>
      <p:sp>
        <p:nvSpPr>
          <p:cNvPr id="17" name="TextBox 16"/>
          <p:cNvSpPr txBox="1"/>
          <p:nvPr/>
        </p:nvSpPr>
        <p:spPr>
          <a:xfrm>
            <a:off x="9071396" y="1625517"/>
            <a:ext cx="2850508" cy="1754326"/>
          </a:xfrm>
          <a:prstGeom prst="rect">
            <a:avLst/>
          </a:prstGeom>
          <a:noFill/>
        </p:spPr>
        <p:txBody>
          <a:bodyPr wrap="square" rtlCol="0">
            <a:spAutoFit/>
          </a:bodyPr>
          <a:lstStyle/>
          <a:p>
            <a:pPr algn="just"/>
            <a:r>
              <a:rPr lang="en-US" b="1" dirty="0">
                <a:solidFill>
                  <a:srgbClr val="002060"/>
                </a:solidFill>
              </a:rPr>
              <a:t>Marketing strategy Support</a:t>
            </a:r>
            <a:r>
              <a:rPr lang="en-US" b="1" dirty="0"/>
              <a:t>:</a:t>
            </a:r>
            <a:r>
              <a:rPr lang="en-US" dirty="0"/>
              <a:t> Assist ORA-FASHION in designing and implementing personalized marketing campaigns to reach segmented audiences.</a:t>
            </a:r>
          </a:p>
        </p:txBody>
      </p:sp>
      <p:sp>
        <p:nvSpPr>
          <p:cNvPr id="18" name="TextBox 17"/>
          <p:cNvSpPr txBox="1"/>
          <p:nvPr/>
        </p:nvSpPr>
        <p:spPr>
          <a:xfrm>
            <a:off x="5114067" y="3929235"/>
            <a:ext cx="6255158" cy="646331"/>
          </a:xfrm>
          <a:prstGeom prst="rect">
            <a:avLst/>
          </a:prstGeom>
          <a:noFill/>
        </p:spPr>
        <p:txBody>
          <a:bodyPr wrap="square" rtlCol="0">
            <a:spAutoFit/>
          </a:bodyPr>
          <a:lstStyle/>
          <a:p>
            <a:r>
              <a:rPr lang="en-US" b="1" dirty="0"/>
              <a:t> </a:t>
            </a:r>
            <a:r>
              <a:rPr lang="en-US" b="1" dirty="0">
                <a:solidFill>
                  <a:srgbClr val="002060"/>
                </a:solidFill>
              </a:rPr>
              <a:t>Customer Value Estimation: </a:t>
            </a:r>
            <a:r>
              <a:rPr lang="en-US" dirty="0"/>
              <a:t>Utilize advanced data analysis tools to estimate the current value of the customer base.</a:t>
            </a:r>
          </a:p>
        </p:txBody>
      </p:sp>
      <p:pic>
        <p:nvPicPr>
          <p:cNvPr id="19" name="Picture 18" descr="Targeted Marketing is Getting More Refined Thanks to Technology ...">
            <a:extLst>
              <a:ext uri="{FF2B5EF4-FFF2-40B4-BE49-F238E27FC236}">
                <a16:creationId xmlns:a16="http://schemas.microsoft.com/office/drawing/2014/main" id="{F8D9E2E9-BB31-E5D6-F894-4CCC04928AF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39685" y="2178424"/>
            <a:ext cx="1453731" cy="1155468"/>
          </a:xfrm>
          <a:prstGeom prst="rect">
            <a:avLst/>
          </a:prstGeom>
        </p:spPr>
      </p:pic>
      <p:pic>
        <p:nvPicPr>
          <p:cNvPr id="21" name="Picture 20">
            <a:extLst>
              <a:ext uri="{FF2B5EF4-FFF2-40B4-BE49-F238E27FC236}">
                <a16:creationId xmlns:a16="http://schemas.microsoft.com/office/drawing/2014/main" id="{4DA9834B-3B89-CBC8-8DBB-4F499EF1DDFB}"/>
              </a:ext>
            </a:extLst>
          </p:cNvPr>
          <p:cNvPicPr>
            <a:picLocks noChangeAspect="1"/>
          </p:cNvPicPr>
          <p:nvPr/>
        </p:nvPicPr>
        <p:blipFill>
          <a:blip r:embed="rId12"/>
          <a:stretch>
            <a:fillRect/>
          </a:stretch>
        </p:blipFill>
        <p:spPr>
          <a:xfrm>
            <a:off x="1481258" y="3157863"/>
            <a:ext cx="1514686" cy="1152686"/>
          </a:xfrm>
          <a:prstGeom prst="rect">
            <a:avLst/>
          </a:prstGeom>
        </p:spPr>
      </p:pic>
    </p:spTree>
    <p:extLst>
      <p:ext uri="{BB962C8B-B14F-4D97-AF65-F5344CB8AC3E}">
        <p14:creationId xmlns:p14="http://schemas.microsoft.com/office/powerpoint/2010/main" val="334351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885" y="643019"/>
            <a:ext cx="7381461" cy="769441"/>
          </a:xfrm>
          <a:prstGeom prst="rect">
            <a:avLst/>
          </a:prstGeom>
          <a:noFill/>
        </p:spPr>
        <p:txBody>
          <a:bodyPr wrap="square" rtlCol="0">
            <a:spAutoFit/>
          </a:bodyPr>
          <a:lstStyle/>
          <a:p>
            <a:r>
              <a:rPr lang="en-US" sz="4400" b="1" dirty="0"/>
              <a:t>Implemented Strategies</a:t>
            </a:r>
          </a:p>
        </p:txBody>
      </p:sp>
      <p:pic>
        <p:nvPicPr>
          <p:cNvPr id="3" name="Picture 2" descr="Customers Icon #137004 - Free Icons Librar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858" y="1777599"/>
            <a:ext cx="1252442" cy="1137010"/>
          </a:xfrm>
          <a:prstGeom prst="rect">
            <a:avLst/>
          </a:prstGeom>
        </p:spPr>
      </p:pic>
      <p:pic>
        <p:nvPicPr>
          <p:cNvPr id="5" name="Picture 4" descr="Targeted Marketing is Getting More Refined Thanks to Technology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2346" y="1620264"/>
            <a:ext cx="1681178" cy="1336249"/>
          </a:xfrm>
          <a:prstGeom prst="rect">
            <a:avLst/>
          </a:prstGeom>
        </p:spPr>
      </p:pic>
      <p:pic>
        <p:nvPicPr>
          <p:cNvPr id="6" name="Picture 5" descr="Customer Generic Blue ic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9503" y="1662167"/>
            <a:ext cx="1252442" cy="1252442"/>
          </a:xfrm>
          <a:prstGeom prst="rect">
            <a:avLst/>
          </a:prstGeom>
        </p:spPr>
      </p:pic>
      <p:sp>
        <p:nvSpPr>
          <p:cNvPr id="8" name="Flowchart: Alternate Process 7"/>
          <p:cNvSpPr/>
          <p:nvPr/>
        </p:nvSpPr>
        <p:spPr>
          <a:xfrm>
            <a:off x="681309" y="3127513"/>
            <a:ext cx="2565474" cy="300824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Customer segmentation using K means </a:t>
            </a:r>
          </a:p>
        </p:txBody>
      </p:sp>
      <p:sp>
        <p:nvSpPr>
          <p:cNvPr id="9" name="Flowchart: Alternate Process 8"/>
          <p:cNvSpPr/>
          <p:nvPr/>
        </p:nvSpPr>
        <p:spPr>
          <a:xfrm>
            <a:off x="8859102" y="3066812"/>
            <a:ext cx="2710045" cy="300824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Marketing strategy</a:t>
            </a:r>
          </a:p>
        </p:txBody>
      </p:sp>
      <p:sp>
        <p:nvSpPr>
          <p:cNvPr id="10" name="Flowchart: Alternate Process 9"/>
          <p:cNvSpPr/>
          <p:nvPr/>
        </p:nvSpPr>
        <p:spPr>
          <a:xfrm>
            <a:off x="3368406" y="3127513"/>
            <a:ext cx="2595072" cy="300824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EDA analysis and Visualization through a interactive dashboard</a:t>
            </a:r>
          </a:p>
        </p:txBody>
      </p:sp>
      <p:sp>
        <p:nvSpPr>
          <p:cNvPr id="11" name="Flowchart: Alternate Process 10"/>
          <p:cNvSpPr/>
          <p:nvPr/>
        </p:nvSpPr>
        <p:spPr>
          <a:xfrm>
            <a:off x="6291274" y="3127513"/>
            <a:ext cx="2388900" cy="300824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CLV calculation </a:t>
            </a:r>
          </a:p>
        </p:txBody>
      </p:sp>
      <p:pic>
        <p:nvPicPr>
          <p:cNvPr id="7" name="Picture 6">
            <a:extLst>
              <a:ext uri="{FF2B5EF4-FFF2-40B4-BE49-F238E27FC236}">
                <a16:creationId xmlns:a16="http://schemas.microsoft.com/office/drawing/2014/main" id="{921D4617-977F-7D0A-528D-04EA4729B1ED}"/>
              </a:ext>
            </a:extLst>
          </p:cNvPr>
          <p:cNvPicPr>
            <a:picLocks noChangeAspect="1"/>
          </p:cNvPicPr>
          <p:nvPr/>
        </p:nvPicPr>
        <p:blipFill>
          <a:blip r:embed="rId6"/>
          <a:stretch>
            <a:fillRect/>
          </a:stretch>
        </p:blipFill>
        <p:spPr>
          <a:xfrm>
            <a:off x="3954416" y="1712045"/>
            <a:ext cx="1514686" cy="1152686"/>
          </a:xfrm>
          <a:prstGeom prst="rect">
            <a:avLst/>
          </a:prstGeom>
        </p:spPr>
      </p:pic>
    </p:spTree>
    <p:extLst>
      <p:ext uri="{BB962C8B-B14F-4D97-AF65-F5344CB8AC3E}">
        <p14:creationId xmlns:p14="http://schemas.microsoft.com/office/powerpoint/2010/main" val="255263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7983" y="50865"/>
            <a:ext cx="5238640" cy="461665"/>
          </a:xfrm>
          <a:prstGeom prst="rect">
            <a:avLst/>
          </a:prstGeom>
          <a:noFill/>
        </p:spPr>
        <p:txBody>
          <a:bodyPr wrap="square" rtlCol="0">
            <a:spAutoFit/>
          </a:bodyPr>
          <a:lstStyle/>
          <a:p>
            <a:r>
              <a:rPr lang="en-US" sz="2400" b="1" dirty="0"/>
              <a:t>Methodology – </a:t>
            </a:r>
            <a:r>
              <a:rPr lang="en-US" sz="2400" b="1" dirty="0" smtClean="0"/>
              <a:t>Customer </a:t>
            </a:r>
            <a:r>
              <a:rPr lang="en-US" sz="2400" b="1" dirty="0"/>
              <a:t>segmentation</a:t>
            </a:r>
          </a:p>
        </p:txBody>
      </p:sp>
      <p:pic>
        <p:nvPicPr>
          <p:cNvPr id="3" name="Picture 2">
            <a:extLst>
              <a:ext uri="{FF2B5EF4-FFF2-40B4-BE49-F238E27FC236}">
                <a16:creationId xmlns:a16="http://schemas.microsoft.com/office/drawing/2014/main" id="{0E08F416-358A-6C6C-3644-4ECD17FD36EC}"/>
              </a:ext>
            </a:extLst>
          </p:cNvPr>
          <p:cNvPicPr>
            <a:picLocks noChangeAspect="1"/>
          </p:cNvPicPr>
          <p:nvPr/>
        </p:nvPicPr>
        <p:blipFill>
          <a:blip r:embed="rId3"/>
          <a:stretch>
            <a:fillRect/>
          </a:stretch>
        </p:blipFill>
        <p:spPr>
          <a:xfrm>
            <a:off x="371497" y="1143711"/>
            <a:ext cx="4348366" cy="2586175"/>
          </a:xfrm>
          <a:prstGeom prst="rect">
            <a:avLst/>
          </a:prstGeom>
          <a:ln>
            <a:solidFill>
              <a:schemeClr val="tx1"/>
            </a:solidFill>
          </a:ln>
        </p:spPr>
      </p:pic>
      <p:pic>
        <p:nvPicPr>
          <p:cNvPr id="4" name="Picture 3">
            <a:extLst>
              <a:ext uri="{FF2B5EF4-FFF2-40B4-BE49-F238E27FC236}">
                <a16:creationId xmlns:a16="http://schemas.microsoft.com/office/drawing/2014/main" id="{37CFE5FD-7205-8264-A485-7E55B0AED450}"/>
              </a:ext>
            </a:extLst>
          </p:cNvPr>
          <p:cNvPicPr>
            <a:picLocks noChangeAspect="1"/>
          </p:cNvPicPr>
          <p:nvPr/>
        </p:nvPicPr>
        <p:blipFill>
          <a:blip r:embed="rId4"/>
          <a:stretch>
            <a:fillRect/>
          </a:stretch>
        </p:blipFill>
        <p:spPr>
          <a:xfrm>
            <a:off x="371497" y="4213023"/>
            <a:ext cx="4348367" cy="2586174"/>
          </a:xfrm>
          <a:prstGeom prst="rect">
            <a:avLst/>
          </a:prstGeom>
          <a:ln>
            <a:solidFill>
              <a:schemeClr val="tx1"/>
            </a:solidFill>
          </a:ln>
        </p:spPr>
      </p:pic>
      <p:pic>
        <p:nvPicPr>
          <p:cNvPr id="5" name="Picture 4">
            <a:extLst>
              <a:ext uri="{FF2B5EF4-FFF2-40B4-BE49-F238E27FC236}">
                <a16:creationId xmlns:a16="http://schemas.microsoft.com/office/drawing/2014/main" id="{7C4408F4-A981-60C5-B020-10223896D31B}"/>
              </a:ext>
            </a:extLst>
          </p:cNvPr>
          <p:cNvPicPr>
            <a:picLocks noChangeAspect="1"/>
          </p:cNvPicPr>
          <p:nvPr/>
        </p:nvPicPr>
        <p:blipFill>
          <a:blip r:embed="rId5"/>
          <a:stretch>
            <a:fillRect/>
          </a:stretch>
        </p:blipFill>
        <p:spPr>
          <a:xfrm>
            <a:off x="7472135" y="1143710"/>
            <a:ext cx="4348367" cy="2585085"/>
          </a:xfrm>
          <a:prstGeom prst="rect">
            <a:avLst/>
          </a:prstGeom>
          <a:ln>
            <a:solidFill>
              <a:schemeClr val="tx1"/>
            </a:solidFill>
          </a:ln>
        </p:spPr>
      </p:pic>
      <p:pic>
        <p:nvPicPr>
          <p:cNvPr id="6" name="Picture 5">
            <a:extLst>
              <a:ext uri="{FF2B5EF4-FFF2-40B4-BE49-F238E27FC236}">
                <a16:creationId xmlns:a16="http://schemas.microsoft.com/office/drawing/2014/main" id="{559A7AC4-5609-F02B-E873-CE7EB814E53E}"/>
              </a:ext>
            </a:extLst>
          </p:cNvPr>
          <p:cNvPicPr>
            <a:picLocks noChangeAspect="1"/>
          </p:cNvPicPr>
          <p:nvPr/>
        </p:nvPicPr>
        <p:blipFill>
          <a:blip r:embed="rId6"/>
          <a:stretch>
            <a:fillRect/>
          </a:stretch>
        </p:blipFill>
        <p:spPr>
          <a:xfrm>
            <a:off x="7472135" y="4196148"/>
            <a:ext cx="4348367" cy="2585085"/>
          </a:xfrm>
          <a:prstGeom prst="rect">
            <a:avLst/>
          </a:prstGeom>
          <a:ln>
            <a:solidFill>
              <a:schemeClr val="tx1"/>
            </a:solidFill>
          </a:ln>
        </p:spPr>
      </p:pic>
      <p:cxnSp>
        <p:nvCxnSpPr>
          <p:cNvPr id="8" name="Straight Connector 7">
            <a:extLst>
              <a:ext uri="{FF2B5EF4-FFF2-40B4-BE49-F238E27FC236}">
                <a16:creationId xmlns:a16="http://schemas.microsoft.com/office/drawing/2014/main" id="{8A4052C2-107F-74A8-0DBE-5D3A8921036E}"/>
              </a:ext>
            </a:extLst>
          </p:cNvPr>
          <p:cNvCxnSpPr>
            <a:cxnSpLocks/>
          </p:cNvCxnSpPr>
          <p:nvPr/>
        </p:nvCxnSpPr>
        <p:spPr>
          <a:xfrm>
            <a:off x="4963607" y="1288063"/>
            <a:ext cx="0" cy="486169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436753-E8F9-5CE2-A101-7103B12D2A9E}"/>
              </a:ext>
            </a:extLst>
          </p:cNvPr>
          <p:cNvSpPr txBox="1"/>
          <p:nvPr/>
        </p:nvSpPr>
        <p:spPr>
          <a:xfrm>
            <a:off x="805070" y="790506"/>
            <a:ext cx="3771957" cy="369332"/>
          </a:xfrm>
          <a:prstGeom prst="rect">
            <a:avLst/>
          </a:prstGeom>
          <a:noFill/>
        </p:spPr>
        <p:txBody>
          <a:bodyPr wrap="square" rtlCol="0">
            <a:spAutoFit/>
          </a:bodyPr>
          <a:lstStyle>
            <a:defPPr>
              <a:defRPr lang="en-US"/>
            </a:defPPr>
            <a:lvl1pPr>
              <a:defRPr b="1">
                <a:solidFill>
                  <a:schemeClr val="accent1"/>
                </a:solidFill>
              </a:defRPr>
            </a:lvl1pPr>
          </a:lstStyle>
          <a:p>
            <a:r>
              <a:rPr lang="en-US" dirty="0"/>
              <a:t>A) Cluster validation  </a:t>
            </a:r>
            <a:r>
              <a:rPr lang="en-US" dirty="0">
                <a:highlight>
                  <a:srgbClr val="FFFF00"/>
                </a:highlight>
              </a:rPr>
              <a:t>higher -&gt; better</a:t>
            </a:r>
          </a:p>
        </p:txBody>
      </p:sp>
      <p:sp>
        <p:nvSpPr>
          <p:cNvPr id="14" name="TextBox 13">
            <a:extLst>
              <a:ext uri="{FF2B5EF4-FFF2-40B4-BE49-F238E27FC236}">
                <a16:creationId xmlns:a16="http://schemas.microsoft.com/office/drawing/2014/main" id="{DD3851D9-D5A0-5833-BA3B-FF45B5BB76C5}"/>
              </a:ext>
            </a:extLst>
          </p:cNvPr>
          <p:cNvSpPr txBox="1"/>
          <p:nvPr/>
        </p:nvSpPr>
        <p:spPr>
          <a:xfrm>
            <a:off x="742209" y="3823082"/>
            <a:ext cx="3606942" cy="369332"/>
          </a:xfrm>
          <a:prstGeom prst="rect">
            <a:avLst/>
          </a:prstGeom>
          <a:noFill/>
        </p:spPr>
        <p:txBody>
          <a:bodyPr wrap="square" rtlCol="0">
            <a:spAutoFit/>
          </a:bodyPr>
          <a:lstStyle>
            <a:defPPr>
              <a:defRPr lang="en-US"/>
            </a:defPPr>
            <a:lvl1pPr>
              <a:defRPr b="1">
                <a:solidFill>
                  <a:schemeClr val="accent1"/>
                </a:solidFill>
              </a:defRPr>
            </a:lvl1pPr>
          </a:lstStyle>
          <a:p>
            <a:r>
              <a:rPr lang="en-US" dirty="0"/>
              <a:t>B) Cluster validation </a:t>
            </a:r>
            <a:r>
              <a:rPr lang="en-US" dirty="0">
                <a:highlight>
                  <a:srgbClr val="FFFF00"/>
                </a:highlight>
              </a:rPr>
              <a:t>lower -&gt; better</a:t>
            </a:r>
          </a:p>
        </p:txBody>
      </p:sp>
      <p:sp>
        <p:nvSpPr>
          <p:cNvPr id="15" name="TextBox 14">
            <a:extLst>
              <a:ext uri="{FF2B5EF4-FFF2-40B4-BE49-F238E27FC236}">
                <a16:creationId xmlns:a16="http://schemas.microsoft.com/office/drawing/2014/main" id="{DC9BD33C-5B53-332A-5D1A-C0352A736A87}"/>
              </a:ext>
            </a:extLst>
          </p:cNvPr>
          <p:cNvSpPr txBox="1"/>
          <p:nvPr/>
        </p:nvSpPr>
        <p:spPr>
          <a:xfrm>
            <a:off x="8602182" y="810414"/>
            <a:ext cx="2485648" cy="369332"/>
          </a:xfrm>
          <a:prstGeom prst="rect">
            <a:avLst/>
          </a:prstGeom>
          <a:noFill/>
        </p:spPr>
        <p:txBody>
          <a:bodyPr wrap="square" rtlCol="0">
            <a:spAutoFit/>
          </a:bodyPr>
          <a:lstStyle>
            <a:defPPr>
              <a:defRPr lang="en-US"/>
            </a:defPPr>
            <a:lvl1pPr>
              <a:defRPr b="1">
                <a:solidFill>
                  <a:schemeClr val="accent1"/>
                </a:solidFill>
              </a:defRPr>
            </a:lvl1pPr>
          </a:lstStyle>
          <a:p>
            <a:r>
              <a:rPr lang="en-US" dirty="0"/>
              <a:t>C) Structure validation</a:t>
            </a:r>
          </a:p>
        </p:txBody>
      </p:sp>
      <p:sp>
        <p:nvSpPr>
          <p:cNvPr id="16" name="TextBox 15">
            <a:extLst>
              <a:ext uri="{FF2B5EF4-FFF2-40B4-BE49-F238E27FC236}">
                <a16:creationId xmlns:a16="http://schemas.microsoft.com/office/drawing/2014/main" id="{2568376E-4DB8-9935-647A-3B825AE5D4AB}"/>
              </a:ext>
            </a:extLst>
          </p:cNvPr>
          <p:cNvSpPr txBox="1"/>
          <p:nvPr/>
        </p:nvSpPr>
        <p:spPr>
          <a:xfrm>
            <a:off x="8636907" y="3823082"/>
            <a:ext cx="2450921" cy="369332"/>
          </a:xfrm>
          <a:prstGeom prst="rect">
            <a:avLst/>
          </a:prstGeom>
          <a:noFill/>
        </p:spPr>
        <p:txBody>
          <a:bodyPr wrap="square" rtlCol="0">
            <a:spAutoFit/>
          </a:bodyPr>
          <a:lstStyle>
            <a:defPPr>
              <a:defRPr lang="en-US"/>
            </a:defPPr>
            <a:lvl1pPr>
              <a:defRPr b="1">
                <a:solidFill>
                  <a:schemeClr val="accent1"/>
                </a:solidFill>
              </a:defRPr>
            </a:lvl1pPr>
          </a:lstStyle>
          <a:p>
            <a:r>
              <a:rPr lang="en-US" dirty="0"/>
              <a:t>D) Stability validation</a:t>
            </a:r>
          </a:p>
        </p:txBody>
      </p:sp>
      <p:cxnSp>
        <p:nvCxnSpPr>
          <p:cNvPr id="17" name="Straight Connector 16">
            <a:extLst>
              <a:ext uri="{FF2B5EF4-FFF2-40B4-BE49-F238E27FC236}">
                <a16:creationId xmlns:a16="http://schemas.microsoft.com/office/drawing/2014/main" id="{C071F8F1-9C0A-BC06-6774-071E6A4A7A34}"/>
              </a:ext>
            </a:extLst>
          </p:cNvPr>
          <p:cNvCxnSpPr>
            <a:cxnSpLocks/>
          </p:cNvCxnSpPr>
          <p:nvPr/>
        </p:nvCxnSpPr>
        <p:spPr>
          <a:xfrm>
            <a:off x="7128075" y="1288063"/>
            <a:ext cx="0" cy="486169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AFB930-3A62-BE10-848F-472F527D571B}"/>
              </a:ext>
            </a:extLst>
          </p:cNvPr>
          <p:cNvSpPr txBox="1"/>
          <p:nvPr/>
        </p:nvSpPr>
        <p:spPr>
          <a:xfrm>
            <a:off x="5030085" y="948689"/>
            <a:ext cx="2031513" cy="5693866"/>
          </a:xfrm>
          <a:prstGeom prst="rect">
            <a:avLst/>
          </a:prstGeom>
          <a:noFill/>
        </p:spPr>
        <p:txBody>
          <a:bodyPr wrap="square" rtlCol="0">
            <a:spAutoFit/>
          </a:bodyPr>
          <a:lstStyle/>
          <a:p>
            <a:pPr algn="ctr"/>
            <a:r>
              <a:rPr lang="en-US" sz="1600" b="1" dirty="0">
                <a:solidFill>
                  <a:schemeClr val="accent1"/>
                </a:solidFill>
                <a:latin typeface="Arial" panose="020B0604020202020204" pitchFamily="34" charset="0"/>
                <a:cs typeface="Arial" panose="020B0604020202020204" pitchFamily="34" charset="0"/>
              </a:rPr>
              <a:t>Steps</a:t>
            </a:r>
          </a:p>
          <a:p>
            <a:pPr algn="ct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1. Calculate RFM variables:</a:t>
            </a:r>
          </a:p>
          <a:p>
            <a:pPr marL="285750" indent="-285750">
              <a:buFontTx/>
              <a:buChar char="-"/>
            </a:pPr>
            <a:r>
              <a:rPr lang="en-US" sz="1400" dirty="0">
                <a:latin typeface="Arial" panose="020B0604020202020204" pitchFamily="34" charset="0"/>
                <a:cs typeface="Arial" panose="020B0604020202020204" pitchFamily="34" charset="0"/>
              </a:rPr>
              <a:t>Recency</a:t>
            </a:r>
          </a:p>
          <a:p>
            <a:pPr marL="285750" indent="-285750">
              <a:buFontTx/>
              <a:buChar char="-"/>
            </a:pPr>
            <a:r>
              <a:rPr lang="en-US" sz="1400" dirty="0">
                <a:latin typeface="Arial" panose="020B0604020202020204" pitchFamily="34" charset="0"/>
                <a:cs typeface="Arial" panose="020B0604020202020204" pitchFamily="34" charset="0"/>
              </a:rPr>
              <a:t>Frequency</a:t>
            </a:r>
          </a:p>
          <a:p>
            <a:pPr marL="285750" indent="-285750">
              <a:buFontTx/>
              <a:buChar char="-"/>
            </a:pPr>
            <a:r>
              <a:rPr lang="en-US" sz="1400" dirty="0">
                <a:latin typeface="Arial" panose="020B0604020202020204" pitchFamily="34" charset="0"/>
                <a:cs typeface="Arial" panose="020B0604020202020204" pitchFamily="34" charset="0"/>
              </a:rPr>
              <a:t>Monetary Value</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2. Data Preprocessing:</a:t>
            </a:r>
          </a:p>
          <a:p>
            <a:pPr marL="285750" indent="-285750">
              <a:buFontTx/>
              <a:buChar char="-"/>
            </a:pPr>
            <a:r>
              <a:rPr lang="en-US" sz="1400" dirty="0">
                <a:latin typeface="Arial" panose="020B0604020202020204" pitchFamily="34" charset="0"/>
                <a:cs typeface="Arial" panose="020B0604020202020204" pitchFamily="34" charset="0"/>
              </a:rPr>
              <a:t>Standardization</a:t>
            </a: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3. Formation of clusters:</a:t>
            </a:r>
          </a:p>
          <a:p>
            <a:pPr marL="285750" indent="-285750">
              <a:buFontTx/>
              <a:buChar char="-"/>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unsupervised clustering algorithm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Kmeans</a:t>
            </a:r>
            <a:r>
              <a:rPr lang="en-US" sz="1400" dirty="0">
                <a:solidFill>
                  <a:srgbClr val="000000"/>
                </a:solidFill>
                <a:latin typeface="Arial" panose="020B0604020202020204" pitchFamily="34" charset="0"/>
                <a:ea typeface="Calibri" panose="020F0502020204030204" pitchFamily="34" charset="0"/>
                <a:cs typeface="Arial" panose="020B0604020202020204" pitchFamily="34" charset="0"/>
              </a:rPr>
              <a:t>)</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4. Cluster Validation:</a:t>
            </a:r>
          </a:p>
          <a:p>
            <a:pPr marL="285750" indent="-285750">
              <a:buFontTx/>
              <a:buChar char="-"/>
            </a:pPr>
            <a:r>
              <a:rPr lang="en-US" sz="1400" dirty="0">
                <a:latin typeface="Arial" panose="020B0604020202020204" pitchFamily="34" charset="0"/>
                <a:cs typeface="Arial" panose="020B0604020202020204" pitchFamily="34" charset="0"/>
              </a:rPr>
              <a:t>Silhouette score</a:t>
            </a:r>
          </a:p>
          <a:p>
            <a:pPr marL="285750" indent="-285750">
              <a:buFontTx/>
              <a:buChar char="-"/>
            </a:pPr>
            <a:r>
              <a:rPr lang="en-US" sz="1400" dirty="0">
                <a:latin typeface="Arial" panose="020B0604020202020204" pitchFamily="34" charset="0"/>
                <a:cs typeface="Arial" panose="020B0604020202020204" pitchFamily="34" charset="0"/>
              </a:rPr>
              <a:t>Davies Bouldin score </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5. Other validations:</a:t>
            </a:r>
          </a:p>
          <a:p>
            <a:pPr marL="285750" indent="-285750">
              <a:buFontTx/>
              <a:buChar char="-"/>
            </a:pPr>
            <a:r>
              <a:rPr lang="en-US" sz="1400" dirty="0">
                <a:latin typeface="Arial" panose="020B0604020202020204" pitchFamily="34" charset="0"/>
                <a:cs typeface="Arial" panose="020B0604020202020204" pitchFamily="34" charset="0"/>
              </a:rPr>
              <a:t>Structure validation</a:t>
            </a:r>
          </a:p>
          <a:p>
            <a:pPr marL="285750" indent="-285750">
              <a:buFontTx/>
              <a:buChar char="-"/>
            </a:pPr>
            <a:r>
              <a:rPr lang="en-US" sz="1400" dirty="0">
                <a:latin typeface="Arial" panose="020B0604020202020204" pitchFamily="34" charset="0"/>
                <a:cs typeface="Arial" panose="020B0604020202020204" pitchFamily="34" charset="0"/>
              </a:rPr>
              <a:t>Stability validation</a:t>
            </a:r>
          </a:p>
        </p:txBody>
      </p:sp>
    </p:spTree>
    <p:extLst>
      <p:ext uri="{BB962C8B-B14F-4D97-AF65-F5344CB8AC3E}">
        <p14:creationId xmlns:p14="http://schemas.microsoft.com/office/powerpoint/2010/main" val="1572643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348" y="106018"/>
            <a:ext cx="10071652" cy="523220"/>
          </a:xfrm>
          <a:prstGeom prst="rect">
            <a:avLst/>
          </a:prstGeom>
          <a:noFill/>
        </p:spPr>
        <p:txBody>
          <a:bodyPr wrap="square" rtlCol="0">
            <a:spAutoFit/>
          </a:bodyPr>
          <a:lstStyle/>
          <a:p>
            <a:r>
              <a:rPr lang="en-US" sz="2800" b="1" dirty="0" smtClean="0"/>
              <a:t>Exploratory </a:t>
            </a:r>
            <a:r>
              <a:rPr lang="en-US" sz="2800" b="1" dirty="0"/>
              <a:t>data </a:t>
            </a:r>
            <a:r>
              <a:rPr lang="en-US" sz="2800" b="1" dirty="0" smtClean="0"/>
              <a:t>analysis EDA and Customer live Value Calculation</a:t>
            </a:r>
            <a:endParaRPr lang="en-US" sz="2800" b="1" dirty="0"/>
          </a:p>
        </p:txBody>
      </p:sp>
      <p:sp>
        <p:nvSpPr>
          <p:cNvPr id="3" name="Rectangle 2"/>
          <p:cNvSpPr/>
          <p:nvPr/>
        </p:nvSpPr>
        <p:spPr>
          <a:xfrm>
            <a:off x="1836564" y="3982662"/>
            <a:ext cx="1872953" cy="1200329"/>
          </a:xfrm>
          <a:prstGeom prst="rect">
            <a:avLst/>
          </a:prstGeom>
        </p:spPr>
        <p:txBody>
          <a:bodyPr wrap="square">
            <a:spAutoFit/>
          </a:bodyPr>
          <a:lstStyle/>
          <a:p>
            <a:r>
              <a:rPr lang="en-US" b="1" dirty="0" smtClean="0">
                <a:solidFill>
                  <a:schemeClr val="accent1">
                    <a:lumMod val="75000"/>
                  </a:schemeClr>
                </a:solidFill>
              </a:rPr>
              <a:t>CLV Calculation</a:t>
            </a:r>
          </a:p>
          <a:p>
            <a:pPr marL="285750" indent="-285750">
              <a:buFont typeface="Arial" panose="020B0604020202020204" pitchFamily="34" charset="0"/>
              <a:buChar char="•"/>
            </a:pPr>
            <a:endParaRPr lang="en-US" dirty="0">
              <a:solidFill>
                <a:schemeClr val="accent1">
                  <a:lumMod val="75000"/>
                </a:schemeClr>
              </a:solidFill>
            </a:endParaRP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244781" y="629238"/>
            <a:ext cx="6827949" cy="2148324"/>
          </a:xfrm>
          <a:prstGeom prst="rect">
            <a:avLst/>
          </a:prstGeom>
        </p:spPr>
      </p:pic>
      <p:pic>
        <p:nvPicPr>
          <p:cNvPr id="5" name="Picture 4"/>
          <p:cNvPicPr>
            <a:picLocks noChangeAspect="1"/>
          </p:cNvPicPr>
          <p:nvPr/>
        </p:nvPicPr>
        <p:blipFill>
          <a:blip r:embed="rId4"/>
          <a:stretch>
            <a:fillRect/>
          </a:stretch>
        </p:blipFill>
        <p:spPr>
          <a:xfrm>
            <a:off x="161750" y="4345918"/>
            <a:ext cx="4502841" cy="2590800"/>
          </a:xfrm>
          <a:prstGeom prst="rect">
            <a:avLst/>
          </a:prstGeom>
        </p:spPr>
      </p:pic>
      <p:pic>
        <p:nvPicPr>
          <p:cNvPr id="6" name="Picture 5"/>
          <p:cNvPicPr/>
          <p:nvPr/>
        </p:nvPicPr>
        <p:blipFill>
          <a:blip r:embed="rId5"/>
          <a:stretch>
            <a:fillRect/>
          </a:stretch>
        </p:blipFill>
        <p:spPr>
          <a:xfrm>
            <a:off x="5244781" y="2961999"/>
            <a:ext cx="6827949" cy="1673903"/>
          </a:xfrm>
          <a:prstGeom prst="rect">
            <a:avLst/>
          </a:prstGeom>
        </p:spPr>
      </p:pic>
      <p:pic>
        <p:nvPicPr>
          <p:cNvPr id="7" name="Picture 6"/>
          <p:cNvPicPr/>
          <p:nvPr/>
        </p:nvPicPr>
        <p:blipFill>
          <a:blip r:embed="rId6"/>
          <a:stretch>
            <a:fillRect/>
          </a:stretch>
        </p:blipFill>
        <p:spPr>
          <a:xfrm>
            <a:off x="5019473" y="4820339"/>
            <a:ext cx="7053256" cy="1898513"/>
          </a:xfrm>
          <a:prstGeom prst="rect">
            <a:avLst/>
          </a:prstGeom>
        </p:spPr>
      </p:pic>
      <p:pic>
        <p:nvPicPr>
          <p:cNvPr id="9" name="Picture 8"/>
          <p:cNvPicPr>
            <a:picLocks noChangeAspect="1"/>
          </p:cNvPicPr>
          <p:nvPr/>
        </p:nvPicPr>
        <p:blipFill>
          <a:blip r:embed="rId7"/>
          <a:stretch>
            <a:fillRect/>
          </a:stretch>
        </p:blipFill>
        <p:spPr>
          <a:xfrm>
            <a:off x="301304" y="753687"/>
            <a:ext cx="4943475" cy="3228975"/>
          </a:xfrm>
          <a:prstGeom prst="rect">
            <a:avLst/>
          </a:prstGeom>
        </p:spPr>
      </p:pic>
    </p:spTree>
    <p:extLst>
      <p:ext uri="{BB962C8B-B14F-4D97-AF65-F5344CB8AC3E}">
        <p14:creationId xmlns:p14="http://schemas.microsoft.com/office/powerpoint/2010/main" val="7530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p:cNvPicPr preferRelativeResize="0"/>
          <p:nvPr/>
        </p:nvPicPr>
        <p:blipFill>
          <a:blip r:embed="rId3">
            <a:alphaModFix/>
          </a:blip>
          <a:stretch>
            <a:fillRect/>
          </a:stretch>
        </p:blipFill>
        <p:spPr>
          <a:xfrm>
            <a:off x="5163568" y="0"/>
            <a:ext cx="7028433" cy="3720600"/>
          </a:xfrm>
          <a:prstGeom prst="rect">
            <a:avLst/>
          </a:prstGeom>
          <a:noFill/>
          <a:ln>
            <a:noFill/>
          </a:ln>
        </p:spPr>
      </p:pic>
      <p:pic>
        <p:nvPicPr>
          <p:cNvPr id="5" name="Google Shape;55;p13"/>
          <p:cNvPicPr preferRelativeResize="0"/>
          <p:nvPr/>
        </p:nvPicPr>
        <p:blipFill>
          <a:blip r:embed="rId4">
            <a:alphaModFix/>
          </a:blip>
          <a:stretch>
            <a:fillRect/>
          </a:stretch>
        </p:blipFill>
        <p:spPr>
          <a:xfrm>
            <a:off x="5163567" y="3802034"/>
            <a:ext cx="3424832" cy="3055965"/>
          </a:xfrm>
          <a:prstGeom prst="rect">
            <a:avLst/>
          </a:prstGeom>
          <a:noFill/>
          <a:ln>
            <a:noFill/>
          </a:ln>
        </p:spPr>
      </p:pic>
      <p:pic>
        <p:nvPicPr>
          <p:cNvPr id="6" name="Google Shape;56;p13"/>
          <p:cNvPicPr preferRelativeResize="0"/>
          <p:nvPr/>
        </p:nvPicPr>
        <p:blipFill>
          <a:blip r:embed="rId5">
            <a:alphaModFix/>
          </a:blip>
          <a:stretch>
            <a:fillRect/>
          </a:stretch>
        </p:blipFill>
        <p:spPr>
          <a:xfrm>
            <a:off x="8685701" y="3802033"/>
            <a:ext cx="3506300" cy="3055968"/>
          </a:xfrm>
          <a:prstGeom prst="rect">
            <a:avLst/>
          </a:prstGeom>
          <a:noFill/>
          <a:ln>
            <a:noFill/>
          </a:ln>
        </p:spPr>
      </p:pic>
      <p:sp>
        <p:nvSpPr>
          <p:cNvPr id="7" name="Rectangle 6"/>
          <p:cNvSpPr/>
          <p:nvPr/>
        </p:nvSpPr>
        <p:spPr>
          <a:xfrm>
            <a:off x="136456" y="834885"/>
            <a:ext cx="4929809" cy="5336333"/>
          </a:xfrm>
          <a:prstGeom prst="rect">
            <a:avLst/>
          </a:prstGeom>
        </p:spPr>
        <p:txBody>
          <a:bodyPr wrap="square">
            <a:spAutoFit/>
          </a:bodyPr>
          <a:lstStyle/>
          <a:p>
            <a:pPr>
              <a:lnSpc>
                <a:spcPct val="115000"/>
              </a:lnSpc>
              <a:spcBef>
                <a:spcPts val="1867"/>
              </a:spcBef>
              <a:buClr>
                <a:schemeClr val="dk1"/>
              </a:buClr>
              <a:buSzPts val="1100"/>
            </a:pPr>
            <a:r>
              <a:rPr lang="en-US" sz="2400" b="1" dirty="0">
                <a:solidFill>
                  <a:schemeClr val="dk1"/>
                </a:solidFill>
              </a:rPr>
              <a:t>1. Overview Dashboard:</a:t>
            </a:r>
          </a:p>
          <a:p>
            <a:pPr marL="609585" indent="-414856">
              <a:lnSpc>
                <a:spcPct val="115000"/>
              </a:lnSpc>
              <a:spcBef>
                <a:spcPts val="1600"/>
              </a:spcBef>
              <a:buClr>
                <a:schemeClr val="dk1"/>
              </a:buClr>
              <a:buSzPts val="1300"/>
              <a:buChar char="●"/>
            </a:pPr>
            <a:r>
              <a:rPr lang="en-US" dirty="0">
                <a:solidFill>
                  <a:schemeClr val="dk1"/>
                </a:solidFill>
              </a:rPr>
              <a:t>Quick performance snapshot with KPIs.</a:t>
            </a:r>
          </a:p>
          <a:p>
            <a:pPr marL="609585" indent="-414856">
              <a:lnSpc>
                <a:spcPct val="115000"/>
              </a:lnSpc>
              <a:buClr>
                <a:schemeClr val="dk1"/>
              </a:buClr>
              <a:buSzPts val="1300"/>
              <a:buChar char="●"/>
            </a:pPr>
            <a:r>
              <a:rPr lang="en-US" dirty="0">
                <a:solidFill>
                  <a:schemeClr val="dk1"/>
                </a:solidFill>
              </a:rPr>
              <a:t>Maps and donut charts for geographical and categorical insights.</a:t>
            </a:r>
          </a:p>
          <a:p>
            <a:pPr>
              <a:lnSpc>
                <a:spcPct val="115000"/>
              </a:lnSpc>
              <a:spcBef>
                <a:spcPts val="1867"/>
              </a:spcBef>
              <a:buClr>
                <a:schemeClr val="dk1"/>
              </a:buClr>
              <a:buSzPts val="1100"/>
            </a:pPr>
            <a:r>
              <a:rPr lang="en-US" sz="2400" b="1" dirty="0">
                <a:solidFill>
                  <a:schemeClr val="dk1"/>
                </a:solidFill>
              </a:rPr>
              <a:t>2. EDA Insight Dashboard:</a:t>
            </a:r>
          </a:p>
          <a:p>
            <a:pPr marL="609585" indent="-414856">
              <a:lnSpc>
                <a:spcPct val="115000"/>
              </a:lnSpc>
              <a:spcBef>
                <a:spcPts val="1600"/>
              </a:spcBef>
              <a:buClr>
                <a:schemeClr val="dk1"/>
              </a:buClr>
              <a:buSzPts val="1300"/>
              <a:buChar char="●"/>
            </a:pPr>
            <a:r>
              <a:rPr lang="en-US" dirty="0">
                <a:solidFill>
                  <a:schemeClr val="dk1"/>
                </a:solidFill>
              </a:rPr>
              <a:t>Uncovers patterns with KPIs and scatter plots.</a:t>
            </a:r>
          </a:p>
          <a:p>
            <a:pPr marL="609585" indent="-414856">
              <a:lnSpc>
                <a:spcPct val="115000"/>
              </a:lnSpc>
              <a:buClr>
                <a:schemeClr val="dk1"/>
              </a:buClr>
              <a:buSzPts val="1300"/>
              <a:buChar char="●"/>
            </a:pPr>
            <a:r>
              <a:rPr lang="en-US" dirty="0">
                <a:solidFill>
                  <a:schemeClr val="dk1"/>
                </a:solidFill>
              </a:rPr>
              <a:t>Bar charts and time series for trend analysis.</a:t>
            </a:r>
          </a:p>
          <a:p>
            <a:pPr>
              <a:lnSpc>
                <a:spcPct val="115000"/>
              </a:lnSpc>
              <a:spcBef>
                <a:spcPts val="1867"/>
              </a:spcBef>
              <a:buClr>
                <a:schemeClr val="dk1"/>
              </a:buClr>
              <a:buSzPts val="1100"/>
            </a:pPr>
            <a:r>
              <a:rPr lang="en-US" sz="2400" b="1" dirty="0">
                <a:solidFill>
                  <a:schemeClr val="dk1"/>
                </a:solidFill>
              </a:rPr>
              <a:t>3. Cluster Analysis Dashboard:</a:t>
            </a:r>
          </a:p>
          <a:p>
            <a:pPr marL="609585" indent="-414856">
              <a:lnSpc>
                <a:spcPct val="115000"/>
              </a:lnSpc>
              <a:spcBef>
                <a:spcPts val="1600"/>
              </a:spcBef>
              <a:buClr>
                <a:schemeClr val="dk1"/>
              </a:buClr>
              <a:buSzPts val="1300"/>
              <a:buChar char="●"/>
            </a:pPr>
            <a:r>
              <a:rPr lang="en-US" dirty="0">
                <a:solidFill>
                  <a:schemeClr val="dk1"/>
                </a:solidFill>
              </a:rPr>
              <a:t>Compares clusters with bar, donut, and combo charts.</a:t>
            </a:r>
          </a:p>
          <a:p>
            <a:pPr marL="609585" indent="-414856">
              <a:lnSpc>
                <a:spcPct val="115000"/>
              </a:lnSpc>
              <a:buClr>
                <a:schemeClr val="dk1"/>
              </a:buClr>
              <a:buSzPts val="1300"/>
              <a:buChar char="●"/>
            </a:pPr>
            <a:r>
              <a:rPr lang="en-US" dirty="0">
                <a:solidFill>
                  <a:schemeClr val="dk1"/>
                </a:solidFill>
              </a:rPr>
              <a:t>Time series for tracking cluster trends.</a:t>
            </a:r>
          </a:p>
        </p:txBody>
      </p:sp>
      <p:sp>
        <p:nvSpPr>
          <p:cNvPr id="9" name="TextBox 8"/>
          <p:cNvSpPr txBox="1"/>
          <p:nvPr/>
        </p:nvSpPr>
        <p:spPr>
          <a:xfrm>
            <a:off x="1921566" y="-81434"/>
            <a:ext cx="3387775" cy="769441"/>
          </a:xfrm>
          <a:prstGeom prst="rect">
            <a:avLst/>
          </a:prstGeom>
          <a:noFill/>
        </p:spPr>
        <p:txBody>
          <a:bodyPr wrap="square" rtlCol="0">
            <a:spAutoFit/>
          </a:bodyPr>
          <a:lstStyle/>
          <a:p>
            <a:r>
              <a:rPr lang="en-US" sz="4400" b="1" dirty="0" smtClean="0"/>
              <a:t>Solutions</a:t>
            </a:r>
            <a:endParaRPr lang="en-US" sz="4400" b="1" dirty="0"/>
          </a:p>
        </p:txBody>
      </p:sp>
    </p:spTree>
    <p:extLst>
      <p:ext uri="{BB962C8B-B14F-4D97-AF65-F5344CB8AC3E}">
        <p14:creationId xmlns:p14="http://schemas.microsoft.com/office/powerpoint/2010/main" val="3385518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3843" y="-117251"/>
            <a:ext cx="8110331" cy="769441"/>
          </a:xfrm>
          <a:prstGeom prst="rect">
            <a:avLst/>
          </a:prstGeom>
          <a:noFill/>
        </p:spPr>
        <p:txBody>
          <a:bodyPr wrap="square" rtlCol="0">
            <a:spAutoFit/>
          </a:bodyPr>
          <a:lstStyle/>
          <a:p>
            <a:pPr algn="ctr"/>
            <a:r>
              <a:rPr lang="en-US" sz="4400" b="1" dirty="0"/>
              <a:t>Marketing strategy</a:t>
            </a:r>
          </a:p>
        </p:txBody>
      </p:sp>
      <p:sp>
        <p:nvSpPr>
          <p:cNvPr id="11" name="ZoneTexte 10">
            <a:extLst>
              <a:ext uri="{FF2B5EF4-FFF2-40B4-BE49-F238E27FC236}">
                <a16:creationId xmlns:a16="http://schemas.microsoft.com/office/drawing/2014/main" id="{2B75171A-D5B8-45E2-C7FB-D857E08D879C}"/>
              </a:ext>
            </a:extLst>
          </p:cNvPr>
          <p:cNvSpPr txBox="1"/>
          <p:nvPr/>
        </p:nvSpPr>
        <p:spPr>
          <a:xfrm>
            <a:off x="563672" y="851551"/>
            <a:ext cx="13265062" cy="5355312"/>
          </a:xfrm>
          <a:prstGeom prst="rect">
            <a:avLst/>
          </a:prstGeom>
          <a:noFill/>
        </p:spPr>
        <p:txBody>
          <a:bodyPr wrap="square">
            <a:spAutoFit/>
          </a:bodyPr>
          <a:lstStyle/>
          <a:p>
            <a:r>
              <a:rPr lang="en-US" b="1" u="sng" dirty="0">
                <a:solidFill>
                  <a:srgbClr val="0070C0"/>
                </a:solidFill>
              </a:rPr>
              <a:t>1. Geographical Segmentation Insights:</a:t>
            </a:r>
            <a:endParaRPr lang="en-US" u="sng" dirty="0">
              <a:solidFill>
                <a:srgbClr val="0070C0"/>
              </a:solidFill>
            </a:endParaRPr>
          </a:p>
          <a:p>
            <a:pPr>
              <a:buFont typeface="Arial" panose="020B0604020202020204" pitchFamily="34" charset="0"/>
              <a:buChar char="•"/>
            </a:pPr>
            <a:r>
              <a:rPr lang="en-US" b="1" dirty="0"/>
              <a:t>High Sales Regions:</a:t>
            </a:r>
            <a:r>
              <a:rPr lang="en-US" dirty="0"/>
              <a:t> Germany, Italy</a:t>
            </a:r>
          </a:p>
          <a:p>
            <a:pPr>
              <a:buFont typeface="Arial" panose="020B0604020202020204" pitchFamily="34" charset="0"/>
              <a:buChar char="•"/>
            </a:pPr>
            <a:r>
              <a:rPr lang="en-US" b="1" dirty="0"/>
              <a:t>Medium Sales Regions:</a:t>
            </a:r>
            <a:r>
              <a:rPr lang="en-US" dirty="0"/>
              <a:t> France, Greece</a:t>
            </a:r>
          </a:p>
          <a:p>
            <a:pPr>
              <a:buFont typeface="Arial" panose="020B0604020202020204" pitchFamily="34" charset="0"/>
              <a:buChar char="•"/>
            </a:pPr>
            <a:r>
              <a:rPr lang="en-US" b="1" dirty="0"/>
              <a:t>Low Sales Regions:</a:t>
            </a:r>
            <a:r>
              <a:rPr lang="en-US" dirty="0"/>
              <a:t> Spain, Netherlands, UK</a:t>
            </a:r>
          </a:p>
          <a:p>
            <a:r>
              <a:rPr lang="en-US" b="1" u="sng" dirty="0">
                <a:solidFill>
                  <a:srgbClr val="0070C0"/>
                </a:solidFill>
              </a:rPr>
              <a:t>2. Customer Clusters Insights:</a:t>
            </a:r>
            <a:endParaRPr lang="en-US" u="sng" dirty="0">
              <a:solidFill>
                <a:srgbClr val="0070C0"/>
              </a:solidFill>
            </a:endParaRPr>
          </a:p>
          <a:p>
            <a:pPr>
              <a:buFont typeface="Arial" panose="020B0604020202020204" pitchFamily="34" charset="0"/>
              <a:buChar char="•"/>
            </a:pPr>
            <a:r>
              <a:rPr lang="en-US" b="1" dirty="0"/>
              <a:t>Cluster 5 (High-Value Customers):</a:t>
            </a:r>
            <a:r>
              <a:rPr lang="en-US" dirty="0"/>
              <a:t> ~$40K in sales</a:t>
            </a:r>
          </a:p>
          <a:p>
            <a:pPr>
              <a:buFont typeface="Arial" panose="020B0604020202020204" pitchFamily="34" charset="0"/>
              <a:buChar char="•"/>
            </a:pPr>
            <a:r>
              <a:rPr lang="en-US" b="1" dirty="0"/>
              <a:t>Cluster 4 (Medium-High Value Customers):</a:t>
            </a:r>
            <a:r>
              <a:rPr lang="en-US" dirty="0"/>
              <a:t> ~$5K in sales</a:t>
            </a:r>
          </a:p>
          <a:p>
            <a:pPr>
              <a:buFont typeface="Arial" panose="020B0604020202020204" pitchFamily="34" charset="0"/>
              <a:buChar char="•"/>
            </a:pPr>
            <a:r>
              <a:rPr lang="en-US" b="1" dirty="0"/>
              <a:t>Cluster 3 (Medium-Value Customers):</a:t>
            </a:r>
            <a:r>
              <a:rPr lang="en-US" dirty="0"/>
              <a:t> ~$1.5K in sales</a:t>
            </a:r>
          </a:p>
          <a:p>
            <a:pPr>
              <a:buFont typeface="Arial" panose="020B0604020202020204" pitchFamily="34" charset="0"/>
              <a:buChar char="•"/>
            </a:pPr>
            <a:r>
              <a:rPr lang="en-US" b="1" dirty="0"/>
              <a:t>Clusters 0, 1 &amp; 2 (Low-Value Customers):</a:t>
            </a:r>
            <a:r>
              <a:rPr lang="en-US" dirty="0"/>
              <a:t> ~$500 combined in sales</a:t>
            </a:r>
          </a:p>
          <a:p>
            <a:r>
              <a:rPr lang="en-US" b="1" u="sng" dirty="0">
                <a:solidFill>
                  <a:srgbClr val="0070C0"/>
                </a:solidFill>
              </a:rPr>
              <a:t>3. Key Strategies:</a:t>
            </a:r>
            <a:endParaRPr lang="en-US" u="sng" dirty="0">
              <a:solidFill>
                <a:srgbClr val="0070C0"/>
              </a:solidFill>
            </a:endParaRPr>
          </a:p>
          <a:p>
            <a:pPr>
              <a:buFont typeface="Arial" panose="020B0604020202020204" pitchFamily="34" charset="0"/>
              <a:buChar char="•"/>
            </a:pPr>
            <a:r>
              <a:rPr lang="en-US" b="1" dirty="0"/>
              <a:t>Cluster 5:</a:t>
            </a:r>
            <a:r>
              <a:rPr lang="en-US" dirty="0"/>
              <a:t> Loyalty Programs, Personalized Communication, Premium Services</a:t>
            </a:r>
          </a:p>
          <a:p>
            <a:pPr>
              <a:buFont typeface="Arial" panose="020B0604020202020204" pitchFamily="34" charset="0"/>
              <a:buChar char="•"/>
            </a:pPr>
            <a:r>
              <a:rPr lang="en-US" b="1" dirty="0"/>
              <a:t>Cluster 4:</a:t>
            </a:r>
            <a:r>
              <a:rPr lang="en-US" dirty="0"/>
              <a:t> Regular Engagement, Upselling/Cross-Selling, Feedback Requests</a:t>
            </a:r>
          </a:p>
          <a:p>
            <a:pPr>
              <a:buFont typeface="Arial" panose="020B0604020202020204" pitchFamily="34" charset="0"/>
              <a:buChar char="•"/>
            </a:pPr>
            <a:r>
              <a:rPr lang="en-US" b="1" dirty="0"/>
              <a:t>Cluster 3:</a:t>
            </a:r>
            <a:r>
              <a:rPr lang="en-US" dirty="0"/>
              <a:t> Targeted Promotions, Educational Content, Customer Surveys</a:t>
            </a:r>
          </a:p>
          <a:p>
            <a:pPr>
              <a:buFont typeface="Arial" panose="020B0604020202020204" pitchFamily="34" charset="0"/>
              <a:buChar char="•"/>
            </a:pPr>
            <a:r>
              <a:rPr lang="en-US" b="1" dirty="0"/>
              <a:t>Clusters 0, 1, 2:</a:t>
            </a:r>
            <a:r>
              <a:rPr lang="en-US" dirty="0"/>
              <a:t> Re-engagement Campaigns, Basic Communication, Awareness Campaigns</a:t>
            </a:r>
          </a:p>
          <a:p>
            <a:r>
              <a:rPr lang="en-US" b="1" u="sng" dirty="0">
                <a:solidFill>
                  <a:srgbClr val="0070C0"/>
                </a:solidFill>
              </a:rPr>
              <a:t>4. Implementation Plan:</a:t>
            </a:r>
            <a:endParaRPr lang="en-US" u="sng" dirty="0">
              <a:solidFill>
                <a:srgbClr val="0070C0"/>
              </a:solidFill>
            </a:endParaRPr>
          </a:p>
          <a:p>
            <a:pPr>
              <a:buFont typeface="Arial" panose="020B0604020202020204" pitchFamily="34" charset="0"/>
              <a:buChar char="•"/>
            </a:pPr>
            <a:r>
              <a:rPr lang="en-US" b="1" dirty="0"/>
              <a:t>Data Integration:</a:t>
            </a:r>
            <a:r>
              <a:rPr lang="en-US" dirty="0"/>
              <a:t> Centralize customer and sales data for effective segmentation.</a:t>
            </a:r>
          </a:p>
          <a:p>
            <a:pPr>
              <a:buFont typeface="Arial" panose="020B0604020202020204" pitchFamily="34" charset="0"/>
              <a:buChar char="•"/>
            </a:pPr>
            <a:r>
              <a:rPr lang="en-US" b="1" dirty="0"/>
              <a:t>Marketing Automation:</a:t>
            </a:r>
            <a:r>
              <a:rPr lang="en-US" dirty="0"/>
              <a:t> Use tools like Mailchimp or HubSpot for personalized campaigns.</a:t>
            </a:r>
          </a:p>
          <a:p>
            <a:pPr>
              <a:buFont typeface="Arial" panose="020B0604020202020204" pitchFamily="34" charset="0"/>
              <a:buChar char="•"/>
            </a:pPr>
            <a:r>
              <a:rPr lang="en-US" b="1" dirty="0"/>
              <a:t>Regular Monitoring:</a:t>
            </a:r>
            <a:r>
              <a:rPr lang="en-US" dirty="0"/>
              <a:t> Track and adjust strategies based on campaign performance.</a:t>
            </a:r>
          </a:p>
          <a:p>
            <a:pPr>
              <a:buFont typeface="Arial" panose="020B0604020202020204" pitchFamily="34" charset="0"/>
              <a:buChar char="•"/>
            </a:pPr>
            <a:r>
              <a:rPr lang="en-US" b="1" dirty="0"/>
              <a:t>Customer Feedback Loop:</a:t>
            </a:r>
            <a:r>
              <a:rPr lang="en-US" dirty="0"/>
              <a:t> Continuously gather insights to refine segmentation</a:t>
            </a:r>
          </a:p>
        </p:txBody>
      </p:sp>
    </p:spTree>
    <p:extLst>
      <p:ext uri="{BB962C8B-B14F-4D97-AF65-F5344CB8AC3E}">
        <p14:creationId xmlns:p14="http://schemas.microsoft.com/office/powerpoint/2010/main" val="2955886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65" y="586107"/>
            <a:ext cx="3246783" cy="769441"/>
          </a:xfrm>
          <a:prstGeom prst="rect">
            <a:avLst/>
          </a:prstGeom>
          <a:noFill/>
        </p:spPr>
        <p:txBody>
          <a:bodyPr wrap="square" rtlCol="0">
            <a:spAutoFit/>
          </a:bodyPr>
          <a:lstStyle/>
          <a:p>
            <a:r>
              <a:rPr lang="en-US" sz="4400" b="1" dirty="0"/>
              <a:t>C</a:t>
            </a:r>
            <a:r>
              <a:rPr lang="en-US" sz="4400" b="1" dirty="0" smtClean="0"/>
              <a:t>onclusion</a:t>
            </a:r>
            <a:endParaRPr lang="en-US" sz="4400" b="1" dirty="0"/>
          </a:p>
        </p:txBody>
      </p:sp>
      <p:sp>
        <p:nvSpPr>
          <p:cNvPr id="17" name="Flowchart: Alternate Process 16"/>
          <p:cNvSpPr/>
          <p:nvPr/>
        </p:nvSpPr>
        <p:spPr>
          <a:xfrm>
            <a:off x="117687" y="1177872"/>
            <a:ext cx="2972706" cy="522217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customer segmentation process, utilizing RFM analysis and K-means clustering, proved to be a robust method for categorizing  ORA-FASHION Ltd.'s customers into six distinct segments. By optimizing the number of clusters using silhouette and Davies-</a:t>
            </a:r>
            <a:r>
              <a:rPr lang="en-US" dirty="0" err="1">
                <a:solidFill>
                  <a:schemeClr val="tx1"/>
                </a:solidFill>
              </a:rPr>
              <a:t>Bouldin</a:t>
            </a:r>
            <a:r>
              <a:rPr lang="en-US" dirty="0">
                <a:solidFill>
                  <a:schemeClr val="tx1"/>
                </a:solidFill>
              </a:rPr>
              <a:t> scores and validating the model through a split-dataset approach, the segmentation achieved a high level of stability and reliability</a:t>
            </a:r>
            <a:endParaRPr lang="en-US" b="1" dirty="0">
              <a:solidFill>
                <a:schemeClr val="tx1"/>
              </a:solidFill>
            </a:endParaRPr>
          </a:p>
        </p:txBody>
      </p:sp>
      <p:sp>
        <p:nvSpPr>
          <p:cNvPr id="21" name="Flowchart: Alternate Process 20"/>
          <p:cNvSpPr/>
          <p:nvPr/>
        </p:nvSpPr>
        <p:spPr>
          <a:xfrm>
            <a:off x="3190726" y="743918"/>
            <a:ext cx="3175129" cy="565612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Exploratory Data Analysis (EDA) section, key data patterns were identified, including demographic insights, purchasing behavior trends, and significant variables that informed further analysis. The CLV calculation and cluster insights provided a detailed understanding of customer value distribution, highlighting segments with high engagement and spending, which are crucial for developing targeted marketing strategies aimed at optimizing customer retention and business growth.</a:t>
            </a:r>
            <a:endParaRPr lang="en-US" dirty="0">
              <a:solidFill>
                <a:schemeClr val="tx1"/>
              </a:solidFill>
            </a:endParaRPr>
          </a:p>
        </p:txBody>
      </p:sp>
      <p:sp>
        <p:nvSpPr>
          <p:cNvPr id="22" name="Flowchart: Alternate Process 21"/>
          <p:cNvSpPr/>
          <p:nvPr/>
        </p:nvSpPr>
        <p:spPr>
          <a:xfrm>
            <a:off x="6466188" y="743918"/>
            <a:ext cx="2739805" cy="565612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project successfully delivered key insights into ORA-FASHION Ltd.'s customer behavior through comprehensive data analysis and the creation of an interactive dashboard. These insights, coupled with the user-friendly visualizations, empower the company to make informed strategic decisions, ultimately enhancing customer engagement and driving sustained business growth.</a:t>
            </a:r>
            <a:endParaRPr lang="en-US" dirty="0">
              <a:solidFill>
                <a:schemeClr val="tx1"/>
              </a:solidFill>
            </a:endParaRPr>
          </a:p>
        </p:txBody>
      </p:sp>
      <p:sp>
        <p:nvSpPr>
          <p:cNvPr id="23" name="Flowchart: Alternate Process 22"/>
          <p:cNvSpPr/>
          <p:nvPr/>
        </p:nvSpPr>
        <p:spPr>
          <a:xfrm>
            <a:off x="9306326" y="743918"/>
            <a:ext cx="2735857" cy="553289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data-driven marketing strategy for ORA-FASHION Ltd. targets customer segments with tailored approaches to maximize engagement and sales. By focusing on key regions like Germany, Italy, and France, and addressing the unique needs of each customer cluster, ORA-FASHION is positioned to boost loyalty, increase spending, and foster long-term growth.</a:t>
            </a:r>
            <a:endParaRPr lang="en-US" dirty="0">
              <a:solidFill>
                <a:schemeClr val="tx1"/>
              </a:solidFill>
            </a:endParaRPr>
          </a:p>
        </p:txBody>
      </p:sp>
    </p:spTree>
    <p:extLst>
      <p:ext uri="{BB962C8B-B14F-4D97-AF65-F5344CB8AC3E}">
        <p14:creationId xmlns:p14="http://schemas.microsoft.com/office/powerpoint/2010/main" val="1221290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7096</TotalTime>
  <Words>1412</Words>
  <Application>Microsoft Office PowerPoint</Application>
  <PresentationFormat>Widescreen</PresentationFormat>
  <Paragraphs>168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Light Condensed</vt:lpstr>
      <vt:lpstr>Bitter</vt:lpstr>
      <vt:lpstr>Bitter Light</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Wafa</dc:creator>
  <cp:lastModifiedBy>Wafa</cp:lastModifiedBy>
  <cp:revision>40</cp:revision>
  <dcterms:created xsi:type="dcterms:W3CDTF">2024-05-25T18:56:56Z</dcterms:created>
  <dcterms:modified xsi:type="dcterms:W3CDTF">2024-08-26T16:40:09Z</dcterms:modified>
</cp:coreProperties>
</file>