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JPG" ContentType="image/.jpg"/>
  <Default Extension="rels" ContentType="application/vnd.openxmlformats-package.relationships+xml"/>
  <Override PartName="/customXml/itemProps4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29"/>
  </p:handoutMasterIdLst>
  <p:sldIdLst>
    <p:sldId id="332" r:id="rId3"/>
    <p:sldId id="258" r:id="rId5"/>
    <p:sldId id="259" r:id="rId6"/>
    <p:sldId id="714" r:id="rId7"/>
    <p:sldId id="700" r:id="rId8"/>
    <p:sldId id="702" r:id="rId9"/>
    <p:sldId id="703" r:id="rId10"/>
    <p:sldId id="730" r:id="rId11"/>
    <p:sldId id="729" r:id="rId12"/>
    <p:sldId id="704" r:id="rId13"/>
    <p:sldId id="705" r:id="rId14"/>
    <p:sldId id="706" r:id="rId15"/>
    <p:sldId id="732" r:id="rId16"/>
    <p:sldId id="733" r:id="rId17"/>
    <p:sldId id="734" r:id="rId18"/>
    <p:sldId id="707" r:id="rId19"/>
    <p:sldId id="745" r:id="rId20"/>
    <p:sldId id="753" r:id="rId21"/>
    <p:sldId id="708" r:id="rId22"/>
    <p:sldId id="710" r:id="rId23"/>
    <p:sldId id="711" r:id="rId24"/>
    <p:sldId id="754" r:id="rId25"/>
    <p:sldId id="712" r:id="rId26"/>
    <p:sldId id="713" r:id="rId27"/>
    <p:sldId id="640" r:id="rId28"/>
  </p:sldIdLst>
  <p:sldSz cx="9144000" cy="6858000" type="screen4x3"/>
  <p:notesSz cx="9906000" cy="67945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zp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CCFF"/>
    <a:srgbClr val="0000FF"/>
    <a:srgbClr val="0E9E5D"/>
    <a:srgbClr val="008000"/>
    <a:srgbClr val="005C2B"/>
    <a:srgbClr val="FF99FF"/>
    <a:srgbClr val="FFCCFF"/>
    <a:srgbClr val="B08DCB"/>
    <a:srgbClr val="7030A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78" autoAdjust="0"/>
    <p:restoredTop sz="95588" autoAdjust="0"/>
  </p:normalViewPr>
  <p:slideViewPr>
    <p:cSldViewPr>
      <p:cViewPr varScale="1">
        <p:scale>
          <a:sx n="129" d="100"/>
          <a:sy n="129" d="100"/>
        </p:scale>
        <p:origin x="1040" y="192"/>
      </p:cViewPr>
      <p:guideLst>
        <p:guide orient="horz" pos="2313"/>
        <p:guide pos="3009"/>
      </p:guideLst>
    </p:cSldViewPr>
  </p:slideViewPr>
  <p:outlineViewPr>
    <p:cViewPr>
      <p:scale>
        <a:sx n="33" d="100"/>
        <a:sy n="33" d="100"/>
      </p:scale>
      <p:origin x="12" y="9148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8650"/>
    </p:cViewPr>
  </p:sorterViewPr>
  <p:notesViewPr>
    <p:cSldViewPr>
      <p:cViewPr varScale="1">
        <p:scale>
          <a:sx n="123" d="100"/>
          <a:sy n="123" d="100"/>
        </p:scale>
        <p:origin x="1136" y="184"/>
      </p:cViewPr>
      <p:guideLst>
        <p:guide orient="horz" pos="2291"/>
        <p:guide pos="32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customXml" Target="../customXml/item1.xml"/><Relationship Id="rId34" Type="http://schemas.openxmlformats.org/officeDocument/2006/relationships/customXmlProps" Target="../customXml/itemProps4.xml"/><Relationship Id="rId33" Type="http://schemas.openxmlformats.org/officeDocument/2006/relationships/commentAuthors" Target="commentAuthors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92600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b="0">
                <a:latin typeface="Times New Roman" panose="02020603050405020304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13401" y="0"/>
            <a:ext cx="4292600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>
                <a:latin typeface="Times New Roman" panose="02020603050405020304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4775"/>
            <a:ext cx="4292600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b="0">
                <a:latin typeface="Times New Roman" panose="02020603050405020304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13401" y="6454775"/>
            <a:ext cx="4292600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04043092-288A-409C-8AD5-D8A90586A3CA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92600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b="0">
                <a:latin typeface="Times New Roman" panose="02020603050405020304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13401" y="0"/>
            <a:ext cx="4292600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>
                <a:latin typeface="Times New Roman" panose="02020603050405020304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6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254375" y="509588"/>
            <a:ext cx="3397250" cy="2547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0801" y="3227388"/>
            <a:ext cx="7264400" cy="30575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4775"/>
            <a:ext cx="4292600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b="0">
                <a:latin typeface="Times New Roman" panose="02020603050405020304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13401" y="6454775"/>
            <a:ext cx="4292600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8A4BAA1A-96E8-435C-850D-75A766991B98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https://www.researchgate.net/figure/The-defined-Performance-ased-Standards-PBS-road-network-in-Australia-showing-PBS_fig4_265404087</a:t>
            </a:r>
            <a:endParaRPr lang="en-AU" dirty="0"/>
          </a:p>
          <a:p>
            <a:endParaRPr lang="en-AU" dirty="0"/>
          </a:p>
          <a:p>
            <a:r>
              <a:rPr lang="en-AU" dirty="0"/>
              <a:t>Road network is a weight</a:t>
            </a:r>
            <a:r>
              <a:rPr lang="en-AU" baseline="0" dirty="0"/>
              <a:t>ed graph. The weight of road can present distance and travel time. It is usually an approximate planar graph</a:t>
            </a:r>
            <a:endParaRPr lang="en-AU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65D26-9788-42EC-A62C-7E7A186AFA47}" type="slidenum">
              <a:rPr lang="en-AU" smtClean="0"/>
            </a:fld>
            <a:endParaRPr lang="en-A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dirty="0">
                <a:solidFill>
                  <a:schemeClr val="tx1"/>
                </a:solidFill>
              </a:rPr>
              <a:t>In accommodation-booking services such as Booking and Airbnb, a basic operation is to show several accommodations that are the closest to the location assigned by a user. </a:t>
            </a:r>
            <a:endParaRPr lang="en-AU" sz="1200" b="0" dirty="0">
              <a:solidFill>
                <a:schemeClr val="tx1"/>
              </a:solidFill>
            </a:endParaRPr>
          </a:p>
          <a:p>
            <a:r>
              <a:rPr lang="en-AU" sz="1200" b="0" dirty="0">
                <a:solidFill>
                  <a:schemeClr val="tx1"/>
                </a:solidFill>
              </a:rPr>
              <a:t>In restaurant-review services like Yelp, service providers need to present several restaurants near the user. In taxi-hailing services like Uber, several available vehicles near the pickup location are presented for users before they send the request.</a:t>
            </a:r>
            <a:endParaRPr lang="en-AU" sz="1200" b="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65D26-9788-42EC-A62C-7E7A186AFA47}" type="slidenum">
              <a:rPr lang="en-AU" smtClean="0"/>
            </a:fld>
            <a:endParaRPr lang="en-A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dirty="0">
                <a:solidFill>
                  <a:schemeClr val="tx1"/>
                </a:solidFill>
              </a:rPr>
              <a:t>In accommodation-booking services such as Booking and Airbnb, a basic operation is to show several accommodations that are the closest to the location assigned by a user. </a:t>
            </a:r>
            <a:endParaRPr lang="en-AU" sz="1200" b="0" dirty="0">
              <a:solidFill>
                <a:schemeClr val="tx1"/>
              </a:solidFill>
            </a:endParaRPr>
          </a:p>
          <a:p>
            <a:r>
              <a:rPr lang="en-AU" sz="1200" b="0" dirty="0">
                <a:solidFill>
                  <a:schemeClr val="tx1"/>
                </a:solidFill>
              </a:rPr>
              <a:t>In restaurant-review services like Yelp, service providers need to present several restaurants near the user. In taxi-hailing services like Uber, several available vehicles near the pickup location are presented for users before they send the request.</a:t>
            </a:r>
            <a:endParaRPr lang="en-AU" sz="1200" b="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65D26-9788-42EC-A62C-7E7A186AFA47}" type="slidenum">
              <a:rPr lang="en-AU" smtClean="0"/>
            </a:fld>
            <a:endParaRPr lang="en-A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dirty="0">
                <a:solidFill>
                  <a:schemeClr val="tx1"/>
                </a:solidFill>
              </a:rPr>
              <a:t>In accommodation-booking services such as Booking and Airbnb, a basic operation is to show several accommodations that are the closest to the location assigned by a user. </a:t>
            </a:r>
            <a:endParaRPr lang="en-AU" sz="1200" b="0" dirty="0">
              <a:solidFill>
                <a:schemeClr val="tx1"/>
              </a:solidFill>
            </a:endParaRPr>
          </a:p>
          <a:p>
            <a:r>
              <a:rPr lang="en-AU" sz="1200" b="0" dirty="0">
                <a:solidFill>
                  <a:schemeClr val="tx1"/>
                </a:solidFill>
              </a:rPr>
              <a:t>In restaurant-review services like Yelp, service providers need to present several restaurants near the user. In taxi-hailing services like Uber, several available vehicles near the pickup location are presented for users before they send the request.</a:t>
            </a:r>
            <a:endParaRPr lang="en-AU" sz="1200" b="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65D26-9788-42EC-A62C-7E7A186AFA47}" type="slidenum">
              <a:rPr lang="en-AU" smtClean="0"/>
            </a:fld>
            <a:endParaRPr lang="en-A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dirty="0">
                <a:solidFill>
                  <a:schemeClr val="tx1"/>
                </a:solidFill>
              </a:rPr>
              <a:t>In accommodation-booking services such as Booking and Airbnb, a basic operation is to show several accommodations that are the closest to the location assigned by a user. </a:t>
            </a:r>
            <a:endParaRPr lang="en-AU" sz="1200" b="0" dirty="0">
              <a:solidFill>
                <a:schemeClr val="tx1"/>
              </a:solidFill>
            </a:endParaRPr>
          </a:p>
          <a:p>
            <a:r>
              <a:rPr lang="en-AU" sz="1200" b="0" dirty="0">
                <a:solidFill>
                  <a:schemeClr val="tx1"/>
                </a:solidFill>
              </a:rPr>
              <a:t>In restaurant-review services like Yelp, service providers need to present several restaurants near the user. In taxi-hailing services like Uber, several available vehicles near the pickup location are presented for users before they send the request.</a:t>
            </a:r>
            <a:endParaRPr lang="en-AU" sz="1200" b="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65D26-9788-42EC-A62C-7E7A186AFA47}" type="slidenum">
              <a:rPr lang="en-AU" smtClean="0"/>
            </a:fld>
            <a:endParaRPr lang="en-A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dirty="0">
                <a:solidFill>
                  <a:schemeClr val="tx1"/>
                </a:solidFill>
              </a:rPr>
              <a:t>In accommodation-booking services such as Booking and Airbnb, a basic operation is to show several accommodations that are the closest to the location assigned by a user. </a:t>
            </a:r>
            <a:endParaRPr lang="en-AU" sz="1200" b="0" dirty="0">
              <a:solidFill>
                <a:schemeClr val="tx1"/>
              </a:solidFill>
            </a:endParaRPr>
          </a:p>
          <a:p>
            <a:r>
              <a:rPr lang="en-AU" sz="1200" b="0" dirty="0">
                <a:solidFill>
                  <a:schemeClr val="tx1"/>
                </a:solidFill>
              </a:rPr>
              <a:t>In restaurant-review services like Yelp, service providers need to present several restaurants near the user. In taxi-hailing services like Uber, several available vehicles near the pickup location are presented for users before they send the request.</a:t>
            </a:r>
            <a:endParaRPr lang="en-AU" sz="1200" b="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65D26-9788-42EC-A62C-7E7A186AFA47}" type="slidenum">
              <a:rPr lang="en-AU" smtClean="0"/>
            </a:fld>
            <a:endParaRPr lang="en-A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dirty="0">
                <a:solidFill>
                  <a:schemeClr val="tx1"/>
                </a:solidFill>
              </a:rPr>
              <a:t>In accommodation-booking services such as Booking and Airbnb, a basic operation is to show several accommodations that are the closest to the location assigned by a user. </a:t>
            </a:r>
            <a:endParaRPr lang="en-AU" sz="1200" b="0" dirty="0">
              <a:solidFill>
                <a:schemeClr val="tx1"/>
              </a:solidFill>
            </a:endParaRPr>
          </a:p>
          <a:p>
            <a:r>
              <a:rPr lang="en-AU" sz="1200" b="0" dirty="0">
                <a:solidFill>
                  <a:schemeClr val="tx1"/>
                </a:solidFill>
              </a:rPr>
              <a:t>In restaurant-review services like Yelp, service providers need to present several restaurants near the user. In taxi-hailing services like Uber, several available vehicles near the pickup location are presented for users before they send the request.</a:t>
            </a:r>
            <a:endParaRPr lang="en-AU" sz="1200" b="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65D26-9788-42EC-A62C-7E7A186AFA47}" type="slidenum">
              <a:rPr lang="en-AU" smtClean="0"/>
            </a:fld>
            <a:endParaRPr lang="en-A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https://www.researchgate.net/figure/The-defined-Performance-ased-Standards-PBS-road-network-in-Australia-showing-PBS_fig4_265404087</a:t>
            </a:r>
            <a:endParaRPr lang="en-AU" dirty="0"/>
          </a:p>
          <a:p>
            <a:endParaRPr lang="en-AU" dirty="0"/>
          </a:p>
          <a:p>
            <a:r>
              <a:rPr lang="en-AU" dirty="0"/>
              <a:t>Road network is a weight</a:t>
            </a:r>
            <a:r>
              <a:rPr lang="en-AU" baseline="0" dirty="0"/>
              <a:t>ed graph. The weight of road can present distance and travel time. It is usually an approximate planar graph</a:t>
            </a:r>
            <a:endParaRPr lang="en-AU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65D26-9788-42EC-A62C-7E7A186AFA47}" type="slidenum">
              <a:rPr lang="en-AU" smtClean="0"/>
            </a:fld>
            <a:endParaRPr lang="en-A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https://www.researchgate.net/figure/The-defined-Performance-ased-Standards-PBS-road-network-in-Australia-showing-PBS_fig4_265404087</a:t>
            </a:r>
            <a:endParaRPr lang="en-AU" dirty="0"/>
          </a:p>
          <a:p>
            <a:endParaRPr lang="en-AU" dirty="0"/>
          </a:p>
          <a:p>
            <a:r>
              <a:rPr lang="en-AU" dirty="0"/>
              <a:t>Road network is a weight</a:t>
            </a:r>
            <a:r>
              <a:rPr lang="en-AU" baseline="0" dirty="0"/>
              <a:t>ed graph. The weight of road can present distance and travel time. It is usually an approximate planar graph</a:t>
            </a:r>
            <a:endParaRPr lang="en-AU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65D26-9788-42EC-A62C-7E7A186AFA47}" type="slidenum">
              <a:rPr lang="en-AU" smtClean="0"/>
            </a:fld>
            <a:endParaRPr lang="en-A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https://www.researchgate.net/figure/The-defined-Performance-ased-Standards-PBS-road-network-in-Australia-showing-PBS_fig4_265404087</a:t>
            </a:r>
            <a:endParaRPr lang="en-AU" dirty="0"/>
          </a:p>
          <a:p>
            <a:endParaRPr lang="en-AU" dirty="0"/>
          </a:p>
          <a:p>
            <a:r>
              <a:rPr lang="en-AU" dirty="0"/>
              <a:t>Road network is a weight</a:t>
            </a:r>
            <a:r>
              <a:rPr lang="en-AU" baseline="0" dirty="0"/>
              <a:t>ed graph. The weight of road can present distance and travel time. It is usually an approximate planar graph</a:t>
            </a:r>
            <a:endParaRPr lang="en-AU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65D26-9788-42EC-A62C-7E7A186AFA47}" type="slidenum">
              <a:rPr lang="en-AU" smtClean="0"/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771800" y="828668"/>
            <a:ext cx="6015042" cy="671506"/>
          </a:xfrm>
        </p:spPr>
        <p:txBody>
          <a:bodyPr/>
          <a:lstStyle>
            <a:lvl1pPr algn="r">
              <a:defRPr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097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</p:spPr>
        <p:txBody>
          <a:bodyPr/>
          <a:lstStyle>
            <a:lvl1pPr eaLnBrk="1" hangingPunct="1">
              <a:defRPr b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19475" y="6400800"/>
            <a:ext cx="2895600" cy="457200"/>
          </a:xfrm>
          <a:prstGeom prst="rect">
            <a:avLst/>
          </a:prstGeom>
        </p:spPr>
        <p:txBody>
          <a:bodyPr/>
          <a:lstStyle>
            <a:lvl1pPr eaLnBrk="1" hangingPunct="1">
              <a:defRPr b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8257CA51-0034-49E4-B4B3-8AFF8F668DA9}" type="slidenum">
              <a:rPr lang="zh-CN" altLang="en-US" smtClean="0"/>
            </a:fld>
            <a:endParaRPr lang="en-US" altLang="zh-CN"/>
          </a:p>
        </p:txBody>
      </p:sp>
      <p:sp>
        <p:nvSpPr>
          <p:cNvPr id="8" name="Rectangle 7"/>
          <p:cNvSpPr/>
          <p:nvPr userDrawn="1"/>
        </p:nvSpPr>
        <p:spPr>
          <a:xfrm>
            <a:off x="0" y="1484784"/>
            <a:ext cx="533400" cy="228600"/>
          </a:xfrm>
          <a:prstGeom prst="rect">
            <a:avLst/>
          </a:prstGeom>
          <a:solidFill>
            <a:srgbClr val="FFCC99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590550" y="1484784"/>
            <a:ext cx="8553450" cy="228600"/>
          </a:xfrm>
          <a:prstGeom prst="rect">
            <a:avLst/>
          </a:prstGeom>
          <a:solidFill>
            <a:srgbClr val="0070C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2" y="285728"/>
            <a:ext cx="7527210" cy="533400"/>
          </a:xfrm>
        </p:spPr>
        <p:txBody>
          <a:bodyPr/>
          <a:lstStyle>
            <a:lvl1pPr>
              <a:defRPr sz="3800" b="1">
                <a:solidFill>
                  <a:srgbClr val="005C2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71563"/>
            <a:ext cx="8911350" cy="51816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p"/>
              <a:defRPr sz="3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ts val="0"/>
              </a:spcBef>
              <a:buFont typeface="Wingdings" panose="05000000000000000000" pitchFamily="2" charset="2"/>
              <a:buChar char="l"/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spcBef>
                <a:spcPts val="0"/>
              </a:spcBef>
              <a:defRPr sz="28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spcBef>
                <a:spcPts val="0"/>
              </a:spcBef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8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</p:spPr>
        <p:txBody>
          <a:bodyPr/>
          <a:lstStyle>
            <a:lvl1pPr eaLnBrk="1" hangingPunct="1"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400800"/>
            <a:ext cx="2895600" cy="457200"/>
          </a:xfrm>
          <a:prstGeom prst="rect">
            <a:avLst/>
          </a:prstGeom>
        </p:spPr>
        <p:txBody>
          <a:bodyPr/>
          <a:lstStyle>
            <a:lvl1pPr eaLnBrk="1" hangingPunct="1"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262E079A-18BC-42B2-A6C0-61BFA2EC9C47}" type="slidenum">
              <a:rPr lang="zh-CN" altLang="en-US" smtClean="0"/>
            </a:fld>
            <a:endParaRPr lang="en-US" altLang="zh-CN"/>
          </a:p>
        </p:txBody>
      </p:sp>
      <p:sp>
        <p:nvSpPr>
          <p:cNvPr id="11" name="Rectangle 8"/>
          <p:cNvSpPr/>
          <p:nvPr userDrawn="1"/>
        </p:nvSpPr>
        <p:spPr>
          <a:xfrm>
            <a:off x="590550" y="896144"/>
            <a:ext cx="8553450" cy="228600"/>
          </a:xfrm>
          <a:prstGeom prst="rect">
            <a:avLst/>
          </a:prstGeom>
          <a:solidFill>
            <a:srgbClr val="0070C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  <a:ea typeface="宋体" pitchFamily="2" charset="-122"/>
              <a:cs typeface="Arial" panose="020B0604020202020204" pitchFamily="34" charset="0"/>
            </a:endParaRPr>
          </a:p>
        </p:txBody>
      </p:sp>
      <p:sp>
        <p:nvSpPr>
          <p:cNvPr id="12" name="Rectangle 7"/>
          <p:cNvSpPr/>
          <p:nvPr userDrawn="1"/>
        </p:nvSpPr>
        <p:spPr>
          <a:xfrm>
            <a:off x="0" y="896144"/>
            <a:ext cx="533400" cy="228600"/>
          </a:xfrm>
          <a:prstGeom prst="rect">
            <a:avLst/>
          </a:prstGeom>
          <a:solidFill>
            <a:srgbClr val="FFCC99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  <a:ea typeface="宋体" pitchFamily="2" charset="-122"/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" y="4614"/>
            <a:ext cx="897092" cy="89709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" y="4614"/>
            <a:ext cx="897092" cy="897092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7806BD-A5F0-4A34-A4DD-364182D94B6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7806BD-A5F0-4A34-A4DD-364182D94B6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699793" y="357188"/>
            <a:ext cx="6229896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994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0" sz="1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8A7806BD-A5F0-4A34-A4DD-364182D94B64}" type="slidenum">
              <a:rPr lang="zh-CN" altLang="en-US" smtClean="0"/>
            </a:fld>
            <a:endParaRPr lang="en-US" altLang="zh-CN"/>
          </a:p>
        </p:txBody>
      </p:sp>
      <p:sp>
        <p:nvSpPr>
          <p:cNvPr id="1028" name="Line 12"/>
          <p:cNvSpPr>
            <a:spLocks noChangeShapeType="1"/>
          </p:cNvSpPr>
          <p:nvPr/>
        </p:nvSpPr>
        <p:spPr bwMode="auto">
          <a:xfrm>
            <a:off x="71438" y="1000125"/>
            <a:ext cx="8610600" cy="0"/>
          </a:xfrm>
          <a:prstGeom prst="line">
            <a:avLst/>
          </a:prstGeom>
          <a:noFill/>
          <a:ln w="76200">
            <a:solidFill>
              <a:srgbClr val="0070C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rgbClr val="005C2B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2060"/>
          </a:solidFill>
          <a:latin typeface="Tahoma" panose="020B0604030504040204" pitchFamily="34" charset="0"/>
          <a:ea typeface="黑体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2060"/>
          </a:solidFill>
          <a:latin typeface="Tahoma" panose="020B0604030504040204" pitchFamily="34" charset="0"/>
          <a:ea typeface="黑体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2060"/>
          </a:solidFill>
          <a:latin typeface="Tahoma" panose="020B0604030504040204" pitchFamily="34" charset="0"/>
          <a:ea typeface="黑体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2060"/>
          </a:solidFill>
          <a:latin typeface="Tahoma" panose="020B0604030504040204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hlink"/>
          </a:solidFill>
          <a:latin typeface="Tahoma" panose="020B0604030504040204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hlink"/>
          </a:solidFill>
          <a:latin typeface="Tahoma" panose="020B0604030504040204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hlink"/>
          </a:solidFill>
          <a:latin typeface="Tahoma" panose="020B0604030504040204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hlink"/>
          </a:solidFill>
          <a:latin typeface="Tahoma" panose="020B0604030504040204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2800">
          <a:solidFill>
            <a:srgbClr val="0000FF"/>
          </a:solidFill>
          <a:latin typeface="+mn-lt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ü"/>
        <a:defRPr kumimoji="1" sz="2400">
          <a:solidFill>
            <a:schemeClr val="tx1"/>
          </a:solidFill>
          <a:latin typeface="黑体" pitchFamily="2" charset="-122"/>
          <a:ea typeface="黑体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tags" Target="../tags/tag1.xml"/><Relationship Id="rId3" Type="http://schemas.openxmlformats.org/officeDocument/2006/relationships/image" Target="../media/image29.png"/><Relationship Id="rId2" Type="http://schemas.openxmlformats.org/officeDocument/2006/relationships/image" Target="../media/image20.png"/><Relationship Id="rId1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7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32.png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tags" Target="../tags/tag2.xml"/><Relationship Id="rId3" Type="http://schemas.openxmlformats.org/officeDocument/2006/relationships/image" Target="../media/image29.png"/><Relationship Id="rId2" Type="http://schemas.openxmlformats.org/officeDocument/2006/relationships/image" Target="../media/image20.png"/><Relationship Id="rId1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8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32.png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tags" Target="../tags/tag3.xml"/><Relationship Id="rId3" Type="http://schemas.openxmlformats.org/officeDocument/2006/relationships/image" Target="../media/image29.png"/><Relationship Id="rId2" Type="http://schemas.openxmlformats.org/officeDocument/2006/relationships/image" Target="../media/image20.png"/><Relationship Id="rId1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0" Type="http://schemas.openxmlformats.org/officeDocument/2006/relationships/notesSlide" Target="../notesSlides/notesSlide8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4" Type="http://schemas.openxmlformats.org/officeDocument/2006/relationships/notesSlide" Target="../notesSlides/notesSlide9.x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9.png"/><Relationship Id="rId11" Type="http://schemas.openxmlformats.org/officeDocument/2006/relationships/image" Target="../media/image18.png"/><Relationship Id="rId10" Type="http://schemas.openxmlformats.org/officeDocument/2006/relationships/image" Target="../media/image17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44896" y="1783080"/>
            <a:ext cx="8991600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AU" sz="3200" dirty="0"/>
              <a:t> Efficient Top-k Ego-Betweenness Search</a:t>
            </a:r>
            <a:endParaRPr lang="en-US" altLang="en-AU" sz="3200" dirty="0"/>
          </a:p>
        </p:txBody>
      </p:sp>
      <p:sp>
        <p:nvSpPr>
          <p:cNvPr id="5" name="Subtitle 2"/>
          <p:cNvSpPr txBox="1"/>
          <p:nvPr/>
        </p:nvSpPr>
        <p:spPr>
          <a:xfrm>
            <a:off x="323630" y="3717032"/>
            <a:ext cx="8434132" cy="843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600" dirty="0"/>
              <a:t>Qi Zhang,</a:t>
            </a:r>
            <a:r>
              <a:rPr lang="en-US" altLang="en-US" sz="1600" dirty="0"/>
              <a:t> Rong-Hua Li, Minjia pan, Yongheng Dai, Guoren Wang, Ye Yuan </a:t>
            </a:r>
            <a:endParaRPr lang="en-US" altLang="zh-CN" sz="1600" baseline="30000" dirty="0"/>
          </a:p>
          <a:p>
            <a:pPr>
              <a:lnSpc>
                <a:spcPct val="200000"/>
              </a:lnSpc>
            </a:pPr>
            <a:r>
              <a:rPr lang="en-US" sz="2000" baseline="30000" dirty="0"/>
              <a:t>ICDE</a:t>
            </a:r>
            <a:r>
              <a:rPr lang="zh-CN" altLang="en-US" sz="2000" baseline="30000" dirty="0"/>
              <a:t> </a:t>
            </a:r>
            <a:r>
              <a:rPr lang="en-US" altLang="zh-CN" sz="2000" baseline="30000" dirty="0"/>
              <a:t>2022</a:t>
            </a:r>
            <a:endParaRPr lang="en-US" sz="2000" baseline="30000" dirty="0"/>
          </a:p>
          <a:p>
            <a:endParaRPr lang="en-US" sz="1600" dirty="0"/>
          </a:p>
          <a:p>
            <a:endParaRPr 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321244" y="5157192"/>
            <a:ext cx="45015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汇报人：何智鹏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指导老师：欧阳典</a:t>
            </a:r>
            <a:endParaRPr kumimoji="1"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Picture 4" descr="http://zsjy.gzhu.edu.cn/images/pic_logo.pn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45034" b="-7143"/>
          <a:stretch>
            <a:fillRect/>
          </a:stretch>
        </p:blipFill>
        <p:spPr bwMode="auto">
          <a:xfrm>
            <a:off x="35496" y="72508"/>
            <a:ext cx="3463289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4614"/>
            <a:ext cx="1113116" cy="111311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814" y="26865"/>
            <a:ext cx="1484186" cy="10686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20"/>
    </mc:Choice>
    <mc:Fallback>
      <p:transition spd="slow" advTm="312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AU" dirty="0">
                <a:sym typeface="+mn-ea"/>
              </a:rPr>
              <a:t>相关</a:t>
            </a:r>
            <a:r>
              <a:rPr lang="zh-CN" altLang="en-AU" dirty="0">
                <a:sym typeface="+mn-ea"/>
              </a:rPr>
              <a:t>研究</a:t>
            </a:r>
            <a:endParaRPr lang="zh-CN" altLang="en-AU" dirty="0">
              <a:sym typeface="+mn-ea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262E079A-18BC-42B2-A6C0-61BFA2EC9C47}" type="slidenum">
              <a:rPr lang="zh-CN" altLang="en-US" smtClean="0"/>
            </a:fld>
            <a:endParaRPr lang="en-US" altLang="zh-CN"/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232410" y="1124585"/>
            <a:ext cx="8911590" cy="834390"/>
          </a:xfrm>
        </p:spPr>
        <p:txBody>
          <a:bodyPr/>
          <a:p>
            <a:r>
              <a:rPr lang="en-US" altLang="en-AU" sz="2400" b="0" dirty="0">
                <a:solidFill>
                  <a:schemeClr val="tx1"/>
                </a:solidFill>
              </a:rPr>
              <a:t>Betweenness </a:t>
            </a:r>
            <a:r>
              <a:rPr lang="en-AU" sz="2800" b="0" dirty="0">
                <a:solidFill>
                  <a:schemeClr val="tx1"/>
                </a:solidFill>
              </a:rPr>
              <a:t> </a:t>
            </a:r>
            <a:r>
              <a:rPr lang="en-US" altLang="en-AU" sz="2800" b="0" dirty="0">
                <a:solidFill>
                  <a:schemeClr val="tx1"/>
                </a:solidFill>
              </a:rPr>
              <a:t>   </a:t>
            </a:r>
            <a:r>
              <a:rPr lang="en-AU" sz="2800" b="0" dirty="0">
                <a:solidFill>
                  <a:schemeClr val="tx1"/>
                </a:solidFill>
              </a:rPr>
              <a:t>	</a:t>
            </a:r>
            <a:r>
              <a:rPr lang="zh-CN" altLang="en-US" sz="2800" b="0" dirty="0">
                <a:solidFill>
                  <a:schemeClr val="tx1"/>
                </a:solidFill>
              </a:rPr>
              <a:t>  </a:t>
            </a:r>
            <a:endParaRPr lang="en-AU" sz="2800" dirty="0">
              <a:solidFill>
                <a:srgbClr val="FF0000"/>
              </a:solidFill>
            </a:endParaRPr>
          </a:p>
          <a:p>
            <a:pPr marL="457200" lvl="1" indent="0" latinLnBrk="0">
              <a:lnSpc>
                <a:spcPct val="150000"/>
              </a:lnSpc>
              <a:buNone/>
            </a:pPr>
            <a:endParaRPr lang="en-AU" sz="2000" b="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zh-CN" altLang="en-US" sz="2000" b="0" dirty="0">
              <a:solidFill>
                <a:schemeClr val="tx1"/>
              </a:solidFill>
            </a:endParaRPr>
          </a:p>
        </p:txBody>
      </p:sp>
      <p:sp>
        <p:nvSpPr>
          <p:cNvPr id="7" name="Content Placeholder 4"/>
          <p:cNvSpPr>
            <a:spLocks noGrp="1"/>
          </p:cNvSpPr>
          <p:nvPr/>
        </p:nvSpPr>
        <p:spPr>
          <a:xfrm>
            <a:off x="323850" y="1223645"/>
            <a:ext cx="8619490" cy="73533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p"/>
              <a:defRPr kumimoji="1" sz="36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 marL="1600200" indent="-22860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8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 latinLnBrk="0">
              <a:lnSpc>
                <a:spcPct val="100000"/>
              </a:lnSpc>
              <a:buNone/>
            </a:pPr>
            <a:r>
              <a:rPr lang="en-AU" sz="2800" b="0" dirty="0">
                <a:solidFill>
                  <a:schemeClr val="tx1"/>
                </a:solidFill>
              </a:rPr>
              <a:t> </a:t>
            </a:r>
            <a:r>
              <a:rPr lang="en-US" altLang="en-AU" sz="2800" b="0" dirty="0">
                <a:solidFill>
                  <a:schemeClr val="tx1"/>
                </a:solidFill>
              </a:rPr>
              <a:t>   </a:t>
            </a:r>
            <a:r>
              <a:rPr lang="en-AU" sz="2800" b="0" dirty="0">
                <a:solidFill>
                  <a:schemeClr val="tx1"/>
                </a:solidFill>
              </a:rPr>
              <a:t>	</a:t>
            </a:r>
            <a:r>
              <a:rPr lang="zh-CN" altLang="en-US" sz="2800" b="0" dirty="0">
                <a:solidFill>
                  <a:schemeClr val="tx1"/>
                </a:solidFill>
              </a:rPr>
              <a:t>  </a:t>
            </a:r>
            <a:endParaRPr lang="en-AU" sz="2800" dirty="0">
              <a:solidFill>
                <a:srgbClr val="FF0000"/>
              </a:solidFill>
            </a:endParaRPr>
          </a:p>
          <a:p>
            <a:pPr lvl="1" latinLnBrk="0">
              <a:lnSpc>
                <a:spcPct val="100000"/>
              </a:lnSpc>
            </a:pPr>
            <a:r>
              <a:rPr sz="2000" b="0" dirty="0">
                <a:solidFill>
                  <a:schemeClr val="tx1"/>
                </a:solidFill>
              </a:rPr>
              <a:t>一个顶点的</a:t>
            </a:r>
            <a:r>
              <a:rPr lang="en-US" sz="2000" b="0" dirty="0">
                <a:solidFill>
                  <a:schemeClr val="tx1"/>
                </a:solidFill>
              </a:rPr>
              <a:t>BC</a:t>
            </a:r>
            <a:r>
              <a:rPr lang="zh-CN" altLang="en-US" sz="2000" b="0" dirty="0">
                <a:solidFill>
                  <a:schemeClr val="tx1"/>
                </a:solidFill>
              </a:rPr>
              <a:t>值</a:t>
            </a:r>
            <a:r>
              <a:rPr sz="2000" b="0" dirty="0">
                <a:solidFill>
                  <a:schemeClr val="tx1"/>
                </a:solidFill>
              </a:rPr>
              <a:t>通常很难计算，因为它需要探索</a:t>
            </a:r>
            <a:r>
              <a:rPr lang="zh-CN" sz="2000" b="0" dirty="0">
                <a:solidFill>
                  <a:schemeClr val="tx1"/>
                </a:solidFill>
              </a:rPr>
              <a:t>与</a:t>
            </a:r>
            <a:r>
              <a:rPr sz="2000" b="0" dirty="0">
                <a:solidFill>
                  <a:schemeClr val="tx1"/>
                </a:solidFill>
              </a:rPr>
              <a:t>其他顶点之间的所有最短路径</a:t>
            </a:r>
            <a:r>
              <a:rPr lang="zh-CN" sz="2000" b="0" dirty="0">
                <a:solidFill>
                  <a:schemeClr val="tx1"/>
                </a:solidFill>
              </a:rPr>
              <a:t>；</a:t>
            </a:r>
            <a:endParaRPr sz="2000" b="0" dirty="0">
              <a:solidFill>
                <a:schemeClr val="tx1"/>
              </a:solidFill>
            </a:endParaRPr>
          </a:p>
          <a:p>
            <a:pPr lvl="1" latinLnBrk="0">
              <a:lnSpc>
                <a:spcPct val="100000"/>
              </a:lnSpc>
            </a:pPr>
            <a:endParaRPr sz="2000" b="0" dirty="0">
              <a:solidFill>
                <a:schemeClr val="tx1"/>
              </a:solidFill>
            </a:endParaRPr>
          </a:p>
          <a:p>
            <a:pPr marL="457200" lvl="1" indent="0" latinLnBrk="0">
              <a:lnSpc>
                <a:spcPct val="100000"/>
              </a:lnSpc>
              <a:buNone/>
            </a:pPr>
            <a:endParaRPr lang="en-AU" sz="2000" b="0" dirty="0">
              <a:solidFill>
                <a:schemeClr val="tx1"/>
              </a:solidFill>
            </a:endParaRPr>
          </a:p>
          <a:p>
            <a:pPr marL="457200" lvl="1" indent="0" latinLnBrk="0">
              <a:lnSpc>
                <a:spcPct val="100000"/>
              </a:lnSpc>
              <a:buNone/>
            </a:pPr>
            <a:endParaRPr lang="zh-CN" altLang="en-US" sz="2000" b="0" dirty="0">
              <a:solidFill>
                <a:schemeClr val="tx1"/>
              </a:solidFill>
            </a:endParaRPr>
          </a:p>
        </p:txBody>
      </p:sp>
      <p:sp>
        <p:nvSpPr>
          <p:cNvPr id="2" name="Content Placeholder 4"/>
          <p:cNvSpPr>
            <a:spLocks noGrp="1"/>
          </p:cNvSpPr>
          <p:nvPr/>
        </p:nvSpPr>
        <p:spPr>
          <a:xfrm>
            <a:off x="323850" y="1917065"/>
            <a:ext cx="8619490" cy="73533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p"/>
              <a:defRPr kumimoji="1" sz="36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 marL="1600200" indent="-22860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8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 latinLnBrk="0">
              <a:lnSpc>
                <a:spcPct val="100000"/>
              </a:lnSpc>
              <a:buNone/>
            </a:pPr>
            <a:r>
              <a:rPr lang="en-AU" sz="2800" b="0" dirty="0">
                <a:solidFill>
                  <a:schemeClr val="tx1"/>
                </a:solidFill>
              </a:rPr>
              <a:t> </a:t>
            </a:r>
            <a:r>
              <a:rPr lang="en-US" altLang="en-AU" sz="2800" b="0" dirty="0">
                <a:solidFill>
                  <a:schemeClr val="tx1"/>
                </a:solidFill>
              </a:rPr>
              <a:t>   </a:t>
            </a:r>
            <a:r>
              <a:rPr lang="en-AU" sz="2800" b="0" dirty="0">
                <a:solidFill>
                  <a:schemeClr val="tx1"/>
                </a:solidFill>
              </a:rPr>
              <a:t>	</a:t>
            </a:r>
            <a:r>
              <a:rPr lang="zh-CN" altLang="en-US" sz="2800" b="0" dirty="0">
                <a:solidFill>
                  <a:schemeClr val="tx1"/>
                </a:solidFill>
              </a:rPr>
              <a:t>  </a:t>
            </a:r>
            <a:endParaRPr lang="en-AU" sz="2800" dirty="0">
              <a:solidFill>
                <a:srgbClr val="FF0000"/>
              </a:solidFill>
            </a:endParaRPr>
          </a:p>
          <a:p>
            <a:pPr lvl="1" latinLnBrk="0">
              <a:lnSpc>
                <a:spcPct val="100000"/>
              </a:lnSpc>
            </a:pPr>
            <a:r>
              <a:rPr sz="2000" b="0" dirty="0">
                <a:solidFill>
                  <a:schemeClr val="tx1"/>
                </a:solidFill>
              </a:rPr>
              <a:t>这样的时间复杂度只有在具有几万个顶点和边的小图中才能被接受，但对于具有数百万个顶点和数</a:t>
            </a:r>
            <a:r>
              <a:rPr lang="zh-CN" sz="2000" b="0" dirty="0">
                <a:solidFill>
                  <a:schemeClr val="tx1"/>
                </a:solidFill>
              </a:rPr>
              <a:t>亿条边</a:t>
            </a:r>
            <a:r>
              <a:rPr sz="2000" b="0" dirty="0">
                <a:solidFill>
                  <a:schemeClr val="tx1"/>
                </a:solidFill>
              </a:rPr>
              <a:t>的现代网络来说</a:t>
            </a:r>
            <a:r>
              <a:rPr lang="zh-CN" sz="2000" b="0" dirty="0">
                <a:solidFill>
                  <a:schemeClr val="tx1"/>
                </a:solidFill>
              </a:rPr>
              <a:t>代价十分昂贵。</a:t>
            </a:r>
            <a:endParaRPr sz="2000" b="0" dirty="0">
              <a:solidFill>
                <a:schemeClr val="tx1"/>
              </a:solidFill>
            </a:endParaRPr>
          </a:p>
          <a:p>
            <a:pPr marL="457200" lvl="1" indent="0" latinLnBrk="0">
              <a:lnSpc>
                <a:spcPct val="100000"/>
              </a:lnSpc>
              <a:buNone/>
            </a:pPr>
            <a:endParaRPr lang="en-AU" sz="2000" b="0" dirty="0">
              <a:solidFill>
                <a:schemeClr val="tx1"/>
              </a:solidFill>
            </a:endParaRPr>
          </a:p>
          <a:p>
            <a:pPr marL="457200" lvl="1" indent="0" latinLnBrk="0">
              <a:lnSpc>
                <a:spcPct val="100000"/>
              </a:lnSpc>
              <a:buNone/>
            </a:pPr>
            <a:endParaRPr lang="zh-CN" altLang="en-US" sz="20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982"/>
    </mc:Choice>
    <mc:Fallback>
      <p:transition spd="slow" advTm="10982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747962"/>
            <a:ext cx="7772400" cy="1362075"/>
          </a:xfrm>
        </p:spPr>
        <p:txBody>
          <a:bodyPr/>
          <a:lstStyle/>
          <a:p>
            <a:pPr algn="ctr"/>
            <a:r>
              <a:rPr lang="en-US" altLang="zh-CN" sz="4800" dirty="0"/>
              <a:t>Ego-Betweenness </a:t>
            </a:r>
            <a:endParaRPr lang="en-US" altLang="zh-CN" sz="4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7806BD-A5F0-4A34-A4DD-364182D94B64}" type="slidenum">
              <a:rPr lang="zh-CN" altLang="en-US" smtClean="0"/>
            </a:fld>
            <a:endParaRPr lang="en-US" altLang="zh-CN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827405" y="3285807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rgbClr val="005C2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2060"/>
                </a:solidFill>
                <a:latin typeface="Tahoma" panose="020B0604030504040204" pitchFamily="34" charset="0"/>
                <a:ea typeface="黑体" pitchFamily="2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2060"/>
                </a:solidFill>
                <a:latin typeface="Tahoma" panose="020B0604030504040204" pitchFamily="34" charset="0"/>
                <a:ea typeface="黑体" pitchFamily="2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2060"/>
                </a:solidFill>
                <a:latin typeface="Tahoma" panose="020B0604030504040204" pitchFamily="34" charset="0"/>
                <a:ea typeface="黑体" pitchFamily="2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2060"/>
                </a:solidFill>
                <a:latin typeface="Tahoma" panose="020B0604030504040204" pitchFamily="34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hlink"/>
                </a:solidFill>
                <a:latin typeface="Tahoma" panose="020B0604030504040204" pitchFamily="34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hlink"/>
                </a:solidFill>
                <a:latin typeface="Tahoma" panose="020B0604030504040204" pitchFamily="34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hlink"/>
                </a:solidFill>
                <a:latin typeface="Tahoma" panose="020B0604030504040204" pitchFamily="34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hlink"/>
                </a:solidFill>
                <a:latin typeface="Tahoma" panose="020B0604030504040204" pitchFamily="34" charset="0"/>
                <a:ea typeface="黑体" pitchFamily="2" charset="-122"/>
              </a:defRPr>
            </a:lvl9pPr>
          </a:lstStyle>
          <a:p>
            <a:pPr algn="ctr"/>
            <a:endParaRPr lang="zh-CN" altLang="en-US" sz="3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63"/>
    </mc:Choice>
    <mc:Fallback>
      <p:transition spd="slow" advTm="15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算法</a:t>
            </a:r>
            <a:r>
              <a:rPr lang="zh-CN" altLang="en-US" dirty="0">
                <a:sym typeface="+mn-ea"/>
              </a:rPr>
              <a:t>介绍</a:t>
            </a:r>
            <a:endParaRPr lang="zh-CN" altLang="en-US" dirty="0">
              <a:sym typeface="+mn-ea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2410" y="1125220"/>
            <a:ext cx="8911590" cy="640080"/>
          </a:xfrm>
        </p:spPr>
        <p:txBody>
          <a:bodyPr/>
          <a:lstStyle/>
          <a:p>
            <a:r>
              <a:rPr lang="en-US" altLang="zh-CN" sz="2400" b="0" dirty="0">
                <a:solidFill>
                  <a:schemeClr val="tx1"/>
                </a:solidFill>
              </a:rPr>
              <a:t>Ego-network</a:t>
            </a:r>
            <a:r>
              <a:rPr lang="en-US" altLang="en-AU" sz="2800" b="0" dirty="0">
                <a:solidFill>
                  <a:schemeClr val="tx1"/>
                </a:solidFill>
              </a:rPr>
              <a:t>  </a:t>
            </a:r>
            <a:r>
              <a:rPr lang="en-AU" sz="2800" b="0" dirty="0">
                <a:solidFill>
                  <a:schemeClr val="tx1"/>
                </a:solidFill>
              </a:rPr>
              <a:t>	</a:t>
            </a:r>
            <a:r>
              <a:rPr lang="zh-CN" altLang="en-US" sz="2800" b="0" dirty="0">
                <a:solidFill>
                  <a:schemeClr val="tx1"/>
                </a:solidFill>
              </a:rPr>
              <a:t>  </a:t>
            </a:r>
            <a:endParaRPr lang="zh-CN" altLang="en-US" sz="2000" b="0" dirty="0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2E079A-18BC-42B2-A6C0-61BFA2EC9C47}" type="slidenum">
              <a:rPr lang="zh-CN" altLang="en-US" smtClean="0"/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450" y="2578735"/>
            <a:ext cx="3512185" cy="23755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310" y="2421255"/>
            <a:ext cx="1542415" cy="2691130"/>
          </a:xfrm>
          <a:prstGeom prst="rect">
            <a:avLst/>
          </a:prstGeom>
        </p:spPr>
      </p:pic>
      <p:sp>
        <p:nvSpPr>
          <p:cNvPr id="8" name="Content Placeholder 4"/>
          <p:cNvSpPr>
            <a:spLocks noGrp="1"/>
          </p:cNvSpPr>
          <p:nvPr/>
        </p:nvSpPr>
        <p:spPr>
          <a:xfrm>
            <a:off x="378460" y="1223010"/>
            <a:ext cx="8619490" cy="136969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p"/>
              <a:defRPr kumimoji="1" sz="36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 marL="1600200" indent="-22860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8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 latinLnBrk="0">
              <a:lnSpc>
                <a:spcPct val="100000"/>
              </a:lnSpc>
              <a:buNone/>
            </a:pPr>
            <a:r>
              <a:rPr lang="en-AU" sz="2800" b="0" dirty="0">
                <a:solidFill>
                  <a:schemeClr val="tx1"/>
                </a:solidFill>
              </a:rPr>
              <a:t> </a:t>
            </a:r>
            <a:r>
              <a:rPr lang="en-US" altLang="en-AU" sz="2800" b="0" dirty="0">
                <a:solidFill>
                  <a:schemeClr val="tx1"/>
                </a:solidFill>
              </a:rPr>
              <a:t>   </a:t>
            </a:r>
            <a:r>
              <a:rPr lang="en-AU" sz="2800" b="0" dirty="0">
                <a:solidFill>
                  <a:schemeClr val="tx1"/>
                </a:solidFill>
              </a:rPr>
              <a:t>	</a:t>
            </a:r>
            <a:r>
              <a:rPr lang="zh-CN" altLang="en-US" sz="2800" b="0" dirty="0">
                <a:solidFill>
                  <a:schemeClr val="tx1"/>
                </a:solidFill>
              </a:rPr>
              <a:t>  </a:t>
            </a:r>
            <a:endParaRPr lang="en-AU" sz="2800" dirty="0">
              <a:solidFill>
                <a:srgbClr val="FF0000"/>
              </a:solidFill>
            </a:endParaRPr>
          </a:p>
          <a:p>
            <a:pPr lvl="1" latinLnBrk="0">
              <a:lnSpc>
                <a:spcPct val="100000"/>
              </a:lnSpc>
            </a:pPr>
            <a:r>
              <a:rPr lang="zh-CN" altLang="en-US" sz="2000" b="0" dirty="0">
                <a:solidFill>
                  <a:schemeClr val="tx1"/>
                </a:solidFill>
              </a:rPr>
              <a:t>对于</a:t>
            </a:r>
            <a:r>
              <a:rPr lang="en-US" altLang="zh-CN" sz="2000" b="0" i="1" dirty="0">
                <a:solidFill>
                  <a:schemeClr val="tx1"/>
                </a:solidFill>
              </a:rPr>
              <a:t>G=(V,E)</a:t>
            </a:r>
            <a:r>
              <a:rPr lang="zh-CN" altLang="en-US" sz="2000" b="0" dirty="0">
                <a:solidFill>
                  <a:schemeClr val="tx1"/>
                </a:solidFill>
              </a:rPr>
              <a:t>中的顶点</a:t>
            </a:r>
            <a:r>
              <a:rPr lang="en-US" altLang="zh-CN" sz="2000" b="0" dirty="0">
                <a:solidFill>
                  <a:schemeClr val="tx1"/>
                </a:solidFill>
              </a:rPr>
              <a:t>v</a:t>
            </a:r>
            <a:r>
              <a:rPr lang="zh-CN" altLang="en-US" sz="2000" b="0" dirty="0">
                <a:solidFill>
                  <a:schemeClr val="tx1"/>
                </a:solidFill>
              </a:rPr>
              <a:t>，</a:t>
            </a:r>
            <a:r>
              <a:rPr lang="zh-CN" altLang="en-US" sz="2000" b="0" i="1" dirty="0">
                <a:solidFill>
                  <a:schemeClr val="tx1"/>
                </a:solidFill>
              </a:rPr>
              <a:t>用</a:t>
            </a:r>
            <a:r>
              <a:rPr lang="en-US" altLang="zh-CN" sz="2000" b="0" i="1" dirty="0">
                <a:solidFill>
                  <a:schemeClr val="tx1"/>
                </a:solidFill>
              </a:rPr>
              <a:t>N(v)</a:t>
            </a:r>
            <a:r>
              <a:rPr lang="zh-CN" altLang="en-US" sz="2000" b="0" i="1" dirty="0">
                <a:solidFill>
                  <a:schemeClr val="tx1"/>
                </a:solidFill>
              </a:rPr>
              <a:t>来</a:t>
            </a:r>
            <a:r>
              <a:rPr lang="zh-CN" altLang="en-US" sz="2000" b="0" dirty="0">
                <a:solidFill>
                  <a:schemeClr val="tx1"/>
                </a:solidFill>
              </a:rPr>
              <a:t>表示一个顶点</a:t>
            </a:r>
            <a:r>
              <a:rPr lang="en-US" altLang="zh-CN" sz="2000" b="0" dirty="0">
                <a:solidFill>
                  <a:schemeClr val="tx1"/>
                </a:solidFill>
              </a:rPr>
              <a:t>v</a:t>
            </a:r>
            <a:r>
              <a:rPr lang="zh-CN" altLang="en-US" sz="2000" b="0" dirty="0">
                <a:solidFill>
                  <a:schemeClr val="tx1"/>
                </a:solidFill>
              </a:rPr>
              <a:t>的邻居的集合，</a:t>
            </a:r>
            <a:r>
              <a:rPr lang="en-US" altLang="zh-CN" sz="2000" b="0" dirty="0">
                <a:solidFill>
                  <a:schemeClr val="tx1"/>
                </a:solidFill>
              </a:rPr>
              <a:t>v</a:t>
            </a:r>
            <a:r>
              <a:rPr lang="zh-CN" altLang="en-US" sz="2000" b="0" dirty="0">
                <a:solidFill>
                  <a:schemeClr val="tx1"/>
                </a:solidFill>
              </a:rPr>
              <a:t>的自我网络用</a:t>
            </a:r>
            <a:r>
              <a:rPr lang="en-US" altLang="zh-CN" sz="2000" b="0" dirty="0">
                <a:solidFill>
                  <a:schemeClr val="tx1"/>
                </a:solidFill>
              </a:rPr>
              <a:t>          </a:t>
            </a:r>
            <a:r>
              <a:rPr lang="zh-CN" altLang="en-US" sz="2000" b="0" dirty="0">
                <a:solidFill>
                  <a:schemeClr val="tx1"/>
                </a:solidFill>
              </a:rPr>
              <a:t>表示，它是由顶点集</a:t>
            </a:r>
            <a:r>
              <a:rPr lang="en-US" altLang="zh-CN" sz="2000" b="0" dirty="0">
                <a:solidFill>
                  <a:schemeClr val="tx1"/>
                </a:solidFill>
              </a:rPr>
              <a:t>                </a:t>
            </a:r>
            <a:r>
              <a:rPr lang="zh-CN" altLang="en-US" sz="2000" b="0" dirty="0">
                <a:solidFill>
                  <a:schemeClr val="tx1"/>
                </a:solidFill>
              </a:rPr>
              <a:t>诱导的</a:t>
            </a:r>
            <a:r>
              <a:rPr lang="en-US" altLang="zh-CN" sz="2000" b="0" i="1" dirty="0">
                <a:solidFill>
                  <a:schemeClr val="tx1"/>
                </a:solidFill>
              </a:rPr>
              <a:t>G</a:t>
            </a:r>
            <a:r>
              <a:rPr lang="zh-CN" altLang="en-US" sz="2000" b="0" dirty="0">
                <a:solidFill>
                  <a:schemeClr val="tx1"/>
                </a:solidFill>
              </a:rPr>
              <a:t>的一个子图。</a:t>
            </a:r>
            <a:endParaRPr lang="zh-CN" altLang="en-US" sz="2000" b="0" dirty="0">
              <a:solidFill>
                <a:schemeClr val="tx1"/>
              </a:solidFill>
            </a:endParaRPr>
          </a:p>
          <a:p>
            <a:pPr marL="457200" lvl="1" indent="0" latinLnBrk="0">
              <a:lnSpc>
                <a:spcPct val="100000"/>
              </a:lnSpc>
              <a:buNone/>
            </a:pPr>
            <a:endParaRPr lang="en-AU" sz="2000" b="0" dirty="0">
              <a:solidFill>
                <a:schemeClr val="tx1"/>
              </a:solidFill>
            </a:endParaRPr>
          </a:p>
          <a:p>
            <a:pPr marL="457200" lvl="1" indent="0" latinLnBrk="0">
              <a:lnSpc>
                <a:spcPct val="100000"/>
              </a:lnSpc>
              <a:buNone/>
            </a:pPr>
            <a:endParaRPr lang="zh-CN" altLang="en-US" sz="2000" b="0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484120" y="3644900"/>
            <a:ext cx="143510" cy="14414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467610" y="3269615"/>
            <a:ext cx="143510" cy="144145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953385" y="2966085"/>
            <a:ext cx="143510" cy="144145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004060" y="2949575"/>
            <a:ext cx="143510" cy="144145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953385" y="3644900"/>
            <a:ext cx="143510" cy="144145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467610" y="4004945"/>
            <a:ext cx="143510" cy="144145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004060" y="3628390"/>
            <a:ext cx="143510" cy="144145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21" name="Content Placeholder 4"/>
          <p:cNvSpPr>
            <a:spLocks noGrp="1"/>
          </p:cNvSpPr>
          <p:nvPr/>
        </p:nvSpPr>
        <p:spPr>
          <a:xfrm>
            <a:off x="251460" y="5013325"/>
            <a:ext cx="8911590" cy="6400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p"/>
              <a:defRPr kumimoji="1" sz="36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 marL="1600200" indent="-22860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8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r>
              <a:rPr lang="en-US" altLang="zh-CN" sz="2400" b="0" dirty="0">
                <a:solidFill>
                  <a:schemeClr val="tx1"/>
                </a:solidFill>
              </a:rPr>
              <a:t>Ego-betweenness</a:t>
            </a:r>
            <a:r>
              <a:rPr lang="en-US" altLang="en-AU" sz="2800" b="0" dirty="0">
                <a:solidFill>
                  <a:schemeClr val="tx1"/>
                </a:solidFill>
              </a:rPr>
              <a:t>  </a:t>
            </a:r>
            <a:r>
              <a:rPr lang="en-AU" sz="2800" b="0" dirty="0">
                <a:solidFill>
                  <a:schemeClr val="tx1"/>
                </a:solidFill>
              </a:rPr>
              <a:t>	</a:t>
            </a:r>
            <a:r>
              <a:rPr lang="zh-CN" altLang="en-US" sz="2800" b="0" dirty="0">
                <a:solidFill>
                  <a:schemeClr val="tx1"/>
                </a:solidFill>
              </a:rPr>
              <a:t>  </a:t>
            </a:r>
            <a:endParaRPr lang="zh-CN" altLang="en-US" sz="2000" b="0" dirty="0">
              <a:solidFill>
                <a:schemeClr val="tx1"/>
              </a:solidFill>
            </a:endParaRPr>
          </a:p>
        </p:txBody>
      </p:sp>
      <p:sp>
        <p:nvSpPr>
          <p:cNvPr id="24" name="Content Placeholder 4"/>
          <p:cNvSpPr>
            <a:spLocks noGrp="1"/>
          </p:cNvSpPr>
          <p:nvPr/>
        </p:nvSpPr>
        <p:spPr>
          <a:xfrm>
            <a:off x="397510" y="5031105"/>
            <a:ext cx="8876030" cy="136969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p"/>
              <a:defRPr kumimoji="1" sz="36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 marL="1600200" indent="-22860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8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 latinLnBrk="0">
              <a:lnSpc>
                <a:spcPct val="100000"/>
              </a:lnSpc>
              <a:buNone/>
            </a:pPr>
            <a:r>
              <a:rPr lang="en-AU" sz="2800" b="0" dirty="0">
                <a:solidFill>
                  <a:schemeClr val="tx1"/>
                </a:solidFill>
              </a:rPr>
              <a:t> </a:t>
            </a:r>
            <a:r>
              <a:rPr lang="en-US" altLang="en-AU" sz="2800" b="0" dirty="0">
                <a:solidFill>
                  <a:schemeClr val="tx1"/>
                </a:solidFill>
              </a:rPr>
              <a:t>   </a:t>
            </a:r>
            <a:r>
              <a:rPr lang="en-AU" sz="2800" b="0" dirty="0">
                <a:solidFill>
                  <a:schemeClr val="tx1"/>
                </a:solidFill>
              </a:rPr>
              <a:t>	</a:t>
            </a:r>
            <a:r>
              <a:rPr lang="zh-CN" altLang="en-US" sz="2800" b="0" dirty="0">
                <a:solidFill>
                  <a:schemeClr val="tx1"/>
                </a:solidFill>
              </a:rPr>
              <a:t>  </a:t>
            </a:r>
            <a:endParaRPr lang="en-AU" sz="2800" dirty="0">
              <a:solidFill>
                <a:srgbClr val="FF0000"/>
              </a:solidFill>
            </a:endParaRPr>
          </a:p>
          <a:p>
            <a:pPr lvl="1" latinLnBrk="0">
              <a:lnSpc>
                <a:spcPct val="100000"/>
              </a:lnSpc>
            </a:pPr>
            <a:r>
              <a:rPr lang="zh-CN" altLang="en-US" sz="2000" b="0" i="1" dirty="0">
                <a:solidFill>
                  <a:schemeClr val="tx1"/>
                </a:solidFill>
              </a:rPr>
              <a:t>G</a:t>
            </a:r>
            <a:r>
              <a:rPr lang="zh-CN" altLang="en-US" sz="2000" b="0" dirty="0">
                <a:solidFill>
                  <a:schemeClr val="tx1"/>
                </a:solidFill>
              </a:rPr>
              <a:t>中一个顶点</a:t>
            </a:r>
            <a:r>
              <a:rPr lang="en-US" altLang="zh-CN" sz="2000" b="0" i="1" dirty="0">
                <a:solidFill>
                  <a:schemeClr val="tx1"/>
                </a:solidFill>
              </a:rPr>
              <a:t>v </a:t>
            </a:r>
            <a:r>
              <a:rPr lang="zh-CN" altLang="en-US" sz="2000" b="0" dirty="0">
                <a:solidFill>
                  <a:schemeClr val="tx1"/>
                </a:solidFill>
              </a:rPr>
              <a:t>的</a:t>
            </a:r>
            <a:r>
              <a:rPr lang="en-US" altLang="zh-CN" sz="2000" b="0" dirty="0">
                <a:solidFill>
                  <a:schemeClr val="tx1"/>
                </a:solidFill>
              </a:rPr>
              <a:t>ego-betweenness</a:t>
            </a:r>
            <a:r>
              <a:rPr lang="zh-CN" altLang="en-US" sz="2000" b="0" dirty="0">
                <a:solidFill>
                  <a:schemeClr val="tx1"/>
                </a:solidFill>
              </a:rPr>
              <a:t>值用</a:t>
            </a:r>
            <a:r>
              <a:rPr lang="en-US" altLang="zh-CN" sz="2000" b="0" dirty="0">
                <a:solidFill>
                  <a:schemeClr val="tx1"/>
                </a:solidFill>
              </a:rPr>
              <a:t>          </a:t>
            </a:r>
            <a:r>
              <a:rPr lang="zh-CN" altLang="en-US" sz="2000" b="0" dirty="0">
                <a:solidFill>
                  <a:schemeClr val="tx1"/>
                </a:solidFill>
              </a:rPr>
              <a:t>来表示，其定义</a:t>
            </a:r>
            <a:r>
              <a:rPr lang="zh-CN" altLang="en-US" sz="2000" b="0" dirty="0">
                <a:solidFill>
                  <a:schemeClr val="tx1"/>
                </a:solidFill>
              </a:rPr>
              <a:t>为：</a:t>
            </a:r>
            <a:endParaRPr lang="zh-CN" altLang="en-US" sz="2000" b="0" dirty="0">
              <a:solidFill>
                <a:schemeClr val="tx1"/>
              </a:solidFill>
            </a:endParaRPr>
          </a:p>
          <a:p>
            <a:pPr marL="457200" lvl="1" indent="0" latinLnBrk="0">
              <a:lnSpc>
                <a:spcPct val="100000"/>
              </a:lnSpc>
              <a:buNone/>
            </a:pPr>
            <a:endParaRPr lang="en-AU" sz="2000" b="0" dirty="0">
              <a:solidFill>
                <a:schemeClr val="tx1"/>
              </a:solidFill>
            </a:endParaRPr>
          </a:p>
          <a:p>
            <a:pPr marL="457200" lvl="1" indent="0" latinLnBrk="0">
              <a:lnSpc>
                <a:spcPct val="100000"/>
              </a:lnSpc>
              <a:buNone/>
            </a:pPr>
            <a:endParaRPr lang="zh-CN" altLang="en-US" sz="2000" b="0" dirty="0">
              <a:solidFill>
                <a:schemeClr val="tx1"/>
              </a:solidFill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240" y="5864225"/>
            <a:ext cx="3376930" cy="815975"/>
          </a:xfrm>
          <a:prstGeom prst="rect">
            <a:avLst/>
          </a:prstGeom>
        </p:spPr>
      </p:pic>
      <p:pic>
        <p:nvPicPr>
          <p:cNvPr id="30" name="334E55B0-647D-440b-865C-3EC943EB4CBC-4" descr="wpsoffi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775" y="2000250"/>
            <a:ext cx="763905" cy="292735"/>
          </a:xfrm>
          <a:prstGeom prst="rect">
            <a:avLst/>
          </a:prstGeom>
        </p:spPr>
      </p:pic>
      <p:pic>
        <p:nvPicPr>
          <p:cNvPr id="31" name="334E55B0-647D-440b-865C-3EC943EB4CBC-5" descr="wpsoffic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8035" y="2028190"/>
            <a:ext cx="1214120" cy="255905"/>
          </a:xfrm>
          <a:prstGeom prst="rect">
            <a:avLst/>
          </a:prstGeom>
        </p:spPr>
      </p:pic>
      <p:pic>
        <p:nvPicPr>
          <p:cNvPr id="7" name="334E55B0-647D-440b-865C-3EC943EB4CBC-14" descr="wpsoffic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2170" y="5517515"/>
            <a:ext cx="746760" cy="2927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457"/>
    </mc:Choice>
    <mc:Fallback>
      <p:transition spd="slow" advTm="144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 animBg="1"/>
      <p:bldP spid="16" grpId="0" animBg="1"/>
      <p:bldP spid="15" grpId="0" animBg="1"/>
      <p:bldP spid="14" grpId="0" animBg="1"/>
      <p:bldP spid="19" grpId="0" animBg="1"/>
      <p:bldP spid="17" grpId="0" animBg="1"/>
      <p:bldP spid="18" grpId="0" animBg="1"/>
      <p:bldP spid="24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算法</a:t>
            </a:r>
            <a:r>
              <a:rPr lang="zh-CN" altLang="en-US" dirty="0">
                <a:sym typeface="+mn-ea"/>
              </a:rPr>
              <a:t>介绍</a:t>
            </a:r>
            <a:endParaRPr lang="zh-CN" altLang="en-US" dirty="0">
              <a:sym typeface="+mn-ea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2410" y="1125220"/>
            <a:ext cx="8911590" cy="640080"/>
          </a:xfrm>
        </p:spPr>
        <p:txBody>
          <a:bodyPr/>
          <a:lstStyle/>
          <a:p>
            <a:r>
              <a:rPr lang="en-US" altLang="zh-CN" sz="2400" b="0" dirty="0">
                <a:solidFill>
                  <a:schemeClr val="tx1"/>
                </a:solidFill>
              </a:rPr>
              <a:t>Ego-network</a:t>
            </a:r>
            <a:r>
              <a:rPr lang="en-US" altLang="en-AU" sz="2800" b="0" dirty="0">
                <a:solidFill>
                  <a:schemeClr val="tx1"/>
                </a:solidFill>
              </a:rPr>
              <a:t>  </a:t>
            </a:r>
            <a:r>
              <a:rPr lang="en-AU" sz="2800" b="0" dirty="0">
                <a:solidFill>
                  <a:schemeClr val="tx1"/>
                </a:solidFill>
              </a:rPr>
              <a:t>	</a:t>
            </a:r>
            <a:r>
              <a:rPr lang="zh-CN" altLang="en-US" sz="2800" b="0" dirty="0">
                <a:solidFill>
                  <a:schemeClr val="tx1"/>
                </a:solidFill>
              </a:rPr>
              <a:t>  </a:t>
            </a:r>
            <a:endParaRPr lang="zh-CN" altLang="en-US" sz="2000" b="0" dirty="0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2E079A-18BC-42B2-A6C0-61BFA2EC9C47}" type="slidenum">
              <a:rPr lang="zh-CN" altLang="en-US" smtClean="0"/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450" y="2578735"/>
            <a:ext cx="3512185" cy="23755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310" y="2421255"/>
            <a:ext cx="1542415" cy="2691130"/>
          </a:xfrm>
          <a:prstGeom prst="rect">
            <a:avLst/>
          </a:prstGeom>
        </p:spPr>
      </p:pic>
      <p:sp>
        <p:nvSpPr>
          <p:cNvPr id="8" name="Content Placeholder 4"/>
          <p:cNvSpPr>
            <a:spLocks noGrp="1"/>
          </p:cNvSpPr>
          <p:nvPr/>
        </p:nvSpPr>
        <p:spPr>
          <a:xfrm>
            <a:off x="378460" y="1223010"/>
            <a:ext cx="8619490" cy="136969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p"/>
              <a:defRPr kumimoji="1" sz="36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 marL="1600200" indent="-22860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8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 latinLnBrk="0">
              <a:lnSpc>
                <a:spcPct val="100000"/>
              </a:lnSpc>
              <a:buNone/>
            </a:pPr>
            <a:r>
              <a:rPr lang="en-AU" sz="2800" b="0" dirty="0">
                <a:solidFill>
                  <a:schemeClr val="tx1"/>
                </a:solidFill>
              </a:rPr>
              <a:t> </a:t>
            </a:r>
            <a:r>
              <a:rPr lang="en-US" altLang="en-AU" sz="2800" b="0" dirty="0">
                <a:solidFill>
                  <a:schemeClr val="tx1"/>
                </a:solidFill>
              </a:rPr>
              <a:t>   </a:t>
            </a:r>
            <a:r>
              <a:rPr lang="en-AU" sz="2800" b="0" dirty="0">
                <a:solidFill>
                  <a:schemeClr val="tx1"/>
                </a:solidFill>
              </a:rPr>
              <a:t>	</a:t>
            </a:r>
            <a:r>
              <a:rPr lang="zh-CN" altLang="en-US" sz="2800" b="0" dirty="0">
                <a:solidFill>
                  <a:schemeClr val="tx1"/>
                </a:solidFill>
              </a:rPr>
              <a:t>  </a:t>
            </a:r>
            <a:endParaRPr lang="en-AU" sz="2800" dirty="0">
              <a:solidFill>
                <a:srgbClr val="FF0000"/>
              </a:solidFill>
            </a:endParaRPr>
          </a:p>
          <a:p>
            <a:pPr lvl="1" latinLnBrk="0">
              <a:lnSpc>
                <a:spcPct val="100000"/>
              </a:lnSpc>
            </a:pPr>
            <a:r>
              <a:rPr lang="zh-CN" altLang="en-US" sz="2000" b="0" dirty="0">
                <a:solidFill>
                  <a:schemeClr val="tx1"/>
                </a:solidFill>
              </a:rPr>
              <a:t>对于</a:t>
            </a:r>
            <a:r>
              <a:rPr lang="en-US" altLang="zh-CN" sz="2000" b="0" i="1" dirty="0">
                <a:solidFill>
                  <a:schemeClr val="tx1"/>
                </a:solidFill>
              </a:rPr>
              <a:t>G=(V,E)</a:t>
            </a:r>
            <a:r>
              <a:rPr lang="zh-CN" altLang="en-US" sz="2000" b="0" dirty="0">
                <a:solidFill>
                  <a:schemeClr val="tx1"/>
                </a:solidFill>
              </a:rPr>
              <a:t>中的顶点</a:t>
            </a:r>
            <a:r>
              <a:rPr lang="en-US" altLang="zh-CN" sz="2000" b="0" dirty="0">
                <a:solidFill>
                  <a:schemeClr val="tx1"/>
                </a:solidFill>
              </a:rPr>
              <a:t>v</a:t>
            </a:r>
            <a:r>
              <a:rPr lang="zh-CN" altLang="en-US" sz="2000" b="0" dirty="0">
                <a:solidFill>
                  <a:schemeClr val="tx1"/>
                </a:solidFill>
              </a:rPr>
              <a:t>，</a:t>
            </a:r>
            <a:r>
              <a:rPr lang="zh-CN" altLang="en-US" sz="2000" b="0" i="1" dirty="0">
                <a:solidFill>
                  <a:schemeClr val="tx1"/>
                </a:solidFill>
              </a:rPr>
              <a:t>用</a:t>
            </a:r>
            <a:r>
              <a:rPr lang="en-US" altLang="zh-CN" sz="2000" b="0" i="1" dirty="0">
                <a:solidFill>
                  <a:schemeClr val="tx1"/>
                </a:solidFill>
              </a:rPr>
              <a:t>N(v)</a:t>
            </a:r>
            <a:r>
              <a:rPr lang="zh-CN" altLang="en-US" sz="2000" b="0" i="1" dirty="0">
                <a:solidFill>
                  <a:schemeClr val="tx1"/>
                </a:solidFill>
              </a:rPr>
              <a:t>来</a:t>
            </a:r>
            <a:r>
              <a:rPr lang="zh-CN" altLang="en-US" sz="2000" b="0" dirty="0">
                <a:solidFill>
                  <a:schemeClr val="tx1"/>
                </a:solidFill>
              </a:rPr>
              <a:t>表示一个顶点</a:t>
            </a:r>
            <a:r>
              <a:rPr lang="en-US" altLang="zh-CN" sz="2000" b="0" dirty="0">
                <a:solidFill>
                  <a:schemeClr val="tx1"/>
                </a:solidFill>
              </a:rPr>
              <a:t>v</a:t>
            </a:r>
            <a:r>
              <a:rPr lang="zh-CN" altLang="en-US" sz="2000" b="0" dirty="0">
                <a:solidFill>
                  <a:schemeClr val="tx1"/>
                </a:solidFill>
              </a:rPr>
              <a:t>的邻居的集合，</a:t>
            </a:r>
            <a:r>
              <a:rPr lang="en-US" altLang="zh-CN" sz="2000" b="0" dirty="0">
                <a:solidFill>
                  <a:schemeClr val="tx1"/>
                </a:solidFill>
              </a:rPr>
              <a:t>v</a:t>
            </a:r>
            <a:r>
              <a:rPr lang="zh-CN" altLang="en-US" sz="2000" b="0" dirty="0">
                <a:solidFill>
                  <a:schemeClr val="tx1"/>
                </a:solidFill>
              </a:rPr>
              <a:t>的自我网络用</a:t>
            </a:r>
            <a:r>
              <a:rPr lang="en-US" altLang="zh-CN" sz="2000" b="0" dirty="0">
                <a:solidFill>
                  <a:schemeClr val="tx1"/>
                </a:solidFill>
              </a:rPr>
              <a:t>          </a:t>
            </a:r>
            <a:r>
              <a:rPr lang="zh-CN" altLang="en-US" sz="2000" b="0" dirty="0">
                <a:solidFill>
                  <a:schemeClr val="tx1"/>
                </a:solidFill>
              </a:rPr>
              <a:t>表示，它是由顶点集</a:t>
            </a:r>
            <a:r>
              <a:rPr lang="en-US" altLang="zh-CN" sz="2000" b="0" dirty="0">
                <a:solidFill>
                  <a:schemeClr val="tx1"/>
                </a:solidFill>
              </a:rPr>
              <a:t>                </a:t>
            </a:r>
            <a:r>
              <a:rPr lang="zh-CN" altLang="en-US" sz="2000" b="0" dirty="0">
                <a:solidFill>
                  <a:schemeClr val="tx1"/>
                </a:solidFill>
              </a:rPr>
              <a:t>诱导的</a:t>
            </a:r>
            <a:r>
              <a:rPr lang="en-US" altLang="zh-CN" sz="2000" b="0" i="1" dirty="0">
                <a:solidFill>
                  <a:schemeClr val="tx1"/>
                </a:solidFill>
              </a:rPr>
              <a:t>G</a:t>
            </a:r>
            <a:r>
              <a:rPr lang="zh-CN" altLang="en-US" sz="2000" b="0" dirty="0">
                <a:solidFill>
                  <a:schemeClr val="tx1"/>
                </a:solidFill>
              </a:rPr>
              <a:t>的一个子图。</a:t>
            </a:r>
            <a:endParaRPr lang="zh-CN" altLang="en-US" sz="2000" b="0" dirty="0">
              <a:solidFill>
                <a:schemeClr val="tx1"/>
              </a:solidFill>
            </a:endParaRPr>
          </a:p>
          <a:p>
            <a:pPr marL="457200" lvl="1" indent="0" latinLnBrk="0">
              <a:lnSpc>
                <a:spcPct val="100000"/>
              </a:lnSpc>
              <a:buNone/>
            </a:pPr>
            <a:endParaRPr lang="en-AU" sz="2000" b="0" dirty="0">
              <a:solidFill>
                <a:schemeClr val="tx1"/>
              </a:solidFill>
            </a:endParaRPr>
          </a:p>
          <a:p>
            <a:pPr marL="457200" lvl="1" indent="0" latinLnBrk="0">
              <a:lnSpc>
                <a:spcPct val="100000"/>
              </a:lnSpc>
              <a:buNone/>
            </a:pPr>
            <a:endParaRPr lang="zh-CN" altLang="en-US" sz="2000" b="0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484120" y="3644900"/>
            <a:ext cx="143510" cy="14414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467610" y="3269615"/>
            <a:ext cx="143510" cy="144145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953385" y="2966085"/>
            <a:ext cx="143510" cy="144145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004060" y="2949575"/>
            <a:ext cx="143510" cy="144145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953385" y="3644900"/>
            <a:ext cx="143510" cy="144145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467610" y="4004945"/>
            <a:ext cx="143510" cy="144145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004060" y="3628390"/>
            <a:ext cx="143510" cy="144145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21" name="Content Placeholder 4"/>
          <p:cNvSpPr>
            <a:spLocks noGrp="1"/>
          </p:cNvSpPr>
          <p:nvPr/>
        </p:nvSpPr>
        <p:spPr>
          <a:xfrm>
            <a:off x="251460" y="5013325"/>
            <a:ext cx="8911590" cy="6400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p"/>
              <a:defRPr kumimoji="1" sz="36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 marL="1600200" indent="-22860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8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r>
              <a:rPr lang="en-US" altLang="zh-CN" sz="2400" b="0" dirty="0">
                <a:solidFill>
                  <a:schemeClr val="tx1"/>
                </a:solidFill>
              </a:rPr>
              <a:t>Ego-betweenness</a:t>
            </a:r>
            <a:r>
              <a:rPr lang="en-US" altLang="en-AU" sz="2800" b="0" dirty="0">
                <a:solidFill>
                  <a:schemeClr val="tx1"/>
                </a:solidFill>
              </a:rPr>
              <a:t>  </a:t>
            </a:r>
            <a:r>
              <a:rPr lang="en-AU" sz="2800" b="0" dirty="0">
                <a:solidFill>
                  <a:schemeClr val="tx1"/>
                </a:solidFill>
              </a:rPr>
              <a:t>	</a:t>
            </a:r>
            <a:r>
              <a:rPr lang="zh-CN" altLang="en-US" sz="2800" b="0" dirty="0">
                <a:solidFill>
                  <a:schemeClr val="tx1"/>
                </a:solidFill>
              </a:rPr>
              <a:t>  </a:t>
            </a:r>
            <a:endParaRPr lang="zh-CN" altLang="en-US" sz="2000" b="0" dirty="0">
              <a:solidFill>
                <a:schemeClr val="tx1"/>
              </a:solidFill>
            </a:endParaRPr>
          </a:p>
        </p:txBody>
      </p:sp>
      <p:sp>
        <p:nvSpPr>
          <p:cNvPr id="24" name="Content Placeholder 4"/>
          <p:cNvSpPr>
            <a:spLocks noGrp="1"/>
          </p:cNvSpPr>
          <p:nvPr/>
        </p:nvSpPr>
        <p:spPr>
          <a:xfrm>
            <a:off x="397510" y="5031105"/>
            <a:ext cx="8973820" cy="136969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p"/>
              <a:defRPr kumimoji="1" sz="36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 marL="1600200" indent="-22860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8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 latinLnBrk="0">
              <a:lnSpc>
                <a:spcPct val="100000"/>
              </a:lnSpc>
              <a:buNone/>
            </a:pPr>
            <a:r>
              <a:rPr lang="en-AU" sz="2800" b="0" dirty="0">
                <a:solidFill>
                  <a:schemeClr val="tx1"/>
                </a:solidFill>
              </a:rPr>
              <a:t> </a:t>
            </a:r>
            <a:r>
              <a:rPr lang="en-US" altLang="en-AU" sz="2800" b="0" dirty="0">
                <a:solidFill>
                  <a:schemeClr val="tx1"/>
                </a:solidFill>
              </a:rPr>
              <a:t>   </a:t>
            </a:r>
            <a:r>
              <a:rPr lang="en-AU" sz="2800" b="0" dirty="0">
                <a:solidFill>
                  <a:schemeClr val="tx1"/>
                </a:solidFill>
              </a:rPr>
              <a:t>	</a:t>
            </a:r>
            <a:r>
              <a:rPr lang="zh-CN" altLang="en-US" sz="2800" b="0" dirty="0">
                <a:solidFill>
                  <a:schemeClr val="tx1"/>
                </a:solidFill>
              </a:rPr>
              <a:t>  </a:t>
            </a:r>
            <a:endParaRPr lang="en-AU" sz="2800" dirty="0">
              <a:solidFill>
                <a:srgbClr val="FF0000"/>
              </a:solidFill>
            </a:endParaRPr>
          </a:p>
          <a:p>
            <a:pPr lvl="1" latinLnBrk="0">
              <a:lnSpc>
                <a:spcPct val="100000"/>
              </a:lnSpc>
            </a:pPr>
            <a:r>
              <a:rPr lang="zh-CN" altLang="en-US" sz="2000" b="0" i="1" dirty="0">
                <a:solidFill>
                  <a:schemeClr val="tx1"/>
                </a:solidFill>
              </a:rPr>
              <a:t>G</a:t>
            </a:r>
            <a:r>
              <a:rPr lang="zh-CN" altLang="en-US" sz="2000" b="0" dirty="0">
                <a:solidFill>
                  <a:schemeClr val="tx1"/>
                </a:solidFill>
              </a:rPr>
              <a:t>中一个顶点</a:t>
            </a:r>
            <a:r>
              <a:rPr lang="en-US" altLang="zh-CN" sz="2000" b="0" i="1" dirty="0">
                <a:solidFill>
                  <a:schemeClr val="tx1"/>
                </a:solidFill>
              </a:rPr>
              <a:t>v </a:t>
            </a:r>
            <a:r>
              <a:rPr lang="zh-CN" altLang="en-US" sz="2000" b="0" dirty="0">
                <a:solidFill>
                  <a:schemeClr val="tx1"/>
                </a:solidFill>
              </a:rPr>
              <a:t>的</a:t>
            </a:r>
            <a:r>
              <a:rPr lang="en-US" altLang="zh-CN" sz="2000" b="0" dirty="0">
                <a:solidFill>
                  <a:schemeClr val="tx1"/>
                </a:solidFill>
              </a:rPr>
              <a:t>ego-betweenness</a:t>
            </a:r>
            <a:r>
              <a:rPr lang="zh-CN" altLang="en-US" sz="2000" b="0" dirty="0">
                <a:solidFill>
                  <a:schemeClr val="tx1"/>
                </a:solidFill>
              </a:rPr>
              <a:t>值用</a:t>
            </a:r>
            <a:r>
              <a:rPr lang="en-US" altLang="zh-CN" sz="2000" b="0" dirty="0">
                <a:solidFill>
                  <a:schemeClr val="tx1"/>
                </a:solidFill>
              </a:rPr>
              <a:t>          </a:t>
            </a:r>
            <a:r>
              <a:rPr lang="zh-CN" altLang="en-US" sz="2000" b="0" dirty="0">
                <a:solidFill>
                  <a:schemeClr val="tx1"/>
                </a:solidFill>
              </a:rPr>
              <a:t>来表示，其定义为：</a:t>
            </a:r>
            <a:endParaRPr lang="zh-CN" altLang="en-US" sz="2000" b="0" dirty="0">
              <a:solidFill>
                <a:schemeClr val="tx1"/>
              </a:solidFill>
            </a:endParaRPr>
          </a:p>
          <a:p>
            <a:pPr marL="457200" lvl="1" indent="0" latinLnBrk="0">
              <a:lnSpc>
                <a:spcPct val="100000"/>
              </a:lnSpc>
              <a:buNone/>
            </a:pPr>
            <a:endParaRPr lang="en-AU" sz="2000" b="0" dirty="0">
              <a:solidFill>
                <a:schemeClr val="tx1"/>
              </a:solidFill>
            </a:endParaRPr>
          </a:p>
          <a:p>
            <a:pPr marL="457200" lvl="1" indent="0" latinLnBrk="0">
              <a:lnSpc>
                <a:spcPct val="100000"/>
              </a:lnSpc>
              <a:buNone/>
            </a:pPr>
            <a:endParaRPr lang="zh-CN" altLang="en-US" sz="2000" b="0" dirty="0">
              <a:solidFill>
                <a:schemeClr val="tx1"/>
              </a:solidFill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240" y="5864225"/>
            <a:ext cx="3376930" cy="815975"/>
          </a:xfrm>
          <a:prstGeom prst="rect">
            <a:avLst/>
          </a:prstGeom>
        </p:spPr>
      </p:pic>
      <p:pic>
        <p:nvPicPr>
          <p:cNvPr id="30" name="334E55B0-647D-440b-865C-3EC943EB4CBC-7" descr="wpsoffi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775" y="2000250"/>
            <a:ext cx="763905" cy="292735"/>
          </a:xfrm>
          <a:prstGeom prst="rect">
            <a:avLst/>
          </a:prstGeom>
        </p:spPr>
      </p:pic>
      <p:pic>
        <p:nvPicPr>
          <p:cNvPr id="31" name="334E55B0-647D-440b-865C-3EC943EB4CBC-8" descr="wpsoffic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8035" y="2028190"/>
            <a:ext cx="1214120" cy="255905"/>
          </a:xfrm>
          <a:prstGeom prst="rect">
            <a:avLst/>
          </a:prstGeom>
        </p:spPr>
      </p:pic>
      <p:sp>
        <p:nvSpPr>
          <p:cNvPr id="7" name="Content Placeholder 4"/>
          <p:cNvSpPr>
            <a:spLocks noGrp="1"/>
          </p:cNvSpPr>
          <p:nvPr/>
        </p:nvSpPr>
        <p:spPr>
          <a:xfrm>
            <a:off x="394970" y="5224145"/>
            <a:ext cx="8619490" cy="73533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p"/>
              <a:defRPr kumimoji="1" sz="36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 marL="1600200" indent="-22860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8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 latinLnBrk="0">
              <a:lnSpc>
                <a:spcPct val="100000"/>
              </a:lnSpc>
              <a:buNone/>
            </a:pPr>
            <a:r>
              <a:rPr lang="en-AU" sz="2800" b="0" dirty="0">
                <a:solidFill>
                  <a:schemeClr val="tx1"/>
                </a:solidFill>
              </a:rPr>
              <a:t> </a:t>
            </a:r>
            <a:r>
              <a:rPr lang="en-US" altLang="en-AU" sz="2800" b="0" dirty="0">
                <a:solidFill>
                  <a:schemeClr val="tx1"/>
                </a:solidFill>
              </a:rPr>
              <a:t>   </a:t>
            </a:r>
            <a:r>
              <a:rPr lang="en-AU" sz="2800" b="0" dirty="0">
                <a:solidFill>
                  <a:schemeClr val="tx1"/>
                </a:solidFill>
              </a:rPr>
              <a:t>	</a:t>
            </a:r>
            <a:r>
              <a:rPr lang="zh-CN" altLang="en-US" sz="2800" b="0" dirty="0">
                <a:solidFill>
                  <a:schemeClr val="tx1"/>
                </a:solidFill>
              </a:rPr>
              <a:t>  </a:t>
            </a:r>
            <a:endParaRPr lang="en-AU" sz="2800" dirty="0">
              <a:solidFill>
                <a:srgbClr val="FF0000"/>
              </a:solidFill>
            </a:endParaRPr>
          </a:p>
          <a:p>
            <a:pPr lvl="1" latinLnBrk="0">
              <a:lnSpc>
                <a:spcPct val="100000"/>
              </a:lnSpc>
            </a:pPr>
            <a:r>
              <a:rPr lang="zh-CN" sz="2000" b="0" dirty="0">
                <a:solidFill>
                  <a:schemeClr val="tx1"/>
                </a:solidFill>
              </a:rPr>
              <a:t>只需在自我网络中</a:t>
            </a:r>
            <a:r>
              <a:rPr sz="2000" b="0" dirty="0">
                <a:solidFill>
                  <a:schemeClr val="tx1"/>
                </a:solidFill>
              </a:rPr>
              <a:t>计算顶点的</a:t>
            </a:r>
            <a:r>
              <a:rPr lang="en-US" sz="2000" b="0" dirty="0">
                <a:solidFill>
                  <a:schemeClr val="tx1"/>
                </a:solidFill>
              </a:rPr>
              <a:t>BC</a:t>
            </a:r>
            <a:r>
              <a:rPr lang="zh-CN" altLang="en-US" sz="2000" b="0" dirty="0">
                <a:solidFill>
                  <a:schemeClr val="tx1"/>
                </a:solidFill>
              </a:rPr>
              <a:t>值，避免高计算成本问题；</a:t>
            </a:r>
            <a:endParaRPr lang="zh-CN" altLang="en-US" sz="2000" b="0" dirty="0">
              <a:solidFill>
                <a:schemeClr val="tx1"/>
              </a:solidFill>
            </a:endParaRPr>
          </a:p>
          <a:p>
            <a:pPr marL="457200" lvl="1" indent="0" latinLnBrk="0">
              <a:lnSpc>
                <a:spcPct val="100000"/>
              </a:lnSpc>
              <a:buNone/>
            </a:pPr>
            <a:endParaRPr lang="en-AU" sz="2000" b="0" dirty="0">
              <a:solidFill>
                <a:schemeClr val="tx1"/>
              </a:solidFill>
            </a:endParaRPr>
          </a:p>
          <a:p>
            <a:pPr marL="457200" lvl="1" indent="0" latinLnBrk="0">
              <a:lnSpc>
                <a:spcPct val="100000"/>
              </a:lnSpc>
              <a:buNone/>
            </a:pPr>
            <a:endParaRPr lang="zh-CN" altLang="en-US" sz="2000" b="0" dirty="0">
              <a:solidFill>
                <a:schemeClr val="tx1"/>
              </a:solidFill>
            </a:endParaRPr>
          </a:p>
        </p:txBody>
      </p:sp>
      <p:sp>
        <p:nvSpPr>
          <p:cNvPr id="10" name="Content Placeholder 4"/>
          <p:cNvSpPr>
            <a:spLocks noGrp="1"/>
          </p:cNvSpPr>
          <p:nvPr/>
        </p:nvSpPr>
        <p:spPr>
          <a:xfrm>
            <a:off x="394970" y="5561330"/>
            <a:ext cx="8619490" cy="126873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p"/>
              <a:defRPr kumimoji="1" sz="36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 marL="1600200" indent="-22860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8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 latinLnBrk="0">
              <a:lnSpc>
                <a:spcPct val="100000"/>
              </a:lnSpc>
              <a:buNone/>
            </a:pPr>
            <a:r>
              <a:rPr lang="en-AU" sz="2800" b="0" dirty="0">
                <a:solidFill>
                  <a:schemeClr val="tx1"/>
                </a:solidFill>
              </a:rPr>
              <a:t> </a:t>
            </a:r>
            <a:r>
              <a:rPr lang="en-US" altLang="en-AU" sz="2800" b="0" dirty="0">
                <a:solidFill>
                  <a:schemeClr val="tx1"/>
                </a:solidFill>
              </a:rPr>
              <a:t>   </a:t>
            </a:r>
            <a:r>
              <a:rPr lang="en-AU" sz="2800" b="0" dirty="0">
                <a:solidFill>
                  <a:schemeClr val="tx1"/>
                </a:solidFill>
              </a:rPr>
              <a:t>	</a:t>
            </a:r>
            <a:r>
              <a:rPr lang="zh-CN" altLang="en-US" sz="2800" b="0" dirty="0">
                <a:solidFill>
                  <a:schemeClr val="tx1"/>
                </a:solidFill>
              </a:rPr>
              <a:t>  </a:t>
            </a:r>
            <a:endParaRPr lang="en-AU" sz="2800" dirty="0">
              <a:solidFill>
                <a:srgbClr val="FF0000"/>
              </a:solidFill>
            </a:endParaRPr>
          </a:p>
          <a:p>
            <a:pPr lvl="1" latinLnBrk="0">
              <a:lnSpc>
                <a:spcPct val="100000"/>
              </a:lnSpc>
            </a:pPr>
            <a:r>
              <a:rPr lang="zh-CN" altLang="en-US" sz="2000" b="0" dirty="0">
                <a:solidFill>
                  <a:schemeClr val="tx1"/>
                </a:solidFill>
              </a:rPr>
              <a:t>现实生活的需求当中通常需要检索具有最高</a:t>
            </a:r>
            <a:r>
              <a:rPr lang="en-US" altLang="zh-CN" sz="2000" b="0" dirty="0">
                <a:solidFill>
                  <a:schemeClr val="tx1"/>
                </a:solidFill>
              </a:rPr>
              <a:t>E</a:t>
            </a:r>
            <a:r>
              <a:rPr lang="zh-CN" altLang="en-US" sz="2000" b="0" dirty="0">
                <a:solidFill>
                  <a:schemeClr val="tx1"/>
                </a:solidFill>
              </a:rPr>
              <a:t>go-betweenness值的前k个顶点，而不是所有顶点的精确值。</a:t>
            </a:r>
            <a:endParaRPr lang="zh-CN" altLang="en-US" sz="2000" b="0" dirty="0">
              <a:solidFill>
                <a:schemeClr val="tx1"/>
              </a:solidFill>
            </a:endParaRPr>
          </a:p>
          <a:p>
            <a:pPr marL="457200" lvl="1" indent="0" latinLnBrk="0">
              <a:lnSpc>
                <a:spcPct val="100000"/>
              </a:lnSpc>
              <a:buNone/>
            </a:pPr>
            <a:endParaRPr lang="en-AU" sz="2000" b="0" dirty="0">
              <a:solidFill>
                <a:schemeClr val="tx1"/>
              </a:solidFill>
            </a:endParaRPr>
          </a:p>
          <a:p>
            <a:pPr marL="457200" lvl="1" indent="0" latinLnBrk="0">
              <a:lnSpc>
                <a:spcPct val="100000"/>
              </a:lnSpc>
              <a:buNone/>
            </a:pPr>
            <a:endParaRPr lang="zh-CN" altLang="en-US" sz="2000" b="0" dirty="0">
              <a:solidFill>
                <a:schemeClr val="tx1"/>
              </a:solidFill>
            </a:endParaRPr>
          </a:p>
        </p:txBody>
      </p:sp>
      <p:pic>
        <p:nvPicPr>
          <p:cNvPr id="9" name="334E55B0-647D-440b-865C-3EC943EB4CBC-15" descr="wpsoffic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2170" y="5517515"/>
            <a:ext cx="746760" cy="2927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457"/>
    </mc:Choice>
    <mc:Fallback>
      <p:transition spd="slow" advTm="144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68056 " pathEditMode="relative" ptsTypes="">
                                      <p:cBhvr>
                                        <p:cTn id="15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68056 " pathEditMode="relative" ptsTypes="">
                                      <p:cBhvr>
                                        <p:cTn id="1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68056 " pathEditMode="relative" ptsTypes="">
                                      <p:cBhvr>
                                        <p:cTn id="19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68056 " pathEditMode="relative" ptsTypes="">
                                      <p:cBhvr>
                                        <p:cTn id="21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68056 " pathEditMode="relative" ptsTypes="">
                                      <p:cBhvr>
                                        <p:cTn id="23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68056 " pathEditMode="relative" ptsTypes="">
                                      <p:cBhvr>
                                        <p:cTn id="25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68056 " pathEditMode="relative" ptsTypes="">
                                      <p:cBhvr>
                                        <p:cTn id="27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68056 " pathEditMode="relative" ptsTypes="">
                                      <p:cBhvr>
                                        <p:cTn id="29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68056 " pathEditMode="relative" ptsTypes="">
                                      <p:cBhvr>
                                        <p:cTn id="31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68056 " pathEditMode="relative" ptsTypes="">
                                      <p:cBhvr>
                                        <p:cTn id="33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68056 " pathEditMode="relative" ptsTypes="">
                                      <p:cBhvr>
                                        <p:cTn id="35" dur="1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67963 " pathEditMode="relative" ptsTypes="">
                                      <p:cBhvr>
                                        <p:cTn id="3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68056 " pathEditMode="relative" ptsTypes="">
                                      <p:cBhvr>
                                        <p:cTn id="39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4" grpId="0"/>
      <p:bldP spid="21" grpId="0"/>
      <p:bldP spid="7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747962"/>
            <a:ext cx="7772400" cy="1362075"/>
          </a:xfrm>
        </p:spPr>
        <p:txBody>
          <a:bodyPr/>
          <a:lstStyle/>
          <a:p>
            <a:pPr algn="ctr"/>
            <a:r>
              <a:rPr lang="zh-CN" altLang="en-US" sz="3200" dirty="0"/>
              <a:t>如何有效地求前</a:t>
            </a:r>
            <a:r>
              <a:rPr lang="en-US" altLang="zh-CN" sz="3200" dirty="0"/>
              <a:t>k</a:t>
            </a:r>
            <a:r>
              <a:rPr lang="zh-CN" altLang="en-US" sz="3200" dirty="0"/>
              <a:t>个？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7806BD-A5F0-4A34-A4DD-364182D94B64}" type="slidenum">
              <a:rPr lang="zh-CN" altLang="en-US" smtClean="0"/>
            </a:fld>
            <a:endParaRPr lang="en-US" altLang="zh-CN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827405" y="3285807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rgbClr val="005C2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2060"/>
                </a:solidFill>
                <a:latin typeface="Tahoma" panose="020B0604030504040204" pitchFamily="34" charset="0"/>
                <a:ea typeface="黑体" pitchFamily="2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2060"/>
                </a:solidFill>
                <a:latin typeface="Tahoma" panose="020B0604030504040204" pitchFamily="34" charset="0"/>
                <a:ea typeface="黑体" pitchFamily="2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2060"/>
                </a:solidFill>
                <a:latin typeface="Tahoma" panose="020B0604030504040204" pitchFamily="34" charset="0"/>
                <a:ea typeface="黑体" pitchFamily="2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2060"/>
                </a:solidFill>
                <a:latin typeface="Tahoma" panose="020B0604030504040204" pitchFamily="34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hlink"/>
                </a:solidFill>
                <a:latin typeface="Tahoma" panose="020B0604030504040204" pitchFamily="34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hlink"/>
                </a:solidFill>
                <a:latin typeface="Tahoma" panose="020B0604030504040204" pitchFamily="34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hlink"/>
                </a:solidFill>
                <a:latin typeface="Tahoma" panose="020B0604030504040204" pitchFamily="34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hlink"/>
                </a:solidFill>
                <a:latin typeface="Tahoma" panose="020B0604030504040204" pitchFamily="34" charset="0"/>
                <a:ea typeface="黑体" pitchFamily="2" charset="-122"/>
              </a:defRPr>
            </a:lvl9pPr>
          </a:lstStyle>
          <a:p>
            <a:pPr algn="ctr"/>
            <a:endParaRPr lang="zh-CN" altLang="en-US" sz="3600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755650" y="2925762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rgbClr val="005C2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2060"/>
                </a:solidFill>
                <a:latin typeface="Tahoma" panose="020B0604030504040204" pitchFamily="34" charset="0"/>
                <a:ea typeface="黑体" pitchFamily="2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2060"/>
                </a:solidFill>
                <a:latin typeface="Tahoma" panose="020B0604030504040204" pitchFamily="34" charset="0"/>
                <a:ea typeface="黑体" pitchFamily="2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2060"/>
                </a:solidFill>
                <a:latin typeface="Tahoma" panose="020B0604030504040204" pitchFamily="34" charset="0"/>
                <a:ea typeface="黑体" pitchFamily="2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2060"/>
                </a:solidFill>
                <a:latin typeface="Tahoma" panose="020B0604030504040204" pitchFamily="34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hlink"/>
                </a:solidFill>
                <a:latin typeface="Tahoma" panose="020B0604030504040204" pitchFamily="34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hlink"/>
                </a:solidFill>
                <a:latin typeface="Tahoma" panose="020B0604030504040204" pitchFamily="34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hlink"/>
                </a:solidFill>
                <a:latin typeface="Tahoma" panose="020B0604030504040204" pitchFamily="34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hlink"/>
                </a:solidFill>
                <a:latin typeface="Tahoma" panose="020B0604030504040204" pitchFamily="34" charset="0"/>
                <a:ea typeface="黑体" pitchFamily="2" charset="-122"/>
              </a:defRPr>
            </a:lvl9pPr>
          </a:lstStyle>
          <a:p>
            <a:pPr algn="ctr"/>
            <a:r>
              <a:rPr sz="2000" dirty="0"/>
              <a:t>一个简单的算法是计算每个顶点的ego-betweeneness，然后进行排序选择前k个顶点作为答案</a:t>
            </a:r>
            <a:endParaRPr sz="2000" dirty="0"/>
          </a:p>
        </p:txBody>
      </p:sp>
      <p:sp>
        <p:nvSpPr>
          <p:cNvPr id="8" name="标题 1"/>
          <p:cNvSpPr>
            <a:spLocks noGrp="1"/>
          </p:cNvSpPr>
          <p:nvPr/>
        </p:nvSpPr>
        <p:spPr>
          <a:xfrm>
            <a:off x="827405" y="2711767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rgbClr val="005C2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2060"/>
                </a:solidFill>
                <a:latin typeface="Tahoma" panose="020B0604030504040204" pitchFamily="34" charset="0"/>
                <a:ea typeface="黑体" pitchFamily="2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2060"/>
                </a:solidFill>
                <a:latin typeface="Tahoma" panose="020B0604030504040204" pitchFamily="34" charset="0"/>
                <a:ea typeface="黑体" pitchFamily="2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2060"/>
                </a:solidFill>
                <a:latin typeface="Tahoma" panose="020B0604030504040204" pitchFamily="34" charset="0"/>
                <a:ea typeface="黑体" pitchFamily="2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2060"/>
                </a:solidFill>
                <a:latin typeface="Tahoma" panose="020B0604030504040204" pitchFamily="34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hlink"/>
                </a:solidFill>
                <a:latin typeface="Tahoma" panose="020B0604030504040204" pitchFamily="34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hlink"/>
                </a:solidFill>
                <a:latin typeface="Tahoma" panose="020B0604030504040204" pitchFamily="34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hlink"/>
                </a:solidFill>
                <a:latin typeface="Tahoma" panose="020B0604030504040204" pitchFamily="34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hlink"/>
                </a:solidFill>
                <a:latin typeface="Tahoma" panose="020B0604030504040204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sz="3200" dirty="0"/>
              <a:t>BaseBSearch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63"/>
    </mc:Choice>
    <mc:Fallback>
      <p:transition spd="slow" advTm="15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5" grpId="1"/>
      <p:bldP spid="8" grpId="1"/>
      <p:bldP spid="8" grpId="2"/>
      <p:bldP spid="5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算法</a:t>
            </a:r>
            <a:r>
              <a:rPr lang="zh-CN" altLang="en-US" dirty="0">
                <a:sym typeface="+mn-ea"/>
              </a:rPr>
              <a:t>介绍</a:t>
            </a:r>
            <a:endParaRPr lang="zh-CN" altLang="en-US" dirty="0">
              <a:sym typeface="+mn-ea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2410" y="1125220"/>
            <a:ext cx="8911590" cy="640080"/>
          </a:xfrm>
        </p:spPr>
        <p:txBody>
          <a:bodyPr/>
          <a:lstStyle/>
          <a:p>
            <a:r>
              <a:rPr lang="en-US" altLang="zh-CN" sz="2000" b="0" dirty="0">
                <a:solidFill>
                  <a:schemeClr val="tx1"/>
                </a:solidFill>
              </a:rPr>
              <a:t>Top-k Ego-Betweenness Search</a:t>
            </a:r>
            <a:r>
              <a:rPr lang="zh-CN" altLang="en-US" sz="2000" b="0" dirty="0">
                <a:solidFill>
                  <a:schemeClr val="tx1"/>
                </a:solidFill>
              </a:rPr>
              <a:t>框架</a:t>
            </a:r>
            <a:endParaRPr lang="zh-CN" altLang="en-US" sz="2000" b="0" dirty="0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262E079A-18BC-42B2-A6C0-61BFA2EC9C47}" type="slidenum">
              <a:rPr lang="zh-CN" altLang="en-US" smtClean="0"/>
            </a:fld>
            <a:endParaRPr lang="en-US" altLang="zh-CN"/>
          </a:p>
        </p:txBody>
      </p:sp>
      <p:sp>
        <p:nvSpPr>
          <p:cNvPr id="67" name="矩形: 圆角 1"/>
          <p:cNvSpPr/>
          <p:nvPr/>
        </p:nvSpPr>
        <p:spPr>
          <a:xfrm>
            <a:off x="1867413" y="1936382"/>
            <a:ext cx="5634509" cy="631064"/>
          </a:xfrm>
          <a:prstGeom prst="roundRect">
            <a:avLst/>
          </a:prstGeom>
          <a:solidFill>
            <a:schemeClr val="accent3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0" dirty="0">
                <a:solidFill>
                  <a:schemeClr val="tx1"/>
                </a:solidFill>
              </a:rPr>
              <a:t>输入图</a:t>
            </a:r>
            <a:r>
              <a:rPr lang="en-US" altLang="zh-CN" sz="1800" b="0" dirty="0">
                <a:solidFill>
                  <a:schemeClr val="tx1"/>
                </a:solidFill>
              </a:rPr>
              <a:t>G=(V,E)</a:t>
            </a:r>
            <a:r>
              <a:rPr lang="zh-CN" altLang="en-US" sz="1800" b="0" dirty="0">
                <a:solidFill>
                  <a:schemeClr val="tx1"/>
                </a:solidFill>
              </a:rPr>
              <a:t>，整数</a:t>
            </a:r>
            <a:r>
              <a:rPr lang="en-US" altLang="zh-CN" sz="1800" b="0" dirty="0">
                <a:solidFill>
                  <a:schemeClr val="tx1"/>
                </a:solidFill>
              </a:rPr>
              <a:t>k&gt;=1</a:t>
            </a:r>
            <a:endParaRPr lang="en-US" altLang="zh-CN" sz="1800" b="0" dirty="0">
              <a:solidFill>
                <a:schemeClr val="tx1"/>
              </a:solidFill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1867413" y="2670316"/>
            <a:ext cx="5634509" cy="1167577"/>
            <a:chOff x="2871983" y="1766659"/>
            <a:chExt cx="5634509" cy="1167577"/>
          </a:xfrm>
          <a:solidFill>
            <a:schemeClr val="bg1">
              <a:lumMod val="95000"/>
            </a:schemeClr>
          </a:solidFill>
        </p:grpSpPr>
        <p:sp>
          <p:nvSpPr>
            <p:cNvPr id="80" name="矩形: 圆角 7"/>
            <p:cNvSpPr/>
            <p:nvPr/>
          </p:nvSpPr>
          <p:spPr>
            <a:xfrm>
              <a:off x="2871983" y="2303172"/>
              <a:ext cx="5634509" cy="631064"/>
            </a:xfrm>
            <a:prstGeom prst="round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b="0" dirty="0">
                  <a:solidFill>
                    <a:schemeClr val="tx1"/>
                  </a:solidFill>
                </a:rPr>
                <a:t>设定上界</a:t>
              </a:r>
              <a:r>
                <a:rPr lang="en-US" altLang="zh-CN" sz="1800" b="0" dirty="0">
                  <a:solidFill>
                    <a:schemeClr val="tx1"/>
                  </a:solidFill>
                </a:rPr>
                <a:t>    </a:t>
              </a:r>
              <a:r>
                <a:rPr lang="zh-CN" altLang="en-US" sz="1800" b="0" dirty="0">
                  <a:solidFill>
                    <a:schemeClr val="tx1"/>
                  </a:solidFill>
                  <a:sym typeface="+mn-ea"/>
                </a:rPr>
                <a:t>进行</a:t>
              </a:r>
              <a:r>
                <a:rPr lang="zh-CN" altLang="en-US" sz="1800" b="0" dirty="0">
                  <a:solidFill>
                    <a:schemeClr val="tx1"/>
                  </a:solidFill>
                </a:rPr>
                <a:t>剪枝</a:t>
              </a:r>
              <a:endParaRPr lang="en-US" altLang="zh-CN" sz="1800" b="0" dirty="0">
                <a:solidFill>
                  <a:schemeClr val="tx1"/>
                </a:solidFill>
              </a:endParaRPr>
            </a:p>
          </p:txBody>
        </p:sp>
        <p:sp>
          <p:nvSpPr>
            <p:cNvPr id="81" name="箭头: 下 8"/>
            <p:cNvSpPr/>
            <p:nvPr/>
          </p:nvSpPr>
          <p:spPr>
            <a:xfrm>
              <a:off x="5428440" y="1766659"/>
              <a:ext cx="521594" cy="467933"/>
            </a:xfrm>
            <a:prstGeom prst="downArrow">
              <a:avLst/>
            </a:prstGeom>
            <a:grpFill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1867413" y="5137354"/>
            <a:ext cx="5634510" cy="1183568"/>
            <a:chOff x="2871983" y="3965727"/>
            <a:chExt cx="5634510" cy="1183568"/>
          </a:xfrm>
          <a:solidFill>
            <a:schemeClr val="bg1">
              <a:lumMod val="95000"/>
            </a:schemeClr>
          </a:solidFill>
        </p:grpSpPr>
        <p:sp>
          <p:nvSpPr>
            <p:cNvPr id="92" name="矩形: 圆角 11"/>
            <p:cNvSpPr/>
            <p:nvPr/>
          </p:nvSpPr>
          <p:spPr>
            <a:xfrm>
              <a:off x="2871983" y="4518231"/>
              <a:ext cx="5634510" cy="631064"/>
            </a:xfrm>
            <a:prstGeom prst="round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b="0" dirty="0">
                  <a:solidFill>
                    <a:schemeClr val="tx1"/>
                  </a:solidFill>
                </a:rPr>
                <a:t>输出包含</a:t>
              </a:r>
              <a:r>
                <a:rPr lang="en-US" altLang="zh-CN" sz="1800" b="0" dirty="0">
                  <a:solidFill>
                    <a:schemeClr val="tx1"/>
                  </a:solidFill>
                </a:rPr>
                <a:t>k</a:t>
              </a:r>
              <a:r>
                <a:rPr lang="zh-CN" altLang="en-US" sz="1800" b="0" dirty="0">
                  <a:solidFill>
                    <a:schemeClr val="tx1"/>
                  </a:solidFill>
                </a:rPr>
                <a:t>个顶点的</a:t>
              </a:r>
              <a:r>
                <a:rPr lang="zh-CN" altLang="en-US" sz="1800" b="0" dirty="0">
                  <a:solidFill>
                    <a:schemeClr val="tx1"/>
                  </a:solidFill>
                </a:rPr>
                <a:t>结果集</a:t>
              </a:r>
              <a:endParaRPr lang="zh-CN" altLang="en-US" sz="1800" b="0" dirty="0">
                <a:solidFill>
                  <a:schemeClr val="tx1"/>
                </a:solidFill>
              </a:endParaRPr>
            </a:p>
          </p:txBody>
        </p:sp>
        <p:sp>
          <p:nvSpPr>
            <p:cNvPr id="93" name="箭头: 下 12"/>
            <p:cNvSpPr/>
            <p:nvPr/>
          </p:nvSpPr>
          <p:spPr>
            <a:xfrm>
              <a:off x="5428440" y="3965727"/>
              <a:ext cx="521594" cy="467933"/>
            </a:xfrm>
            <a:prstGeom prst="downArrow">
              <a:avLst/>
            </a:prstGeom>
            <a:grpFill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1867413" y="3900758"/>
            <a:ext cx="5634355" cy="1167765"/>
            <a:chOff x="2871983" y="2888516"/>
            <a:chExt cx="5634355" cy="1167765"/>
          </a:xfrm>
          <a:solidFill>
            <a:schemeClr val="bg1">
              <a:lumMod val="95000"/>
            </a:schemeClr>
          </a:solidFill>
        </p:grpSpPr>
        <p:sp>
          <p:nvSpPr>
            <p:cNvPr id="95" name="矩形: 圆角 14"/>
            <p:cNvSpPr/>
            <p:nvPr/>
          </p:nvSpPr>
          <p:spPr>
            <a:xfrm>
              <a:off x="2871983" y="3425091"/>
              <a:ext cx="5634355" cy="631190"/>
            </a:xfrm>
            <a:prstGeom prst="round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00" b="0" dirty="0">
                  <a:solidFill>
                    <a:schemeClr val="tx1"/>
                  </a:solidFill>
                </a:rPr>
                <a:t>比较顶点的</a:t>
              </a:r>
              <a:r>
                <a:rPr lang="en-US" altLang="zh-CN" sz="1800" b="0" dirty="0">
                  <a:solidFill>
                    <a:schemeClr val="tx1"/>
                  </a:solidFill>
                </a:rPr>
                <a:t>      </a:t>
              </a:r>
              <a:r>
                <a:rPr lang="zh-CN" altLang="en-US" sz="1800" b="0" dirty="0">
                  <a:solidFill>
                    <a:schemeClr val="tx1"/>
                  </a:solidFill>
                </a:rPr>
                <a:t>值和上界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箭头: 下 15"/>
            <p:cNvSpPr/>
            <p:nvPr/>
          </p:nvSpPr>
          <p:spPr>
            <a:xfrm>
              <a:off x="5428440" y="2888516"/>
              <a:ext cx="521594" cy="467933"/>
            </a:xfrm>
            <a:prstGeom prst="downArrow">
              <a:avLst/>
            </a:prstGeom>
            <a:grpFill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7" name="任意多边形: 形状 17"/>
          <p:cNvSpPr/>
          <p:nvPr/>
        </p:nvSpPr>
        <p:spPr>
          <a:xfrm>
            <a:off x="4934425" y="1925165"/>
            <a:ext cx="1449298" cy="724475"/>
          </a:xfrm>
          <a:custGeom>
            <a:avLst/>
            <a:gdLst>
              <a:gd name="connsiteX0" fmla="*/ 0 w 1449298"/>
              <a:gd name="connsiteY0" fmla="*/ 0 h 724475"/>
              <a:gd name="connsiteX1" fmla="*/ 1449298 w 1449298"/>
              <a:gd name="connsiteY1" fmla="*/ 0 h 724475"/>
              <a:gd name="connsiteX2" fmla="*/ 1449298 w 1449298"/>
              <a:gd name="connsiteY2" fmla="*/ 724475 h 724475"/>
              <a:gd name="connsiteX3" fmla="*/ 0 w 1449298"/>
              <a:gd name="connsiteY3" fmla="*/ 724475 h 724475"/>
              <a:gd name="connsiteX4" fmla="*/ 0 w 1449298"/>
              <a:gd name="connsiteY4" fmla="*/ 0 h 72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298" h="724475">
                <a:moveTo>
                  <a:pt x="0" y="0"/>
                </a:moveTo>
                <a:lnTo>
                  <a:pt x="1449298" y="0"/>
                </a:lnTo>
                <a:lnTo>
                  <a:pt x="1449298" y="724475"/>
                </a:lnTo>
                <a:lnTo>
                  <a:pt x="0" y="7244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955" tIns="20955" rIns="20955" bIns="20955" numCol="1" spcCol="1270" anchor="ctr" anchorCtr="0">
            <a:noAutofit/>
          </a:bodyPr>
          <a:lstStyle/>
          <a:p>
            <a:pPr marL="0" lvl="0" indent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3300" kern="1200"/>
          </a:p>
        </p:txBody>
      </p:sp>
      <p:sp>
        <p:nvSpPr>
          <p:cNvPr id="98" name="任意多边形: 形状 19"/>
          <p:cNvSpPr/>
          <p:nvPr/>
        </p:nvSpPr>
        <p:spPr>
          <a:xfrm>
            <a:off x="4212959" y="3432638"/>
            <a:ext cx="1449298" cy="724475"/>
          </a:xfrm>
          <a:custGeom>
            <a:avLst/>
            <a:gdLst>
              <a:gd name="connsiteX0" fmla="*/ 0 w 1449298"/>
              <a:gd name="connsiteY0" fmla="*/ 0 h 724475"/>
              <a:gd name="connsiteX1" fmla="*/ 1449298 w 1449298"/>
              <a:gd name="connsiteY1" fmla="*/ 0 h 724475"/>
              <a:gd name="connsiteX2" fmla="*/ 1449298 w 1449298"/>
              <a:gd name="connsiteY2" fmla="*/ 724475 h 724475"/>
              <a:gd name="connsiteX3" fmla="*/ 0 w 1449298"/>
              <a:gd name="connsiteY3" fmla="*/ 724475 h 724475"/>
              <a:gd name="connsiteX4" fmla="*/ 0 w 1449298"/>
              <a:gd name="connsiteY4" fmla="*/ 0 h 72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298" h="724475">
                <a:moveTo>
                  <a:pt x="0" y="0"/>
                </a:moveTo>
                <a:lnTo>
                  <a:pt x="1449298" y="0"/>
                </a:lnTo>
                <a:lnTo>
                  <a:pt x="1449298" y="724475"/>
                </a:lnTo>
                <a:lnTo>
                  <a:pt x="0" y="7244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955" tIns="20955" rIns="20955" bIns="20955" numCol="1" spcCol="1270" anchor="ctr" anchorCtr="0">
            <a:noAutofit/>
          </a:bodyPr>
          <a:lstStyle/>
          <a:p>
            <a:pPr marL="0" lvl="0" indent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3300" kern="1200"/>
          </a:p>
        </p:txBody>
      </p:sp>
      <p:sp>
        <p:nvSpPr>
          <p:cNvPr id="99" name="任意多边形: 形状 21"/>
          <p:cNvSpPr/>
          <p:nvPr/>
        </p:nvSpPr>
        <p:spPr>
          <a:xfrm>
            <a:off x="4937853" y="4942279"/>
            <a:ext cx="1449298" cy="724475"/>
          </a:xfrm>
          <a:custGeom>
            <a:avLst/>
            <a:gdLst>
              <a:gd name="connsiteX0" fmla="*/ 0 w 1449298"/>
              <a:gd name="connsiteY0" fmla="*/ 0 h 724475"/>
              <a:gd name="connsiteX1" fmla="*/ 1449298 w 1449298"/>
              <a:gd name="connsiteY1" fmla="*/ 0 h 724475"/>
              <a:gd name="connsiteX2" fmla="*/ 1449298 w 1449298"/>
              <a:gd name="connsiteY2" fmla="*/ 724475 h 724475"/>
              <a:gd name="connsiteX3" fmla="*/ 0 w 1449298"/>
              <a:gd name="connsiteY3" fmla="*/ 724475 h 724475"/>
              <a:gd name="connsiteX4" fmla="*/ 0 w 1449298"/>
              <a:gd name="connsiteY4" fmla="*/ 0 h 72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298" h="724475">
                <a:moveTo>
                  <a:pt x="0" y="0"/>
                </a:moveTo>
                <a:lnTo>
                  <a:pt x="1449298" y="0"/>
                </a:lnTo>
                <a:lnTo>
                  <a:pt x="1449298" y="724475"/>
                </a:lnTo>
                <a:lnTo>
                  <a:pt x="0" y="7244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955" tIns="20955" rIns="20955" bIns="20955" numCol="1" spcCol="1270" anchor="ctr" anchorCtr="0">
            <a:noAutofit/>
          </a:bodyPr>
          <a:lstStyle/>
          <a:p>
            <a:pPr marL="0" lvl="0" indent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3300" kern="1200"/>
          </a:p>
        </p:txBody>
      </p:sp>
      <p:pic>
        <p:nvPicPr>
          <p:cNvPr id="3" name="334E55B0-647D-440b-865C-3EC943EB4CBC-9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1690" y="4672330"/>
            <a:ext cx="313690" cy="214630"/>
          </a:xfrm>
          <a:prstGeom prst="rect">
            <a:avLst/>
          </a:prstGeom>
        </p:spPr>
      </p:pic>
      <p:pic>
        <p:nvPicPr>
          <p:cNvPr id="4" name="334E55B0-647D-440b-865C-3EC943EB4CBC-10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490" y="3413125"/>
            <a:ext cx="259080" cy="2228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457"/>
    </mc:Choice>
    <mc:Fallback>
      <p:transition spd="slow" advTm="144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算法</a:t>
            </a:r>
            <a:r>
              <a:rPr lang="zh-CN" altLang="en-US" dirty="0">
                <a:sym typeface="+mn-ea"/>
              </a:rPr>
              <a:t>介绍</a:t>
            </a:r>
            <a:endParaRPr lang="zh-CN" altLang="en-US" dirty="0">
              <a:sym typeface="+mn-ea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2410" y="1125220"/>
            <a:ext cx="8911590" cy="640080"/>
          </a:xfrm>
        </p:spPr>
        <p:txBody>
          <a:bodyPr/>
          <a:lstStyle/>
          <a:p>
            <a:r>
              <a:rPr lang="en-US" altLang="zh-CN" sz="2400" b="0" dirty="0">
                <a:solidFill>
                  <a:schemeClr val="tx1"/>
                </a:solidFill>
              </a:rPr>
              <a:t>Top-k Ego-Betweenness Search</a:t>
            </a:r>
            <a:endParaRPr lang="zh-CN" altLang="en-US" sz="2400" b="0" dirty="0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2E079A-18BC-42B2-A6C0-61BFA2EC9C47}" type="slidenum">
              <a:rPr lang="zh-CN" altLang="en-US" smtClean="0"/>
            </a:fld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755650" y="1628775"/>
            <a:ext cx="721995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000" b="0"/>
              <a:t>BaseBSearch</a:t>
            </a:r>
            <a:endParaRPr lang="zh-CN" altLang="en-US" sz="2000" b="0"/>
          </a:p>
        </p:txBody>
      </p:sp>
      <p:sp>
        <p:nvSpPr>
          <p:cNvPr id="20" name="文本框 19"/>
          <p:cNvSpPr txBox="1"/>
          <p:nvPr/>
        </p:nvSpPr>
        <p:spPr>
          <a:xfrm>
            <a:off x="2484120" y="1628775"/>
            <a:ext cx="677481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：设定一个上界策略来对搜索空间进行剪枝</a:t>
            </a:r>
            <a:endParaRPr lang="zh-CN" altLang="en-US" sz="200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4165" y="2132965"/>
            <a:ext cx="2686685" cy="6985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3573145"/>
            <a:ext cx="2775585" cy="187706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300" y="2253615"/>
            <a:ext cx="1790065" cy="457835"/>
          </a:xfrm>
          <a:prstGeom prst="rect">
            <a:avLst/>
          </a:prstGeom>
        </p:spPr>
      </p:pic>
      <p:graphicFrame>
        <p:nvGraphicFramePr>
          <p:cNvPr id="25" name="表格 24"/>
          <p:cNvGraphicFramePr/>
          <p:nvPr>
            <p:custDataLst>
              <p:tags r:id="rId4"/>
            </p:custDataLst>
          </p:nvPr>
        </p:nvGraphicFramePr>
        <p:xfrm>
          <a:off x="3218815" y="3730625"/>
          <a:ext cx="5832475" cy="14757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225"/>
                <a:gridCol w="530225"/>
                <a:gridCol w="530225"/>
                <a:gridCol w="530225"/>
                <a:gridCol w="530225"/>
                <a:gridCol w="530225"/>
                <a:gridCol w="530225"/>
                <a:gridCol w="530225"/>
                <a:gridCol w="530225"/>
                <a:gridCol w="530225"/>
                <a:gridCol w="530225"/>
              </a:tblGrid>
              <a:tr h="36893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i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893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893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893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i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pic>
        <p:nvPicPr>
          <p:cNvPr id="26" name="334E55B0-647D-440b-865C-3EC943EB4CBC-1" descr="wpsoffic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8345" y="4506595"/>
            <a:ext cx="476885" cy="188595"/>
          </a:xfrm>
          <a:prstGeom prst="rect">
            <a:avLst/>
          </a:prstGeom>
        </p:spPr>
      </p:pic>
      <p:pic>
        <p:nvPicPr>
          <p:cNvPr id="27" name="334E55B0-647D-440b-865C-3EC943EB4CBC-2" descr="wpsoffic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8195" y="4169410"/>
            <a:ext cx="394335" cy="191135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3348038" y="3617595"/>
            <a:ext cx="3181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b="0" i="1">
                <a:latin typeface="Times New Roman Italic" panose="02020603050405020304" charset="0"/>
                <a:cs typeface="Times New Roman Italic" panose="02020603050405020304" charset="0"/>
              </a:rPr>
              <a:t>v</a:t>
            </a:r>
            <a:endParaRPr lang="en-US" altLang="zh-CN" b="0" i="1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338196" y="4794885"/>
            <a:ext cx="3378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2000" b="0" i="1">
                <a:latin typeface="Times New Roman Italic" panose="02020603050405020304" charset="0"/>
                <a:cs typeface="Times New Roman Italic" panose="02020603050405020304" charset="0"/>
              </a:rPr>
              <a:t>R</a:t>
            </a:r>
            <a:endParaRPr lang="en-US" altLang="zh-CN" sz="2000" b="0" i="1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445953" y="3672205"/>
            <a:ext cx="2673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b="0">
                <a:latin typeface="Times New Roman Italic" panose="02020603050405020304" charset="0"/>
                <a:cs typeface="Times New Roman Italic" panose="02020603050405020304" charset="0"/>
              </a:rPr>
              <a:t>i</a:t>
            </a:r>
            <a:endParaRPr lang="en-US" altLang="zh-CN" b="0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977448" y="3667125"/>
            <a:ext cx="2673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b="0" i="1">
                <a:latin typeface="Times New Roman Italic" panose="02020603050405020304" charset="0"/>
                <a:cs typeface="Times New Roman Italic" panose="02020603050405020304" charset="0"/>
              </a:rPr>
              <a:t>f</a:t>
            </a:r>
            <a:endParaRPr lang="en-US" altLang="zh-CN" b="0" i="1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424806" y="3689985"/>
            <a:ext cx="335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b="0">
                <a:latin typeface="Times New Roman Italic" panose="02020603050405020304" charset="0"/>
                <a:cs typeface="Times New Roman Italic" panose="02020603050405020304" charset="0"/>
              </a:rPr>
              <a:t>d</a:t>
            </a:r>
            <a:endParaRPr lang="en-US" altLang="zh-CN" b="0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955666" y="3667125"/>
            <a:ext cx="335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b="0">
                <a:latin typeface="Times New Roman Italic" panose="02020603050405020304" charset="0"/>
                <a:cs typeface="Times New Roman Italic" panose="02020603050405020304" charset="0"/>
              </a:rPr>
              <a:t>x</a:t>
            </a:r>
            <a:endParaRPr lang="en-US" altLang="zh-CN" b="0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486208" y="3667125"/>
            <a:ext cx="3181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b="0">
                <a:latin typeface="Times New Roman Italic" panose="02020603050405020304" charset="0"/>
                <a:cs typeface="Times New Roman Italic" panose="02020603050405020304" charset="0"/>
              </a:rPr>
              <a:t>e</a:t>
            </a:r>
            <a:endParaRPr lang="en-US" altLang="zh-CN" b="0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020561" y="3667125"/>
            <a:ext cx="335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b="0">
                <a:latin typeface="Times New Roman Italic" panose="02020603050405020304" charset="0"/>
                <a:cs typeface="Times New Roman Italic" panose="02020603050405020304" charset="0"/>
              </a:rPr>
              <a:t>h</a:t>
            </a:r>
            <a:endParaRPr lang="en-US" altLang="zh-CN" b="0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571741" y="3667125"/>
            <a:ext cx="335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b="0">
                <a:latin typeface="Times New Roman Italic" panose="02020603050405020304" charset="0"/>
                <a:cs typeface="Times New Roman Italic" panose="02020603050405020304" charset="0"/>
              </a:rPr>
              <a:t>g</a:t>
            </a:r>
            <a:endParaRPr lang="en-US" altLang="zh-CN" b="0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8085456" y="3689985"/>
            <a:ext cx="335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b="0" i="1">
                <a:latin typeface="Times New Roman Italic" panose="02020603050405020304" charset="0"/>
                <a:cs typeface="Times New Roman Italic" panose="02020603050405020304" charset="0"/>
              </a:rPr>
              <a:t>b</a:t>
            </a:r>
            <a:endParaRPr lang="en-US" altLang="zh-CN" b="0" i="1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863658" y="3633470"/>
            <a:ext cx="3181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b="0">
                <a:latin typeface="Times New Roman Italic" panose="02020603050405020304" charset="0"/>
                <a:cs typeface="Times New Roman Italic" panose="02020603050405020304" charset="0"/>
              </a:rPr>
              <a:t>c</a:t>
            </a:r>
            <a:endParaRPr lang="en-US" altLang="zh-CN" b="0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613459" y="3672205"/>
            <a:ext cx="3181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b="0">
                <a:latin typeface="Times New Roman Italic" panose="02020603050405020304" charset="0"/>
                <a:cs typeface="Times New Roman Italic" panose="02020603050405020304" charset="0"/>
              </a:rPr>
              <a:t>a</a:t>
            </a:r>
            <a:endParaRPr lang="en-US" altLang="zh-CN" b="0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108951" y="409702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800" b="0">
                <a:latin typeface="Times New Roman Italic" panose="02020603050405020304" charset="0"/>
                <a:cs typeface="Times New Roman Italic" panose="02020603050405020304" charset="0"/>
              </a:rPr>
              <a:t>6</a:t>
            </a:r>
            <a:endParaRPr lang="en-US" altLang="zh-CN" sz="1800" b="0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8611236" y="409702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800" b="0">
                <a:latin typeface="Times New Roman Italic" panose="02020603050405020304" charset="0"/>
                <a:cs typeface="Times New Roman Italic" panose="02020603050405020304" charset="0"/>
              </a:rPr>
              <a:t>6</a:t>
            </a:r>
            <a:endParaRPr lang="en-US" altLang="zh-CN" sz="1800" b="0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7551421" y="411353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800" b="0">
                <a:latin typeface="Times New Roman Italic" panose="02020603050405020304" charset="0"/>
                <a:cs typeface="Times New Roman Italic" panose="02020603050405020304" charset="0"/>
              </a:rPr>
              <a:t>6</a:t>
            </a:r>
            <a:endParaRPr lang="en-US" altLang="zh-CN" sz="1800" b="0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049136" y="411353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800" b="0">
                <a:latin typeface="Times New Roman Italic" panose="02020603050405020304" charset="0"/>
                <a:cs typeface="Times New Roman Italic" panose="02020603050405020304" charset="0"/>
              </a:rPr>
              <a:t>6</a:t>
            </a:r>
            <a:endParaRPr lang="en-US" altLang="zh-CN" sz="1800" b="0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6546851" y="411353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800" b="0">
                <a:latin typeface="Times New Roman Italic" panose="02020603050405020304" charset="0"/>
                <a:cs typeface="Times New Roman Italic" panose="02020603050405020304" charset="0"/>
              </a:rPr>
              <a:t>6</a:t>
            </a:r>
            <a:endParaRPr lang="en-US" altLang="zh-CN" sz="1800" b="0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5915661" y="411353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800" b="0">
                <a:latin typeface="Times New Roman Italic" panose="02020603050405020304" charset="0"/>
                <a:cs typeface="Times New Roman Italic" panose="02020603050405020304" charset="0"/>
              </a:rPr>
              <a:t>10</a:t>
            </a:r>
            <a:endParaRPr lang="en-US" altLang="zh-CN" sz="1800" b="0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5413376" y="411353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800" b="0">
                <a:latin typeface="Times New Roman Italic" panose="02020603050405020304" charset="0"/>
                <a:cs typeface="Times New Roman Italic" panose="02020603050405020304" charset="0"/>
              </a:rPr>
              <a:t>10</a:t>
            </a:r>
            <a:endParaRPr lang="en-US" altLang="zh-CN" sz="1800" b="0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4839336" y="411353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800" b="0">
                <a:latin typeface="Times New Roman Italic" panose="02020603050405020304" charset="0"/>
                <a:cs typeface="Times New Roman Italic" panose="02020603050405020304" charset="0"/>
              </a:rPr>
              <a:t>15</a:t>
            </a:r>
            <a:endParaRPr lang="en-US" altLang="zh-CN" sz="1800" b="0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337051" y="411353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800" b="0">
                <a:latin typeface="Times New Roman Italic" panose="02020603050405020304" charset="0"/>
                <a:cs typeface="Times New Roman Italic" panose="02020603050405020304" charset="0"/>
              </a:rPr>
              <a:t>15</a:t>
            </a:r>
            <a:endParaRPr lang="en-US" altLang="zh-CN" sz="1800" b="0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3834766" y="411353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800" b="0">
                <a:latin typeface="Times New Roman Italic" panose="02020603050405020304" charset="0"/>
                <a:cs typeface="Times New Roman Italic" panose="02020603050405020304" charset="0"/>
              </a:rPr>
              <a:t>21</a:t>
            </a:r>
            <a:endParaRPr lang="en-US" altLang="zh-CN" sz="1800" b="0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3751898" y="4457700"/>
            <a:ext cx="54419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600" b="0">
                <a:latin typeface="Times New Roman Italic" panose="02020603050405020304" charset="0"/>
                <a:cs typeface="Times New Roman Italic" panose="02020603050405020304" charset="0"/>
              </a:rPr>
              <a:t>41/6</a:t>
            </a:r>
            <a:endParaRPr lang="en-US" altLang="zh-CN" sz="1600" b="0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425951" y="4481830"/>
            <a:ext cx="2844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600" b="0">
                <a:latin typeface="Times New Roman Italic" panose="02020603050405020304" charset="0"/>
                <a:cs typeface="Times New Roman Italic" panose="02020603050405020304" charset="0"/>
              </a:rPr>
              <a:t>8</a:t>
            </a:r>
            <a:endParaRPr lang="en-US" altLang="zh-CN" sz="1600" b="0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4861561" y="4465320"/>
            <a:ext cx="386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600" b="0">
                <a:latin typeface="Times New Roman Italic" panose="02020603050405020304" charset="0"/>
                <a:cs typeface="Times New Roman Italic" panose="02020603050405020304" charset="0"/>
              </a:rPr>
              <a:t>11</a:t>
            </a:r>
            <a:endParaRPr lang="en-US" altLang="zh-CN" sz="1600" b="0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319714" y="4481830"/>
            <a:ext cx="54419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600" b="0">
                <a:latin typeface="Times New Roman Italic" panose="02020603050405020304" charset="0"/>
                <a:cs typeface="Times New Roman Italic" panose="02020603050405020304" charset="0"/>
              </a:rPr>
              <a:t>14/3</a:t>
            </a:r>
            <a:endParaRPr lang="en-US" altLang="zh-CN" sz="1600" b="0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937251" y="4465320"/>
            <a:ext cx="386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600" b="0">
                <a:latin typeface="Times New Roman Italic" panose="02020603050405020304" charset="0"/>
                <a:cs typeface="Times New Roman Italic" panose="02020603050405020304" charset="0"/>
              </a:rPr>
              <a:t>10</a:t>
            </a:r>
            <a:endParaRPr lang="en-US" altLang="zh-CN" sz="1600" b="0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3789681" y="4826000"/>
            <a:ext cx="4686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600" b="0">
                <a:latin typeface="Times New Roman Italic" panose="02020603050405020304" charset="0"/>
                <a:cs typeface="Times New Roman Italic" panose="02020603050405020304" charset="0"/>
              </a:rPr>
              <a:t>{</a:t>
            </a:r>
            <a:r>
              <a:rPr lang="en-US" altLang="zh-CN" sz="1600" b="0">
                <a:solidFill>
                  <a:srgbClr val="FF0000"/>
                </a:solidFill>
                <a:latin typeface="Times New Roman Italic" panose="02020603050405020304" charset="0"/>
                <a:cs typeface="Times New Roman Italic" panose="02020603050405020304" charset="0"/>
              </a:rPr>
              <a:t>c</a:t>
            </a:r>
            <a:r>
              <a:rPr lang="en-US" altLang="zh-CN" sz="1600" b="0">
                <a:latin typeface="Times New Roman Italic" panose="02020603050405020304" charset="0"/>
                <a:cs typeface="Times New Roman Italic" panose="02020603050405020304" charset="0"/>
              </a:rPr>
              <a:t>}</a:t>
            </a:r>
            <a:endParaRPr lang="en-US" altLang="zh-CN" sz="1600" b="0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4291649" y="4856480"/>
            <a:ext cx="57594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600" b="0">
                <a:latin typeface="Times New Roman Italic" panose="02020603050405020304" charset="0"/>
                <a:cs typeface="Times New Roman Italic" panose="02020603050405020304" charset="0"/>
              </a:rPr>
              <a:t>{</a:t>
            </a:r>
            <a:r>
              <a:rPr lang="en-US" altLang="zh-CN" sz="1600" b="0">
                <a:solidFill>
                  <a:srgbClr val="FF0000"/>
                </a:solidFill>
                <a:latin typeface="Times New Roman Italic" panose="02020603050405020304" charset="0"/>
                <a:cs typeface="Times New Roman Italic" panose="02020603050405020304" charset="0"/>
              </a:rPr>
              <a:t>i</a:t>
            </a:r>
            <a:r>
              <a:rPr lang="en-US" altLang="zh-CN" sz="1600" b="0">
                <a:latin typeface="Times New Roman Italic" panose="02020603050405020304" charset="0"/>
                <a:cs typeface="Times New Roman Italic" panose="02020603050405020304" charset="0"/>
              </a:rPr>
              <a:t>,c}</a:t>
            </a:r>
            <a:endParaRPr lang="en-US" altLang="zh-CN" sz="1600" b="0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4763772" y="4856480"/>
            <a:ext cx="6946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600" b="0">
                <a:latin typeface="Times New Roman Italic" panose="02020603050405020304" charset="0"/>
                <a:cs typeface="Times New Roman Italic" panose="02020603050405020304" charset="0"/>
              </a:rPr>
              <a:t>{</a:t>
            </a:r>
            <a:r>
              <a:rPr lang="en-US" altLang="zh-CN" sz="1600" b="0">
                <a:solidFill>
                  <a:srgbClr val="FF0000"/>
                </a:solidFill>
                <a:latin typeface="Times New Roman Italic" panose="02020603050405020304" charset="0"/>
                <a:cs typeface="Times New Roman Italic" panose="02020603050405020304" charset="0"/>
              </a:rPr>
              <a:t>f</a:t>
            </a:r>
            <a:r>
              <a:rPr lang="en-US" altLang="zh-CN" sz="1600" b="0">
                <a:latin typeface="Times New Roman Italic" panose="02020603050405020304" charset="0"/>
                <a:cs typeface="Times New Roman Italic" panose="02020603050405020304" charset="0"/>
              </a:rPr>
              <a:t>,i,c}</a:t>
            </a:r>
            <a:endParaRPr lang="en-US" altLang="zh-CN" sz="1600" b="0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5307967" y="4826000"/>
            <a:ext cx="6477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600" b="0">
                <a:latin typeface="Times New Roman Italic" panose="02020603050405020304" charset="0"/>
                <a:cs typeface="Times New Roman Italic" panose="02020603050405020304" charset="0"/>
              </a:rPr>
              <a:t>{f,i,c,</a:t>
            </a:r>
            <a:endParaRPr lang="en-US" altLang="zh-CN" sz="1600" b="0">
              <a:latin typeface="Times New Roman Italic" panose="02020603050405020304" charset="0"/>
              <a:cs typeface="Times New Roman Italic" panose="02020603050405020304" charset="0"/>
            </a:endParaRPr>
          </a:p>
          <a:p>
            <a:pPr algn="ctr"/>
            <a:r>
              <a:rPr lang="en-US" altLang="zh-CN" sz="1600" b="0">
                <a:solidFill>
                  <a:srgbClr val="FF0000"/>
                </a:solidFill>
                <a:latin typeface="Times New Roman Italic" panose="02020603050405020304" charset="0"/>
                <a:cs typeface="Times New Roman Italic" panose="02020603050405020304" charset="0"/>
              </a:rPr>
              <a:t>d</a:t>
            </a:r>
            <a:r>
              <a:rPr lang="en-US" altLang="zh-CN" sz="1600" b="0">
                <a:latin typeface="Times New Roman Italic" panose="02020603050405020304" charset="0"/>
                <a:cs typeface="Times New Roman Italic" panose="02020603050405020304" charset="0"/>
              </a:rPr>
              <a:t>}</a:t>
            </a:r>
            <a:endParaRPr lang="en-US" altLang="zh-CN" sz="1600" b="0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5868672" y="4856480"/>
            <a:ext cx="9994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600" b="0">
                <a:latin typeface="Times New Roman Italic" panose="02020603050405020304" charset="0"/>
                <a:cs typeface="Times New Roman Italic" panose="02020603050405020304" charset="0"/>
              </a:rPr>
              <a:t>{f,</a:t>
            </a:r>
            <a:r>
              <a:rPr lang="en-US" altLang="zh-CN" sz="1600" b="0">
                <a:solidFill>
                  <a:srgbClr val="FF0000"/>
                </a:solidFill>
                <a:latin typeface="Times New Roman Italic" panose="02020603050405020304" charset="0"/>
                <a:cs typeface="Times New Roman Italic" panose="02020603050405020304" charset="0"/>
              </a:rPr>
              <a:t>x</a:t>
            </a:r>
            <a:r>
              <a:rPr lang="en-US" altLang="zh-CN" sz="1600" b="0">
                <a:latin typeface="Times New Roman Italic" panose="02020603050405020304" charset="0"/>
                <a:cs typeface="Times New Roman Italic" panose="02020603050405020304" charset="0"/>
              </a:rPr>
              <a:t>,i,c,d}</a:t>
            </a:r>
            <a:endParaRPr lang="en-US" altLang="zh-CN" sz="1600" b="0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539750" y="2831465"/>
            <a:ext cx="8475345" cy="64516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800" dirty="0"/>
              <a:t>输入：图</a:t>
            </a:r>
            <a:r>
              <a:rPr lang="en-US" altLang="zh-CN" sz="1800" dirty="0"/>
              <a:t>G</a:t>
            </a:r>
            <a:r>
              <a:rPr lang="zh-CN" altLang="en-US" sz="1800" dirty="0"/>
              <a:t>，</a:t>
            </a:r>
            <a:r>
              <a:rPr lang="en-US" altLang="zh-CN" sz="1800" dirty="0"/>
              <a:t>k=5</a:t>
            </a:r>
            <a:r>
              <a:rPr lang="zh-CN" altLang="en-US" sz="1800" dirty="0"/>
              <a:t>。</a:t>
            </a:r>
            <a:endParaRPr lang="zh-CN" altLang="en-US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800" dirty="0"/>
              <a:t>输出：</a:t>
            </a:r>
            <a:r>
              <a:rPr lang="en-US" altLang="zh-CN" sz="1800" dirty="0"/>
              <a:t>ego-betweeeness</a:t>
            </a:r>
            <a:r>
              <a:rPr lang="zh-CN" altLang="en-US" sz="1800" dirty="0"/>
              <a:t>值</a:t>
            </a:r>
            <a:r>
              <a:rPr lang="zh-CN" altLang="en-US" sz="1800" dirty="0"/>
              <a:t>较大的前</a:t>
            </a:r>
            <a:r>
              <a:rPr lang="en-US" altLang="zh-CN" sz="1800" dirty="0"/>
              <a:t>k</a:t>
            </a:r>
            <a:r>
              <a:rPr lang="zh-CN" altLang="en-US" sz="1800" dirty="0"/>
              <a:t>个顶点</a:t>
            </a:r>
            <a:endParaRPr lang="zh-CN" altLang="en-US" sz="1800" dirty="0"/>
          </a:p>
        </p:txBody>
      </p:sp>
      <p:sp>
        <p:nvSpPr>
          <p:cNvPr id="83" name="椭圆 82"/>
          <p:cNvSpPr/>
          <p:nvPr/>
        </p:nvSpPr>
        <p:spPr>
          <a:xfrm>
            <a:off x="1332230" y="4401185"/>
            <a:ext cx="148590" cy="13525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2052320" y="4401185"/>
            <a:ext cx="148590" cy="13525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2463800" y="4384675"/>
            <a:ext cx="148590" cy="13525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1335405" y="4653915"/>
            <a:ext cx="144780" cy="13462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1331595" y="4132580"/>
            <a:ext cx="149225" cy="13589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itchFamily="2" charset="-122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3715385" y="3573145"/>
            <a:ext cx="4815840" cy="114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457"/>
    </mc:Choice>
    <mc:Fallback>
      <p:transition spd="slow" advTm="144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25972 0 " pathEditMode="relative" ptsTypes="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65972 0 " pathEditMode="relative" ptsTypes="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0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5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0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20" grpId="0"/>
      <p:bldP spid="20" grpId="1"/>
      <p:bldP spid="82" grpId="0"/>
      <p:bldP spid="82" grpId="1"/>
      <p:bldP spid="28" grpId="0"/>
      <p:bldP spid="29" grpId="0"/>
      <p:bldP spid="39" grpId="0"/>
      <p:bldP spid="32" grpId="0"/>
      <p:bldP spid="31" grpId="0"/>
      <p:bldP spid="33" grpId="0"/>
      <p:bldP spid="34" grpId="0"/>
      <p:bldP spid="35" grpId="0"/>
      <p:bldP spid="36" grpId="0"/>
      <p:bldP spid="37" grpId="0"/>
      <p:bldP spid="38" grpId="0"/>
      <p:bldP spid="40" grpId="0"/>
      <p:bldP spid="62" grpId="0"/>
      <p:bldP spid="61" grpId="0"/>
      <p:bldP spid="60" grpId="0"/>
      <p:bldP spid="59" grpId="0"/>
      <p:bldP spid="58" grpId="0"/>
      <p:bldP spid="57" grpId="0"/>
      <p:bldP spid="56" grpId="0"/>
      <p:bldP spid="55" grpId="0"/>
      <p:bldP spid="52" grpId="0"/>
      <p:bldP spid="53" grpId="0"/>
      <p:bldP spid="87" grpId="0" animBg="1"/>
      <p:bldP spid="63" grpId="0"/>
      <p:bldP spid="75" grpId="0"/>
      <p:bldP spid="87" grpId="1" animBg="1"/>
      <p:bldP spid="86" grpId="0" bldLvl="0" animBg="1"/>
      <p:bldP spid="64" grpId="0"/>
      <p:bldP spid="76" grpId="0"/>
      <p:bldP spid="65" grpId="0"/>
      <p:bldP spid="77" grpId="0"/>
      <p:bldP spid="66" grpId="0"/>
      <p:bldP spid="78" grpId="0"/>
      <p:bldP spid="86" grpId="1" bldLvl="0" animBg="1"/>
      <p:bldP spid="84" grpId="0" animBg="1"/>
      <p:bldP spid="83" grpId="0" animBg="1"/>
      <p:bldP spid="85" grpId="0" animBg="1"/>
      <p:bldP spid="68" grpId="0"/>
      <p:bldP spid="79" grpId="0"/>
      <p:bldP spid="84" grpId="1" animBg="1"/>
      <p:bldP spid="83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算法</a:t>
            </a:r>
            <a:r>
              <a:rPr lang="zh-CN" altLang="en-US" dirty="0">
                <a:sym typeface="+mn-ea"/>
              </a:rPr>
              <a:t>介绍</a:t>
            </a:r>
            <a:endParaRPr lang="zh-CN" altLang="en-US" dirty="0">
              <a:sym typeface="+mn-ea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2410" y="1125220"/>
            <a:ext cx="8911590" cy="640080"/>
          </a:xfrm>
        </p:spPr>
        <p:txBody>
          <a:bodyPr/>
          <a:lstStyle/>
          <a:p>
            <a:r>
              <a:rPr lang="en-US" altLang="zh-CN" sz="2400" b="0" dirty="0">
                <a:solidFill>
                  <a:schemeClr val="tx1"/>
                </a:solidFill>
              </a:rPr>
              <a:t>Top-k Ego-Betweenness Search</a:t>
            </a:r>
            <a:endParaRPr lang="zh-CN" altLang="en-US" sz="2400" b="0" dirty="0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2E079A-18BC-42B2-A6C0-61BFA2EC9C47}" type="slidenum">
              <a:rPr lang="zh-CN" altLang="en-US" smtClean="0"/>
            </a:fld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755650" y="1628775"/>
            <a:ext cx="721995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000" b="0"/>
              <a:t>BaseBSearch</a:t>
            </a:r>
            <a:endParaRPr lang="zh-CN" altLang="en-US" sz="2000" b="0"/>
          </a:p>
        </p:txBody>
      </p:sp>
      <p:sp>
        <p:nvSpPr>
          <p:cNvPr id="20" name="文本框 19"/>
          <p:cNvSpPr txBox="1"/>
          <p:nvPr/>
        </p:nvSpPr>
        <p:spPr>
          <a:xfrm>
            <a:off x="2484120" y="1628775"/>
            <a:ext cx="677481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：设定一个上界策略来对搜索空间进行剪枝</a:t>
            </a:r>
            <a:endParaRPr lang="zh-CN" altLang="en-US" sz="200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6085" y="2132965"/>
            <a:ext cx="2686685" cy="6985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15" y="3573145"/>
            <a:ext cx="2775585" cy="187706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145" y="2252980"/>
            <a:ext cx="1790065" cy="457835"/>
          </a:xfrm>
          <a:prstGeom prst="rect">
            <a:avLst/>
          </a:prstGeom>
        </p:spPr>
      </p:pic>
      <p:graphicFrame>
        <p:nvGraphicFramePr>
          <p:cNvPr id="25" name="表格 24"/>
          <p:cNvGraphicFramePr/>
          <p:nvPr>
            <p:custDataLst>
              <p:tags r:id="rId4"/>
            </p:custDataLst>
          </p:nvPr>
        </p:nvGraphicFramePr>
        <p:xfrm>
          <a:off x="3218815" y="3730625"/>
          <a:ext cx="5832475" cy="14757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225"/>
                <a:gridCol w="530225"/>
                <a:gridCol w="530225"/>
                <a:gridCol w="530225"/>
                <a:gridCol w="530225"/>
                <a:gridCol w="530225"/>
                <a:gridCol w="530225"/>
                <a:gridCol w="530225"/>
                <a:gridCol w="530225"/>
                <a:gridCol w="530225"/>
                <a:gridCol w="530225"/>
              </a:tblGrid>
              <a:tr h="36893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i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893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893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893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i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pic>
        <p:nvPicPr>
          <p:cNvPr id="26" name="334E55B0-647D-440b-865C-3EC943EB4CBC-11" descr="wpsoffic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8345" y="4506595"/>
            <a:ext cx="476885" cy="188595"/>
          </a:xfrm>
          <a:prstGeom prst="rect">
            <a:avLst/>
          </a:prstGeom>
        </p:spPr>
      </p:pic>
      <p:pic>
        <p:nvPicPr>
          <p:cNvPr id="27" name="334E55B0-647D-440b-865C-3EC943EB4CBC-12" descr="wpsoffic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8195" y="4169410"/>
            <a:ext cx="394335" cy="191135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3348038" y="3617595"/>
            <a:ext cx="3181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b="0" i="1">
                <a:latin typeface="Times New Roman Italic" panose="02020603050405020304" charset="0"/>
                <a:cs typeface="Times New Roman Italic" panose="02020603050405020304" charset="0"/>
              </a:rPr>
              <a:t>v</a:t>
            </a:r>
            <a:endParaRPr lang="en-US" altLang="zh-CN" b="0" i="1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338196" y="4794885"/>
            <a:ext cx="3378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2000" b="0" i="1">
                <a:latin typeface="Times New Roman Italic" panose="02020603050405020304" charset="0"/>
                <a:cs typeface="Times New Roman Italic" panose="02020603050405020304" charset="0"/>
              </a:rPr>
              <a:t>R</a:t>
            </a:r>
            <a:endParaRPr lang="en-US" altLang="zh-CN" sz="2000" b="0" i="1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445953" y="3672205"/>
            <a:ext cx="2673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b="0">
                <a:latin typeface="Times New Roman Italic" panose="02020603050405020304" charset="0"/>
                <a:cs typeface="Times New Roman Italic" panose="02020603050405020304" charset="0"/>
              </a:rPr>
              <a:t>i</a:t>
            </a:r>
            <a:endParaRPr lang="en-US" altLang="zh-CN" b="0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977448" y="3667125"/>
            <a:ext cx="2673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b="0" i="1">
                <a:latin typeface="Times New Roman Italic" panose="02020603050405020304" charset="0"/>
                <a:cs typeface="Times New Roman Italic" panose="02020603050405020304" charset="0"/>
              </a:rPr>
              <a:t>f</a:t>
            </a:r>
            <a:endParaRPr lang="en-US" altLang="zh-CN" b="0" i="1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424806" y="3689985"/>
            <a:ext cx="335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b="0">
                <a:latin typeface="Times New Roman Italic" panose="02020603050405020304" charset="0"/>
                <a:cs typeface="Times New Roman Italic" panose="02020603050405020304" charset="0"/>
              </a:rPr>
              <a:t>d</a:t>
            </a:r>
            <a:endParaRPr lang="en-US" altLang="zh-CN" b="0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955666" y="3667125"/>
            <a:ext cx="335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b="0">
                <a:latin typeface="Times New Roman Italic" panose="02020603050405020304" charset="0"/>
                <a:cs typeface="Times New Roman Italic" panose="02020603050405020304" charset="0"/>
              </a:rPr>
              <a:t>x</a:t>
            </a:r>
            <a:endParaRPr lang="en-US" altLang="zh-CN" b="0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486208" y="3667125"/>
            <a:ext cx="3181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b="0">
                <a:latin typeface="Times New Roman Italic" panose="02020603050405020304" charset="0"/>
                <a:cs typeface="Times New Roman Italic" panose="02020603050405020304" charset="0"/>
              </a:rPr>
              <a:t>e</a:t>
            </a:r>
            <a:endParaRPr lang="en-US" altLang="zh-CN" b="0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020561" y="3667125"/>
            <a:ext cx="335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b="0">
                <a:latin typeface="Times New Roman Italic" panose="02020603050405020304" charset="0"/>
                <a:cs typeface="Times New Roman Italic" panose="02020603050405020304" charset="0"/>
              </a:rPr>
              <a:t>h</a:t>
            </a:r>
            <a:endParaRPr lang="en-US" altLang="zh-CN" b="0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571741" y="3667125"/>
            <a:ext cx="335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b="0">
                <a:latin typeface="Times New Roman Italic" panose="02020603050405020304" charset="0"/>
                <a:cs typeface="Times New Roman Italic" panose="02020603050405020304" charset="0"/>
              </a:rPr>
              <a:t>g</a:t>
            </a:r>
            <a:endParaRPr lang="en-US" altLang="zh-CN" b="0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8085456" y="3689985"/>
            <a:ext cx="335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b="0" i="1">
                <a:latin typeface="Times New Roman Italic" panose="02020603050405020304" charset="0"/>
                <a:cs typeface="Times New Roman Italic" panose="02020603050405020304" charset="0"/>
              </a:rPr>
              <a:t>b</a:t>
            </a:r>
            <a:endParaRPr lang="en-US" altLang="zh-CN" b="0" i="1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863658" y="3633470"/>
            <a:ext cx="3181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b="0">
                <a:latin typeface="Times New Roman Italic" panose="02020603050405020304" charset="0"/>
                <a:cs typeface="Times New Roman Italic" panose="02020603050405020304" charset="0"/>
              </a:rPr>
              <a:t>c</a:t>
            </a:r>
            <a:endParaRPr lang="en-US" altLang="zh-CN" b="0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613459" y="3672205"/>
            <a:ext cx="3181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b="0">
                <a:latin typeface="Times New Roman Italic" panose="02020603050405020304" charset="0"/>
                <a:cs typeface="Times New Roman Italic" panose="02020603050405020304" charset="0"/>
              </a:rPr>
              <a:t>a</a:t>
            </a:r>
            <a:endParaRPr lang="en-US" altLang="zh-CN" b="0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108951" y="409702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800" b="0">
                <a:latin typeface="Times New Roman Italic" panose="02020603050405020304" charset="0"/>
                <a:cs typeface="Times New Roman Italic" panose="02020603050405020304" charset="0"/>
              </a:rPr>
              <a:t>6</a:t>
            </a:r>
            <a:endParaRPr lang="en-US" altLang="zh-CN" sz="1800" b="0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8611236" y="409702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800" b="0">
                <a:latin typeface="Times New Roman Italic" panose="02020603050405020304" charset="0"/>
                <a:cs typeface="Times New Roman Italic" panose="02020603050405020304" charset="0"/>
              </a:rPr>
              <a:t>6</a:t>
            </a:r>
            <a:endParaRPr lang="en-US" altLang="zh-CN" sz="1800" b="0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7551421" y="411353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800" b="0">
                <a:latin typeface="Times New Roman Italic" panose="02020603050405020304" charset="0"/>
                <a:cs typeface="Times New Roman Italic" panose="02020603050405020304" charset="0"/>
              </a:rPr>
              <a:t>6</a:t>
            </a:r>
            <a:endParaRPr lang="en-US" altLang="zh-CN" sz="1800" b="0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049136" y="411353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800" b="0">
                <a:latin typeface="Times New Roman Italic" panose="02020603050405020304" charset="0"/>
                <a:cs typeface="Times New Roman Italic" panose="02020603050405020304" charset="0"/>
              </a:rPr>
              <a:t>6</a:t>
            </a:r>
            <a:endParaRPr lang="en-US" altLang="zh-CN" sz="1800" b="0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6546851" y="411353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800" b="0">
                <a:latin typeface="Times New Roman Italic" panose="02020603050405020304" charset="0"/>
                <a:cs typeface="Times New Roman Italic" panose="02020603050405020304" charset="0"/>
              </a:rPr>
              <a:t>6</a:t>
            </a:r>
            <a:endParaRPr lang="en-US" altLang="zh-CN" sz="1800" b="0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5915661" y="411353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800" b="0">
                <a:latin typeface="Times New Roman Italic" panose="02020603050405020304" charset="0"/>
                <a:cs typeface="Times New Roman Italic" panose="02020603050405020304" charset="0"/>
              </a:rPr>
              <a:t>10</a:t>
            </a:r>
            <a:endParaRPr lang="en-US" altLang="zh-CN" sz="1800" b="0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5413376" y="411353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800" b="0">
                <a:latin typeface="Times New Roman Italic" panose="02020603050405020304" charset="0"/>
                <a:cs typeface="Times New Roman Italic" panose="02020603050405020304" charset="0"/>
              </a:rPr>
              <a:t>10</a:t>
            </a:r>
            <a:endParaRPr lang="en-US" altLang="zh-CN" sz="1800" b="0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4839336" y="411353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800" b="0">
                <a:latin typeface="Times New Roman Italic" panose="02020603050405020304" charset="0"/>
                <a:cs typeface="Times New Roman Italic" panose="02020603050405020304" charset="0"/>
              </a:rPr>
              <a:t>15</a:t>
            </a:r>
            <a:endParaRPr lang="en-US" altLang="zh-CN" sz="1800" b="0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337051" y="411353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800" b="0">
                <a:latin typeface="Times New Roman Italic" panose="02020603050405020304" charset="0"/>
                <a:cs typeface="Times New Roman Italic" panose="02020603050405020304" charset="0"/>
              </a:rPr>
              <a:t>15</a:t>
            </a:r>
            <a:endParaRPr lang="en-US" altLang="zh-CN" sz="1800" b="0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3834766" y="411353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800" b="0">
                <a:latin typeface="Times New Roman Italic" panose="02020603050405020304" charset="0"/>
                <a:cs typeface="Times New Roman Italic" panose="02020603050405020304" charset="0"/>
              </a:rPr>
              <a:t>21</a:t>
            </a:r>
            <a:endParaRPr lang="en-US" altLang="zh-CN" sz="1800" b="0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3751898" y="4457700"/>
            <a:ext cx="54419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600" b="0">
                <a:latin typeface="Times New Roman Italic" panose="02020603050405020304" charset="0"/>
                <a:cs typeface="Times New Roman Italic" panose="02020603050405020304" charset="0"/>
              </a:rPr>
              <a:t>41/6</a:t>
            </a:r>
            <a:endParaRPr lang="en-US" altLang="zh-CN" sz="1600" b="0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425951" y="4481830"/>
            <a:ext cx="2844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600" b="0">
                <a:latin typeface="Times New Roman Italic" panose="02020603050405020304" charset="0"/>
                <a:cs typeface="Times New Roman Italic" panose="02020603050405020304" charset="0"/>
              </a:rPr>
              <a:t>8</a:t>
            </a:r>
            <a:endParaRPr lang="en-US" altLang="zh-CN" sz="1600" b="0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4861561" y="4465320"/>
            <a:ext cx="386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600" b="0">
                <a:latin typeface="Times New Roman Italic" panose="02020603050405020304" charset="0"/>
                <a:cs typeface="Times New Roman Italic" panose="02020603050405020304" charset="0"/>
              </a:rPr>
              <a:t>11</a:t>
            </a:r>
            <a:endParaRPr lang="en-US" altLang="zh-CN" sz="1600" b="0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319714" y="4481830"/>
            <a:ext cx="54419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600" b="0">
                <a:latin typeface="Times New Roman Italic" panose="02020603050405020304" charset="0"/>
                <a:cs typeface="Times New Roman Italic" panose="02020603050405020304" charset="0"/>
              </a:rPr>
              <a:t>14/3</a:t>
            </a:r>
            <a:endParaRPr lang="en-US" altLang="zh-CN" sz="1600" b="0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937251" y="4465320"/>
            <a:ext cx="386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600" b="0">
                <a:latin typeface="Times New Roman Italic" panose="02020603050405020304" charset="0"/>
                <a:cs typeface="Times New Roman Italic" panose="02020603050405020304" charset="0"/>
              </a:rPr>
              <a:t>10</a:t>
            </a:r>
            <a:endParaRPr lang="en-US" altLang="zh-CN" sz="1600" b="0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6479541" y="4481830"/>
            <a:ext cx="4368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600" b="0">
                <a:latin typeface="Times New Roman Italic" panose="02020603050405020304" charset="0"/>
                <a:cs typeface="Times New Roman Italic" panose="02020603050405020304" charset="0"/>
              </a:rPr>
              <a:t>4.5</a:t>
            </a:r>
            <a:endParaRPr lang="en-US" altLang="zh-CN" sz="1600" b="0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6976429" y="4481830"/>
            <a:ext cx="44259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600" b="0">
                <a:latin typeface="Times New Roman Italic" panose="02020603050405020304" charset="0"/>
                <a:cs typeface="Times New Roman Italic" panose="02020603050405020304" charset="0"/>
              </a:rPr>
              <a:t>2/3</a:t>
            </a:r>
            <a:endParaRPr lang="en-US" altLang="zh-CN" sz="1600" b="0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7478714" y="4488815"/>
            <a:ext cx="44259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600" b="0">
                <a:latin typeface="Times New Roman Italic" panose="02020603050405020304" charset="0"/>
                <a:cs typeface="Times New Roman Italic" panose="02020603050405020304" charset="0"/>
              </a:rPr>
              <a:t>2/3</a:t>
            </a:r>
            <a:endParaRPr lang="en-US" altLang="zh-CN" sz="1600" b="0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8115301" y="4481830"/>
            <a:ext cx="2844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600" b="0">
                <a:latin typeface="Times New Roman Italic" panose="02020603050405020304" charset="0"/>
                <a:cs typeface="Times New Roman Italic" panose="02020603050405020304" charset="0"/>
              </a:rPr>
              <a:t>1</a:t>
            </a:r>
            <a:endParaRPr lang="en-US" altLang="zh-CN" sz="1600" b="0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8630921" y="4481830"/>
            <a:ext cx="2844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600" b="0">
                <a:latin typeface="Times New Roman Italic" panose="02020603050405020304" charset="0"/>
                <a:cs typeface="Times New Roman Italic" panose="02020603050405020304" charset="0"/>
              </a:rPr>
              <a:t>1</a:t>
            </a:r>
            <a:endParaRPr lang="en-US" altLang="zh-CN" sz="1600" b="0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3789681" y="4826000"/>
            <a:ext cx="4686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600" b="0">
                <a:latin typeface="Times New Roman Italic" panose="02020603050405020304" charset="0"/>
                <a:cs typeface="Times New Roman Italic" panose="02020603050405020304" charset="0"/>
              </a:rPr>
              <a:t>{</a:t>
            </a:r>
            <a:r>
              <a:rPr lang="en-US" altLang="zh-CN" sz="1600" b="0">
                <a:solidFill>
                  <a:srgbClr val="FF0000"/>
                </a:solidFill>
                <a:latin typeface="Times New Roman Italic" panose="02020603050405020304" charset="0"/>
                <a:cs typeface="Times New Roman Italic" panose="02020603050405020304" charset="0"/>
              </a:rPr>
              <a:t>c</a:t>
            </a:r>
            <a:r>
              <a:rPr lang="en-US" altLang="zh-CN" sz="1600" b="0">
                <a:latin typeface="Times New Roman Italic" panose="02020603050405020304" charset="0"/>
                <a:cs typeface="Times New Roman Italic" panose="02020603050405020304" charset="0"/>
              </a:rPr>
              <a:t>}</a:t>
            </a:r>
            <a:endParaRPr lang="en-US" altLang="zh-CN" sz="1600" b="0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4291649" y="4856480"/>
            <a:ext cx="57594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600" b="0">
                <a:latin typeface="Times New Roman Italic" panose="02020603050405020304" charset="0"/>
                <a:cs typeface="Times New Roman Italic" panose="02020603050405020304" charset="0"/>
              </a:rPr>
              <a:t>{</a:t>
            </a:r>
            <a:r>
              <a:rPr lang="en-US" altLang="zh-CN" sz="1600" b="0">
                <a:solidFill>
                  <a:srgbClr val="FF0000"/>
                </a:solidFill>
                <a:latin typeface="Times New Roman Italic" panose="02020603050405020304" charset="0"/>
                <a:cs typeface="Times New Roman Italic" panose="02020603050405020304" charset="0"/>
              </a:rPr>
              <a:t>i</a:t>
            </a:r>
            <a:r>
              <a:rPr lang="en-US" altLang="zh-CN" sz="1600" b="0">
                <a:latin typeface="Times New Roman Italic" panose="02020603050405020304" charset="0"/>
                <a:cs typeface="Times New Roman Italic" panose="02020603050405020304" charset="0"/>
              </a:rPr>
              <a:t>,c}</a:t>
            </a:r>
            <a:endParaRPr lang="en-US" altLang="zh-CN" sz="1600" b="0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4763772" y="4856480"/>
            <a:ext cx="6946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600" b="0">
                <a:latin typeface="Times New Roman Italic" panose="02020603050405020304" charset="0"/>
                <a:cs typeface="Times New Roman Italic" panose="02020603050405020304" charset="0"/>
              </a:rPr>
              <a:t>{</a:t>
            </a:r>
            <a:r>
              <a:rPr lang="en-US" altLang="zh-CN" sz="1600" b="0">
                <a:solidFill>
                  <a:srgbClr val="FF0000"/>
                </a:solidFill>
                <a:latin typeface="Times New Roman Italic" panose="02020603050405020304" charset="0"/>
                <a:cs typeface="Times New Roman Italic" panose="02020603050405020304" charset="0"/>
              </a:rPr>
              <a:t>f</a:t>
            </a:r>
            <a:r>
              <a:rPr lang="en-US" altLang="zh-CN" sz="1600" b="0">
                <a:latin typeface="Times New Roman Italic" panose="02020603050405020304" charset="0"/>
                <a:cs typeface="Times New Roman Italic" panose="02020603050405020304" charset="0"/>
              </a:rPr>
              <a:t>,i,c}</a:t>
            </a:r>
            <a:endParaRPr lang="en-US" altLang="zh-CN" sz="1600" b="0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5307967" y="4826000"/>
            <a:ext cx="6477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600" b="0">
                <a:latin typeface="Times New Roman Italic" panose="02020603050405020304" charset="0"/>
                <a:cs typeface="Times New Roman Italic" panose="02020603050405020304" charset="0"/>
              </a:rPr>
              <a:t>{f,i,c,</a:t>
            </a:r>
            <a:endParaRPr lang="en-US" altLang="zh-CN" sz="1600" b="0">
              <a:latin typeface="Times New Roman Italic" panose="02020603050405020304" charset="0"/>
              <a:cs typeface="Times New Roman Italic" panose="02020603050405020304" charset="0"/>
            </a:endParaRPr>
          </a:p>
          <a:p>
            <a:pPr algn="ctr"/>
            <a:r>
              <a:rPr lang="en-US" altLang="zh-CN" sz="1600" b="0">
                <a:solidFill>
                  <a:srgbClr val="FF0000"/>
                </a:solidFill>
                <a:latin typeface="Times New Roman Italic" panose="02020603050405020304" charset="0"/>
                <a:cs typeface="Times New Roman Italic" panose="02020603050405020304" charset="0"/>
              </a:rPr>
              <a:t>d</a:t>
            </a:r>
            <a:r>
              <a:rPr lang="en-US" altLang="zh-CN" sz="1600" b="0">
                <a:latin typeface="Times New Roman Italic" panose="02020603050405020304" charset="0"/>
                <a:cs typeface="Times New Roman Italic" panose="02020603050405020304" charset="0"/>
              </a:rPr>
              <a:t>}</a:t>
            </a:r>
            <a:endParaRPr lang="en-US" altLang="zh-CN" sz="1600" b="0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5868672" y="4856480"/>
            <a:ext cx="9994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600" b="0">
                <a:latin typeface="Times New Roman Italic" panose="02020603050405020304" charset="0"/>
                <a:cs typeface="Times New Roman Italic" panose="02020603050405020304" charset="0"/>
              </a:rPr>
              <a:t>{f,</a:t>
            </a:r>
            <a:r>
              <a:rPr lang="en-US" altLang="zh-CN" sz="1600" b="0">
                <a:solidFill>
                  <a:srgbClr val="FF0000"/>
                </a:solidFill>
                <a:latin typeface="Times New Roman Italic" panose="02020603050405020304" charset="0"/>
                <a:cs typeface="Times New Roman Italic" panose="02020603050405020304" charset="0"/>
              </a:rPr>
              <a:t>x</a:t>
            </a:r>
            <a:r>
              <a:rPr lang="en-US" altLang="zh-CN" sz="1600" b="0">
                <a:latin typeface="Times New Roman Italic" panose="02020603050405020304" charset="0"/>
                <a:cs typeface="Times New Roman Italic" panose="02020603050405020304" charset="0"/>
              </a:rPr>
              <a:t>,i,c,d}</a:t>
            </a:r>
            <a:endParaRPr lang="en-US" altLang="zh-CN" sz="1600" b="0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539750" y="2831465"/>
            <a:ext cx="8475345" cy="64516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800" dirty="0"/>
              <a:t>输入：图</a:t>
            </a:r>
            <a:r>
              <a:rPr lang="en-US" altLang="zh-CN" sz="1800" dirty="0"/>
              <a:t>G</a:t>
            </a:r>
            <a:r>
              <a:rPr lang="zh-CN" altLang="en-US" sz="1800" dirty="0"/>
              <a:t>，</a:t>
            </a:r>
            <a:r>
              <a:rPr lang="en-US" altLang="zh-CN" sz="1800" dirty="0"/>
              <a:t>k=5</a:t>
            </a:r>
            <a:r>
              <a:rPr lang="zh-CN" altLang="en-US" sz="1800" dirty="0"/>
              <a:t>。</a:t>
            </a:r>
            <a:endParaRPr lang="zh-CN" altLang="en-US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800" dirty="0"/>
              <a:t>输出：</a:t>
            </a:r>
            <a:r>
              <a:rPr lang="en-US" altLang="zh-CN" sz="1800" dirty="0"/>
              <a:t>ego-betweeeness</a:t>
            </a:r>
            <a:r>
              <a:rPr lang="zh-CN" altLang="en-US" sz="1800" dirty="0"/>
              <a:t>值</a:t>
            </a:r>
            <a:r>
              <a:rPr lang="zh-CN" altLang="en-US" sz="1800" dirty="0"/>
              <a:t>较大的前</a:t>
            </a:r>
            <a:r>
              <a:rPr lang="en-US" altLang="zh-CN" sz="1800" dirty="0"/>
              <a:t>k</a:t>
            </a:r>
            <a:r>
              <a:rPr lang="zh-CN" altLang="en-US" sz="1800" dirty="0"/>
              <a:t>个顶点</a:t>
            </a:r>
            <a:endParaRPr lang="zh-CN" altLang="en-US" sz="1800" dirty="0"/>
          </a:p>
        </p:txBody>
      </p:sp>
      <p:sp>
        <p:nvSpPr>
          <p:cNvPr id="85" name="椭圆 84"/>
          <p:cNvSpPr/>
          <p:nvPr/>
        </p:nvSpPr>
        <p:spPr>
          <a:xfrm>
            <a:off x="2463800" y="4384675"/>
            <a:ext cx="148590" cy="13525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873125" y="5589270"/>
            <a:ext cx="8475345" cy="36830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800" b="0" dirty="0"/>
              <a:t>剩下的节点：j, k, u, v, x, y, z</a:t>
            </a:r>
            <a:r>
              <a:rPr lang="zh-CN" altLang="en-US" sz="1800" b="0" dirty="0"/>
              <a:t>当中，最大</a:t>
            </a:r>
            <a:r>
              <a:rPr lang="zh-CN" altLang="en-US" sz="1800" b="0" dirty="0"/>
              <a:t>的</a:t>
            </a:r>
            <a:endParaRPr lang="zh-CN" altLang="en-US" sz="1800" b="0" dirty="0"/>
          </a:p>
        </p:txBody>
      </p:sp>
      <p:pic>
        <p:nvPicPr>
          <p:cNvPr id="89" name="图片 8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0640" y="5633720"/>
            <a:ext cx="3666490" cy="323850"/>
          </a:xfrm>
          <a:prstGeom prst="rect">
            <a:avLst/>
          </a:prstGeom>
        </p:spPr>
      </p:pic>
      <p:cxnSp>
        <p:nvCxnSpPr>
          <p:cNvPr id="3" name="直接箭头连接符 2"/>
          <p:cNvCxnSpPr/>
          <p:nvPr/>
        </p:nvCxnSpPr>
        <p:spPr>
          <a:xfrm flipV="1">
            <a:off x="3715385" y="3573145"/>
            <a:ext cx="4815840" cy="114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 w="med" len="med"/>
          </a:ln>
        </p:spPr>
      </p:cxnSp>
      <p:sp>
        <p:nvSpPr>
          <p:cNvPr id="4" name="椭圆 3"/>
          <p:cNvSpPr/>
          <p:nvPr/>
        </p:nvSpPr>
        <p:spPr>
          <a:xfrm>
            <a:off x="539750" y="4392930"/>
            <a:ext cx="148590" cy="15176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696085" y="3852545"/>
            <a:ext cx="128270" cy="13462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935355" y="3852545"/>
            <a:ext cx="128270" cy="13398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696085" y="4384675"/>
            <a:ext cx="128270" cy="13398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935355" y="4958080"/>
            <a:ext cx="128270" cy="13398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457"/>
    </mc:Choice>
    <mc:Fallback>
      <p:transition spd="slow" advTm="144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315278 0 " pathEditMode="relative" ptsTypes="">
                                      <p:cBhvr>
                                        <p:cTn id="18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/>
      <p:bldP spid="20" grpId="1"/>
      <p:bldP spid="82" grpId="1"/>
      <p:bldP spid="88" grpId="0"/>
      <p:bldP spid="79" grpId="0"/>
      <p:bldP spid="85" grpId="0" animBg="1"/>
      <p:bldP spid="4" grpId="0" bldLvl="0" animBg="1"/>
      <p:bldP spid="69" grpId="0"/>
      <p:bldP spid="70" grpId="0"/>
      <p:bldP spid="71" grpId="0"/>
      <p:bldP spid="73" grpId="0"/>
      <p:bldP spid="74" grpId="0"/>
      <p:bldP spid="4" grpId="1" animBg="1"/>
      <p:bldP spid="7" grpId="0" bldLvl="0" animBg="1"/>
      <p:bldP spid="7" grpId="1" animBg="1"/>
      <p:bldP spid="8" grpId="0" bldLvl="0" animBg="1"/>
      <p:bldP spid="9" grpId="1" animBg="1"/>
      <p:bldP spid="9" grpId="2" animBg="1"/>
      <p:bldP spid="12" grpId="0" bldLvl="0" animBg="1"/>
      <p:bldP spid="8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算法</a:t>
            </a:r>
            <a:r>
              <a:rPr lang="zh-CN" altLang="en-US" dirty="0">
                <a:sym typeface="+mn-ea"/>
              </a:rPr>
              <a:t>介绍</a:t>
            </a:r>
            <a:endParaRPr lang="zh-CN" altLang="en-US" dirty="0">
              <a:sym typeface="+mn-ea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2410" y="1125220"/>
            <a:ext cx="8911590" cy="640080"/>
          </a:xfrm>
        </p:spPr>
        <p:txBody>
          <a:bodyPr/>
          <a:lstStyle/>
          <a:p>
            <a:r>
              <a:rPr lang="en-US" altLang="zh-CN" sz="2400" b="0" dirty="0">
                <a:solidFill>
                  <a:schemeClr val="tx1"/>
                </a:solidFill>
              </a:rPr>
              <a:t>Top-k Ego-Betweenness Search</a:t>
            </a:r>
            <a:endParaRPr lang="zh-CN" altLang="en-US" sz="2400" b="0" dirty="0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2E079A-18BC-42B2-A6C0-61BFA2EC9C47}" type="slidenum">
              <a:rPr lang="zh-CN" altLang="en-US" smtClean="0"/>
            </a:fld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755650" y="1628775"/>
            <a:ext cx="721995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000" b="0"/>
              <a:t>BaseBSearch</a:t>
            </a:r>
            <a:endParaRPr lang="zh-CN" altLang="en-US" sz="2000" b="0"/>
          </a:p>
        </p:txBody>
      </p:sp>
      <p:sp>
        <p:nvSpPr>
          <p:cNvPr id="20" name="文本框 19"/>
          <p:cNvSpPr txBox="1"/>
          <p:nvPr/>
        </p:nvSpPr>
        <p:spPr>
          <a:xfrm>
            <a:off x="2484120" y="1628775"/>
            <a:ext cx="677481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：设定一个上界策略来对搜索空间进行剪枝</a:t>
            </a:r>
            <a:endParaRPr lang="zh-CN" altLang="en-US" sz="200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6085" y="2132965"/>
            <a:ext cx="2686685" cy="6985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15" y="3573145"/>
            <a:ext cx="2775585" cy="187706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145" y="2252980"/>
            <a:ext cx="1790065" cy="457835"/>
          </a:xfrm>
          <a:prstGeom prst="rect">
            <a:avLst/>
          </a:prstGeom>
        </p:spPr>
      </p:pic>
      <p:graphicFrame>
        <p:nvGraphicFramePr>
          <p:cNvPr id="25" name="表格 24"/>
          <p:cNvGraphicFramePr/>
          <p:nvPr>
            <p:custDataLst>
              <p:tags r:id="rId4"/>
            </p:custDataLst>
          </p:nvPr>
        </p:nvGraphicFramePr>
        <p:xfrm>
          <a:off x="3218815" y="3730625"/>
          <a:ext cx="5832475" cy="14757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225"/>
                <a:gridCol w="530225"/>
                <a:gridCol w="530225"/>
                <a:gridCol w="530225"/>
                <a:gridCol w="530225"/>
                <a:gridCol w="530225"/>
                <a:gridCol w="530225"/>
                <a:gridCol w="530225"/>
                <a:gridCol w="530225"/>
                <a:gridCol w="530225"/>
                <a:gridCol w="530225"/>
              </a:tblGrid>
              <a:tr h="36893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i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893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893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893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i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pic>
        <p:nvPicPr>
          <p:cNvPr id="26" name="334E55B0-647D-440b-865C-3EC943EB4CBC-19" descr="wpsoffic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8345" y="4506595"/>
            <a:ext cx="476885" cy="188595"/>
          </a:xfrm>
          <a:prstGeom prst="rect">
            <a:avLst/>
          </a:prstGeom>
        </p:spPr>
      </p:pic>
      <p:pic>
        <p:nvPicPr>
          <p:cNvPr id="27" name="334E55B0-647D-440b-865C-3EC943EB4CBC-20" descr="wpsoffic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8195" y="4169410"/>
            <a:ext cx="394335" cy="191135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3348038" y="3617595"/>
            <a:ext cx="3181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b="0" i="1">
                <a:latin typeface="Times New Roman Italic" panose="02020603050405020304" charset="0"/>
                <a:cs typeface="Times New Roman Italic" panose="02020603050405020304" charset="0"/>
              </a:rPr>
              <a:t>v</a:t>
            </a:r>
            <a:endParaRPr lang="en-US" altLang="zh-CN" b="0" i="1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338196" y="4794885"/>
            <a:ext cx="3378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2000" b="0" i="1">
                <a:latin typeface="Times New Roman Italic" panose="02020603050405020304" charset="0"/>
                <a:cs typeface="Times New Roman Italic" panose="02020603050405020304" charset="0"/>
              </a:rPr>
              <a:t>R</a:t>
            </a:r>
            <a:endParaRPr lang="en-US" altLang="zh-CN" sz="2000" b="0" i="1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445953" y="3672205"/>
            <a:ext cx="2673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b="0">
                <a:latin typeface="Times New Roman Italic" panose="02020603050405020304" charset="0"/>
                <a:cs typeface="Times New Roman Italic" panose="02020603050405020304" charset="0"/>
              </a:rPr>
              <a:t>i</a:t>
            </a:r>
            <a:endParaRPr lang="en-US" altLang="zh-CN" b="0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977448" y="3667125"/>
            <a:ext cx="2673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b="0" i="1">
                <a:latin typeface="Times New Roman Italic" panose="02020603050405020304" charset="0"/>
                <a:cs typeface="Times New Roman Italic" panose="02020603050405020304" charset="0"/>
              </a:rPr>
              <a:t>f</a:t>
            </a:r>
            <a:endParaRPr lang="en-US" altLang="zh-CN" b="0" i="1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424806" y="3689985"/>
            <a:ext cx="335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b="0">
                <a:latin typeface="Times New Roman Italic" panose="02020603050405020304" charset="0"/>
                <a:cs typeface="Times New Roman Italic" panose="02020603050405020304" charset="0"/>
              </a:rPr>
              <a:t>d</a:t>
            </a:r>
            <a:endParaRPr lang="en-US" altLang="zh-CN" b="0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955666" y="3667125"/>
            <a:ext cx="335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b="0">
                <a:latin typeface="Times New Roman Italic" panose="02020603050405020304" charset="0"/>
                <a:cs typeface="Times New Roman Italic" panose="02020603050405020304" charset="0"/>
              </a:rPr>
              <a:t>x</a:t>
            </a:r>
            <a:endParaRPr lang="en-US" altLang="zh-CN" b="0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486208" y="3667125"/>
            <a:ext cx="3181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b="0">
                <a:latin typeface="Times New Roman Italic" panose="02020603050405020304" charset="0"/>
                <a:cs typeface="Times New Roman Italic" panose="02020603050405020304" charset="0"/>
              </a:rPr>
              <a:t>e</a:t>
            </a:r>
            <a:endParaRPr lang="en-US" altLang="zh-CN" b="0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020561" y="3667125"/>
            <a:ext cx="335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b="0">
                <a:latin typeface="Times New Roman Italic" panose="02020603050405020304" charset="0"/>
                <a:cs typeface="Times New Roman Italic" panose="02020603050405020304" charset="0"/>
              </a:rPr>
              <a:t>h</a:t>
            </a:r>
            <a:endParaRPr lang="en-US" altLang="zh-CN" b="0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571741" y="3667125"/>
            <a:ext cx="335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b="0">
                <a:latin typeface="Times New Roman Italic" panose="02020603050405020304" charset="0"/>
                <a:cs typeface="Times New Roman Italic" panose="02020603050405020304" charset="0"/>
              </a:rPr>
              <a:t>g</a:t>
            </a:r>
            <a:endParaRPr lang="en-US" altLang="zh-CN" b="0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8085456" y="3689985"/>
            <a:ext cx="335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b="0" i="1">
                <a:latin typeface="Times New Roman Italic" panose="02020603050405020304" charset="0"/>
                <a:cs typeface="Times New Roman Italic" panose="02020603050405020304" charset="0"/>
              </a:rPr>
              <a:t>b</a:t>
            </a:r>
            <a:endParaRPr lang="en-US" altLang="zh-CN" b="0" i="1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863658" y="3633470"/>
            <a:ext cx="3181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b="0">
                <a:latin typeface="Times New Roman Italic" panose="02020603050405020304" charset="0"/>
                <a:cs typeface="Times New Roman Italic" panose="02020603050405020304" charset="0"/>
              </a:rPr>
              <a:t>c</a:t>
            </a:r>
            <a:endParaRPr lang="en-US" altLang="zh-CN" b="0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613459" y="3672205"/>
            <a:ext cx="3181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b="0">
                <a:latin typeface="Times New Roman Italic" panose="02020603050405020304" charset="0"/>
                <a:cs typeface="Times New Roman Italic" panose="02020603050405020304" charset="0"/>
              </a:rPr>
              <a:t>a</a:t>
            </a:r>
            <a:endParaRPr lang="en-US" altLang="zh-CN" b="0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108951" y="409702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800" b="0">
                <a:latin typeface="Times New Roman Italic" panose="02020603050405020304" charset="0"/>
                <a:cs typeface="Times New Roman Italic" panose="02020603050405020304" charset="0"/>
              </a:rPr>
              <a:t>6</a:t>
            </a:r>
            <a:endParaRPr lang="en-US" altLang="zh-CN" sz="1800" b="0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8611236" y="409702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800" b="0">
                <a:latin typeface="Times New Roman Italic" panose="02020603050405020304" charset="0"/>
                <a:cs typeface="Times New Roman Italic" panose="02020603050405020304" charset="0"/>
              </a:rPr>
              <a:t>6</a:t>
            </a:r>
            <a:endParaRPr lang="en-US" altLang="zh-CN" sz="1800" b="0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7551421" y="411353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800" b="0">
                <a:latin typeface="Times New Roman Italic" panose="02020603050405020304" charset="0"/>
                <a:cs typeface="Times New Roman Italic" panose="02020603050405020304" charset="0"/>
              </a:rPr>
              <a:t>6</a:t>
            </a:r>
            <a:endParaRPr lang="en-US" altLang="zh-CN" sz="1800" b="0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049136" y="411353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800" b="0">
                <a:latin typeface="Times New Roman Italic" panose="02020603050405020304" charset="0"/>
                <a:cs typeface="Times New Roman Italic" panose="02020603050405020304" charset="0"/>
              </a:rPr>
              <a:t>6</a:t>
            </a:r>
            <a:endParaRPr lang="en-US" altLang="zh-CN" sz="1800" b="0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6546851" y="4113530"/>
            <a:ext cx="297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800" b="0">
                <a:latin typeface="Times New Roman Italic" panose="02020603050405020304" charset="0"/>
                <a:cs typeface="Times New Roman Italic" panose="02020603050405020304" charset="0"/>
              </a:rPr>
              <a:t>6</a:t>
            </a:r>
            <a:endParaRPr lang="en-US" altLang="zh-CN" sz="1800" b="0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5915661" y="411353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800" b="0">
                <a:latin typeface="Times New Roman Italic" panose="02020603050405020304" charset="0"/>
                <a:cs typeface="Times New Roman Italic" panose="02020603050405020304" charset="0"/>
              </a:rPr>
              <a:t>10</a:t>
            </a:r>
            <a:endParaRPr lang="en-US" altLang="zh-CN" sz="1800" b="0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5413376" y="411353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800" b="0">
                <a:latin typeface="Times New Roman Italic" panose="02020603050405020304" charset="0"/>
                <a:cs typeface="Times New Roman Italic" panose="02020603050405020304" charset="0"/>
              </a:rPr>
              <a:t>10</a:t>
            </a:r>
            <a:endParaRPr lang="en-US" altLang="zh-CN" sz="1800" b="0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4839336" y="411353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800" b="0">
                <a:latin typeface="Times New Roman Italic" panose="02020603050405020304" charset="0"/>
                <a:cs typeface="Times New Roman Italic" panose="02020603050405020304" charset="0"/>
              </a:rPr>
              <a:t>15</a:t>
            </a:r>
            <a:endParaRPr lang="en-US" altLang="zh-CN" sz="1800" b="0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337051" y="411353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800" b="0">
                <a:latin typeface="Times New Roman Italic" panose="02020603050405020304" charset="0"/>
                <a:cs typeface="Times New Roman Italic" panose="02020603050405020304" charset="0"/>
              </a:rPr>
              <a:t>15</a:t>
            </a:r>
            <a:endParaRPr lang="en-US" altLang="zh-CN" sz="1800" b="0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3834766" y="411353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800" b="0">
                <a:latin typeface="Times New Roman Italic" panose="02020603050405020304" charset="0"/>
                <a:cs typeface="Times New Roman Italic" panose="02020603050405020304" charset="0"/>
              </a:rPr>
              <a:t>21</a:t>
            </a:r>
            <a:endParaRPr lang="en-US" altLang="zh-CN" sz="1800" b="0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3751898" y="4457700"/>
            <a:ext cx="54419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600" b="0">
                <a:latin typeface="Times New Roman Italic" panose="02020603050405020304" charset="0"/>
                <a:cs typeface="Times New Roman Italic" panose="02020603050405020304" charset="0"/>
              </a:rPr>
              <a:t>41/6</a:t>
            </a:r>
            <a:endParaRPr lang="en-US" altLang="zh-CN" sz="1600" b="0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425951" y="4481830"/>
            <a:ext cx="2844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600" b="0">
                <a:latin typeface="Times New Roman Italic" panose="02020603050405020304" charset="0"/>
                <a:cs typeface="Times New Roman Italic" panose="02020603050405020304" charset="0"/>
              </a:rPr>
              <a:t>8</a:t>
            </a:r>
            <a:endParaRPr lang="en-US" altLang="zh-CN" sz="1600" b="0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4861561" y="4465320"/>
            <a:ext cx="386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600" b="0">
                <a:latin typeface="Times New Roman Italic" panose="02020603050405020304" charset="0"/>
                <a:cs typeface="Times New Roman Italic" panose="02020603050405020304" charset="0"/>
              </a:rPr>
              <a:t>11</a:t>
            </a:r>
            <a:endParaRPr lang="en-US" altLang="zh-CN" sz="1600" b="0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319714" y="4481830"/>
            <a:ext cx="54419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600" b="0">
                <a:latin typeface="Times New Roman Italic" panose="02020603050405020304" charset="0"/>
                <a:cs typeface="Times New Roman Italic" panose="02020603050405020304" charset="0"/>
              </a:rPr>
              <a:t>14/3</a:t>
            </a:r>
            <a:endParaRPr lang="en-US" altLang="zh-CN" sz="1600" b="0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937251" y="4465320"/>
            <a:ext cx="386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600" b="0">
                <a:latin typeface="Times New Roman Italic" panose="02020603050405020304" charset="0"/>
                <a:cs typeface="Times New Roman Italic" panose="02020603050405020304" charset="0"/>
              </a:rPr>
              <a:t>10</a:t>
            </a:r>
            <a:endParaRPr lang="en-US" altLang="zh-CN" sz="1600" b="0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6479541" y="4481830"/>
            <a:ext cx="4368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600" b="0">
                <a:latin typeface="Times New Roman Italic" panose="02020603050405020304" charset="0"/>
                <a:cs typeface="Times New Roman Italic" panose="02020603050405020304" charset="0"/>
              </a:rPr>
              <a:t>4.5</a:t>
            </a:r>
            <a:endParaRPr lang="en-US" altLang="zh-CN" sz="1600" b="0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6976429" y="4481830"/>
            <a:ext cx="44259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600" b="0">
                <a:latin typeface="Times New Roman Italic" panose="02020603050405020304" charset="0"/>
                <a:cs typeface="Times New Roman Italic" panose="02020603050405020304" charset="0"/>
              </a:rPr>
              <a:t>2/3</a:t>
            </a:r>
            <a:endParaRPr lang="en-US" altLang="zh-CN" sz="1600" b="0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7478714" y="4488815"/>
            <a:ext cx="44259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600" b="0">
                <a:latin typeface="Times New Roman Italic" panose="02020603050405020304" charset="0"/>
                <a:cs typeface="Times New Roman Italic" panose="02020603050405020304" charset="0"/>
              </a:rPr>
              <a:t>2/3</a:t>
            </a:r>
            <a:endParaRPr lang="en-US" altLang="zh-CN" sz="1600" b="0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8115301" y="4481830"/>
            <a:ext cx="2844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600" b="0">
                <a:latin typeface="Times New Roman Italic" panose="02020603050405020304" charset="0"/>
                <a:cs typeface="Times New Roman Italic" panose="02020603050405020304" charset="0"/>
              </a:rPr>
              <a:t>1</a:t>
            </a:r>
            <a:endParaRPr lang="en-US" altLang="zh-CN" sz="1600" b="0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8630921" y="4481830"/>
            <a:ext cx="2844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600" b="0">
                <a:latin typeface="Times New Roman Italic" panose="02020603050405020304" charset="0"/>
                <a:cs typeface="Times New Roman Italic" panose="02020603050405020304" charset="0"/>
              </a:rPr>
              <a:t>1</a:t>
            </a:r>
            <a:endParaRPr lang="en-US" altLang="zh-CN" sz="1600" b="0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3789681" y="4826000"/>
            <a:ext cx="4686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600" b="0">
                <a:latin typeface="Times New Roman Italic" panose="02020603050405020304" charset="0"/>
                <a:cs typeface="Times New Roman Italic" panose="02020603050405020304" charset="0"/>
              </a:rPr>
              <a:t>{</a:t>
            </a:r>
            <a:r>
              <a:rPr lang="en-US" altLang="zh-CN" sz="1600" b="0">
                <a:solidFill>
                  <a:srgbClr val="FF0000"/>
                </a:solidFill>
                <a:latin typeface="Times New Roman Italic" panose="02020603050405020304" charset="0"/>
                <a:cs typeface="Times New Roman Italic" panose="02020603050405020304" charset="0"/>
              </a:rPr>
              <a:t>c</a:t>
            </a:r>
            <a:r>
              <a:rPr lang="en-US" altLang="zh-CN" sz="1600" b="0">
                <a:latin typeface="Times New Roman Italic" panose="02020603050405020304" charset="0"/>
                <a:cs typeface="Times New Roman Italic" panose="02020603050405020304" charset="0"/>
              </a:rPr>
              <a:t>}</a:t>
            </a:r>
            <a:endParaRPr lang="en-US" altLang="zh-CN" sz="1600" b="0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4291649" y="4856480"/>
            <a:ext cx="57594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600" b="0">
                <a:latin typeface="Times New Roman Italic" panose="02020603050405020304" charset="0"/>
                <a:cs typeface="Times New Roman Italic" panose="02020603050405020304" charset="0"/>
              </a:rPr>
              <a:t>{</a:t>
            </a:r>
            <a:r>
              <a:rPr lang="en-US" altLang="zh-CN" sz="1600" b="0">
                <a:solidFill>
                  <a:srgbClr val="FF0000"/>
                </a:solidFill>
                <a:latin typeface="Times New Roman Italic" panose="02020603050405020304" charset="0"/>
                <a:cs typeface="Times New Roman Italic" panose="02020603050405020304" charset="0"/>
              </a:rPr>
              <a:t>i</a:t>
            </a:r>
            <a:r>
              <a:rPr lang="en-US" altLang="zh-CN" sz="1600" b="0">
                <a:latin typeface="Times New Roman Italic" panose="02020603050405020304" charset="0"/>
                <a:cs typeface="Times New Roman Italic" panose="02020603050405020304" charset="0"/>
              </a:rPr>
              <a:t>,c}</a:t>
            </a:r>
            <a:endParaRPr lang="en-US" altLang="zh-CN" sz="1600" b="0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4763772" y="4856480"/>
            <a:ext cx="6946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600" b="0">
                <a:latin typeface="Times New Roman Italic" panose="02020603050405020304" charset="0"/>
                <a:cs typeface="Times New Roman Italic" panose="02020603050405020304" charset="0"/>
              </a:rPr>
              <a:t>{</a:t>
            </a:r>
            <a:r>
              <a:rPr lang="en-US" altLang="zh-CN" sz="1600" b="0">
                <a:solidFill>
                  <a:srgbClr val="FF0000"/>
                </a:solidFill>
                <a:latin typeface="Times New Roman Italic" panose="02020603050405020304" charset="0"/>
                <a:cs typeface="Times New Roman Italic" panose="02020603050405020304" charset="0"/>
              </a:rPr>
              <a:t>f</a:t>
            </a:r>
            <a:r>
              <a:rPr lang="en-US" altLang="zh-CN" sz="1600" b="0">
                <a:latin typeface="Times New Roman Italic" panose="02020603050405020304" charset="0"/>
                <a:cs typeface="Times New Roman Italic" panose="02020603050405020304" charset="0"/>
              </a:rPr>
              <a:t>,i,c}</a:t>
            </a:r>
            <a:endParaRPr lang="en-US" altLang="zh-CN" sz="1600" b="0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5307967" y="4826000"/>
            <a:ext cx="6477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600" b="0">
                <a:latin typeface="Times New Roman Italic" panose="02020603050405020304" charset="0"/>
                <a:cs typeface="Times New Roman Italic" panose="02020603050405020304" charset="0"/>
              </a:rPr>
              <a:t>{f,i,c,</a:t>
            </a:r>
            <a:endParaRPr lang="en-US" altLang="zh-CN" sz="1600" b="0">
              <a:latin typeface="Times New Roman Italic" panose="02020603050405020304" charset="0"/>
              <a:cs typeface="Times New Roman Italic" panose="02020603050405020304" charset="0"/>
            </a:endParaRPr>
          </a:p>
          <a:p>
            <a:pPr algn="ctr"/>
            <a:r>
              <a:rPr lang="en-US" altLang="zh-CN" sz="1600" b="0">
                <a:solidFill>
                  <a:srgbClr val="FF0000"/>
                </a:solidFill>
                <a:latin typeface="Times New Roman Italic" panose="02020603050405020304" charset="0"/>
                <a:cs typeface="Times New Roman Italic" panose="02020603050405020304" charset="0"/>
              </a:rPr>
              <a:t>d</a:t>
            </a:r>
            <a:r>
              <a:rPr lang="en-US" altLang="zh-CN" sz="1600" b="0">
                <a:latin typeface="Times New Roman Italic" panose="02020603050405020304" charset="0"/>
                <a:cs typeface="Times New Roman Italic" panose="02020603050405020304" charset="0"/>
              </a:rPr>
              <a:t>}</a:t>
            </a:r>
            <a:endParaRPr lang="en-US" altLang="zh-CN" sz="1600" b="0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539750" y="2831465"/>
            <a:ext cx="8475345" cy="64516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800" dirty="0"/>
              <a:t>输入：图</a:t>
            </a:r>
            <a:r>
              <a:rPr lang="en-US" altLang="zh-CN" sz="1800" dirty="0"/>
              <a:t>G</a:t>
            </a:r>
            <a:r>
              <a:rPr lang="zh-CN" altLang="en-US" sz="1800" dirty="0"/>
              <a:t>，</a:t>
            </a:r>
            <a:r>
              <a:rPr lang="en-US" altLang="zh-CN" sz="1800" dirty="0"/>
              <a:t>k=5</a:t>
            </a:r>
            <a:r>
              <a:rPr lang="zh-CN" altLang="en-US" sz="1800" dirty="0"/>
              <a:t>。</a:t>
            </a:r>
            <a:endParaRPr lang="zh-CN" altLang="en-US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800" dirty="0"/>
              <a:t>输出：</a:t>
            </a:r>
            <a:r>
              <a:rPr lang="en-US" altLang="zh-CN" sz="1800" dirty="0"/>
              <a:t>ego-betweeeness</a:t>
            </a:r>
            <a:r>
              <a:rPr lang="zh-CN" altLang="en-US" sz="1800" dirty="0"/>
              <a:t>值</a:t>
            </a:r>
            <a:r>
              <a:rPr lang="zh-CN" altLang="en-US" sz="1800" dirty="0"/>
              <a:t>较大的前</a:t>
            </a:r>
            <a:r>
              <a:rPr lang="en-US" altLang="zh-CN" sz="1800" dirty="0"/>
              <a:t>k</a:t>
            </a:r>
            <a:r>
              <a:rPr lang="zh-CN" altLang="en-US" sz="1800" dirty="0"/>
              <a:t>个顶点</a:t>
            </a:r>
            <a:endParaRPr lang="zh-CN" altLang="en-US" sz="1800" dirty="0"/>
          </a:p>
        </p:txBody>
      </p:sp>
      <p:sp>
        <p:nvSpPr>
          <p:cNvPr id="85" name="椭圆 84"/>
          <p:cNvSpPr/>
          <p:nvPr/>
        </p:nvSpPr>
        <p:spPr>
          <a:xfrm>
            <a:off x="2463800" y="4384675"/>
            <a:ext cx="148590" cy="13525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873125" y="5589270"/>
            <a:ext cx="8475345" cy="36830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800" b="0" dirty="0"/>
              <a:t>剩下的节点：j, k, u, v, x, y, z</a:t>
            </a:r>
            <a:r>
              <a:rPr lang="zh-CN" altLang="en-US" sz="1800" b="0" dirty="0"/>
              <a:t>当中，最大</a:t>
            </a:r>
            <a:r>
              <a:rPr lang="zh-CN" altLang="en-US" sz="1800" b="0" dirty="0"/>
              <a:t>的</a:t>
            </a:r>
            <a:endParaRPr lang="zh-CN" altLang="en-US" sz="1800" b="0" dirty="0"/>
          </a:p>
        </p:txBody>
      </p:sp>
      <p:pic>
        <p:nvPicPr>
          <p:cNvPr id="89" name="图片 8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0640" y="5633720"/>
            <a:ext cx="3666490" cy="323850"/>
          </a:xfrm>
          <a:prstGeom prst="rect">
            <a:avLst/>
          </a:prstGeom>
        </p:spPr>
      </p:pic>
      <p:sp>
        <p:nvSpPr>
          <p:cNvPr id="90" name="文本框 89"/>
          <p:cNvSpPr txBox="1"/>
          <p:nvPr/>
        </p:nvSpPr>
        <p:spPr>
          <a:xfrm>
            <a:off x="755650" y="6094095"/>
            <a:ext cx="82594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1800" b="0"/>
              <a:t>与计算出全部节点的ego- betweenness值再选出前k个大的方法相比，BaseBSearch利用上界策略可以节省6个ego-betweenness的计算代价。</a:t>
            </a:r>
            <a:endParaRPr lang="zh-CN" altLang="en-US" sz="1800" b="0"/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3715385" y="3573145"/>
            <a:ext cx="4815840" cy="114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 w="med" len="med"/>
          </a:ln>
        </p:spPr>
      </p:cxnSp>
      <p:sp>
        <p:nvSpPr>
          <p:cNvPr id="4" name="椭圆 3"/>
          <p:cNvSpPr/>
          <p:nvPr/>
        </p:nvSpPr>
        <p:spPr>
          <a:xfrm>
            <a:off x="2051685" y="4392930"/>
            <a:ext cx="148590" cy="15176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327150" y="4401820"/>
            <a:ext cx="128270" cy="13462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327150" y="4113530"/>
            <a:ext cx="128270" cy="13398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327150" y="4692015"/>
            <a:ext cx="118745" cy="12763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155692" y="4856480"/>
            <a:ext cx="9994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600" b="0">
                <a:latin typeface="Times New Roman Italic" panose="02020603050405020304" charset="0"/>
                <a:cs typeface="Times New Roman Italic" panose="02020603050405020304" charset="0"/>
              </a:rPr>
              <a:t>{f,</a:t>
            </a:r>
            <a:r>
              <a:rPr lang="en-US" altLang="zh-CN" sz="1600" b="0">
                <a:solidFill>
                  <a:srgbClr val="FF0000"/>
                </a:solidFill>
                <a:latin typeface="Times New Roman Italic" panose="02020603050405020304" charset="0"/>
                <a:cs typeface="Times New Roman Italic" panose="02020603050405020304" charset="0"/>
              </a:rPr>
              <a:t>x</a:t>
            </a:r>
            <a:r>
              <a:rPr lang="en-US" altLang="zh-CN" sz="1600" b="0">
                <a:latin typeface="Times New Roman Italic" panose="02020603050405020304" charset="0"/>
                <a:cs typeface="Times New Roman Italic" panose="02020603050405020304" charset="0"/>
              </a:rPr>
              <a:t>,i,c,d}</a:t>
            </a:r>
            <a:endParaRPr lang="en-US" altLang="zh-CN" sz="1600" b="0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457"/>
    </mc:Choice>
    <mc:Fallback>
      <p:transition spd="slow" advTm="144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/>
      <p:bldP spid="20" grpId="1"/>
      <p:bldP spid="90" grpId="1"/>
      <p:bldP spid="82" grpId="1"/>
      <p:bldP spid="90" grpId="2"/>
      <p:bldP spid="8" grpId="0" animBg="1"/>
      <p:bldP spid="9" grpId="1" animBg="1"/>
      <p:bldP spid="7" grpId="0" animBg="1"/>
      <p:bldP spid="4" grpId="0" animBg="1"/>
      <p:bldP spid="8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747962"/>
            <a:ext cx="7772400" cy="1362075"/>
          </a:xfrm>
        </p:spPr>
        <p:txBody>
          <a:bodyPr/>
          <a:lstStyle/>
          <a:p>
            <a:pPr algn="ctr"/>
            <a:r>
              <a:rPr lang="zh-CN" altLang="en-AU" sz="4800" dirty="0"/>
              <a:t>实验结果</a:t>
            </a:r>
            <a:endParaRPr lang="zh-CN" altLang="en-AU" sz="4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7806BD-A5F0-4A34-A4DD-364182D94B6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63"/>
    </mc:Choice>
    <mc:Fallback>
      <p:transition spd="slow" advTm="156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03648" y="4983"/>
            <a:ext cx="7190184" cy="1007980"/>
          </a:xfrm>
        </p:spPr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23215" y="1484630"/>
            <a:ext cx="7705090" cy="345694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背景介绍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zh-CN" altLang="en-US" sz="2400" dirty="0"/>
              <a:t>算法介绍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zh-CN" altLang="en-US" sz="2400" dirty="0"/>
              <a:t>实验结果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zh-CN" altLang="en-US" sz="2400" dirty="0"/>
              <a:t>总结与</a:t>
            </a:r>
            <a:r>
              <a:rPr lang="zh-CN" altLang="en-US" sz="2400" dirty="0"/>
              <a:t>展望</a:t>
            </a:r>
            <a:endParaRPr lang="zh-CN" altLang="en-US" sz="24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2E079A-18BC-42B2-A6C0-61BFA2EC9C4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64"/>
    </mc:Choice>
    <mc:Fallback>
      <p:transition spd="slow" advTm="464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Experiment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2E079A-18BC-42B2-A6C0-61BFA2EC9C47}" type="slidenum">
              <a:rPr lang="zh-CN" altLang="en-US" smtClean="0"/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251460" y="1268730"/>
            <a:ext cx="847534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AU" dirty="0"/>
              <a:t>数据集：5个真实世界</a:t>
            </a:r>
            <a:r>
              <a:rPr lang="zh-CN" altLang="en-US" dirty="0"/>
              <a:t>中的</a:t>
            </a:r>
            <a:r>
              <a:rPr lang="en-US" altLang="en-AU" dirty="0"/>
              <a:t>复杂网络</a:t>
            </a:r>
            <a:endParaRPr lang="en-US" altLang="en-AU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2700" y="1772920"/>
            <a:ext cx="6578600" cy="2159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4149090"/>
            <a:ext cx="6934200" cy="23368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Experiment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2E079A-18BC-42B2-A6C0-61BFA2EC9C47}" type="slidenum">
              <a:rPr lang="zh-CN" altLang="en-US" smtClean="0"/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800" y="1844040"/>
            <a:ext cx="2717800" cy="2108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720" y="1844040"/>
            <a:ext cx="2743200" cy="20828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040" y="1793240"/>
            <a:ext cx="2844800" cy="21336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40" y="3931920"/>
            <a:ext cx="2933700" cy="2286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6235" y="4075430"/>
            <a:ext cx="2720340" cy="206946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51460" y="1268730"/>
            <a:ext cx="8475345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不同数据集上的运行</a:t>
            </a:r>
            <a:r>
              <a:rPr lang="zh-CN" altLang="en-US" dirty="0"/>
              <a:t>时间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Experiment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2E079A-18BC-42B2-A6C0-61BFA2EC9C47}" type="slidenum">
              <a:rPr lang="zh-CN" altLang="en-US" smtClean="0"/>
            </a:fld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334645" y="1260475"/>
            <a:ext cx="8475345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关于DB</a:t>
            </a:r>
            <a:r>
              <a:rPr lang="en-US" altLang="zh-CN" dirty="0"/>
              <a:t>LP</a:t>
            </a:r>
            <a:r>
              <a:rPr lang="zh-CN" altLang="en-US" dirty="0"/>
              <a:t>排名前10的学者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1350" y="1720850"/>
            <a:ext cx="7861300" cy="34163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11785" y="5301615"/>
            <a:ext cx="8475345" cy="368300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sz="1800" dirty="0"/>
              <a:t>重叠率达到了80%</a:t>
            </a:r>
            <a:r>
              <a:rPr lang="zh-CN" sz="1800" dirty="0"/>
              <a:t>，</a:t>
            </a:r>
            <a:r>
              <a:rPr lang="en-US" altLang="zh-CN" sz="1800" dirty="0"/>
              <a:t>ego-betweennes</a:t>
            </a:r>
            <a:r>
              <a:rPr lang="zh-CN" altLang="en-US" sz="1800" dirty="0"/>
              <a:t>可以替代</a:t>
            </a:r>
            <a:r>
              <a:rPr lang="en-US" altLang="zh-CN" sz="1800" dirty="0"/>
              <a:t>betweenness</a:t>
            </a:r>
            <a:r>
              <a:rPr lang="zh-CN" altLang="en-US" sz="1800" dirty="0"/>
              <a:t>作为衡量</a:t>
            </a:r>
            <a:r>
              <a:rPr lang="zh-CN" altLang="en-US" sz="1800" dirty="0"/>
              <a:t>指标</a:t>
            </a:r>
            <a:endParaRPr lang="zh-CN" altLang="en-US" sz="1800" dirty="0"/>
          </a:p>
        </p:txBody>
      </p:sp>
      <p:sp>
        <p:nvSpPr>
          <p:cNvPr id="14" name="矩形 13"/>
          <p:cNvSpPr/>
          <p:nvPr/>
        </p:nvSpPr>
        <p:spPr>
          <a:xfrm>
            <a:off x="323850" y="5733415"/>
            <a:ext cx="8475345" cy="368300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sz="1800" dirty="0"/>
              <a:t>这些结果表明，</a:t>
            </a:r>
            <a:r>
              <a:rPr lang="zh-CN" sz="1800" dirty="0"/>
              <a:t>作者</a:t>
            </a:r>
            <a:r>
              <a:rPr sz="1800" dirty="0"/>
              <a:t>的算法可以用于查找网络中充当网络桥梁的高影响力顶点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747962"/>
            <a:ext cx="7772400" cy="1362075"/>
          </a:xfrm>
        </p:spPr>
        <p:txBody>
          <a:bodyPr/>
          <a:lstStyle/>
          <a:p>
            <a:pPr algn="ctr"/>
            <a:r>
              <a:rPr lang="zh-CN" altLang="en-AU" sz="4800" dirty="0"/>
              <a:t>总结</a:t>
            </a:r>
            <a:r>
              <a:rPr lang="zh-CN" altLang="en-AU" sz="4800" dirty="0"/>
              <a:t>与展望</a:t>
            </a:r>
            <a:endParaRPr lang="zh-CN" altLang="en-AU" sz="4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7806BD-A5F0-4A34-A4DD-364182D94B6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63"/>
    </mc:Choice>
    <mc:Fallback>
      <p:transition spd="slow" advTm="1563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r="-1331" b="10482"/>
          <a:stretch>
            <a:fillRect/>
          </a:stretch>
        </p:blipFill>
        <p:spPr>
          <a:xfrm>
            <a:off x="1548130" y="3797300"/>
            <a:ext cx="3239770" cy="19361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t="6209" r="10009" b="25158"/>
          <a:stretch>
            <a:fillRect/>
          </a:stretch>
        </p:blipFill>
        <p:spPr>
          <a:xfrm>
            <a:off x="5292090" y="3789045"/>
            <a:ext cx="1553845" cy="1910080"/>
          </a:xfrm>
          <a:prstGeom prst="rect">
            <a:avLst/>
          </a:prstGeom>
        </p:spPr>
      </p:pic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232410" y="1124585"/>
            <a:ext cx="8911590" cy="2672715"/>
          </a:xfrm>
        </p:spPr>
        <p:txBody>
          <a:bodyPr/>
          <a:p>
            <a:r>
              <a:rPr lang="zh-CN" altLang="en-AU" sz="2400" b="0" dirty="0">
                <a:solidFill>
                  <a:schemeClr val="tx1"/>
                </a:solidFill>
              </a:rPr>
              <a:t>总结</a:t>
            </a:r>
            <a:endParaRPr lang="zh-CN" altLang="en-AU" sz="2400" b="0" dirty="0">
              <a:solidFill>
                <a:schemeClr val="tx1"/>
              </a:solidFill>
            </a:endParaRPr>
          </a:p>
          <a:p>
            <a:pPr lvl="1" latinLnBrk="0">
              <a:lnSpc>
                <a:spcPts val="3000"/>
              </a:lnSpc>
            </a:pPr>
            <a:r>
              <a:rPr lang="zh-CN" altLang="en-US" sz="1800" b="0">
                <a:solidFill>
                  <a:schemeClr val="tx1"/>
                </a:solidFill>
                <a:cs typeface="+mn-ea"/>
              </a:rPr>
              <a:t>betweenness是衡量网络中一个顶点重要性的关键指标，然而，一个顶点的betweenness通常很难计算，因为它需要遍历其他顶点之间的所有最短路径，</a:t>
            </a:r>
            <a:r>
              <a:rPr lang="zh-CN" altLang="en-US" sz="1800">
                <a:cs typeface="+mn-ea"/>
                <a:sym typeface="+mn-ea"/>
              </a:rPr>
              <a:t>在大图中应用是不现实</a:t>
            </a:r>
            <a:r>
              <a:rPr lang="zh-CN" altLang="en-US" sz="1800">
                <a:cs typeface="+mn-ea"/>
                <a:sym typeface="+mn-ea"/>
              </a:rPr>
              <a:t>的；</a:t>
            </a:r>
            <a:endParaRPr lang="zh-CN" altLang="en-US" sz="1800" b="0">
              <a:solidFill>
                <a:schemeClr val="tx1"/>
              </a:solidFill>
              <a:cs typeface="+mn-ea"/>
            </a:endParaRPr>
          </a:p>
          <a:p>
            <a:pPr lvl="1" latinLnBrk="0">
              <a:lnSpc>
                <a:spcPts val="3000"/>
              </a:lnSpc>
            </a:pPr>
            <a:r>
              <a:rPr lang="zh-CN" altLang="en-US" sz="1800" b="0">
                <a:solidFill>
                  <a:schemeClr val="tx1"/>
                </a:solidFill>
                <a:cs typeface="+mn-ea"/>
              </a:rPr>
              <a:t>于是作者引入ego-betweenness，这样只需关注所求顶点与它邻居组成的自我网络即可；</a:t>
            </a:r>
            <a:endParaRPr lang="zh-CN" altLang="en-US" sz="1800" b="0">
              <a:solidFill>
                <a:schemeClr val="tx1"/>
              </a:solidFill>
              <a:cs typeface="+mn-ea"/>
            </a:endParaRPr>
          </a:p>
          <a:p>
            <a:pPr lvl="1" latinLnBrk="0">
              <a:lnSpc>
                <a:spcPts val="3000"/>
              </a:lnSpc>
            </a:pPr>
            <a:r>
              <a:rPr lang="zh-CN" altLang="en-US" sz="1800">
                <a:sym typeface="+mn-ea"/>
              </a:rPr>
              <a:t>设定一个上界策略来对搜索空间进行剪枝来节省计算代价。</a:t>
            </a:r>
            <a:endParaRPr lang="en-AU" sz="2000" b="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zh-CN" altLang="en-US" sz="2000" b="0" dirty="0">
              <a:solidFill>
                <a:schemeClr val="tx1"/>
              </a:solidFill>
            </a:endParaRPr>
          </a:p>
        </p:txBody>
      </p:sp>
      <p:sp>
        <p:nvSpPr>
          <p:cNvPr id="13" name="Content Placeholder 4"/>
          <p:cNvSpPr>
            <a:spLocks noGrp="1"/>
          </p:cNvSpPr>
          <p:nvPr/>
        </p:nvSpPr>
        <p:spPr>
          <a:xfrm>
            <a:off x="116205" y="5876925"/>
            <a:ext cx="8911590" cy="87884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p"/>
              <a:defRPr kumimoji="1" sz="36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 marL="1600200" indent="-22860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8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r>
              <a:rPr lang="zh-CN" altLang="en-AU" sz="2400" b="0" dirty="0">
                <a:solidFill>
                  <a:schemeClr val="tx1"/>
                </a:solidFill>
              </a:rPr>
              <a:t>展望：</a:t>
            </a:r>
            <a:r>
              <a:rPr lang="zh-CN" altLang="en-AU" sz="1800" b="0" dirty="0">
                <a:solidFill>
                  <a:schemeClr val="tx1"/>
                </a:solidFill>
              </a:rPr>
              <a:t>在大图求最短路方法中，通常需要对关键点进行选取来加速路径查询</a:t>
            </a:r>
            <a:r>
              <a:rPr lang="zh-CN" altLang="en-AU" sz="1800" b="0" dirty="0">
                <a:solidFill>
                  <a:schemeClr val="tx1"/>
                </a:solidFill>
              </a:rPr>
              <a:t>的时间效率，本论文的方法可以为地标、关键点选择策略</a:t>
            </a:r>
            <a:r>
              <a:rPr lang="zh-CN" altLang="en-AU" sz="1800" b="0" dirty="0">
                <a:solidFill>
                  <a:schemeClr val="tx1"/>
                </a:solidFill>
              </a:rPr>
              <a:t>提供更好的辅助。</a:t>
            </a:r>
            <a:endParaRPr lang="zh-CN" altLang="en-AU" sz="2800" b="0" dirty="0">
              <a:solidFill>
                <a:schemeClr val="tx1"/>
              </a:solidFill>
            </a:endParaRPr>
          </a:p>
          <a:p>
            <a:pPr marL="457200" lvl="1" indent="0" latinLnBrk="0">
              <a:lnSpc>
                <a:spcPts val="3000"/>
              </a:lnSpc>
              <a:buNone/>
            </a:pPr>
            <a:endParaRPr lang="en-AU" sz="2000" b="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zh-CN" altLang="en-US" sz="20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http://zsjy.gzhu.edu.cn/images/pic_logo.pn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45034" b="-7143"/>
          <a:stretch>
            <a:fillRect/>
          </a:stretch>
        </p:blipFill>
        <p:spPr bwMode="auto">
          <a:xfrm>
            <a:off x="35496" y="72508"/>
            <a:ext cx="3463289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4614"/>
            <a:ext cx="1113116" cy="111311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814" y="26865"/>
            <a:ext cx="1484186" cy="106861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758042" y="2967335"/>
            <a:ext cx="36279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 you!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20"/>
    </mc:Choice>
    <mc:Fallback>
      <p:transition spd="slow" advTm="312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747962"/>
            <a:ext cx="7772400" cy="1362075"/>
          </a:xfrm>
        </p:spPr>
        <p:txBody>
          <a:bodyPr/>
          <a:lstStyle/>
          <a:p>
            <a:pPr algn="ctr"/>
            <a:r>
              <a:rPr lang="zh-CN" altLang="en-AU" sz="4800" dirty="0"/>
              <a:t>研究</a:t>
            </a:r>
            <a:r>
              <a:rPr lang="zh-CN" altLang="en-AU" sz="4800" dirty="0"/>
              <a:t>背景</a:t>
            </a:r>
            <a:endParaRPr lang="zh-CN" altLang="en-AU" sz="4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7806BD-A5F0-4A34-A4DD-364182D94B6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63"/>
    </mc:Choice>
    <mc:Fallback>
      <p:transition spd="slow" advTm="156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  <a:r>
              <a:rPr lang="zh-CN" altLang="en-US" dirty="0"/>
              <a:t>介绍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2E079A-18BC-42B2-A6C0-61BFA2EC9C47}" type="slidenum">
              <a:rPr lang="zh-CN" altLang="en-US" smtClean="0"/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1437005"/>
            <a:ext cx="3231515" cy="259778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990" y="1675130"/>
            <a:ext cx="3136900" cy="2120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20" y="4509135"/>
            <a:ext cx="3296920" cy="18300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64030" y="4034790"/>
            <a:ext cx="2400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/>
              <a:t>社交网络</a:t>
            </a:r>
            <a:endParaRPr lang="zh-CN" altLang="en-US" sz="1800"/>
          </a:p>
        </p:txBody>
      </p:sp>
      <p:sp>
        <p:nvSpPr>
          <p:cNvPr id="7" name="文本框 6"/>
          <p:cNvSpPr txBox="1"/>
          <p:nvPr/>
        </p:nvSpPr>
        <p:spPr>
          <a:xfrm>
            <a:off x="6516370" y="3933190"/>
            <a:ext cx="2400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/>
              <a:t>生物</a:t>
            </a:r>
            <a:r>
              <a:rPr lang="zh-CN" altLang="en-US" sz="1800"/>
              <a:t>网络</a:t>
            </a:r>
            <a:endParaRPr lang="zh-CN" altLang="en-US" sz="1800"/>
          </a:p>
        </p:txBody>
      </p:sp>
      <p:sp>
        <p:nvSpPr>
          <p:cNvPr id="9" name="文本框 8"/>
          <p:cNvSpPr txBox="1"/>
          <p:nvPr/>
        </p:nvSpPr>
        <p:spPr>
          <a:xfrm>
            <a:off x="4027805" y="6381115"/>
            <a:ext cx="1664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/>
              <a:t>通讯</a:t>
            </a:r>
            <a:r>
              <a:rPr lang="zh-CN" altLang="en-US" sz="1800"/>
              <a:t>网络</a:t>
            </a:r>
            <a:endParaRPr lang="zh-CN" altLang="en-US" sz="1800"/>
          </a:p>
        </p:txBody>
      </p:sp>
      <p:sp>
        <p:nvSpPr>
          <p:cNvPr id="10" name="文本框 9"/>
          <p:cNvSpPr txBox="1"/>
          <p:nvPr/>
        </p:nvSpPr>
        <p:spPr>
          <a:xfrm>
            <a:off x="2195830" y="4004310"/>
            <a:ext cx="24009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重要用户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49440" y="3902710"/>
            <a:ext cx="24009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关键蛋白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668520" y="6365875"/>
            <a:ext cx="24009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重要</a:t>
            </a:r>
            <a:r>
              <a:rPr lang="zh-CN" altLang="en-US" sz="2000">
                <a:solidFill>
                  <a:srgbClr val="FF0000"/>
                </a:solidFill>
              </a:rPr>
              <a:t>设施</a:t>
            </a:r>
            <a:endParaRPr lang="zh-CN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982"/>
    </mc:Choice>
    <mc:Fallback>
      <p:transition spd="slow" advTm="109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50694 0 " pathEditMode="relative" ptsTypes="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51389 0 " pathEditMode="relative" ptsTypes="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15278 0 " pathEditMode="relative" ptsTypes="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3" grpId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747962"/>
            <a:ext cx="7772400" cy="1362075"/>
          </a:xfrm>
        </p:spPr>
        <p:txBody>
          <a:bodyPr/>
          <a:lstStyle/>
          <a:p>
            <a:pPr algn="ctr"/>
            <a:r>
              <a:rPr lang="zh-CN" altLang="en-AU" sz="4800" dirty="0"/>
              <a:t>研究</a:t>
            </a:r>
            <a:r>
              <a:rPr lang="zh-CN" altLang="en-AU" sz="4800" dirty="0"/>
              <a:t>背景</a:t>
            </a:r>
            <a:endParaRPr lang="zh-CN" altLang="en-AU" sz="4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7806BD-A5F0-4A34-A4DD-364182D94B64}" type="slidenum">
              <a:rPr lang="zh-CN" altLang="en-US" smtClean="0"/>
            </a:fld>
            <a:endParaRPr lang="en-US" altLang="zh-CN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180340" y="2747645"/>
            <a:ext cx="9030335" cy="13620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rgbClr val="005C2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2060"/>
                </a:solidFill>
                <a:latin typeface="Tahoma" panose="020B0604030504040204" pitchFamily="34" charset="0"/>
                <a:ea typeface="黑体" pitchFamily="2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2060"/>
                </a:solidFill>
                <a:latin typeface="Tahoma" panose="020B0604030504040204" pitchFamily="34" charset="0"/>
                <a:ea typeface="黑体" pitchFamily="2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2060"/>
                </a:solidFill>
                <a:latin typeface="Tahoma" panose="020B0604030504040204" pitchFamily="34" charset="0"/>
                <a:ea typeface="黑体" pitchFamily="2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2060"/>
                </a:solidFill>
                <a:latin typeface="Tahoma" panose="020B0604030504040204" pitchFamily="34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hlink"/>
                </a:solidFill>
                <a:latin typeface="Tahoma" panose="020B0604030504040204" pitchFamily="34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hlink"/>
                </a:solidFill>
                <a:latin typeface="Tahoma" panose="020B0604030504040204" pitchFamily="34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hlink"/>
                </a:solidFill>
                <a:latin typeface="Tahoma" panose="020B0604030504040204" pitchFamily="34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hlink"/>
                </a:solidFill>
                <a:latin typeface="Tahoma" panose="020B0604030504040204" pitchFamily="34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4000" dirty="0"/>
              <a:t>在图中怎样衡量一个节点是否重要？</a:t>
            </a:r>
            <a:endParaRPr lang="zh-CN" altLang="en-US" sz="4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63"/>
    </mc:Choice>
    <mc:Fallback>
      <p:transition spd="slow" advTm="15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2" grpId="2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7806BD-A5F0-4A34-A4DD-364182D94B64}" type="slidenum">
              <a:rPr lang="zh-CN" altLang="en-US" smtClean="0"/>
            </a:fld>
            <a:endParaRPr lang="en-US" altLang="zh-CN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180340" y="2747645"/>
            <a:ext cx="9030335" cy="13620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rgbClr val="005C2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2060"/>
                </a:solidFill>
                <a:latin typeface="Tahoma" panose="020B0604030504040204" pitchFamily="34" charset="0"/>
                <a:ea typeface="黑体" pitchFamily="2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2060"/>
                </a:solidFill>
                <a:latin typeface="Tahoma" panose="020B0604030504040204" pitchFamily="34" charset="0"/>
                <a:ea typeface="黑体" pitchFamily="2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2060"/>
                </a:solidFill>
                <a:latin typeface="Tahoma" panose="020B0604030504040204" pitchFamily="34" charset="0"/>
                <a:ea typeface="黑体" pitchFamily="2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2060"/>
                </a:solidFill>
                <a:latin typeface="Tahoma" panose="020B0604030504040204" pitchFamily="34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hlink"/>
                </a:solidFill>
                <a:latin typeface="Tahoma" panose="020B0604030504040204" pitchFamily="34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hlink"/>
                </a:solidFill>
                <a:latin typeface="Tahoma" panose="020B0604030504040204" pitchFamily="34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hlink"/>
                </a:solidFill>
                <a:latin typeface="Tahoma" panose="020B0604030504040204" pitchFamily="34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hlink"/>
                </a:solidFill>
                <a:latin typeface="Tahoma" panose="020B0604030504040204" pitchFamily="34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4000" dirty="0"/>
              <a:t>在图中怎样衡量一个节点是否重要？</a:t>
            </a:r>
            <a:endParaRPr lang="zh-CN" altLang="en-US" sz="4000" dirty="0"/>
          </a:p>
        </p:txBody>
      </p:sp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8" name="图片 7" descr="44D6A14FD927217ACDABEC0A50D3D3C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1955" y="2891155"/>
            <a:ext cx="2826385" cy="2176780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/>
        </p:nvSpPr>
        <p:spPr>
          <a:xfrm>
            <a:off x="2656205" y="2996565"/>
            <a:ext cx="3830955" cy="13411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rgbClr val="005C2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2060"/>
                </a:solidFill>
                <a:latin typeface="Tahoma" panose="020B0604030504040204" pitchFamily="34" charset="0"/>
                <a:ea typeface="黑体" pitchFamily="2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2060"/>
                </a:solidFill>
                <a:latin typeface="Tahoma" panose="020B0604030504040204" pitchFamily="34" charset="0"/>
                <a:ea typeface="黑体" pitchFamily="2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2060"/>
                </a:solidFill>
                <a:latin typeface="Tahoma" panose="020B0604030504040204" pitchFamily="34" charset="0"/>
                <a:ea typeface="黑体" pitchFamily="2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2060"/>
                </a:solidFill>
                <a:latin typeface="Tahoma" panose="020B0604030504040204" pitchFamily="34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hlink"/>
                </a:solidFill>
                <a:latin typeface="Tahoma" panose="020B0604030504040204" pitchFamily="34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hlink"/>
                </a:solidFill>
                <a:latin typeface="Tahoma" panose="020B0604030504040204" pitchFamily="34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hlink"/>
                </a:solidFill>
                <a:latin typeface="Tahoma" panose="020B0604030504040204" pitchFamily="34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hlink"/>
                </a:solidFill>
                <a:latin typeface="Tahoma" panose="020B0604030504040204" pitchFamily="34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4000" dirty="0"/>
              <a:t>度</a:t>
            </a:r>
            <a:endParaRPr lang="zh-CN" altLang="en-US" sz="4000" dirty="0"/>
          </a:p>
        </p:txBody>
      </p:sp>
      <p:sp>
        <p:nvSpPr>
          <p:cNvPr id="9" name="标题 1"/>
          <p:cNvSpPr>
            <a:spLocks noGrp="1"/>
          </p:cNvSpPr>
          <p:nvPr/>
        </p:nvSpPr>
        <p:spPr>
          <a:xfrm>
            <a:off x="180340" y="2348865"/>
            <a:ext cx="9030335" cy="13620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rgbClr val="005C2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2060"/>
                </a:solidFill>
                <a:latin typeface="Tahoma" panose="020B0604030504040204" pitchFamily="34" charset="0"/>
                <a:ea typeface="黑体" pitchFamily="2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2060"/>
                </a:solidFill>
                <a:latin typeface="Tahoma" panose="020B0604030504040204" pitchFamily="34" charset="0"/>
                <a:ea typeface="黑体" pitchFamily="2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2060"/>
                </a:solidFill>
                <a:latin typeface="Tahoma" panose="020B0604030504040204" pitchFamily="34" charset="0"/>
                <a:ea typeface="黑体" pitchFamily="2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2060"/>
                </a:solidFill>
                <a:latin typeface="Tahoma" panose="020B0604030504040204" pitchFamily="34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hlink"/>
                </a:solidFill>
                <a:latin typeface="Tahoma" panose="020B0604030504040204" pitchFamily="34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hlink"/>
                </a:solidFill>
                <a:latin typeface="Tahoma" panose="020B0604030504040204" pitchFamily="34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hlink"/>
                </a:solidFill>
                <a:latin typeface="Tahoma" panose="020B0604030504040204" pitchFamily="34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hlink"/>
                </a:solidFill>
                <a:latin typeface="Tahoma" panose="020B0604030504040204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4000" dirty="0"/>
              <a:t>Degree </a:t>
            </a:r>
            <a:r>
              <a:rPr lang="en-US" altLang="zh-CN" sz="4000" dirty="0"/>
              <a:t>Centrtality</a:t>
            </a:r>
            <a:endParaRPr lang="en-US" altLang="zh-CN" sz="4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63"/>
    </mc:Choice>
    <mc:Fallback>
      <p:transition spd="slow" advTm="15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02361 0 " pathEditMode="relative" ptsTypes="">
                                      <p:cBhvr>
                                        <p:cTn id="16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bldLvl="0" build="allAtOnce"/>
      <p:bldP spid="9" grpId="0"/>
      <p:bldP spid="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747962"/>
            <a:ext cx="7772400" cy="1362075"/>
          </a:xfrm>
        </p:spPr>
        <p:txBody>
          <a:bodyPr/>
          <a:lstStyle/>
          <a:p>
            <a:pPr algn="ctr"/>
            <a:r>
              <a:rPr lang="en-US" altLang="zh-CN" sz="4800" dirty="0"/>
              <a:t>Betweenness </a:t>
            </a:r>
            <a:r>
              <a:rPr lang="en-US" altLang="zh-CN" sz="4800" dirty="0"/>
              <a:t>Centrality</a:t>
            </a:r>
            <a:endParaRPr lang="en-US" altLang="zh-CN" sz="4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7806BD-A5F0-4A34-A4DD-364182D94B64}" type="slidenum">
              <a:rPr lang="zh-CN" altLang="en-US" smtClean="0"/>
            </a:fld>
            <a:endParaRPr lang="en-US" altLang="zh-CN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827405" y="3285807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rgbClr val="005C2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2060"/>
                </a:solidFill>
                <a:latin typeface="Tahoma" panose="020B0604030504040204" pitchFamily="34" charset="0"/>
                <a:ea typeface="黑体" pitchFamily="2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2060"/>
                </a:solidFill>
                <a:latin typeface="Tahoma" panose="020B0604030504040204" pitchFamily="34" charset="0"/>
                <a:ea typeface="黑体" pitchFamily="2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2060"/>
                </a:solidFill>
                <a:latin typeface="Tahoma" panose="020B0604030504040204" pitchFamily="34" charset="0"/>
                <a:ea typeface="黑体" pitchFamily="2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2060"/>
                </a:solidFill>
                <a:latin typeface="Tahoma" panose="020B0604030504040204" pitchFamily="34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hlink"/>
                </a:solidFill>
                <a:latin typeface="Tahoma" panose="020B0604030504040204" pitchFamily="34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hlink"/>
                </a:solidFill>
                <a:latin typeface="Tahoma" panose="020B0604030504040204" pitchFamily="34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hlink"/>
                </a:solidFill>
                <a:latin typeface="Tahoma" panose="020B0604030504040204" pitchFamily="34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hlink"/>
                </a:solidFill>
                <a:latin typeface="Tahoma" panose="020B0604030504040204" pitchFamily="34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3600" dirty="0"/>
              <a:t>中介中心性</a:t>
            </a:r>
            <a:endParaRPr lang="zh-CN" altLang="en-US" sz="3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63"/>
    </mc:Choice>
    <mc:Fallback>
      <p:transition spd="slow" advTm="15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AU" dirty="0">
                <a:sym typeface="+mn-ea"/>
              </a:rPr>
              <a:t>相关</a:t>
            </a:r>
            <a:r>
              <a:rPr lang="zh-CN" altLang="en-AU" dirty="0">
                <a:sym typeface="+mn-ea"/>
              </a:rPr>
              <a:t>研究</a:t>
            </a:r>
            <a:endParaRPr lang="zh-CN" altLang="en-AU" dirty="0">
              <a:sym typeface="+mn-ea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262E079A-18BC-42B2-A6C0-61BFA2EC9C47}" type="slidenum">
              <a:rPr lang="zh-CN" altLang="en-US" smtClean="0"/>
            </a:fld>
            <a:endParaRPr lang="en-US" altLang="zh-CN"/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232410" y="1124585"/>
            <a:ext cx="8911590" cy="834390"/>
          </a:xfrm>
        </p:spPr>
        <p:txBody>
          <a:bodyPr/>
          <a:p>
            <a:r>
              <a:rPr lang="en-US" altLang="en-AU" sz="2400" b="0" dirty="0">
                <a:solidFill>
                  <a:schemeClr val="tx1"/>
                </a:solidFill>
              </a:rPr>
              <a:t>Betweenness </a:t>
            </a:r>
            <a:r>
              <a:rPr lang="en-US" altLang="en-AU" sz="2400" b="0" dirty="0">
                <a:solidFill>
                  <a:schemeClr val="tx1"/>
                </a:solidFill>
              </a:rPr>
              <a:t>centrality </a:t>
            </a:r>
            <a:r>
              <a:rPr lang="en-AU" sz="2800" b="0" dirty="0">
                <a:solidFill>
                  <a:schemeClr val="tx1"/>
                </a:solidFill>
              </a:rPr>
              <a:t> </a:t>
            </a:r>
            <a:r>
              <a:rPr lang="en-US" altLang="en-AU" sz="2800" b="0" dirty="0">
                <a:solidFill>
                  <a:schemeClr val="tx1"/>
                </a:solidFill>
              </a:rPr>
              <a:t>   </a:t>
            </a:r>
            <a:r>
              <a:rPr lang="en-AU" sz="2800" b="0" dirty="0">
                <a:solidFill>
                  <a:schemeClr val="tx1"/>
                </a:solidFill>
              </a:rPr>
              <a:t>	</a:t>
            </a:r>
            <a:r>
              <a:rPr lang="zh-CN" altLang="en-US" sz="2800" b="0" dirty="0">
                <a:solidFill>
                  <a:schemeClr val="tx1"/>
                </a:solidFill>
              </a:rPr>
              <a:t>  </a:t>
            </a:r>
            <a:endParaRPr lang="en-AU" sz="2800" dirty="0">
              <a:solidFill>
                <a:srgbClr val="FF0000"/>
              </a:solidFill>
            </a:endParaRPr>
          </a:p>
          <a:p>
            <a:pPr marL="457200" lvl="1" indent="0" latinLnBrk="0">
              <a:lnSpc>
                <a:spcPct val="150000"/>
              </a:lnSpc>
              <a:buNone/>
            </a:pPr>
            <a:endParaRPr lang="en-AU" sz="2000" b="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zh-CN" altLang="en-US" sz="2000" b="0" dirty="0">
              <a:solidFill>
                <a:schemeClr val="tx1"/>
              </a:solidFill>
            </a:endParaRPr>
          </a:p>
        </p:txBody>
      </p:sp>
      <p:sp>
        <p:nvSpPr>
          <p:cNvPr id="7" name="Content Placeholder 4"/>
          <p:cNvSpPr>
            <a:spLocks noGrp="1"/>
          </p:cNvSpPr>
          <p:nvPr/>
        </p:nvSpPr>
        <p:spPr>
          <a:xfrm>
            <a:off x="323850" y="1223645"/>
            <a:ext cx="8911590" cy="73533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p"/>
              <a:defRPr kumimoji="1" sz="36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 marL="1600200" indent="-22860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8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 latinLnBrk="0">
              <a:lnSpc>
                <a:spcPct val="100000"/>
              </a:lnSpc>
              <a:buNone/>
            </a:pPr>
            <a:r>
              <a:rPr lang="en-AU" sz="2800" b="0" dirty="0">
                <a:solidFill>
                  <a:schemeClr val="tx1"/>
                </a:solidFill>
              </a:rPr>
              <a:t> </a:t>
            </a:r>
            <a:r>
              <a:rPr lang="en-US" altLang="en-AU" sz="2800" b="0" dirty="0">
                <a:solidFill>
                  <a:schemeClr val="tx1"/>
                </a:solidFill>
              </a:rPr>
              <a:t>   </a:t>
            </a:r>
            <a:r>
              <a:rPr lang="en-AU" sz="2800" b="0" dirty="0">
                <a:solidFill>
                  <a:schemeClr val="tx1"/>
                </a:solidFill>
              </a:rPr>
              <a:t>	</a:t>
            </a:r>
            <a:r>
              <a:rPr lang="zh-CN" altLang="en-US" sz="2800" b="0" dirty="0">
                <a:solidFill>
                  <a:schemeClr val="tx1"/>
                </a:solidFill>
              </a:rPr>
              <a:t>  </a:t>
            </a:r>
            <a:endParaRPr lang="en-AU" sz="2800" dirty="0">
              <a:solidFill>
                <a:srgbClr val="FF0000"/>
              </a:solidFill>
            </a:endParaRPr>
          </a:p>
          <a:p>
            <a:pPr lvl="1" latinLnBrk="0">
              <a:lnSpc>
                <a:spcPct val="100000"/>
              </a:lnSpc>
            </a:pPr>
            <a:r>
              <a:rPr lang="zh-CN" altLang="en-AU" sz="2000" b="0" dirty="0">
                <a:solidFill>
                  <a:schemeClr val="tx1"/>
                </a:solidFill>
              </a:rPr>
              <a:t>以经过某个节点的最短路径数目来刻画节点重要性的指标。简称</a:t>
            </a:r>
            <a:r>
              <a:rPr lang="en-US" altLang="zh-CN" sz="2000" b="0" dirty="0">
                <a:solidFill>
                  <a:schemeClr val="tx1"/>
                </a:solidFill>
              </a:rPr>
              <a:t>BC</a:t>
            </a:r>
            <a:r>
              <a:rPr lang="zh-CN" altLang="en-US" sz="2000" b="0" dirty="0">
                <a:solidFill>
                  <a:schemeClr val="tx1"/>
                </a:solidFill>
              </a:rPr>
              <a:t>。</a:t>
            </a:r>
            <a:endParaRPr lang="zh-CN" altLang="en-US" sz="2000" b="0" dirty="0">
              <a:solidFill>
                <a:schemeClr val="tx1"/>
              </a:solidFill>
            </a:endParaRPr>
          </a:p>
          <a:p>
            <a:pPr marL="457200" lvl="1" indent="0" latinLnBrk="0">
              <a:lnSpc>
                <a:spcPct val="100000"/>
              </a:lnSpc>
              <a:buNone/>
            </a:pPr>
            <a:endParaRPr lang="en-AU" sz="2000" b="0" dirty="0">
              <a:solidFill>
                <a:schemeClr val="tx1"/>
              </a:solidFill>
            </a:endParaRPr>
          </a:p>
          <a:p>
            <a:pPr marL="457200" lvl="1" indent="0" latinLnBrk="0">
              <a:lnSpc>
                <a:spcPct val="100000"/>
              </a:lnSpc>
              <a:buNone/>
            </a:pPr>
            <a:endParaRPr lang="zh-CN" altLang="en-US" sz="2000" b="0" dirty="0">
              <a:solidFill>
                <a:schemeClr val="tx1"/>
              </a:solidFill>
            </a:endParaRPr>
          </a:p>
        </p:txBody>
      </p:sp>
      <p:sp>
        <p:nvSpPr>
          <p:cNvPr id="9" name="Content Placeholder 4"/>
          <p:cNvSpPr>
            <a:spLocks noGrp="1"/>
          </p:cNvSpPr>
          <p:nvPr/>
        </p:nvSpPr>
        <p:spPr>
          <a:xfrm>
            <a:off x="323850" y="1700530"/>
            <a:ext cx="8651240" cy="116713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p"/>
              <a:defRPr kumimoji="1" sz="36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 marL="1600200" indent="-22860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8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 latinLnBrk="0">
              <a:lnSpc>
                <a:spcPct val="100000"/>
              </a:lnSpc>
              <a:buNone/>
            </a:pPr>
            <a:r>
              <a:rPr lang="en-AU" sz="2800" b="0" dirty="0">
                <a:solidFill>
                  <a:schemeClr val="tx1"/>
                </a:solidFill>
              </a:rPr>
              <a:t> </a:t>
            </a:r>
            <a:r>
              <a:rPr lang="en-US" altLang="en-AU" sz="2800" b="0" dirty="0">
                <a:solidFill>
                  <a:schemeClr val="tx1"/>
                </a:solidFill>
              </a:rPr>
              <a:t>   </a:t>
            </a:r>
            <a:r>
              <a:rPr lang="en-AU" sz="2800" b="0" dirty="0">
                <a:solidFill>
                  <a:schemeClr val="tx1"/>
                </a:solidFill>
              </a:rPr>
              <a:t>	</a:t>
            </a:r>
            <a:r>
              <a:rPr lang="zh-CN" altLang="en-US" sz="2800" b="0" dirty="0">
                <a:solidFill>
                  <a:schemeClr val="tx1"/>
                </a:solidFill>
              </a:rPr>
              <a:t>  </a:t>
            </a:r>
            <a:endParaRPr lang="en-AU" sz="2800" dirty="0">
              <a:solidFill>
                <a:srgbClr val="FF0000"/>
              </a:solidFill>
            </a:endParaRPr>
          </a:p>
          <a:p>
            <a:pPr lvl="1" latinLnBrk="0">
              <a:lnSpc>
                <a:spcPct val="100000"/>
              </a:lnSpc>
            </a:pPr>
            <a:r>
              <a:rPr sz="2000" b="0" dirty="0">
                <a:solidFill>
                  <a:schemeClr val="tx1"/>
                </a:solidFill>
              </a:rPr>
              <a:t>计算网络中任意两个节点的所有最短路径，如果这些最短路径中很多条都经过了某个节点，那么就认为这个节点的中介中心性高。</a:t>
            </a:r>
            <a:endParaRPr sz="2000" b="0" dirty="0">
              <a:solidFill>
                <a:schemeClr val="tx1"/>
              </a:solidFill>
            </a:endParaRPr>
          </a:p>
          <a:p>
            <a:pPr marL="457200" lvl="1" indent="0" latinLnBrk="0">
              <a:lnSpc>
                <a:spcPct val="100000"/>
              </a:lnSpc>
              <a:buNone/>
            </a:pPr>
            <a:endParaRPr lang="zh-CN" altLang="en-US" sz="2000" b="0" dirty="0">
              <a:solidFill>
                <a:schemeClr val="tx1"/>
              </a:solidFill>
            </a:endParaRPr>
          </a:p>
        </p:txBody>
      </p:sp>
      <p:sp>
        <p:nvSpPr>
          <p:cNvPr id="11" name="Content Placeholder 4"/>
          <p:cNvSpPr>
            <a:spLocks noGrp="1"/>
          </p:cNvSpPr>
          <p:nvPr/>
        </p:nvSpPr>
        <p:spPr>
          <a:xfrm>
            <a:off x="323850" y="2420620"/>
            <a:ext cx="8651240" cy="116713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p"/>
              <a:defRPr kumimoji="1" sz="36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 marL="1600200" indent="-22860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8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 latinLnBrk="0">
              <a:lnSpc>
                <a:spcPct val="100000"/>
              </a:lnSpc>
              <a:buNone/>
            </a:pPr>
            <a:r>
              <a:rPr lang="en-AU" sz="2800" b="0" dirty="0">
                <a:solidFill>
                  <a:schemeClr val="tx1"/>
                </a:solidFill>
              </a:rPr>
              <a:t> </a:t>
            </a:r>
            <a:r>
              <a:rPr lang="en-US" altLang="en-AU" sz="2800" b="0" dirty="0">
                <a:solidFill>
                  <a:schemeClr val="tx1"/>
                </a:solidFill>
              </a:rPr>
              <a:t>   </a:t>
            </a:r>
            <a:r>
              <a:rPr lang="en-AU" sz="2800" b="0" dirty="0">
                <a:solidFill>
                  <a:schemeClr val="tx1"/>
                </a:solidFill>
              </a:rPr>
              <a:t>	</a:t>
            </a:r>
            <a:r>
              <a:rPr lang="zh-CN" altLang="en-US" sz="2800" b="0" dirty="0">
                <a:solidFill>
                  <a:schemeClr val="tx1"/>
                </a:solidFill>
              </a:rPr>
              <a:t>  </a:t>
            </a:r>
            <a:endParaRPr lang="en-AU" sz="2800" dirty="0">
              <a:solidFill>
                <a:srgbClr val="FF0000"/>
              </a:solidFill>
            </a:endParaRPr>
          </a:p>
          <a:p>
            <a:pPr lvl="1" latinLnBrk="0">
              <a:lnSpc>
                <a:spcPct val="100000"/>
              </a:lnSpc>
            </a:pPr>
            <a:r>
              <a:rPr sz="2000" b="0" dirty="0">
                <a:solidFill>
                  <a:schemeClr val="tx1"/>
                </a:solidFill>
              </a:rPr>
              <a:t>这个有点像是我们身边那种社交达人，我们认识的不少朋友可能都是通过他/她认识的，这个人起到了中介的作用。</a:t>
            </a:r>
            <a:endParaRPr sz="2000" b="0" dirty="0">
              <a:solidFill>
                <a:schemeClr val="tx1"/>
              </a:solidFill>
            </a:endParaRPr>
          </a:p>
        </p:txBody>
      </p:sp>
      <p:sp>
        <p:nvSpPr>
          <p:cNvPr id="13" name="Content Placeholder 4"/>
          <p:cNvSpPr>
            <a:spLocks noGrp="1"/>
          </p:cNvSpPr>
          <p:nvPr/>
        </p:nvSpPr>
        <p:spPr>
          <a:xfrm>
            <a:off x="323850" y="3573145"/>
            <a:ext cx="8911590" cy="83439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p"/>
              <a:defRPr kumimoji="1" sz="36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 marL="1600200" indent="-22860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8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r>
              <a:rPr lang="en-AU" sz="2400" b="0" dirty="0">
                <a:solidFill>
                  <a:schemeClr val="tx1"/>
                </a:solidFill>
              </a:rPr>
              <a:t>计算：</a:t>
            </a:r>
            <a:r>
              <a:rPr lang="en-AU" sz="2800" b="0" dirty="0">
                <a:solidFill>
                  <a:schemeClr val="tx1"/>
                </a:solidFill>
              </a:rPr>
              <a:t> </a:t>
            </a:r>
            <a:r>
              <a:rPr lang="en-US" altLang="en-AU" sz="2800" b="0" dirty="0">
                <a:solidFill>
                  <a:schemeClr val="tx1"/>
                </a:solidFill>
              </a:rPr>
              <a:t>   </a:t>
            </a:r>
            <a:r>
              <a:rPr lang="en-AU" sz="2800" b="0" dirty="0">
                <a:solidFill>
                  <a:schemeClr val="tx1"/>
                </a:solidFill>
              </a:rPr>
              <a:t>	</a:t>
            </a:r>
            <a:r>
              <a:rPr lang="zh-CN" altLang="en-US" sz="2800" b="0" dirty="0">
                <a:solidFill>
                  <a:schemeClr val="tx1"/>
                </a:solidFill>
              </a:rPr>
              <a:t>  </a:t>
            </a:r>
            <a:endParaRPr lang="en-AU" sz="2800" dirty="0">
              <a:solidFill>
                <a:srgbClr val="FF0000"/>
              </a:solidFill>
            </a:endParaRPr>
          </a:p>
          <a:p>
            <a:pPr marL="457200" lvl="1" indent="0" latinLnBrk="0">
              <a:lnSpc>
                <a:spcPct val="150000"/>
              </a:lnSpc>
              <a:buNone/>
            </a:pPr>
            <a:endParaRPr lang="en-AU" sz="2000" b="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zh-CN" altLang="en-US" sz="2000" b="0" dirty="0">
              <a:solidFill>
                <a:schemeClr val="tx1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2185" y="4006215"/>
            <a:ext cx="2962275" cy="7715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580" y="3645535"/>
            <a:ext cx="3110230" cy="1908175"/>
          </a:xfrm>
          <a:prstGeom prst="rect">
            <a:avLst/>
          </a:prstGeom>
        </p:spPr>
      </p:pic>
      <p:sp>
        <p:nvSpPr>
          <p:cNvPr id="16" name="椭圆 15"/>
          <p:cNvSpPr/>
          <p:nvPr/>
        </p:nvSpPr>
        <p:spPr>
          <a:xfrm>
            <a:off x="6228715" y="4528185"/>
            <a:ext cx="144145" cy="14351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228715" y="4221480"/>
            <a:ext cx="144145" cy="130810"/>
          </a:xfrm>
          <a:prstGeom prst="ellipse">
            <a:avLst/>
          </a:prstGeom>
          <a:solidFill>
            <a:srgbClr val="00B0F0"/>
          </a:solidFill>
          <a:ln w="9525" cap="flat" cmpd="sng" algn="ctr">
            <a:gradFill>
              <a:gsLst>
                <a:gs pos="0">
                  <a:srgbClr val="76CBE8"/>
                </a:gs>
                <a:gs pos="100000">
                  <a:srgbClr val="A7E1E5"/>
                </a:gs>
              </a:gsLst>
              <a:lin ang="5400000" scaled="1"/>
            </a:gra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228715" y="4869180"/>
            <a:ext cx="144145" cy="130810"/>
          </a:xfrm>
          <a:prstGeom prst="ellipse">
            <a:avLst/>
          </a:prstGeom>
          <a:solidFill>
            <a:srgbClr val="00B0F0"/>
          </a:solidFill>
          <a:ln w="9525" cap="flat" cmpd="sng" algn="ctr">
            <a:gradFill>
              <a:gsLst>
                <a:gs pos="0">
                  <a:srgbClr val="76CBE8"/>
                </a:gs>
                <a:gs pos="100000">
                  <a:srgbClr val="A7E1E5"/>
                </a:gs>
              </a:gsLst>
              <a:lin ang="5400000" scaled="1"/>
            </a:gra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itchFamily="2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380" y="5733415"/>
            <a:ext cx="1190625" cy="29781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380" y="6069965"/>
            <a:ext cx="1165225" cy="39052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4980" y="6471920"/>
            <a:ext cx="1257300" cy="30797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2315" y="6110605"/>
            <a:ext cx="1349375" cy="52387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2315" y="5663565"/>
            <a:ext cx="1486535" cy="45974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9750" y="5113020"/>
            <a:ext cx="1110615" cy="533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982"/>
    </mc:Choice>
    <mc:Fallback>
      <p:transition spd="slow" advTm="109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6" grpId="0" bldLvl="0" animBg="1"/>
      <p:bldP spid="17" grpId="0" bldLvl="0" animBg="1"/>
      <p:bldP spid="18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AU" dirty="0">
                <a:sym typeface="+mn-ea"/>
              </a:rPr>
              <a:t>相关</a:t>
            </a:r>
            <a:r>
              <a:rPr lang="zh-CN" altLang="en-AU" dirty="0">
                <a:sym typeface="+mn-ea"/>
              </a:rPr>
              <a:t>研究</a:t>
            </a:r>
            <a:endParaRPr lang="zh-CN" altLang="en-AU" dirty="0">
              <a:sym typeface="+mn-ea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262E079A-18BC-42B2-A6C0-61BFA2EC9C47}" type="slidenum">
              <a:rPr lang="zh-CN" altLang="en-US" smtClean="0"/>
            </a:fld>
            <a:endParaRPr lang="en-US" altLang="zh-CN"/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232410" y="1124585"/>
            <a:ext cx="8911590" cy="834390"/>
          </a:xfrm>
        </p:spPr>
        <p:txBody>
          <a:bodyPr/>
          <a:p>
            <a:r>
              <a:rPr lang="en-US" altLang="en-AU" sz="2400" b="0" dirty="0">
                <a:solidFill>
                  <a:schemeClr val="tx1"/>
                </a:solidFill>
              </a:rPr>
              <a:t>Betweenness </a:t>
            </a:r>
            <a:r>
              <a:rPr lang="en-US" altLang="en-AU" sz="2400" b="0" dirty="0">
                <a:solidFill>
                  <a:schemeClr val="tx1"/>
                </a:solidFill>
              </a:rPr>
              <a:t>centrality </a:t>
            </a:r>
            <a:r>
              <a:rPr lang="en-AU" sz="2800" b="0" dirty="0">
                <a:solidFill>
                  <a:schemeClr val="tx1"/>
                </a:solidFill>
              </a:rPr>
              <a:t> </a:t>
            </a:r>
            <a:r>
              <a:rPr lang="en-US" altLang="en-AU" sz="2800" b="0" dirty="0">
                <a:solidFill>
                  <a:schemeClr val="tx1"/>
                </a:solidFill>
              </a:rPr>
              <a:t>   </a:t>
            </a:r>
            <a:r>
              <a:rPr lang="en-AU" sz="2800" b="0" dirty="0">
                <a:solidFill>
                  <a:schemeClr val="tx1"/>
                </a:solidFill>
              </a:rPr>
              <a:t>	</a:t>
            </a:r>
            <a:r>
              <a:rPr lang="zh-CN" altLang="en-US" sz="2800" b="0" dirty="0">
                <a:solidFill>
                  <a:schemeClr val="tx1"/>
                </a:solidFill>
              </a:rPr>
              <a:t>  </a:t>
            </a:r>
            <a:endParaRPr lang="en-AU" sz="2800" dirty="0">
              <a:solidFill>
                <a:srgbClr val="FF0000"/>
              </a:solidFill>
            </a:endParaRPr>
          </a:p>
          <a:p>
            <a:pPr marL="457200" lvl="1" indent="0" latinLnBrk="0">
              <a:lnSpc>
                <a:spcPct val="150000"/>
              </a:lnSpc>
              <a:buNone/>
            </a:pPr>
            <a:endParaRPr lang="en-AU" sz="2000" b="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zh-CN" altLang="en-US" sz="2000" b="0" dirty="0">
              <a:solidFill>
                <a:schemeClr val="tx1"/>
              </a:solidFill>
            </a:endParaRPr>
          </a:p>
        </p:txBody>
      </p:sp>
      <p:sp>
        <p:nvSpPr>
          <p:cNvPr id="7" name="Content Placeholder 4"/>
          <p:cNvSpPr>
            <a:spLocks noGrp="1"/>
          </p:cNvSpPr>
          <p:nvPr/>
        </p:nvSpPr>
        <p:spPr>
          <a:xfrm>
            <a:off x="323850" y="1223645"/>
            <a:ext cx="8911590" cy="73533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p"/>
              <a:defRPr kumimoji="1" sz="36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 marL="1600200" indent="-22860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8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 latinLnBrk="0">
              <a:lnSpc>
                <a:spcPct val="100000"/>
              </a:lnSpc>
              <a:buNone/>
            </a:pPr>
            <a:r>
              <a:rPr lang="en-AU" sz="2800" b="0" dirty="0">
                <a:solidFill>
                  <a:schemeClr val="tx1"/>
                </a:solidFill>
              </a:rPr>
              <a:t> </a:t>
            </a:r>
            <a:r>
              <a:rPr lang="en-US" altLang="en-AU" sz="2800" b="0" dirty="0">
                <a:solidFill>
                  <a:schemeClr val="tx1"/>
                </a:solidFill>
              </a:rPr>
              <a:t>   </a:t>
            </a:r>
            <a:r>
              <a:rPr lang="en-AU" sz="2800" b="0" dirty="0">
                <a:solidFill>
                  <a:schemeClr val="tx1"/>
                </a:solidFill>
              </a:rPr>
              <a:t>	</a:t>
            </a:r>
            <a:r>
              <a:rPr lang="zh-CN" altLang="en-US" sz="2800" b="0" dirty="0">
                <a:solidFill>
                  <a:schemeClr val="tx1"/>
                </a:solidFill>
              </a:rPr>
              <a:t>  </a:t>
            </a:r>
            <a:endParaRPr lang="en-AU" sz="2800" dirty="0">
              <a:solidFill>
                <a:srgbClr val="FF0000"/>
              </a:solidFill>
            </a:endParaRPr>
          </a:p>
          <a:p>
            <a:pPr lvl="1" latinLnBrk="0">
              <a:lnSpc>
                <a:spcPct val="100000"/>
              </a:lnSpc>
            </a:pPr>
            <a:r>
              <a:rPr lang="zh-CN" altLang="en-AU" sz="2000" b="0" dirty="0">
                <a:solidFill>
                  <a:schemeClr val="tx1"/>
                </a:solidFill>
              </a:rPr>
              <a:t>以经过某个节点的最短路径数目来刻画节点重要性的指标。简称</a:t>
            </a:r>
            <a:r>
              <a:rPr lang="en-US" altLang="zh-CN" sz="2000" b="0" dirty="0">
                <a:solidFill>
                  <a:schemeClr val="tx1"/>
                </a:solidFill>
              </a:rPr>
              <a:t>BC</a:t>
            </a:r>
            <a:r>
              <a:rPr lang="zh-CN" altLang="en-US" sz="2000" b="0" dirty="0">
                <a:solidFill>
                  <a:schemeClr val="tx1"/>
                </a:solidFill>
              </a:rPr>
              <a:t>。</a:t>
            </a:r>
            <a:endParaRPr lang="zh-CN" altLang="en-US" sz="2000" b="0" dirty="0">
              <a:solidFill>
                <a:schemeClr val="tx1"/>
              </a:solidFill>
            </a:endParaRPr>
          </a:p>
          <a:p>
            <a:pPr marL="457200" lvl="1" indent="0" latinLnBrk="0">
              <a:lnSpc>
                <a:spcPct val="100000"/>
              </a:lnSpc>
              <a:buNone/>
            </a:pPr>
            <a:endParaRPr lang="en-AU" sz="2000" b="0" dirty="0">
              <a:solidFill>
                <a:schemeClr val="tx1"/>
              </a:solidFill>
            </a:endParaRPr>
          </a:p>
          <a:p>
            <a:pPr marL="457200" lvl="1" indent="0" latinLnBrk="0">
              <a:lnSpc>
                <a:spcPct val="100000"/>
              </a:lnSpc>
              <a:buNone/>
            </a:pPr>
            <a:endParaRPr lang="zh-CN" altLang="en-US" sz="2000" b="0" dirty="0">
              <a:solidFill>
                <a:schemeClr val="tx1"/>
              </a:solidFill>
            </a:endParaRPr>
          </a:p>
        </p:txBody>
      </p:sp>
      <p:sp>
        <p:nvSpPr>
          <p:cNvPr id="9" name="Content Placeholder 4"/>
          <p:cNvSpPr>
            <a:spLocks noGrp="1"/>
          </p:cNvSpPr>
          <p:nvPr/>
        </p:nvSpPr>
        <p:spPr>
          <a:xfrm>
            <a:off x="323850" y="1700530"/>
            <a:ext cx="8651240" cy="116713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p"/>
              <a:defRPr kumimoji="1" sz="36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 marL="1600200" indent="-22860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8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 latinLnBrk="0">
              <a:lnSpc>
                <a:spcPct val="100000"/>
              </a:lnSpc>
              <a:buNone/>
            </a:pPr>
            <a:r>
              <a:rPr lang="en-AU" sz="2800" b="0" dirty="0">
                <a:solidFill>
                  <a:schemeClr val="tx1"/>
                </a:solidFill>
              </a:rPr>
              <a:t> </a:t>
            </a:r>
            <a:r>
              <a:rPr lang="en-US" altLang="en-AU" sz="2800" b="0" dirty="0">
                <a:solidFill>
                  <a:schemeClr val="tx1"/>
                </a:solidFill>
              </a:rPr>
              <a:t>   </a:t>
            </a:r>
            <a:r>
              <a:rPr lang="en-AU" sz="2800" b="0" dirty="0">
                <a:solidFill>
                  <a:schemeClr val="tx1"/>
                </a:solidFill>
              </a:rPr>
              <a:t>	</a:t>
            </a:r>
            <a:r>
              <a:rPr lang="zh-CN" altLang="en-US" sz="2800" b="0" dirty="0">
                <a:solidFill>
                  <a:schemeClr val="tx1"/>
                </a:solidFill>
              </a:rPr>
              <a:t>  </a:t>
            </a:r>
            <a:endParaRPr lang="en-AU" sz="2800" dirty="0">
              <a:solidFill>
                <a:srgbClr val="FF0000"/>
              </a:solidFill>
            </a:endParaRPr>
          </a:p>
          <a:p>
            <a:pPr lvl="1" latinLnBrk="0">
              <a:lnSpc>
                <a:spcPct val="100000"/>
              </a:lnSpc>
            </a:pPr>
            <a:r>
              <a:rPr sz="2000" b="0" dirty="0">
                <a:solidFill>
                  <a:schemeClr val="tx1"/>
                </a:solidFill>
              </a:rPr>
              <a:t>计算网络中任意两个节点的所有最短路径，如果这些最短路径中很多条都经过了某个节点，那么就认为这个节点的中介中心性高。</a:t>
            </a:r>
            <a:endParaRPr sz="2000" b="0" dirty="0">
              <a:solidFill>
                <a:schemeClr val="tx1"/>
              </a:solidFill>
            </a:endParaRPr>
          </a:p>
          <a:p>
            <a:pPr marL="457200" lvl="1" indent="0" latinLnBrk="0">
              <a:lnSpc>
                <a:spcPct val="100000"/>
              </a:lnSpc>
              <a:buNone/>
            </a:pPr>
            <a:endParaRPr lang="zh-CN" altLang="en-US" sz="2000" b="0" dirty="0">
              <a:solidFill>
                <a:schemeClr val="tx1"/>
              </a:solidFill>
            </a:endParaRPr>
          </a:p>
        </p:txBody>
      </p:sp>
      <p:sp>
        <p:nvSpPr>
          <p:cNvPr id="11" name="Content Placeholder 4"/>
          <p:cNvSpPr>
            <a:spLocks noGrp="1"/>
          </p:cNvSpPr>
          <p:nvPr/>
        </p:nvSpPr>
        <p:spPr>
          <a:xfrm>
            <a:off x="323850" y="2420620"/>
            <a:ext cx="8651240" cy="116713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p"/>
              <a:defRPr kumimoji="1" sz="36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 marL="1600200" indent="-22860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8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 latinLnBrk="0">
              <a:lnSpc>
                <a:spcPct val="100000"/>
              </a:lnSpc>
              <a:buNone/>
            </a:pPr>
            <a:r>
              <a:rPr lang="en-AU" sz="2800" b="0" dirty="0">
                <a:solidFill>
                  <a:schemeClr val="tx1"/>
                </a:solidFill>
              </a:rPr>
              <a:t> </a:t>
            </a:r>
            <a:r>
              <a:rPr lang="en-US" altLang="en-AU" sz="2800" b="0" dirty="0">
                <a:solidFill>
                  <a:schemeClr val="tx1"/>
                </a:solidFill>
              </a:rPr>
              <a:t>   </a:t>
            </a:r>
            <a:r>
              <a:rPr lang="en-AU" sz="2800" b="0" dirty="0">
                <a:solidFill>
                  <a:schemeClr val="tx1"/>
                </a:solidFill>
              </a:rPr>
              <a:t>	</a:t>
            </a:r>
            <a:r>
              <a:rPr lang="zh-CN" altLang="en-US" sz="2800" b="0" dirty="0">
                <a:solidFill>
                  <a:schemeClr val="tx1"/>
                </a:solidFill>
              </a:rPr>
              <a:t>  </a:t>
            </a:r>
            <a:endParaRPr lang="en-AU" sz="2800" dirty="0">
              <a:solidFill>
                <a:srgbClr val="FF0000"/>
              </a:solidFill>
            </a:endParaRPr>
          </a:p>
          <a:p>
            <a:pPr lvl="1" latinLnBrk="0">
              <a:lnSpc>
                <a:spcPct val="100000"/>
              </a:lnSpc>
            </a:pPr>
            <a:r>
              <a:rPr sz="2000" b="0" dirty="0">
                <a:solidFill>
                  <a:schemeClr val="tx1"/>
                </a:solidFill>
              </a:rPr>
              <a:t>这个有点像是我们身边那种社交达人，我们认识的不少朋友可能都是通过他/她认识的，这个人起到了中介的作用。</a:t>
            </a:r>
            <a:endParaRPr sz="2000" b="0" dirty="0">
              <a:solidFill>
                <a:schemeClr val="tx1"/>
              </a:solidFill>
            </a:endParaRPr>
          </a:p>
        </p:txBody>
      </p:sp>
      <p:sp>
        <p:nvSpPr>
          <p:cNvPr id="13" name="Content Placeholder 4"/>
          <p:cNvSpPr>
            <a:spLocks noGrp="1"/>
          </p:cNvSpPr>
          <p:nvPr/>
        </p:nvSpPr>
        <p:spPr>
          <a:xfrm>
            <a:off x="323850" y="3573145"/>
            <a:ext cx="8911590" cy="83439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p"/>
              <a:defRPr kumimoji="1" sz="36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 marL="1600200" indent="-22860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8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r>
              <a:rPr lang="en-AU" sz="2400" b="0" dirty="0">
                <a:solidFill>
                  <a:schemeClr val="tx1"/>
                </a:solidFill>
              </a:rPr>
              <a:t>计算：</a:t>
            </a:r>
            <a:r>
              <a:rPr lang="en-AU" sz="2800" b="0" dirty="0">
                <a:solidFill>
                  <a:schemeClr val="tx1"/>
                </a:solidFill>
              </a:rPr>
              <a:t> </a:t>
            </a:r>
            <a:r>
              <a:rPr lang="en-US" altLang="en-AU" sz="2800" b="0" dirty="0">
                <a:solidFill>
                  <a:schemeClr val="tx1"/>
                </a:solidFill>
              </a:rPr>
              <a:t>   </a:t>
            </a:r>
            <a:r>
              <a:rPr lang="en-AU" sz="2800" b="0" dirty="0">
                <a:solidFill>
                  <a:schemeClr val="tx1"/>
                </a:solidFill>
              </a:rPr>
              <a:t>	</a:t>
            </a:r>
            <a:r>
              <a:rPr lang="zh-CN" altLang="en-US" sz="2800" b="0" dirty="0">
                <a:solidFill>
                  <a:schemeClr val="tx1"/>
                </a:solidFill>
              </a:rPr>
              <a:t>  </a:t>
            </a:r>
            <a:endParaRPr lang="en-AU" sz="2800" dirty="0">
              <a:solidFill>
                <a:srgbClr val="FF0000"/>
              </a:solidFill>
            </a:endParaRPr>
          </a:p>
          <a:p>
            <a:pPr marL="457200" lvl="1" indent="0" latinLnBrk="0">
              <a:lnSpc>
                <a:spcPct val="150000"/>
              </a:lnSpc>
              <a:buNone/>
            </a:pPr>
            <a:endParaRPr lang="en-AU" sz="2000" b="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zh-CN" altLang="en-US" sz="2000" b="0" dirty="0">
              <a:solidFill>
                <a:schemeClr val="tx1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2185" y="4006215"/>
            <a:ext cx="2962275" cy="7715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580" y="3645535"/>
            <a:ext cx="3110230" cy="1908175"/>
          </a:xfrm>
          <a:prstGeom prst="rect">
            <a:avLst/>
          </a:prstGeom>
        </p:spPr>
      </p:pic>
      <p:sp>
        <p:nvSpPr>
          <p:cNvPr id="16" name="椭圆 15"/>
          <p:cNvSpPr/>
          <p:nvPr/>
        </p:nvSpPr>
        <p:spPr>
          <a:xfrm>
            <a:off x="6228715" y="4528185"/>
            <a:ext cx="144145" cy="14351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itchFamily="2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380" y="5733415"/>
            <a:ext cx="1190625" cy="29781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380" y="6069965"/>
            <a:ext cx="1165225" cy="39052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4980" y="6471920"/>
            <a:ext cx="1257300" cy="30797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2315" y="6110605"/>
            <a:ext cx="1349375" cy="52387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2315" y="5663565"/>
            <a:ext cx="1486535" cy="45974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9750" y="5113020"/>
            <a:ext cx="1110615" cy="53340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0365" y="5143500"/>
            <a:ext cx="1428115" cy="53975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10"/>
          <a:srcRect t="23392" r="-192"/>
          <a:stretch>
            <a:fillRect/>
          </a:stretch>
        </p:blipFill>
        <p:spPr>
          <a:xfrm>
            <a:off x="377190" y="5683250"/>
            <a:ext cx="4158615" cy="54610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11"/>
          <a:srcRect t="14599" r="2907" b="21006"/>
          <a:stretch>
            <a:fillRect/>
          </a:stretch>
        </p:blipFill>
        <p:spPr>
          <a:xfrm>
            <a:off x="377190" y="6229350"/>
            <a:ext cx="2198370" cy="40513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9795" y="5129530"/>
            <a:ext cx="1428115" cy="781685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6675755" y="4563745"/>
            <a:ext cx="144145" cy="130810"/>
          </a:xfrm>
          <a:prstGeom prst="ellipse">
            <a:avLst/>
          </a:prstGeom>
          <a:solidFill>
            <a:srgbClr val="00B0F0"/>
          </a:solidFill>
          <a:ln w="9525" cap="flat" cmpd="sng" algn="ctr">
            <a:gradFill>
              <a:gsLst>
                <a:gs pos="0">
                  <a:srgbClr val="76CBE8"/>
                </a:gs>
                <a:gs pos="100000">
                  <a:srgbClr val="A7E1E5"/>
                </a:gs>
              </a:gsLst>
              <a:lin ang="5400000" scaled="1"/>
            </a:gra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781675" y="4563745"/>
            <a:ext cx="144145" cy="130810"/>
          </a:xfrm>
          <a:prstGeom prst="ellipse">
            <a:avLst/>
          </a:prstGeom>
          <a:solidFill>
            <a:srgbClr val="00B0F0"/>
          </a:solidFill>
          <a:ln w="9525" cap="flat" cmpd="sng" algn="ctr">
            <a:gradFill>
              <a:gsLst>
                <a:gs pos="0">
                  <a:srgbClr val="76CBE8"/>
                </a:gs>
                <a:gs pos="100000">
                  <a:srgbClr val="A7E1E5"/>
                </a:gs>
              </a:gsLst>
              <a:lin ang="5400000" scaled="1"/>
            </a:gra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982"/>
    </mc:Choice>
    <mc:Fallback>
      <p:transition spd="slow" advTm="109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" grpId="1" animBg="1"/>
      <p:bldP spid="3" grpId="0" bldLvl="0" animBg="1"/>
      <p:bldP spid="3" grpId="1" animBg="1"/>
    </p:bldLst>
  </p:timing>
</p:sld>
</file>

<file path=ppt/tags/tag1.xml><?xml version="1.0" encoding="utf-8"?>
<p:tagLst xmlns:p="http://schemas.openxmlformats.org/presentationml/2006/main">
  <p:tag name="KSO_WM_UNIT_TABLE_BEAUTIFY" val="smartTable{cd2c57a7-c4dc-4de7-87b2-2ab645216e95}"/>
  <p:tag name="TABLE_ENDDRAG_ORIGIN_RECT" val="458*116"/>
  <p:tag name="TABLE_ENDDRAG_RECT" val="253*237*458*116"/>
</p:tagLst>
</file>

<file path=ppt/tags/tag2.xml><?xml version="1.0" encoding="utf-8"?>
<p:tagLst xmlns:p="http://schemas.openxmlformats.org/presentationml/2006/main">
  <p:tag name="KSO_WM_UNIT_TABLE_BEAUTIFY" val="smartTable{cd2c57a7-c4dc-4de7-87b2-2ab645216e95}"/>
  <p:tag name="TABLE_ENDDRAG_ORIGIN_RECT" val="458*116"/>
  <p:tag name="TABLE_ENDDRAG_RECT" val="253*237*458*116"/>
</p:tagLst>
</file>

<file path=ppt/tags/tag3.xml><?xml version="1.0" encoding="utf-8"?>
<p:tagLst xmlns:p="http://schemas.openxmlformats.org/presentationml/2006/main">
  <p:tag name="KSO_WM_UNIT_TABLE_BEAUTIFY" val="smartTable{cd2c57a7-c4dc-4de7-87b2-2ab645216e95}"/>
  <p:tag name="TABLE_ENDDRAG_ORIGIN_RECT" val="458*116"/>
  <p:tag name="TABLE_ENDDRAG_RECT" val="253*237*458*116"/>
</p:tagLst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黑体"/>
        <a:cs typeface=""/>
      </a:majorFont>
      <a:minorFont>
        <a:latin typeface="Tahom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JIkltZ1NldHRpbmdKc29uIiA6ICJ7XCJkcGlcIjpcIjYwMFwiLFwiZm9ybWF0XCI6XCJQTkdcIixcInRyYW5zcGFyZW50XCI6dHJ1ZSxcImF1dG9cIjpmYWxzZX0iLAoJIkxhdGV4IiA6ICJYRnNnUTE5N1FuMG9jQ2tnWEYwPSIsCgkiTGF0ZXhJbWdCYXNlNjQiIDogImlWQk9SdzBLR2dvQUFBQU5TVWhFVWdBQUFOTUFBQUJUQkFNQUFBRDNtUzh5QUFBQU1GQk1WRVgvLy84QUFBQUFBQUFBQUFBQUFBQUFBQUFBQUFBQUFBQUFBQUFBQUFBQUFBQUFBQUFBQUFBQUFBQUFBQUFBQUFBdjNhQjdBQUFBRDNSU1RsTUFJbFNKdTkzdnpYWXltV2FyUkJDMVJ4QllBQUFBQ1hCSVdYTUFBQTdFQUFBT3hBR1ZLdzRiQUFBSWMwbEVRVlJvQmExWnpXdGNWUlIvazhuM3h5U0lvSzFnSWxRWGJoSkVCRmNURUlvYm5TQ291NzRJallxaWsxSlV1dWxrVlhEalpDSGlib0pJRjBXYytCZE1sQzYwaUJNUXQ4NVViTzNHVG1xYWljYlk0Kys4OSs2OTU3eVB6S1QwTHViZGU4NjU1OXg3dnQ4Ynozc1E0OG50TEM2NWQ3TXc5d2NmNzg1a2J2UVhNMUgzZzJqK2s3M3J4bjQ3RzNsc3pDQmw2cy96Y3VVekdRd2ZldlkxZXV2RjlSQ2JYODJnMHVES3YzcXRWN1c5dGdhRXE0SExGSXk5eldCZFgwb2ppc01tYVNFT2t1c0JTanZ3U1paejl0cFZuN3Jib003VGh0eVROUy9lemNLRThPSmhFdjhwQkwzeksrQ0ZVM1NBUjRQbWtrUUp5QlRkUzhBVVlJalcxQm9MbHZSU0JQd0ZGeG9nYXNkcFV0WTNhVE1GS2tBNWlqdG9IcEsrdFJUTlE2OUZlM1o1eEtTeWZ3UXlRRlZqZktaOG9ndHUweVI5VElFV0hTaDlOa0YzMGhFT09oenpteUxSM3c3cmVYNlg2QzhKeUpoM2V2dk9oTmJnNzBSNzY1SmJEZnJzWWUrQXZObUhRWDJwNHh6VWQxRks4c1loYWtsQlVoZGovV2g1WHJyeVowUXg3ODlCMUVZcWR3VWM3T2ZxUTdSc040MkI3NkpkaFpNS3liUEVrSFpaNitjOG84SU5ab21rT2dORzFiN0Nxa1RLd3ZZSWFsS2dybG5ueWtUdm00VjV0aHplZ0pMUFFuK3gxN1FLdWdIOWJjZjVUTWV0RnlmZzlTanRwb0hqc0paTnVTVksyVEZNUjlhR2tOdFE3d0Jtd21sRE5vcExyY1lQNHZYRnBaYXlNY0hKOHdiTlZXb1FsVFR1aVBEUWxOMGhxQjdMT1JtRUU4YWtmaUtvZU1jZ2JXVnNGT0FVR3d1c25TSklnN3V3L2xKUzVtQ3Y0Z0JHVTBTVzNaRVRQNnhac3hDMWtTUWNvWmtrTUFiSko4TXhSaEV0bTJHR2FFSlVDdGNoRzNicHV4azZZc3dka295ZDN2c2htRTJjN3A1WExCdTBBd1FudTdUdVlQZ2czSC9VNzdTdU04VnVtVjRHL2ExeTE2ZkR0dGhaQytySUpFVDlKNkJtT3ZDSm1XVS9XNm9TalhhM0J3aXQyRmg1ZDhaN1NxR21neUR0UU5SU05yY2pNY1ZBTDRha0J1Y3F3VytyQisxQVdlc0c0U0ZJdVhCVUlXckJBWTgxSzZsRGx0WThyMGgzOG1IQ0s4cTBPaGtrVkIraVpvNGx3QkdYWmVuSnNlTTNhTGNZTmtnZG1VTlJhRDJQUzFXc28zR3NlczFVbEl5ekg3R09Rc1VOeWhzZ2RtZlF3cWJsMmw0eVFqeWNkODFSVHZOdGl0YkhjSkVOaTBSUHVZM1FzRWlMNkhlQ1pMSHBhRnZMbUNOSUk4UGpJZ3dJQjNTMzZiRUQ3aGpJTVo4VEtnWFdON0M5YkFzcWtDN2Q0ZjRMWGcyaVZvOFVnUmJIanBYemM0SVd5bDkzU3grb2d1c21JVXIwa1lRZ2FJRE5ocU5QbWJXc29HRHl0U09CT1dic3FzQU5JV3hpcm9KemlCNlc3MVBIL2sxTG56cTUvamw2NnNkdlkxei8yWmZVU0RSZ0g0MEJ6bTRRdmh5dGdSVE5BSXNxUVpUUVFrU25IMURMVGdTQnNSMERKV3FNMzJLR1dGSGhnTE9MTE1vWmlVVzFJMnpXQTU2MmFuQlYwUjZDVzJ4cngxMGFVdDJoNEM3TFhnV2lESnVzSjlTK1lIRGdzR3ptQ0JRempaN3p6bnFRS3ZvZ0Z1V1RkVSsxN1FteEFzdHRzNFJqMlRxUUZGVjN6RnFDMElPWUhiNVZXbDRhRlhwR2IrVk9qMkMwanBVVWhUSmx6bFFrV1ViNFZzMzB3amdpTHUrMVJGMUhNRm9USkd3Ri83SDdTczZYSUwwTXQ2aW5pNXE5WjA2SFo5Rng1ODdGY2xNZXlQUUlxekN0WTA3cWpZTkZWVlBlREVCWTM4S1BHUlZuSGs3UEpraTloQ2dSVmx3eE5nMERGcnpxemFlNlJjSDVBY2lsS29hRjQ2dHN3V3pobm92OHhNQ1JSQ29CaThVZzNZWkkrWnVYNzBBeXJGZ0w2NFlTN0t4bkJyQ09xeXFRS3R3TlJ0d0tpa2piN0xYUGpuVm9nR1JZUVMvV1ZHeWFPYnVGSjFDUk9RZWtpbXdiWkhidWJmWFJlRTlwa1grakljTUthWDdUd0xtQ3V3VkQ2eTRxcXFvNUNpb2I1Q1V6KzRSVXN3d3IzT005SzRsTHhvSmJZZWE3anRKWHg4QSszS2NrTW8zWjEzRktBc2lGVmE1SmgyMURoR2ZzbEJCdHdoc1hGcWJDS3g4ZmZsWWxrSkNQdnlYNHViRDZyVVNIMk9HRzc5SXdBMFZZd1RsdGhBR0RKWDRSSE5MZGVNdWdCbFJvL3dyR2p4OVE5enRHdTFGeXFaZUJZTFVUSVhHQkJVZUhOeWkrSXh0clRrQXhyWnhSYXhCRVkvOExoWURueTZUaUllWk1lT040a25RNHJGMnQrT3Y5SStpN3hYQmg5V2VkRGhTcXByVEV0b2lNREZXK0lWZ2dlZ1BQaDhrVTd3blNseEpoVlNnWlhpR2ZzT3UzUEJ2V0ZqZEpmdyt2UmRkRk5GeTA1RjZoWk90QUNKUmhoZm1hSTRVSkZHMFRlZzdjcHVEcjYzcU55S2c0ZHZDdE51UnhLUmFXTXF6WXNDSUhJSStvOTcweTdSZFhtY3NONnE2TEUzRW51aFd1WVMzanhJWG42Sndpa21FRlJGTXhoeG1EVzRRN2NJN2RJUzZwVTM3d1JpZjRsTTM1Y3dqanU5OHc1ckVTdlNJb2dxbXNWcHh0dHdXQmNsN3VCWExsQzk1WVUxczBlQWRwUjd2R0t0RHkyV3RmZmtpVS9MdWtKS29WTW9lS0Y2c1laaFNFMWNPMFIvUzJZUnp4SHhXdVAzVVpzakM2ejBkSThYQnhDV0JMNTZLV2pPR3dsSjBxcjhRQ25iK0J5RXozNkZYOFEvRzlObVlnRDlsczFRbHVhQmNjbGplZTFUaTNDV0dsUWwxZzFCUmh0K0FBQ0F4cHE3ejBkaHdqNWFpOHQ1b3NIbzZsbTZFdEVzeGo3UUZ5dWFORVdMbUZtdmxaWjFCVUtxeTRHSmd5RVZLNWo0cmNnS1Y5L3dCZFRuaUZacTVYTlVrSGN5d3A5S3d6Sk1KS0g4TVNqa3VMV21oeVVoVk5JQktPakZrUWo3c01KRnRzemFaait5Z05qNjlrV1AyUktLTUZwelJScldJOGl2MlpDa1hkT3VvVTNuVGpQdWJZaEdFVms4TExnblRURkx3Qm9mSVk2MHdoZi8xazRPWTVaQklwVjZzRkExWFB2RHVzZ3V0RjRjUWxvblA4Ym5yN3hOTXdWQ0pCb29jM0xXTkRKVVRCWjlia1dnRkxUTkY5cUdIK1NaT0VkVk5IRUZadGliRHppcXI5RnF3bnNMUWJLeTlzYTJ5NEdvb3lBUXBLdXFnSitWMHJqVVBmc1BEL3ZWdGZWU0RxN0pWbmt2czZNdHNrMGNlQnpPKzFneFk2dkg5eVp5a2pzSk9VUFNHam5EQWEzWlhYUDNyMXpSUzNIdTh2MWZZVUV4QVVWUzhUMzFQTlNJeHh1cjdXK1l4NENqWVAyTGpyaTFjdm9xcXNzVEhpR3ZjMUQyNE1aT2U0Z3VvYkg0RElrek5aVEFydVgrMy9BVkRzMXNScFBQeGZBQUFBQUVsRlRrU3VRbUNDIgp9Cg=="/>
    </extobj>
    <extobj name="334E55B0-647D-440b-865C-3EC943EB4CBC-2">
      <extobjdata type="334E55B0-647D-440b-865C-3EC943EB4CBC" data="ewoJIkltZ1NldHRpbmdKc29uIiA6ICJ7XCJkcGlcIjpcIjYwMFwiLFwiZm9ybWF0XCI6XCJQTkdcIixcInRyYW5zcGFyZW50XCI6dHJ1ZSxcImF1dG9cIjpmYWxzZX0iLAoJIkxhdGV4IiA6ICJYRnNnWEc5MlpYSnNhVzVsZTF4dFlYUm9jbTE3ZFdKOWZTaHdLU0JjWFE9PSIsCgkiTGF0ZXhJbWdCYXNlNjQiIDogImlWQk9SdzBLR2dvQUFBQU5TVWhFVWdBQUFMNEFBQUJjQkFNQUFBQWkxaEluQUFBQU1GQk1WRVgvLy84QUFBQUFBQUFBQUFBQUFBQUFBQUFBQUFBQUFBQUFBQUFBQUFBQUFBQUFBQUFBQUFBQUFBQUFBQUFBQUFBdjNhQjdBQUFBRDNSU1RsTUFJakpFVkhhSm1hdTczZS9ORUdZcldMUVdBQUFBQ1hCSVdYTUFBQTdFQUFBT3hBR1ZLdzRiQUFBSFIwbEVRVlJvQmUxWlRZaGJWUlIreVdSbWtreGZNN2h3MDBVaXVyQUlaaGJpUW9Sa280Z2c2VW9YSXBrdWJBVVhHUkcwb0pJdWRLRW9tVjJoS2dtNHFWWjlVd3NpN2NEclFoVDhZY2FOVkRjcGlBdFhHYXUxZG1iYTR6bjMzbk4va25mZlM3cXRiekh2M3ZQejNYUFBQVC8zWlFLWTZka0pabjFtZ29jN0QzOVdmLzR2ZjZkNG9QQ1JkNmVIcm5oWjB6TzY1N3l5NVJ0ZTF0U01JdFM4c21IMG81YzNMYVAvVjRya29kM3RGQzZ4ZnJydjl4YytpR3BlcVFOd3hjc0xnang4bHNJbFZrOFV2cHBYcXZlUGwwV00xbjRxT3hOL0FkWlRBUmJnWkNvL2VQeEVqRHVvK1lRYWtPSGc2SnBQbGVsNVhNQ0hIOGEzV016enJucDF0VUxIajM4QUxtbXg1TUU4REpJWmh0cnk0NDlnMmNnbGorTDBBRUNsaGhjL2hPdkpvQloxbE9tZ3VoZS9DRGN0cE9SaE9kT0Zmdnc2ckNXRFd0UUMvRzNOa29aKy9INVdkQkpjdEpjRWF0RzgrUGtwM0I4RWJUaGlnU1VNdmZnbHVKb2dQazRhd3NZNHlaMTc4WWZac1kxSXhhd0Q4T0szWWRXMUpIRTJCeGsxem9zZlpXY1hyUWdaWWo3OGZKWmhhanY5akczNjhCY2hNL1hGQ3FPTVkvTGhWeUN0TlNyajhWWE5DRE1mZm1QS2Ezb1owbnVBRDcrVFdWbmtIb3BBMTVUY3ZZOGRmL3ZzUUpEdWV1anBFNmN2U0c0UVNQeUQ3OFNiYnpuVmVNczl0OFB4bVpwUStTUGVQTXE2OUQ0SWdIOWIyQVpCbnNTY0dPcXlJZkIvQnJnSXNIdUZGTlFEME9RaHZoZVFmMk03Q01KbjRRTEFleFluTCtwdk92NDhmRmtMY2kvQzdvcFdSQ3RxZW9KbDVqeWFpTGVSQitCb1VJZ2RGdEFkNXU1WCsyeC83dmpyT0hUc1Y5ZVFMdnlySVJmRXRubWF4eVFxSVhjZTNrQ1NHektSdkVTRVc4by9LUENMaS8vb3Z2UTh1bExmK0Vxd3krRDRMbUdNNElyTEhWSHRGMkFQWGNWUFQxVzRoc0hQdWZqeEpTVTdBbjNqV3hKaHdSalZIWEdReDZSalFwQW1TMjVYQlhMRjRHUFJzUDJqclZrRWZhR3FPTlcvdXhhZ2I0QlRxUTkvOHNyVUFlVEV4bzhkZkZQblkxMFVxazdha04zb0gxaGhrNjNPMzFLSmJ1TkhEdjY2TnFhdG82WUJ0elExbUtQZEZrRXYzamJxbEVCU2NzbnlqNHUvcXBHR3dGazdzc3ZQSXBtTCtodEtjR1FYNWFwYWRocjhFakJzaDMxTmtHVUtHMXo3aU1GdnFtRVFWRlJVKy9GWlRaeWhha2RkK3dpSGRCRnFHYU03WmluQ2x5clQ0R095cTB0Sno3NWN0ZWlFdXNicFBiQ0sweXo0R0xpcTdEajRoMWNRUHpMWjNRZnI2bFZSbVRpTi9VRU1Lblg2dHYza2Ewd3FIVkdSYmYrUzJ0ZFUrS2c1SUxSZ2E3eTlGRUNmQ0M1bGZaZk5oTDhGQ25jQ0gzTjdRNndjQkZUaHlXUHlLYXRLT0pYOTZOa2RvVGFCanpBbkZTSmxjazJOS1M5a3Jaa1dYMWFUQ2Y4UGpVOHdTNmhucVdkcGx2TkYreVcrRXorRTFESTJWOEF1cnJQaVMvOU00RnZoWDdkQ2FiYjh3ckJSL25meWwreVBqTTBkM2lUUk1YL3BBaUhxMDBBTThJOWIzNDR3bVJncVBqdGNpQlFQWTFMZmM3U1E0QTFucUQrVXYydENxelYyNzhidzV6WkI0ZDlVeStLTDZ5Y0cySUNwYm44eDlodFZydXFzZ2VFdkQwWVVRYnMzYzZldzhVSEZMR3JYN1ZwSW1TTVJoN3FaeURscXI2dTFjS2dyQlpLNGZ4MHc5by8xZDJNL1pvNjZvcmo5MTZuK2FORkFMVVd2dG9wb3pBb200MFZFNWh5eVVYb1ZYL0pCRzFUbkxxdXF6cHlXQ2YrdUdSSzNxeHhuNFdNcnRmSFhHSVFXVTVPU2tSRGNIanN1d00wN1h3WjlaVGJ1ZlVNQlZWejhnY1pIbEcwNXdkdUlHc2w1ckxzWDd2R1NWc0JCckV6Q0NOdFI5RFpLc3dpYXJFOExUZVBQY1hsdFpTRXlta3R5Qy9hV05WMzBoYWFZWXV4Ukc4VW4zRVFYeXFId3Y1Ykh5RmhsdXNZVEJEd3haWFVZd3ptV29UY2FvcGJyc1hIRnE0alBOdFRoV20rZ0ZIb2NQVGp2NjNKTVREd3hkZksvdXFlTDkzOCt5anFIUkhjTjhUOVVtSFVZbFBlM3hRU3Z2YXVLR2dRZGZWcEV3dUwrelQ0TndnaStvTGQraXRvbTNPTWFrUy92WTB3QmZIdE1iS0VPSytIV2VhSVhJdDRnelJvY3FUVEJJZ0NyRVdrL0F2U1pZVDFMNXZqYXNQc1VmZ3JFNndKZkZaRTZWcjhpZkwwY1BoakJkVXUxWWk4V2pMQWpIdHF2QmZlN3g0THIxUGxVOFNPc0QzQWhnczhwSitocGtobDFTcWdueGZ3cnNTRWk0bVAyVFRNTVhGTEh1dnNjVGEybmJVZnJFNmZqelRlUitkcW5wNTcvN1I1TDZ1SHY5ejUrMlpwVEUrZHpJM0pNWjFkNGYrOU0weEhDU1ovamRweVJOWSt0T3dLR3Y2NytyaDVHdmVWVWw1Yys2MWdCaXFIQjFYOU1hZDc1RGhsanBrNkhPdDFGK084a0M1ZDlDeWVMVzFUN2x5TU0vM1dMWlEycjl2RmE5T3hoanRNUlJhdDJFM0pVdTlZcE9ZenNTZGRjMGlqOEV4VkN3UFM1eldkb2ZFTGhuL2dzM0xiNzZZTlJ4NHdJLzZRRmhsYVFKZkZUYVpIcXhSTXR5MmgxYmpmNkNhTEJUc2Z3NTc1am9HbVVNOFhOWlV3MVcrUVNqZFgvWnFKRzluOElFdFdZR0tuUDlJWVBmNlIvV21DVm1kNVZpdER3bVhleHV1NmRlcVU1b1J1T1hWSW5CRElJQmZwSkNXK0c4cG1zRUNYOXhaMEI1R08zc1NvZmhJdWYvUERkMlRnaEVydld6eHcraUZSNitqKzQ1azBDcHFLa01Edk9WVzFNc01YNU1VYWZZVHFmMHAzeWZKZWNBVzlDdEtWcnhBUnI2R2xwRTRKcGhOeExYdTdsWldiOUI3cUNST3JrTXhmeEFBQUFBRWxGVGtTdVFtQ0MiCn0K"/>
    </extobj>
    <extobj name="334E55B0-647D-440b-865C-3EC943EB4CBC-4">
      <extobjdata type="334E55B0-647D-440b-865C-3EC943EB4CBC" data="ewoJIkltZ1NldHRpbmdKc29uIiA6ICJ7XCJkcGlcIjpcIjYwMFwiLFwiZm9ybWF0XCI6XCJQTkdcIixcInRyYW5zcGFyZW50XCI6dHJ1ZSxcImF1dG9cIjpmYWxzZX0iLAoJIkxhdGV4IiA6ICJYRnNnUjE5N1JYMG9kaWtnWEYwPSIsCgkiTGF0ZXhJbWdCYXNlNjQiIDogImlWQk9SdzBLR2dvQUFBQU5TVWhFVWdBQUFOa0FBQUJUQkFNQUFBRGd1Ny83QUFBQU1GQk1WRVgvLy84QUFBQUFBQUFBQUFBQUFBQUFBQUFBQUFBQUFBQUFBQUFBQUFBQUFBQUFBQUFBQUFBQUFBQUFBQUFBQUFBdjNhQjdBQUFBRDNSU1RsTUFNbFNKdTkzdnpYYXJacGxFRUNKSlEvU1BBQUFBQ1hCSVdYTUFBQTdFQUFBT3hBR1ZLdzRiQUFBSVJrbEVRVlJvQmExWlMyaGNWUmkrazVsSjBzazhncWdiRjNjUVJWRWtMYm9RUkNhYmlsQndzaEIzT2hFcEJVdTljYU51WkZKRTI0MU1GdUpHNlF5Q29GMllMRlFRaE1sT3hNVmtZOTFZTWwySmRaR29iV3BmSHIvLzNQUDZ6NzEzY3RONkZuUC84ei9QL1ovbkprSHcvNnlITnpQMTFGL1BKTjBoWVc1dm5DM1pXY3ltM1JHbC8rY0VzWit2YlUyZ0hweFVFcHNUaE9yUnl4blVlNTU2U1p4NGZqNm1GbGN5dUh4MDk0YVBZZnZ3YXVyTFRYMHM1TG82a056REpTYVV1VGtrRG1mU2lEQWxWbExvRDVDcEU1OTgxQkY3VFpDTFlpT0ZLUVhWdXBLQ2RGR3Q2KzR1aG4rQXJaTlBBSzQ5Skc3aXNTNmFNV0dmMzZxNHZROUhXYXo2SFBmQzJLY0tlWjlZdy91TExaOG5kWDlCREZMeEZsa1hmczdPd2RnNXc5Qy9Ib3pFVmJPZENIU3ZUU1FUc2VlcHFrWkN2R21sNXNScElkMXBVVmxRUmZ5YlJUTDRhUytQV2tMOFk0Z0F1bnRDL09VaU11SHRITWxVNGE3OFJZaXI4NjdDSFRoMnYrREgvUDA4NGUyNDNxN0RqKys2eGdJSzR4TERaR3dLdVJ5KzRPYjMvVUo0TlZPSHRWemxWc3JsZ3JKWU5xZXRRdldpMmNWQVY3akg4WWpPTnN4MXFGa25LMEloWEw5S1hiMmM1ZFlXTE43T09WeXdKdmIwbHFKMlNtLzBNOHhYYnJWOGJFSGZlT29DSExtcHJlaG5JMWYwZzFueHQ1YVkrQnlaem93UUpVV204NVZiT1VkdDB6RWFtcStJVjBzbWV6bFhyZ1doT2ZQRVZ3dEsrb1ZHc0phTWRDbmxCQ2tLaDE1UFNtR1JxSXFPTDNJa1pmNlVjbVYya0JMeFZJT29YL2xHMURWUyttckpKRkdxdEVLaVVpZVJIVm9ubm5FN3NMYmhvQlU0azZmOVliNG5DaldwU21MNmNmOW93OXBXa3FYc2phUWtCMkZtZFBBVmVlcTVQVDJSZy9kZmMyWFd4UzYyQlJoTENWc3duU3dLVjFqQkRWNG5oYTdvWU96TFZSSWFrdHRRRGgwZytmQlJlZ3BOQlV4OGpManM2T2E0b3J0Q2o2ZERROUExa01LMk5GSGpKR0pMK2tkekZDaXpkRGwxK1h3dVN3KzJZRzJnMlEvOGJMT1RUdFB4TzJxY3dCcmQzUFE2SlB0eUJHc3BTYUtaOW5sR2JGSU5LV1JDamJKMVBqTlJhRUZBb3kxdkVxZFlac1ZUb0dPampHOUxScWgzSi9Tc0VHTVVURnBMVHRHYmlvTHFWVXNvVVJyaitMc3hxczF5SGRmVHphQU1hLzdWMHNydkIwSDF3UEtFOUZKNHBlVVl0YzFxRVpVMkNMWmhUWjNGaXVXR0tuUmdzMlRZcG9VT1pWSG12S2JDRFlkeEk4NVJBRCsrN2ExM2xBN0VZVjZyQzRKb0V6QVVObU5VZ1R1TmlyMEhhMnN4TmZ0M0NDYTJkRmVEMjhaR3JDQWI5TkQyYWU0MGdVa0lvaHRvSThxQVh4ODdnOXZ0WncvUyt1S1p0czNpUTI3MXpNcnlpbXh1ZEpaZExXUU5vcTdyWGJJTEk2TnVtWDNQS0dUV3FpK0FBM2xqTHZSZDVqU0tXQmZXdG95ZUlLZzgrZlRaODNpTDgyZmZPK0tnVVMyN1ptdXZ4Mml5cmpBNFlOOHdSZ01qQWlCQ3JuYUV2ZWtSTFlSMXRkemFoTnBGSXNkcnFEOVFabXlRRktuaDFMc1RVMUNWTlIxeXlZODd1bDdVOVBTQ2tsVU5JKyswczVMV0ZteGdxdWJDS2lVN2VHbkV6V3RjdFV0ZmtyMGp6RVVoUy9WdDNRK1MxdnJXVmJOOGJOSzc5WGszaTg4UFl6Sy83TnYwbU1zYStoNlRqSnNqV1hLZFE1NWNvZ3B3NHlQMTEyQk42MU1HMjR5cm9ST0I1U1N4SW5mMWV3ZU51RHNyRGRJYURzM2lSalNhQzh1YUtYN3l5Yml0cVFscmVGbE5DeFlXWTFuMVMvVTI4bktTU0RRWE5oZ25XcW82OHZlRTMxbFNWTlpMQ05kd0pQc0R4UlUvS0t0QlR0d0lFWHZkNnhRL3ltMVpnbE15bnVHYXd1TmNtd3FNSDZFanlVc1I0Vm5EL2R4dGRiRUluV0NMS1RIbFZwSzVYNWxYVklTcHlSaDdWckxDODBIT0FKd2FjNGN2SE5DTEplekhURHM4OG5Kb3VjSjlLMW0rNVJJb0dRWTAyTjB1SVJsd1FLOEFZSDhzU2NObCtkQS9jTTloRGN0bjErYnVhSVZSNEliTmdBcHVsNkVEcW5qZExCU2xwMnAyeXA5T1RsSkkxc2llczkxa2F1VzloTzZUTnhnNm9ITGpEb045Nmd1MXkxM2Y2eDN2ODgxV1N0VUxCdElYS3ZETCs1a3NnQ1YrQU5oWGE4d0piWldyR2h1Wm84OTQ3MUNTRWExRnZ1L3BNM3hEaThzbmtrRXQ3MkFZL2R3TFhXTnR3VHZ3ZE96ajBCMlVwQnhoOC9JYVBqOTE4ZUxGUzQ5TGg3b0hDWFhWSzJSZjM3UHEwYnpMRitDNkZSY1BsTHNVNmlUSmNsdVRzaTNQUFdnT0hMT2d6elBqWlhVUWlyajFEb1Y0MVRuSDhNcTZMWm9ZM3hCaVZVSmhMR0c1UzFxN1FvRnpTNEw5RmNza29YVVZZU3J3VlVQN1RTek8yRFNPMGFGKys5R3k0WXVCb3BkaTBMVktsT0plYkRUbW90KytMcDRSSm1wVDRYL0hZUXZPalVlaWU3cVg5cVJENjg4cVpqa3V4bVpEUUZzR3N0Wi9oV0d4aVhUeDFOdW9ndE5FTHB3UmU1dEJNTnlsalYxbXVnMEhoQ3laRVVaZk5FMUNtWVVaOUdGUS95RHg3dzJrdFg3YkFzeUphOGUrTzRvR09ZQmdhZEZJU3lBUzZ0cnpyWlFJbHkzWk9FaWpQaGZpZUxRMzBGdjluSFV1SklWdllJN1d5WGxOZHA0NGwvTTI4TmFxSlk2ODhnNkNuNDVHTHpZdGc0SktMSGt2Zi8yV09IN3Nxd1FYSVJENlhZZFFOVDRCY3RxUHNjUG9ndHRlRzNCcEhFWXNGaDBNSzZXaVZ3SU9Id043WG50aVJMYkJSOUtxZ3hpNVJZY1c3cEN5d1E3cklObDg4czhPYmppN2l5NXozMHRLbDJiaHVwTWtGcHNLcmJQenovS3J5STQzYzFJMVlOTGNTaWNrc1gxMnNCRWZYSE04WDVQU0VyUE5JcC9CRktNajNkaHBXOVcxcDBScTltNmdNR21QVnU2d29kd2NONno3cVp4SFVTMW41dUtnR0VHM3pYa2Y4U2N0L2lxeFpxaFpRTkhSa01VajhiVkxMWHdWWUpiU09IMjBqMzR6NXZ4Vjk4MDV5ZXgyZEVzMm1IU0E3czE4OFVzcHBJYis5U0dwcWV0OXRTVTVZa3pTMmhzK2EzbmZObEZKL25QRFY1SjduL3cvcFMrNnpVdlVKeDlzdjVEKy8yeXJwSzBHbHNYY0JUUzdUenVaMjlmVkJ6TGVvcHQwOXVvbEVpdWJOd2VsNkgxN2NKSEV4d01uSDN6WDQ3ZEtyaUM4eWZkM3ZadWEwQVpyYkRqZXRTbFM4TWM0VTAzdG5DSDlCNUJoZ3hJMEdFbU5BQUFBQUVsRlRrU3VRbUNDIgp9Cg=="/>
    </extobj>
    <extobj name="334E55B0-647D-440b-865C-3EC943EB4CBC-5">
      <extobjdata type="334E55B0-647D-440b-865C-3EC943EB4CBC" data="ewoJIkltZ1NldHRpbmdKc29uIiA6ICJ7XCJkcGlcIjpcIjYwMFwiLFwiZm9ybWF0XCI6XCJQTkdcIixcInRyYW5zcGFyZW50XCI6dHJ1ZSxcImF1dG9cIjpmYWxzZX0iLAoJIkxhdGV4IiA6ICJYRnNnVGloMktTQmNZM1Z3WEh0MlhIMGdYRjA9IiwKCSJMYXRleEltZ0Jhc2U2NCIgOiAiaVZCT1J3MEtHZ29BQUFBTlNVaEVVZ0FBQVlvQUFBQlRCQU1BQUFCekZsMXdBQUFBTUZCTVZFWC8vLzhBQUFBQUFBQUFBQUFBQUFBQUFBQUFBQUFBQUFBQUFBQUFBQUFBQUFBQUFBQUFBQUFBQUFBQUFBQUFBQUF2M2FCN0FBQUFEM1JTVGxNQXplL2RSQkF5ZG9tWnE3c2lWR2FaQm05QkFBQUFDWEJJV1hNQUFBN0VBQUFPeEFHVkt3NGJBQUFMZkVsRVFWUjRBYjFiVFdoc1NSVytlWjN1ZEpMT3p6aTRjRGFKTS80TktQMTQ0N2hSNkFZWEtnZ0p6a0tZVFRlSU1PZ2ljVWJCaGRCeG9adEJrb1V1VkxBaktpNEc2YWdyQjdHYmNhTUxmUTlkNkVMcHFLaTRrSmVYNTZndjg1N0g3OVM5VmJkTy9keDdPMDF5RjMycnpqbDFmcXBPblhPcWJwSWtzejYvN1VaSHZIWWFSYzJJK05YTHQ4NzdCV08ybm5yTDN3clFwYWpsODBtVXB2WkdGRFVUb3Y0Wklyb2ZsNU1rM3dIQjAvMlptQXJpMGI5RlYzVHFuVGVML21VN0E2ajQwZUxCalQ4UnZURXBwb2xqVjZrYlJ5YXYzZDh0d0ZaRmZZTG9QZVcwbnliNmJ6bFZtR0xyZjJGNENtM1FzMFhvYXJnMW9vc3FsRk9pSTRmdVRYQTBQTy9Od2MvUms4ODg5dGpqdDlyM2MxaXlRZ2RXejI5TzcvbXdXU0Y3dm5aQkZvdEVEeVNpa1JwQmxzWTdHWWpJSWowczJiOU5PcmFvTDlkc1U4V3BHQkQxcFlqUGYvMlZEcXZkTmVDUGYxTUI2SW12R2xDeVNLL25uV0NyODU4Z2VBYmdFdEcvcXBIZklOcjBLREdjNk1RQ3QwWllzNzRGU0Q1R3AzWTMwTDd0VGsrQXBoaTBRSFN6bUVKam14U1kxR1cyNHFFbTRmY3FPYWxucTNTdGw2cXFZTXNSN1kySzJ5SkpzQTM4VmFzOTZEajdaVTBhbGF3N2ZTRTk2N1F2SGY0eUJqMHFpU0JHYXAzSWo1aTlSMU1TV3huYllOOE00VWJQQzIwQ3JUcDM1M1VwV0NHbCtqSXlDS3p3ZCtIMGRXd1g0ZmpyTkJFc1JyUXIrcUZPTGJEamt1UWZrbEU2c0hrUVlqQ25GY09iMkM3Q3JaZmxObWk0OFRta3hCbzk4c0dOWUFBZStET0pvWE5hMFRuQ0VwRmRKdFdrbU5WQVNQQTE3cHo3c0xYZ0FnMmRwSldPbTgrS090MUpFRnJ0NU4relRVcVN2UXJiSWtrR0FiY09SNjZSTGN1WVBwOFZhM0I2enRlVzYwL1BERzl1akN0dDNCNXRpMUhjdVQ0cmxsRjkxR0RGUWE3RDhDUnZKMG5kcms5c2hHeXZCRGJHOVZsUmc1ZXV3NHJ0WEtuT2Z0N21DYTJVQ2hZRFpkRDFXZEhqMkFJcjhoQlRseDVVcTVEejJHcHk0ak5BMTJmRmxBdTlJVmt6dVdaWHM3eTVOMW5KMG1kc08yVktmWDFXSE42RXhOdFlqTDdXYzFtVzRVTmZPMDBwM25kRnpsR282N05pNndnQ1YyRUZ2OVhqcEF1eXluWk5FbnJmRmpsSFVWeWJGWnd1a2dTbnhUeTE5VVRGaUtOVlNHY2ZWdk9ybTJ1ellqRk5GRzJyd3BMcG9tbnRHRjkxQzdKQzBoT0J1allybXVsaGRZQ0xJSzNSY0ZPMytMM2dCTnExSDUxL1YrTmZlcGR1NFkxd2JmVlVjeTRyb29JQ05lMUNXdFQwNEZMZFRJbk9RZFpRcncwckJnUFEyS0tPcnZHd200NXpVaHhlK25sUHRlYXhJaTRvWU1WR21pZFdZTVZKcWtQZG1LUDZPM0xUN2p5WXJPc2FGd3Y0ME5KYmx2ZU1tTWVLdUtDQUZUdnB2UUJmaG1RYU9lbmlrTTRzVFJzY0RQU2tiMW1iQ1RSbWpRejlIRllVQ0FwWW9kSUZ4RUtqck5Cd1RoZGprUVp1OEZteGt5MGJ4dGhGOXNpdVlwUWxjMWhSSUNoZ2hVb1hFSG1YS0RzZzFHVFoxTmFlcHZRYUh1T2xpeTZNc2NQU1VLd2FrODlpQlJMdlBvL0puZ0pCQVN2MFVUVS90Y3AwQVpXUE5HZStmdGhOa3BiT0xiZzlzYTBZYUo4MDlMTllzU2UyVmFFZzR6WmEwS0l1NGZKVHEwd1hVTm1hb2xWZUorVEJzM1Q4V0J5dXB0NEZ5eXhXVFBNZ0NlYUZndHBDTEtpYitwd0piYk5nSk5NRlZENU5WZWJmUFk0RldJSnQ3dkJaMmZhK1BlSk5Zeit6V0RFVTZhWlEwRWc3djVhMWNLRmJZMzFxbGVrQ3VheXJTVkQ3SHFNTjV6dEpRVTJoOTIxaEUxUE1ZQVdjM1k0VWhZTGtza0hPaHBtK0hTd0duQjVIdXk1K3pRTlA2NXRPMHU2aURjbzdLYWdoY3NtR3U5Q3pXSUdFWmQ4RkZ3cnlMa04zVE5yaVUrcytsSFBTQmR4bmtxcU0zNGFxTVliNTJ1c05vaWcydklwcmhyVTRORlBEdklvRnRkeU5jYml0Rk1BUFh6cHp4MGtYbUNOZW9mUlpVb3R1OGVoc2F4VGU4MWlCeVRKZUFWYkZnbkJ3bzJOTGNMSmxlbkJNVlRFNTZVSllzZmhUak1WK1Q2c1d0UFBoNkd6a0JTVjYvRlJlaThVTzNlK3JJZWxQc2FDazFhSHpVNHZjQ2tCd0ZMNFRkTklGS3I1OExkUkEySFdtT2JSUGRRdnZHMjdvcUdwRjY4TnRPdCszT0tYTnFDRGxPT2VmTlhxWmRJRnhXQ2JlQWxPam91S0ZuWlR5Tkw4YlZoNjA5c3pscllBSXVyaGorSnRHVkJBbzFrYW9OZGd6K0RIcEFtMW1kb1JndXFrdytzZTNZcHJIM2tXZGJSUTE0b01lbGIycmVkUktCMTd3VjJjb3VsRkJ3TFZlZ3JiNkNqTlBGK2JVS3RNRjIrYnd0M0xPMG9XTnU3UkhKYjhlRTMzUFpxWGFVVUdJWVJqd3MwL3FFWG02QUtUTmhiYVRMdmhlWVZkVHAyOHJQYTNhY1FYN3dod1hzeEhWMWdMRUxXamwrVlJVa0xwNStscXVWWjR1QUR2a1U2dVRMdkNOMkxFQ0Z3MTZKWk1OTzFITll3VWZkOFdNUUoyNG9PUTVvdmZsUmlSNXVnQ3dSL0I0SjEzNFZtQnh0aldINllsdThUdVVMN1p0Z3F3ZHZET2Zlb3NSRjRRRHpybnRJQ0xlWTlycHhFa1hYUHBOaENaMjVCaWQycWdOVWFjelpqMDMyQ0ljcTl4cEFiZ0pPV0poZVZMeU00RVVCRVhmYlErMzBvVktaL1RRU1JjSjZxaXVQWUlEc3ZGZzZXdzlyNDVheXpPTHhXUExMb1Exdkc1VkJDa3NMdWcyMFlFZWgzZER6bk1IeHc4blhiQjNHcVhWeUVHK1VkYnRNeEpmazdycU5ieHpFN1B3Yjk4WU9uU0RZVndRU0cySFdoTHhYcDFhblhRQlE4VjZKZmp1WkNKUlRWd2lvdFoxTjJqaVEzanFUSFJnN2ZVemRSYzlMcWdqeTg1VkVlL1pFK1ZhUVFMS3F3TXRTTDIzY3UvZjJSUVkvNnlYYkVrQmlyd1pkRE8rOEphTEhoZGtoV0RtS05LRjJtSHVoUEJWd1pIUXRVMW1jNDZsV1AvY25RekUwcWQ4YnRDeFlKaDFldTZpUndWaFlvWHI3cG5UaFdMRnAxWTNVeU9xeVJuUDc2QVdqV3VsaXZoM0lBamVjZ3FZY09DRWkzUXd4L245ckptK29vSmdoZmdJTE5JRnhvN3RqekVaeTdFVExkdkcxeGVjYlNCdnJ0VHdaZTlDQVRjbzhtdDZKc2EzSWlySXRhSnpvbm1rNzZtelZnd2RPSEY4eTFneHZTbEh0LzJKUi96c1N5TGtYZWtBR3UydFJWU1FZMFhEMmJpb0lmeTUyM05DeWtnN1phc3RGUVR6TzFvbDg5NmpkNWkyYXRRN0FTckdlRllVQ2JJOWFzR2RQSnhhejZSUVRxSFNjYVk2dDJXMzdZWWVNWGxpT3JxQittaGZ0OVg3TjNsd0VIRGZpcWdndVJiMU1iMWRjZ0orVTBMNFk1bU1sZ2pIdTRwbTVKQ3VlMGM5Smh2UXZiNGlUMytlZDBPZXdYbHJFUlVrcktpL2lMM2NOVnhVWStUNkdBNVNqbkpZTHpXN1RWR1FZZlNLWTI3S2VSRzNvUDIwaWQ5UE9lSEZJQUllRlJWa1dmR0xWOXFFNS95SkwxaWNVQ1IxN1M2M29jWkV3TVpxbzlSSEh4QlFQckJLMTh2UVAwZTkvK1cwM2ZnaUJIYWRZYnJyclFVaUppZDVYNUJseFlodDRNZmtNR2EzNEtVTFRudDN0Q1QxUmtYNXVhVDE0cjFkQWVWenUxT1VadmcvUThqOTcvL3pqMy8vTm90VDYraU1WTjJlaDRzSnNxdzQ1RCtiZmZ5WkorbHROc3ZHMDNZdmJZL2NYUHNYb3FmYTU2Y3U1Y0RmVXlrSkg1R3o1L3hMN2lqVDczbFdKQkZCbGhWbWRHbGp4MGw3U2ZLUkg3ZmZMOWVIbVl5ZHNqRm4vSUp5WGhoeTBjMkJiaXRnUlVUUXBheTQ0ZWNRVndQdWc3ZnJZNGFzL3ZzZjNxSzMvdVFQQmhCb2hLd0lrQUYwS1N1YXdkampDVmlTTzh6RGx3R3UyQXFZWHFZQjQydE9qcTh5eHFhNVlpdHdMdkkzZ1MwL2JkK09iVzZmTkFpNWFpdXE2VGYwVTAxUTJ4andxcTFZcnVJcjlmd0lHTk96R0g3VlZsUlNzRm5GMUNJN3J0b0tYQnIyaStRclhNL05qYVVqSElJcnQ2SldRY1BEZUxadzFJMTBVY0pHcXhNNTVGTDVnZ3RDZVdVam1hcGVLMXdLQmloaklGaHhFTU5KT0E0eXdicFRVdm05b2J5MzhnbFFSbTRHb0xPQWFsUmh4UlZEbkx4S1p6VWt1ZVllQ2oyaXUrNXB3Nk1vQTZDQ1BTdWpTZkdnREZmUEpjTmJaUUdvZnJuWnNjVlc5eFBFZ1dON1pPWDJ0T1RmQ2xlcjdzd0NpV041blIrbnhORm9Fc2NXWUpaSzNING96bG9GakFwUStMVHliQUhhb0hDTC84aDBabXNjWGhUUkwray9EQ2tpS3NQVjhjMTdVa1lFUEpiaXRBSlppS1JaR0FhbmhUYUcrSVZndUIrNTZJY1FOcXlPQTdEOU5jekdsYmNIQlNHNlVSckN5dmt6eFFkeEtmT1ZTUkZ0NjNkam9uY1dVUlRqMWdxcWtKNTlWVmZNcGhqN1FvZjhTM3Q3Q09OL1lBTm1iZjl5RWgzeGZCd1ZIUk5HMUQvMGpWZUxtTDM4NnJmNjFzai9BK3FLdzRrTlFSNkNBQUFBQUVsRlRrU3VRbUNDIgp9Cg=="/>
    </extobj>
    <extobj name="334E55B0-647D-440b-865C-3EC943EB4CBC-7">
      <extobjdata type="334E55B0-647D-440b-865C-3EC943EB4CBC" data="ewoJIkltZ1NldHRpbmdKc29uIiA6ICJ7XCJkcGlcIjpcIjYwMFwiLFwiZm9ybWF0XCI6XCJQTkdcIixcInRyYW5zcGFyZW50XCI6dHJ1ZSxcImF1dG9cIjpmYWxzZX0iLAoJIkxhdGV4IiA6ICJYRnNnUjE5N1JYMG9kaWtnWEYwPSIsCgkiTGF0ZXhJbWdCYXNlNjQiIDogImlWQk9SdzBLR2dvQUFBQU5TVWhFVWdBQUFOa0FBQUJUQkFNQUFBRGd1Ny83QUFBQU1GQk1WRVgvLy84QUFBQUFBQUFBQUFBQUFBQUFBQUFBQUFBQUFBQUFBQUFBQUFBQUFBQUFBQUFBQUFBQUFBQUFBQUFBQUFBdjNhQjdBQUFBRDNSU1RsTUFNbFNKdTkzdnpYYXJacGxFRUNKSlEvU1BBQUFBQ1hCSVdYTUFBQTdFQUFBT3hBR1ZLdzRiQUFBSVJrbEVRVlJvQmExWlMyaGNWUmkrazVsSjBzazhncWdiRjNjUVJWRWtMYm9RUkNhYmlsQndzaEIzT2hFcEJVdTljYU51WkZKRTI0MU1GdUpHNlF5Q29GMllMRlFRaE1sT3hNVmtZOTFZTWwySmRaR29iV3BmSHIvLzNQUDZ6NzEzY3RONkZuUC84ei9QL1ovbkprSHcvNnlITnpQMTFGL1BKTjBoWVc1dm5DM1pXY3ltM1JHbC8rY0VzWit2YlUyZ0hweFVFcHNUaE9yUnl4blVlNTU2U1p4NGZqNm1GbGN5dUh4MDk0YVBZZnZ3YXVyTFRYMHM1TG82a056REpTYVV1VGtrRG1mU2lEQWxWbExvRDVDcEU1OTgxQkY3VFpDTFlpT0ZLUVhWdXBLQ2RGR3Q2KzR1aG4rQXJaTlBBSzQ5Skc3aXNTNmFNV0dmMzZxNHZROUhXYXo2SFBmQzJLY0tlWjlZdy91TExaOG5kWDlCREZMeEZsa1hmczdPd2RnNXc5Qy9Ib3pFVmJPZENIU3ZUU1FUc2VlcHFrWkN2R21sNXNScElkMXBVVmxRUmZ5YlJUTDRhUytQV2tMOFk0Z0F1bnRDL09VaU11SHRITWxVNGE3OFJZaXI4NjdDSFRoMnYrREgvUDA4NGUyNDNxN0RqKys2eGdJSzR4TERaR3dLdVJ5KzRPYjMvVUo0TlZPSHRWemxWc3JsZ3JKWU5xZXRRdldpMmNWQVY3akg4WWpPTnN4MXFGa25LMEloWEw5S1hiMmM1ZFlXTE43T09WeXdKdmIwbHFKMlNtLzBNOHhYYnJWOGJFSGZlT29DSExtcHJlaG5JMWYwZzFueHQ1YVkrQnlaem93UUpVV204NVZiT1VkdDB6RWFtcStJVjBzbWV6bFhyZ1doT2ZQRVZ3dEsrb1ZHc0phTWRDbmxCQ2tLaDE1UFNtR1JxSXFPTDNJa1pmNlVjbVYya0JMeFZJT29YL2xHMURWUyttckpKRkdxdEVLaVVpZVJIVm9ubm5FN3NMYmhvQlU0azZmOVliNG5DaldwU21MNmNmOW93OXBXa3FYc2phUWtCMkZtZFBBVmVlcTVQVDJSZy9kZmMyWFd4UzYyQlJoTENWc3duU3dLVjFqQkRWNG5oYTdvWU96TFZSSWFrdHRRRGgwZytmQlJlZ3BOQlV4OGpManM2T2E0b3J0Q2o2ZERROUExa01LMk5GSGpKR0pMK2tkekZDaXpkRGwxK1h3dVN3KzJZRzJnMlEvOGJMT1RUdFB4TzJxY3dCcmQzUFE2SlB0eUJHc3BTYUtaOW5sR2JGSU5LV1JDamJKMVBqTlJhRUZBb3kxdkVxZFlac1ZUb0dPampHOUxScWgzSi9Tc0VHTVVURnBMVHRHYmlvTHFWVXNvVVJyaitMc3hxczF5SGRmVHphQU1hLzdWMHNydkIwSDF3UEtFOUZKNHBlVVl0YzFxRVpVMkNMWmhUWjNGaXVXR0tuUmdzMlRZcG9VT1pWSG12S2JDRFlkeEk4NVJBRCsrN2ExM2xBN0VZVjZyQzRKb0V6QVVObU5VZ1R1TmlyMEhhMnN4TmZ0M0NDYTJkRmVEMjhaR3JDQWI5TkQyYWU0MGdVa0lvaHRvSThxQVh4ODdnOXZ0WncvUyt1S1p0czNpUTI3MXpNcnlpbXh1ZEpaZExXUU5vcTdyWGJJTEk2TnVtWDNQS0dUV3FpK0FBM2xqTHZSZDVqU0tXQmZXdG95ZUlLZzgrZlRaODNpTDgyZmZPK0tnVVMyN1ptdXZ4Mml5cmpBNFlOOHdSZ01qQWlCQ3JuYUV2ZWtSTFlSMXRkemFoTnBGSXNkcnFEOVFabXlRRktuaDFMc1RVMUNWTlIxeXlZODd1bDdVOVBTQ2tsVU5JKyswczVMV0ZteGdxdWJDS2lVN2VHbkV6V3RjdFV0ZmtyMGp6RVVoUy9WdDNRK1MxdnJXVmJOOGJOSzc5WGszaTg4UFl6Sy83TnYwbU1zYStoNlRqSnNqV1hLZFE1NWNvZ3B3NHlQMTEyQk42MU1HMjR5cm9ST0I1U1N4SW5mMWV3ZU51RHNyRGRJYURzM2lSalNhQzh1YUtYN3l5Yml0cVFscmVGbE5DeFlXWTFuMVMvVTI4bktTU0RRWE5oZ25XcW82OHZlRTMxbFNWTlpMQ05kd0pQc0R4UlUvS0t0QlR0d0lFWHZkNnhRL3ltMVpnbE15bnVHYXd1TmNtd3FNSDZFanlVc1I0Vm5EL2R4dGRiRUluV0NMS1RIbFZwSzVYNWxYVklTcHlSaDdWckxDODBIT0FKd2FjNGN2SE5DTEplekhURHM4OG5Kb3VjSjlLMW0rNVJJb0dRWTAyTjB1SVJsd1FLOEFZSDhzU2NObCtkQS9jTTloRGN0bjErYnVhSVZSNEliTmdBcHVsNkVEcW5qZExCU2xwMnAyeXA5T1RsSkkxc2llczkxa2F1VzloTzZUTnhnNm9ITGpEb045Nmd1MXkxM2Y2eDN2ODgxV1N0VUxCdElYS3ZETCs1a3NnQ1YrQU5oWGE4d0piWldyR2h1Wm84OTQ3MUNTRWExRnZ1L3BNM3hEaThzbmtrRXQ3MkFZL2R3TFhXTnR3VHZ3ZE96ajBCMlVwQnhoOC9JYVBqOTE4ZUxGUzQ5TGg3b0hDWFhWSzJSZjM3UHEwYnpMRitDNkZSY1BsTHNVNmlUSmNsdVRzaTNQUFdnT0hMT2d6elBqWlhVUWlyajFEb1Y0MVRuSDhNcTZMWm9ZM3hCaVZVSmhMR0c1UzFxN1FvRnpTNEw5RmNza29YVVZZU3J3VlVQN1RTek8yRFNPMGFGKys5R3k0WXVCb3BkaTBMVktsT0plYkRUbW90KytMcDRSSm1wVDRYL0hZUXZPalVlaWU3cVg5cVJENjg4cVpqa3V4bVpEUUZzR3N0Wi9oV0d4aVhUeDFOdW9ndE5FTHB3UmU1dEJNTnlsalYxbXVnMEhoQ3laRVVaZk5FMUNtWVVaOUdGUS95RHg3dzJrdFg3YkFzeUphOGUrTzRvR09ZQmdhZEZJU3lBUzZ0cnpyWlFJbHkzWk9FaWpQaGZpZUxRMzBGdjluSFV1SklWdllJN1d5WGxOZHA0NGwvTTI4TmFxSlk2ODhnNkNuNDVHTHpZdGc0SktMSGt2Zi8yV09IN3Nxd1FYSVJENlhZZFFOVDRCY3RxUHNjUG9ndHRlRzNCcEhFWXNGaDBNSzZXaVZ3SU9Id043WG50aVJMYkJSOUtxZ3hpNVJZY1c3cEN5d1E3cklObDg4czhPYmppN2l5NXozMHRLbDJiaHVwTWtGcHNLcmJQenovS3J5STQzYzFJMVlOTGNTaWNrc1gxMnNCRWZYSE04WDVQU0VyUE5JcC9CRktNajNkaHBXOVcxcDBScTltNmdNR21QVnU2d29kd2NONno3cVp4SFVTMW41dUtnR0VHM3pYa2Y4U2N0L2lxeFpxaFpRTkhSa01VajhiVkxMWHdWWUpiU09IMjBqMzR6NXZ4Vjk4MDV5ZXgyZEVzMm1IU0E3czE4OFVzcHBJYis5U0dwcWV0OXRTVTVZa3pTMmhzK2EzbmZObEZKL25QRFY1SjduL3cvcFMrNnpVdlVKeDlzdjVEKy8yeXJwSzBHbHNYY0JUUzdUenVaMjlmVkJ6TGVvcHQwOXVvbEVpdWJOd2VsNkgxN2NKSEV4d01uSDN6WDQ3ZEtyaUM4eWZkM3ZadWEwQVpyYkRqZXRTbFM4TWM0VTAzdG5DSDlCNUJoZ3hJMEdFbU5BQUFBQUVsRlRrU3VRbUNDIgp9Cg=="/>
    </extobj>
    <extobj name="334E55B0-647D-440b-865C-3EC943EB4CBC-8">
      <extobjdata type="334E55B0-647D-440b-865C-3EC943EB4CBC" data="ewoJIkltZ1NldHRpbmdKc29uIiA6ICJ7XCJkcGlcIjpcIjYwMFwiLFwiZm9ybWF0XCI6XCJQTkdcIixcInRyYW5zcGFyZW50XCI6dHJ1ZSxcImF1dG9cIjpmYWxzZX0iLAoJIkxhdGV4IiA6ICJYRnNnVGloMktTQmNZM1Z3WEh0MlhIMGdYRjA9IiwKCSJMYXRleEltZ0Jhc2U2NCIgOiAiaVZCT1J3MEtHZ29BQUFBTlNVaEVVZ0FBQVlvQUFBQlRCQU1BQUFCekZsMXdBQUFBTUZCTVZFWC8vLzhBQUFBQUFBQUFBQUFBQUFBQUFBQUFBQUFBQUFBQUFBQUFBQUFBQUFBQUFBQUFBQUFBQUFBQUFBQUFBQUF2M2FCN0FBQUFEM1JTVGxNQXplL2RSQkF5ZG9tWnE3c2lWR2FaQm05QkFBQUFDWEJJV1hNQUFBN0VBQUFPeEFHVkt3NGJBQUFMZkVsRVFWUjRBYjFiVFdoc1NSVytlWjN1ZEpMT3p6aTRjRGFKTS80TktQMTQ0N2hSNkFZWEtnZ0p6a0tZVFRlSU1PZ2ljVWJCaGRCeG9adEJrb1V1VkxBaktpNEc2YWdyQjdHYmNhTUxmUTlkNkVMcHFLaTRrSmVYNTZndjg1N0g3OVM5VmJkTy9keDdPMDF5RjMycnpqbDFmcXBPblhPcWJwSWtzejYvN1VaSHZIWWFSYzJJK05YTHQ4NzdCV08ybm5yTDN3clFwYWpsODBtVXB2WkdGRFVUb3Y0Wklyb2ZsNU1rM3dIQjAvMlptQXJpMGI5RlYzVHFuVGVML21VN0E2ajQwZUxCalQ4UnZURXBwb2xqVjZrYlJ5YXYzZDh0d0ZaRmZZTG9QZVcwbnliNmJ6bFZtR0xyZjJGNENtM1FzMFhvYXJnMW9vc3FsRk9pSTRmdVRYQTBQTy9Od2MvUms4ODg5dGpqdDlyM2MxaXlRZ2RXejI5TzcvbXdXU0Y3dm5aQkZvdEVEeVNpa1JwQmxzWTdHWWpJSWowczJiOU5PcmFvTDlkc1U4V3BHQkQxcFlqUGYvMlZEcXZkTmVDUGYxTUI2SW12R2xDeVNLL25uV0NyODU4Z2VBYmdFdEcvcXBIZklOcjBLREdjNk1RQ3QwWllzNzRGU0Q1R3AzWTMwTDd0VGsrQXBoaTBRSFN6bUVKam14U1kxR1cyNHFFbTRmY3FPYWxucTNTdGw2cXFZTXNSN1kySzJ5SkpzQTM4VmFzOTZEajdaVTBhbGF3N2ZTRTk2N1F2SGY0eUJqMHFpU0JHYXAzSWo1aTlSMU1TV3huYllOOE00VWJQQzIwQ3JUcDM1M1VwV0NHbCtqSXlDS3p3ZCtIMGRXd1g0ZmpyTkJFc1JyUXIrcUZPTGJEamt1UWZrbEU2c0hrUVlqQ25GY09iMkM3Q3JaZmxObWk0OFRta3hCbzk4c0dOWUFBZStET0pvWE5hMFRuQ0VwRmRKdFdrbU5WQVNQQTE3cHo3c0xYZ0FnMmRwSldPbTgrS090MUpFRnJ0NU4relRVcVN2UXJiSWtrR0FiY09SNjZSTGN1WVBwOFZhM0I2enRlVzYwL1BERzl1akN0dDNCNXRpMUhjdVQ0cmxsRjkxR0RGUWE3RDhDUnZKMG5kcms5c2hHeXZCRGJHOVZsUmc1ZXV3NHJ0WEtuT2Z0N21DYTJVQ2hZRFpkRDFXZEhqMkFJcjhoQlRseDVVcTVEejJHcHk0ak5BMTJmRmxBdTlJVmt6dVdaWHM3eTVOMW5KMG1kc08yVktmWDFXSE42RXhOdFlqTDdXYzFtVzRVTmZPMDBwM25kRnpsR282N05pNndnQ1YyRUZ2OVhqcEF1eXluWk5FbnJmRmpsSFVWeWJGWnd1a2dTbnhUeTE5VVRGaUtOVlNHY2ZWdk9ybTJ1ellqRk5GRzJyd3BMcG9tbnRHRjkxQzdKQzBoT0J1allybXVsaGRZQ0xJSzNSY0ZPMytMM2dCTnExSDUxL1YrTmZlcGR1NFkxd2JmVlVjeTRyb29JQ05lMUNXdFQwNEZMZFRJbk9RZFpRcncwckJnUFEyS0tPcnZHd200NXpVaHhlK25sUHRlYXhJaTRvWU1WR21pZFdZTVZKcWtQZG1LUDZPM0xUN2p5WXJPc2FGd3Y0ME5KYmx2ZU1tTWVLdUtDQUZUdnB2UUJmaG1RYU9lbmlrTTRzVFJzY0RQU2tiMW1iQ1RSbWpRejlIRllVQ0FwWW9kSUZ4RUtqck5Cd1RoZGprUVp1OEZteGt5MGJ4dGhGOXNpdVlwUWxjMWhSSUNoZ2hVb1hFSG1YS0RzZzFHVFoxTmFlcHZRYUh1T2xpeTZNc2NQU1VLd2FrODlpQlJMdlBvL0puZ0pCQVN2MFVUVS90Y3AwQVpXUE5HZStmdGhOa3BiT0xiZzlzYTBZYUo4MDlMTllzU2UyVmFFZzR6WmEwS0l1NGZKVHEwd1hVTm1hb2xWZUorVEJzM1Q4V0J5dXB0NEZ5eXhXVFBNZ0NlYUZndHBDTEtpYitwd0piYk5nSk5NRlZENU5WZWJmUFk0RldJSnQ3dkJaMmZhK1BlSk5Zeit6V0RFVTZhWlEwRWc3djVhMWNLRmJZMzFxbGVrQ3VheXJTVkQ3SHFNTjV6dEpRVTJoOTIxaEUxUE1ZQVdjM1k0VWhZTGtza0hPaHBtK0hTd0duQjVIdXk1K3pRTlA2NXRPMHU2aURjbzdLYWdoY3NtR3U5Q3pXSUdFWmQ4RkZ3cnlMa04zVE5yaVUrcytsSFBTQmR4bmtxcU0zNGFxTVliNTJ1c05vaWcydklwcmhyVTRORlBEdklvRnRkeU5jYml0Rk1BUFh6cHp4MGtYbUNOZW9mUlpVb3R1OGVoc2F4VGU4MWlCeVRKZUFWYkZnbkJ3bzJOTGNMSmxlbkJNVlRFNTZVSllzZmhUak1WK1Q2c1d0UFBoNkd6a0JTVjYvRlJlaThVTzNlK3JJZWxQc2FDazFhSHpVNHZjQ2tCd0ZMNFRkTklGS3I1OExkUkEySFdtT2JSUGRRdnZHMjdvcUdwRjY4TnRPdCszT0tYTnFDRGxPT2VmTlhxWmRJRnhXQ2JlQWxPam91S0ZuWlR5Tkw4YlZoNjA5c3pscllBSXVyaGorSnRHVkJBbzFrYW9OZGd6K0RIcEFtMW1kb1JndXFrdytzZTNZcHJIM2tXZGJSUTE0b01lbGIycmVkUktCMTd3VjJjb3VsRkJ3TFZlZ3JiNkNqTlBGK2JVS3RNRjIrYnd0M0xPMG9XTnU3UkhKYjhlRTMzUFpxWGFVVUdJWVJqd3MwL3FFWG02QUtUTmhiYVRMdmhlWVZkVHAyOHJQYTNhY1FYN3dod1hzeEhWMWdMRUxXamwrVlJVa0xwNStscXVWWjR1QUR2a1U2dVRMdkNOMkxFQ0Z3MTZKWk1OTzFITll3VWZkOFdNUUoyNG9PUTVvdmZsUmlSNXVnQ3dSL0I0SjEzNFZtQnh0aldINllsdThUdVVMN1p0Z3F3ZHZET2Zlb3NSRjRRRHpybnRJQ0xlWTlycHhFa1hYUHBOaENaMjVCaWQycWdOVWFjelpqMDMyQ0ljcTl4cEFiZ0pPV0poZVZMeU00RVVCRVhmYlErMzBvVktaL1RRU1JjSjZxaXVQWUlEc3ZGZzZXdzlyNDVheXpPTHhXUExMb1Exdkc1VkJDa3NMdWcyMFlFZWgzZER6bk1IeHc4blhiQjNHcVhWeUVHK1VkYnRNeEpmazdycU5ieHpFN1B3Yjk4WU9uU0RZVndRU0cySFdoTHhYcDFhblhRQlE4VjZKZmp1WkNKUlRWd2lvdFoxTjJqaVEzanFUSFJnN2ZVemRSYzlMcWdqeTg1VkVlL1pFK1ZhUVFMS3F3TXRTTDIzY3UvZjJSUVkvNnlYYkVrQmlyd1pkRE8rOEphTEhoZGtoV0RtS05LRjJtSHVoUEJWd1pIUXRVMW1jNDZsV1AvY25RekUwcWQ4YnRDeFlKaDFldTZpUndWaFlvWHI3cG5UaFdMRnAxWTNVeU9xeVJuUDc2QVdqV3VsaXZoM0lBamVjZ3FZY09DRWkzUXd4L245ckptK29vSmdoZmdJTE5JRnhvN3RqekVaeTdFVExkdkcxeGVjYlNCdnJ0VHdaZTlDQVRjbzhtdDZKc2EzSWlySXRhSnpvbm1rNzZtelZnd2RPSEY4eTFneHZTbEh0LzJKUi96c1N5TGtYZWtBR3UydFJWU1FZMFhEMmJpb0lmeTUyM05DeWtnN1phc3RGUVR6TzFvbDg5NmpkNWkyYXRRN0FTckdlRllVQ2JJOWFzR2RQSnhhejZSUVRxSFNjYVk2dDJXMzdZWWVNWGxpT3JxQittaGZ0OVg3TjNsd0VIRGZpcWdndVJiMU1iMWRjZ0orVTBMNFk1bU1sZ2pIdTRwbTVKQ3VlMGM5Smh2UXZiNGlUMytlZDBPZXdYbHJFUlVrcktpL2lMM2NOVnhVWStUNkdBNVNqbkpZTHpXN1RWR1FZZlNLWTI3S2VSRzNvUDIwaWQ5UE9lSEZJQUllRlJWa1dmR0xWOXFFNS95SkwxaWNVQ1IxN1M2M29jWkV3TVpxbzlSSEh4QlFQckJLMTh2UVAwZTkvK1cwM2ZnaUJIYWRZYnJyclFVaUppZDVYNUJseFlodDRNZmtNR2EzNEtVTFRudDN0Q1QxUmtYNXVhVDE0cjFkQWVWenUxT1VadmcvUThqOTcvL3pqMy8vTm90VDYraU1WTjJlaDRzSnNxdzQ1RCtiZmZ5WkorbHROc3ZHMDNZdmJZL2NYUHNYb3FmYTU2Y3U1Y0RmVXlrSkg1R3o1L3hMN2lqVDczbFdKQkZCbGhWbWRHbGp4MGw3U2ZLUkg3ZmZMOWVIbVl5ZHNqRm4vSUp5WGhoeTBjMkJiaXRnUlVUUXBheTQ0ZWNRVndQdWc3ZnJZNGFzL3ZzZjNxSzMvdVFQQmhCb2hLd0lrQUYwS1N1YXdkampDVmlTTzh6RGx3R3UyQXFZWHFZQjQydE9qcTh5eHFhNVlpdHdMdkkzZ1MwL2JkK09iVzZmTkFpNWFpdXE2VGYwVTAxUTJ4andxcTFZcnVJcjlmd0lHTk96R0g3VlZsUlNzRm5GMUNJN3J0b0tYQnIyaStRclhNL05qYVVqSElJcnQ2SldRY1BEZUxadzFJMTBVY0pHcXhNNTVGTDVnZ3RDZVdVam1hcGVLMXdLQmloaklGaHhFTU5KT0E0eXdicFRVdm05b2J5MzhnbFFSbTRHb0xPQWFsUmh4UlZEbkx4S1p6VWt1ZVllQ2oyaXUrNXB3Nk1vQTZDQ1BTdWpTZkdnREZmUEpjTmJaUUdvZnJuWnNjVlc5eFBFZ1dON1pPWDJ0T1RmQ2xlcjdzd0NpV041blIrbnhORm9Fc2NXWUpaSzNING96bG9GakFwUStMVHliQUhhb0hDTC84aDBabXNjWGhUUkwray9EQ2tpS3NQVjhjMTdVa1lFUEpiaXRBSlppS1JaR0FhbmhUYUcrSVZndUIrNTZJY1FOcXlPQTdEOU5jekdsYmNIQlNHNlVSckN5dmt6eFFkeEtmT1ZTUkZ0NjNkam9uY1dVUlRqMWdxcWtKNTlWVmZNcGhqN1FvZjhTM3Q3Q09OL1lBTm1iZjl5RWgzeGZCd1ZIUk5HMUQvMGpWZUxtTDM4NnJmNjFzai9BK3FLdzRrTlFSNkNBQUFBQUVsRlRrU3VRbUNDIgp9Cg=="/>
    </extobj>
    <extobj name="334E55B0-647D-440b-865C-3EC943EB4CBC-9">
      <extobjdata type="334E55B0-647D-440b-865C-3EC943EB4CBC" data="ewoJIkltZ1NldHRpbmdKc29uIiA6ICJ7XCJkcGlcIjpcIjYwMFwiLFwiZm9ybWF0XCI6XCJQTkdcIixcInRyYW5zcGFyZW50XCI6dHJ1ZSxcImF1dG9cIjpmYWxzZX0iLAoJIkxhdGV4IiA6ICJYRnNnUTE5N1FuMGdYRjA9IiwKCSJMYXRleEltZ0Jhc2U2NCIgOiAiaVZCT1J3MEtHZ29BQUFBTlNVaEVVZ0FBQUdnQUFBQkhCQU1BQUFBWnlCOXhBQUFBTUZCTVZFWC8vLzhBQUFBQUFBQUFBQUFBQUFBQUFBQUFBQUFBQUFBQUFBQUFBQUFBQUFBQUFBQUFBQUFBQUFBQUFBQUFBQUF2M2FCN0FBQUFEM1JTVGxNQUlsU0p1OTN2elhZeW1XYXJSQkMxUnhCWUFBQUFDWEJJV1hNQUFBN0VBQUFPeEFHVkt3NGJBQUFEMlVsRVFWUklEWTFYdjJ2VFFSUy9OSzF0clVuRnhWOWdLamk1NkNDQ2s0S0xpNlE0T1BwMWFCRVViVVVVWEl5VDRHSXlpTGdsaURnNG1Qb1h0SXFERkRFRmNUVlZGQ2VOVlp1V0duMSszamU1dTNmM3ZUUzVJZmZlNTczUDkzdDM3OGYzb3BRN2RodzVTeGRPbGRwZ2V0WTFocldCSnhTUDFibllYcDBNdXpub0htWk1MYjZLcUxrRVE1b3Fqam1vM0FmbDRnZVlzZ2RvQTlNOFRRVDlKTWljMHgzZ1BWNHlRTFFzN1NFNURjNExZNmkxVkoxV2pkcEZ5RVJFTjYxdEc5MmxlSTBXQ2tqSGlkWWxIRFdKZmtvZ0lIOG1XaTFKdkl6Vi9wTkFVazVoY2JjY2VDdElQY0wwZ0tqbGNGUUtwSW9MZWRvb1BFNTRXSUY2aENsSHRPWnhWTEZIbUZJelJGZDhVcDJhUHVUb1g3QTZUalpualB1N2RLeEs1WWwrZVpCU1craFBBaFBBQ0Y0MEsvUzJPRVFyQ1V3QVpaQ2N3TWEyWVRvdmZCSmlsQWdTdXd6U1FzTFRBcnk2d0VvR2FjNzZKS1FjU0pVRXFvWnBleEkwU0Eya2dIMW9zekJ4a3YwMlQ3RENGcTc0Ym1NYlNIOER4b0Y3QVZCRERaQW10ZEx2WEFUcGNML08yaThDS1hBTzJoeWN1WlI2ZGgyZnlaMHJtYTIrbDZjUGd4UTZQTS9OVmZud2ZyaFFiNjBNMHV5bWJtZzZaa3hmbTJEZmVRQVZGcnFPdXFIRXdqTTRWaUhOZFNYRWhvOFAwYUgzZmNmNCtDNkt2Zk1nbFRZbnFhemROdW9JWjgyazVSNmtqTmgya2R0aEFhUWVISHdTYmFJTkVkcEFST0grdGw4OENiRmMwdW9ZaHhWdkNtWFJpS3ltY2JFWXBOMjZxb1ZMY0ZnMnZicG8ycWpaWDN6a29ick55Vy9UY1pHZE9KUS8zT2NUdlIvcnJ5N29UV0F1aU96RW9heW9ROEdEeU5xZGcyVER4TjBhV2RjSUhubGF2bDJHaVZkV1Fuc0xCYmNocTBXR0NZZUhJK0wrYW9KZzlwRS9ZVVRGenpVZVNQazVGZjYyampsZFk5eUdDYmVZeS95NFBPZUZOeG95U3JpNjZCMm1hdFJhWnQ5Y29OeWpCYmJvWWNMMEtVK3Q3VEdLRHFzZnBMMEdYYUJBYTA4eDNseW41c3VPQy9meUNlM2VuZ3ZuSEIwT25iSDJTQnZxL3FkOTUrcXl0dkZzdy9TdFNoc2RFdzdkOFJvajkwVWlUTm04K1hwWG5YdFJOdTlkZUdTWUlOL210L05kdFgxbmJXdDMvRDRqd3NSUjFmYzU3S3B6bENwN2xLNjJ5ZWJYaGdsUXpkUjVDZ0grL1p5OTl1YnBqUEh1Q0NaTXJCZHRTbzBXY0taVGk0OXZFRjN5T1VnWmtiMVkxR0h0a2VuYzRwdkhOR0puV1UxSUtkbVBkNzNDLzRYWEpldXJKUlREckpiakxuN2JhbDBsaE5Fc0tPN2lTMTFkcldIUWJoMWdzRGxZWnkzSk1ISEpPaGR4N2VUUFpWa0V1VDZ2RDBYUjlMSlJuemNCR2FhdmdZTDFWeGJyNG85QVpvYWFnYUFrYVdnbGt4MDBnMng3bS9SSUlObmRkNGl1OHBmeisrNkQyRkFpTVJNTXBmZ1BoeHo2UDFuQTFVSjhyVE5qK3FUT2hmOWcvMXhYNEV6bVVnQUFBQUJKUlU1RXJrSmdnZz09Igp9Cg=="/>
    </extobj>
    <extobj name="334E55B0-647D-440b-865C-3EC943EB4CBC-10">
      <extobjdata type="334E55B0-647D-440b-865C-3EC943EB4CBC" data="ewoJIkltZ1NldHRpbmdKc29uIiA6ICJ7XCJkcGlcIjpcIjYwMFwiLFwiZm9ybWF0XCI6XCJQTkdcIixcInRyYW5zcGFyZW50XCI6dHJ1ZSxcImF1dG9cIjpmYWxzZX0iLAoJIkxhdGV4IiA6ICJYRnNnWEc5MlpYSnNhVzVsZTNWaWZTQWdYRjA9IiwKCSJMYXRleEltZ0Jhc2U2NCIgOiAiaVZCT1J3MEtHZ29BQUFBTlNVaEVVZ0FBQUZRQUFBQklCQU1BQUFDYVVjOFNBQUFBTUZCTVZFWC8vLzhBQUFBQUFBQUFBQUFBQUFBQUFBQUFBQUFBQUFBQUFBQUFBQUFBQUFBQUFBQUFBQUFBQUFBQUFBQUFBQUF2M2FCN0FBQUFEM1JTVGxNQVpydnZxMFF5elJDWklsVGRpWGI1cGFMeEFBQUFDWEJJV1hNQUFBN0VBQUFPeEFHVkt3NGJBQUFETlVsRVFWUklEZTFXdTI1VFFSQWRoemc0Sm9rdDhnSE9CeUE1NGxVZ3BHdlJJTkhZOEFPT2FDZ2RLUTFVdGtSRTY1U0l4cGFvU2ZJSGlVSkRkeTFFSDBzMGFhSUVESVNIWVRnemQzYjNGaW1XQW9tQ0xhNTNkODdPenB4NXJJbWpCMFVqK1M5QjZmLzRseGw0ZHYvNHpzYTNHQXRuTlpVK3hVQXZLUFJERExSNC9DNWgvaDREQlFhS1Z5T2hGZWFWU09nTzh6Z1NXbU5laTRRMm1TT1JsUExIU0dpSitWY2s5Qkx6bDBqb1BQTnBKSFFobnRaK1BLMTc4YlFPL29UV3MwaXZRT3ZQU0Noby9Sd0pQWS9XeThuMTFqbkhRZXM2bGQ2bUIwZGUrSWl2Y2FpMjViT2VTVURycU55RWtMZHNwOGd2cU9aWE1OQUpRR3VyTmptaWJaNE1NMnpuQjFIRjU4VkY1b2JwQUsyYldnVnR2cVZicGFSS3RPQVRFN2RpclNQbGFmMkd6R1k0NDNkV3NyZkNFNVVTaFdDQ1ZwNzJaTHRvdWRDUlN0OWgxazBpM0NwU0RGaHRGMU9TMVhoOWhHM29VakdoUmx3d1Fhc3J3cFRoRDgycHVvRXpJQmRNMENvQUdYVjFaVjRMTFhGdTVZSUpCeHNLRkt2RWxZcWNoTjJtWURIVUNJeHFHYlRKUENUcW5HS0ovaWcvR0tCMVBadmxISVFCY3Vwd0M1S0tEeEZtSTRNR0IrRXI3eEk5R0VJUzdtcjdXM01PeXFOZE5RVk5Sd0FkZW9KekRrb3dXZ1psZGkyL202ZjFxNG5odFdNNHB5RFVDQnpjTnlob1VmYXhuUEhOR2VkZGpRUlhSZTZDMmZjRTVHaHRxOWVxRjZkY3RHdmVsQnl0SjBxN1FuZENSNng3QW5EZTBSbzJDYWRjUnd3RTRGYkhTcTROZDcwdmN6NERoRmJ6R2pucSt3VjdYNWFZSFlPQlZrVEljU0U1UHN3MGdJdDkwNVhSdXJSRmhBaTU4MGdtVi92STRVWUdOVnI3cXdvOXRmUDk4SHppZVJ4bHUyYkszZ3FXM2hXcWVWV1NndFVNYXFZTXhsaGE2V0hXNVVrUFB6SUEzZld6Qm1icEdqNTE5eElYZ29QeVByY2d3OWpUZ2k5clR6aDBoZkhVVTZWRllscFQxYitvL25ZY0F3T2ZBRVRJa2JFcWxiOGdhL2dYb0lRdUdLOWc1YkZLNVlOb3JlaWk5bHJ6c3IwcXE0S1IyZUZwVDZYNnFXZDNGWGhidzlJZDYyNVhRMVJPY2txbFk2bDFnNXNJVVpXV3BwbVNsMXJteXlFVlpIc3U0WHRVZW8rRzIrWTNkR0lKVjA3T1d2U1FKOFpPZHA0Mm1XK3JiOFdFVThlYzdLTEZWZzNqZnJidkpsZjFjU2hjbVQ1M20vUnFZL0xFNi93TlhPK3BhMU02aG80QUFBQUFTVVZPUks1Q1lJST0iCn0K"/>
    </extobj>
    <extobj name="334E55B0-647D-440b-865C-3EC943EB4CBC-11">
      <extobjdata type="334E55B0-647D-440b-865C-3EC943EB4CBC" data="ewoJIkltZ1NldHRpbmdKc29uIiA6ICJ7XCJkcGlcIjpcIjYwMFwiLFwiZm9ybWF0XCI6XCJQTkdcIixcInRyYW5zcGFyZW50XCI6dHJ1ZSxcImF1dG9cIjpmYWxzZX0iLAoJIkxhdGV4IiA6ICJYRnNnUTE5N1FuMG9jQ2tnWEYwPSIsCgkiTGF0ZXhJbWdCYXNlNjQiIDogImlWQk9SdzBLR2dvQUFBQU5TVWhFVWdBQUFOTUFBQUJUQkFNQUFBRDNtUzh5QUFBQU1GQk1WRVgvLy84QUFBQUFBQUFBQUFBQUFBQUFBQUFBQUFBQUFBQUFBQUFBQUFBQUFBQUFBQUFBQUFBQUFBQUFBQUFBQUFBdjNhQjdBQUFBRDNSU1RsTUFJbFNKdTkzdnpYWXltV2FyUkJDMVJ4QllBQUFBQ1hCSVdYTUFBQTdFQUFBT3hBR1ZLdzRiQUFBSWMwbEVRVlJvQmExWnpXdGNWUlIvazhuM3h5U0lvSzFnSWxRWGJoSkVCRmNURUlvYm5TQ291NzRJallxaWsxSlV1dWxrVlhEalpDSGlib0pJRjBXYytCZE1sQzYwaUJNUXQ4NVViTzNHVG1xYWljYlk0Kys4OSs2OTU3eVB6S1QwTHViZGU4NjU1OXg3dnQ4Ynozc1E0OG50TEM2NWQ3TXc5d2NmNzg1a2J2UVhNMUgzZzJqK2s3M3J4bjQ3RzNsc3pDQmw2cy96Y3VVekdRd2ZldlkxZXV2RjlSQ2JYODJnMHVES3YzcXRWN1c5dGdhRXE0SExGSXk5eldCZFgwb2ppc01tYVNFT2t1c0JTanZ3U1paejl0cFZuN3Jib003VGh0eVROUy9lemNLRThPSmhFdjhwQkwzeksrQ0ZVM1NBUjRQbWtrUUp5QlRkUzhBVVlJalcxQm9MbHZSU0JQd0ZGeG9nYXNkcFV0WTNhVE1GS2tBNWlqdG9IcEsrdFJUTlE2OUZlM1o1eEtTeWZ3UXlRRlZqZktaOG9ndHUweVI5VElFV0hTaDlOa0YzMGhFT09oenpteUxSM3c3cmVYNlg2QzhKeUpoM2V2dk9oTmJnNzBSNzY1SmJEZnJzWWUrQXZObUhRWDJwNHh6VWQxRks4c1loYWtsQlVoZGovV2g1WHJyeVowUXg3ODlCMUVZcWR3VWM3T2ZxUTdSc040MkI3NkpkaFpNS3liUEVrSFpaNitjOG84SU5ab21rT2dORzFiN0Nxa1RLd3ZZSWFsS2dybG5ueWtUdm00VjV0aHplZ0pMUFFuK3gxN1FLdWdIOWJjZjVUTWV0RnlmZzlTanRwb0hqc0paTnVTVksyVEZNUjlhR2tOdFE3d0Jtd21sRE5vcExyY1lQNHZYRnBaYXlNY0hKOHdiTlZXb1FsVFR1aVBEUWxOMGhxQjdMT1JtRUU4YWtmaUtvZU1jZ2JXVnNGT0FVR3d1c25TSklnN3V3L2xKUzVtQ3Y0Z0JHVTBTVzNaRVRQNnhac3hDMWtTUWNvWmtrTUFiSko4TXhSaEV0bTJHR2FFSlVDdGNoRzNicHV4azZZc3dka295ZDN2c2htRTJjN3A1WExCdTBBd1FudTdUdVlQZ2czSC9VNzdTdU04VnVtVjRHL2ExeTE2ZkR0dGhaQytySUpFVDlKNkJtT3ZDSm1XVS9XNm9TalhhM0J3aXQyRmg1ZDhaN1NxR21neUR0UU5SU05yY2pNY1ZBTDRha0J1Y3F3VytyQisxQVdlc0c0U0ZJdVhCVUlXckJBWTgxSzZsRGx0WThyMGgzOG1IQ0s4cTBPaGtrVkIraVpvNGx3QkdYWmVuSnNlTTNhTGNZTmtnZG1VTlJhRDJQUzFXc28zR3NlczFVbEl5ekg3R09Rc1VOeWhzZ2RtZlF3cWJsMmw0eVFqeWNkODFSVHZOdGl0YkhjSkVOaTBSUHVZM1FzRWlMNkhlQ1pMSHBhRnZMbUNOSUk4UGpJZ3dJQjNTMzZiRUQ3aGpJTVo4VEtnWFdON0M5YkFzcWtDN2Q0ZjRMWGcyaVZvOFVnUmJIanBYemM0SVd5bDkzU3grb2d1c21JVXIwa1lRZ2FJRE5ocU5QbWJXc29HRHl0U09CT1dic3FzQU5JV3hpcm9KemlCNlc3MVBIL2sxTG56cTUvamw2NnNkdlkxei8yWmZVU0RSZ0g0MEJ6bTRRdmh5dGdSVE5BSXNxUVpUUVFrU25IMURMVGdTQnNSMERKV3FNMzJLR1dGSGhnTE9MTE1vWmlVVzFJMnpXQTU2MmFuQlYwUjZDVzJ4cngxMGFVdDJoNEM3TFhnV2lESnVzSjlTK1lIRGdzR3ptQ0JRempaN3p6bnFRS3ZvZ0Z1V1RkVSsxN1FteEFzdHRzNFJqMlRxUUZGVjN6RnFDMElPWUhiNVZXbDRhRlhwR2IrVk9qMkMwanBVVWhUSmx6bFFrV1ViNFZzMzB3amdpTHUrMVJGMUhNRm9USkd3Ri83SDdTczZYSUwwTXQ2aW5pNXE5WjA2SFo5Rng1ODdGY2xNZXlQUUlxekN0WTA3cWpZTkZWVlBlREVCWTM4S1BHUlZuSGs3UEpraTloQ2dSVmx3eE5nMERGcnpxemFlNlJjSDVBY2lsS29hRjQ2dHN3V3pobm92OHhNQ1JSQ29CaThVZzNZWkkrWnVYNzBBeXJGZ0w2NFlTN0t4bkJyQ09xeXFRS3R3TlJ0d0tpa2piN0xYUGpuVm9nR1JZUVMvV1ZHeWFPYnVGSjFDUk9RZWtpbXdiWkhidWJmWFJlRTlwa1grakljTUthWDdUd0xtQ3V3VkQ2eTRxcXFvNUNpb2I1Q1V6KzRSVXN3d3IzT005SzRsTHhvSmJZZWE3anRKWHg4QSszS2NrTW8zWjEzRktBc2lGVmE1SmgyMURoR2ZzbEJCdHdoc1hGcWJDS3g4ZmZsWWxrSkNQdnlYNHViRDZyVVNIMk9HRzc5SXdBMFZZd1RsdGhBR0RKWDRSSE5MZGVNdWdCbFJvL3dyR2p4OVE5enRHdTFGeXFaZUJZTFVUSVhHQkJVZUhOeWkrSXh0clRrQXhyWnhSYXhCRVkvOExoWURueTZUaUllWk1lT040a25RNHJGMnQrT3Y5SStpN3hYQmg5V2VkRGhTcXByVEV0b2lNREZXK0lWZ2dlZ1BQaDhrVTd3blNseEpoVlNnWlhpR2ZzT3UzUEJ2V0ZqZEpmdyt2UmRkRk5GeTA1RjZoWk90QUNKUmhoZm1hSTRVSkZHMFRlZzdjcHVEcjYzcU55S2c0ZHZDdE51UnhLUmFXTXF6WXNDSUhJSStvOTcweTdSZFhtY3NONnE2TEUzRW51aFd1WVMzanhJWG42Sndpa21FRlJGTXhoeG1EVzRRN2NJN2RJUzZwVTM3d1JpZjRsTTM1Y3dqanU5OHc1ckVTdlNJb2dxbXNWcHh0dHdXQmNsN3VCWExsQzk1WVUxczBlQWRwUjd2R0t0RHkyV3RmZmtpVS9MdWtKS29WTW9lS0Y2c1laaFNFMWNPMFIvUzJZUnp4SHhXdVAzVVpzakM2ejBkSThYQnhDV0JMNTZLV2pPR3dsSjBxcjhRQ25iK0J5RXozNkZYOFEvRzlObVlnRDlsczFRbHVhQmNjbGplZTFUaTNDV0dsUWwxZzFCUmh0K0FBQ0F4cHE3ejBkaHdqNWFpOHQ1b3NIbzZsbTZFdEVzeGo3UUZ5dWFORVdMbUZtdmxaWjFCVUtxeTRHSmd5RVZLNWo0cmNnS1Y5L3dCZFRuaUZacTVYTlVrSGN5d3A5S3d6Sk1KS0g4TVNqa3VMV21oeVVoVk5JQktPakZrUWo3c01KRnRzemFaait5Z05qNjlrV1AyUktLTUZwelJScldJOGl2MlpDa1hkT3VvVTNuVGpQdWJZaEdFVms4TExnblRURkx3Qm9mSVk2MHdoZi8xazRPWTVaQklwVjZzRkExWFB2RHVzZ3V0RjRjUWxvblA4Ym5yN3hOTXdWQ0pCb29jM0xXTkRKVVRCWjlia1dnRkxUTkY5cUdIK1NaT0VkVk5IRUZadGliRHppcXI5RnF3bnNMUWJLeTlzYTJ5NEdvb3lBUXBLdXFnSitWMHJqVVBmc1BEL3ZWdGZWU0RxN0pWbmt2czZNdHNrMGNlQnpPKzFneFk2dkg5eVp5a2pzSk9VUFNHam5EQWEzWlhYUDNyMXpSUzNIdTh2MWZZVUV4QVVWUzhUMzFQTlNJeHh1cjdXK1l4NENqWVAyTGpyaTFjdm9xcXNzVEhpR3ZjMUQyNE1aT2U0Z3VvYkg0RElrek5aVEFydVgrMy9BVkRzMXNScFBQeGZBQUFBQUVsRlRrU3VRbUNDIgp9Cg=="/>
    </extobj>
    <extobj name="334E55B0-647D-440b-865C-3EC943EB4CBC-12">
      <extobjdata type="334E55B0-647D-440b-865C-3EC943EB4CBC" data="ewoJIkltZ1NldHRpbmdKc29uIiA6ICJ7XCJkcGlcIjpcIjYwMFwiLFwiZm9ybWF0XCI6XCJQTkdcIixcInRyYW5zcGFyZW50XCI6dHJ1ZSxcImF1dG9cIjpmYWxzZX0iLAoJIkxhdGV4IiA6ICJYRnNnWEc5MlpYSnNhVzVsZTF4dFlYUm9jbTE3ZFdKOWZTaHdLU0JjWFE9PSIsCgkiTGF0ZXhJbWdCYXNlNjQiIDogImlWQk9SdzBLR2dvQUFBQU5TVWhFVWdBQUFMNEFBQUJjQkFNQUFBQWkxaEluQUFBQU1GQk1WRVgvLy84QUFBQUFBQUFBQUFBQUFBQUFBQUFBQUFBQUFBQUFBQUFBQUFBQUFBQUFBQUFBQUFBQUFBQUFBQUFBQUFBdjNhQjdBQUFBRDNSU1RsTUFJakpFVkhhSm1hdTczZS9ORUdZcldMUVdBQUFBQ1hCSVdYTUFBQTdFQUFBT3hBR1ZLdzRiQUFBSFIwbEVRVlJvQmUxWlRZaGJWUlIreVdSbWtreGZNN2h3MDBVaXVyQUlaaGJpUW9Sa280Z2c2VW9YSXBrdWJBVVhHUkcwb0pJdWRLRW9tVjJoS2dtNHFWWjlVd3NpN2NEclFoVDhZY2FOVkRjcGlBdFhHYXUxZG1iYTR6bjMzbk4va25mZlM3cXRiekh2M3ZQejNYUFBQVC8zWlFLWTZka0pabjFtZ29jN0QzOVdmLzR2ZjZkNG9QQ1JkNmVIcm5oWjB6TzY1N3l5NVJ0ZTF0U01JdFM4c21IMG81YzNMYVAvVjRya29kM3RGQzZ4ZnJydjl4YytpR3BlcVFOd3hjc0xnang4bHNJbFZrOFV2cHBYcXZlUGwwV00xbjRxT3hOL0FkWlRBUmJnWkNvL2VQeEVqRHVvK1lRYWtPSGc2SnBQbGVsNVhNQ0hIOGEzV016enJucDF0VUxIajM4QUxtbXg1TUU4REpJWmh0cnk0NDlnMmNnbGorTDBBRUNsaGhjL2hPdkpvQloxbE9tZ3VoZS9DRGN0cE9SaE9kT0Zmdnc2ckNXRFd0UUMvRzNOa29aKy9INVdkQkpjdEpjRWF0RzgrUGtwM0I4RWJUaGlnU1VNdmZnbHVKb2dQazRhd3NZNHlaMTc4WWZac1kxSXhhd0Q4T0szWWRXMUpIRTJCeGsxem9zZlpXY1hyUWdaWWo3OGZKWmhhanY5akczNjhCY2hNL1hGQ3FPTVkvTGhWeUN0TlNyajhWWE5DRE1mZm1QS2Ezb1owbnVBRDcrVFdWbmtIb3BBMTVUY3ZZOGRmL3ZzUUpEdWV1anBFNmN2U0c0UVNQeUQ3OFNiYnpuVmVNczl0OFB4bVpwUStTUGVQTXE2OUQ0SWdIOWIyQVpCbnNTY0dPcXlJZkIvQnJnSXNIdUZGTlFEME9RaHZoZVFmMk03Q01KbjRRTEFleFluTCtwdk92NDhmRmtMY2kvQzdvcFdSQ3RxZW9KbDVqeWFpTGVSQitCb1VJZ2RGdEFkNXU1WCsyeC83dmpyT0hUc1Y5ZVFMdnlySVJmRXRubWF4eVFxSVhjZTNrQ1NHektSdkVTRVc4by9LUENMaS8vb3Z2UTh1bExmK0Vxd3krRDRMbUdNNElyTEhWSHRGMkFQWGNWUFQxVzRoc0hQdWZqeEpTVTdBbjNqV3hKaHdSalZIWEdReDZSalFwQW1TMjVYQlhMRjRHUFJzUDJqclZrRWZhR3FPTlcvdXhhZ2I0QlRxUTkvOHNyVUFlVEV4bzhkZkZQblkxMFVxazdha04zb0gxaGhrNjNPMzFLSmJ1TkhEdjY2TnFhdG82WUJ0elExbUtQZEZrRXYzamJxbEVCU2NzbnlqNHUvcXBHR3dGazdzc3ZQSXBtTCtodEtjR1FYNWFwYWRocjhFakJzaDMxTmtHVUtHMXo3aU1GdnFtRVFWRlJVKy9GWlRaeWhha2RkK3dpSGRCRnFHYU03WmluQ2x5clQ0R095cTB0Sno3NWN0ZWlFdXNicFBiQ0sweXo0R0xpcTdEajRoMWNRUHpMWjNRZnI2bFZSbVRpTi9VRU1Lblg2dHYza2Ewd3FIVkdSYmYrUzJ0ZFUrS2c1SUxSZ2E3eTlGRUNmQ0M1bGZaZk5oTDhGQ25jQ0gzTjdRNndjQkZUaHlXUHlLYXRLT0pYOTZOa2RvVGFCanpBbkZTSmxjazJOS1M5a3Jaa1dYMWFUQ2Y4UGpVOHdTNmhucVdkcGx2TkYreVcrRXorRTFESTJWOEF1cnJQaVMvOU00RnZoWDdkQ2FiYjh3ckJSL25meWwreVBqTTBkM2lUUk1YL3BBaUhxMDBBTThJOWIzNDR3bVJncVBqdGNpQlFQWTFMZmM3U1E0QTFucUQrVXYydENxelYyNzhidzV6WkI0ZDlVeStLTDZ5Y0cySUNwYm44eDlodFZydXFzZ2VFdkQwWVVRYnMzYzZldzhVSEZMR3JYN1ZwSW1TTVJoN3FaeURscXI2dTFjS2dyQlpLNGZ4MHc5by8xZDJNL1pvNjZvcmo5MTZuK2FORkFMVVd2dG9wb3pBb200MFZFNWh5eVVYb1ZYL0pCRzFUbkxxdXF6cHlXQ2YrdUdSSzNxeHhuNFdNcnRmSFhHSVFXVTVPU2tSRGNIanN1d00wN1h3WjlaVGJ1ZlVNQlZWejhnY1pIbEcwNXdkdUlHc2w1ckxzWDd2R1NWc0JCckV6Q0NOdFI5RFpLc3dpYXJFOExUZVBQY1hsdFpTRXlta3R5Qy9hV05WMzBoYWFZWXV4Ukc4VW4zRVFYeXFId3Y1Ykh5RmhsdXNZVEJEd3haWFVZd3ptV29UY2FvcGJyc1hIRnE0alBOdFRoV20rZ0ZIb2NQVGp2NjNKTVREd3hkZksvdXFlTDkzOCt5anFIUkhjTjhUOVVtSFVZbFBlM3hRU3Z2YXVLR2dRZGZWcEV3dUwrelQ0TndnaStvTGQraXRvbTNPTWFrUy92WTB3QmZIdE1iS0VPSytIV2VhSVhJdDRnelJvY3FUVEJJZ0NyRVdrL0F2U1pZVDFMNXZqYXNQc1VmZ3JFNndKZkZaRTZWcjhpZkwwY1BoakJkVXUxWWk4V2pMQWpIdHF2QmZlN3g0THIxUGxVOFNPc0QzQWhnczhwSitocGtobDFTcWdueGZ3cnNTRWk0bVAyVFRNTVhGTEh1dnNjVGEybmJVZnJFNmZqelRlUitkcW5wNTcvN1I1TDZ1SHY5ejUrMlpwVEUrZHpJM0pNWjFkNGYrOU0weEhDU1ovamRweVJOWSt0T3dLR3Y2NytyaDVHdmVWVWw1Yys2MWdCaXFIQjFYOU1hZDc1RGhsanBrNkhPdDFGK084a0M1ZDlDeWVMVzFUN2x5TU0vM1dMWlEycjl2RmE5T3hoanRNUlJhdDJFM0pVdTlZcE9ZenNTZGRjMGlqOEV4VkN3UFM1eldkb2ZFTGhuL2dzM0xiNzZZTlJ4NHdJLzZRRmhsYVFKZkZUYVpIcXhSTXR5MmgxYmpmNkNhTEJUc2Z3NTc1am9HbVVNOFhOWlV3MVcrUVNqZFgvWnFKRzluOElFdFdZR0tuUDlJWVBmNlIvV21DVm1kNVZpdER3bVhleHV1NmRlcVU1b1J1T1hWSW5CRElJQmZwSkNXK0c4cG1zRUNYOXhaMEI1R08zc1NvZmhJdWYvUERkMlRnaEVydld6eHcraUZSNitqKzQ1azBDcHFLa01Edk9WVzFNc01YNU1VYWZZVHFmMHAzeWZKZWNBVzlDdEtWcnhBUnI2R2xwRTRKcGhOeExYdTdsWldiOUI3cUNST3JrTXhmeEFBQUFBRWxGVGtTdVFtQ0MiCn0K"/>
    </extobj>
    <extobj name="334E55B0-647D-440b-865C-3EC943EB4CBC-14">
      <extobjdata type="334E55B0-647D-440b-865C-3EC943EB4CBC" data="ewoJIkltZ1NldHRpbmdKc29uIiA6ICJ7XCJkcGlcIjpcIjYwMFwiLFwiZm9ybWF0XCI6XCJQTkdcIixcInRyYW5zcGFyZW50XCI6dHJ1ZSxcImF1dG9cIjpmYWxzZX0iLAoJIkxhdGV4IiA6ICJYRnNnUTE5N1FuMG9kaWtnWEYwPSIsCgkiTGF0ZXhJbWdCYXNlNjQiIDogImlWQk9SdzBLR2dvQUFBQU5TVWhFVWdBQUFOUUFBQUJUQkFNQUFBQVZSVFJMQUFBQU1GQk1WRVgvLy84QUFBQUFBQUFBQUFBQUFBQUFBQUFBQUFBQUFBQUFBQUFBQUFBQUFBQUFBQUFBQUFBQUFBQUFBQUFBQUFBdjNhQjdBQUFBRDNSU1RsTUFJbFNKdTkzdnpYWXltV2FyUkJDMVJ4QllBQUFBQ1hCSVdYTUFBQTdFQUFBT3hBR1ZLdzRiQUFBSUNFbEVRVlJvQmExWlBXeGpSUkMyWXp1Skw3RVRVZkJ6U0RoSTBORGtDb1JFbFVNSVJJTWNFS0xFa2VDRUJBSUhJWkJvOERXY1JJTlRJRVRuRTBJVUZEZ1UxRG5RRlFnQmpvUm9LTEJCL0RSd1B1RGlPKzRDd3pmNzN1N083RnVmWDRCWFpPZHZaL2JON3o2blVQZy9uanYzcDJxNWNYY3E2OTh3amsxV3AyNnJYSnJLK2plTXdaL1RkOVZicjA1bkhwbFRwdW4rS3hSdVBCakZOZDV3OStQMDlFTTdDYk8wSFJjS3FKMXJBVUdoVlhwQzRTa3k5eDZaNTJEWEVQcWJNYUdRdGt3blFwTEMxeThyTkVHT3M1Mm5QanZmb3NrK0tDVTZHeEhLa0RabUJMNUU1eko3M29TaFo3NEZ1WDRIWGNXeVIyc1ptU3loUm45bmlZclN1cUpRSUd6cDRaVDROVjVvam1nVXlrVHdueWp4ZG9TVmtocTBvNWtsV1ByWWtRYUhoU0VkT1BRNlFDY1dDaVcvU0pzS3I3V0lYdkdVWlhxZGpCYzlLUTR0MFc5eGhxQzIveEJJb2JCQnBGemFtaEQ5cmlUaXlEaEg3dXdwRC81QWRLQTgyb00vWjhXYmpROXlCTFJDMi82Y1JianZWWThDT2daVDJzV0tiWkZxSGkvUFNmKzhSWFJvZHlkckVhYk9hbElNSytkNjlkYkU3YTFDNzBtSEpVQ0g4cFJWTDg5NUNsMDZiYlUzaURJcDI4MVZWazBWY2FzdlhNZTBsWktLYmFMblEvYVEvRnVIUElmWDg5WGVzZ3ZXai9EZnZ0dWVBaXRoOUVJQnhoZEpsMHhNQnJTYWMxcVRJanZtNmJxeklWRmF5VkhBTEVtMGFqWXM0cVZFNGlkS0NybTA5Q0liMC8xcWFhYURwZ2RUTzRyRHlJSUxaWWJsQ2YwWnM4cEs3cVUxMnNvVUZVdVVJMlBHN25SckpNYU9KNEVHbWVzSCt5L1NNc3N6aHdPSG02VEM2WEFsYWJBTm1EcWJsVnBJSTVubGVFckpaWmFuUmFGbE1xTjZBRk5KZmlpcFNvNnlXZ2d5ZCs3QnlSZFd5V3RQV2dqcmtubDlibmF4MjhIOFZTRTZCVnh4cFdrRXFoMXEyUWlYeVVMTVF1ZEQ0aTNEMUY4UlZYTnZSSWdCYVpoRTIxS0hWMWVYYktkSFg1TUpRQno1TVV4dFd1RWpyaHQwVWV5b2NuKzJkZFBSbzlhOExjem5MQTZoTlFXYjZwRHozRjVhNllpQUtSbUJBVmRwQzZaV3MxcHlVZHBxOVBUUFlST2xsYituTTZDUDkrZFJsZXRtRkxPdHFxVEtveDlKbGx3VE1NVmxzblVST2I2VDVlck9FVlBRZTlxVHk2d0dSWjJHcjZrbXd6cFNid0dtWWdub1ZVeUhvSGZYYzN2OE9uaVpyWVEwVm0vUXc1emdCSlJwNUxmT2hsQ1krMTdLaEdxZWJQaEthZ2cxWUxnSFU5dGVQZ0xoaXVPZVV5K3VDUWs0ZjhlamJUWTdkRGVTcXFvNUhyUjdVSFBXeTBjZzdKYlBCMTRFM2xwMVdOVjAzcjV2d01wWksraVc0RW1IdTUwQytPNXQxTWh0Ri9CODkxVkxTcVBSakp6Y29pbWp0aytHMXBiakZRcHNxZ2xUd2d1QzY4RzZEeWNtanM5WFphcDJIellnVWR6dHUzUE9hNENwQTJOcUpHZ3hFQXEyTGIzcmdzSFRVN3lWRVlEeGkxYXl2V3NoclBPNGYzWHdWb0lVQlJIK0U1WlJjZG5NZDRKdzY0b0l2SWhqWWdyT2p3Nm0yNjF1ckZDNWIxRWt1Q3ZEcktsMUwxbFRhbkZDZnF0WVgwcUNuT3JIV2EwbGJtUlhMSkkxTmZEblhqeTBZcnl5QXdlNlYxbjJncndFRHNWY1J6TnllWkdObFdqblpha0JwZzQ0MldWYnRLWWFTZE5NMEEydm5YUE02VkFaeUtMNGZEWTNJNFpYcEFaanFodjVNb0NnNlRLOGc1K09EdyszWnpkZE02YndtbHRtQi82c243UVFyMXhYNjlHMHFQczhnSnpJWUJ6UEo3N3FGb2xDMzNrR010ZGg2cEpwdHl5bG41TDhCcEpsaFU4bFgvRjRRNWVaWm45UEZKMHV1VEc2Q0xKSUU4MmVzVXRvb0xLc2tJQXVWQnlhTlNOdS8rQWNveFJlMGhuQW5aM3Z0dnBvTE5zOG1lN2dSWllWMnJ4M0RPeDZoQ1VIdm5BcThyRGM4YS94aFBiK1pYRitsbFNsci9peXduczhsNGp3WC9UR0V4NEQxUEhaUE54V0hKN0MzQVMzRkJYSTJEc0ptQytyNG9BT1IwSTRQR1diVEh0bmllYWFrQ3NneE1qYmh1ZzBsdHM2WnlGZVhWbDkzNlREVmNscCtXdzBaTjlKYWtFTDRoc1QzMjVsdXZHV3NpWjA2UEw3ZUQ1L2lTYWZTRVBza1MxRmFMdWNVZDBHTXViR3lNRmFVeHNLblNjVURvSDB1ZnlPWXNBdHFpVWdWdGJ6NjV0YXNtMFNZaGgrM3Qra2YyMzFaZlZybjY2T3BJcWU3ME9HUExBZHJOamVrWEtjUUdzZ0lOMlY3cVhneDFaUlZ2V21PN2JSdEtKUnRKNjBuUys0OUVnc29peE1rUHZxOTZWNk14VlBoSFJab2NST1d6cldzbFdkMGxBV0l3TU90bE5LdWl5bHd3WEhOci9WSnVRelFWbWlmZmxwaGNDNnV3UEVTMzQ4bWMxdzBHa0dTcE1STC81WnRtZEN0R3dTMSsraEY3eUVnWHhaQVJXekR4akNhUHppZGpSTjhPcURSeHdsQWR5UElFV1U4YVVQbVhocmt4NE5wSHhaTWFPcjIxaVl2S2ljTndyRk01ZEhnWktlUzlWcUI5bjgxR2Z2dmt6MGJDREVKU0hhR1J4d1FrZ001RmNvMHo4aU90V2U3QW9SQTNaOXJkZmVneTA4azN0RElUMnQwS1JVeHh3R05Wd29mUE5BKzdHMWpKS21USUNieitNL0ZKL3VaSVQ0M3JMdHFYczZCZWZsRzN1cEVFSlpqVUphQkVkV0NaZjFkYXhLTnJNaUd3VnAwYmRoUWMyQXVDL3NlMkp3UGNCeFBXODZWQW02eWhSSldWYmNXYTRvdVVIWVB4WFhJZzBaQTB2TXJqM1orQnZoRHcvNWxQU2xZN0ltTEtWcld5Z0k5VlpZczhmeXVLYnVoN1BWR2wxbFdmMmNHYU81dEpUeW5BZkc3YThEQUd0dG1vVGxzT0h2YXRHVE1uRWNGbnBjRWhlWHpaUlRRLy82TXBTcTVGQ3prYWVxNnJlY0lYcUJ2MDB2M0hJWEFwVnBrT2k0b20yRjUwandZakRWb2xLNEthdm40WWhVWDMxSFJRUndqOXlPa1RVTmpkby9wKzRYcGV6bEtxb3BlcnFIOXNMcDVWbEhnNHF6MHFzKzI4VjVMYTZybTBsMlYxbmRFYkw4STFBV1o0U2lIMXhwanFBNkk3b1IzSHUwd0NLZDFJVC9ncFhrbE1rb1dyL3VRVExpTXdoZGU2ZU55RlZuSm1oazAzVFMzSFdhMDFnUG5lbEtjbktPcjA0Vi9NV3gvZ0ZQUUZva3JDaFJzZ0FBQUFCSlJVNUVya0pnZ2c9PSIKfQo="/>
    </extobj>
    <extobj name="334E55B0-647D-440b-865C-3EC943EB4CBC-15">
      <extobjdata type="334E55B0-647D-440b-865C-3EC943EB4CBC" data="ewoJIkltZ1NldHRpbmdKc29uIiA6ICJ7XCJkcGlcIjpcIjYwMFwiLFwiZm9ybWF0XCI6XCJQTkdcIixcInRyYW5zcGFyZW50XCI6dHJ1ZSxcImF1dG9cIjpmYWxzZX0iLAoJIkxhdGV4IiA6ICJYRnNnUTE5N1FuMG9kaWtnWEYwPSIsCgkiTGF0ZXhJbWdCYXNlNjQiIDogImlWQk9SdzBLR2dvQUFBQU5TVWhFVWdBQUFOUUFBQUJUQkFNQUFBQVZSVFJMQUFBQU1GQk1WRVgvLy84QUFBQUFBQUFBQUFBQUFBQUFBQUFBQUFBQUFBQUFBQUFBQUFBQUFBQUFBQUFBQUFBQUFBQUFBQUFBQUFBdjNhQjdBQUFBRDNSU1RsTUFJbFNKdTkzdnpYWXltV2FyUkJDMVJ4QllBQUFBQ1hCSVdYTUFBQTdFQUFBT3hBR1ZLdzRiQUFBSUNFbEVRVlJvQmExWlBXeGpSUkMyWXp1Skw3RVRVZkJ6U0RoSTBORGtDb1JFbFVNSVJJTWNFS0xFa2VDRUJBSUhJWkJvOERXY1JJTlRJRVRuRTBJVUZEZ1UxRG5RRlFnQmpvUm9LTEJCL0RSd1B1RGlPKzRDd3pmNzN1N083RnVmWDRCWFpPZHZaL2JON3o2blVQZy9uanYzcDJxNWNYY3E2OTh3amsxV3AyNnJYSnJLK2plTXdaL1RkOVZicjA1bkhwbFRwdW4rS3hSdVBCakZOZDV3OStQMDlFTTdDYk8wSFJjS3FKMXJBVUdoVlhwQzRTa3k5eDZaNTJEWEVQcWJNYUdRdGt3blFwTEMxeThyTkVHT3M1Mm5QanZmb3NrK0tDVTZHeEhLa0RabUJMNUU1eko3M29TaFo3NEZ1WDRIWGNXeVIyc1ptU3loUm45bmlZclN1cUpRSUd6cDRaVDROVjVvam1nVXlrVHdueWp4ZG9TVmtocTBvNWtsV1ByWWtRYUhoU0VkT1BRNlFDY1dDaVcvU0pzS3I3V0lYdkdVWlhxZGpCYzlLUTR0MFc5eGhxQzIveEJJb2JCQnBGemFtaEQ5cmlUaXlEaEg3dXdwRC81QWRLQTgyb00vWjhXYmpROXlCTFJDMi82Y1JianZWWThDT2daVDJzV0tiWkZxSGkvUFNmKzhSWFJvZHlkckVhYk9hbElNSytkNjlkYkU3YTFDNzBtSEpVQ0g4cFJWTDg5NUNsMDZiYlUzaURJcDI4MVZWazBWY2FzdlhNZTBsWktLYmFMblEvYVEvRnVIUElmWDg5WGVzZ3ZXai9EZnZ0dWVBaXRoOUVJQnhoZEpsMHhNQnJTYWMxcVRJanZtNmJxeklWRmF5VkhBTEVtMGFqWXM0cVZFNGlkS0NybTA5Q0liMC8xcWFhYURwZ2RUTzRyRHlJSUxaWWJsQ2YwWnM4cEs3cVUxMnNvVUZVdVVJMlBHN25SckpNYU9KNEVHbWVzSCt5L1NNc3N6aHdPSG02VEM2WEFsYWJBTm1EcWJsVnBJSTVubGVFckpaWmFuUmFGbE1xTjZBRk5KZmlpcFNvNnlXZ2d5ZCs3QnlSZFd5V3RQV2dqcmtubDlibmF4MjhIOFZTRTZCVnh4cFdrRXFoMXEyUWlYeVVMTVF1ZEQ0aTNEMUY4UlZYTnZSSWdCYVpoRTIxS0hWMWVYYktkSFg1TUpRQno1TVV4dFd1RWpyaHQwVWV5b2NuKzJkZFBSbzlhOExjem5MQTZoTlFXYjZwRHozRjVhNllpQUtSbUJBVmRwQzZaV3MxcHlVZHBxOVBUUFlST2xsYituTTZDUDkrZFJsZXRtRkxPdHFxVEtveDlKbGx3VE1NVmxzblVST2I2VDVlck9FVlBRZTlxVHk2d0dSWjJHcjZrbXd6cFNid0dtWWdub1ZVeUhvSGZYYzN2OE9uaVpyWVEwVm0vUXc1emdCSlJwNUxmT2hsQ1krMTdLaEdxZWJQaEthZ2cxWUxnSFU5dGVQZ0xoaXVPZVV5K3VDUWs0ZjhlamJUWTdkRGVTcXFvNUhyUjdVSFBXeTBjZzdKYlBCMTRFM2xwMVdOVjAzcjV2d01wWksraVc0RW1IdTUwQytPNXQxTWh0Ri9CODkxVkxTcVBSakp6Y29pbWp0aytHMXBiakZRcHNxZ2xUd2d1QzY4RzZEeWNtanM5WFphcDJIellnVWR6dHUzUE9hNENwQTJOcUpHZ3hFQXEyTGIzcmdzSFRVN3lWRVlEeGkxYXl2V3NoclBPNGYzWHdWb0lVQlJIK0U1WlJjZG5NZDRKdzY0b0l2SWhqWWdyT2p3Nm0yNjF1ckZDNWIxRWt1Q3ZEcktsMUwxbFRhbkZDZnF0WVgwcUNuT3JIV2EwbGJtUlhMSkkxTmZEblhqeTBZcnl5QXdlNlYxbjJncndFRHNWY1J6TnllWkdObFdqblpha0JwZzQ0MldWYnRLWWFTZE5NMEEydm5YUE02VkFaeUtMNGZEWTNJNFpYcEFaanFodjVNb0NnNlRLOGc1K09EdyszWnpkZE02YndtbHRtQi82c243UVFyMXhYNjlHMHFQczhnSnpJWUJ6UEo3N3FGb2xDMzNrR010ZGg2cEpwdHl5bG41TDhCcEpsaFU4bFgvRjRRNWVaWm45UEZKMHV1VEc2Q0xKSUU4MmVzVXRvb0xLc2tJQXVWQnlhTlNOdS8rQWNveFJlMGhuQW5aM3Z0dnBvTE5zOG1lN2dSWllWMnJ4M0RPeDZoQ1VIdm5BcThyRGM4YS94aFBiK1pYRitsbFNsci9peXduczhsNGp3WC9UR0V4NEQxUEhaUE54V0hKN0MzQVMzRkJYSTJEc0ptQytyNG9BT1IwSTRQR1diVEh0bmllYWFrQ3NneE1qYmh1ZzBsdHM2WnlGZVhWbDkzNlREVmNscCtXdzBaTjlKYWtFTDRoc1QzMjVsdXZHV3NpWjA2UEw3ZUQ1L2lTYWZTRVBza1MxRmFMdWNVZDBHTXViR3lNRmFVeHNLblNjVURvSDB1ZnlPWXNBdHFpVWdWdGJ6NjV0YXNtMFNZaGgrM3Qra2YyMzFaZlZybjY2T3BJcWU3ME9HUExBZHJOamVrWEtjUUdzZ0lOMlY3cVhneDFaUlZ2V21PN2JSdEtKUnRKNjBuUys0OUVnc29peE1rUHZxOTZWNk14VlBoSFJab2NST1d6cldzbFdkMGxBV0l3TU90bE5LdWl5bHd3WEhOci9WSnVRelFWbWlmZmxwaGNDNnV3UEVTMzQ4bWMxdzBHa0dTcE1STC81WnRtZEN0R3dTMSsraEY3eUVnWHhaQVJXekR4akNhUHppZGpSTjhPcURSeHdsQWR5UElFV1U4YVVQbVhocmt4NE5wSHhaTWFPcjIxaVl2S2ljTndyRk01ZEhnWktlUzlWcUI5bjgxR2Z2dmt6MGJDREVKU0hhR1J4d1FrZ001RmNvMHo4aU90V2U3QW9SQTNaOXJkZmVneTA4azN0RElUMnQwS1JVeHh3R05Wd29mUE5BKzdHMWpKS21USUNieitNL0ZKL3VaSVQ0M3JMdHFYczZCZWZsRzN1cEVFSlpqVUphQkVkV0NaZjFkYXhLTnJNaUd3VnAwYmRoUWMyQXVDL3NlMkp3UGNCeFBXODZWQW02eWhSSldWYmNXYTRvdVVIWVB4WFhJZzBaQTB2TXJqM1orQnZoRHcvNWxQU2xZN0ltTEtWcld5Z0k5VlpZczhmeXVLYnVoN1BWR2wxbFdmMmNHYU81dEpUeW5BZkc3YThEQUd0dG1vVGxzT0h2YXRHVE1uRWNGbnBjRWhlWHpaUlRRLy82TXBTcTVGQ3prYWVxNnJlY0lYcUJ2MDB2M0hJWEFwVnBrT2k0b20yRjUwandZakRWb2xLNEthdm40WWhVWDMxSFJRUndqOXlPa1RVTmpkby9wKzRYcGV6bEtxb3BlcnFIOXNMcDVWbEhnNHF6MHFzKzI4VjVMYTZybTBsMlYxbmRFYkw4STFBV1o0U2lIMXhwanFBNkk3b1IzSHUwd0NLZDFJVC9ncFhrbE1rb1dyL3VRVExpTXdoZGU2ZU55RlZuSm1oazAzVFMzSFdhMDFnUG5lbEtjbktPcjA0Vi9NV3gvZ0ZQUUZva3JDaFJzZ0FBQUFCSlJVNUVya0pnZ2c9PSIKfQo="/>
    </extobj>
    <extobj name="334E55B0-647D-440b-865C-3EC943EB4CBC-17">
      <extobjdata type="334E55B0-647D-440b-865C-3EC943EB4CBC" data="ewoJIkltZ1NldHRpbmdKc29uIiA6ICJ7XCJkcGlcIjpcIjYwMFwiLFwiZm9ybWF0XCI6XCJQTkdcIixcInRyYW5zcGFyZW50XCI6dHJ1ZSxcImF1dG9cIjpmYWxzZX0iLAoJIkxhdGV4IiA6ICJYRnNnUTE5N1FuMG9jQ2tnWEYwPSIsCgkiTGF0ZXhJbWdCYXNlNjQiIDogImlWQk9SdzBLR2dvQUFBQU5TVWhFVWdBQUFOTUFBQUJUQkFNQUFBRDNtUzh5QUFBQU1GQk1WRVgvLy84QUFBQUFBQUFBQUFBQUFBQUFBQUFBQUFBQUFBQUFBQUFBQUFBQUFBQUFBQUFBQUFBQUFBQUFBQUFBQUFBdjNhQjdBQUFBRDNSU1RsTUFJbFNKdTkzdnpYWXltV2FyUkJDMVJ4QllBQUFBQ1hCSVdYTUFBQTdFQUFBT3hBR1ZLdzRiQUFBSWMwbEVRVlJvQmExWnpXdGNWUlIvazhuM3h5U0lvSzFnSWxRWGJoSkVCRmNURUlvYm5TQ291NzRJallxaWsxSlV1dWxrVlhEalpDSGlib0pJRjBXYytCZE1sQzYwaUJNUXQ4NVViTzNHVG1xYWljYlk0Kys4OSs2OTU3eVB6S1QwTHViZGU4NjU1OXg3dnQ4Ynozc1E0OG50TEM2NWQ3TXc5d2NmNzg1a2J2UVhNMUgzZzJqK2s3M3J4bjQ3RzNsc3pDQmw2cy96Y3VVekdRd2ZldlkxZXV2RjlSQ2JYODJnMHVES3YzcXRWN1c5dGdhRXE0SExGSXk5eldCZFgwb2ppc01tYVNFT2t1c0JTanZ3U1paejl0cFZuN3Jib003VGh0eVROUy9lemNLRThPSmhFdjhwQkwzeksrQ0ZVM1NBUjRQbWtrUUp5QlRkUzhBVVlJalcxQm9MbHZSU0JQd0ZGeG9nYXNkcFV0WTNhVE1GS2tBNWlqdG9IcEsrdFJUTlE2OUZlM1o1eEtTeWZ3UXlRRlZqZktaOG9ndHUweVI5VElFV0hTaDlOa0YzMGhFT09oenpteUxSM3c3cmVYNlg2QzhKeUpoM2V2dk9oTmJnNzBSNzY1SmJEZnJzWWUrQXZObUhRWDJwNHh6VWQxRks4c1loYWtsQlVoZGovV2g1WHJyeVowUXg3ODlCMUVZcWR3VWM3T2ZxUTdSc040MkI3NkpkaFpNS3liUEVrSFpaNitjOG84SU5ab21rT2dORzFiN0Nxa1RLd3ZZSWFsS2dybG5ueWtUdm00VjV0aHplZ0pMUFFuK3gxN1FLdWdIOWJjZjVUTWV0RnlmZzlTanRwb0hqc0paTnVTVksyVEZNUjlhR2tOdFE3d0Jtd21sRE5vcExyY1lQNHZYRnBaYXlNY0hKOHdiTlZXb1FsVFR1aVBEUWxOMGhxQjdMT1JtRUU4YWtmaUtvZU1jZ2JXVnNGT0FVR3d1c25TSklnN3V3L2xKUzVtQ3Y0Z0JHVTBTVzNaRVRQNnhac3hDMWtTUWNvWmtrTUFiSko4TXhSaEV0bTJHR2FFSlVDdGNoRzNicHV4azZZc3dka295ZDN2c2htRTJjN3A1WExCdTBBd1FudTdUdVlQZ2czSC9VNzdTdU04VnVtVjRHL2ExeTE2ZkR0dGhaQytySUpFVDlKNkJtT3ZDSm1XVS9XNm9TalhhM0J3aXQyRmg1ZDhaN1NxR21neUR0UU5SU05yY2pNY1ZBTDRha0J1Y3F3VytyQisxQVdlc0c0U0ZJdVhCVUlXckJBWTgxSzZsRGx0WThyMGgzOG1IQ0s4cTBPaGtrVkIraVpvNGx3QkdYWmVuSnNlTTNhTGNZTmtnZG1VTlJhRDJQUzFXc28zR3NlczFVbEl5ekg3R09Rc1VOeWhzZ2RtZlF3cWJsMmw0eVFqeWNkODFSVHZOdGl0YkhjSkVOaTBSUHVZM1FzRWlMNkhlQ1pMSHBhRnZMbUNOSUk4UGpJZ3dJQjNTMzZiRUQ3aGpJTVo4VEtnWFdON0M5YkFzcWtDN2Q0ZjRMWGcyaVZvOFVnUmJIanBYemM0SVd5bDkzU3grb2d1c21JVXIwa1lRZ2FJRE5ocU5QbWJXc29HRHl0U09CT1dic3FzQU5JV3hpcm9KemlCNlc3MVBIL2sxTG56cTUvamw2NnNkdlkxei8yWmZVU0RSZ0g0MEJ6bTRRdmh5dGdSVE5BSXNxUVpUUVFrU25IMURMVGdTQnNSMERKV3FNMzJLR1dGSGhnTE9MTE1vWmlVVzFJMnpXQTU2MmFuQlYwUjZDVzJ4cngxMGFVdDJoNEM3TFhnV2lESnVzSjlTK1lIRGdzR3ptQ0JRempaN3p6bnFRS3ZvZ0Z1V1RkVSsxN1FteEFzdHRzNFJqMlRxUUZGVjN6RnFDMElPWUhiNVZXbDRhRlhwR2IrVk9qMkMwanBVVWhUSmx6bFFrV1ViNFZzMzB3amdpTHUrMVJGMUhNRm9USkd3Ri83SDdTczZYSUwwTXQ2aW5pNXE5WjA2SFo5Rng1ODdGY2xNZXlQUUlxekN0WTA3cWpZTkZWVlBlREVCWTM4S1BHUlZuSGs3UEpraTloQ2dSVmx3eE5nMERGcnpxemFlNlJjSDVBY2lsS29hRjQ2dHN3V3pobm92OHhNQ1JSQ29CaThVZzNZWkkrWnVYNzBBeXJGZ0w2NFlTN0t4bkJyQ09xeXFRS3R3TlJ0d0tpa2piN0xYUGpuVm9nR1JZUVMvV1ZHeWFPYnVGSjFDUk9RZWtpbXdiWkhidWJmWFJlRTlwa1grakljTUthWDdUd0xtQ3V3VkQ2eTRxcXFvNUNpb2I1Q1V6KzRSVXN3d3IzT005SzRsTHhvSmJZZWE3anRKWHg4QSszS2NrTW8zWjEzRktBc2lGVmE1SmgyMURoR2ZzbEJCdHdoc1hGcWJDS3g4ZmZsWWxrSkNQdnlYNHViRDZyVVNIMk9HRzc5SXdBMFZZd1RsdGhBR0RKWDRSSE5MZGVNdWdCbFJvL3dyR2p4OVE5enRHdTFGeXFaZUJZTFVUSVhHQkJVZUhOeWkrSXh0clRrQXhyWnhSYXhCRVkvOExoWURueTZUaUllWk1lT040a25RNHJGMnQrT3Y5SStpN3hYQmg5V2VkRGhTcXByVEV0b2lNREZXK0lWZ2dlZ1BQaDhrVTd3blNseEpoVlNnWlhpR2ZzT3UzUEJ2V0ZqZEpmdyt2UmRkRk5GeTA1RjZoWk90QUNKUmhoZm1hSTRVSkZHMFRlZzdjcHVEcjYzcU55S2c0ZHZDdE51UnhLUmFXTXF6WXNDSUhJSStvOTcweTdSZFhtY3NONnE2TEUzRW51aFd1WVMzanhJWG42Sndpa21FRlJGTXhoeG1EVzRRN2NJN2RJUzZwVTM3d1JpZjRsTTM1Y3dqanU5OHc1ckVTdlNJb2dxbXNWcHh0dHdXQmNsN3VCWExsQzk1WVUxczBlQWRwUjd2R0t0RHkyV3RmZmtpVS9MdWtKS29WTW9lS0Y2c1laaFNFMWNPMFIvUzJZUnp4SHhXdVAzVVpzakM2ejBkSThYQnhDV0JMNTZLV2pPR3dsSjBxcjhRQ25iK0J5RXozNkZYOFEvRzlObVlnRDlsczFRbHVhQmNjbGplZTFUaTNDV0dsUWwxZzFCUmh0K0FBQ0F4cHE3ejBkaHdqNWFpOHQ1b3NIbzZsbTZFdEVzeGo3UUZ5dWFORVdMbUZtdmxaWjFCVUtxeTRHSmd5RVZLNWo0cmNnS1Y5L3dCZFRuaUZacTVYTlVrSGN5d3A5S3d6Sk1KS0g4TVNqa3VMV21oeVVoVk5JQktPakZrUWo3c01KRnRzemFaait5Z05qNjlrV1AyUktLTUZwelJScldJOGl2MlpDa1hkT3VvVTNuVGpQdWJZaEdFVms4TExnblRURkx3Qm9mSVk2MHdoZi8xazRPWTVaQklwVjZzRkExWFB2RHVzZ3V0RjRjUWxvblA4Ym5yN3hOTXdWQ0pCb29jM0xXTkRKVVRCWjlia1dnRkxUTkY5cUdIK1NaT0VkVk5IRUZadGliRHppcXI5RnF3bnNMUWJLeTlzYTJ5NEdvb3lBUXBLdXFnSitWMHJqVVBmc1BEL3ZWdGZWU0RxN0pWbmt2czZNdHNrMGNlQnpPKzFneFk2dkg5eVp5a2pzSk9VUFNHam5EQWEzWlhYUDNyMXpSUzNIdTh2MWZZVUV4QVVWUzhUMzFQTlNJeHh1cjdXK1l4NENqWVAyTGpyaTFjdm9xcXNzVEhpR3ZjMUQyNE1aT2U0Z3VvYkg0RElrek5aVEFydVgrMy9BVkRzMXNScFBQeGZBQUFBQUVsRlRrU3VRbUNDIgp9Cg=="/>
    </extobj>
    <extobj name="334E55B0-647D-440b-865C-3EC943EB4CBC-18">
      <extobjdata type="334E55B0-647D-440b-865C-3EC943EB4CBC" data="ewoJIkltZ1NldHRpbmdKc29uIiA6ICJ7XCJkcGlcIjpcIjYwMFwiLFwiZm9ybWF0XCI6XCJQTkdcIixcInRyYW5zcGFyZW50XCI6dHJ1ZSxcImF1dG9cIjpmYWxzZX0iLAoJIkxhdGV4IiA6ICJYRnNnWEc5MlpYSnNhVzVsZTF4dFlYUm9jbTE3ZFdKOWZTaHdLU0JjWFE9PSIsCgkiTGF0ZXhJbWdCYXNlNjQiIDogImlWQk9SdzBLR2dvQUFBQU5TVWhFVWdBQUFMNEFBQUJjQkFNQUFBQWkxaEluQUFBQU1GQk1WRVgvLy84QUFBQUFBQUFBQUFBQUFBQUFBQUFBQUFBQUFBQUFBQUFBQUFBQUFBQUFBQUFBQUFBQUFBQUFBQUFBQUFBdjNhQjdBQUFBRDNSU1RsTUFJakpFVkhhSm1hdTczZS9ORUdZcldMUVdBQUFBQ1hCSVdYTUFBQTdFQUFBT3hBR1ZLdzRiQUFBSFIwbEVRVlJvQmUxWlRZaGJWUlIreVdSbWtreGZNN2h3MDBVaXVyQUlaaGJpUW9Sa280Z2c2VW9YSXBrdWJBVVhHUkcwb0pJdWRLRW9tVjJoS2dtNHFWWjlVd3NpN2NEclFoVDhZY2FOVkRjcGlBdFhHYXUxZG1iYTR6bjMzbk4va25mZlM3cXRiekh2M3ZQejNYUFBQVC8zWlFLWTZka0pabjFtZ29jN0QzOVdmLzR2ZjZkNG9QQ1JkNmVIcm5oWjB6TzY1N3l5NVJ0ZTF0U01JdFM4c21IMG81YzNMYVAvVjRya29kM3RGQzZ4ZnJydjl4YytpR3BlcVFOd3hjc0xnang4bHNJbFZrOFV2cHBYcXZlUGwwV00xbjRxT3hOL0FkWlRBUmJnWkNvL2VQeEVqRHVvK1lRYWtPSGc2SnBQbGVsNVhNQ0hIOGEzV016enJucDF0VUxIajM4QUxtbXg1TUU4REpJWmh0cnk0NDlnMmNnbGorTDBBRUNsaGhjL2hPdkpvQloxbE9tZ3VoZS9DRGN0cE9SaE9kT0Zmdnc2ckNXRFd0UUMvRzNOa29aKy9INVdkQkpjdEpjRWF0RzgrUGtwM0I4RWJUaGlnU1VNdmZnbHVKb2dQazRhd3NZNHlaMTc4WWZac1kxSXhhd0Q4T0szWWRXMUpIRTJCeGsxem9zZlpXY1hyUWdaWWo3OGZKWmhhanY5akczNjhCY2hNL1hGQ3FPTVkvTGhWeUN0TlNyajhWWE5DRE1mZm1QS2Ezb1owbnVBRDcrVFdWbmtIb3BBMTVUY3ZZOGRmL3ZzUUpEdWV1anBFNmN2U0c0UVNQeUQ3OFNiYnpuVmVNczl0OFB4bVpwUStTUGVQTXE2OUQ0SWdIOWIyQVpCbnNTY0dPcXlJZkIvQnJnSXNIdUZGTlFEME9RaHZoZVFmMk03Q01KbjRRTEFleFluTCtwdk92NDhmRmtMY2kvQzdvcFdSQ3RxZW9KbDVqeWFpTGVSQitCb1VJZ2RGdEFkNXU1WCsyeC83dmpyT0hUc1Y5ZVFMdnlySVJmRXRubWF4eVFxSVhjZTNrQ1NHektSdkVTRVc4by9LUENMaS8vb3Z2UTh1bExmK0Vxd3krRDRMbUdNNElyTEhWSHRGMkFQWGNWUFQxVzRoc0hQdWZqeEpTVTdBbjNqV3hKaHdSalZIWEdReDZSalFwQW1TMjVYQlhMRjRHUFJzUDJqclZrRWZhR3FPTlcvdXhhZ2I0QlRxUTkvOHNyVUFlVEV4bzhkZkZQblkxMFVxazdha04zb0gxaGhrNjNPMzFLSmJ1TkhEdjY2TnFhdG82WUJ0elExbUtQZEZrRXYzamJxbEVCU2NzbnlqNHUvcXBHR3dGazdzc3ZQSXBtTCtodEtjR1FYNWFwYWRocjhFakJzaDMxTmtHVUtHMXo3aU1GdnFtRVFWRlJVKy9GWlRaeWhha2RkK3dpSGRCRnFHYU03WmluQ2x5clQ0R095cTB0Sno3NWN0ZWlFdXNicFBiQ0sweXo0R0xpcTdEajRoMWNRUHpMWjNRZnI2bFZSbVRpTi9VRU1Lblg2dHYza2Ewd3FIVkdSYmYrUzJ0ZFUrS2c1SUxSZ2E3eTlGRUNmQ0M1bGZaZk5oTDhGQ25jQ0gzTjdRNndjQkZUaHlXUHlLYXRLT0pYOTZOa2RvVGFCanpBbkZTSmxjazJOS1M5a3Jaa1dYMWFUQ2Y4UGpVOHdTNmhucVdkcGx2TkYreVcrRXorRTFESTJWOEF1cnJQaVMvOU00RnZoWDdkQ2FiYjh3ckJSL25meWwreVBqTTBkM2lUUk1YL3BBaUhxMDBBTThJOWIzNDR3bVJncVBqdGNpQlFQWTFMZmM3U1E0QTFucUQrVXYydENxelYyNzhidzV6WkI0ZDlVeStLTDZ5Y0cySUNwYm44eDlodFZydXFzZ2VFdkQwWVVRYnMzYzZldzhVSEZMR3JYN1ZwSW1TTVJoN3FaeURscXI2dTFjS2dyQlpLNGZ4MHc5by8xZDJNL1pvNjZvcmo5MTZuK2FORkFMVVd2dG9wb3pBb200MFZFNWh5eVVYb1ZYL0pCRzFUbkxxdXF6cHlXQ2YrdUdSSzNxeHhuNFdNcnRmSFhHSVFXVTVPU2tSRGNIanN1d00wN1h3WjlaVGJ1ZlVNQlZWejhnY1pIbEcwNXdkdUlHc2w1ckxzWDd2R1NWc0JCckV6Q0NOdFI5RFpLc3dpYXJFOExUZVBQY1hsdFpTRXlta3R5Qy9hV05WMzBoYWFZWXV4Ukc4VW4zRVFYeXFId3Y1Ykh5RmhsdXNZVEJEd3haWFVZd3ptV29UY2FvcGJyc1hIRnE0alBOdFRoV20rZ0ZIb2NQVGp2NjNKTVREd3hkZksvdXFlTDkzOCt5anFIUkhjTjhUOVVtSFVZbFBlM3hRU3Z2YXVLR2dRZGZWcEV3dUwrelQ0TndnaStvTGQraXRvbTNPTWFrUy92WTB3QmZIdE1iS0VPSytIV2VhSVhJdDRnelJvY3FUVEJJZ0NyRVdrL0F2U1pZVDFMNXZqYXNQc1VmZ3JFNndKZkZaRTZWcjhpZkwwY1BoakJkVXUxWWk4V2pMQWpIdHF2QmZlN3g0THIxUGxVOFNPc0QzQWhnczhwSitocGtobDFTcWdueGZ3cnNTRWk0bVAyVFRNTVhGTEh1dnNjVGEybmJVZnJFNmZqelRlUitkcW5wNTcvN1I1TDZ1SHY5ejUrMlpwVEUrZHpJM0pNWjFkNGYrOU0weEhDU1ovamRweVJOWSt0T3dLR3Y2NytyaDVHdmVWVWw1Yys2MWdCaXFIQjFYOU1hZDc1RGhsanBrNkhPdDFGK084a0M1ZDlDeWVMVzFUN2x5TU0vM1dMWlEycjl2RmE5T3hoanRNUlJhdDJFM0pVdTlZcE9ZenNTZGRjMGlqOEV4VkN3UFM1eldkb2ZFTGhuL2dzM0xiNzZZTlJ4NHdJLzZRRmhsYVFKZkZUYVpIcXhSTXR5MmgxYmpmNkNhTEJUc2Z3NTc1am9HbVVNOFhOWlV3MVcrUVNqZFgvWnFKRzluOElFdFdZR0tuUDlJWVBmNlIvV21DVm1kNVZpdER3bVhleHV1NmRlcVU1b1J1T1hWSW5CRElJQmZwSkNXK0c4cG1zRUNYOXhaMEI1R08zc1NvZmhJdWYvUERkMlRnaEVydld6eHcraUZSNitqKzQ1azBDcHFLa01Edk9WVzFNc01YNU1VYWZZVHFmMHAzeWZKZWNBVzlDdEtWcnhBUnI2R2xwRTRKcGhOeExYdTdsWldiOUI3cUNST3JrTXhmeEFBQUFBRWxGVGtTdVFtQ0MiCn0K"/>
    </extobj>
    <extobj name="334E55B0-647D-440b-865C-3EC943EB4CBC-19">
      <extobjdata type="334E55B0-647D-440b-865C-3EC943EB4CBC" data="ewoJIkltZ1NldHRpbmdKc29uIiA6ICJ7XCJkcGlcIjpcIjYwMFwiLFwiZm9ybWF0XCI6XCJQTkdcIixcInRyYW5zcGFyZW50XCI6dHJ1ZSxcImF1dG9cIjpmYWxzZX0iLAoJIkxhdGV4IiA6ICJYRnNnUTE5N1FuMG9jQ2tnWEYwPSIsCgkiTGF0ZXhJbWdCYXNlNjQiIDogImlWQk9SdzBLR2dvQUFBQU5TVWhFVWdBQUFOTUFBQUJUQkFNQUFBRDNtUzh5QUFBQU1GQk1WRVgvLy84QUFBQUFBQUFBQUFBQUFBQUFBQUFBQUFBQUFBQUFBQUFBQUFBQUFBQUFBQUFBQUFBQUFBQUFBQUFBQUFBdjNhQjdBQUFBRDNSU1RsTUFJbFNKdTkzdnpYWXltV2FyUkJDMVJ4QllBQUFBQ1hCSVdYTUFBQTdFQUFBT3hBR1ZLdzRiQUFBSWMwbEVRVlJvQmExWnpXdGNWUlIvazhuM3h5U0lvSzFnSWxRWGJoSkVCRmNURUlvYm5TQ291NzRJallxaWsxSlV1dWxrVlhEalpDSGlib0pJRjBXYytCZE1sQzYwaUJNUXQ4NVViTzNHVG1xYWljYlk0Kys4OSs2OTU3eVB6S1QwTHViZGU4NjU1OXg3dnQ4Ynozc1E0OG50TEM2NWQ3TXc5d2NmNzg1a2J2UVhNMUgzZzJqK2s3M3J4bjQ3RzNsc3pDQmw2cy96Y3VVekdRd2ZldlkxZXV2RjlSQ2JYODJnMHVES3YzcXRWN1c5dGdhRXE0SExGSXk5eldCZFgwb2ppc01tYVNFT2t1c0JTanZ3U1paejl0cFZuN3Jib003VGh0eVROUy9lemNLRThPSmhFdjhwQkwzeksrQ0ZVM1NBUjRQbWtrUUp5QlRkUzhBVVlJalcxQm9MbHZSU0JQd0ZGeG9nYXNkcFV0WTNhVE1GS2tBNWlqdG9IcEsrdFJUTlE2OUZlM1o1eEtTeWZ3UXlRRlZqZktaOG9ndHUweVI5VElFV0hTaDlOa0YzMGhFT09oenpteUxSM3c3cmVYNlg2QzhKeUpoM2V2dk9oTmJnNzBSNzY1SmJEZnJzWWUrQXZObUhRWDJwNHh6VWQxRks4c1loYWtsQlVoZGovV2g1WHJyeVowUXg3ODlCMUVZcWR3VWM3T2ZxUTdSc040MkI3NkpkaFpNS3liUEVrSFpaNitjOG84SU5ab21rT2dORzFiN0Nxa1RLd3ZZSWFsS2dybG5ueWtUdm00VjV0aHplZ0pMUFFuK3gxN1FLdWdIOWJjZjVUTWV0RnlmZzlTanRwb0hqc0paTnVTVksyVEZNUjlhR2tOdFE3d0Jtd21sRE5vcExyY1lQNHZYRnBaYXlNY0hKOHdiTlZXb1FsVFR1aVBEUWxOMGhxQjdMT1JtRUU4YWtmaUtvZU1jZ2JXVnNGT0FVR3d1c25TSklnN3V3L2xKUzVtQ3Y0Z0JHVTBTVzNaRVRQNnhac3hDMWtTUWNvWmtrTUFiSko4TXhSaEV0bTJHR2FFSlVDdGNoRzNicHV4azZZc3dka295ZDN2c2htRTJjN3A1WExCdTBBd1FudTdUdVlQZ2czSC9VNzdTdU04VnVtVjRHL2ExeTE2ZkR0dGhaQytySUpFVDlKNkJtT3ZDSm1XVS9XNm9TalhhM0J3aXQyRmg1ZDhaN1NxR21neUR0UU5SU05yY2pNY1ZBTDRha0J1Y3F3VytyQisxQVdlc0c0U0ZJdVhCVUlXckJBWTgxSzZsRGx0WThyMGgzOG1IQ0s4cTBPaGtrVkIraVpvNGx3QkdYWmVuSnNlTTNhTGNZTmtnZG1VTlJhRDJQUzFXc28zR3NlczFVbEl5ekg3R09Rc1VOeWhzZ2RtZlF3cWJsMmw0eVFqeWNkODFSVHZOdGl0YkhjSkVOaTBSUHVZM1FzRWlMNkhlQ1pMSHBhRnZMbUNOSUk4UGpJZ3dJQjNTMzZiRUQ3aGpJTVo4VEtnWFdON0M5YkFzcWtDN2Q0ZjRMWGcyaVZvOFVnUmJIanBYemM0SVd5bDkzU3grb2d1c21JVXIwa1lRZ2FJRE5ocU5QbWJXc29HRHl0U09CT1dic3FzQU5JV3hpcm9KemlCNlc3MVBIL2sxTG56cTUvamw2NnNkdlkxei8yWmZVU0RSZ0g0MEJ6bTRRdmh5dGdSVE5BSXNxUVpUUVFrU25IMURMVGdTQnNSMERKV3FNMzJLR1dGSGhnTE9MTE1vWmlVVzFJMnpXQTU2MmFuQlYwUjZDVzJ4cngxMGFVdDJoNEM3TFhnV2lESnVzSjlTK1lIRGdzR3ptQ0JRempaN3p6bnFRS3ZvZ0Z1V1RkVSsxN1FteEFzdHRzNFJqMlRxUUZGVjN6RnFDMElPWUhiNVZXbDRhRlhwR2IrVk9qMkMwanBVVWhUSmx6bFFrV1ViNFZzMzB3amdpTHUrMVJGMUhNRm9USkd3Ri83SDdTczZYSUwwTXQ2aW5pNXE5WjA2SFo5Rng1ODdGY2xNZXlQUUlxekN0WTA3cWpZTkZWVlBlREVCWTM4S1BHUlZuSGs3UEpraTloQ2dSVmx3eE5nMERGcnpxemFlNlJjSDVBY2lsS29hRjQ2dHN3V3pobm92OHhNQ1JSQ29CaThVZzNZWkkrWnVYNzBBeXJGZ0w2NFlTN0t4bkJyQ09xeXFRS3R3TlJ0d0tpa2piN0xYUGpuVm9nR1JZUVMvV1ZHeWFPYnVGSjFDUk9RZWtpbXdiWkhidWJmWFJlRTlwa1grakljTUthWDdUd0xtQ3V3VkQ2eTRxcXFvNUNpb2I1Q1V6KzRSVXN3d3IzT005SzRsTHhvSmJZZWE3anRKWHg4QSszS2NrTW8zWjEzRktBc2lGVmE1SmgyMURoR2ZzbEJCdHdoc1hGcWJDS3g4ZmZsWWxrSkNQdnlYNHViRDZyVVNIMk9HRzc5SXdBMFZZd1RsdGhBR0RKWDRSSE5MZGVNdWdCbFJvL3dyR2p4OVE5enRHdTFGeXFaZUJZTFVUSVhHQkJVZUhOeWkrSXh0clRrQXhyWnhSYXhCRVkvOExoWURueTZUaUllWk1lT040a25RNHJGMnQrT3Y5SStpN3hYQmg5V2VkRGhTcXByVEV0b2lNREZXK0lWZ2dlZ1BQaDhrVTd3blNseEpoVlNnWlhpR2ZzT3UzUEJ2V0ZqZEpmdyt2UmRkRk5GeTA1RjZoWk90QUNKUmhoZm1hSTRVSkZHMFRlZzdjcHVEcjYzcU55S2c0ZHZDdE51UnhLUmFXTXF6WXNDSUhJSStvOTcweTdSZFhtY3NONnE2TEUzRW51aFd1WVMzanhJWG42Sndpa21FRlJGTXhoeG1EVzRRN2NJN2RJUzZwVTM3d1JpZjRsTTM1Y3dqanU5OHc1ckVTdlNJb2dxbXNWcHh0dHdXQmNsN3VCWExsQzk1WVUxczBlQWRwUjd2R0t0RHkyV3RmZmtpVS9MdWtKS29WTW9lS0Y2c1laaFNFMWNPMFIvUzJZUnp4SHhXdVAzVVpzakM2ejBkSThYQnhDV0JMNTZLV2pPR3dsSjBxcjhRQ25iK0J5RXozNkZYOFEvRzlObVlnRDlsczFRbHVhQmNjbGplZTFUaTNDV0dsUWwxZzFCUmh0K0FBQ0F4cHE3ejBkaHdqNWFpOHQ1b3NIbzZsbTZFdEVzeGo3UUZ5dWFORVdMbUZtdmxaWjFCVUtxeTRHSmd5RVZLNWo0cmNnS1Y5L3dCZFRuaUZacTVYTlVrSGN5d3A5S3d6Sk1KS0g4TVNqa3VMV21oeVVoVk5JQktPakZrUWo3c01KRnRzemFaait5Z05qNjlrV1AyUktLTUZwelJScldJOGl2MlpDa1hkT3VvVTNuVGpQdWJZaEdFVms4TExnblRURkx3Qm9mSVk2MHdoZi8xazRPWTVaQklwVjZzRkExWFB2RHVzZ3V0RjRjUWxvblA4Ym5yN3hOTXdWQ0pCb29jM0xXTkRKVVRCWjlia1dnRkxUTkY5cUdIK1NaT0VkVk5IRUZadGliRHppcXI5RnF3bnNMUWJLeTlzYTJ5NEdvb3lBUXBLdXFnSitWMHJqVVBmc1BEL3ZWdGZWU0RxN0pWbmt2czZNdHNrMGNlQnpPKzFneFk2dkg5eVp5a2pzSk9VUFNHam5EQWEzWlhYUDNyMXpSUzNIdTh2MWZZVUV4QVVWUzhUMzFQTlNJeHh1cjdXK1l4NENqWVAyTGpyaTFjdm9xcXNzVEhpR3ZjMUQyNE1aT2U0Z3VvYkg0RElrek5aVEFydVgrMy9BVkRzMXNScFBQeGZBQUFBQUVsRlRrU3VRbUNDIgp9Cg=="/>
    </extobj>
    <extobj name="334E55B0-647D-440b-865C-3EC943EB4CBC-20">
      <extobjdata type="334E55B0-647D-440b-865C-3EC943EB4CBC" data="ewoJIkltZ1NldHRpbmdKc29uIiA6ICJ7XCJkcGlcIjpcIjYwMFwiLFwiZm9ybWF0XCI6XCJQTkdcIixcInRyYW5zcGFyZW50XCI6dHJ1ZSxcImF1dG9cIjpmYWxzZX0iLAoJIkxhdGV4IiA6ICJYRnNnWEc5MlpYSnNhVzVsZTF4dFlYUm9jbTE3ZFdKOWZTaHdLU0JjWFE9PSIsCgkiTGF0ZXhJbWdCYXNlNjQiIDogImlWQk9SdzBLR2dvQUFBQU5TVWhFVWdBQUFMNEFBQUJjQkFNQUFBQWkxaEluQUFBQU1GQk1WRVgvLy84QUFBQUFBQUFBQUFBQUFBQUFBQUFBQUFBQUFBQUFBQUFBQUFBQUFBQUFBQUFBQUFBQUFBQUFBQUFBQUFBdjNhQjdBQUFBRDNSU1RsTUFJakpFVkhhSm1hdTczZS9ORUdZcldMUVdBQUFBQ1hCSVdYTUFBQTdFQUFBT3hBR1ZLdzRiQUFBSFIwbEVRVlJvQmUxWlRZaGJWUlIreVdSbWtreGZNN2h3MDBVaXVyQUlaaGJpUW9Sa280Z2c2VW9YSXBrdWJBVVhHUkcwb0pJdWRLRW9tVjJoS2dtNHFWWjlVd3NpN2NEclFoVDhZY2FOVkRjcGlBdFhHYXUxZG1iYTR6bjMzbk4va25mZlM3cXRiekh2M3ZQejNYUFBQVC8zWlFLWTZka0pabjFtZ29jN0QzOVdmLzR2ZjZkNG9QQ1JkNmVIcm5oWjB6TzY1N3l5NVJ0ZTF0U01JdFM4c21IMG81YzNMYVAvVjRya29kM3RGQzZ4ZnJydjl4YytpR3BlcVFOd3hjc0xnang4bHNJbFZrOFV2cHBYcXZlUGwwV00xbjRxT3hOL0FkWlRBUmJnWkNvL2VQeEVqRHVvK1lRYWtPSGc2SnBQbGVsNVhNQ0hIOGEzV016enJucDF0VUxIajM4QUxtbXg1TUU4REpJWmh0cnk0NDlnMmNnbGorTDBBRUNsaGhjL2hPdkpvQloxbE9tZ3VoZS9DRGN0cE9SaE9kT0Zmdnc2ckNXRFd0UUMvRzNOa29aKy9INVdkQkpjdEpjRWF0RzgrUGtwM0I4RWJUaGlnU1VNdmZnbHVKb2dQazRhd3NZNHlaMTc4WWZac1kxSXhhd0Q4T0szWWRXMUpIRTJCeGsxem9zZlpXY1hyUWdaWWo3OGZKWmhhanY5akczNjhCY2hNL1hGQ3FPTVkvTGhWeUN0TlNyajhWWE5DRE1mZm1QS2Ezb1owbnVBRDcrVFdWbmtIb3BBMTVUY3ZZOGRmL3ZzUUpEdWV1anBFNmN2U0c0UVNQeUQ3OFNiYnpuVmVNczl0OFB4bVpwUStTUGVQTXE2OUQ0SWdIOWIyQVpCbnNTY0dPcXlJZkIvQnJnSXNIdUZGTlFEME9RaHZoZVFmMk03Q01KbjRRTEFleFluTCtwdk92NDhmRmtMY2kvQzdvcFdSQ3RxZW9KbDVqeWFpTGVSQitCb1VJZ2RGdEFkNXU1WCsyeC83dmpyT0hUc1Y5ZVFMdnlySVJmRXRubWF4eVFxSVhjZTNrQ1NHektSdkVTRVc4by9LUENMaS8vb3Z2UTh1bExmK0Vxd3krRDRMbUdNNElyTEhWSHRGMkFQWGNWUFQxVzRoc0hQdWZqeEpTVTdBbjNqV3hKaHdSalZIWEdReDZSalFwQW1TMjVYQlhMRjRHUFJzUDJqclZrRWZhR3FPTlcvdXhhZ2I0QlRxUTkvOHNyVUFlVEV4bzhkZkZQblkxMFVxazdha04zb0gxaGhrNjNPMzFLSmJ1TkhEdjY2TnFhdG82WUJ0elExbUtQZEZrRXYzamJxbEVCU2NzbnlqNHUvcXBHR3dGazdzc3ZQSXBtTCtodEtjR1FYNWFwYWRocjhFakJzaDMxTmtHVUtHMXo3aU1GdnFtRVFWRlJVKy9GWlRaeWhha2RkK3dpSGRCRnFHYU03WmluQ2x5clQ0R095cTB0Sno3NWN0ZWlFdXNicFBiQ0sweXo0R0xpcTdEajRoMWNRUHpMWjNRZnI2bFZSbVRpTi9VRU1Lblg2dHYza2Ewd3FIVkdSYmYrUzJ0ZFUrS2c1SUxSZ2E3eTlGRUNmQ0M1bGZaZk5oTDhGQ25jQ0gzTjdRNndjQkZUaHlXUHlLYXRLT0pYOTZOa2RvVGFCanpBbkZTSmxjazJOS1M5a3Jaa1dYMWFUQ2Y4UGpVOHdTNmhucVdkcGx2TkYreVcrRXorRTFESTJWOEF1cnJQaVMvOU00RnZoWDdkQ2FiYjh3ckJSL25meWwreVBqTTBkM2lUUk1YL3BBaUhxMDBBTThJOWIzNDR3bVJncVBqdGNpQlFQWTFMZmM3U1E0QTFucUQrVXYydENxelYyNzhidzV6WkI0ZDlVeStLTDZ5Y0cySUNwYm44eDlodFZydXFzZ2VFdkQwWVVRYnMzYzZldzhVSEZMR3JYN1ZwSW1TTVJoN3FaeURscXI2dTFjS2dyQlpLNGZ4MHc5by8xZDJNL1pvNjZvcmo5MTZuK2FORkFMVVd2dG9wb3pBb200MFZFNWh5eVVYb1ZYL0pCRzFUbkxxdXF6cHlXQ2YrdUdSSzNxeHhuNFdNcnRmSFhHSVFXVTVPU2tSRGNIanN1d00wN1h3WjlaVGJ1ZlVNQlZWejhnY1pIbEcwNXdkdUlHc2w1ckxzWDd2R1NWc0JCckV6Q0NOdFI5RFpLc3dpYXJFOExUZVBQY1hsdFpTRXlta3R5Qy9hV05WMzBoYWFZWXV4Ukc4VW4zRVFYeXFId3Y1Ykh5RmhsdXNZVEJEd3haWFVZd3ptV29UY2FvcGJyc1hIRnE0alBOdFRoV20rZ0ZIb2NQVGp2NjNKTVREd3hkZksvdXFlTDkzOCt5anFIUkhjTjhUOVVtSFVZbFBlM3hRU3Z2YXVLR2dRZGZWcEV3dUwrelQ0TndnaStvTGQraXRvbTNPTWFrUy92WTB3QmZIdE1iS0VPSytIV2VhSVhJdDRnelJvY3FUVEJJZ0NyRVdrL0F2U1pZVDFMNXZqYXNQc1VmZ3JFNndKZkZaRTZWcjhpZkwwY1BoakJkVXUxWWk4V2pMQWpIdHF2QmZlN3g0THIxUGxVOFNPc0QzQWhnczhwSitocGtobDFTcWdueGZ3cnNTRWk0bVAyVFRNTVhGTEh1dnNjVGEybmJVZnJFNmZqelRlUitkcW5wNTcvN1I1TDZ1SHY5ejUrMlpwVEUrZHpJM0pNWjFkNGYrOU0weEhDU1ovamRweVJOWSt0T3dLR3Y2NytyaDVHdmVWVWw1Yys2MWdCaXFIQjFYOU1hZDc1RGhsanBrNkhPdDFGK084a0M1ZDlDeWVMVzFUN2x5TU0vM1dMWlEycjl2RmE5T3hoanRNUlJhdDJFM0pVdTlZcE9ZenNTZGRjMGlqOEV4VkN3UFM1eldkb2ZFTGhuL2dzM0xiNzZZTlJ4NHdJLzZRRmhsYVFKZkZUYVpIcXhSTXR5MmgxYmpmNkNhTEJUc2Z3NTc1am9HbVVNOFhOWlV3MVcrUVNqZFgvWnFKRzluOElFdFdZR0tuUDlJWVBmNlIvV21DVm1kNVZpdER3bVhleHV1NmRlcVU1b1J1T1hWSW5CRElJQmZwSkNXK0c4cG1zRUNYOXhaMEI1R08zc1NvZmhJdWYvUERkMlRnaEVydld6eHcraUZSNitqKzQ1azBDcHFLa01Edk9WVzFNc01YNU1VYWZZVHFmMHAzeWZKZWNBVzlDdEtWcnhBUnI2R2xwRTRKcGhOeExYdTdsWldiOUI3cUNST3JrTXhmeEFBQUFBRWxGVGtTdVFtQ0MiCn0K"/>
    </extobj>
  </extobjs>
</s:customData>
</file>

<file path=customXml/itemProps4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Designs\Blends.pot</Template>
  <TotalTime>0</TotalTime>
  <Words>2573</Words>
  <Application>WPS 演示</Application>
  <PresentationFormat>全屏显示(4:3)</PresentationFormat>
  <Paragraphs>504</Paragraphs>
  <Slides>25</Slides>
  <Notes>39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1" baseType="lpstr">
      <vt:lpstr>Arial</vt:lpstr>
      <vt:lpstr>宋体</vt:lpstr>
      <vt:lpstr>Wingdings</vt:lpstr>
      <vt:lpstr>Times New Roman</vt:lpstr>
      <vt:lpstr>汉仪书宋二KW</vt:lpstr>
      <vt:lpstr>Tahoma</vt:lpstr>
      <vt:lpstr>微软雅黑</vt:lpstr>
      <vt:lpstr>汉仪旗黑</vt:lpstr>
      <vt:lpstr>黑体</vt:lpstr>
      <vt:lpstr>汉仪中黑KW</vt:lpstr>
      <vt:lpstr>华文楷体</vt:lpstr>
      <vt:lpstr>微软雅黑 Light</vt:lpstr>
      <vt:lpstr>Times New Roman Italic</vt:lpstr>
      <vt:lpstr>宋体</vt:lpstr>
      <vt:lpstr>Arial Unicode MS</vt:lpstr>
      <vt:lpstr>Blends</vt:lpstr>
      <vt:lpstr>PowerPoint 演示文稿</vt:lpstr>
      <vt:lpstr>目录</vt:lpstr>
      <vt:lpstr>研究背景</vt:lpstr>
      <vt:lpstr>背景介绍</vt:lpstr>
      <vt:lpstr>研究背景</vt:lpstr>
      <vt:lpstr>PowerPoint 演示文稿</vt:lpstr>
      <vt:lpstr>Betweenness Centrality</vt:lpstr>
      <vt:lpstr>相关研究</vt:lpstr>
      <vt:lpstr>相关研究</vt:lpstr>
      <vt:lpstr>相关研究</vt:lpstr>
      <vt:lpstr>Ego-Betweenness </vt:lpstr>
      <vt:lpstr>算法介绍</vt:lpstr>
      <vt:lpstr>算法介绍</vt:lpstr>
      <vt:lpstr>如何有效地求前k个？</vt:lpstr>
      <vt:lpstr>算法介绍</vt:lpstr>
      <vt:lpstr>算法介绍</vt:lpstr>
      <vt:lpstr>算法介绍</vt:lpstr>
      <vt:lpstr>算法介绍</vt:lpstr>
      <vt:lpstr>实验结果</vt:lpstr>
      <vt:lpstr>Experiment</vt:lpstr>
      <vt:lpstr>Experiment</vt:lpstr>
      <vt:lpstr>Experiment</vt:lpstr>
      <vt:lpstr>总结与展望</vt:lpstr>
      <vt:lpstr>Summary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Dian Ouyang</dc:creator>
  <cp:lastModifiedBy>何智鹏</cp:lastModifiedBy>
  <cp:revision>5805</cp:revision>
  <cp:lastPrinted>2022-12-19T05:26:58Z</cp:lastPrinted>
  <dcterms:created xsi:type="dcterms:W3CDTF">2022-12-19T05:26:58Z</dcterms:created>
  <dcterms:modified xsi:type="dcterms:W3CDTF">2022-12-19T05:26:58Z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2856AA3F06E1782293199C63DE924D42</vt:lpwstr>
  </property>
  <property fmtid="{D5CDD505-2E9C-101B-9397-08002B2CF9AE}" pid="3" name="KSOProductBuildVer">
    <vt:lpwstr>2052-4.6.1.7467</vt:lpwstr>
  </property>
</Properties>
</file>