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31"/>
  </p:handoutMasterIdLst>
  <p:sldIdLst>
    <p:sldId id="699" r:id="rId3"/>
    <p:sldId id="258" r:id="rId5"/>
    <p:sldId id="259" r:id="rId6"/>
    <p:sldId id="700" r:id="rId7"/>
    <p:sldId id="446" r:id="rId8"/>
    <p:sldId id="629" r:id="rId9"/>
    <p:sldId id="706" r:id="rId10"/>
    <p:sldId id="518" r:id="rId11"/>
    <p:sldId id="703" r:id="rId12"/>
    <p:sldId id="704" r:id="rId13"/>
    <p:sldId id="705" r:id="rId14"/>
    <p:sldId id="519" r:id="rId15"/>
    <p:sldId id="520" r:id="rId16"/>
    <p:sldId id="521" r:id="rId17"/>
    <p:sldId id="708" r:id="rId18"/>
    <p:sldId id="709" r:id="rId19"/>
    <p:sldId id="710" r:id="rId20"/>
    <p:sldId id="713" r:id="rId21"/>
    <p:sldId id="714" r:id="rId22"/>
    <p:sldId id="682" r:id="rId23"/>
    <p:sldId id="632" r:id="rId24"/>
    <p:sldId id="633" r:id="rId25"/>
    <p:sldId id="634" r:id="rId26"/>
    <p:sldId id="635" r:id="rId27"/>
    <p:sldId id="683" r:id="rId28"/>
    <p:sldId id="715" r:id="rId29"/>
    <p:sldId id="640" r:id="rId30"/>
  </p:sldIdLst>
  <p:sldSz cx="9144000" cy="6858000" type="screen4x3"/>
  <p:notesSz cx="9906000" cy="67945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zp" initials="h" lastIdx="1" clrIdx="0"/>
  <p:cmAuthor id="2" name="GIANTtina" initials="G" lastIdx="26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4926"/>
    <a:srgbClr val="FFFFFF"/>
    <a:srgbClr val="BBBBBB"/>
    <a:srgbClr val="66CCFF"/>
    <a:srgbClr val="0000FF"/>
    <a:srgbClr val="0E9E5D"/>
    <a:srgbClr val="008000"/>
    <a:srgbClr val="005C2B"/>
    <a:srgbClr val="FF99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78" autoAdjust="0"/>
    <p:restoredTop sz="95588" autoAdjust="0"/>
  </p:normalViewPr>
  <p:slideViewPr>
    <p:cSldViewPr>
      <p:cViewPr varScale="1">
        <p:scale>
          <a:sx n="129" d="100"/>
          <a:sy n="129" d="100"/>
        </p:scale>
        <p:origin x="1040" y="192"/>
      </p:cViewPr>
      <p:guideLst>
        <p:guide orient="horz" pos="2202"/>
        <p:guide pos="2827"/>
      </p:guideLst>
    </p:cSldViewPr>
  </p:slideViewPr>
  <p:outlineViewPr>
    <p:cViewPr>
      <p:scale>
        <a:sx n="33" d="100"/>
        <a:sy n="33" d="100"/>
      </p:scale>
      <p:origin x="12" y="9148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8650"/>
    </p:cViewPr>
  </p:sorterViewPr>
  <p:notesViewPr>
    <p:cSldViewPr>
      <p:cViewPr varScale="1">
        <p:scale>
          <a:sx n="123" d="100"/>
          <a:sy n="123" d="100"/>
        </p:scale>
        <p:origin x="1136" y="184"/>
      </p:cViewPr>
      <p:guideLst>
        <p:guide orient="horz" pos="2181"/>
        <p:guide pos="306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customXml" Target="../customXml/item1.xml"/><Relationship Id="rId36" Type="http://schemas.openxmlformats.org/officeDocument/2006/relationships/customXmlProps" Target="../customXml/itemProps3.xml"/><Relationship Id="rId35" Type="http://schemas.openxmlformats.org/officeDocument/2006/relationships/commentAuthors" Target="commentAuthors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handoutMaster" Target="handoutMasters/handoutMaster1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92600" cy="339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 b="0">
                <a:latin typeface="Times New Roman" panose="02020603050405020304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13401" y="0"/>
            <a:ext cx="4292600" cy="339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b="0">
                <a:latin typeface="Times New Roman" panose="02020603050405020304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4775"/>
            <a:ext cx="4292600" cy="339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 b="0">
                <a:latin typeface="Times New Roman" panose="02020603050405020304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13401" y="6454775"/>
            <a:ext cx="4292600" cy="339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04043092-288A-409C-8AD5-D8A90586A3CA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92600" cy="339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 b="0">
                <a:latin typeface="Times New Roman" panose="02020603050405020304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13401" y="0"/>
            <a:ext cx="4292600" cy="339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b="0">
                <a:latin typeface="Times New Roman" panose="02020603050405020304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06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254375" y="509588"/>
            <a:ext cx="3397250" cy="25479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0801" y="3227388"/>
            <a:ext cx="7264400" cy="30575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4775"/>
            <a:ext cx="4292600" cy="339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 b="0">
                <a:latin typeface="Times New Roman" panose="02020603050405020304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13401" y="6454775"/>
            <a:ext cx="4292600" cy="339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8A4BAA1A-96E8-435C-850D-75A766991B98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dirty="0">
                <a:solidFill>
                  <a:schemeClr val="tx1"/>
                </a:solidFill>
              </a:rPr>
              <a:t>In accommodation-booking services such as Booking and Airbnb, a basic operation is to show several accommodations that are the closest to the location assigned by a user. </a:t>
            </a:r>
            <a:endParaRPr lang="en-AU" sz="1200" b="0" dirty="0">
              <a:solidFill>
                <a:schemeClr val="tx1"/>
              </a:solidFill>
            </a:endParaRPr>
          </a:p>
          <a:p>
            <a:r>
              <a:rPr lang="en-AU" sz="1200" b="0" dirty="0">
                <a:solidFill>
                  <a:schemeClr val="tx1"/>
                </a:solidFill>
              </a:rPr>
              <a:t>In restaurant-review services like Yelp, service providers need to present several restaurants near the user. In taxi-hailing services like Uber, several available vehicles near the pickup location are presented for users before they send the request.</a:t>
            </a:r>
            <a:endParaRPr lang="en-AU" sz="1200" b="0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65D26-9788-42EC-A62C-7E7A186AFA47}" type="slidenum">
              <a:rPr lang="en-AU" smtClean="0"/>
            </a:fld>
            <a:endParaRPr lang="en-A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dirty="0">
                <a:solidFill>
                  <a:schemeClr val="tx1"/>
                </a:solidFill>
              </a:rPr>
              <a:t>In accommodation-booking services such as Booking and Airbnb, a basic operation is to show several accommodations that are the closest to the location assigned by a user. </a:t>
            </a:r>
            <a:endParaRPr lang="en-AU" sz="1200" b="0" dirty="0">
              <a:solidFill>
                <a:schemeClr val="tx1"/>
              </a:solidFill>
            </a:endParaRPr>
          </a:p>
          <a:p>
            <a:r>
              <a:rPr lang="en-AU" sz="1200" b="0" dirty="0">
                <a:solidFill>
                  <a:schemeClr val="tx1"/>
                </a:solidFill>
              </a:rPr>
              <a:t>In restaurant-review services like Yelp, service providers need to present several restaurants near the user. In taxi-hailing services like Uber, several available vehicles near the pickup location are presented for users before they send the request.</a:t>
            </a:r>
            <a:endParaRPr lang="en-AU" sz="1200" b="0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65D26-9788-42EC-A62C-7E7A186AFA47}" type="slidenum">
              <a:rPr lang="en-AU" smtClean="0"/>
            </a:fld>
            <a:endParaRPr lang="en-A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dirty="0">
                <a:solidFill>
                  <a:schemeClr val="tx1"/>
                </a:solidFill>
              </a:rPr>
              <a:t>In accommodation-booking services such as Booking and Airbnb, a basic operation is to show several accommodations that are the closest to the location assigned by a user. </a:t>
            </a:r>
            <a:endParaRPr lang="en-AU" sz="1200" b="0" dirty="0">
              <a:solidFill>
                <a:schemeClr val="tx1"/>
              </a:solidFill>
            </a:endParaRPr>
          </a:p>
          <a:p>
            <a:r>
              <a:rPr lang="en-AU" sz="1200" b="0" dirty="0">
                <a:solidFill>
                  <a:schemeClr val="tx1"/>
                </a:solidFill>
              </a:rPr>
              <a:t>In restaurant-review services like Yelp, service providers need to present several restaurants near the user. In taxi-hailing services like Uber, several available vehicles near the pickup location are presented for users before they send the request.</a:t>
            </a:r>
            <a:endParaRPr lang="en-AU" sz="1200" b="0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65D26-9788-42EC-A62C-7E7A186AFA47}" type="slidenum">
              <a:rPr lang="en-AU" smtClean="0"/>
            </a:fld>
            <a:endParaRPr lang="en-A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dirty="0">
                <a:solidFill>
                  <a:schemeClr val="tx1"/>
                </a:solidFill>
              </a:rPr>
              <a:t>In accommodation-booking services such as Booking and Airbnb, a basic operation is to show several accommodations that are the closest to the location assigned by a user. </a:t>
            </a:r>
            <a:endParaRPr lang="en-AU" sz="1200" b="0" dirty="0">
              <a:solidFill>
                <a:schemeClr val="tx1"/>
              </a:solidFill>
            </a:endParaRPr>
          </a:p>
          <a:p>
            <a:r>
              <a:rPr lang="en-AU" sz="1200" b="0" dirty="0">
                <a:solidFill>
                  <a:schemeClr val="tx1"/>
                </a:solidFill>
              </a:rPr>
              <a:t>In restaurant-review services like Yelp, service providers need to present several restaurants near the user. In taxi-hailing services like Uber, several available vehicles near the pickup location are presented for users before they send the request.</a:t>
            </a:r>
            <a:endParaRPr lang="en-AU" sz="1200" b="0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65D26-9788-42EC-A62C-7E7A186AFA47}" type="slidenum">
              <a:rPr lang="en-AU" smtClean="0"/>
            </a:fld>
            <a:endParaRPr lang="en-A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dirty="0">
                <a:solidFill>
                  <a:schemeClr val="tx1"/>
                </a:solidFill>
              </a:rPr>
              <a:t>In accommodation-booking services such as Booking and Airbnb, a basic operation is to show several accommodations that are the closest to the location assigned by a user. </a:t>
            </a:r>
            <a:endParaRPr lang="en-AU" sz="1200" b="0" dirty="0">
              <a:solidFill>
                <a:schemeClr val="tx1"/>
              </a:solidFill>
            </a:endParaRPr>
          </a:p>
          <a:p>
            <a:r>
              <a:rPr lang="en-AU" sz="1200" b="0" dirty="0">
                <a:solidFill>
                  <a:schemeClr val="tx1"/>
                </a:solidFill>
              </a:rPr>
              <a:t>In restaurant-review services like Yelp, service providers need to present several restaurants near the user. In taxi-hailing services like Uber, several available vehicles near the pickup location are presented for users before they send the request.</a:t>
            </a:r>
            <a:endParaRPr lang="en-AU" sz="1200" b="0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65D26-9788-42EC-A62C-7E7A186AFA47}" type="slidenum">
              <a:rPr lang="en-AU" smtClean="0"/>
            </a:fld>
            <a:endParaRPr lang="en-A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dirty="0">
                <a:solidFill>
                  <a:schemeClr val="tx1"/>
                </a:solidFill>
              </a:rPr>
              <a:t>In accommodation-booking services such as Booking and Airbnb, a basic operation is to show several accommodations that are the closest to the location assigned by a user. </a:t>
            </a:r>
            <a:endParaRPr lang="en-AU" sz="1200" b="0" dirty="0">
              <a:solidFill>
                <a:schemeClr val="tx1"/>
              </a:solidFill>
            </a:endParaRPr>
          </a:p>
          <a:p>
            <a:r>
              <a:rPr lang="en-AU" sz="1200" b="0" dirty="0">
                <a:solidFill>
                  <a:schemeClr val="tx1"/>
                </a:solidFill>
              </a:rPr>
              <a:t>In restaurant-review services like Yelp, service providers need to present several restaurants near the user. In taxi-hailing services like Uber, several available vehicles near the pickup location are presented for users before they send the request.</a:t>
            </a:r>
            <a:endParaRPr lang="en-AU" sz="1200" b="0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65D26-9788-42EC-A62C-7E7A186AFA47}" type="slidenum">
              <a:rPr lang="en-AU" smtClean="0"/>
            </a:fld>
            <a:endParaRPr lang="en-A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dirty="0">
                <a:solidFill>
                  <a:schemeClr val="tx1"/>
                </a:solidFill>
              </a:rPr>
              <a:t>In accommodation-booking services such as Booking and Airbnb, a basic operation is to show several accommodations that are the closest to the location assigned by a user. </a:t>
            </a:r>
            <a:endParaRPr lang="en-AU" sz="1200" b="0" dirty="0">
              <a:solidFill>
                <a:schemeClr val="tx1"/>
              </a:solidFill>
            </a:endParaRPr>
          </a:p>
          <a:p>
            <a:r>
              <a:rPr lang="en-AU" sz="1200" b="0" dirty="0">
                <a:solidFill>
                  <a:schemeClr val="tx1"/>
                </a:solidFill>
              </a:rPr>
              <a:t>In restaurant-review services like Yelp, service providers need to present several restaurants near the user. In taxi-hailing services like Uber, several available vehicles near the pickup location are presented for users before they send the request.</a:t>
            </a:r>
            <a:endParaRPr lang="en-AU" sz="1200" b="0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65D26-9788-42EC-A62C-7E7A186AFA47}" type="slidenum">
              <a:rPr lang="en-AU" smtClean="0"/>
            </a:fld>
            <a:endParaRPr lang="en-A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dirty="0">
                <a:solidFill>
                  <a:schemeClr val="tx1"/>
                </a:solidFill>
              </a:rPr>
              <a:t>In accommodation-booking services such as Booking and Airbnb, a basic operation is to show several accommodations that are the closest to the location assigned by a user. </a:t>
            </a:r>
            <a:endParaRPr lang="en-AU" sz="1200" b="0" dirty="0">
              <a:solidFill>
                <a:schemeClr val="tx1"/>
              </a:solidFill>
            </a:endParaRPr>
          </a:p>
          <a:p>
            <a:r>
              <a:rPr lang="en-AU" sz="1200" b="0" dirty="0">
                <a:solidFill>
                  <a:schemeClr val="tx1"/>
                </a:solidFill>
              </a:rPr>
              <a:t>In restaurant-review services like Yelp, service providers need to present several restaurants near the user. In taxi-hailing services like Uber, several available vehicles near the pickup location are presented for users before they send the request.</a:t>
            </a:r>
            <a:endParaRPr lang="en-AU" sz="1200" b="0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65D26-9788-42EC-A62C-7E7A186AFA47}" type="slidenum">
              <a:rPr lang="en-AU" smtClean="0"/>
            </a:fld>
            <a:endParaRPr lang="en-A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dirty="0">
                <a:solidFill>
                  <a:schemeClr val="tx1"/>
                </a:solidFill>
              </a:rPr>
              <a:t>In accommodation-booking services such as Booking and Airbnb, a basic operation is to show several accommodations that are the closest to the location assigned by a user. </a:t>
            </a:r>
            <a:endParaRPr lang="en-AU" sz="1200" b="0" dirty="0">
              <a:solidFill>
                <a:schemeClr val="tx1"/>
              </a:solidFill>
            </a:endParaRPr>
          </a:p>
          <a:p>
            <a:r>
              <a:rPr lang="en-AU" sz="1200" b="0" dirty="0">
                <a:solidFill>
                  <a:schemeClr val="tx1"/>
                </a:solidFill>
              </a:rPr>
              <a:t>In restaurant-review services like Yelp, service providers need to present several restaurants near the user. In taxi-hailing services like Uber, several available vehicles near the pickup location are presented for users before they send the request.</a:t>
            </a:r>
            <a:endParaRPr lang="en-AU" sz="1200" b="0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65D26-9788-42EC-A62C-7E7A186AFA47}" type="slidenum">
              <a:rPr lang="en-AU" smtClean="0"/>
            </a:fld>
            <a:endParaRPr lang="en-A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dirty="0"/>
              <a:t>https://www.researchgate.net/figure/The-defined-Performance-ased-Standards-PBS-road-network-in-Australia-showing-PBS_fig4_265404087</a:t>
            </a:r>
            <a:endParaRPr lang="en-AU" dirty="0"/>
          </a:p>
          <a:p>
            <a:endParaRPr lang="en-AU" dirty="0"/>
          </a:p>
          <a:p>
            <a:r>
              <a:rPr lang="en-AU" dirty="0"/>
              <a:t>Road network is a weight</a:t>
            </a:r>
            <a:r>
              <a:rPr lang="en-AU" baseline="0" dirty="0"/>
              <a:t>ed graph. The weight of road can present distance and travel time. It is usually an approximate planar graph</a:t>
            </a:r>
            <a:endParaRPr lang="en-AU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65D26-9788-42EC-A62C-7E7A186AFA47}" type="slidenum">
              <a:rPr lang="en-AU" smtClean="0"/>
            </a:fld>
            <a:endParaRPr lang="en-A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dirty="0">
                <a:solidFill>
                  <a:schemeClr val="tx1"/>
                </a:solidFill>
              </a:rPr>
              <a:t>In accommodation-booking services such as Booking and Airbnb, a basic operation is to show several accommodations that are the closest to the location assigned by a user. </a:t>
            </a:r>
            <a:endParaRPr lang="en-AU" sz="1200" b="0" dirty="0">
              <a:solidFill>
                <a:schemeClr val="tx1"/>
              </a:solidFill>
            </a:endParaRPr>
          </a:p>
          <a:p>
            <a:r>
              <a:rPr lang="en-AU" sz="1200" b="0" dirty="0">
                <a:solidFill>
                  <a:schemeClr val="tx1"/>
                </a:solidFill>
              </a:rPr>
              <a:t>In restaurant-review services like Yelp, service providers need to present several restaurants near the user. In taxi-hailing services like Uber, several available vehicles near the pickup location are presented for users before they send the request.</a:t>
            </a:r>
            <a:endParaRPr lang="en-AU" sz="1200" b="0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65D26-9788-42EC-A62C-7E7A186AFA47}" type="slidenum">
              <a:rPr lang="en-AU" smtClean="0"/>
            </a:fld>
            <a:endParaRPr lang="en-A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dirty="0">
                <a:solidFill>
                  <a:schemeClr val="tx1"/>
                </a:solidFill>
              </a:rPr>
              <a:t>In accommodation-booking services such as Booking and Airbnb, a basic operation is to show several accommodations that are the closest to the location assigned by a user. </a:t>
            </a:r>
            <a:endParaRPr lang="en-AU" sz="1200" b="0" dirty="0">
              <a:solidFill>
                <a:schemeClr val="tx1"/>
              </a:solidFill>
            </a:endParaRPr>
          </a:p>
          <a:p>
            <a:r>
              <a:rPr lang="en-AU" sz="1200" b="0" dirty="0">
                <a:solidFill>
                  <a:schemeClr val="tx1"/>
                </a:solidFill>
              </a:rPr>
              <a:t>In restaurant-review services like Yelp, service providers need to present several restaurants near the user. In taxi-hailing services like Uber, several available vehicles near the pickup location are presented for users before they send the request.</a:t>
            </a:r>
            <a:endParaRPr lang="en-AU" sz="1200" b="0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65D26-9788-42EC-A62C-7E7A186AFA47}" type="slidenum">
              <a:rPr lang="en-AU" smtClean="0"/>
            </a:fld>
            <a:endParaRPr lang="en-A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dirty="0">
                <a:solidFill>
                  <a:schemeClr val="tx1"/>
                </a:solidFill>
              </a:rPr>
              <a:t>In accommodation-booking services such as Booking and Airbnb, a basic operation is to show several accommodations that are the closest to the location assigned by a user. </a:t>
            </a:r>
            <a:endParaRPr lang="en-AU" sz="1200" b="0" dirty="0">
              <a:solidFill>
                <a:schemeClr val="tx1"/>
              </a:solidFill>
            </a:endParaRPr>
          </a:p>
          <a:p>
            <a:r>
              <a:rPr lang="en-AU" sz="1200" b="0" dirty="0">
                <a:solidFill>
                  <a:schemeClr val="tx1"/>
                </a:solidFill>
              </a:rPr>
              <a:t>In restaurant-review services like Yelp, service providers need to present several restaurants near the user. In taxi-hailing services like Uber, several available vehicles near the pickup location are presented for users before they send the request.</a:t>
            </a:r>
            <a:endParaRPr lang="en-AU" sz="1200" b="0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65D26-9788-42EC-A62C-7E7A186AFA47}" type="slidenum">
              <a:rPr lang="en-AU" smtClean="0"/>
            </a:fld>
            <a:endParaRPr lang="en-A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dirty="0">
                <a:solidFill>
                  <a:schemeClr val="tx1"/>
                </a:solidFill>
              </a:rPr>
              <a:t>In accommodation-booking services such as Booking and Airbnb, a basic operation is to show several accommodations that are the closest to the location assigned by a user. </a:t>
            </a:r>
            <a:endParaRPr lang="en-AU" sz="1200" b="0" dirty="0">
              <a:solidFill>
                <a:schemeClr val="tx1"/>
              </a:solidFill>
            </a:endParaRPr>
          </a:p>
          <a:p>
            <a:r>
              <a:rPr lang="en-AU" sz="1200" b="0" dirty="0">
                <a:solidFill>
                  <a:schemeClr val="tx1"/>
                </a:solidFill>
              </a:rPr>
              <a:t>In restaurant-review services like Yelp, service providers need to present several restaurants near the user. In taxi-hailing services like Uber, several available vehicles near the pickup location are presented for users before they send the request.</a:t>
            </a:r>
            <a:endParaRPr lang="en-AU" sz="1200" b="0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65D26-9788-42EC-A62C-7E7A186AFA47}" type="slidenum">
              <a:rPr lang="en-AU" smtClean="0"/>
            </a:fld>
            <a:endParaRPr lang="en-A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dirty="0">
                <a:solidFill>
                  <a:schemeClr val="tx1"/>
                </a:solidFill>
              </a:rPr>
              <a:t>In accommodation-booking services such as Booking and Airbnb, a basic operation is to show several accommodations that are the closest to the location assigned by a user. </a:t>
            </a:r>
            <a:endParaRPr lang="en-AU" sz="1200" b="0" dirty="0">
              <a:solidFill>
                <a:schemeClr val="tx1"/>
              </a:solidFill>
            </a:endParaRPr>
          </a:p>
          <a:p>
            <a:r>
              <a:rPr lang="en-AU" sz="1200" b="0" dirty="0">
                <a:solidFill>
                  <a:schemeClr val="tx1"/>
                </a:solidFill>
              </a:rPr>
              <a:t>In restaurant-review services like Yelp, service providers need to present several restaurants near the user. In taxi-hailing services like Uber, several available vehicles near the pickup location are presented for users before they send the request.</a:t>
            </a:r>
            <a:endParaRPr lang="en-AU" sz="1200" b="0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65D26-9788-42EC-A62C-7E7A186AFA47}" type="slidenum">
              <a:rPr lang="en-AU" smtClean="0"/>
            </a:fld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2771800" y="828668"/>
            <a:ext cx="6015042" cy="671506"/>
          </a:xfrm>
        </p:spPr>
        <p:txBody>
          <a:bodyPr/>
          <a:lstStyle>
            <a:lvl1pPr algn="r">
              <a:defRPr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097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  <a:prstGeom prst="rect">
            <a:avLst/>
          </a:prstGeom>
        </p:spPr>
        <p:txBody>
          <a:bodyPr/>
          <a:lstStyle>
            <a:lvl1pPr eaLnBrk="1" hangingPunct="1">
              <a:defRPr b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19475" y="6400800"/>
            <a:ext cx="2895600" cy="457200"/>
          </a:xfrm>
          <a:prstGeom prst="rect">
            <a:avLst/>
          </a:prstGeom>
        </p:spPr>
        <p:txBody>
          <a:bodyPr/>
          <a:lstStyle>
            <a:lvl1pPr eaLnBrk="1" hangingPunct="1">
              <a:defRPr b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8257CA51-0034-49E4-B4B3-8AFF8F668DA9}" type="slidenum">
              <a:rPr lang="zh-CN" altLang="en-US" smtClean="0"/>
            </a:fld>
            <a:endParaRPr lang="en-US" altLang="zh-CN"/>
          </a:p>
        </p:txBody>
      </p:sp>
      <p:sp>
        <p:nvSpPr>
          <p:cNvPr id="8" name="Rectangle 7"/>
          <p:cNvSpPr/>
          <p:nvPr userDrawn="1"/>
        </p:nvSpPr>
        <p:spPr>
          <a:xfrm>
            <a:off x="0" y="1484784"/>
            <a:ext cx="533400" cy="228600"/>
          </a:xfrm>
          <a:prstGeom prst="rect">
            <a:avLst/>
          </a:prstGeom>
          <a:solidFill>
            <a:srgbClr val="FFCC99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590550" y="1484784"/>
            <a:ext cx="8553450" cy="228600"/>
          </a:xfrm>
          <a:prstGeom prst="rect">
            <a:avLst/>
          </a:prstGeom>
          <a:solidFill>
            <a:srgbClr val="0070C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59632" y="285728"/>
            <a:ext cx="7527210" cy="533400"/>
          </a:xfrm>
        </p:spPr>
        <p:txBody>
          <a:bodyPr/>
          <a:lstStyle>
            <a:lvl1pPr>
              <a:defRPr sz="3800" b="1">
                <a:solidFill>
                  <a:srgbClr val="005C2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071563"/>
            <a:ext cx="8911350" cy="518160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p"/>
              <a:defRPr sz="3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ts val="0"/>
              </a:spcBef>
              <a:buFont typeface="Wingdings" panose="05000000000000000000" pitchFamily="2" charset="2"/>
              <a:buChar char="l"/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spcBef>
                <a:spcPts val="0"/>
              </a:spcBef>
              <a:defRPr sz="2800" b="1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>
              <a:spcBef>
                <a:spcPts val="0"/>
              </a:spcBef>
              <a:defRPr sz="24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>
              <a:defRPr sz="18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  <a:prstGeom prst="rect">
            <a:avLst/>
          </a:prstGeom>
        </p:spPr>
        <p:txBody>
          <a:bodyPr/>
          <a:lstStyle>
            <a:lvl1pPr eaLnBrk="1" hangingPunct="1"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400800"/>
            <a:ext cx="2895600" cy="457200"/>
          </a:xfrm>
          <a:prstGeom prst="rect">
            <a:avLst/>
          </a:prstGeom>
        </p:spPr>
        <p:txBody>
          <a:bodyPr/>
          <a:lstStyle>
            <a:lvl1pPr eaLnBrk="1" hangingPunct="1">
              <a:defRPr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262E079A-18BC-42B2-A6C0-61BFA2EC9C47}" type="slidenum">
              <a:rPr lang="zh-CN" altLang="en-US" smtClean="0"/>
            </a:fld>
            <a:endParaRPr lang="en-US" altLang="zh-CN"/>
          </a:p>
        </p:txBody>
      </p:sp>
      <p:sp>
        <p:nvSpPr>
          <p:cNvPr id="11" name="Rectangle 8"/>
          <p:cNvSpPr/>
          <p:nvPr userDrawn="1"/>
        </p:nvSpPr>
        <p:spPr>
          <a:xfrm>
            <a:off x="590550" y="896144"/>
            <a:ext cx="8553450" cy="228600"/>
          </a:xfrm>
          <a:prstGeom prst="rect">
            <a:avLst/>
          </a:prstGeom>
          <a:solidFill>
            <a:srgbClr val="0070C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rgbClr val="FFFFFF"/>
              </a:solidFill>
              <a:ea typeface="宋体" pitchFamily="2" charset="-122"/>
              <a:cs typeface="Arial" panose="020B0604020202020204" pitchFamily="34" charset="0"/>
            </a:endParaRPr>
          </a:p>
        </p:txBody>
      </p:sp>
      <p:sp>
        <p:nvSpPr>
          <p:cNvPr id="12" name="Rectangle 7"/>
          <p:cNvSpPr/>
          <p:nvPr userDrawn="1"/>
        </p:nvSpPr>
        <p:spPr>
          <a:xfrm>
            <a:off x="0" y="896144"/>
            <a:ext cx="533400" cy="228600"/>
          </a:xfrm>
          <a:prstGeom prst="rect">
            <a:avLst/>
          </a:prstGeom>
          <a:solidFill>
            <a:srgbClr val="FFCC99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2400">
              <a:solidFill>
                <a:srgbClr val="FFFFFF"/>
              </a:solidFill>
              <a:ea typeface="宋体" pitchFamily="2" charset="-122"/>
              <a:cs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" y="4614"/>
            <a:ext cx="897092" cy="89709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" y="4614"/>
            <a:ext cx="897092" cy="897092"/>
          </a:xfrm>
          <a:prstGeom prst="rect">
            <a:avLst/>
          </a:prstGeom>
        </p:spPr>
      </p:pic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7806BD-A5F0-4A34-A4DD-364182D94B6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7806BD-A5F0-4A34-A4DD-364182D94B6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0" y="6248400"/>
            <a:ext cx="9144000" cy="609600"/>
            <a:chOff x="0" y="6248400"/>
            <a:chExt cx="12192000" cy="609600"/>
          </a:xfrm>
          <a:solidFill>
            <a:srgbClr val="002060"/>
          </a:solidFill>
        </p:grpSpPr>
        <p:sp>
          <p:nvSpPr>
            <p:cNvPr id="10" name="Rectangle 9"/>
            <p:cNvSpPr/>
            <p:nvPr/>
          </p:nvSpPr>
          <p:spPr>
            <a:xfrm>
              <a:off x="0" y="6248400"/>
              <a:ext cx="12192000" cy="609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en-MY" sz="1350" dirty="0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0" y="6248400"/>
              <a:ext cx="152400" cy="609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en-MY" sz="1350"/>
            </a:p>
          </p:txBody>
        </p:sp>
      </p:grp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570" y="6235700"/>
            <a:ext cx="466725" cy="6223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929" y="6176966"/>
            <a:ext cx="1828800" cy="7524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0862" y="6206335"/>
            <a:ext cx="722643" cy="69373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444" y="0"/>
            <a:ext cx="8137922" cy="1028700"/>
          </a:xfrm>
        </p:spPr>
        <p:txBody>
          <a:bodyPr anchor="b" anchorCtr="0">
            <a:normAutofit/>
          </a:bodyPr>
          <a:lstStyle>
            <a:lvl1pPr>
              <a:defRPr sz="3000">
                <a:solidFill>
                  <a:srgbClr val="394479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051299" y="6235704"/>
            <a:ext cx="1041402" cy="20638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902150" y="5964235"/>
            <a:ext cx="2182416" cy="206381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502444" y="1028704"/>
            <a:ext cx="8137922" cy="45719"/>
            <a:chOff x="0" y="990600"/>
            <a:chExt cx="12192001" cy="45719"/>
          </a:xfrm>
          <a:solidFill>
            <a:srgbClr val="C4251F"/>
          </a:solidFill>
        </p:grpSpPr>
        <p:sp>
          <p:nvSpPr>
            <p:cNvPr id="15" name="Rectangle 14"/>
            <p:cNvSpPr/>
            <p:nvPr/>
          </p:nvSpPr>
          <p:spPr>
            <a:xfrm>
              <a:off x="0" y="990600"/>
              <a:ext cx="11811000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en-MY" sz="135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1623040" y="990600"/>
              <a:ext cx="568961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endParaRPr lang="en-MY" sz="1350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>
        <p159:morph option="byObject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699793" y="357188"/>
            <a:ext cx="6229896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994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0" sz="14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8A7806BD-A5F0-4A34-A4DD-364182D94B64}" type="slidenum">
              <a:rPr lang="zh-CN" altLang="en-US" smtClean="0"/>
            </a:fld>
            <a:endParaRPr lang="en-US" altLang="zh-CN"/>
          </a:p>
        </p:txBody>
      </p:sp>
      <p:sp>
        <p:nvSpPr>
          <p:cNvPr id="1028" name="Line 12"/>
          <p:cNvSpPr>
            <a:spLocks noChangeShapeType="1"/>
          </p:cNvSpPr>
          <p:nvPr/>
        </p:nvSpPr>
        <p:spPr bwMode="auto">
          <a:xfrm>
            <a:off x="71438" y="1000125"/>
            <a:ext cx="8610600" cy="0"/>
          </a:xfrm>
          <a:prstGeom prst="line">
            <a:avLst/>
          </a:prstGeom>
          <a:noFill/>
          <a:ln w="76200">
            <a:solidFill>
              <a:srgbClr val="0070C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800" b="1">
          <a:solidFill>
            <a:srgbClr val="005C2B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2060"/>
          </a:solidFill>
          <a:latin typeface="Tahoma" panose="020B0604030504040204" pitchFamily="34" charset="0"/>
          <a:ea typeface="黑体" pitchFamily="2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2060"/>
          </a:solidFill>
          <a:latin typeface="Tahoma" panose="020B0604030504040204" pitchFamily="34" charset="0"/>
          <a:ea typeface="黑体" pitchFamily="2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2060"/>
          </a:solidFill>
          <a:latin typeface="Tahoma" panose="020B0604030504040204" pitchFamily="34" charset="0"/>
          <a:ea typeface="黑体" pitchFamily="2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002060"/>
          </a:solidFill>
          <a:latin typeface="Tahoma" panose="020B0604030504040204" pitchFamily="34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hlink"/>
          </a:solidFill>
          <a:latin typeface="Tahoma" panose="020B0604030504040204" pitchFamily="34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hlink"/>
          </a:solidFill>
          <a:latin typeface="Tahoma" panose="020B0604030504040204" pitchFamily="34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hlink"/>
          </a:solidFill>
          <a:latin typeface="Tahoma" panose="020B0604030504040204" pitchFamily="34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hlink"/>
          </a:solidFill>
          <a:latin typeface="Tahoma" panose="020B0604030504040204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2800">
          <a:solidFill>
            <a:srgbClr val="0000FF"/>
          </a:solidFill>
          <a:latin typeface="+mn-lt"/>
          <a:ea typeface="黑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ü"/>
        <a:defRPr kumimoji="1" sz="2400">
          <a:solidFill>
            <a:schemeClr val="tx1"/>
          </a:solidFill>
          <a:latin typeface="黑体" pitchFamily="2" charset="-122"/>
          <a:ea typeface="黑体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000" b="1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1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44896" y="1772920"/>
            <a:ext cx="8991600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AU" sz="3200" dirty="0"/>
              <a:t>Fast fully dynamic labelling for distance queries</a:t>
            </a:r>
            <a:endParaRPr lang="en-US" altLang="en-AU" sz="3200" dirty="0"/>
          </a:p>
        </p:txBody>
      </p:sp>
      <p:sp>
        <p:nvSpPr>
          <p:cNvPr id="5" name="Subtitle 2"/>
          <p:cNvSpPr txBox="1"/>
          <p:nvPr/>
        </p:nvSpPr>
        <p:spPr>
          <a:xfrm>
            <a:off x="323630" y="3717032"/>
            <a:ext cx="8434132" cy="843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/>
              <a:t>Muhammad Farhan</a:t>
            </a:r>
            <a:r>
              <a:rPr lang="en-US" altLang="en-US" sz="1600" dirty="0"/>
              <a:t>, Qing Wang, Yu Lin</a:t>
            </a:r>
            <a:r>
              <a:rPr lang="en-US" altLang="en-US" sz="1600" dirty="0">
                <a:sym typeface="+mn-ea"/>
              </a:rPr>
              <a:t>, </a:t>
            </a:r>
            <a:r>
              <a:rPr lang="en-US" altLang="en-US" sz="1600" dirty="0"/>
              <a:t>Brendan McKay </a:t>
            </a:r>
            <a:endParaRPr lang="en-US" altLang="zh-CN" sz="1600" baseline="30000" dirty="0"/>
          </a:p>
          <a:p>
            <a:pPr>
              <a:lnSpc>
                <a:spcPct val="200000"/>
              </a:lnSpc>
            </a:pPr>
            <a:r>
              <a:rPr lang="en-US" sz="2000" baseline="30000" dirty="0"/>
              <a:t>VLDB </a:t>
            </a:r>
            <a:r>
              <a:rPr lang="en-US" altLang="zh-CN" sz="2000" baseline="30000" dirty="0"/>
              <a:t>2022</a:t>
            </a:r>
            <a:endParaRPr lang="en-US" sz="2000" baseline="30000" dirty="0"/>
          </a:p>
          <a:p>
            <a:endParaRPr lang="en-US" sz="1600" dirty="0"/>
          </a:p>
          <a:p>
            <a:endParaRPr 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321244" y="5157192"/>
            <a:ext cx="450151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汇报人：何智鹏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指导老师：欧阳典</a:t>
            </a:r>
            <a:endParaRPr kumimoji="1"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Picture 4" descr="http://zsjy.gzhu.edu.cn/images/pic_logo.pn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45034" b="-7143"/>
          <a:stretch>
            <a:fillRect/>
          </a:stretch>
        </p:blipFill>
        <p:spPr bwMode="auto">
          <a:xfrm>
            <a:off x="35496" y="72508"/>
            <a:ext cx="3463289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4614"/>
            <a:ext cx="1113116" cy="111311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814" y="26865"/>
            <a:ext cx="1484186" cy="10686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20"/>
    </mc:Choice>
    <mc:Fallback>
      <p:transition spd="slow" advTm="312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AU" dirty="0">
                <a:sym typeface="+mn-ea"/>
              </a:rPr>
              <a:t>背景</a:t>
            </a:r>
            <a:r>
              <a:rPr lang="zh-CN" altLang="en-AU" dirty="0">
                <a:sym typeface="+mn-ea"/>
              </a:rPr>
              <a:t>介绍</a:t>
            </a:r>
            <a:endParaRPr lang="zh-CN" altLang="en-AU" dirty="0">
              <a:sym typeface="+mn-ea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2E079A-18BC-42B2-A6C0-61BFA2EC9C47}" type="slidenum">
              <a:rPr lang="zh-CN" altLang="en-US" smtClean="0"/>
            </a:fld>
            <a:endParaRPr lang="en-US" altLang="zh-CN"/>
          </a:p>
        </p:txBody>
      </p:sp>
      <p:sp>
        <p:nvSpPr>
          <p:cNvPr id="8" name="Content Placeholder 4"/>
          <p:cNvSpPr>
            <a:spLocks noGrp="1"/>
          </p:cNvSpPr>
          <p:nvPr/>
        </p:nvSpPr>
        <p:spPr>
          <a:xfrm>
            <a:off x="0" y="1124585"/>
            <a:ext cx="8911590" cy="248221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p"/>
              <a:defRPr kumimoji="1" sz="36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 marL="1600200" indent="-22860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8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r>
              <a:rPr lang="zh-CN" altLang="en-AU" sz="2800" b="0" dirty="0">
                <a:solidFill>
                  <a:schemeClr val="tx1"/>
                </a:solidFill>
              </a:rPr>
              <a:t>动态图</a:t>
            </a:r>
            <a:r>
              <a:rPr lang="en-AU" sz="2800" b="0" dirty="0">
                <a:solidFill>
                  <a:schemeClr val="tx1"/>
                </a:solidFill>
              </a:rPr>
              <a:t> </a:t>
            </a:r>
            <a:r>
              <a:rPr lang="en-US" altLang="en-AU" sz="2800" b="0" dirty="0">
                <a:solidFill>
                  <a:schemeClr val="tx1"/>
                </a:solidFill>
              </a:rPr>
              <a:t>   </a:t>
            </a:r>
            <a:endParaRPr lang="en-AU" sz="2800" dirty="0">
              <a:solidFill>
                <a:srgbClr val="FF0000"/>
              </a:solidFill>
            </a:endParaRPr>
          </a:p>
          <a:p>
            <a:pPr lvl="1"/>
            <a:r>
              <a:rPr lang="zh-CN" altLang="en-US" sz="2000" b="0" dirty="0">
                <a:sym typeface="+mn-ea"/>
              </a:rPr>
              <a:t>动态图指的是，图G经过插入本身不存在的边，或者删除本身存在的边，变成一个新图G’。图的拓扑结构发生变化，导致顶点对之间的距离可能发生变化，如顶点对（2,5）的最短距离。</a:t>
            </a:r>
            <a:r>
              <a:rPr lang="zh-CN" altLang="en-US" sz="2000" b="0" dirty="0">
                <a:sym typeface="+mn-ea"/>
              </a:rPr>
              <a:t>个图G包含顶点u，v</a:t>
            </a:r>
            <a:endParaRPr lang="zh-CN" altLang="en-US" sz="2000" b="0" dirty="0">
              <a:solidFill>
                <a:schemeClr val="tx1"/>
              </a:solidFill>
            </a:endParaRPr>
          </a:p>
        </p:txBody>
      </p:sp>
      <p:sp>
        <p:nvSpPr>
          <p:cNvPr id="231" name="椭圆 230"/>
          <p:cNvSpPr/>
          <p:nvPr/>
        </p:nvSpPr>
        <p:spPr>
          <a:xfrm>
            <a:off x="7005638" y="2713355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1</a:t>
            </a:r>
            <a:endParaRPr lang="en-US" altLang="zh-CN" sz="1800" b="0"/>
          </a:p>
        </p:txBody>
      </p:sp>
      <p:sp>
        <p:nvSpPr>
          <p:cNvPr id="232" name="椭圆 231"/>
          <p:cNvSpPr/>
          <p:nvPr/>
        </p:nvSpPr>
        <p:spPr>
          <a:xfrm>
            <a:off x="6149816" y="3463449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7</a:t>
            </a:r>
            <a:endParaRPr lang="en-US" altLang="zh-CN" sz="1800" b="0"/>
          </a:p>
        </p:txBody>
      </p:sp>
      <p:sp>
        <p:nvSpPr>
          <p:cNvPr id="233" name="椭圆 232"/>
          <p:cNvSpPr/>
          <p:nvPr/>
        </p:nvSpPr>
        <p:spPr>
          <a:xfrm>
            <a:off x="7152799" y="3298190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5</a:t>
            </a:r>
            <a:endParaRPr lang="en-US" altLang="zh-CN" sz="1800" b="0"/>
          </a:p>
        </p:txBody>
      </p:sp>
      <p:sp>
        <p:nvSpPr>
          <p:cNvPr id="234" name="椭圆 233"/>
          <p:cNvSpPr/>
          <p:nvPr/>
        </p:nvSpPr>
        <p:spPr>
          <a:xfrm>
            <a:off x="6248876" y="4129246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12</a:t>
            </a:r>
            <a:endParaRPr lang="en-US" altLang="zh-CN" sz="1800" b="0"/>
          </a:p>
        </p:txBody>
      </p:sp>
      <p:sp>
        <p:nvSpPr>
          <p:cNvPr id="235" name="椭圆 234"/>
          <p:cNvSpPr/>
          <p:nvPr/>
        </p:nvSpPr>
        <p:spPr>
          <a:xfrm>
            <a:off x="8245316" y="3463449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6</a:t>
            </a:r>
            <a:endParaRPr lang="en-US" altLang="zh-CN" sz="1800" b="0"/>
          </a:p>
        </p:txBody>
      </p:sp>
      <p:sp>
        <p:nvSpPr>
          <p:cNvPr id="236" name="椭圆 235"/>
          <p:cNvSpPr/>
          <p:nvPr/>
        </p:nvSpPr>
        <p:spPr>
          <a:xfrm>
            <a:off x="7603808" y="3203416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2</a:t>
            </a:r>
            <a:endParaRPr lang="en-US" altLang="zh-CN" sz="1800" b="0"/>
          </a:p>
        </p:txBody>
      </p:sp>
      <p:sp>
        <p:nvSpPr>
          <p:cNvPr id="237" name="椭圆 236"/>
          <p:cNvSpPr/>
          <p:nvPr/>
        </p:nvSpPr>
        <p:spPr>
          <a:xfrm>
            <a:off x="8054816" y="2956243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3</a:t>
            </a:r>
            <a:endParaRPr lang="en-US" altLang="zh-CN" sz="1800" b="0"/>
          </a:p>
        </p:txBody>
      </p:sp>
      <p:sp>
        <p:nvSpPr>
          <p:cNvPr id="238" name="椭圆 237"/>
          <p:cNvSpPr/>
          <p:nvPr/>
        </p:nvSpPr>
        <p:spPr>
          <a:xfrm>
            <a:off x="6407468" y="2956243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4</a:t>
            </a:r>
            <a:endParaRPr lang="en-US" altLang="zh-CN" sz="1800" b="0"/>
          </a:p>
        </p:txBody>
      </p:sp>
      <p:sp>
        <p:nvSpPr>
          <p:cNvPr id="239" name="椭圆 238"/>
          <p:cNvSpPr/>
          <p:nvPr/>
        </p:nvSpPr>
        <p:spPr>
          <a:xfrm>
            <a:off x="7152799" y="4194016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9</a:t>
            </a:r>
            <a:endParaRPr lang="en-US" altLang="zh-CN" sz="1800" b="0"/>
          </a:p>
        </p:txBody>
      </p:sp>
      <p:sp>
        <p:nvSpPr>
          <p:cNvPr id="240" name="椭圆 239"/>
          <p:cNvSpPr/>
          <p:nvPr/>
        </p:nvSpPr>
        <p:spPr>
          <a:xfrm>
            <a:off x="7603808" y="3710623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10</a:t>
            </a:r>
            <a:endParaRPr lang="en-US" altLang="zh-CN" sz="1800" b="0"/>
          </a:p>
        </p:txBody>
      </p:sp>
      <p:sp>
        <p:nvSpPr>
          <p:cNvPr id="241" name="椭圆 240"/>
          <p:cNvSpPr/>
          <p:nvPr/>
        </p:nvSpPr>
        <p:spPr>
          <a:xfrm>
            <a:off x="6804660" y="3710623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8</a:t>
            </a:r>
            <a:endParaRPr lang="en-US" altLang="zh-CN" sz="1800" b="0"/>
          </a:p>
        </p:txBody>
      </p:sp>
      <p:sp>
        <p:nvSpPr>
          <p:cNvPr id="242" name="椭圆 241"/>
          <p:cNvSpPr/>
          <p:nvPr/>
        </p:nvSpPr>
        <p:spPr>
          <a:xfrm>
            <a:off x="8149590" y="4129246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11</a:t>
            </a:r>
            <a:endParaRPr lang="en-US" altLang="zh-CN" sz="1800" b="0"/>
          </a:p>
        </p:txBody>
      </p:sp>
      <p:sp>
        <p:nvSpPr>
          <p:cNvPr id="243" name="椭圆 242"/>
          <p:cNvSpPr/>
          <p:nvPr/>
        </p:nvSpPr>
        <p:spPr>
          <a:xfrm>
            <a:off x="6746558" y="4649788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13</a:t>
            </a:r>
            <a:endParaRPr lang="en-US" altLang="zh-CN" sz="1800" b="0"/>
          </a:p>
        </p:txBody>
      </p:sp>
      <p:sp>
        <p:nvSpPr>
          <p:cNvPr id="244" name="椭圆 243"/>
          <p:cNvSpPr/>
          <p:nvPr/>
        </p:nvSpPr>
        <p:spPr>
          <a:xfrm>
            <a:off x="7603808" y="4701699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14</a:t>
            </a:r>
            <a:endParaRPr lang="en-US" altLang="zh-CN" sz="1800" b="0"/>
          </a:p>
        </p:txBody>
      </p:sp>
      <p:sp>
        <p:nvSpPr>
          <p:cNvPr id="245" name="椭圆 244"/>
          <p:cNvSpPr/>
          <p:nvPr/>
        </p:nvSpPr>
        <p:spPr>
          <a:xfrm>
            <a:off x="7603808" y="2719546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0</a:t>
            </a:r>
            <a:endParaRPr lang="en-US" altLang="zh-CN" sz="1800" b="0"/>
          </a:p>
        </p:txBody>
      </p:sp>
      <p:cxnSp>
        <p:nvCxnSpPr>
          <p:cNvPr id="246" name="直接连接符 245"/>
          <p:cNvCxnSpPr/>
          <p:nvPr/>
        </p:nvCxnSpPr>
        <p:spPr>
          <a:xfrm>
            <a:off x="7264718" y="2837180"/>
            <a:ext cx="339090" cy="6191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连接符 246"/>
          <p:cNvCxnSpPr>
            <a:endCxn id="237" idx="1"/>
          </p:cNvCxnSpPr>
          <p:nvPr/>
        </p:nvCxnSpPr>
        <p:spPr>
          <a:xfrm>
            <a:off x="7862888" y="2843371"/>
            <a:ext cx="230029" cy="149066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连接符 247"/>
          <p:cNvCxnSpPr>
            <a:endCxn id="235" idx="0"/>
          </p:cNvCxnSpPr>
          <p:nvPr/>
        </p:nvCxnSpPr>
        <p:spPr>
          <a:xfrm>
            <a:off x="8245316" y="3200083"/>
            <a:ext cx="129540" cy="263366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接连接符 248"/>
          <p:cNvCxnSpPr>
            <a:stCxn id="235" idx="4"/>
          </p:cNvCxnSpPr>
          <p:nvPr/>
        </p:nvCxnSpPr>
        <p:spPr>
          <a:xfrm flipH="1">
            <a:off x="8269605" y="3710623"/>
            <a:ext cx="105251" cy="418624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接连接符 249"/>
          <p:cNvCxnSpPr>
            <a:stCxn id="244" idx="7"/>
            <a:endCxn id="242" idx="3"/>
          </p:cNvCxnSpPr>
          <p:nvPr/>
        </p:nvCxnSpPr>
        <p:spPr>
          <a:xfrm flipV="1">
            <a:off x="7824788" y="4340225"/>
            <a:ext cx="362903" cy="397669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接连接符 250"/>
          <p:cNvCxnSpPr>
            <a:stCxn id="245" idx="4"/>
          </p:cNvCxnSpPr>
          <p:nvPr/>
        </p:nvCxnSpPr>
        <p:spPr>
          <a:xfrm>
            <a:off x="7733348" y="2966720"/>
            <a:ext cx="17621" cy="233363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连接符 251"/>
          <p:cNvCxnSpPr>
            <a:stCxn id="238" idx="7"/>
          </p:cNvCxnSpPr>
          <p:nvPr/>
        </p:nvCxnSpPr>
        <p:spPr>
          <a:xfrm flipV="1">
            <a:off x="6628448" y="2849563"/>
            <a:ext cx="377190" cy="14287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接连接符 252"/>
          <p:cNvCxnSpPr/>
          <p:nvPr/>
        </p:nvCxnSpPr>
        <p:spPr>
          <a:xfrm flipV="1">
            <a:off x="6279356" y="3198178"/>
            <a:ext cx="209550" cy="265271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连接符 253"/>
          <p:cNvCxnSpPr>
            <a:endCxn id="233" idx="3"/>
          </p:cNvCxnSpPr>
          <p:nvPr/>
        </p:nvCxnSpPr>
        <p:spPr>
          <a:xfrm flipV="1">
            <a:off x="7025640" y="3509169"/>
            <a:ext cx="165259" cy="237649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接连接符 254"/>
          <p:cNvCxnSpPr>
            <a:stCxn id="240" idx="7"/>
          </p:cNvCxnSpPr>
          <p:nvPr/>
        </p:nvCxnSpPr>
        <p:spPr>
          <a:xfrm flipV="1">
            <a:off x="7824788" y="3611563"/>
            <a:ext cx="420529" cy="13525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接连接符 255"/>
          <p:cNvCxnSpPr/>
          <p:nvPr/>
        </p:nvCxnSpPr>
        <p:spPr>
          <a:xfrm>
            <a:off x="7348538" y="3509169"/>
            <a:ext cx="272891" cy="237649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接连接符 256"/>
          <p:cNvCxnSpPr/>
          <p:nvPr/>
        </p:nvCxnSpPr>
        <p:spPr>
          <a:xfrm flipV="1">
            <a:off x="7407593" y="3963035"/>
            <a:ext cx="305276" cy="305276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接连接符 257"/>
          <p:cNvCxnSpPr>
            <a:stCxn id="239" idx="0"/>
            <a:endCxn id="233" idx="4"/>
          </p:cNvCxnSpPr>
          <p:nvPr/>
        </p:nvCxnSpPr>
        <p:spPr>
          <a:xfrm flipV="1">
            <a:off x="7282339" y="3545364"/>
            <a:ext cx="0" cy="648653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接连接符 258"/>
          <p:cNvCxnSpPr>
            <a:stCxn id="241" idx="4"/>
          </p:cNvCxnSpPr>
          <p:nvPr/>
        </p:nvCxnSpPr>
        <p:spPr>
          <a:xfrm>
            <a:off x="6934200" y="3957796"/>
            <a:ext cx="218599" cy="377666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/>
          <p:cNvCxnSpPr>
            <a:stCxn id="243" idx="6"/>
          </p:cNvCxnSpPr>
          <p:nvPr/>
        </p:nvCxnSpPr>
        <p:spPr>
          <a:xfrm>
            <a:off x="7005638" y="4773613"/>
            <a:ext cx="615791" cy="57626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连接符 260"/>
          <p:cNvCxnSpPr>
            <a:stCxn id="234" idx="4"/>
          </p:cNvCxnSpPr>
          <p:nvPr/>
        </p:nvCxnSpPr>
        <p:spPr>
          <a:xfrm>
            <a:off x="6378416" y="4376420"/>
            <a:ext cx="368141" cy="36766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连接符 261"/>
          <p:cNvCxnSpPr>
            <a:endCxn id="234" idx="1"/>
          </p:cNvCxnSpPr>
          <p:nvPr/>
        </p:nvCxnSpPr>
        <p:spPr>
          <a:xfrm>
            <a:off x="6279356" y="3710623"/>
            <a:ext cx="7620" cy="454819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连接符 262"/>
          <p:cNvCxnSpPr>
            <a:stCxn id="244" idx="0"/>
            <a:endCxn id="240" idx="4"/>
          </p:cNvCxnSpPr>
          <p:nvPr/>
        </p:nvCxnSpPr>
        <p:spPr>
          <a:xfrm flipV="1">
            <a:off x="7733348" y="3957796"/>
            <a:ext cx="0" cy="743903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连接符 263"/>
          <p:cNvCxnSpPr>
            <a:endCxn id="243" idx="0"/>
          </p:cNvCxnSpPr>
          <p:nvPr/>
        </p:nvCxnSpPr>
        <p:spPr>
          <a:xfrm flipH="1">
            <a:off x="6876098" y="3957796"/>
            <a:ext cx="58103" cy="691991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接连接符 264"/>
          <p:cNvCxnSpPr>
            <a:stCxn id="238" idx="5"/>
          </p:cNvCxnSpPr>
          <p:nvPr/>
        </p:nvCxnSpPr>
        <p:spPr>
          <a:xfrm>
            <a:off x="6628448" y="3167221"/>
            <a:ext cx="219075" cy="579596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连接符 265"/>
          <p:cNvCxnSpPr>
            <a:stCxn id="240" idx="5"/>
          </p:cNvCxnSpPr>
          <p:nvPr/>
        </p:nvCxnSpPr>
        <p:spPr>
          <a:xfrm>
            <a:off x="7824788" y="3921601"/>
            <a:ext cx="340043" cy="26860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连接符 266"/>
          <p:cNvCxnSpPr/>
          <p:nvPr/>
        </p:nvCxnSpPr>
        <p:spPr>
          <a:xfrm flipV="1">
            <a:off x="7429341" y="3297873"/>
            <a:ext cx="191929" cy="96203"/>
          </a:xfrm>
          <a:prstGeom prst="line">
            <a:avLst/>
          </a:prstGeom>
          <a:ln w="28575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>
          <a:xfrm>
            <a:off x="1607503" y="2696845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1</a:t>
            </a:r>
            <a:endParaRPr lang="en-US" altLang="zh-CN" sz="1800" b="0"/>
          </a:p>
        </p:txBody>
      </p:sp>
      <p:sp>
        <p:nvSpPr>
          <p:cNvPr id="4" name="椭圆 3"/>
          <p:cNvSpPr/>
          <p:nvPr/>
        </p:nvSpPr>
        <p:spPr>
          <a:xfrm>
            <a:off x="751681" y="3446939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7</a:t>
            </a:r>
            <a:endParaRPr lang="en-US" altLang="zh-CN" sz="1800" b="0"/>
          </a:p>
        </p:txBody>
      </p:sp>
      <p:sp>
        <p:nvSpPr>
          <p:cNvPr id="5" name="椭圆 4"/>
          <p:cNvSpPr/>
          <p:nvPr/>
        </p:nvSpPr>
        <p:spPr>
          <a:xfrm>
            <a:off x="1754664" y="3281680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5</a:t>
            </a:r>
            <a:endParaRPr lang="en-US" altLang="zh-CN" sz="1800" b="0"/>
          </a:p>
        </p:txBody>
      </p:sp>
      <p:sp>
        <p:nvSpPr>
          <p:cNvPr id="7" name="椭圆 6"/>
          <p:cNvSpPr/>
          <p:nvPr/>
        </p:nvSpPr>
        <p:spPr>
          <a:xfrm>
            <a:off x="850741" y="4112736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12</a:t>
            </a:r>
            <a:endParaRPr lang="en-US" altLang="zh-CN" sz="1800" b="0"/>
          </a:p>
        </p:txBody>
      </p:sp>
      <p:sp>
        <p:nvSpPr>
          <p:cNvPr id="9" name="椭圆 8"/>
          <p:cNvSpPr/>
          <p:nvPr/>
        </p:nvSpPr>
        <p:spPr>
          <a:xfrm>
            <a:off x="2847181" y="3446939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6</a:t>
            </a:r>
            <a:endParaRPr lang="en-US" altLang="zh-CN" sz="1800" b="0"/>
          </a:p>
        </p:txBody>
      </p:sp>
      <p:sp>
        <p:nvSpPr>
          <p:cNvPr id="10" name="椭圆 9"/>
          <p:cNvSpPr/>
          <p:nvPr/>
        </p:nvSpPr>
        <p:spPr>
          <a:xfrm>
            <a:off x="2205673" y="3186906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2</a:t>
            </a:r>
            <a:endParaRPr lang="en-US" altLang="zh-CN" sz="1800" b="0"/>
          </a:p>
        </p:txBody>
      </p:sp>
      <p:sp>
        <p:nvSpPr>
          <p:cNvPr id="11" name="椭圆 10"/>
          <p:cNvSpPr/>
          <p:nvPr/>
        </p:nvSpPr>
        <p:spPr>
          <a:xfrm>
            <a:off x="2656681" y="2939733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3</a:t>
            </a:r>
            <a:endParaRPr lang="en-US" altLang="zh-CN" sz="1800" b="0"/>
          </a:p>
        </p:txBody>
      </p:sp>
      <p:sp>
        <p:nvSpPr>
          <p:cNvPr id="12" name="椭圆 11"/>
          <p:cNvSpPr/>
          <p:nvPr/>
        </p:nvSpPr>
        <p:spPr>
          <a:xfrm>
            <a:off x="1009333" y="2939733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4</a:t>
            </a:r>
            <a:endParaRPr lang="en-US" altLang="zh-CN" sz="1800" b="0"/>
          </a:p>
        </p:txBody>
      </p:sp>
      <p:sp>
        <p:nvSpPr>
          <p:cNvPr id="13" name="椭圆 12"/>
          <p:cNvSpPr/>
          <p:nvPr/>
        </p:nvSpPr>
        <p:spPr>
          <a:xfrm>
            <a:off x="1754664" y="4177506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9</a:t>
            </a:r>
            <a:endParaRPr lang="en-US" altLang="zh-CN" sz="1800" b="0"/>
          </a:p>
        </p:txBody>
      </p:sp>
      <p:sp>
        <p:nvSpPr>
          <p:cNvPr id="14" name="椭圆 13"/>
          <p:cNvSpPr/>
          <p:nvPr/>
        </p:nvSpPr>
        <p:spPr>
          <a:xfrm>
            <a:off x="2205673" y="3694113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10</a:t>
            </a:r>
            <a:endParaRPr lang="en-US" altLang="zh-CN" sz="1800" b="0"/>
          </a:p>
        </p:txBody>
      </p:sp>
      <p:sp>
        <p:nvSpPr>
          <p:cNvPr id="15" name="椭圆 14"/>
          <p:cNvSpPr/>
          <p:nvPr/>
        </p:nvSpPr>
        <p:spPr>
          <a:xfrm>
            <a:off x="1406525" y="3694113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8</a:t>
            </a:r>
            <a:endParaRPr lang="en-US" altLang="zh-CN" sz="1800" b="0"/>
          </a:p>
        </p:txBody>
      </p:sp>
      <p:sp>
        <p:nvSpPr>
          <p:cNvPr id="16" name="椭圆 15"/>
          <p:cNvSpPr/>
          <p:nvPr/>
        </p:nvSpPr>
        <p:spPr>
          <a:xfrm>
            <a:off x="2751455" y="4112736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11</a:t>
            </a:r>
            <a:endParaRPr lang="en-US" altLang="zh-CN" sz="1800" b="0"/>
          </a:p>
        </p:txBody>
      </p:sp>
      <p:sp>
        <p:nvSpPr>
          <p:cNvPr id="17" name="椭圆 16"/>
          <p:cNvSpPr/>
          <p:nvPr/>
        </p:nvSpPr>
        <p:spPr>
          <a:xfrm>
            <a:off x="1348423" y="4633278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13</a:t>
            </a:r>
            <a:endParaRPr lang="en-US" altLang="zh-CN" sz="1800" b="0"/>
          </a:p>
        </p:txBody>
      </p:sp>
      <p:sp>
        <p:nvSpPr>
          <p:cNvPr id="18" name="椭圆 17"/>
          <p:cNvSpPr/>
          <p:nvPr/>
        </p:nvSpPr>
        <p:spPr>
          <a:xfrm>
            <a:off x="2205673" y="4685189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14</a:t>
            </a:r>
            <a:endParaRPr lang="en-US" altLang="zh-CN" sz="1800" b="0"/>
          </a:p>
        </p:txBody>
      </p:sp>
      <p:sp>
        <p:nvSpPr>
          <p:cNvPr id="19" name="椭圆 18"/>
          <p:cNvSpPr/>
          <p:nvPr/>
        </p:nvSpPr>
        <p:spPr>
          <a:xfrm>
            <a:off x="2205673" y="2703036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0</a:t>
            </a:r>
            <a:endParaRPr lang="en-US" altLang="zh-CN" sz="1800" b="0"/>
          </a:p>
        </p:txBody>
      </p:sp>
      <p:cxnSp>
        <p:nvCxnSpPr>
          <p:cNvPr id="20" name="直接连接符 19"/>
          <p:cNvCxnSpPr/>
          <p:nvPr/>
        </p:nvCxnSpPr>
        <p:spPr>
          <a:xfrm>
            <a:off x="1866583" y="2820670"/>
            <a:ext cx="339090" cy="6191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endCxn id="11" idx="1"/>
          </p:cNvCxnSpPr>
          <p:nvPr/>
        </p:nvCxnSpPr>
        <p:spPr>
          <a:xfrm>
            <a:off x="2464753" y="2827496"/>
            <a:ext cx="230029" cy="149066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endCxn id="9" idx="0"/>
          </p:cNvCxnSpPr>
          <p:nvPr/>
        </p:nvCxnSpPr>
        <p:spPr>
          <a:xfrm>
            <a:off x="2847181" y="3183573"/>
            <a:ext cx="129540" cy="263366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9" idx="4"/>
          </p:cNvCxnSpPr>
          <p:nvPr/>
        </p:nvCxnSpPr>
        <p:spPr>
          <a:xfrm flipH="1">
            <a:off x="2871470" y="3693478"/>
            <a:ext cx="105251" cy="418624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8" idx="7"/>
            <a:endCxn id="16" idx="3"/>
          </p:cNvCxnSpPr>
          <p:nvPr/>
        </p:nvCxnSpPr>
        <p:spPr>
          <a:xfrm flipV="1">
            <a:off x="2426653" y="4323874"/>
            <a:ext cx="362585" cy="397510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9" idx="4"/>
          </p:cNvCxnSpPr>
          <p:nvPr/>
        </p:nvCxnSpPr>
        <p:spPr>
          <a:xfrm>
            <a:off x="2335213" y="2950210"/>
            <a:ext cx="17621" cy="233363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2" idx="7"/>
          </p:cNvCxnSpPr>
          <p:nvPr/>
        </p:nvCxnSpPr>
        <p:spPr>
          <a:xfrm flipV="1">
            <a:off x="1230313" y="2833053"/>
            <a:ext cx="377190" cy="14287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881221" y="3181668"/>
            <a:ext cx="209550" cy="265271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endCxn id="5" idx="3"/>
          </p:cNvCxnSpPr>
          <p:nvPr/>
        </p:nvCxnSpPr>
        <p:spPr>
          <a:xfrm flipV="1">
            <a:off x="1627505" y="3492659"/>
            <a:ext cx="165259" cy="237649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4" idx="7"/>
          </p:cNvCxnSpPr>
          <p:nvPr/>
        </p:nvCxnSpPr>
        <p:spPr>
          <a:xfrm flipV="1">
            <a:off x="2426653" y="3595053"/>
            <a:ext cx="420529" cy="13525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1950403" y="3492659"/>
            <a:ext cx="272891" cy="237649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V="1">
            <a:off x="2009458" y="3946525"/>
            <a:ext cx="305276" cy="305276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3" idx="0"/>
            <a:endCxn id="5" idx="4"/>
          </p:cNvCxnSpPr>
          <p:nvPr/>
        </p:nvCxnSpPr>
        <p:spPr>
          <a:xfrm flipV="1">
            <a:off x="1884204" y="3528537"/>
            <a:ext cx="0" cy="648970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15" idx="4"/>
          </p:cNvCxnSpPr>
          <p:nvPr/>
        </p:nvCxnSpPr>
        <p:spPr>
          <a:xfrm>
            <a:off x="1536065" y="3941286"/>
            <a:ext cx="218599" cy="377666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17" idx="6"/>
          </p:cNvCxnSpPr>
          <p:nvPr/>
        </p:nvCxnSpPr>
        <p:spPr>
          <a:xfrm>
            <a:off x="1607503" y="4757103"/>
            <a:ext cx="615791" cy="57626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7" idx="4"/>
          </p:cNvCxnSpPr>
          <p:nvPr/>
        </p:nvCxnSpPr>
        <p:spPr>
          <a:xfrm>
            <a:off x="980281" y="4359910"/>
            <a:ext cx="368141" cy="36766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endCxn id="7" idx="1"/>
          </p:cNvCxnSpPr>
          <p:nvPr/>
        </p:nvCxnSpPr>
        <p:spPr>
          <a:xfrm>
            <a:off x="881221" y="3694113"/>
            <a:ext cx="7620" cy="454819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18" idx="0"/>
            <a:endCxn id="14" idx="4"/>
          </p:cNvCxnSpPr>
          <p:nvPr/>
        </p:nvCxnSpPr>
        <p:spPr>
          <a:xfrm flipV="1">
            <a:off x="2335213" y="3941604"/>
            <a:ext cx="0" cy="74358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endCxn id="17" idx="0"/>
          </p:cNvCxnSpPr>
          <p:nvPr/>
        </p:nvCxnSpPr>
        <p:spPr>
          <a:xfrm flipH="1">
            <a:off x="1477963" y="3941921"/>
            <a:ext cx="58103" cy="691991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12" idx="5"/>
          </p:cNvCxnSpPr>
          <p:nvPr/>
        </p:nvCxnSpPr>
        <p:spPr>
          <a:xfrm>
            <a:off x="1230313" y="3150711"/>
            <a:ext cx="219075" cy="579596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14" idx="5"/>
          </p:cNvCxnSpPr>
          <p:nvPr/>
        </p:nvCxnSpPr>
        <p:spPr>
          <a:xfrm>
            <a:off x="2426653" y="3905091"/>
            <a:ext cx="340043" cy="26860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4129088" y="3102610"/>
            <a:ext cx="139684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b="0"/>
              <a:t>插入</a:t>
            </a:r>
            <a:r>
              <a:rPr lang="en-US" altLang="zh-CN" sz="1800" b="0"/>
              <a:t>(2,5)</a:t>
            </a:r>
            <a:endParaRPr lang="en-US" altLang="zh-CN" sz="1800" b="0"/>
          </a:p>
        </p:txBody>
      </p:sp>
      <p:sp>
        <p:nvSpPr>
          <p:cNvPr id="81" name="文本框 80"/>
          <p:cNvSpPr txBox="1"/>
          <p:nvPr/>
        </p:nvSpPr>
        <p:spPr>
          <a:xfrm>
            <a:off x="4174808" y="4196556"/>
            <a:ext cx="139684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b="0"/>
              <a:t>删除</a:t>
            </a:r>
            <a:r>
              <a:rPr lang="en-US" altLang="zh-CN" sz="1800" b="0"/>
              <a:t>(2,5)</a:t>
            </a:r>
            <a:endParaRPr lang="en-US" altLang="zh-CN" sz="1800" b="0"/>
          </a:p>
        </p:txBody>
      </p:sp>
      <p:sp>
        <p:nvSpPr>
          <p:cNvPr id="43" name="右箭头 42"/>
          <p:cNvSpPr/>
          <p:nvPr/>
        </p:nvSpPr>
        <p:spPr>
          <a:xfrm>
            <a:off x="3701415" y="3341211"/>
            <a:ext cx="1931194" cy="247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800" b="0"/>
          </a:p>
        </p:txBody>
      </p:sp>
      <p:sp>
        <p:nvSpPr>
          <p:cNvPr id="83" name="左箭头 82"/>
          <p:cNvSpPr/>
          <p:nvPr/>
        </p:nvSpPr>
        <p:spPr>
          <a:xfrm>
            <a:off x="3664744" y="3923665"/>
            <a:ext cx="1967865" cy="22907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800" b="0"/>
          </a:p>
        </p:txBody>
      </p:sp>
      <p:sp>
        <p:nvSpPr>
          <p:cNvPr id="86" name="文本框 85"/>
          <p:cNvSpPr txBox="1"/>
          <p:nvPr/>
        </p:nvSpPr>
        <p:spPr>
          <a:xfrm>
            <a:off x="2267585" y="5589270"/>
            <a:ext cx="8288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Clr>
                <a:srgbClr val="FF0000"/>
              </a:buClr>
              <a:buSzPct val="140000"/>
              <a:buFont typeface="Arial" panose="020B0604020202020204" pitchFamily="34" charset="0"/>
              <a:buNone/>
            </a:pPr>
            <a:r>
              <a:rPr lang="zh-CN" altLang="en-US" sz="1800" dirty="0"/>
              <a:t>因为一次小的改变就会重新计算整个</a:t>
            </a:r>
            <a:r>
              <a:rPr lang="zh-CN" altLang="en-US" sz="1800" dirty="0"/>
              <a:t>图</a:t>
            </a:r>
            <a:endParaRPr lang="zh-CN" altLang="en-US" sz="1800" dirty="0"/>
          </a:p>
        </p:txBody>
      </p:sp>
      <p:sp>
        <p:nvSpPr>
          <p:cNvPr id="45" name="文本框 44"/>
          <p:cNvSpPr txBox="1"/>
          <p:nvPr/>
        </p:nvSpPr>
        <p:spPr>
          <a:xfrm>
            <a:off x="5436235" y="5497195"/>
            <a:ext cx="82880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Clr>
                <a:srgbClr val="FF0000"/>
              </a:buClr>
              <a:buSzPct val="140000"/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FF0000"/>
                </a:solidFill>
              </a:rPr>
              <a:t>代价太大了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457"/>
    </mc:Choice>
    <mc:Fallback>
      <p:transition spd="slow" advTm="144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866667 0 " pathEditMode="relative" ptsTypes="">
                                      <p:cBhvr>
                                        <p:cTn id="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" grpId="1" animBg="1"/>
      <p:bldP spid="232" grpId="1" animBg="1"/>
      <p:bldP spid="233" grpId="1" animBg="1"/>
      <p:bldP spid="234" grpId="1" animBg="1"/>
      <p:bldP spid="235" grpId="1" animBg="1"/>
      <p:bldP spid="236" grpId="1" animBg="1"/>
      <p:bldP spid="237" grpId="1" animBg="1"/>
      <p:bldP spid="238" grpId="1" animBg="1"/>
      <p:bldP spid="239" grpId="1" animBg="1"/>
      <p:bldP spid="240" grpId="1" animBg="1"/>
      <p:bldP spid="241" grpId="1" animBg="1"/>
      <p:bldP spid="242" grpId="1" animBg="1"/>
      <p:bldP spid="243" grpId="1" animBg="1"/>
      <p:bldP spid="244" grpId="1" animBg="1"/>
      <p:bldP spid="245" grpId="1" animBg="1"/>
      <p:bldP spid="3" grpId="1" animBg="1"/>
      <p:bldP spid="4" grpId="1" animBg="1"/>
      <p:bldP spid="5" grpId="1" animBg="1"/>
      <p:bldP spid="7" grpId="1" animBg="1"/>
      <p:bldP spid="9" grpId="1" animBg="1"/>
      <p:bldP spid="10" grpId="1" animBg="1"/>
      <p:bldP spid="11" grpId="1" animBg="1"/>
      <p:bldP spid="12" grpId="1" animBg="1"/>
      <p:bldP spid="13" grpId="1" animBg="1"/>
      <p:bldP spid="14" grpId="1" animBg="1"/>
      <p:bldP spid="15" grpId="1" animBg="1"/>
      <p:bldP spid="16" grpId="1" animBg="1"/>
      <p:bldP spid="17" grpId="1" animBg="1"/>
      <p:bldP spid="18" grpId="1" animBg="1"/>
      <p:bldP spid="19" grpId="1" animBg="1"/>
      <p:bldP spid="42" grpId="1"/>
      <p:bldP spid="81" grpId="1"/>
      <p:bldP spid="43" grpId="1" animBg="1"/>
      <p:bldP spid="83" grpId="1" animBg="1"/>
      <p:bldP spid="4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7806BD-A5F0-4A34-A4DD-364182D94B64}" type="slidenum">
              <a:rPr lang="zh-CN" altLang="en-US" smtClean="0"/>
            </a:fld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 bwMode="auto">
          <a:xfrm>
            <a:off x="685800" y="2747962"/>
            <a:ext cx="777240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800" b="1">
                <a:solidFill>
                  <a:srgbClr val="005C2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2060"/>
                </a:solidFill>
                <a:latin typeface="Tahoma" panose="020B0604030504040204" pitchFamily="34" charset="0"/>
                <a:ea typeface="黑体" pitchFamily="2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2060"/>
                </a:solidFill>
                <a:latin typeface="Tahoma" panose="020B0604030504040204" pitchFamily="34" charset="0"/>
                <a:ea typeface="黑体" pitchFamily="2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2060"/>
                </a:solidFill>
                <a:latin typeface="Tahoma" panose="020B0604030504040204" pitchFamily="34" charset="0"/>
                <a:ea typeface="黑体" pitchFamily="2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2060"/>
                </a:solidFill>
                <a:latin typeface="Tahoma" panose="020B0604030504040204" pitchFamily="34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hlink"/>
                </a:solidFill>
                <a:latin typeface="Tahoma" panose="020B0604030504040204" pitchFamily="34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hlink"/>
                </a:solidFill>
                <a:latin typeface="Tahoma" panose="020B0604030504040204" pitchFamily="34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hlink"/>
                </a:solidFill>
                <a:latin typeface="Tahoma" panose="020B0604030504040204" pitchFamily="34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hlink"/>
                </a:solidFill>
                <a:latin typeface="Tahoma" panose="020B0604030504040204" pitchFamily="34" charset="0"/>
                <a:ea typeface="黑体" pitchFamily="2" charset="-122"/>
              </a:defRPr>
            </a:lvl9pPr>
          </a:lstStyle>
          <a:p>
            <a:pPr algn="ctr"/>
            <a:r>
              <a:rPr lang="en-US" altLang="zh-CN" sz="4800" kern="0" dirty="0"/>
              <a:t>Fast full dynamic labelling</a:t>
            </a:r>
            <a:r>
              <a:rPr lang="zh-CN" altLang="en-US" sz="4800" kern="0" dirty="0"/>
              <a:t>（全动态</a:t>
            </a:r>
            <a:r>
              <a:rPr lang="zh-CN" altLang="en-US" sz="4800" kern="0" dirty="0"/>
              <a:t>标签）</a:t>
            </a:r>
            <a:endParaRPr lang="zh-CN" altLang="en-US" sz="4800" kern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614"/>
    </mc:Choice>
    <mc:Fallback>
      <p:transition spd="slow" advTm="3614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算法</a:t>
            </a:r>
            <a:r>
              <a:rPr lang="zh-CN" altLang="en-US" dirty="0">
                <a:sym typeface="+mn-ea"/>
              </a:rPr>
              <a:t>设计</a:t>
            </a:r>
            <a:endParaRPr lang="zh-CN" altLang="en-US" dirty="0">
              <a:sym typeface="+mn-ea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145" y="1124585"/>
            <a:ext cx="8911590" cy="2482215"/>
          </a:xfrm>
        </p:spPr>
        <p:txBody>
          <a:bodyPr/>
          <a:lstStyle/>
          <a:p>
            <a:r>
              <a:rPr lang="zh-CN" altLang="en-US" sz="2400" b="0" dirty="0">
                <a:solidFill>
                  <a:schemeClr val="tx1"/>
                </a:solidFill>
              </a:rPr>
              <a:t>全动态标签算法</a:t>
            </a:r>
            <a:r>
              <a:rPr lang="en-US" altLang="en-AU" sz="2800" b="0" dirty="0">
                <a:solidFill>
                  <a:schemeClr val="tx1"/>
                </a:solidFill>
              </a:rPr>
              <a:t>   </a:t>
            </a:r>
            <a:r>
              <a:rPr lang="en-AU" sz="2800" b="0" dirty="0">
                <a:solidFill>
                  <a:schemeClr val="tx1"/>
                </a:solidFill>
              </a:rPr>
              <a:t>	</a:t>
            </a:r>
            <a:r>
              <a:rPr lang="zh-CN" altLang="en-US" sz="2800" b="0" dirty="0">
                <a:solidFill>
                  <a:schemeClr val="tx1"/>
                </a:solidFill>
              </a:rPr>
              <a:t>  </a:t>
            </a:r>
            <a:endParaRPr lang="en-AU" sz="2800" dirty="0">
              <a:solidFill>
                <a:srgbClr val="FF0000"/>
              </a:solidFill>
            </a:endParaRPr>
          </a:p>
          <a:p>
            <a:pPr lvl="1"/>
            <a:r>
              <a:rPr lang="en-US" altLang="zh-CN" sz="2000" b="0" dirty="0">
                <a:solidFill>
                  <a:schemeClr val="tx1"/>
                </a:solidFill>
              </a:rPr>
              <a:t>IncHL</a:t>
            </a:r>
            <a:r>
              <a:rPr lang="zh-CN" altLang="en-US" sz="2000" b="0" dirty="0">
                <a:solidFill>
                  <a:schemeClr val="tx1"/>
                </a:solidFill>
              </a:rPr>
              <a:t>算法：一条边插入后，更新受到影响的顶点的距离标签</a:t>
            </a:r>
            <a:r>
              <a:rPr lang="en-US" altLang="zh-CN" sz="2000" b="0" dirty="0">
                <a:solidFill>
                  <a:schemeClr val="tx1"/>
                </a:solidFill>
              </a:rPr>
              <a:t>label</a:t>
            </a:r>
            <a:r>
              <a:rPr lang="zh-CN" altLang="en-US" sz="2000" b="0" dirty="0">
                <a:solidFill>
                  <a:schemeClr val="tx1"/>
                </a:solidFill>
              </a:rPr>
              <a:t>。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lvl="1"/>
            <a:r>
              <a:rPr lang="en-US" altLang="zh-CN" sz="2000" b="0" dirty="0">
                <a:solidFill>
                  <a:schemeClr val="tx1"/>
                </a:solidFill>
              </a:rPr>
              <a:t>DecHL</a:t>
            </a:r>
            <a:r>
              <a:rPr lang="zh-CN" altLang="en-US" sz="2000" b="0" dirty="0">
                <a:solidFill>
                  <a:schemeClr val="tx1"/>
                </a:solidFill>
              </a:rPr>
              <a:t>算法：一条边删除后，更新受到影响的顶点的距离标签</a:t>
            </a:r>
            <a:r>
              <a:rPr lang="en-US" altLang="zh-CN" sz="2000" b="0" dirty="0">
                <a:solidFill>
                  <a:schemeClr val="tx1"/>
                </a:solidFill>
              </a:rPr>
              <a:t>label</a:t>
            </a:r>
            <a:r>
              <a:rPr lang="zh-CN" altLang="en-US" sz="2000" b="0" dirty="0">
                <a:solidFill>
                  <a:schemeClr val="tx1"/>
                </a:solidFill>
              </a:rPr>
              <a:t>。</a:t>
            </a:r>
            <a:endParaRPr lang="zh-CN" altLang="en-US" sz="2000" b="0" dirty="0">
              <a:solidFill>
                <a:schemeClr val="tx1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2E079A-18BC-42B2-A6C0-61BFA2EC9C47}" type="slidenum">
              <a:rPr lang="zh-CN" altLang="en-US" smtClean="0"/>
            </a:fld>
            <a:endParaRPr lang="en-US" altLang="zh-CN"/>
          </a:p>
        </p:txBody>
      </p:sp>
      <p:sp>
        <p:nvSpPr>
          <p:cNvPr id="3" name="Content Placeholder 4"/>
          <p:cNvSpPr>
            <a:spLocks noGrp="1"/>
          </p:cNvSpPr>
          <p:nvPr/>
        </p:nvSpPr>
        <p:spPr>
          <a:xfrm>
            <a:off x="36195" y="2205355"/>
            <a:ext cx="8911590" cy="248221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p"/>
              <a:defRPr kumimoji="1" sz="36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 marL="1600200" indent="-22860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8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r>
              <a:rPr lang="zh-CN" altLang="en-US" sz="2400" b="0" dirty="0">
                <a:solidFill>
                  <a:schemeClr val="tx1"/>
                </a:solidFill>
              </a:rPr>
              <a:t>定义</a:t>
            </a:r>
            <a:r>
              <a:rPr lang="en-US" altLang="en-AU" sz="2800" b="0" dirty="0">
                <a:solidFill>
                  <a:schemeClr val="tx1"/>
                </a:solidFill>
              </a:rPr>
              <a:t>   </a:t>
            </a:r>
            <a:r>
              <a:rPr lang="en-AU" sz="2800" b="0" dirty="0">
                <a:solidFill>
                  <a:schemeClr val="tx1"/>
                </a:solidFill>
              </a:rPr>
              <a:t>	</a:t>
            </a:r>
            <a:r>
              <a:rPr lang="zh-CN" altLang="en-US" sz="2800" b="0" dirty="0">
                <a:solidFill>
                  <a:schemeClr val="tx1"/>
                </a:solidFill>
              </a:rPr>
              <a:t>  </a:t>
            </a:r>
            <a:endParaRPr lang="zh-CN" altLang="en-US" sz="2800" b="0" dirty="0">
              <a:solidFill>
                <a:schemeClr val="tx1"/>
              </a:solidFill>
            </a:endParaRPr>
          </a:p>
          <a:p>
            <a:pPr lvl="1"/>
            <a:r>
              <a:rPr lang="zh-CN" altLang="en-US" sz="1775" b="0" dirty="0">
                <a:solidFill>
                  <a:schemeClr val="tx1"/>
                </a:solidFill>
              </a:rPr>
              <a:t>边插入：插入边</a:t>
            </a:r>
            <a:r>
              <a:rPr lang="en-US" altLang="zh-CN" sz="1775" b="0" dirty="0">
                <a:solidFill>
                  <a:schemeClr val="tx1"/>
                </a:solidFill>
              </a:rPr>
              <a:t>(a, b)</a:t>
            </a:r>
            <a:r>
              <a:rPr lang="zh-CN" altLang="en-US" sz="1775" b="0" dirty="0">
                <a:solidFill>
                  <a:schemeClr val="tx1"/>
                </a:solidFill>
              </a:rPr>
              <a:t>到图</a:t>
            </a:r>
            <a:r>
              <a:rPr lang="en-US" altLang="zh-CN" sz="1775" b="0" dirty="0">
                <a:solidFill>
                  <a:schemeClr val="tx1"/>
                </a:solidFill>
              </a:rPr>
              <a:t>G</a:t>
            </a:r>
            <a:r>
              <a:rPr lang="zh-CN" altLang="en-US" sz="1775" b="0" dirty="0">
                <a:solidFill>
                  <a:schemeClr val="tx1"/>
                </a:solidFill>
              </a:rPr>
              <a:t>，要满足</a:t>
            </a:r>
            <a:r>
              <a:rPr lang="en-US" altLang="zh-CN" sz="1775" b="0" dirty="0">
                <a:solidFill>
                  <a:schemeClr val="tx1"/>
                </a:solidFill>
              </a:rPr>
              <a:t>                                       </a:t>
            </a:r>
            <a:r>
              <a:rPr lang="zh-CN" altLang="en-US" sz="1775" b="0" dirty="0">
                <a:solidFill>
                  <a:schemeClr val="tx1"/>
                </a:solidFill>
              </a:rPr>
              <a:t>，边删除反之</a:t>
            </a:r>
            <a:r>
              <a:rPr lang="zh-CN" altLang="en-US" sz="1775" b="0" dirty="0">
                <a:solidFill>
                  <a:schemeClr val="tx1"/>
                </a:solidFill>
              </a:rPr>
              <a:t>同理。</a:t>
            </a:r>
            <a:endParaRPr lang="zh-CN" altLang="en-US" sz="1775" b="0" dirty="0">
              <a:solidFill>
                <a:schemeClr val="tx1"/>
              </a:solidFill>
            </a:endParaRPr>
          </a:p>
          <a:p>
            <a:pPr lvl="1"/>
            <a:r>
              <a:rPr lang="en-US" altLang="zh-CN" sz="1775" b="0" dirty="0">
                <a:solidFill>
                  <a:schemeClr val="tx1"/>
                </a:solidFill>
              </a:rPr>
              <a:t>highway cover label</a:t>
            </a:r>
            <a:r>
              <a:rPr lang="zh-CN" altLang="en-US" sz="1775" b="0" dirty="0">
                <a:solidFill>
                  <a:schemeClr val="tx1"/>
                </a:solidFill>
              </a:rPr>
              <a:t>：由</a:t>
            </a:r>
            <a:r>
              <a:rPr lang="en-US" altLang="zh-CN" sz="1775" b="0" dirty="0">
                <a:solidFill>
                  <a:schemeClr val="tx1"/>
                </a:solidFill>
              </a:rPr>
              <a:t>H</a:t>
            </a:r>
            <a:r>
              <a:rPr lang="zh-CN" altLang="en-US" sz="1775" b="0" dirty="0">
                <a:solidFill>
                  <a:schemeClr val="tx1"/>
                </a:solidFill>
              </a:rPr>
              <a:t>和</a:t>
            </a:r>
            <a:r>
              <a:rPr lang="en-US" altLang="zh-CN" sz="1775" b="0" dirty="0">
                <a:solidFill>
                  <a:schemeClr val="tx1"/>
                </a:solidFill>
              </a:rPr>
              <a:t>L</a:t>
            </a:r>
            <a:r>
              <a:rPr lang="zh-CN" altLang="en-US" sz="1775" b="0" dirty="0">
                <a:solidFill>
                  <a:schemeClr val="tx1"/>
                </a:solidFill>
              </a:rPr>
              <a:t>组成。</a:t>
            </a:r>
            <a:r>
              <a:rPr lang="en-US" altLang="zh-CN" sz="1775" b="0" dirty="0">
                <a:solidFill>
                  <a:schemeClr val="tx1"/>
                </a:solidFill>
              </a:rPr>
              <a:t>H</a:t>
            </a:r>
            <a:r>
              <a:rPr lang="zh-CN" altLang="en-US" sz="1775" b="0" dirty="0">
                <a:solidFill>
                  <a:schemeClr val="tx1"/>
                </a:solidFill>
              </a:rPr>
              <a:t>中包含</a:t>
            </a:r>
            <a:r>
              <a:rPr lang="en-US" altLang="zh-CN" sz="1775" b="0" dirty="0">
                <a:solidFill>
                  <a:schemeClr val="tx1"/>
                </a:solidFill>
              </a:rPr>
              <a:t>landmark</a:t>
            </a:r>
            <a:r>
              <a:rPr lang="zh-CN" altLang="en-US" sz="1775" b="0" dirty="0">
                <a:solidFill>
                  <a:schemeClr val="tx1"/>
                </a:solidFill>
              </a:rPr>
              <a:t>集合，以及</a:t>
            </a:r>
            <a:r>
              <a:rPr lang="en-US" altLang="zh-CN" sz="1775" b="0" dirty="0">
                <a:solidFill>
                  <a:schemeClr val="tx1"/>
                </a:solidFill>
              </a:rPr>
              <a:t>landmark</a:t>
            </a:r>
            <a:r>
              <a:rPr lang="zh-CN" altLang="en-US" sz="1775" b="0" dirty="0">
                <a:solidFill>
                  <a:schemeClr val="tx1"/>
                </a:solidFill>
              </a:rPr>
              <a:t>之间的最短距离索引。</a:t>
            </a:r>
            <a:r>
              <a:rPr lang="en-US" altLang="zh-CN" sz="1775" b="0" dirty="0">
                <a:solidFill>
                  <a:schemeClr val="tx1"/>
                </a:solidFill>
              </a:rPr>
              <a:t>L</a:t>
            </a:r>
            <a:r>
              <a:rPr lang="zh-CN" altLang="en-US" sz="1775" b="0" dirty="0">
                <a:solidFill>
                  <a:schemeClr val="tx1"/>
                </a:solidFill>
              </a:rPr>
              <a:t>中包含所有顶点到</a:t>
            </a:r>
            <a:r>
              <a:rPr lang="en-US" altLang="zh-CN" sz="1775" b="0" dirty="0">
                <a:solidFill>
                  <a:schemeClr val="tx1"/>
                </a:solidFill>
              </a:rPr>
              <a:t>landmark</a:t>
            </a:r>
            <a:r>
              <a:rPr lang="zh-CN" altLang="en-US" sz="1775" b="0" dirty="0">
                <a:solidFill>
                  <a:schemeClr val="tx1"/>
                </a:solidFill>
              </a:rPr>
              <a:t>的最短距离</a:t>
            </a:r>
            <a:r>
              <a:rPr lang="zh-CN" altLang="en-US" sz="1775" b="0" dirty="0">
                <a:solidFill>
                  <a:schemeClr val="tx1"/>
                </a:solidFill>
              </a:rPr>
              <a:t>标签。</a:t>
            </a:r>
            <a:endParaRPr lang="zh-CN" altLang="en-US" sz="1775" b="0" dirty="0">
              <a:solidFill>
                <a:schemeClr val="tx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305" y="8613775"/>
            <a:ext cx="8989695" cy="765810"/>
          </a:xfrm>
          <a:prstGeom prst="rect">
            <a:avLst/>
          </a:prstGeom>
        </p:spPr>
      </p:pic>
      <p:pic>
        <p:nvPicPr>
          <p:cNvPr id="10" name="334E55B0-647D-440b-865C-3EC943EB4CBC-2" descr="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535" y="2708910"/>
            <a:ext cx="2738120" cy="250190"/>
          </a:xfrm>
          <a:prstGeom prst="rect">
            <a:avLst/>
          </a:prstGeom>
        </p:spPr>
      </p:pic>
      <p:sp>
        <p:nvSpPr>
          <p:cNvPr id="11" name="椭圆 10"/>
          <p:cNvSpPr/>
          <p:nvPr/>
        </p:nvSpPr>
        <p:spPr>
          <a:xfrm>
            <a:off x="1358265" y="4021614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1</a:t>
            </a:r>
            <a:endParaRPr lang="en-US" altLang="zh-CN" sz="1800" b="0"/>
          </a:p>
        </p:txBody>
      </p:sp>
      <p:sp>
        <p:nvSpPr>
          <p:cNvPr id="12" name="椭圆 11"/>
          <p:cNvSpPr/>
          <p:nvPr/>
        </p:nvSpPr>
        <p:spPr>
          <a:xfrm>
            <a:off x="502444" y="4771708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7</a:t>
            </a:r>
            <a:endParaRPr lang="en-US" altLang="zh-CN" sz="1800" b="0"/>
          </a:p>
        </p:txBody>
      </p:sp>
      <p:sp>
        <p:nvSpPr>
          <p:cNvPr id="13" name="椭圆 12"/>
          <p:cNvSpPr/>
          <p:nvPr/>
        </p:nvSpPr>
        <p:spPr>
          <a:xfrm>
            <a:off x="1505426" y="4606449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5</a:t>
            </a:r>
            <a:endParaRPr lang="en-US" altLang="zh-CN" sz="1800" b="0"/>
          </a:p>
        </p:txBody>
      </p:sp>
      <p:sp>
        <p:nvSpPr>
          <p:cNvPr id="14" name="椭圆 13"/>
          <p:cNvSpPr/>
          <p:nvPr/>
        </p:nvSpPr>
        <p:spPr>
          <a:xfrm>
            <a:off x="601504" y="5437505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12</a:t>
            </a:r>
            <a:endParaRPr lang="en-US" altLang="zh-CN" sz="1800" b="0"/>
          </a:p>
        </p:txBody>
      </p:sp>
      <p:sp>
        <p:nvSpPr>
          <p:cNvPr id="15" name="椭圆 14"/>
          <p:cNvSpPr/>
          <p:nvPr/>
        </p:nvSpPr>
        <p:spPr>
          <a:xfrm>
            <a:off x="2597944" y="4771708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6</a:t>
            </a:r>
            <a:endParaRPr lang="en-US" altLang="zh-CN" sz="1800" b="0"/>
          </a:p>
        </p:txBody>
      </p:sp>
      <p:sp>
        <p:nvSpPr>
          <p:cNvPr id="16" name="椭圆 15"/>
          <p:cNvSpPr/>
          <p:nvPr/>
        </p:nvSpPr>
        <p:spPr>
          <a:xfrm>
            <a:off x="1956435" y="4511675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2</a:t>
            </a:r>
            <a:endParaRPr lang="en-US" altLang="zh-CN" sz="1800" b="0"/>
          </a:p>
        </p:txBody>
      </p:sp>
      <p:sp>
        <p:nvSpPr>
          <p:cNvPr id="17" name="椭圆 16"/>
          <p:cNvSpPr/>
          <p:nvPr/>
        </p:nvSpPr>
        <p:spPr>
          <a:xfrm>
            <a:off x="2407444" y="4264501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3</a:t>
            </a:r>
            <a:endParaRPr lang="en-US" altLang="zh-CN" sz="1800" b="0"/>
          </a:p>
        </p:txBody>
      </p:sp>
      <p:sp>
        <p:nvSpPr>
          <p:cNvPr id="18" name="椭圆 17"/>
          <p:cNvSpPr/>
          <p:nvPr/>
        </p:nvSpPr>
        <p:spPr>
          <a:xfrm>
            <a:off x="760095" y="4264501"/>
            <a:ext cx="259080" cy="247174"/>
          </a:xfrm>
          <a:prstGeom prst="ellipse">
            <a:avLst/>
          </a:prstGeom>
          <a:solidFill>
            <a:srgbClr val="FFC000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4</a:t>
            </a:r>
            <a:endParaRPr lang="en-US" altLang="zh-CN" sz="1800" b="0"/>
          </a:p>
        </p:txBody>
      </p:sp>
      <p:sp>
        <p:nvSpPr>
          <p:cNvPr id="19" name="椭圆 18"/>
          <p:cNvSpPr/>
          <p:nvPr/>
        </p:nvSpPr>
        <p:spPr>
          <a:xfrm>
            <a:off x="1505426" y="5502275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9</a:t>
            </a:r>
            <a:endParaRPr lang="en-US" altLang="zh-CN" sz="1800" b="0"/>
          </a:p>
        </p:txBody>
      </p:sp>
      <p:sp>
        <p:nvSpPr>
          <p:cNvPr id="20" name="椭圆 19"/>
          <p:cNvSpPr/>
          <p:nvPr/>
        </p:nvSpPr>
        <p:spPr>
          <a:xfrm>
            <a:off x="1956435" y="5018881"/>
            <a:ext cx="259080" cy="247174"/>
          </a:xfrm>
          <a:prstGeom prst="ellipse">
            <a:avLst/>
          </a:prstGeom>
          <a:solidFill>
            <a:srgbClr val="FFC000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10</a:t>
            </a:r>
            <a:endParaRPr lang="en-US" altLang="zh-CN" sz="1800" b="0"/>
          </a:p>
        </p:txBody>
      </p:sp>
      <p:sp>
        <p:nvSpPr>
          <p:cNvPr id="21" name="椭圆 20"/>
          <p:cNvSpPr/>
          <p:nvPr/>
        </p:nvSpPr>
        <p:spPr>
          <a:xfrm>
            <a:off x="1157288" y="5018881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8</a:t>
            </a:r>
            <a:endParaRPr lang="en-US" altLang="zh-CN" sz="1800" b="0"/>
          </a:p>
        </p:txBody>
      </p:sp>
      <p:sp>
        <p:nvSpPr>
          <p:cNvPr id="22" name="椭圆 21"/>
          <p:cNvSpPr/>
          <p:nvPr/>
        </p:nvSpPr>
        <p:spPr>
          <a:xfrm>
            <a:off x="2502218" y="5437505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11</a:t>
            </a:r>
            <a:endParaRPr lang="en-US" altLang="zh-CN" sz="1800" b="0"/>
          </a:p>
        </p:txBody>
      </p:sp>
      <p:sp>
        <p:nvSpPr>
          <p:cNvPr id="23" name="椭圆 22"/>
          <p:cNvSpPr/>
          <p:nvPr/>
        </p:nvSpPr>
        <p:spPr>
          <a:xfrm>
            <a:off x="1099185" y="5958046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13</a:t>
            </a:r>
            <a:endParaRPr lang="en-US" altLang="zh-CN" sz="1800" b="0"/>
          </a:p>
        </p:txBody>
      </p:sp>
      <p:sp>
        <p:nvSpPr>
          <p:cNvPr id="24" name="椭圆 23"/>
          <p:cNvSpPr/>
          <p:nvPr/>
        </p:nvSpPr>
        <p:spPr>
          <a:xfrm>
            <a:off x="1956435" y="6009958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14</a:t>
            </a:r>
            <a:endParaRPr lang="en-US" altLang="zh-CN" sz="1800" b="0"/>
          </a:p>
        </p:txBody>
      </p:sp>
      <p:sp>
        <p:nvSpPr>
          <p:cNvPr id="25" name="椭圆 24"/>
          <p:cNvSpPr/>
          <p:nvPr/>
        </p:nvSpPr>
        <p:spPr>
          <a:xfrm>
            <a:off x="1956435" y="4027805"/>
            <a:ext cx="259080" cy="247174"/>
          </a:xfrm>
          <a:prstGeom prst="ellipse">
            <a:avLst/>
          </a:prstGeom>
          <a:solidFill>
            <a:srgbClr val="FFC000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 anchorCtr="0"/>
          <a:p>
            <a:pPr algn="ctr"/>
            <a:r>
              <a:rPr lang="en-US" altLang="zh-CN" sz="1800" b="0">
                <a:solidFill>
                  <a:schemeClr val="tx1"/>
                </a:solidFill>
              </a:rPr>
              <a:t>0</a:t>
            </a:r>
            <a:endParaRPr lang="en-US" altLang="zh-CN" sz="1800" b="0">
              <a:solidFill>
                <a:schemeClr val="tx1"/>
              </a:solidFill>
            </a:endParaRPr>
          </a:p>
        </p:txBody>
      </p:sp>
      <p:cxnSp>
        <p:nvCxnSpPr>
          <p:cNvPr id="26" name="直接连接符 25"/>
          <p:cNvCxnSpPr>
            <a:stCxn id="11" idx="6"/>
            <a:endCxn id="25" idx="2"/>
          </p:cNvCxnSpPr>
          <p:nvPr/>
        </p:nvCxnSpPr>
        <p:spPr>
          <a:xfrm>
            <a:off x="1617345" y="4145439"/>
            <a:ext cx="339090" cy="6350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2215515" y="4151630"/>
            <a:ext cx="230029" cy="149066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endCxn id="15" idx="0"/>
          </p:cNvCxnSpPr>
          <p:nvPr/>
        </p:nvCxnSpPr>
        <p:spPr>
          <a:xfrm>
            <a:off x="2597944" y="4508341"/>
            <a:ext cx="129540" cy="263366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5" idx="4"/>
          </p:cNvCxnSpPr>
          <p:nvPr/>
        </p:nvCxnSpPr>
        <p:spPr>
          <a:xfrm flipH="1">
            <a:off x="2622233" y="5018881"/>
            <a:ext cx="105251" cy="418624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24" idx="7"/>
            <a:endCxn id="22" idx="3"/>
          </p:cNvCxnSpPr>
          <p:nvPr/>
        </p:nvCxnSpPr>
        <p:spPr>
          <a:xfrm flipV="1">
            <a:off x="2177415" y="5648484"/>
            <a:ext cx="362903" cy="397669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25" idx="4"/>
          </p:cNvCxnSpPr>
          <p:nvPr/>
        </p:nvCxnSpPr>
        <p:spPr>
          <a:xfrm>
            <a:off x="2085975" y="4274979"/>
            <a:ext cx="17621" cy="233363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8" idx="7"/>
          </p:cNvCxnSpPr>
          <p:nvPr/>
        </p:nvCxnSpPr>
        <p:spPr>
          <a:xfrm flipV="1">
            <a:off x="981075" y="4157821"/>
            <a:ext cx="377190" cy="14287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12" idx="0"/>
          </p:cNvCxnSpPr>
          <p:nvPr/>
        </p:nvCxnSpPr>
        <p:spPr>
          <a:xfrm flipV="1">
            <a:off x="631984" y="4506436"/>
            <a:ext cx="209550" cy="265271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endCxn id="13" idx="3"/>
          </p:cNvCxnSpPr>
          <p:nvPr/>
        </p:nvCxnSpPr>
        <p:spPr>
          <a:xfrm flipV="1">
            <a:off x="1378268" y="4817428"/>
            <a:ext cx="165259" cy="237649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V="1">
            <a:off x="2177415" y="4919821"/>
            <a:ext cx="420529" cy="13525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endCxn id="20" idx="1"/>
          </p:cNvCxnSpPr>
          <p:nvPr/>
        </p:nvCxnSpPr>
        <p:spPr>
          <a:xfrm>
            <a:off x="1721644" y="4817428"/>
            <a:ext cx="272891" cy="237649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1760220" y="5271294"/>
            <a:ext cx="305276" cy="305276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19" idx="0"/>
            <a:endCxn id="13" idx="4"/>
          </p:cNvCxnSpPr>
          <p:nvPr/>
        </p:nvCxnSpPr>
        <p:spPr>
          <a:xfrm flipV="1">
            <a:off x="1634966" y="4853623"/>
            <a:ext cx="0" cy="648653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21" idx="4"/>
          </p:cNvCxnSpPr>
          <p:nvPr/>
        </p:nvCxnSpPr>
        <p:spPr>
          <a:xfrm>
            <a:off x="1286828" y="5266055"/>
            <a:ext cx="218599" cy="377666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23" idx="6"/>
          </p:cNvCxnSpPr>
          <p:nvPr/>
        </p:nvCxnSpPr>
        <p:spPr>
          <a:xfrm>
            <a:off x="1358265" y="6081871"/>
            <a:ext cx="615791" cy="57626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14" idx="4"/>
          </p:cNvCxnSpPr>
          <p:nvPr/>
        </p:nvCxnSpPr>
        <p:spPr>
          <a:xfrm>
            <a:off x="731044" y="5684679"/>
            <a:ext cx="368141" cy="36766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endCxn id="14" idx="1"/>
          </p:cNvCxnSpPr>
          <p:nvPr/>
        </p:nvCxnSpPr>
        <p:spPr>
          <a:xfrm>
            <a:off x="631984" y="5018881"/>
            <a:ext cx="7620" cy="454819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24" idx="0"/>
            <a:endCxn id="20" idx="4"/>
          </p:cNvCxnSpPr>
          <p:nvPr/>
        </p:nvCxnSpPr>
        <p:spPr>
          <a:xfrm flipV="1">
            <a:off x="2085975" y="5265738"/>
            <a:ext cx="0" cy="744220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endCxn id="23" idx="0"/>
          </p:cNvCxnSpPr>
          <p:nvPr/>
        </p:nvCxnSpPr>
        <p:spPr>
          <a:xfrm flipH="1">
            <a:off x="1228725" y="5266055"/>
            <a:ext cx="58103" cy="691991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18" idx="5"/>
          </p:cNvCxnSpPr>
          <p:nvPr/>
        </p:nvCxnSpPr>
        <p:spPr>
          <a:xfrm>
            <a:off x="981075" y="4475480"/>
            <a:ext cx="219075" cy="579596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20" idx="5"/>
          </p:cNvCxnSpPr>
          <p:nvPr/>
        </p:nvCxnSpPr>
        <p:spPr>
          <a:xfrm>
            <a:off x="2177415" y="5229860"/>
            <a:ext cx="340043" cy="26860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右箭头 46"/>
          <p:cNvSpPr/>
          <p:nvPr/>
        </p:nvSpPr>
        <p:spPr>
          <a:xfrm>
            <a:off x="3117850" y="4853940"/>
            <a:ext cx="1455420" cy="4070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5518626" y="4301331"/>
            <a:ext cx="259080" cy="247174"/>
          </a:xfrm>
          <a:prstGeom prst="ellipse">
            <a:avLst/>
          </a:prstGeom>
          <a:solidFill>
            <a:srgbClr val="FFC000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 anchorCtr="0"/>
          <a:lstStyle/>
          <a:p>
            <a:pPr algn="ctr"/>
            <a:r>
              <a:rPr lang="en-US" altLang="zh-CN" sz="1800" b="0">
                <a:solidFill>
                  <a:schemeClr val="tx1"/>
                </a:solidFill>
              </a:rPr>
              <a:t>0</a:t>
            </a:r>
            <a:endParaRPr lang="en-US" altLang="zh-CN" sz="1800" b="0">
              <a:solidFill>
                <a:schemeClr val="tx1"/>
              </a:solidFill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4829969" y="4785201"/>
            <a:ext cx="259080" cy="247174"/>
          </a:xfrm>
          <a:prstGeom prst="ellipse">
            <a:avLst/>
          </a:prstGeom>
          <a:solidFill>
            <a:srgbClr val="FFC000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lstStyle/>
          <a:p>
            <a:pPr algn="ctr"/>
            <a:r>
              <a:rPr lang="en-US" altLang="zh-CN" sz="1800" b="0"/>
              <a:t>4</a:t>
            </a:r>
            <a:endParaRPr lang="en-US" altLang="zh-CN" sz="1800" b="0"/>
          </a:p>
        </p:txBody>
      </p:sp>
      <p:sp>
        <p:nvSpPr>
          <p:cNvPr id="59" name="椭圆 58"/>
          <p:cNvSpPr/>
          <p:nvPr/>
        </p:nvSpPr>
        <p:spPr>
          <a:xfrm>
            <a:off x="5869623" y="5443855"/>
            <a:ext cx="259080" cy="247174"/>
          </a:xfrm>
          <a:prstGeom prst="ellipse">
            <a:avLst/>
          </a:prstGeom>
          <a:solidFill>
            <a:srgbClr val="FFC000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lstStyle/>
          <a:p>
            <a:pPr algn="ctr"/>
            <a:r>
              <a:rPr lang="en-US" altLang="zh-CN" sz="1800" b="0"/>
              <a:t>10</a:t>
            </a:r>
            <a:endParaRPr lang="en-US" altLang="zh-CN" sz="1800" b="0"/>
          </a:p>
        </p:txBody>
      </p:sp>
      <p:cxnSp>
        <p:nvCxnSpPr>
          <p:cNvPr id="60" name="直接连接符 59"/>
          <p:cNvCxnSpPr>
            <a:stCxn id="58" idx="7"/>
          </p:cNvCxnSpPr>
          <p:nvPr/>
        </p:nvCxnSpPr>
        <p:spPr>
          <a:xfrm flipV="1">
            <a:off x="5050949" y="4499451"/>
            <a:ext cx="515303" cy="32194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endCxn id="59" idx="0"/>
          </p:cNvCxnSpPr>
          <p:nvPr/>
        </p:nvCxnSpPr>
        <p:spPr>
          <a:xfrm>
            <a:off x="5725795" y="4506119"/>
            <a:ext cx="273368" cy="937736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8" idx="5"/>
          </p:cNvCxnSpPr>
          <p:nvPr/>
        </p:nvCxnSpPr>
        <p:spPr>
          <a:xfrm>
            <a:off x="5050949" y="4996180"/>
            <a:ext cx="818674" cy="58483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5089049" y="4418489"/>
            <a:ext cx="30527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0"/>
              <a:t>2</a:t>
            </a:r>
            <a:endParaRPr lang="en-US" altLang="zh-CN" sz="1800" b="0"/>
          </a:p>
        </p:txBody>
      </p:sp>
      <p:sp>
        <p:nvSpPr>
          <p:cNvPr id="64" name="文本框 63"/>
          <p:cNvSpPr txBox="1"/>
          <p:nvPr/>
        </p:nvSpPr>
        <p:spPr>
          <a:xfrm>
            <a:off x="5846763" y="4720908"/>
            <a:ext cx="30527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0"/>
              <a:t>3</a:t>
            </a:r>
            <a:endParaRPr lang="en-US" altLang="zh-CN" sz="1800" b="0"/>
          </a:p>
        </p:txBody>
      </p:sp>
      <p:sp>
        <p:nvSpPr>
          <p:cNvPr id="65" name="文本框 64"/>
          <p:cNvSpPr txBox="1"/>
          <p:nvPr/>
        </p:nvSpPr>
        <p:spPr>
          <a:xfrm>
            <a:off x="5213350" y="5251926"/>
            <a:ext cx="30527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0"/>
              <a:t>3</a:t>
            </a:r>
            <a:endParaRPr lang="en-US" altLang="zh-CN" sz="1800" b="0"/>
          </a:p>
        </p:txBody>
      </p:sp>
      <p:pic>
        <p:nvPicPr>
          <p:cNvPr id="66" name="图片 65"/>
          <p:cNvPicPr>
            <a:picLocks noChangeAspect="1"/>
          </p:cNvPicPr>
          <p:nvPr/>
        </p:nvPicPr>
        <p:blipFill>
          <a:blip r:embed="rId3"/>
          <a:srcRect l="6130" t="2738" r="5050" b="6644"/>
          <a:stretch>
            <a:fillRect/>
          </a:stretch>
        </p:blipFill>
        <p:spPr>
          <a:xfrm>
            <a:off x="6588125" y="3722370"/>
            <a:ext cx="2118360" cy="30486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457"/>
    </mc:Choice>
    <mc:Fallback>
      <p:transition spd="slow" advTm="144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算法</a:t>
            </a:r>
            <a:r>
              <a:rPr lang="zh-CN" altLang="en-US" dirty="0">
                <a:sym typeface="+mn-ea"/>
              </a:rPr>
              <a:t>设计</a:t>
            </a:r>
            <a:endParaRPr lang="zh-CN" altLang="en-US" dirty="0">
              <a:sym typeface="+mn-ea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145" y="1124585"/>
            <a:ext cx="8911590" cy="2482215"/>
          </a:xfrm>
        </p:spPr>
        <p:txBody>
          <a:bodyPr/>
          <a:lstStyle/>
          <a:p>
            <a:r>
              <a:rPr lang="zh-CN" altLang="en-US" sz="2000" b="0" dirty="0">
                <a:solidFill>
                  <a:schemeClr val="tx1"/>
                </a:solidFill>
              </a:rPr>
              <a:t>动态图更新方案</a:t>
            </a:r>
            <a:r>
              <a:rPr lang="en-US" altLang="en-AU" sz="2800" b="0" dirty="0">
                <a:solidFill>
                  <a:schemeClr val="tx1"/>
                </a:solidFill>
              </a:rPr>
              <a:t>   </a:t>
            </a:r>
            <a:r>
              <a:rPr lang="en-AU" sz="2800" b="0" dirty="0">
                <a:solidFill>
                  <a:schemeClr val="tx1"/>
                </a:solidFill>
              </a:rPr>
              <a:t>	</a:t>
            </a:r>
            <a:r>
              <a:rPr lang="zh-CN" altLang="en-US" sz="2800" b="0" dirty="0">
                <a:solidFill>
                  <a:schemeClr val="tx1"/>
                </a:solidFill>
              </a:rPr>
              <a:t>  </a:t>
            </a:r>
            <a:endParaRPr lang="en-AU" sz="2800" dirty="0">
              <a:solidFill>
                <a:srgbClr val="FF0000"/>
              </a:solidFill>
            </a:endParaRPr>
          </a:p>
          <a:p>
            <a:pPr lvl="1"/>
            <a:r>
              <a:rPr lang="zh-CN" altLang="en-US" sz="1800" b="0" dirty="0">
                <a:solidFill>
                  <a:schemeClr val="tx1"/>
                </a:solidFill>
              </a:rPr>
              <a:t>整体思路：</a:t>
            </a:r>
            <a:r>
              <a:rPr lang="zh-CN" altLang="en-US" sz="1800">
                <a:sym typeface="+mn-ea"/>
              </a:rPr>
              <a:t>每次只更新所有顶点到任意一个</a:t>
            </a:r>
            <a:r>
              <a:rPr lang="en-US" altLang="zh-CN" sz="1800">
                <a:sym typeface="+mn-ea"/>
              </a:rPr>
              <a:t>landmark</a:t>
            </a:r>
            <a:r>
              <a:rPr lang="zh-CN" altLang="en-US" sz="1800">
                <a:sym typeface="+mn-ea"/>
              </a:rPr>
              <a:t>的最短距离标签，直到所有</a:t>
            </a:r>
            <a:r>
              <a:rPr lang="en-US" altLang="zh-CN" sz="1800">
                <a:sym typeface="+mn-ea"/>
              </a:rPr>
              <a:t>landmark</a:t>
            </a:r>
            <a:r>
              <a:rPr lang="zh-CN" altLang="en-US" sz="1800">
                <a:sym typeface="+mn-ea"/>
              </a:rPr>
              <a:t>都被更新完。对任意</a:t>
            </a:r>
            <a:r>
              <a:rPr lang="en-US" altLang="zh-CN" sz="1800">
                <a:sym typeface="+mn-ea"/>
              </a:rPr>
              <a:t>landmark</a:t>
            </a:r>
            <a:r>
              <a:rPr lang="zh-CN" altLang="en-US" sz="1800">
                <a:sym typeface="+mn-ea"/>
              </a:rPr>
              <a:t>的一次标签更新过程如下图。</a:t>
            </a:r>
            <a:endParaRPr lang="zh-CN" altLang="en-US" sz="1800" b="0" dirty="0">
              <a:solidFill>
                <a:schemeClr val="tx1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2E079A-18BC-42B2-A6C0-61BFA2EC9C47}" type="slidenum">
              <a:rPr lang="zh-CN" altLang="en-US" smtClean="0"/>
            </a:fld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45" y="2271395"/>
            <a:ext cx="9036050" cy="769620"/>
          </a:xfrm>
          <a:prstGeom prst="rect">
            <a:avLst/>
          </a:prstGeom>
        </p:spPr>
      </p:pic>
      <p:sp>
        <p:nvSpPr>
          <p:cNvPr id="7" name="Content Placeholder 4"/>
          <p:cNvSpPr>
            <a:spLocks noGrp="1"/>
          </p:cNvSpPr>
          <p:nvPr/>
        </p:nvSpPr>
        <p:spPr>
          <a:xfrm>
            <a:off x="17145" y="2994660"/>
            <a:ext cx="9424670" cy="11099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p"/>
              <a:defRPr kumimoji="1" sz="36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 marL="1600200" indent="-22860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8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r>
              <a:rPr lang="zh-CN" altLang="en-US" sz="2000" b="0" dirty="0">
                <a:solidFill>
                  <a:schemeClr val="tx1"/>
                </a:solidFill>
              </a:rPr>
              <a:t>受影响的顶点</a:t>
            </a:r>
            <a:r>
              <a:rPr lang="en-US" altLang="en-AU" sz="2800" b="0" dirty="0">
                <a:solidFill>
                  <a:schemeClr val="tx1"/>
                </a:solidFill>
              </a:rPr>
              <a:t>   </a:t>
            </a:r>
            <a:r>
              <a:rPr lang="en-AU" sz="2800" b="0" dirty="0">
                <a:solidFill>
                  <a:schemeClr val="tx1"/>
                </a:solidFill>
              </a:rPr>
              <a:t>	</a:t>
            </a:r>
            <a:r>
              <a:rPr lang="zh-CN" altLang="en-US" sz="2800" b="0" dirty="0">
                <a:solidFill>
                  <a:schemeClr val="tx1"/>
                </a:solidFill>
              </a:rPr>
              <a:t>  </a:t>
            </a:r>
            <a:endParaRPr lang="en-AU" sz="2800" dirty="0">
              <a:solidFill>
                <a:srgbClr val="FF0000"/>
              </a:solidFill>
            </a:endParaRPr>
          </a:p>
          <a:p>
            <a:pPr lvl="1"/>
            <a:r>
              <a:rPr lang="zh-CN" altLang="en-US" sz="1800" b="0" kern="0" dirty="0">
                <a:cs typeface="+mn-ea"/>
                <a:sym typeface="+mn-ea"/>
              </a:rPr>
              <a:t>如果顶点v到landmark(r)的新距离小于等于旧距离，v是受影响的顶点</a:t>
            </a:r>
            <a:r>
              <a:rPr lang="zh-CN" altLang="en-US" sz="1800" dirty="0">
                <a:sym typeface="+mn-ea"/>
              </a:rPr>
              <a:t>。</a:t>
            </a:r>
            <a:endParaRPr lang="zh-CN" altLang="en-US" sz="2000" dirty="0"/>
          </a:p>
          <a:p>
            <a:pPr marL="457200" lvl="1" indent="0">
              <a:buNone/>
            </a:pPr>
            <a:endParaRPr lang="zh-CN" altLang="en-US" sz="2000" b="0" dirty="0">
              <a:solidFill>
                <a:schemeClr val="tx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3468370" y="3912235"/>
            <a:ext cx="345440" cy="329565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2000" b="0"/>
              <a:t>1</a:t>
            </a:r>
            <a:endParaRPr lang="en-US" altLang="zh-CN" sz="2000" b="0"/>
          </a:p>
        </p:txBody>
      </p:sp>
      <p:sp>
        <p:nvSpPr>
          <p:cNvPr id="15" name="椭圆 14"/>
          <p:cNvSpPr/>
          <p:nvPr/>
        </p:nvSpPr>
        <p:spPr>
          <a:xfrm>
            <a:off x="3664585" y="4695190"/>
            <a:ext cx="345440" cy="329565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2000" b="0"/>
              <a:t>5</a:t>
            </a:r>
            <a:endParaRPr lang="en-US" altLang="zh-CN" sz="2000" b="0"/>
          </a:p>
        </p:txBody>
      </p:sp>
      <p:sp>
        <p:nvSpPr>
          <p:cNvPr id="16" name="椭圆 15"/>
          <p:cNvSpPr/>
          <p:nvPr/>
        </p:nvSpPr>
        <p:spPr>
          <a:xfrm>
            <a:off x="5121275" y="4915535"/>
            <a:ext cx="345440" cy="329565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2000" b="0"/>
              <a:t>6</a:t>
            </a:r>
            <a:endParaRPr lang="en-US" altLang="zh-CN" sz="2000" b="0"/>
          </a:p>
        </p:txBody>
      </p:sp>
      <p:sp>
        <p:nvSpPr>
          <p:cNvPr id="17" name="椭圆 16"/>
          <p:cNvSpPr/>
          <p:nvPr/>
        </p:nvSpPr>
        <p:spPr>
          <a:xfrm>
            <a:off x="4265930" y="4568825"/>
            <a:ext cx="345440" cy="329565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2000" b="0"/>
              <a:t>2</a:t>
            </a:r>
            <a:endParaRPr lang="en-US" altLang="zh-CN" sz="2000" b="0"/>
          </a:p>
        </p:txBody>
      </p:sp>
      <p:sp>
        <p:nvSpPr>
          <p:cNvPr id="18" name="椭圆 17"/>
          <p:cNvSpPr/>
          <p:nvPr/>
        </p:nvSpPr>
        <p:spPr>
          <a:xfrm>
            <a:off x="4867275" y="4239260"/>
            <a:ext cx="345440" cy="329565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2000" b="0"/>
              <a:t>3</a:t>
            </a:r>
            <a:endParaRPr lang="en-US" altLang="zh-CN" sz="2000" b="0"/>
          </a:p>
        </p:txBody>
      </p:sp>
      <p:sp>
        <p:nvSpPr>
          <p:cNvPr id="19" name="椭圆 18"/>
          <p:cNvSpPr/>
          <p:nvPr/>
        </p:nvSpPr>
        <p:spPr>
          <a:xfrm>
            <a:off x="2670810" y="4239260"/>
            <a:ext cx="345440" cy="329565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2000" b="0"/>
              <a:t>4</a:t>
            </a:r>
            <a:endParaRPr lang="en-US" altLang="zh-CN" sz="2000" b="0"/>
          </a:p>
        </p:txBody>
      </p:sp>
      <p:sp>
        <p:nvSpPr>
          <p:cNvPr id="20" name="椭圆 19"/>
          <p:cNvSpPr/>
          <p:nvPr/>
        </p:nvSpPr>
        <p:spPr>
          <a:xfrm>
            <a:off x="3664585" y="5889625"/>
            <a:ext cx="345440" cy="329565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2000" b="0"/>
              <a:t>9</a:t>
            </a:r>
            <a:endParaRPr lang="en-US" altLang="zh-CN" sz="2000" b="0"/>
          </a:p>
        </p:txBody>
      </p:sp>
      <p:sp>
        <p:nvSpPr>
          <p:cNvPr id="21" name="椭圆 20"/>
          <p:cNvSpPr/>
          <p:nvPr/>
        </p:nvSpPr>
        <p:spPr>
          <a:xfrm>
            <a:off x="4265930" y="5245100"/>
            <a:ext cx="345440" cy="329565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2000" b="0"/>
              <a:t>10</a:t>
            </a:r>
            <a:endParaRPr lang="en-US" altLang="zh-CN" sz="2000" b="0"/>
          </a:p>
        </p:txBody>
      </p:sp>
      <p:sp>
        <p:nvSpPr>
          <p:cNvPr id="22" name="椭圆 21"/>
          <p:cNvSpPr/>
          <p:nvPr/>
        </p:nvSpPr>
        <p:spPr>
          <a:xfrm>
            <a:off x="3200400" y="5245100"/>
            <a:ext cx="345440" cy="329565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2000" b="0"/>
              <a:t>8</a:t>
            </a:r>
            <a:endParaRPr lang="en-US" altLang="zh-CN" sz="2000" b="0"/>
          </a:p>
        </p:txBody>
      </p:sp>
      <p:sp>
        <p:nvSpPr>
          <p:cNvPr id="23" name="椭圆 22"/>
          <p:cNvSpPr/>
          <p:nvPr/>
        </p:nvSpPr>
        <p:spPr>
          <a:xfrm>
            <a:off x="4265930" y="3923665"/>
            <a:ext cx="345440" cy="329565"/>
          </a:xfrm>
          <a:prstGeom prst="ellipse">
            <a:avLst/>
          </a:prstGeom>
          <a:solidFill>
            <a:srgbClr val="FFC000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2000" b="0"/>
              <a:t>0</a:t>
            </a:r>
            <a:endParaRPr lang="en-US" altLang="zh-CN" sz="2000" b="0"/>
          </a:p>
        </p:txBody>
      </p:sp>
      <p:cxnSp>
        <p:nvCxnSpPr>
          <p:cNvPr id="24" name="直接连接符 23"/>
          <p:cNvCxnSpPr>
            <a:stCxn id="14" idx="6"/>
            <a:endCxn id="23" idx="2"/>
          </p:cNvCxnSpPr>
          <p:nvPr/>
        </p:nvCxnSpPr>
        <p:spPr>
          <a:xfrm>
            <a:off x="3813810" y="4077335"/>
            <a:ext cx="452120" cy="11430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endCxn id="18" idx="1"/>
          </p:cNvCxnSpPr>
          <p:nvPr/>
        </p:nvCxnSpPr>
        <p:spPr>
          <a:xfrm>
            <a:off x="4611370" y="4088765"/>
            <a:ext cx="306705" cy="19875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endCxn id="16" idx="0"/>
          </p:cNvCxnSpPr>
          <p:nvPr/>
        </p:nvCxnSpPr>
        <p:spPr>
          <a:xfrm>
            <a:off x="5121275" y="4564380"/>
            <a:ext cx="172720" cy="35115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3" idx="4"/>
          </p:cNvCxnSpPr>
          <p:nvPr/>
        </p:nvCxnSpPr>
        <p:spPr>
          <a:xfrm>
            <a:off x="4438650" y="4253230"/>
            <a:ext cx="23495" cy="311150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19" idx="7"/>
          </p:cNvCxnSpPr>
          <p:nvPr/>
        </p:nvCxnSpPr>
        <p:spPr>
          <a:xfrm flipV="1">
            <a:off x="2965450" y="4097020"/>
            <a:ext cx="502920" cy="190500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V="1">
            <a:off x="4560570" y="5113020"/>
            <a:ext cx="560705" cy="180340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V="1">
            <a:off x="4004310" y="5581650"/>
            <a:ext cx="407035" cy="40703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20" idx="0"/>
            <a:endCxn id="15" idx="4"/>
          </p:cNvCxnSpPr>
          <p:nvPr/>
        </p:nvCxnSpPr>
        <p:spPr>
          <a:xfrm flipV="1">
            <a:off x="3837305" y="5024755"/>
            <a:ext cx="0" cy="864870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22" idx="4"/>
          </p:cNvCxnSpPr>
          <p:nvPr/>
        </p:nvCxnSpPr>
        <p:spPr>
          <a:xfrm>
            <a:off x="3373120" y="5574665"/>
            <a:ext cx="291465" cy="50355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19" idx="5"/>
          </p:cNvCxnSpPr>
          <p:nvPr/>
        </p:nvCxnSpPr>
        <p:spPr>
          <a:xfrm>
            <a:off x="2965450" y="4520565"/>
            <a:ext cx="292100" cy="77279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 flipV="1">
            <a:off x="4004310" y="4751070"/>
            <a:ext cx="255905" cy="128270"/>
          </a:xfrm>
          <a:prstGeom prst="line">
            <a:avLst/>
          </a:prstGeom>
          <a:ln w="28575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22" idx="7"/>
          </p:cNvCxnSpPr>
          <p:nvPr/>
        </p:nvCxnSpPr>
        <p:spPr>
          <a:xfrm flipV="1">
            <a:off x="3495040" y="4982210"/>
            <a:ext cx="212090" cy="311150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endCxn id="15" idx="5"/>
          </p:cNvCxnSpPr>
          <p:nvPr/>
        </p:nvCxnSpPr>
        <p:spPr>
          <a:xfrm flipH="1" flipV="1">
            <a:off x="3959225" y="4976495"/>
            <a:ext cx="349250" cy="313690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325120" y="6359525"/>
            <a:ext cx="8227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0000"/>
              </a:buClr>
              <a:buSzPct val="140000"/>
              <a:buFont typeface="Arial" panose="020B0604020202020204" pitchFamily="34" charset="0"/>
              <a:buChar char="•"/>
            </a:pPr>
            <a:r>
              <a:rPr lang="zh-CN" altLang="en-US" sz="1800" b="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在受影响的点中，离landmark最近的那个点被称为锚点。</a:t>
            </a:r>
            <a:endParaRPr lang="zh-CN" altLang="en-US" sz="1800" b="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>
            <a:off x="3198495" y="4410075"/>
            <a:ext cx="437515" cy="24320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467360" y="3474085"/>
            <a:ext cx="86633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0000"/>
              </a:buClr>
              <a:buSzPct val="140000"/>
              <a:buFont typeface="Arial" panose="020B0604020202020204" pitchFamily="34" charset="0"/>
              <a:buChar char="•"/>
            </a:pPr>
            <a:r>
              <a:rPr lang="zh-CN" altLang="en-US" sz="1800" b="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v是受影响的顶点，当且仅当图G变成G’时，v到landmark的最短路径集合发生改变。</a:t>
            </a:r>
            <a:endParaRPr lang="zh-CN" altLang="en-US" sz="1800" b="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457"/>
    </mc:Choice>
    <mc:Fallback>
      <p:transition spd="slow" advTm="144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90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96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10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10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ccff"/>
                                      </p:to>
                                    </p:animClr>
                                    <p:set>
                                      <p:cBhvr>
                                        <p:cTn id="1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14" grpId="0" bldLvl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bldLvl="0" animBg="1"/>
      <p:bldP spid="44" grpId="0"/>
      <p:bldP spid="38" grpId="0"/>
      <p:bldP spid="38" grpId="1"/>
      <p:bldP spid="38" grpId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算法</a:t>
            </a:r>
            <a:r>
              <a:rPr lang="zh-CN" altLang="en-US" dirty="0">
                <a:sym typeface="+mn-ea"/>
              </a:rPr>
              <a:t>设计</a:t>
            </a:r>
            <a:endParaRPr lang="zh-CN" altLang="en-US" dirty="0">
              <a:sym typeface="+mn-ea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145" y="1124585"/>
            <a:ext cx="8911590" cy="836930"/>
          </a:xfrm>
        </p:spPr>
        <p:txBody>
          <a:bodyPr/>
          <a:lstStyle/>
          <a:p>
            <a:r>
              <a:rPr lang="zh-CN" altLang="en-US" sz="2400" b="0" dirty="0">
                <a:solidFill>
                  <a:schemeClr val="tx1"/>
                </a:solidFill>
              </a:rPr>
              <a:t>剪枝</a:t>
            </a:r>
            <a:r>
              <a:rPr lang="en-US" altLang="en-AU" sz="2800" b="0" dirty="0">
                <a:solidFill>
                  <a:schemeClr val="tx1"/>
                </a:solidFill>
              </a:rPr>
              <a:t>   </a:t>
            </a:r>
            <a:r>
              <a:rPr lang="en-AU" sz="2800" b="0" dirty="0">
                <a:solidFill>
                  <a:schemeClr val="tx1"/>
                </a:solidFill>
              </a:rPr>
              <a:t>	</a:t>
            </a:r>
            <a:r>
              <a:rPr lang="zh-CN" altLang="en-US" sz="2800" b="0" dirty="0">
                <a:solidFill>
                  <a:schemeClr val="tx1"/>
                </a:solidFill>
              </a:rPr>
              <a:t>  </a:t>
            </a:r>
            <a:endParaRPr lang="zh-CN" altLang="en-US" sz="2000" b="0" dirty="0">
              <a:solidFill>
                <a:schemeClr val="tx1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2E079A-18BC-42B2-A6C0-61BFA2EC9C47}" type="slidenum">
              <a:rPr lang="zh-CN" altLang="en-US" smtClean="0"/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0100" y="1557020"/>
            <a:ext cx="5003800" cy="1257300"/>
          </a:xfrm>
          <a:prstGeom prst="rect">
            <a:avLst/>
          </a:prstGeom>
        </p:spPr>
      </p:pic>
      <p:sp>
        <p:nvSpPr>
          <p:cNvPr id="44" name="文本框 43"/>
          <p:cNvSpPr txBox="1"/>
          <p:nvPr/>
        </p:nvSpPr>
        <p:spPr>
          <a:xfrm>
            <a:off x="323850" y="2853690"/>
            <a:ext cx="868743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0000"/>
              </a:buClr>
              <a:buSzPct val="140000"/>
              <a:buFont typeface="Arial" panose="020B0604020202020204" pitchFamily="34" charset="0"/>
              <a:buChar char="•"/>
            </a:pPr>
            <a:r>
              <a:rPr lang="zh-CN" altLang="en-US" sz="2000" b="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强剪枝：</a:t>
            </a:r>
            <a:r>
              <a:rPr lang="zh-CN" altLang="en-US" sz="2000" b="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满足123，无论边增加还是删除，最短路径都需要经过其他landmark，且顶点到其他landmark的距离也没有变化，不需要对顶点做任何更新。</a:t>
            </a:r>
            <a:endParaRPr lang="zh-CN" altLang="en-US" sz="2000" b="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3850" y="3933190"/>
            <a:ext cx="868743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0000"/>
              </a:buClr>
              <a:buSzPct val="140000"/>
              <a:buFont typeface="Arial" panose="020B0604020202020204" pitchFamily="34" charset="0"/>
              <a:buChar char="•"/>
            </a:pPr>
            <a:r>
              <a:rPr lang="zh-CN" altLang="en-US" sz="2000" b="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弱剪枝：</a:t>
            </a:r>
            <a:r>
              <a:rPr lang="zh-CN" altLang="en-US" sz="2000" b="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满足23，因为边增加，新增一条距离不变且经过其他landmark的最短路径，且顶点到其他landmark的距离没有变化，不需要对顶点做任何更新。</a:t>
            </a:r>
            <a:endParaRPr lang="zh-CN" altLang="en-US" sz="2000" b="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285750" indent="-285750">
              <a:buClr>
                <a:srgbClr val="FF0000"/>
              </a:buClr>
              <a:buSzPct val="140000"/>
              <a:buFont typeface="Arial" panose="020B0604020202020204" pitchFamily="34" charset="0"/>
              <a:buChar char="•"/>
            </a:pPr>
            <a:endParaRPr lang="zh-CN" altLang="en-US" sz="2000" b="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2682240" y="4729480"/>
            <a:ext cx="345440" cy="329565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2000" b="0"/>
              <a:t>1</a:t>
            </a:r>
            <a:endParaRPr lang="en-US" altLang="zh-CN" sz="2000" b="0"/>
          </a:p>
        </p:txBody>
      </p:sp>
      <p:sp>
        <p:nvSpPr>
          <p:cNvPr id="51" name="椭圆 50"/>
          <p:cNvSpPr/>
          <p:nvPr/>
        </p:nvSpPr>
        <p:spPr>
          <a:xfrm>
            <a:off x="2878455" y="5509260"/>
            <a:ext cx="345440" cy="329565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2000" b="0"/>
              <a:t>5</a:t>
            </a:r>
            <a:endParaRPr lang="en-US" altLang="zh-CN" sz="2000" b="0"/>
          </a:p>
        </p:txBody>
      </p:sp>
      <p:sp>
        <p:nvSpPr>
          <p:cNvPr id="54" name="椭圆 53"/>
          <p:cNvSpPr/>
          <p:nvPr/>
        </p:nvSpPr>
        <p:spPr>
          <a:xfrm>
            <a:off x="3479800" y="5382895"/>
            <a:ext cx="345440" cy="329565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2000" b="0"/>
              <a:t>2</a:t>
            </a:r>
            <a:endParaRPr lang="en-US" altLang="zh-CN" sz="2000" b="0"/>
          </a:p>
        </p:txBody>
      </p:sp>
      <p:sp>
        <p:nvSpPr>
          <p:cNvPr id="56" name="椭圆 55"/>
          <p:cNvSpPr/>
          <p:nvPr/>
        </p:nvSpPr>
        <p:spPr>
          <a:xfrm>
            <a:off x="1884680" y="5053330"/>
            <a:ext cx="345440" cy="329565"/>
          </a:xfrm>
          <a:prstGeom prst="ellipse">
            <a:avLst/>
          </a:prstGeom>
          <a:solidFill>
            <a:srgbClr val="FFC000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2000" b="0"/>
              <a:t>4</a:t>
            </a:r>
            <a:endParaRPr lang="en-US" altLang="zh-CN" sz="2000" b="0"/>
          </a:p>
        </p:txBody>
      </p:sp>
      <p:sp>
        <p:nvSpPr>
          <p:cNvPr id="59" name="椭圆 58"/>
          <p:cNvSpPr/>
          <p:nvPr/>
        </p:nvSpPr>
        <p:spPr>
          <a:xfrm>
            <a:off x="2414270" y="6059170"/>
            <a:ext cx="345440" cy="329565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2000" b="0"/>
              <a:t>8</a:t>
            </a:r>
            <a:endParaRPr lang="en-US" altLang="zh-CN" sz="2000" b="0"/>
          </a:p>
        </p:txBody>
      </p:sp>
      <p:sp>
        <p:nvSpPr>
          <p:cNvPr id="63" name="椭圆 62"/>
          <p:cNvSpPr/>
          <p:nvPr/>
        </p:nvSpPr>
        <p:spPr>
          <a:xfrm>
            <a:off x="3479800" y="4737735"/>
            <a:ext cx="345440" cy="329565"/>
          </a:xfrm>
          <a:prstGeom prst="ellipse">
            <a:avLst/>
          </a:prstGeom>
          <a:solidFill>
            <a:srgbClr val="FFC000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2000" b="0"/>
              <a:t>0</a:t>
            </a:r>
            <a:endParaRPr lang="en-US" altLang="zh-CN" sz="2000" b="0"/>
          </a:p>
        </p:txBody>
      </p:sp>
      <p:cxnSp>
        <p:nvCxnSpPr>
          <p:cNvPr id="64" name="直接连接符 63"/>
          <p:cNvCxnSpPr/>
          <p:nvPr/>
        </p:nvCxnSpPr>
        <p:spPr>
          <a:xfrm>
            <a:off x="3027680" y="4894580"/>
            <a:ext cx="452120" cy="825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63" idx="4"/>
          </p:cNvCxnSpPr>
          <p:nvPr/>
        </p:nvCxnSpPr>
        <p:spPr>
          <a:xfrm>
            <a:off x="3652520" y="5067300"/>
            <a:ext cx="23495" cy="311150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 flipV="1">
            <a:off x="2179320" y="4911090"/>
            <a:ext cx="502920" cy="190500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endCxn id="51" idx="3"/>
          </p:cNvCxnSpPr>
          <p:nvPr/>
        </p:nvCxnSpPr>
        <p:spPr>
          <a:xfrm flipV="1">
            <a:off x="2708910" y="5790565"/>
            <a:ext cx="220345" cy="31686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56" idx="5"/>
          </p:cNvCxnSpPr>
          <p:nvPr/>
        </p:nvCxnSpPr>
        <p:spPr>
          <a:xfrm>
            <a:off x="2179320" y="5334635"/>
            <a:ext cx="292100" cy="77279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51" idx="6"/>
          </p:cNvCxnSpPr>
          <p:nvPr/>
        </p:nvCxnSpPr>
        <p:spPr>
          <a:xfrm flipV="1">
            <a:off x="3223895" y="5612130"/>
            <a:ext cx="278765" cy="62230"/>
          </a:xfrm>
          <a:prstGeom prst="line">
            <a:avLst/>
          </a:prstGeom>
          <a:ln w="28575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椭圆 85"/>
          <p:cNvSpPr/>
          <p:nvPr/>
        </p:nvSpPr>
        <p:spPr>
          <a:xfrm>
            <a:off x="2872740" y="5509260"/>
            <a:ext cx="345440" cy="329565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2000" b="0"/>
              <a:t>5</a:t>
            </a:r>
            <a:endParaRPr lang="en-US" altLang="zh-CN" sz="2000" b="0"/>
          </a:p>
        </p:txBody>
      </p:sp>
      <p:sp>
        <p:nvSpPr>
          <p:cNvPr id="87" name="椭圆 86"/>
          <p:cNvSpPr/>
          <p:nvPr/>
        </p:nvSpPr>
        <p:spPr>
          <a:xfrm>
            <a:off x="2414270" y="6066155"/>
            <a:ext cx="345440" cy="329565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2000" b="0"/>
              <a:t>8</a:t>
            </a:r>
            <a:endParaRPr lang="en-US" altLang="zh-CN" sz="2000" b="0"/>
          </a:p>
        </p:txBody>
      </p:sp>
      <p:sp>
        <p:nvSpPr>
          <p:cNvPr id="11" name="椭圆 10"/>
          <p:cNvSpPr/>
          <p:nvPr/>
        </p:nvSpPr>
        <p:spPr>
          <a:xfrm>
            <a:off x="7366635" y="5753100"/>
            <a:ext cx="345440" cy="329565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2000" b="0"/>
              <a:t>6</a:t>
            </a:r>
            <a:endParaRPr lang="en-US" altLang="zh-CN" sz="2000" b="0"/>
          </a:p>
        </p:txBody>
      </p:sp>
      <p:sp>
        <p:nvSpPr>
          <p:cNvPr id="12" name="椭圆 11"/>
          <p:cNvSpPr/>
          <p:nvPr/>
        </p:nvSpPr>
        <p:spPr>
          <a:xfrm>
            <a:off x="6511290" y="5406390"/>
            <a:ext cx="345440" cy="329565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2000" b="0"/>
              <a:t>2</a:t>
            </a:r>
            <a:endParaRPr lang="en-US" altLang="zh-CN" sz="2000" b="0"/>
          </a:p>
        </p:txBody>
      </p:sp>
      <p:sp>
        <p:nvSpPr>
          <p:cNvPr id="13" name="椭圆 12"/>
          <p:cNvSpPr/>
          <p:nvPr/>
        </p:nvSpPr>
        <p:spPr>
          <a:xfrm>
            <a:off x="7112635" y="5076825"/>
            <a:ext cx="345440" cy="329565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2000" b="0"/>
              <a:t>3</a:t>
            </a:r>
            <a:endParaRPr lang="en-US" altLang="zh-CN" sz="2000" b="0"/>
          </a:p>
        </p:txBody>
      </p:sp>
      <p:sp>
        <p:nvSpPr>
          <p:cNvPr id="14" name="椭圆 13"/>
          <p:cNvSpPr/>
          <p:nvPr/>
        </p:nvSpPr>
        <p:spPr>
          <a:xfrm>
            <a:off x="6511290" y="6082665"/>
            <a:ext cx="345440" cy="329565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2000" b="0"/>
              <a:t>10</a:t>
            </a:r>
            <a:endParaRPr lang="en-US" altLang="zh-CN" sz="2000" b="0"/>
          </a:p>
        </p:txBody>
      </p:sp>
      <p:sp>
        <p:nvSpPr>
          <p:cNvPr id="15" name="椭圆 14"/>
          <p:cNvSpPr/>
          <p:nvPr/>
        </p:nvSpPr>
        <p:spPr>
          <a:xfrm>
            <a:off x="6511290" y="4761230"/>
            <a:ext cx="345440" cy="329565"/>
          </a:xfrm>
          <a:prstGeom prst="ellipse">
            <a:avLst/>
          </a:prstGeom>
          <a:solidFill>
            <a:srgbClr val="FFC000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2000" b="0"/>
              <a:t>0</a:t>
            </a:r>
            <a:endParaRPr lang="en-US" altLang="zh-CN" sz="2000" b="0"/>
          </a:p>
        </p:txBody>
      </p:sp>
      <p:cxnSp>
        <p:nvCxnSpPr>
          <p:cNvPr id="16" name="直接连接符 15"/>
          <p:cNvCxnSpPr>
            <a:endCxn id="13" idx="1"/>
          </p:cNvCxnSpPr>
          <p:nvPr/>
        </p:nvCxnSpPr>
        <p:spPr>
          <a:xfrm>
            <a:off x="6856730" y="4926330"/>
            <a:ext cx="306705" cy="19875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endCxn id="11" idx="0"/>
          </p:cNvCxnSpPr>
          <p:nvPr/>
        </p:nvCxnSpPr>
        <p:spPr>
          <a:xfrm>
            <a:off x="7366635" y="5401945"/>
            <a:ext cx="172720" cy="35115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15" idx="4"/>
          </p:cNvCxnSpPr>
          <p:nvPr/>
        </p:nvCxnSpPr>
        <p:spPr>
          <a:xfrm>
            <a:off x="6684010" y="5090795"/>
            <a:ext cx="23495" cy="311150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4" idx="7"/>
          </p:cNvCxnSpPr>
          <p:nvPr/>
        </p:nvCxnSpPr>
        <p:spPr>
          <a:xfrm flipV="1">
            <a:off x="6805930" y="5950585"/>
            <a:ext cx="560705" cy="180340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endCxn id="14" idx="1"/>
          </p:cNvCxnSpPr>
          <p:nvPr/>
        </p:nvCxnSpPr>
        <p:spPr>
          <a:xfrm>
            <a:off x="6198235" y="5814060"/>
            <a:ext cx="363855" cy="31686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0" idx="6"/>
          </p:cNvCxnSpPr>
          <p:nvPr/>
        </p:nvCxnSpPr>
        <p:spPr>
          <a:xfrm flipV="1">
            <a:off x="6255385" y="5635625"/>
            <a:ext cx="278765" cy="62230"/>
          </a:xfrm>
          <a:prstGeom prst="line">
            <a:avLst/>
          </a:prstGeom>
          <a:ln w="28575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6036945" y="5659755"/>
            <a:ext cx="345440" cy="329565"/>
          </a:xfrm>
          <a:prstGeom prst="ellipse">
            <a:avLst/>
          </a:prstGeom>
          <a:solidFill>
            <a:srgbClr val="FFC000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2000" b="0"/>
              <a:t>5</a:t>
            </a:r>
            <a:endParaRPr lang="en-US" altLang="zh-CN" sz="2000" b="0"/>
          </a:p>
        </p:txBody>
      </p:sp>
      <p:sp>
        <p:nvSpPr>
          <p:cNvPr id="23" name="椭圆 22"/>
          <p:cNvSpPr/>
          <p:nvPr/>
        </p:nvSpPr>
        <p:spPr>
          <a:xfrm>
            <a:off x="6511290" y="6089650"/>
            <a:ext cx="345440" cy="329565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2000" b="0"/>
              <a:t>10</a:t>
            </a:r>
            <a:endParaRPr lang="en-US" altLang="zh-CN" sz="2000" b="0"/>
          </a:p>
        </p:txBody>
      </p:sp>
      <p:sp>
        <p:nvSpPr>
          <p:cNvPr id="215" name="文本框 214"/>
          <p:cNvSpPr txBox="1"/>
          <p:nvPr/>
        </p:nvSpPr>
        <p:spPr>
          <a:xfrm>
            <a:off x="2026285" y="6471285"/>
            <a:ext cx="2961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/>
              <a:t> </a:t>
            </a:r>
            <a:r>
              <a:rPr lang="zh-CN" altLang="en-US" sz="1800"/>
              <a:t>强剪枝</a:t>
            </a:r>
            <a:endParaRPr lang="zh-CN" altLang="en-US" sz="1800"/>
          </a:p>
        </p:txBody>
      </p:sp>
      <p:sp>
        <p:nvSpPr>
          <p:cNvPr id="216" name="文本框 215"/>
          <p:cNvSpPr txBox="1"/>
          <p:nvPr/>
        </p:nvSpPr>
        <p:spPr>
          <a:xfrm>
            <a:off x="6083935" y="6473190"/>
            <a:ext cx="2961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/>
              <a:t> </a:t>
            </a:r>
            <a:r>
              <a:rPr lang="zh-CN" altLang="en-US" sz="1800"/>
              <a:t>弱剪枝</a:t>
            </a:r>
            <a:endParaRPr lang="zh-CN" altLang="en-US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457"/>
    </mc:Choice>
    <mc:Fallback>
      <p:transition spd="slow" advTm="144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66ccff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66ccff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66ccff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66ccff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66ccff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66ccff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6040" y="1773555"/>
            <a:ext cx="4998720" cy="47339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算法</a:t>
            </a:r>
            <a:r>
              <a:rPr lang="zh-CN" altLang="en-US" dirty="0">
                <a:sym typeface="+mn-ea"/>
              </a:rPr>
              <a:t>设计</a:t>
            </a:r>
            <a:endParaRPr lang="zh-CN" altLang="en-US" dirty="0">
              <a:sym typeface="+mn-ea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145" y="1125220"/>
            <a:ext cx="8911590" cy="648335"/>
          </a:xfrm>
        </p:spPr>
        <p:txBody>
          <a:bodyPr/>
          <a:lstStyle/>
          <a:p>
            <a:r>
              <a:rPr lang="en-US" altLang="zh-CN" sz="2400" b="0" dirty="0">
                <a:solidFill>
                  <a:schemeClr val="tx1"/>
                </a:solidFill>
              </a:rPr>
              <a:t>I</a:t>
            </a:r>
            <a:r>
              <a:rPr lang="en-US" altLang="zh-CN" sz="2400" b="0" dirty="0">
                <a:solidFill>
                  <a:schemeClr val="tx1"/>
                </a:solidFill>
              </a:rPr>
              <a:t>ncHL</a:t>
            </a:r>
            <a:r>
              <a:rPr lang="en-US" altLang="en-AU" sz="2800" b="0" dirty="0">
                <a:solidFill>
                  <a:schemeClr val="tx1"/>
                </a:solidFill>
              </a:rPr>
              <a:t>   </a:t>
            </a:r>
            <a:r>
              <a:rPr lang="en-AU" sz="2800" b="0" dirty="0">
                <a:solidFill>
                  <a:schemeClr val="tx1"/>
                </a:solidFill>
              </a:rPr>
              <a:t>	</a:t>
            </a:r>
            <a:r>
              <a:rPr lang="zh-CN" altLang="en-US" sz="2800" b="0" dirty="0">
                <a:solidFill>
                  <a:schemeClr val="tx1"/>
                </a:solidFill>
              </a:rPr>
              <a:t>  </a:t>
            </a:r>
            <a:endParaRPr lang="zh-CN" altLang="en-US" sz="2000" b="0" dirty="0">
              <a:solidFill>
                <a:schemeClr val="tx1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2E079A-18BC-42B2-A6C0-61BFA2EC9C47}" type="slidenum">
              <a:rPr lang="zh-CN" altLang="en-US" smtClean="0"/>
            </a:fld>
            <a:endParaRPr lang="en-US" altLang="zh-CN"/>
          </a:p>
        </p:txBody>
      </p:sp>
      <p:sp>
        <p:nvSpPr>
          <p:cNvPr id="11" name="椭圆 10"/>
          <p:cNvSpPr/>
          <p:nvPr/>
        </p:nvSpPr>
        <p:spPr>
          <a:xfrm>
            <a:off x="4874260" y="2730024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1</a:t>
            </a:r>
            <a:endParaRPr lang="en-US" altLang="zh-CN" sz="1800" b="0"/>
          </a:p>
        </p:txBody>
      </p:sp>
      <p:sp>
        <p:nvSpPr>
          <p:cNvPr id="12" name="椭圆 11"/>
          <p:cNvSpPr/>
          <p:nvPr/>
        </p:nvSpPr>
        <p:spPr>
          <a:xfrm>
            <a:off x="4018439" y="3480118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7</a:t>
            </a:r>
            <a:endParaRPr lang="en-US" altLang="zh-CN" sz="1800" b="0"/>
          </a:p>
        </p:txBody>
      </p:sp>
      <p:sp>
        <p:nvSpPr>
          <p:cNvPr id="13" name="椭圆 12"/>
          <p:cNvSpPr/>
          <p:nvPr/>
        </p:nvSpPr>
        <p:spPr>
          <a:xfrm>
            <a:off x="5021421" y="3314859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5</a:t>
            </a:r>
            <a:endParaRPr lang="en-US" altLang="zh-CN" sz="1800" b="0"/>
          </a:p>
        </p:txBody>
      </p:sp>
      <p:sp>
        <p:nvSpPr>
          <p:cNvPr id="14" name="椭圆 13"/>
          <p:cNvSpPr/>
          <p:nvPr/>
        </p:nvSpPr>
        <p:spPr>
          <a:xfrm>
            <a:off x="4117499" y="4145915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12</a:t>
            </a:r>
            <a:endParaRPr lang="en-US" altLang="zh-CN" sz="1800" b="0"/>
          </a:p>
        </p:txBody>
      </p:sp>
      <p:sp>
        <p:nvSpPr>
          <p:cNvPr id="15" name="椭圆 14"/>
          <p:cNvSpPr/>
          <p:nvPr/>
        </p:nvSpPr>
        <p:spPr>
          <a:xfrm>
            <a:off x="6113939" y="3480118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6</a:t>
            </a:r>
            <a:endParaRPr lang="en-US" altLang="zh-CN" sz="1800" b="0"/>
          </a:p>
        </p:txBody>
      </p:sp>
      <p:sp>
        <p:nvSpPr>
          <p:cNvPr id="16" name="椭圆 15"/>
          <p:cNvSpPr/>
          <p:nvPr/>
        </p:nvSpPr>
        <p:spPr>
          <a:xfrm>
            <a:off x="5472430" y="3220085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2</a:t>
            </a:r>
            <a:endParaRPr lang="en-US" altLang="zh-CN" sz="1800" b="0"/>
          </a:p>
        </p:txBody>
      </p:sp>
      <p:sp>
        <p:nvSpPr>
          <p:cNvPr id="17" name="椭圆 16"/>
          <p:cNvSpPr/>
          <p:nvPr/>
        </p:nvSpPr>
        <p:spPr>
          <a:xfrm>
            <a:off x="5923439" y="2972911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3</a:t>
            </a:r>
            <a:endParaRPr lang="en-US" altLang="zh-CN" sz="1800" b="0"/>
          </a:p>
        </p:txBody>
      </p:sp>
      <p:sp>
        <p:nvSpPr>
          <p:cNvPr id="18" name="椭圆 17"/>
          <p:cNvSpPr/>
          <p:nvPr/>
        </p:nvSpPr>
        <p:spPr>
          <a:xfrm>
            <a:off x="4276090" y="2972911"/>
            <a:ext cx="259080" cy="247174"/>
          </a:xfrm>
          <a:prstGeom prst="ellipse">
            <a:avLst/>
          </a:prstGeom>
          <a:solidFill>
            <a:srgbClr val="FFC000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4</a:t>
            </a:r>
            <a:endParaRPr lang="en-US" altLang="zh-CN" sz="1800" b="0"/>
          </a:p>
        </p:txBody>
      </p:sp>
      <p:sp>
        <p:nvSpPr>
          <p:cNvPr id="19" name="椭圆 18"/>
          <p:cNvSpPr/>
          <p:nvPr/>
        </p:nvSpPr>
        <p:spPr>
          <a:xfrm>
            <a:off x="5021421" y="4210685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9</a:t>
            </a:r>
            <a:endParaRPr lang="en-US" altLang="zh-CN" sz="1800" b="0"/>
          </a:p>
        </p:txBody>
      </p:sp>
      <p:sp>
        <p:nvSpPr>
          <p:cNvPr id="20" name="椭圆 19"/>
          <p:cNvSpPr/>
          <p:nvPr/>
        </p:nvSpPr>
        <p:spPr>
          <a:xfrm>
            <a:off x="5472430" y="3727291"/>
            <a:ext cx="259080" cy="247174"/>
          </a:xfrm>
          <a:prstGeom prst="ellipse">
            <a:avLst/>
          </a:prstGeom>
          <a:solidFill>
            <a:srgbClr val="FFC000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10</a:t>
            </a:r>
            <a:endParaRPr lang="en-US" altLang="zh-CN" sz="1800" b="0"/>
          </a:p>
        </p:txBody>
      </p:sp>
      <p:sp>
        <p:nvSpPr>
          <p:cNvPr id="21" name="椭圆 20"/>
          <p:cNvSpPr/>
          <p:nvPr/>
        </p:nvSpPr>
        <p:spPr>
          <a:xfrm>
            <a:off x="4673283" y="3727291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8</a:t>
            </a:r>
            <a:endParaRPr lang="en-US" altLang="zh-CN" sz="1800" b="0"/>
          </a:p>
        </p:txBody>
      </p:sp>
      <p:sp>
        <p:nvSpPr>
          <p:cNvPr id="22" name="椭圆 21"/>
          <p:cNvSpPr/>
          <p:nvPr/>
        </p:nvSpPr>
        <p:spPr>
          <a:xfrm>
            <a:off x="6018213" y="4145915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11</a:t>
            </a:r>
            <a:endParaRPr lang="en-US" altLang="zh-CN" sz="1800" b="0"/>
          </a:p>
        </p:txBody>
      </p:sp>
      <p:sp>
        <p:nvSpPr>
          <p:cNvPr id="23" name="椭圆 22"/>
          <p:cNvSpPr/>
          <p:nvPr/>
        </p:nvSpPr>
        <p:spPr>
          <a:xfrm>
            <a:off x="4615180" y="4666456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13</a:t>
            </a:r>
            <a:endParaRPr lang="en-US" altLang="zh-CN" sz="1800" b="0"/>
          </a:p>
        </p:txBody>
      </p:sp>
      <p:sp>
        <p:nvSpPr>
          <p:cNvPr id="24" name="椭圆 23"/>
          <p:cNvSpPr/>
          <p:nvPr/>
        </p:nvSpPr>
        <p:spPr>
          <a:xfrm>
            <a:off x="5472430" y="4718368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14</a:t>
            </a:r>
            <a:endParaRPr lang="en-US" altLang="zh-CN" sz="1800" b="0"/>
          </a:p>
        </p:txBody>
      </p:sp>
      <p:sp>
        <p:nvSpPr>
          <p:cNvPr id="25" name="椭圆 24"/>
          <p:cNvSpPr/>
          <p:nvPr/>
        </p:nvSpPr>
        <p:spPr>
          <a:xfrm>
            <a:off x="5472430" y="2736215"/>
            <a:ext cx="259080" cy="247174"/>
          </a:xfrm>
          <a:prstGeom prst="ellipse">
            <a:avLst/>
          </a:prstGeom>
          <a:solidFill>
            <a:srgbClr val="FFC000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 anchorCtr="0"/>
          <a:p>
            <a:pPr algn="ctr"/>
            <a:r>
              <a:rPr lang="en-US" altLang="zh-CN" sz="1800" b="0">
                <a:solidFill>
                  <a:schemeClr val="tx1"/>
                </a:solidFill>
              </a:rPr>
              <a:t>0</a:t>
            </a:r>
            <a:endParaRPr lang="en-US" altLang="zh-CN" sz="1800" b="0">
              <a:solidFill>
                <a:schemeClr val="tx1"/>
              </a:solidFill>
            </a:endParaRPr>
          </a:p>
        </p:txBody>
      </p:sp>
      <p:cxnSp>
        <p:nvCxnSpPr>
          <p:cNvPr id="26" name="直接连接符 25"/>
          <p:cNvCxnSpPr>
            <a:stCxn id="11" idx="6"/>
            <a:endCxn id="25" idx="2"/>
          </p:cNvCxnSpPr>
          <p:nvPr/>
        </p:nvCxnSpPr>
        <p:spPr>
          <a:xfrm>
            <a:off x="5133340" y="2853849"/>
            <a:ext cx="339090" cy="6350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5731510" y="2860040"/>
            <a:ext cx="230029" cy="149066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endCxn id="15" idx="0"/>
          </p:cNvCxnSpPr>
          <p:nvPr/>
        </p:nvCxnSpPr>
        <p:spPr>
          <a:xfrm>
            <a:off x="6113939" y="3216751"/>
            <a:ext cx="129540" cy="263366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5" idx="4"/>
          </p:cNvCxnSpPr>
          <p:nvPr/>
        </p:nvCxnSpPr>
        <p:spPr>
          <a:xfrm flipH="1">
            <a:off x="6138228" y="3727291"/>
            <a:ext cx="105251" cy="418624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24" idx="7"/>
            <a:endCxn id="22" idx="3"/>
          </p:cNvCxnSpPr>
          <p:nvPr/>
        </p:nvCxnSpPr>
        <p:spPr>
          <a:xfrm flipV="1">
            <a:off x="5693410" y="4356418"/>
            <a:ext cx="363220" cy="39814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25" idx="4"/>
          </p:cNvCxnSpPr>
          <p:nvPr/>
        </p:nvCxnSpPr>
        <p:spPr>
          <a:xfrm>
            <a:off x="5601970" y="2983389"/>
            <a:ext cx="17621" cy="233363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8" idx="7"/>
          </p:cNvCxnSpPr>
          <p:nvPr/>
        </p:nvCxnSpPr>
        <p:spPr>
          <a:xfrm flipV="1">
            <a:off x="4497070" y="2866231"/>
            <a:ext cx="377190" cy="14287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12" idx="0"/>
          </p:cNvCxnSpPr>
          <p:nvPr/>
        </p:nvCxnSpPr>
        <p:spPr>
          <a:xfrm flipV="1">
            <a:off x="4147979" y="3214846"/>
            <a:ext cx="209550" cy="265271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endCxn id="13" idx="3"/>
          </p:cNvCxnSpPr>
          <p:nvPr/>
        </p:nvCxnSpPr>
        <p:spPr>
          <a:xfrm flipV="1">
            <a:off x="4894263" y="3525838"/>
            <a:ext cx="165259" cy="237649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V="1">
            <a:off x="5693410" y="3628231"/>
            <a:ext cx="420529" cy="13525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5240179" y="3525838"/>
            <a:ext cx="272891" cy="237649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5276215" y="3979704"/>
            <a:ext cx="305276" cy="305276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19" idx="0"/>
            <a:endCxn id="13" idx="4"/>
          </p:cNvCxnSpPr>
          <p:nvPr/>
        </p:nvCxnSpPr>
        <p:spPr>
          <a:xfrm flipV="1">
            <a:off x="5150961" y="3562033"/>
            <a:ext cx="0" cy="648653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21" idx="4"/>
          </p:cNvCxnSpPr>
          <p:nvPr/>
        </p:nvCxnSpPr>
        <p:spPr>
          <a:xfrm>
            <a:off x="4802823" y="3974465"/>
            <a:ext cx="218599" cy="377666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23" idx="6"/>
          </p:cNvCxnSpPr>
          <p:nvPr/>
        </p:nvCxnSpPr>
        <p:spPr>
          <a:xfrm>
            <a:off x="4874260" y="4790281"/>
            <a:ext cx="615791" cy="57626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14" idx="4"/>
          </p:cNvCxnSpPr>
          <p:nvPr/>
        </p:nvCxnSpPr>
        <p:spPr>
          <a:xfrm>
            <a:off x="4247039" y="4393089"/>
            <a:ext cx="368141" cy="36766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endCxn id="14" idx="1"/>
          </p:cNvCxnSpPr>
          <p:nvPr/>
        </p:nvCxnSpPr>
        <p:spPr>
          <a:xfrm>
            <a:off x="4147979" y="3727291"/>
            <a:ext cx="7620" cy="454819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24" idx="0"/>
            <a:endCxn id="20" idx="4"/>
          </p:cNvCxnSpPr>
          <p:nvPr/>
        </p:nvCxnSpPr>
        <p:spPr>
          <a:xfrm flipV="1">
            <a:off x="5601970" y="3974148"/>
            <a:ext cx="0" cy="744220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endCxn id="23" idx="0"/>
          </p:cNvCxnSpPr>
          <p:nvPr/>
        </p:nvCxnSpPr>
        <p:spPr>
          <a:xfrm flipH="1">
            <a:off x="4744720" y="3974465"/>
            <a:ext cx="58103" cy="691991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18" idx="5"/>
          </p:cNvCxnSpPr>
          <p:nvPr/>
        </p:nvCxnSpPr>
        <p:spPr>
          <a:xfrm>
            <a:off x="4497070" y="3183890"/>
            <a:ext cx="219075" cy="579596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20" idx="5"/>
          </p:cNvCxnSpPr>
          <p:nvPr/>
        </p:nvCxnSpPr>
        <p:spPr>
          <a:xfrm>
            <a:off x="5693410" y="3938270"/>
            <a:ext cx="340043" cy="26860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6" name="表格 225"/>
          <p:cNvGraphicFramePr/>
          <p:nvPr>
            <p:custDataLst>
              <p:tags r:id="rId2"/>
            </p:custDataLst>
          </p:nvPr>
        </p:nvGraphicFramePr>
        <p:xfrm>
          <a:off x="6588125" y="2132965"/>
          <a:ext cx="2468245" cy="3729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585"/>
                <a:gridCol w="172466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顶点</a:t>
                      </a:r>
                      <a:endParaRPr lang="zh-CN" altLang="en-US" sz="18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cs typeface="微软雅黑" charset="0"/>
                          <a:sym typeface="+mn-ea"/>
                        </a:rPr>
                        <a:t>到</a:t>
                      </a:r>
                      <a:r>
                        <a:rPr lang="en-US" altLang="zh-CN" sz="18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cs typeface="微软雅黑" charset="0"/>
                          <a:sym typeface="+mn-ea"/>
                        </a:rPr>
                        <a:t>0</a:t>
                      </a:r>
                      <a:r>
                        <a:rPr lang="zh-CN" altLang="en-US" sz="18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cs typeface="微软雅黑" charset="0"/>
                          <a:sym typeface="+mn-ea"/>
                        </a:rPr>
                        <a:t>的最短距离</a:t>
                      </a:r>
                      <a:endParaRPr lang="zh-CN" altLang="en-US" sz="18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cs typeface="微软雅黑" charset="0"/>
                        <a:sym typeface="+mn-ea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19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zh-CN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altLang="zh-CN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3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altLang="zh-CN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68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altLang="zh-CN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</a:tr>
              <a:tr h="3613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altLang="zh-CN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3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altLang="zh-CN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3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altLang="zh-CN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           </a:t>
                      </a:r>
                      <a:endParaRPr lang="en-US" altLang="zh-CN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3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altLang="zh-CN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3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altLang="zh-CN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31" name="文本框 230"/>
          <p:cNvSpPr txBox="1"/>
          <p:nvPr/>
        </p:nvSpPr>
        <p:spPr>
          <a:xfrm>
            <a:off x="7783830" y="3607435"/>
            <a:ext cx="453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38" name="文本框 237"/>
          <p:cNvSpPr txBox="1"/>
          <p:nvPr/>
        </p:nvSpPr>
        <p:spPr>
          <a:xfrm>
            <a:off x="7783830" y="2461260"/>
            <a:ext cx="453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44" name="文本框 243"/>
          <p:cNvSpPr txBox="1"/>
          <p:nvPr/>
        </p:nvSpPr>
        <p:spPr>
          <a:xfrm>
            <a:off x="7783830" y="3197860"/>
            <a:ext cx="453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45" name="文本框 244"/>
          <p:cNvSpPr txBox="1"/>
          <p:nvPr/>
        </p:nvSpPr>
        <p:spPr>
          <a:xfrm>
            <a:off x="7783830" y="2829560"/>
            <a:ext cx="453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46" name="文本框 245"/>
          <p:cNvSpPr txBox="1"/>
          <p:nvPr/>
        </p:nvSpPr>
        <p:spPr>
          <a:xfrm>
            <a:off x="7783830" y="4384040"/>
            <a:ext cx="453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47" name="文本框 246"/>
          <p:cNvSpPr txBox="1"/>
          <p:nvPr/>
        </p:nvSpPr>
        <p:spPr>
          <a:xfrm>
            <a:off x="7783830" y="3975735"/>
            <a:ext cx="453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279" name="文本框 278"/>
          <p:cNvSpPr txBox="1"/>
          <p:nvPr/>
        </p:nvSpPr>
        <p:spPr>
          <a:xfrm>
            <a:off x="7783830" y="5055870"/>
            <a:ext cx="453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280" name="文本框 279"/>
          <p:cNvSpPr txBox="1"/>
          <p:nvPr/>
        </p:nvSpPr>
        <p:spPr>
          <a:xfrm>
            <a:off x="7783830" y="5471795"/>
            <a:ext cx="453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81" name="文本框 280"/>
          <p:cNvSpPr txBox="1"/>
          <p:nvPr/>
        </p:nvSpPr>
        <p:spPr>
          <a:xfrm>
            <a:off x="7785100" y="4699000"/>
            <a:ext cx="452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cxnSp>
        <p:nvCxnSpPr>
          <p:cNvPr id="126" name="直接连接符 125"/>
          <p:cNvCxnSpPr>
            <a:endCxn id="16" idx="2"/>
          </p:cNvCxnSpPr>
          <p:nvPr/>
        </p:nvCxnSpPr>
        <p:spPr>
          <a:xfrm flipV="1">
            <a:off x="5280660" y="3343910"/>
            <a:ext cx="191770" cy="74930"/>
          </a:xfrm>
          <a:prstGeom prst="line">
            <a:avLst/>
          </a:prstGeom>
          <a:ln w="28575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812405" y="3239135"/>
            <a:ext cx="453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49" name="矩形 48"/>
          <p:cNvSpPr/>
          <p:nvPr/>
        </p:nvSpPr>
        <p:spPr>
          <a:xfrm>
            <a:off x="107315" y="2132965"/>
            <a:ext cx="3389630" cy="234315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itchFamily="2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7783830" y="2498090"/>
            <a:ext cx="453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457"/>
    </mc:Choice>
    <mc:Fallback>
      <p:transition spd="slow" advTm="144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15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15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9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16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16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17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  <p:set>
                                      <p:cBhvr>
                                        <p:cTn id="17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525 " pathEditMode="relative" ptsTypes="">
                                      <p:cBhvr>
                                        <p:cTn id="17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8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8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9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9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61111 0.0564815 L 0.00368055 0.119537 " pathEditMode="relative" rAng="0" ptsTypes="">
                                      <p:cBhvr>
                                        <p:cTn id="205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23618 0.119537 L -0.00423618 0.213981 " pathEditMode="relative" rAng="0" ptsTypes="">
                                      <p:cBhvr>
                                        <p:cTn id="209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08367 0.210092 L -0.000208367 0.367592 " pathEditMode="relative" rAng="0" ptsTypes="">
                                      <p:cBhvr>
                                        <p:cTn id="213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" presetClass="exit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7" dur="500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500"/>
                            </p:stCondLst>
                            <p:childTnLst>
                              <p:par>
                                <p:cTn id="2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0001 0.374352 L 0.0550001 0.395371 " pathEditMode="relative" rAng="0" ptsTypes="">
                                      <p:cBhvr>
                                        <p:cTn id="227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66ccff"/>
                                      </p:to>
                                    </p:animClr>
                                    <p:set>
                                      <p:cBhvr>
                                        <p:cTn id="2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500"/>
                            </p:stCondLst>
                            <p:childTnLst>
                              <p:par>
                                <p:cTn id="23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ccff"/>
                                      </p:to>
                                    </p:animClr>
                                    <p:set>
                                      <p:cBhvr>
                                        <p:cTn id="2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set>
                                      <p:cBhvr>
                                        <p:cTn id="2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66ccff"/>
                                      </p:to>
                                    </p:animClr>
                                    <p:set>
                                      <p:cBhvr>
                                        <p:cTn id="2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500"/>
                            </p:stCondLst>
                            <p:childTnLst>
                              <p:par>
                                <p:cTn id="25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ccff"/>
                                      </p:to>
                                    </p:animClr>
                                    <p:set>
                                      <p:cBhvr>
                                        <p:cTn id="2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" presetClass="exit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7" dur="500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8" dur="500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500"/>
                            </p:stCondLst>
                            <p:childTnLst>
                              <p:par>
                                <p:cTn id="2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66ccff"/>
                                      </p:to>
                                    </p:animClr>
                                    <p:set>
                                      <p:cBhvr>
                                        <p:cTn id="26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500"/>
                            </p:stCondLst>
                            <p:childTnLst>
                              <p:par>
                                <p:cTn id="27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  <p:set>
                                      <p:cBhvr>
                                        <p:cTn id="2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bldLvl="0" animBg="1"/>
      <p:bldP spid="24" grpId="0" bldLvl="0" animBg="1"/>
      <p:bldP spid="25" grpId="0" animBg="1"/>
      <p:bldP spid="231" grpId="0"/>
      <p:bldP spid="238" grpId="1"/>
      <p:bldP spid="244" grpId="1"/>
      <p:bldP spid="245" grpId="0"/>
      <p:bldP spid="246" grpId="0"/>
      <p:bldP spid="247" grpId="0"/>
      <p:bldP spid="279" grpId="0"/>
      <p:bldP spid="280" grpId="0"/>
      <p:bldP spid="281" grpId="0"/>
      <p:bldP spid="244" grpId="2"/>
      <p:bldP spid="9" grpId="0"/>
      <p:bldP spid="49" grpId="0" bldLvl="0" animBg="1"/>
      <p:bldP spid="49" grpId="1" bldLvl="0" animBg="1"/>
      <p:bldP spid="49" grpId="2" bldLvl="0" animBg="1"/>
      <p:bldP spid="49" grpId="3" animBg="1"/>
      <p:bldP spid="238" grpId="2"/>
      <p:bldP spid="50" grpId="0"/>
      <p:bldP spid="49" grpId="4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算法</a:t>
            </a:r>
            <a:r>
              <a:rPr lang="zh-CN" altLang="en-US" dirty="0">
                <a:sym typeface="+mn-ea"/>
              </a:rPr>
              <a:t>设计</a:t>
            </a:r>
            <a:endParaRPr lang="zh-CN" altLang="en-US" dirty="0">
              <a:sym typeface="+mn-ea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239000" y="6544310"/>
            <a:ext cx="1905000" cy="457200"/>
          </a:xfrm>
        </p:spPr>
        <p:txBody>
          <a:bodyPr/>
          <a:lstStyle/>
          <a:p>
            <a:pPr>
              <a:defRPr/>
            </a:pPr>
            <a:fld id="{262E079A-18BC-42B2-A6C0-61BFA2EC9C47}" type="slidenum">
              <a:rPr lang="zh-CN" altLang="en-US" smtClean="0"/>
            </a:fld>
            <a:endParaRPr lang="en-US" altLang="zh-CN"/>
          </a:p>
        </p:txBody>
      </p:sp>
      <p:sp>
        <p:nvSpPr>
          <p:cNvPr id="3" name="Content Placeholder 4"/>
          <p:cNvSpPr>
            <a:spLocks noGrp="1"/>
          </p:cNvSpPr>
          <p:nvPr/>
        </p:nvSpPr>
        <p:spPr>
          <a:xfrm>
            <a:off x="0" y="1124585"/>
            <a:ext cx="8911590" cy="67627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p"/>
              <a:defRPr kumimoji="1" sz="36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 marL="1600200" indent="-22860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8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r>
              <a:rPr lang="en-US" altLang="zh-CN" sz="2400" b="0" dirty="0">
                <a:solidFill>
                  <a:schemeClr val="tx1"/>
                </a:solidFill>
              </a:rPr>
              <a:t>DecHL</a:t>
            </a:r>
            <a:r>
              <a:rPr lang="en-US" altLang="en-AU" sz="2400" b="0" dirty="0">
                <a:solidFill>
                  <a:schemeClr val="tx1"/>
                </a:solidFill>
              </a:rPr>
              <a:t> </a:t>
            </a:r>
            <a:r>
              <a:rPr lang="en-US" altLang="en-AU" sz="2800" b="0" dirty="0">
                <a:solidFill>
                  <a:schemeClr val="tx1"/>
                </a:solidFill>
              </a:rPr>
              <a:t>  </a:t>
            </a:r>
            <a:r>
              <a:rPr lang="en-AU" sz="2800" b="0" dirty="0">
                <a:solidFill>
                  <a:schemeClr val="tx1"/>
                </a:solidFill>
              </a:rPr>
              <a:t>	</a:t>
            </a:r>
            <a:r>
              <a:rPr lang="zh-CN" altLang="en-US" sz="2800" b="0" dirty="0">
                <a:solidFill>
                  <a:schemeClr val="tx1"/>
                </a:solidFill>
              </a:rPr>
              <a:t>  </a:t>
            </a:r>
            <a:endParaRPr lang="en-AU" sz="28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endParaRPr lang="zh-CN" altLang="en-US" sz="2000" b="0" dirty="0">
              <a:solidFill>
                <a:schemeClr val="tx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2105025" y="2695575"/>
            <a:ext cx="345440" cy="329565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2000" b="0"/>
              <a:t>1</a:t>
            </a:r>
            <a:endParaRPr lang="en-US" altLang="zh-CN" sz="2000" b="0"/>
          </a:p>
        </p:txBody>
      </p:sp>
      <p:sp>
        <p:nvSpPr>
          <p:cNvPr id="47" name="椭圆 46"/>
          <p:cNvSpPr/>
          <p:nvPr/>
        </p:nvSpPr>
        <p:spPr>
          <a:xfrm>
            <a:off x="2301240" y="3475355"/>
            <a:ext cx="345440" cy="329565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2000" b="0"/>
              <a:t>5</a:t>
            </a:r>
            <a:endParaRPr lang="en-US" altLang="zh-CN" sz="2000" b="0"/>
          </a:p>
        </p:txBody>
      </p:sp>
      <p:sp>
        <p:nvSpPr>
          <p:cNvPr id="48" name="椭圆 47"/>
          <p:cNvSpPr/>
          <p:nvPr/>
        </p:nvSpPr>
        <p:spPr>
          <a:xfrm>
            <a:off x="3757930" y="3695700"/>
            <a:ext cx="345440" cy="329565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2000" b="0"/>
              <a:t>6</a:t>
            </a:r>
            <a:endParaRPr lang="en-US" altLang="zh-CN" sz="2000" b="0"/>
          </a:p>
        </p:txBody>
      </p:sp>
      <p:sp>
        <p:nvSpPr>
          <p:cNvPr id="51" name="椭圆 50"/>
          <p:cNvSpPr/>
          <p:nvPr/>
        </p:nvSpPr>
        <p:spPr>
          <a:xfrm>
            <a:off x="2902585" y="3348990"/>
            <a:ext cx="345440" cy="329565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2000" b="0"/>
              <a:t>2</a:t>
            </a:r>
            <a:endParaRPr lang="en-US" altLang="zh-CN" sz="2000" b="0"/>
          </a:p>
        </p:txBody>
      </p:sp>
      <p:sp>
        <p:nvSpPr>
          <p:cNvPr id="52" name="椭圆 51"/>
          <p:cNvSpPr/>
          <p:nvPr/>
        </p:nvSpPr>
        <p:spPr>
          <a:xfrm>
            <a:off x="3503930" y="3019425"/>
            <a:ext cx="345440" cy="329565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2000" b="0"/>
              <a:t>3</a:t>
            </a:r>
            <a:endParaRPr lang="en-US" altLang="zh-CN" sz="2000" b="0"/>
          </a:p>
        </p:txBody>
      </p:sp>
      <p:sp>
        <p:nvSpPr>
          <p:cNvPr id="53" name="椭圆 52"/>
          <p:cNvSpPr/>
          <p:nvPr/>
        </p:nvSpPr>
        <p:spPr>
          <a:xfrm>
            <a:off x="1307465" y="3019425"/>
            <a:ext cx="345440" cy="329565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2000" b="0"/>
              <a:t>4</a:t>
            </a:r>
            <a:endParaRPr lang="en-US" altLang="zh-CN" sz="2000" b="0"/>
          </a:p>
        </p:txBody>
      </p:sp>
      <p:sp>
        <p:nvSpPr>
          <p:cNvPr id="54" name="椭圆 53"/>
          <p:cNvSpPr/>
          <p:nvPr/>
        </p:nvSpPr>
        <p:spPr>
          <a:xfrm>
            <a:off x="2301240" y="4669790"/>
            <a:ext cx="345440" cy="329565"/>
          </a:xfrm>
          <a:prstGeom prst="ellipse">
            <a:avLst/>
          </a:prstGeom>
          <a:solidFill>
            <a:srgbClr val="00B050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2000" b="0"/>
              <a:t>9</a:t>
            </a:r>
            <a:endParaRPr lang="en-US" altLang="zh-CN" sz="2000" b="0"/>
          </a:p>
        </p:txBody>
      </p:sp>
      <p:sp>
        <p:nvSpPr>
          <p:cNvPr id="55" name="椭圆 54"/>
          <p:cNvSpPr/>
          <p:nvPr/>
        </p:nvSpPr>
        <p:spPr>
          <a:xfrm>
            <a:off x="2902585" y="4025265"/>
            <a:ext cx="345440" cy="329565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2000" b="0"/>
              <a:t>10</a:t>
            </a:r>
            <a:endParaRPr lang="en-US" altLang="zh-CN" sz="2000" b="0"/>
          </a:p>
        </p:txBody>
      </p:sp>
      <p:sp>
        <p:nvSpPr>
          <p:cNvPr id="56" name="椭圆 55"/>
          <p:cNvSpPr/>
          <p:nvPr/>
        </p:nvSpPr>
        <p:spPr>
          <a:xfrm>
            <a:off x="1837055" y="4025265"/>
            <a:ext cx="345440" cy="329565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2000" b="0"/>
              <a:t>8</a:t>
            </a:r>
            <a:endParaRPr lang="en-US" altLang="zh-CN" sz="2000" b="0"/>
          </a:p>
        </p:txBody>
      </p:sp>
      <p:sp>
        <p:nvSpPr>
          <p:cNvPr id="57" name="椭圆 56"/>
          <p:cNvSpPr/>
          <p:nvPr/>
        </p:nvSpPr>
        <p:spPr>
          <a:xfrm>
            <a:off x="2902585" y="2703830"/>
            <a:ext cx="345440" cy="329565"/>
          </a:xfrm>
          <a:prstGeom prst="ellipse">
            <a:avLst/>
          </a:prstGeom>
          <a:solidFill>
            <a:srgbClr val="FFC000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2000" b="0"/>
              <a:t>0</a:t>
            </a:r>
            <a:endParaRPr lang="en-US" altLang="zh-CN" sz="2000" b="0"/>
          </a:p>
        </p:txBody>
      </p:sp>
      <p:cxnSp>
        <p:nvCxnSpPr>
          <p:cNvPr id="58" name="直接连接符 57"/>
          <p:cNvCxnSpPr>
            <a:stCxn id="10" idx="6"/>
            <a:endCxn id="57" idx="2"/>
          </p:cNvCxnSpPr>
          <p:nvPr/>
        </p:nvCxnSpPr>
        <p:spPr>
          <a:xfrm>
            <a:off x="2450465" y="2860675"/>
            <a:ext cx="452120" cy="825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endCxn id="52" idx="1"/>
          </p:cNvCxnSpPr>
          <p:nvPr/>
        </p:nvCxnSpPr>
        <p:spPr>
          <a:xfrm>
            <a:off x="3248025" y="2868930"/>
            <a:ext cx="306705" cy="19875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endCxn id="48" idx="0"/>
          </p:cNvCxnSpPr>
          <p:nvPr/>
        </p:nvCxnSpPr>
        <p:spPr>
          <a:xfrm>
            <a:off x="3757930" y="3344545"/>
            <a:ext cx="172720" cy="35115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7" idx="4"/>
          </p:cNvCxnSpPr>
          <p:nvPr/>
        </p:nvCxnSpPr>
        <p:spPr>
          <a:xfrm>
            <a:off x="3075305" y="3033395"/>
            <a:ext cx="23495" cy="311150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3" idx="7"/>
          </p:cNvCxnSpPr>
          <p:nvPr/>
        </p:nvCxnSpPr>
        <p:spPr>
          <a:xfrm flipV="1">
            <a:off x="1602105" y="2877185"/>
            <a:ext cx="502920" cy="190500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flipV="1">
            <a:off x="3197225" y="3893185"/>
            <a:ext cx="560705" cy="180340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flipV="1">
            <a:off x="2640965" y="4361815"/>
            <a:ext cx="407035" cy="40703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54" idx="0"/>
            <a:endCxn id="47" idx="4"/>
          </p:cNvCxnSpPr>
          <p:nvPr/>
        </p:nvCxnSpPr>
        <p:spPr>
          <a:xfrm flipV="1">
            <a:off x="2473960" y="3804920"/>
            <a:ext cx="0" cy="864870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56" idx="4"/>
          </p:cNvCxnSpPr>
          <p:nvPr/>
        </p:nvCxnSpPr>
        <p:spPr>
          <a:xfrm>
            <a:off x="2009775" y="4354830"/>
            <a:ext cx="291465" cy="50355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stCxn id="53" idx="5"/>
          </p:cNvCxnSpPr>
          <p:nvPr/>
        </p:nvCxnSpPr>
        <p:spPr>
          <a:xfrm>
            <a:off x="1602105" y="3300730"/>
            <a:ext cx="292100" cy="77279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 flipV="1">
            <a:off x="2640965" y="3531235"/>
            <a:ext cx="255905" cy="128270"/>
          </a:xfrm>
          <a:prstGeom prst="line">
            <a:avLst/>
          </a:prstGeom>
          <a:ln w="28575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椭圆 158"/>
          <p:cNvSpPr/>
          <p:nvPr/>
        </p:nvSpPr>
        <p:spPr>
          <a:xfrm>
            <a:off x="5448300" y="3627755"/>
            <a:ext cx="345440" cy="329565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2000" b="0"/>
              <a:t>5</a:t>
            </a:r>
            <a:endParaRPr lang="en-US" altLang="zh-CN" sz="2000" b="0"/>
          </a:p>
        </p:txBody>
      </p:sp>
      <p:sp>
        <p:nvSpPr>
          <p:cNvPr id="161" name="椭圆 160"/>
          <p:cNvSpPr/>
          <p:nvPr/>
        </p:nvSpPr>
        <p:spPr>
          <a:xfrm>
            <a:off x="6904990" y="3848100"/>
            <a:ext cx="345440" cy="329565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2000" b="0"/>
              <a:t>6</a:t>
            </a:r>
            <a:endParaRPr lang="en-US" altLang="zh-CN" sz="2000" b="0"/>
          </a:p>
        </p:txBody>
      </p:sp>
      <p:sp>
        <p:nvSpPr>
          <p:cNvPr id="162" name="椭圆 161"/>
          <p:cNvSpPr/>
          <p:nvPr/>
        </p:nvSpPr>
        <p:spPr>
          <a:xfrm>
            <a:off x="6049645" y="3501390"/>
            <a:ext cx="345440" cy="329565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2000" b="0"/>
              <a:t>2</a:t>
            </a:r>
            <a:endParaRPr lang="en-US" altLang="zh-CN" sz="2000" b="0"/>
          </a:p>
        </p:txBody>
      </p:sp>
      <p:sp>
        <p:nvSpPr>
          <p:cNvPr id="163" name="椭圆 162"/>
          <p:cNvSpPr/>
          <p:nvPr/>
        </p:nvSpPr>
        <p:spPr>
          <a:xfrm>
            <a:off x="6650990" y="3171825"/>
            <a:ext cx="345440" cy="329565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2000" b="0"/>
              <a:t>3</a:t>
            </a:r>
            <a:endParaRPr lang="en-US" altLang="zh-CN" sz="2000" b="0"/>
          </a:p>
        </p:txBody>
      </p:sp>
      <p:sp>
        <p:nvSpPr>
          <p:cNvPr id="166" name="椭圆 165"/>
          <p:cNvSpPr/>
          <p:nvPr/>
        </p:nvSpPr>
        <p:spPr>
          <a:xfrm>
            <a:off x="6049645" y="4177665"/>
            <a:ext cx="345440" cy="329565"/>
          </a:xfrm>
          <a:prstGeom prst="ellipse">
            <a:avLst/>
          </a:prstGeom>
          <a:solidFill>
            <a:srgbClr val="00B050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2000" b="0"/>
              <a:t>10</a:t>
            </a:r>
            <a:endParaRPr lang="en-US" altLang="zh-CN" sz="2000" b="0"/>
          </a:p>
        </p:txBody>
      </p:sp>
      <p:sp>
        <p:nvSpPr>
          <p:cNvPr id="171" name="椭圆 170"/>
          <p:cNvSpPr/>
          <p:nvPr/>
        </p:nvSpPr>
        <p:spPr>
          <a:xfrm>
            <a:off x="6049645" y="2856230"/>
            <a:ext cx="345440" cy="329565"/>
          </a:xfrm>
          <a:prstGeom prst="ellipse">
            <a:avLst/>
          </a:prstGeom>
          <a:solidFill>
            <a:srgbClr val="FFC000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2000" b="0"/>
              <a:t>0</a:t>
            </a:r>
            <a:endParaRPr lang="en-US" altLang="zh-CN" sz="2000" b="0"/>
          </a:p>
        </p:txBody>
      </p:sp>
      <p:cxnSp>
        <p:nvCxnSpPr>
          <p:cNvPr id="173" name="直接连接符 172"/>
          <p:cNvCxnSpPr>
            <a:endCxn id="163" idx="1"/>
          </p:cNvCxnSpPr>
          <p:nvPr/>
        </p:nvCxnSpPr>
        <p:spPr>
          <a:xfrm>
            <a:off x="6395085" y="3021330"/>
            <a:ext cx="306705" cy="19875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>
            <a:endCxn id="161" idx="0"/>
          </p:cNvCxnSpPr>
          <p:nvPr/>
        </p:nvCxnSpPr>
        <p:spPr>
          <a:xfrm>
            <a:off x="6904990" y="3496945"/>
            <a:ext cx="172720" cy="35115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76"/>
          <p:cNvCxnSpPr/>
          <p:nvPr/>
        </p:nvCxnSpPr>
        <p:spPr>
          <a:xfrm>
            <a:off x="6222365" y="3185795"/>
            <a:ext cx="23495" cy="311150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/>
          <p:nvPr/>
        </p:nvCxnSpPr>
        <p:spPr>
          <a:xfrm flipV="1">
            <a:off x="6344285" y="4045585"/>
            <a:ext cx="560705" cy="180340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/>
          <p:cNvCxnSpPr>
            <a:endCxn id="166" idx="1"/>
          </p:cNvCxnSpPr>
          <p:nvPr/>
        </p:nvCxnSpPr>
        <p:spPr>
          <a:xfrm>
            <a:off x="5736590" y="3909060"/>
            <a:ext cx="363855" cy="31686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/>
          <p:nvPr/>
        </p:nvCxnSpPr>
        <p:spPr>
          <a:xfrm flipV="1">
            <a:off x="5793740" y="3676015"/>
            <a:ext cx="255905" cy="128270"/>
          </a:xfrm>
          <a:prstGeom prst="line">
            <a:avLst/>
          </a:prstGeom>
          <a:ln w="28575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970915" y="5300345"/>
            <a:ext cx="71647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b="1"/>
              <a:t>事实</a:t>
            </a:r>
            <a:r>
              <a:rPr lang="en-US" altLang="zh-CN" sz="1800" b="1"/>
              <a:t>1: </a:t>
            </a:r>
            <a:r>
              <a:rPr lang="zh-CN" altLang="en-US" sz="1800" b="1"/>
              <a:t>边插入后，顶点到</a:t>
            </a:r>
            <a:r>
              <a:rPr lang="en-US" altLang="zh-CN" sz="1800" b="1"/>
              <a:t>landmark</a:t>
            </a:r>
            <a:r>
              <a:rPr lang="zh-CN" altLang="en-US" sz="1800" b="1"/>
              <a:t>的最短距离可能不变或者减小。</a:t>
            </a:r>
            <a:endParaRPr lang="en-US" altLang="zh-CN" sz="1800" b="1"/>
          </a:p>
          <a:p>
            <a:endParaRPr lang="en-US" altLang="zh-CN" sz="1800" b="1"/>
          </a:p>
        </p:txBody>
      </p:sp>
      <p:sp>
        <p:nvSpPr>
          <p:cNvPr id="70" name="文本框 69"/>
          <p:cNvSpPr txBox="1"/>
          <p:nvPr/>
        </p:nvSpPr>
        <p:spPr>
          <a:xfrm>
            <a:off x="970915" y="5732780"/>
            <a:ext cx="71126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b="1"/>
              <a:t>事实</a:t>
            </a:r>
            <a:r>
              <a:rPr lang="en-US" altLang="zh-CN" sz="1800" b="1"/>
              <a:t>2: </a:t>
            </a:r>
            <a:r>
              <a:rPr lang="zh-CN" altLang="en-US" sz="1800" b="1"/>
              <a:t>边删除后，</a:t>
            </a:r>
            <a:r>
              <a:rPr lang="zh-CN" altLang="en-US" sz="1800" b="1">
                <a:sym typeface="+mn-ea"/>
              </a:rPr>
              <a:t>顶点到</a:t>
            </a:r>
            <a:r>
              <a:rPr lang="en-US" altLang="zh-CN" sz="1800" b="1">
                <a:sym typeface="+mn-ea"/>
              </a:rPr>
              <a:t>landmark</a:t>
            </a:r>
            <a:r>
              <a:rPr lang="zh-CN" altLang="en-US" sz="1800" b="1"/>
              <a:t>的最短距离可能不变或者增大。</a:t>
            </a:r>
            <a:endParaRPr lang="en-US" altLang="zh-CN" sz="1800" b="1"/>
          </a:p>
          <a:p>
            <a:endParaRPr lang="en-US" altLang="zh-CN" sz="1800" b="1"/>
          </a:p>
        </p:txBody>
      </p:sp>
      <p:sp>
        <p:nvSpPr>
          <p:cNvPr id="71" name="文本框 70"/>
          <p:cNvSpPr txBox="1"/>
          <p:nvPr/>
        </p:nvSpPr>
        <p:spPr>
          <a:xfrm>
            <a:off x="395605" y="1710690"/>
            <a:ext cx="88398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0000"/>
              </a:buClr>
              <a:buSzPct val="140000"/>
              <a:buFont typeface="Arial" panose="020B0604020202020204" pitchFamily="34" charset="0"/>
              <a:buChar char="•"/>
            </a:pPr>
            <a:r>
              <a:rPr lang="zh-CN" altLang="en-US" sz="1800" b="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IncHL：</a:t>
            </a:r>
            <a:r>
              <a:rPr lang="zh-CN" altLang="en-US" sz="1800" b="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如果顶点v到landmark(r)的新距离小于等于旧距离，v是受影响的顶点。</a:t>
            </a:r>
            <a:endParaRPr lang="zh-CN" altLang="en-US" sz="1800" dirty="0"/>
          </a:p>
          <a:p>
            <a:pPr marL="457200" lvl="1" indent="0">
              <a:buNone/>
            </a:pPr>
            <a:endParaRPr lang="zh-CN" altLang="en-US" sz="1800" b="0" dirty="0">
              <a:solidFill>
                <a:schemeClr val="tx1"/>
              </a:solidFill>
            </a:endParaRPr>
          </a:p>
          <a:p>
            <a:pPr marL="285750" indent="-285750">
              <a:buClr>
                <a:srgbClr val="FF0000"/>
              </a:buClr>
              <a:buSzPct val="140000"/>
              <a:buFont typeface="Arial" panose="020B0604020202020204" pitchFamily="34" charset="0"/>
              <a:buChar char="•"/>
            </a:pPr>
            <a:endParaRPr lang="zh-CN" altLang="en-US" sz="1800" b="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251460" y="6123940"/>
            <a:ext cx="102279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b="1">
                <a:solidFill>
                  <a:srgbClr val="FF0000"/>
                </a:solidFill>
              </a:rPr>
              <a:t>定理：删除边(a,b)后，如果v是受影响的顶点，那么原图G中</a:t>
            </a:r>
            <a:r>
              <a:rPr lang="en-US" altLang="zh-CN" sz="1600" b="1">
                <a:solidFill>
                  <a:srgbClr val="FF0000"/>
                </a:solidFill>
                <a:sym typeface="+mn-ea"/>
              </a:rPr>
              <a:t>v到r</a:t>
            </a:r>
            <a:r>
              <a:rPr lang="en-US" altLang="zh-CN" sz="1600" b="1">
                <a:solidFill>
                  <a:srgbClr val="FF0000"/>
                </a:solidFill>
              </a:rPr>
              <a:t>必然存在经过(a,b)的最短</a:t>
            </a:r>
            <a:r>
              <a:rPr lang="zh-CN" altLang="en-US" sz="1600" b="1">
                <a:solidFill>
                  <a:srgbClr val="FF0000"/>
                </a:solidFill>
              </a:rPr>
              <a:t>路径</a:t>
            </a:r>
            <a:r>
              <a:rPr lang="en-US" altLang="zh-CN" sz="1600" b="1">
                <a:solidFill>
                  <a:srgbClr val="FF0000"/>
                </a:solidFill>
              </a:rPr>
              <a:t>。</a:t>
            </a:r>
            <a:endParaRPr lang="en-US" altLang="zh-CN" sz="1600" b="1">
              <a:solidFill>
                <a:srgbClr val="FF0000"/>
              </a:solidFill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379095" y="2052955"/>
            <a:ext cx="88398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0000"/>
              </a:buClr>
              <a:buSzPct val="140000"/>
              <a:buFont typeface="Arial" panose="020B0604020202020204" pitchFamily="34" charset="0"/>
              <a:buChar char="•"/>
            </a:pPr>
            <a:r>
              <a:rPr lang="en-US" altLang="zh-CN" sz="1800" b="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Dec</a:t>
            </a:r>
            <a:r>
              <a:rPr lang="zh-CN" altLang="en-US" sz="1800" b="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HL：如果顶点v到landmark(r)的最短</a:t>
            </a:r>
            <a:r>
              <a:rPr lang="zh-CN" altLang="en-US" sz="1800" b="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距离大于等于经过</a:t>
            </a:r>
            <a:r>
              <a:rPr lang="en-US" altLang="zh-CN" sz="1800" b="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(a,b)</a:t>
            </a:r>
            <a:r>
              <a:rPr lang="zh-CN" altLang="en-US" sz="1800" b="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边的</a:t>
            </a:r>
            <a:r>
              <a:rPr lang="zh-CN" altLang="en-US" sz="1800" b="0" kern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最短距离，v是受影响的顶点。</a:t>
            </a:r>
            <a:endParaRPr lang="zh-CN" altLang="en-US" sz="1800" dirty="0"/>
          </a:p>
          <a:p>
            <a:pPr marL="457200" lvl="1" indent="0">
              <a:buNone/>
            </a:pPr>
            <a:endParaRPr lang="zh-CN" altLang="en-US" sz="1800" b="0" dirty="0">
              <a:solidFill>
                <a:schemeClr val="tx1"/>
              </a:solidFill>
            </a:endParaRPr>
          </a:p>
          <a:p>
            <a:pPr marL="285750" indent="-285750">
              <a:buClr>
                <a:srgbClr val="FF0000"/>
              </a:buClr>
              <a:buSzPct val="140000"/>
              <a:buFont typeface="Arial" panose="020B0604020202020204" pitchFamily="34" charset="0"/>
              <a:buChar char="•"/>
            </a:pPr>
            <a:endParaRPr lang="zh-CN" altLang="en-US" sz="1800" b="0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457"/>
    </mc:Choice>
    <mc:Fallback>
      <p:transition spd="slow" advTm="144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9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1" dur="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bbbbb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47" grpId="0" bldLvl="0" animBg="1"/>
      <p:bldP spid="48" grpId="0" bldLvl="0" animBg="1"/>
      <p:bldP spid="51" grpId="0" bldLvl="0" animBg="1"/>
      <p:bldP spid="52" grpId="0" bldLvl="0" animBg="1"/>
      <p:bldP spid="53" grpId="0" bldLvl="0" animBg="1"/>
      <p:bldP spid="54" grpId="0" bldLvl="0" animBg="1"/>
      <p:bldP spid="55" grpId="0" bldLvl="0" animBg="1"/>
      <p:bldP spid="56" grpId="0" bldLvl="0" animBg="1"/>
      <p:bldP spid="57" grpId="0" bldLvl="0" animBg="1"/>
      <p:bldP spid="159" grpId="0" bldLvl="0" animBg="1"/>
      <p:bldP spid="161" grpId="0" bldLvl="0" animBg="1"/>
      <p:bldP spid="162" grpId="0" bldLvl="0" animBg="1"/>
      <p:bldP spid="163" grpId="0" bldLvl="0" animBg="1"/>
      <p:bldP spid="166" grpId="0" bldLvl="0" animBg="1"/>
      <p:bldP spid="171" grpId="0" bldLvl="0" animBg="1"/>
      <p:bldP spid="69" grpId="0"/>
      <p:bldP spid="70" grpId="0"/>
      <p:bldP spid="71" grpId="0"/>
      <p:bldP spid="108" grpId="0"/>
      <p:bldP spid="72" grpId="1"/>
      <p:bldP spid="71" grpId="1"/>
      <p:bldP spid="69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算法</a:t>
            </a:r>
            <a:r>
              <a:rPr lang="zh-CN" altLang="en-US" dirty="0">
                <a:sym typeface="+mn-ea"/>
              </a:rPr>
              <a:t>设计</a:t>
            </a:r>
            <a:endParaRPr lang="zh-CN" altLang="en-US" dirty="0">
              <a:sym typeface="+mn-ea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985" y="1124585"/>
            <a:ext cx="8911590" cy="648335"/>
          </a:xfrm>
        </p:spPr>
        <p:txBody>
          <a:bodyPr/>
          <a:lstStyle/>
          <a:p>
            <a:r>
              <a:rPr lang="en-US" altLang="zh-CN" sz="2400" b="0" dirty="0">
                <a:solidFill>
                  <a:schemeClr val="tx1"/>
                </a:solidFill>
              </a:rPr>
              <a:t>DecHL-FirstBFS</a:t>
            </a:r>
            <a:r>
              <a:rPr lang="en-US" altLang="en-AU" sz="2800" b="0" dirty="0">
                <a:solidFill>
                  <a:schemeClr val="tx1"/>
                </a:solidFill>
              </a:rPr>
              <a:t>   </a:t>
            </a:r>
            <a:r>
              <a:rPr lang="en-AU" sz="2800" b="0" dirty="0">
                <a:solidFill>
                  <a:schemeClr val="tx1"/>
                </a:solidFill>
              </a:rPr>
              <a:t>	</a:t>
            </a:r>
            <a:r>
              <a:rPr lang="zh-CN" altLang="en-US" sz="2800" b="0" dirty="0">
                <a:solidFill>
                  <a:schemeClr val="tx1"/>
                </a:solidFill>
              </a:rPr>
              <a:t>  </a:t>
            </a:r>
            <a:endParaRPr lang="zh-CN" altLang="en-US" sz="2000" b="0" dirty="0">
              <a:solidFill>
                <a:schemeClr val="tx1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2E079A-18BC-42B2-A6C0-61BFA2EC9C47}" type="slidenum">
              <a:rPr lang="zh-CN" altLang="en-US" smtClean="0"/>
            </a:fld>
            <a:endParaRPr lang="en-US" altLang="zh-CN"/>
          </a:p>
        </p:txBody>
      </p:sp>
      <p:sp>
        <p:nvSpPr>
          <p:cNvPr id="11" name="椭圆 10"/>
          <p:cNvSpPr/>
          <p:nvPr/>
        </p:nvSpPr>
        <p:spPr>
          <a:xfrm>
            <a:off x="3726180" y="2730024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1</a:t>
            </a:r>
            <a:endParaRPr lang="en-US" altLang="zh-CN" sz="1800" b="0"/>
          </a:p>
        </p:txBody>
      </p:sp>
      <p:sp>
        <p:nvSpPr>
          <p:cNvPr id="12" name="椭圆 11"/>
          <p:cNvSpPr/>
          <p:nvPr/>
        </p:nvSpPr>
        <p:spPr>
          <a:xfrm>
            <a:off x="2870359" y="3480118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7</a:t>
            </a:r>
            <a:endParaRPr lang="en-US" altLang="zh-CN" sz="1800" b="0"/>
          </a:p>
        </p:txBody>
      </p:sp>
      <p:sp>
        <p:nvSpPr>
          <p:cNvPr id="13" name="椭圆 12"/>
          <p:cNvSpPr/>
          <p:nvPr/>
        </p:nvSpPr>
        <p:spPr>
          <a:xfrm>
            <a:off x="3873341" y="3314859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5</a:t>
            </a:r>
            <a:endParaRPr lang="en-US" altLang="zh-CN" sz="1800" b="0"/>
          </a:p>
        </p:txBody>
      </p:sp>
      <p:sp>
        <p:nvSpPr>
          <p:cNvPr id="14" name="椭圆 13"/>
          <p:cNvSpPr/>
          <p:nvPr/>
        </p:nvSpPr>
        <p:spPr>
          <a:xfrm>
            <a:off x="2969419" y="4145915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12</a:t>
            </a:r>
            <a:endParaRPr lang="en-US" altLang="zh-CN" sz="1800" b="0"/>
          </a:p>
        </p:txBody>
      </p:sp>
      <p:sp>
        <p:nvSpPr>
          <p:cNvPr id="15" name="椭圆 14"/>
          <p:cNvSpPr/>
          <p:nvPr/>
        </p:nvSpPr>
        <p:spPr>
          <a:xfrm>
            <a:off x="4965859" y="3480118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6</a:t>
            </a:r>
            <a:endParaRPr lang="en-US" altLang="zh-CN" sz="1800" b="0"/>
          </a:p>
        </p:txBody>
      </p:sp>
      <p:sp>
        <p:nvSpPr>
          <p:cNvPr id="16" name="椭圆 15"/>
          <p:cNvSpPr/>
          <p:nvPr/>
        </p:nvSpPr>
        <p:spPr>
          <a:xfrm>
            <a:off x="4324350" y="3220085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2</a:t>
            </a:r>
            <a:endParaRPr lang="en-US" altLang="zh-CN" sz="1800" b="0"/>
          </a:p>
        </p:txBody>
      </p:sp>
      <p:sp>
        <p:nvSpPr>
          <p:cNvPr id="17" name="椭圆 16"/>
          <p:cNvSpPr/>
          <p:nvPr/>
        </p:nvSpPr>
        <p:spPr>
          <a:xfrm>
            <a:off x="4775359" y="2972911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3</a:t>
            </a:r>
            <a:endParaRPr lang="en-US" altLang="zh-CN" sz="1800" b="0"/>
          </a:p>
        </p:txBody>
      </p:sp>
      <p:sp>
        <p:nvSpPr>
          <p:cNvPr id="18" name="椭圆 17"/>
          <p:cNvSpPr/>
          <p:nvPr/>
        </p:nvSpPr>
        <p:spPr>
          <a:xfrm>
            <a:off x="3128010" y="2972911"/>
            <a:ext cx="259080" cy="247174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4</a:t>
            </a:r>
            <a:endParaRPr lang="en-US" altLang="zh-CN" sz="1800" b="0"/>
          </a:p>
        </p:txBody>
      </p:sp>
      <p:sp>
        <p:nvSpPr>
          <p:cNvPr id="19" name="椭圆 18"/>
          <p:cNvSpPr/>
          <p:nvPr/>
        </p:nvSpPr>
        <p:spPr>
          <a:xfrm>
            <a:off x="3873341" y="4210685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9</a:t>
            </a:r>
            <a:endParaRPr lang="en-US" altLang="zh-CN" sz="1800" b="0"/>
          </a:p>
        </p:txBody>
      </p:sp>
      <p:sp>
        <p:nvSpPr>
          <p:cNvPr id="20" name="椭圆 19"/>
          <p:cNvSpPr/>
          <p:nvPr/>
        </p:nvSpPr>
        <p:spPr>
          <a:xfrm>
            <a:off x="4324350" y="3727291"/>
            <a:ext cx="259080" cy="247174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10</a:t>
            </a:r>
            <a:endParaRPr lang="en-US" altLang="zh-CN" sz="1800" b="0"/>
          </a:p>
        </p:txBody>
      </p:sp>
      <p:sp>
        <p:nvSpPr>
          <p:cNvPr id="21" name="椭圆 20"/>
          <p:cNvSpPr/>
          <p:nvPr/>
        </p:nvSpPr>
        <p:spPr>
          <a:xfrm>
            <a:off x="3525203" y="3727291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8</a:t>
            </a:r>
            <a:endParaRPr lang="en-US" altLang="zh-CN" sz="1800" b="0"/>
          </a:p>
        </p:txBody>
      </p:sp>
      <p:sp>
        <p:nvSpPr>
          <p:cNvPr id="22" name="椭圆 21"/>
          <p:cNvSpPr/>
          <p:nvPr/>
        </p:nvSpPr>
        <p:spPr>
          <a:xfrm>
            <a:off x="4870133" y="4145915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11</a:t>
            </a:r>
            <a:endParaRPr lang="en-US" altLang="zh-CN" sz="1800" b="0"/>
          </a:p>
        </p:txBody>
      </p:sp>
      <p:sp>
        <p:nvSpPr>
          <p:cNvPr id="23" name="椭圆 22"/>
          <p:cNvSpPr/>
          <p:nvPr/>
        </p:nvSpPr>
        <p:spPr>
          <a:xfrm>
            <a:off x="3467100" y="4666456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13</a:t>
            </a:r>
            <a:endParaRPr lang="en-US" altLang="zh-CN" sz="1800" b="0"/>
          </a:p>
        </p:txBody>
      </p:sp>
      <p:sp>
        <p:nvSpPr>
          <p:cNvPr id="24" name="椭圆 23"/>
          <p:cNvSpPr/>
          <p:nvPr/>
        </p:nvSpPr>
        <p:spPr>
          <a:xfrm>
            <a:off x="4324350" y="4718368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14</a:t>
            </a:r>
            <a:endParaRPr lang="en-US" altLang="zh-CN" sz="1800" b="0"/>
          </a:p>
        </p:txBody>
      </p:sp>
      <p:sp>
        <p:nvSpPr>
          <p:cNvPr id="25" name="椭圆 24"/>
          <p:cNvSpPr/>
          <p:nvPr/>
        </p:nvSpPr>
        <p:spPr>
          <a:xfrm>
            <a:off x="4324350" y="2736215"/>
            <a:ext cx="259080" cy="247174"/>
          </a:xfrm>
          <a:prstGeom prst="ellipse">
            <a:avLst/>
          </a:prstGeom>
          <a:solidFill>
            <a:srgbClr val="FFC000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 anchorCtr="0"/>
          <a:p>
            <a:pPr algn="ctr"/>
            <a:r>
              <a:rPr lang="en-US" altLang="zh-CN" sz="1800" b="0">
                <a:solidFill>
                  <a:schemeClr val="tx1"/>
                </a:solidFill>
              </a:rPr>
              <a:t>0</a:t>
            </a:r>
            <a:endParaRPr lang="en-US" altLang="zh-CN" sz="1800" b="0">
              <a:solidFill>
                <a:schemeClr val="tx1"/>
              </a:solidFill>
            </a:endParaRPr>
          </a:p>
        </p:txBody>
      </p:sp>
      <p:cxnSp>
        <p:nvCxnSpPr>
          <p:cNvPr id="26" name="直接连接符 25"/>
          <p:cNvCxnSpPr>
            <a:stCxn id="11" idx="6"/>
            <a:endCxn id="25" idx="2"/>
          </p:cNvCxnSpPr>
          <p:nvPr/>
        </p:nvCxnSpPr>
        <p:spPr>
          <a:xfrm>
            <a:off x="3985260" y="2853849"/>
            <a:ext cx="339090" cy="6350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4583430" y="2860040"/>
            <a:ext cx="230029" cy="149066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endCxn id="15" idx="0"/>
          </p:cNvCxnSpPr>
          <p:nvPr/>
        </p:nvCxnSpPr>
        <p:spPr>
          <a:xfrm>
            <a:off x="4965859" y="3216751"/>
            <a:ext cx="129540" cy="263366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5" idx="4"/>
          </p:cNvCxnSpPr>
          <p:nvPr/>
        </p:nvCxnSpPr>
        <p:spPr>
          <a:xfrm flipH="1">
            <a:off x="4990148" y="3727291"/>
            <a:ext cx="105251" cy="418624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24" idx="7"/>
            <a:endCxn id="22" idx="3"/>
          </p:cNvCxnSpPr>
          <p:nvPr/>
        </p:nvCxnSpPr>
        <p:spPr>
          <a:xfrm flipV="1">
            <a:off x="4545330" y="4356418"/>
            <a:ext cx="363220" cy="39814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25" idx="4"/>
          </p:cNvCxnSpPr>
          <p:nvPr/>
        </p:nvCxnSpPr>
        <p:spPr>
          <a:xfrm>
            <a:off x="4453890" y="2983389"/>
            <a:ext cx="17621" cy="233363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8" idx="7"/>
          </p:cNvCxnSpPr>
          <p:nvPr/>
        </p:nvCxnSpPr>
        <p:spPr>
          <a:xfrm flipV="1">
            <a:off x="3348990" y="2866231"/>
            <a:ext cx="377190" cy="14287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12" idx="0"/>
          </p:cNvCxnSpPr>
          <p:nvPr/>
        </p:nvCxnSpPr>
        <p:spPr>
          <a:xfrm flipV="1">
            <a:off x="2999899" y="3214846"/>
            <a:ext cx="209550" cy="265271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endCxn id="13" idx="3"/>
          </p:cNvCxnSpPr>
          <p:nvPr/>
        </p:nvCxnSpPr>
        <p:spPr>
          <a:xfrm flipV="1">
            <a:off x="3746183" y="3525838"/>
            <a:ext cx="165259" cy="237649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V="1">
            <a:off x="4545330" y="3628231"/>
            <a:ext cx="420529" cy="13525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4092099" y="3525838"/>
            <a:ext cx="272891" cy="237649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4128135" y="3979704"/>
            <a:ext cx="305276" cy="305276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19" idx="0"/>
            <a:endCxn id="13" idx="4"/>
          </p:cNvCxnSpPr>
          <p:nvPr/>
        </p:nvCxnSpPr>
        <p:spPr>
          <a:xfrm flipV="1">
            <a:off x="4002881" y="3562033"/>
            <a:ext cx="0" cy="648653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21" idx="4"/>
          </p:cNvCxnSpPr>
          <p:nvPr/>
        </p:nvCxnSpPr>
        <p:spPr>
          <a:xfrm>
            <a:off x="3654743" y="3974465"/>
            <a:ext cx="218599" cy="377666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23" idx="6"/>
          </p:cNvCxnSpPr>
          <p:nvPr/>
        </p:nvCxnSpPr>
        <p:spPr>
          <a:xfrm>
            <a:off x="3726180" y="4790281"/>
            <a:ext cx="615791" cy="57626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14" idx="4"/>
          </p:cNvCxnSpPr>
          <p:nvPr/>
        </p:nvCxnSpPr>
        <p:spPr>
          <a:xfrm>
            <a:off x="3098959" y="4393089"/>
            <a:ext cx="368141" cy="36766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endCxn id="14" idx="1"/>
          </p:cNvCxnSpPr>
          <p:nvPr/>
        </p:nvCxnSpPr>
        <p:spPr>
          <a:xfrm>
            <a:off x="2999899" y="3727291"/>
            <a:ext cx="7620" cy="454819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24" idx="0"/>
            <a:endCxn id="20" idx="4"/>
          </p:cNvCxnSpPr>
          <p:nvPr/>
        </p:nvCxnSpPr>
        <p:spPr>
          <a:xfrm flipV="1">
            <a:off x="4453890" y="3974148"/>
            <a:ext cx="0" cy="744220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endCxn id="23" idx="0"/>
          </p:cNvCxnSpPr>
          <p:nvPr/>
        </p:nvCxnSpPr>
        <p:spPr>
          <a:xfrm flipH="1">
            <a:off x="3596640" y="3974465"/>
            <a:ext cx="58103" cy="691991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18" idx="5"/>
          </p:cNvCxnSpPr>
          <p:nvPr/>
        </p:nvCxnSpPr>
        <p:spPr>
          <a:xfrm>
            <a:off x="3348990" y="3183890"/>
            <a:ext cx="219075" cy="579596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20" idx="5"/>
          </p:cNvCxnSpPr>
          <p:nvPr/>
        </p:nvCxnSpPr>
        <p:spPr>
          <a:xfrm>
            <a:off x="4545330" y="3938270"/>
            <a:ext cx="340043" cy="26860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/>
          <p:nvPr/>
        </p:nvCxnSpPr>
        <p:spPr>
          <a:xfrm flipV="1">
            <a:off x="4138136" y="3353594"/>
            <a:ext cx="203835" cy="57626"/>
          </a:xfrm>
          <a:prstGeom prst="line">
            <a:avLst/>
          </a:prstGeom>
          <a:ln w="28575" cmpd="sng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/>
          <p:nvPr/>
        </p:nvCxnSpPr>
        <p:spPr>
          <a:xfrm flipV="1">
            <a:off x="4126230" y="3353594"/>
            <a:ext cx="203835" cy="57626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457"/>
    </mc:Choice>
    <mc:Fallback>
      <p:transition spd="slow" advTm="144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e9e5d"/>
                                      </p:to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e9e5d"/>
                                      </p:to>
                                    </p:animClr>
                                    <p:set>
                                      <p:cBhvr>
                                        <p:cTn id="20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e9e5d"/>
                                      </p:to>
                                    </p:animClr>
                                    <p:set>
                                      <p:cBhvr>
                                        <p:cTn id="2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e9e5d"/>
                                      </p:to>
                                    </p:animClr>
                                    <p:set>
                                      <p:cBhvr>
                                        <p:cTn id="2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e9e5d"/>
                                      </p:to>
                                    </p:animClr>
                                    <p:set>
                                      <p:cBhvr>
                                        <p:cTn id="32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e9e5d"/>
                                      </p:to>
                                    </p:animClr>
                                    <p:set>
                                      <p:cBhvr>
                                        <p:cTn id="36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4926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4926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算法</a:t>
            </a:r>
            <a:r>
              <a:rPr lang="zh-CN" altLang="en-US" dirty="0">
                <a:sym typeface="+mn-ea"/>
              </a:rPr>
              <a:t>设计</a:t>
            </a:r>
            <a:endParaRPr lang="zh-CN" altLang="en-US" dirty="0">
              <a:sym typeface="+mn-ea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985" y="1124585"/>
            <a:ext cx="8911590" cy="648335"/>
          </a:xfrm>
        </p:spPr>
        <p:txBody>
          <a:bodyPr/>
          <a:lstStyle/>
          <a:p>
            <a:r>
              <a:rPr lang="en-US" altLang="zh-CN" sz="2400" b="0" dirty="0">
                <a:solidFill>
                  <a:schemeClr val="tx1"/>
                </a:solidFill>
              </a:rPr>
              <a:t>DecHL-</a:t>
            </a:r>
            <a:r>
              <a:rPr lang="en-US" altLang="zh-CN" sz="2400" b="0" dirty="0">
                <a:solidFill>
                  <a:schemeClr val="tx1"/>
                </a:solidFill>
              </a:rPr>
              <a:t>SecondBFS</a:t>
            </a:r>
            <a:r>
              <a:rPr lang="en-US" altLang="en-AU" sz="2800" b="0" dirty="0">
                <a:solidFill>
                  <a:schemeClr val="tx1"/>
                </a:solidFill>
              </a:rPr>
              <a:t>   </a:t>
            </a:r>
            <a:r>
              <a:rPr lang="en-AU" sz="2800" b="0" dirty="0">
                <a:solidFill>
                  <a:schemeClr val="tx1"/>
                </a:solidFill>
              </a:rPr>
              <a:t>	</a:t>
            </a:r>
            <a:r>
              <a:rPr lang="zh-CN" altLang="en-US" sz="2800" b="0" dirty="0">
                <a:solidFill>
                  <a:schemeClr val="tx1"/>
                </a:solidFill>
              </a:rPr>
              <a:t>  </a:t>
            </a:r>
            <a:endParaRPr lang="zh-CN" altLang="en-US" sz="2000" b="0" dirty="0">
              <a:solidFill>
                <a:schemeClr val="tx1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262E079A-18BC-42B2-A6C0-61BFA2EC9C47}" type="slidenum">
              <a:rPr lang="zh-CN" altLang="en-US" smtClean="0"/>
            </a:fld>
            <a:endParaRPr lang="en-US" altLang="zh-CN"/>
          </a:p>
        </p:txBody>
      </p:sp>
      <p:sp>
        <p:nvSpPr>
          <p:cNvPr id="11" name="椭圆 10"/>
          <p:cNvSpPr/>
          <p:nvPr/>
        </p:nvSpPr>
        <p:spPr>
          <a:xfrm>
            <a:off x="3726180" y="2730024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1</a:t>
            </a:r>
            <a:endParaRPr lang="en-US" altLang="zh-CN" sz="1800" b="0"/>
          </a:p>
        </p:txBody>
      </p:sp>
      <p:sp>
        <p:nvSpPr>
          <p:cNvPr id="12" name="椭圆 11"/>
          <p:cNvSpPr/>
          <p:nvPr/>
        </p:nvSpPr>
        <p:spPr>
          <a:xfrm>
            <a:off x="2870359" y="3480118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7</a:t>
            </a:r>
            <a:endParaRPr lang="en-US" altLang="zh-CN" sz="1800" b="0"/>
          </a:p>
        </p:txBody>
      </p:sp>
      <p:sp>
        <p:nvSpPr>
          <p:cNvPr id="13" name="椭圆 12"/>
          <p:cNvSpPr/>
          <p:nvPr/>
        </p:nvSpPr>
        <p:spPr>
          <a:xfrm>
            <a:off x="3873341" y="3314859"/>
            <a:ext cx="259080" cy="247174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5</a:t>
            </a:r>
            <a:endParaRPr lang="en-US" altLang="zh-CN" sz="1800" b="0"/>
          </a:p>
        </p:txBody>
      </p:sp>
      <p:sp>
        <p:nvSpPr>
          <p:cNvPr id="14" name="椭圆 13"/>
          <p:cNvSpPr/>
          <p:nvPr/>
        </p:nvSpPr>
        <p:spPr>
          <a:xfrm>
            <a:off x="2969419" y="4145915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12</a:t>
            </a:r>
            <a:endParaRPr lang="en-US" altLang="zh-CN" sz="1800" b="0"/>
          </a:p>
        </p:txBody>
      </p:sp>
      <p:sp>
        <p:nvSpPr>
          <p:cNvPr id="15" name="椭圆 14"/>
          <p:cNvSpPr/>
          <p:nvPr/>
        </p:nvSpPr>
        <p:spPr>
          <a:xfrm>
            <a:off x="4965859" y="3480118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6</a:t>
            </a:r>
            <a:endParaRPr lang="en-US" altLang="zh-CN" sz="1800" b="0"/>
          </a:p>
        </p:txBody>
      </p:sp>
      <p:sp>
        <p:nvSpPr>
          <p:cNvPr id="16" name="椭圆 15"/>
          <p:cNvSpPr/>
          <p:nvPr/>
        </p:nvSpPr>
        <p:spPr>
          <a:xfrm>
            <a:off x="4324350" y="3220085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2</a:t>
            </a:r>
            <a:endParaRPr lang="en-US" altLang="zh-CN" sz="1800" b="0"/>
          </a:p>
        </p:txBody>
      </p:sp>
      <p:sp>
        <p:nvSpPr>
          <p:cNvPr id="17" name="椭圆 16"/>
          <p:cNvSpPr/>
          <p:nvPr/>
        </p:nvSpPr>
        <p:spPr>
          <a:xfrm>
            <a:off x="4775359" y="2972911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3</a:t>
            </a:r>
            <a:endParaRPr lang="en-US" altLang="zh-CN" sz="1800" b="0"/>
          </a:p>
        </p:txBody>
      </p:sp>
      <p:sp>
        <p:nvSpPr>
          <p:cNvPr id="18" name="椭圆 17"/>
          <p:cNvSpPr/>
          <p:nvPr/>
        </p:nvSpPr>
        <p:spPr>
          <a:xfrm>
            <a:off x="3128010" y="2972911"/>
            <a:ext cx="259080" cy="247174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4</a:t>
            </a:r>
            <a:endParaRPr lang="en-US" altLang="zh-CN" sz="1800" b="0"/>
          </a:p>
        </p:txBody>
      </p:sp>
      <p:sp>
        <p:nvSpPr>
          <p:cNvPr id="19" name="椭圆 18"/>
          <p:cNvSpPr/>
          <p:nvPr/>
        </p:nvSpPr>
        <p:spPr>
          <a:xfrm>
            <a:off x="3873341" y="4210685"/>
            <a:ext cx="259080" cy="247174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9</a:t>
            </a:r>
            <a:endParaRPr lang="en-US" altLang="zh-CN" sz="1800" b="0"/>
          </a:p>
        </p:txBody>
      </p:sp>
      <p:sp>
        <p:nvSpPr>
          <p:cNvPr id="20" name="椭圆 19"/>
          <p:cNvSpPr/>
          <p:nvPr/>
        </p:nvSpPr>
        <p:spPr>
          <a:xfrm>
            <a:off x="4324350" y="3727291"/>
            <a:ext cx="259080" cy="247174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10</a:t>
            </a:r>
            <a:endParaRPr lang="en-US" altLang="zh-CN" sz="1800" b="0"/>
          </a:p>
        </p:txBody>
      </p:sp>
      <p:sp>
        <p:nvSpPr>
          <p:cNvPr id="21" name="椭圆 20"/>
          <p:cNvSpPr/>
          <p:nvPr/>
        </p:nvSpPr>
        <p:spPr>
          <a:xfrm>
            <a:off x="3525203" y="3727291"/>
            <a:ext cx="259080" cy="247174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8</a:t>
            </a:r>
            <a:endParaRPr lang="en-US" altLang="zh-CN" sz="1800" b="0"/>
          </a:p>
        </p:txBody>
      </p:sp>
      <p:sp>
        <p:nvSpPr>
          <p:cNvPr id="22" name="椭圆 21"/>
          <p:cNvSpPr/>
          <p:nvPr/>
        </p:nvSpPr>
        <p:spPr>
          <a:xfrm>
            <a:off x="4870133" y="4145915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11</a:t>
            </a:r>
            <a:endParaRPr lang="en-US" altLang="zh-CN" sz="1800" b="0"/>
          </a:p>
        </p:txBody>
      </p:sp>
      <p:sp>
        <p:nvSpPr>
          <p:cNvPr id="23" name="椭圆 22"/>
          <p:cNvSpPr/>
          <p:nvPr/>
        </p:nvSpPr>
        <p:spPr>
          <a:xfrm>
            <a:off x="3467100" y="4666615"/>
            <a:ext cx="256540" cy="247015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13</a:t>
            </a:r>
            <a:endParaRPr lang="en-US" altLang="zh-CN" sz="1800" b="0"/>
          </a:p>
        </p:txBody>
      </p:sp>
      <p:sp>
        <p:nvSpPr>
          <p:cNvPr id="24" name="椭圆 23"/>
          <p:cNvSpPr/>
          <p:nvPr/>
        </p:nvSpPr>
        <p:spPr>
          <a:xfrm>
            <a:off x="4324350" y="4718368"/>
            <a:ext cx="259080" cy="247174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14</a:t>
            </a:r>
            <a:endParaRPr lang="en-US" altLang="zh-CN" sz="1800" b="0"/>
          </a:p>
        </p:txBody>
      </p:sp>
      <p:sp>
        <p:nvSpPr>
          <p:cNvPr id="25" name="椭圆 24"/>
          <p:cNvSpPr/>
          <p:nvPr/>
        </p:nvSpPr>
        <p:spPr>
          <a:xfrm>
            <a:off x="4324350" y="2736215"/>
            <a:ext cx="259080" cy="247174"/>
          </a:xfrm>
          <a:prstGeom prst="ellipse">
            <a:avLst/>
          </a:prstGeom>
          <a:solidFill>
            <a:srgbClr val="FFC000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 anchorCtr="0"/>
          <a:p>
            <a:pPr algn="ctr"/>
            <a:r>
              <a:rPr lang="en-US" altLang="zh-CN" sz="1800" b="0">
                <a:solidFill>
                  <a:schemeClr val="tx1"/>
                </a:solidFill>
              </a:rPr>
              <a:t>0</a:t>
            </a:r>
            <a:endParaRPr lang="en-US" altLang="zh-CN" sz="1800" b="0">
              <a:solidFill>
                <a:schemeClr val="tx1"/>
              </a:solidFill>
            </a:endParaRPr>
          </a:p>
        </p:txBody>
      </p:sp>
      <p:cxnSp>
        <p:nvCxnSpPr>
          <p:cNvPr id="26" name="直接连接符 25"/>
          <p:cNvCxnSpPr>
            <a:stCxn id="11" idx="6"/>
            <a:endCxn id="25" idx="2"/>
          </p:cNvCxnSpPr>
          <p:nvPr/>
        </p:nvCxnSpPr>
        <p:spPr>
          <a:xfrm>
            <a:off x="3985260" y="2853849"/>
            <a:ext cx="339090" cy="6350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4583430" y="2860040"/>
            <a:ext cx="230029" cy="149066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endCxn id="15" idx="0"/>
          </p:cNvCxnSpPr>
          <p:nvPr/>
        </p:nvCxnSpPr>
        <p:spPr>
          <a:xfrm>
            <a:off x="4965859" y="3216751"/>
            <a:ext cx="129540" cy="263366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5" idx="4"/>
          </p:cNvCxnSpPr>
          <p:nvPr/>
        </p:nvCxnSpPr>
        <p:spPr>
          <a:xfrm flipH="1">
            <a:off x="4990148" y="3727291"/>
            <a:ext cx="105251" cy="418624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24" idx="7"/>
            <a:endCxn id="22" idx="3"/>
          </p:cNvCxnSpPr>
          <p:nvPr/>
        </p:nvCxnSpPr>
        <p:spPr>
          <a:xfrm flipV="1">
            <a:off x="4545330" y="4356418"/>
            <a:ext cx="363220" cy="39814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25" idx="4"/>
          </p:cNvCxnSpPr>
          <p:nvPr/>
        </p:nvCxnSpPr>
        <p:spPr>
          <a:xfrm>
            <a:off x="4453890" y="2983389"/>
            <a:ext cx="17621" cy="233363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8" idx="7"/>
          </p:cNvCxnSpPr>
          <p:nvPr/>
        </p:nvCxnSpPr>
        <p:spPr>
          <a:xfrm flipV="1">
            <a:off x="3348990" y="2866231"/>
            <a:ext cx="377190" cy="14287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12" idx="0"/>
          </p:cNvCxnSpPr>
          <p:nvPr/>
        </p:nvCxnSpPr>
        <p:spPr>
          <a:xfrm flipV="1">
            <a:off x="2999899" y="3214846"/>
            <a:ext cx="209550" cy="265271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endCxn id="13" idx="3"/>
          </p:cNvCxnSpPr>
          <p:nvPr/>
        </p:nvCxnSpPr>
        <p:spPr>
          <a:xfrm flipV="1">
            <a:off x="3746183" y="3525838"/>
            <a:ext cx="165259" cy="237649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V="1">
            <a:off x="4545330" y="3628231"/>
            <a:ext cx="420529" cy="13525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4092099" y="3525838"/>
            <a:ext cx="272891" cy="237649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4128135" y="3979704"/>
            <a:ext cx="305276" cy="305276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19" idx="0"/>
            <a:endCxn id="13" idx="4"/>
          </p:cNvCxnSpPr>
          <p:nvPr/>
        </p:nvCxnSpPr>
        <p:spPr>
          <a:xfrm flipV="1">
            <a:off x="4002881" y="3562033"/>
            <a:ext cx="0" cy="648653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21" idx="4"/>
          </p:cNvCxnSpPr>
          <p:nvPr/>
        </p:nvCxnSpPr>
        <p:spPr>
          <a:xfrm>
            <a:off x="3654743" y="3974465"/>
            <a:ext cx="218599" cy="377666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23" idx="6"/>
          </p:cNvCxnSpPr>
          <p:nvPr/>
        </p:nvCxnSpPr>
        <p:spPr>
          <a:xfrm>
            <a:off x="3723640" y="4790281"/>
            <a:ext cx="615791" cy="57626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14" idx="4"/>
          </p:cNvCxnSpPr>
          <p:nvPr/>
        </p:nvCxnSpPr>
        <p:spPr>
          <a:xfrm>
            <a:off x="3098959" y="4393089"/>
            <a:ext cx="368141" cy="36766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endCxn id="14" idx="1"/>
          </p:cNvCxnSpPr>
          <p:nvPr/>
        </p:nvCxnSpPr>
        <p:spPr>
          <a:xfrm>
            <a:off x="2999899" y="3727291"/>
            <a:ext cx="7620" cy="454819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24" idx="0"/>
            <a:endCxn id="20" idx="4"/>
          </p:cNvCxnSpPr>
          <p:nvPr/>
        </p:nvCxnSpPr>
        <p:spPr>
          <a:xfrm flipV="1">
            <a:off x="4453890" y="3974148"/>
            <a:ext cx="0" cy="744220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H="1">
            <a:off x="3596640" y="3974465"/>
            <a:ext cx="58103" cy="691991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18" idx="5"/>
          </p:cNvCxnSpPr>
          <p:nvPr/>
        </p:nvCxnSpPr>
        <p:spPr>
          <a:xfrm>
            <a:off x="3348990" y="3183890"/>
            <a:ext cx="219075" cy="579596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20" idx="5"/>
          </p:cNvCxnSpPr>
          <p:nvPr/>
        </p:nvCxnSpPr>
        <p:spPr>
          <a:xfrm>
            <a:off x="4545330" y="3938270"/>
            <a:ext cx="340043" cy="26860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/>
          <p:nvPr/>
        </p:nvCxnSpPr>
        <p:spPr>
          <a:xfrm flipV="1">
            <a:off x="4138136" y="3353594"/>
            <a:ext cx="203835" cy="57626"/>
          </a:xfrm>
          <a:prstGeom prst="line">
            <a:avLst/>
          </a:prstGeom>
          <a:ln w="28575" cmpd="sng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6" name="表格 225"/>
          <p:cNvGraphicFramePr/>
          <p:nvPr>
            <p:custDataLst>
              <p:tags r:id="rId1"/>
            </p:custDataLst>
          </p:nvPr>
        </p:nvGraphicFramePr>
        <p:xfrm>
          <a:off x="6748145" y="2512060"/>
          <a:ext cx="2283460" cy="2632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280"/>
                <a:gridCol w="156718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sym typeface="+mn-ea"/>
                        </a:rPr>
                        <a:t>顶点</a:t>
                      </a:r>
                      <a:endParaRPr lang="zh-CN" altLang="en-US" sz="18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sym typeface="+mn-ea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cs typeface="微软雅黑" charset="0"/>
                          <a:sym typeface="+mn-ea"/>
                        </a:rPr>
                        <a:t>到</a:t>
                      </a:r>
                      <a:r>
                        <a:rPr lang="en-US" altLang="zh-CN" sz="16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cs typeface="微软雅黑" charset="0"/>
                          <a:sym typeface="+mn-ea"/>
                        </a:rPr>
                        <a:t>0</a:t>
                      </a:r>
                      <a:r>
                        <a:rPr lang="zh-CN" altLang="en-US" sz="16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微软雅黑" charset="0"/>
                          <a:ea typeface="微软雅黑" charset="0"/>
                          <a:cs typeface="微软雅黑" charset="0"/>
                          <a:sym typeface="+mn-ea"/>
                        </a:rPr>
                        <a:t>的最短距离</a:t>
                      </a:r>
                      <a:endParaRPr lang="zh-CN" altLang="en-US" sz="1600" b="0">
                        <a:ln>
                          <a:noFill/>
                        </a:ln>
                        <a:solidFill>
                          <a:schemeClr val="tx1"/>
                        </a:solidFill>
                        <a:latin typeface="微软雅黑" charset="0"/>
                        <a:ea typeface="微软雅黑" charset="0"/>
                        <a:cs typeface="微软雅黑" charset="0"/>
                        <a:sym typeface="+mn-ea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19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altLang="zh-CN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altLang="zh-CN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3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altLang="zh-CN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968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altLang="zh-CN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</a:tr>
              <a:tr h="3613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altLang="zh-CN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613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altLang="zh-CN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7" name="文本框 56"/>
          <p:cNvSpPr txBox="1"/>
          <p:nvPr/>
        </p:nvSpPr>
        <p:spPr>
          <a:xfrm>
            <a:off x="7887335" y="4785360"/>
            <a:ext cx="4527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4</a:t>
            </a:r>
            <a:endParaRPr lang="en-US" altLang="zh-CN" sz="2400"/>
          </a:p>
        </p:txBody>
      </p:sp>
      <p:sp>
        <p:nvSpPr>
          <p:cNvPr id="63" name="文本框 62"/>
          <p:cNvSpPr txBox="1"/>
          <p:nvPr/>
        </p:nvSpPr>
        <p:spPr>
          <a:xfrm>
            <a:off x="7909560" y="3277870"/>
            <a:ext cx="4527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3</a:t>
            </a:r>
            <a:endParaRPr lang="en-US" altLang="zh-CN" sz="2400"/>
          </a:p>
        </p:txBody>
      </p:sp>
      <p:sp>
        <p:nvSpPr>
          <p:cNvPr id="65" name="文本框 64"/>
          <p:cNvSpPr txBox="1"/>
          <p:nvPr/>
        </p:nvSpPr>
        <p:spPr>
          <a:xfrm>
            <a:off x="7909560" y="4046855"/>
            <a:ext cx="4527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3</a:t>
            </a:r>
            <a:endParaRPr lang="en-US" altLang="zh-CN" sz="2400"/>
          </a:p>
        </p:txBody>
      </p:sp>
      <p:sp>
        <p:nvSpPr>
          <p:cNvPr id="69" name="文本框 68"/>
          <p:cNvSpPr txBox="1"/>
          <p:nvPr/>
        </p:nvSpPr>
        <p:spPr>
          <a:xfrm>
            <a:off x="7886700" y="4427855"/>
            <a:ext cx="4527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4</a:t>
            </a:r>
            <a:endParaRPr lang="en-US" altLang="zh-CN" sz="2400"/>
          </a:p>
        </p:txBody>
      </p:sp>
      <p:sp>
        <p:nvSpPr>
          <p:cNvPr id="74" name="文本框 73"/>
          <p:cNvSpPr txBox="1"/>
          <p:nvPr/>
        </p:nvSpPr>
        <p:spPr>
          <a:xfrm>
            <a:off x="7909560" y="2882900"/>
            <a:ext cx="4527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3</a:t>
            </a:r>
            <a:endParaRPr lang="en-US" altLang="zh-CN" sz="2400"/>
          </a:p>
        </p:txBody>
      </p:sp>
      <p:sp>
        <p:nvSpPr>
          <p:cNvPr id="4" name="文本框 3"/>
          <p:cNvSpPr txBox="1"/>
          <p:nvPr/>
        </p:nvSpPr>
        <p:spPr>
          <a:xfrm>
            <a:off x="7909560" y="3656330"/>
            <a:ext cx="4527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3</a:t>
            </a:r>
            <a:endParaRPr lang="en-US" altLang="zh-CN" sz="2400"/>
          </a:p>
        </p:txBody>
      </p:sp>
      <p:sp>
        <p:nvSpPr>
          <p:cNvPr id="7" name="文本框 6"/>
          <p:cNvSpPr txBox="1"/>
          <p:nvPr/>
        </p:nvSpPr>
        <p:spPr>
          <a:xfrm>
            <a:off x="7884795" y="2854960"/>
            <a:ext cx="4527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4</a:t>
            </a:r>
            <a:endParaRPr lang="en-US" altLang="zh-CN" sz="2400"/>
          </a:p>
        </p:txBody>
      </p:sp>
      <p:sp>
        <p:nvSpPr>
          <p:cNvPr id="8" name="文本框 7"/>
          <p:cNvSpPr txBox="1"/>
          <p:nvPr/>
        </p:nvSpPr>
        <p:spPr>
          <a:xfrm>
            <a:off x="7884795" y="3628390"/>
            <a:ext cx="4527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4</a:t>
            </a:r>
            <a:endParaRPr lang="en-US" altLang="zh-CN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457"/>
    </mc:Choice>
    <mc:Fallback>
      <p:transition spd="slow" advTm="144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4" grpId="0"/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6695" y="1628775"/>
            <a:ext cx="5742305" cy="51149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算法</a:t>
            </a:r>
            <a:r>
              <a:rPr lang="zh-CN" altLang="en-US" dirty="0">
                <a:sym typeface="+mn-ea"/>
              </a:rPr>
              <a:t>设计</a:t>
            </a:r>
            <a:endParaRPr lang="zh-CN" altLang="en-US" dirty="0">
              <a:sym typeface="+mn-ea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985" y="1124585"/>
            <a:ext cx="8911590" cy="648335"/>
          </a:xfrm>
        </p:spPr>
        <p:txBody>
          <a:bodyPr/>
          <a:lstStyle/>
          <a:p>
            <a:r>
              <a:rPr lang="en-US" altLang="zh-CN" sz="2400" b="0" dirty="0">
                <a:solidFill>
                  <a:schemeClr val="tx1"/>
                </a:solidFill>
              </a:rPr>
              <a:t>DecHL-</a:t>
            </a:r>
            <a:r>
              <a:rPr lang="en-US" altLang="zh-CN" sz="2400" b="0" dirty="0">
                <a:solidFill>
                  <a:schemeClr val="tx1"/>
                </a:solidFill>
              </a:rPr>
              <a:t>SecondBFS</a:t>
            </a:r>
            <a:r>
              <a:rPr lang="en-US" altLang="en-AU" sz="2800" b="0" dirty="0">
                <a:solidFill>
                  <a:schemeClr val="tx1"/>
                </a:solidFill>
              </a:rPr>
              <a:t>   </a:t>
            </a:r>
            <a:r>
              <a:rPr lang="en-AU" sz="2800" b="0" dirty="0">
                <a:solidFill>
                  <a:schemeClr val="tx1"/>
                </a:solidFill>
              </a:rPr>
              <a:t>	</a:t>
            </a:r>
            <a:r>
              <a:rPr lang="zh-CN" altLang="en-US" sz="2800" b="0" dirty="0">
                <a:solidFill>
                  <a:schemeClr val="tx1"/>
                </a:solidFill>
              </a:rPr>
              <a:t>  </a:t>
            </a:r>
            <a:endParaRPr lang="zh-CN" altLang="en-US" sz="2000" b="0" dirty="0">
              <a:solidFill>
                <a:schemeClr val="tx1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/>
          <a:p>
            <a:pPr>
              <a:defRPr/>
            </a:pPr>
            <a:fld id="{262E079A-18BC-42B2-A6C0-61BFA2EC9C47}" type="slidenum">
              <a:rPr lang="zh-CN" altLang="en-US" smtClean="0"/>
            </a:fld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1692275" y="1988820"/>
            <a:ext cx="5005070" cy="269875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457"/>
    </mc:Choice>
    <mc:Fallback>
      <p:transition spd="slow" advTm="144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630556 " pathEditMode="relative" ptsTypes="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875 0.0644444 L 0.001875 0.106389 " pathEditMode="relative" ptsTypes="">
                                      <p:cBhvr>
                                        <p:cTn id="10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97222 0.106389 L -0.00597222 0.148426 " pathEditMode="relative" ptsTypes="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97222 0.148426 L -0.00597222 0.179907 " pathEditMode="relative" ptsTypes=""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97222 0.179907 L -0.00597222 0.34787 " pathEditMode="relative" ptsTypes="">
                                      <p:cBhvr>
                                        <p:cTn id="2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97222 0.34787 L -0.00597222 0.421389 " pathEditMode="relative" ptsTypes="">
                                      <p:cBhvr>
                                        <p:cTn id="2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9" grpId="1" animBg="1"/>
      <p:bldP spid="9" grpId="2" animBg="1"/>
      <p:bldP spid="9" grpId="3" animBg="1"/>
      <p:bldP spid="9" grpId="4" animBg="1"/>
      <p:bldP spid="9" grpId="5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03648" y="4983"/>
            <a:ext cx="7190184" cy="1007980"/>
          </a:xfrm>
        </p:spPr>
        <p:txBody>
          <a:bodyPr/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23215" y="1484630"/>
            <a:ext cx="7705090" cy="345694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研究背景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zh-CN" altLang="en-US" sz="2400" dirty="0"/>
              <a:t>算法设计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zh-CN" altLang="en-US" sz="2400" dirty="0"/>
              <a:t>实验结果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zh-CN" altLang="en-US" sz="2400" dirty="0"/>
              <a:t>总结与</a:t>
            </a:r>
            <a:r>
              <a:rPr lang="zh-CN" altLang="en-US" sz="2400" dirty="0"/>
              <a:t>展望</a:t>
            </a:r>
            <a:endParaRPr lang="zh-CN" altLang="en-US" sz="24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2E079A-18BC-42B2-A6C0-61BFA2EC9C4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64"/>
    </mc:Choice>
    <mc:Fallback>
      <p:transition spd="slow" advTm="464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7806BD-A5F0-4A34-A4DD-364182D94B64}" type="slidenum">
              <a:rPr lang="zh-CN" altLang="en-US" smtClean="0"/>
            </a:fld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 bwMode="auto">
          <a:xfrm>
            <a:off x="685800" y="2747962"/>
            <a:ext cx="777240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800" b="1">
                <a:solidFill>
                  <a:srgbClr val="005C2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2060"/>
                </a:solidFill>
                <a:latin typeface="Tahoma" panose="020B0604030504040204" pitchFamily="34" charset="0"/>
                <a:ea typeface="黑体" pitchFamily="2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2060"/>
                </a:solidFill>
                <a:latin typeface="Tahoma" panose="020B0604030504040204" pitchFamily="34" charset="0"/>
                <a:ea typeface="黑体" pitchFamily="2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2060"/>
                </a:solidFill>
                <a:latin typeface="Tahoma" panose="020B0604030504040204" pitchFamily="34" charset="0"/>
                <a:ea typeface="黑体" pitchFamily="2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2060"/>
                </a:solidFill>
                <a:latin typeface="Tahoma" panose="020B0604030504040204" pitchFamily="34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hlink"/>
                </a:solidFill>
                <a:latin typeface="Tahoma" panose="020B0604030504040204" pitchFamily="34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hlink"/>
                </a:solidFill>
                <a:latin typeface="Tahoma" panose="020B0604030504040204" pitchFamily="34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hlink"/>
                </a:solidFill>
                <a:latin typeface="Tahoma" panose="020B0604030504040204" pitchFamily="34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hlink"/>
                </a:solidFill>
                <a:latin typeface="Tahoma" panose="020B0604030504040204" pitchFamily="34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4800" kern="0" dirty="0"/>
              <a:t>实验</a:t>
            </a:r>
            <a:r>
              <a:rPr lang="zh-CN" altLang="en-US" sz="4800" kern="0" dirty="0"/>
              <a:t>结果</a:t>
            </a:r>
            <a:endParaRPr lang="zh-CN" altLang="en-US" sz="4800" kern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614"/>
    </mc:Choice>
    <mc:Fallback>
      <p:transition spd="slow" advTm="3614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</a:t>
            </a:r>
            <a:r>
              <a:rPr kumimoji="1" lang="zh-CN" altLang="en-US" dirty="0"/>
              <a:t>结果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2E079A-18BC-42B2-A6C0-61BFA2EC9C47}" type="slidenum">
              <a:rPr lang="zh-CN" altLang="en-US" smtClean="0"/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75965" y="1297940"/>
            <a:ext cx="2484755" cy="4262120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1358265" y="1510189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1</a:t>
            </a:r>
            <a:endParaRPr lang="en-US" altLang="zh-CN" sz="1800" b="0"/>
          </a:p>
        </p:txBody>
      </p:sp>
      <p:sp>
        <p:nvSpPr>
          <p:cNvPr id="14" name="椭圆 13"/>
          <p:cNvSpPr/>
          <p:nvPr/>
        </p:nvSpPr>
        <p:spPr>
          <a:xfrm>
            <a:off x="502444" y="2260283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7</a:t>
            </a:r>
            <a:endParaRPr lang="en-US" altLang="zh-CN" sz="1800" b="0"/>
          </a:p>
        </p:txBody>
      </p:sp>
      <p:sp>
        <p:nvSpPr>
          <p:cNvPr id="15" name="椭圆 14"/>
          <p:cNvSpPr/>
          <p:nvPr/>
        </p:nvSpPr>
        <p:spPr>
          <a:xfrm>
            <a:off x="1505426" y="2095024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5</a:t>
            </a:r>
            <a:endParaRPr lang="en-US" altLang="zh-CN" sz="1800" b="0"/>
          </a:p>
        </p:txBody>
      </p:sp>
      <p:sp>
        <p:nvSpPr>
          <p:cNvPr id="16" name="椭圆 15"/>
          <p:cNvSpPr/>
          <p:nvPr/>
        </p:nvSpPr>
        <p:spPr>
          <a:xfrm>
            <a:off x="601504" y="2926080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12</a:t>
            </a:r>
            <a:endParaRPr lang="en-US" altLang="zh-CN" sz="1800" b="0"/>
          </a:p>
        </p:txBody>
      </p:sp>
      <p:sp>
        <p:nvSpPr>
          <p:cNvPr id="17" name="椭圆 16"/>
          <p:cNvSpPr/>
          <p:nvPr/>
        </p:nvSpPr>
        <p:spPr>
          <a:xfrm>
            <a:off x="2597944" y="2260283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6</a:t>
            </a:r>
            <a:endParaRPr lang="en-US" altLang="zh-CN" sz="1800" b="0"/>
          </a:p>
        </p:txBody>
      </p:sp>
      <p:sp>
        <p:nvSpPr>
          <p:cNvPr id="18" name="椭圆 17"/>
          <p:cNvSpPr/>
          <p:nvPr/>
        </p:nvSpPr>
        <p:spPr>
          <a:xfrm>
            <a:off x="1956435" y="2000250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2</a:t>
            </a:r>
            <a:endParaRPr lang="en-US" altLang="zh-CN" sz="1800" b="0"/>
          </a:p>
        </p:txBody>
      </p:sp>
      <p:sp>
        <p:nvSpPr>
          <p:cNvPr id="19" name="椭圆 18"/>
          <p:cNvSpPr/>
          <p:nvPr/>
        </p:nvSpPr>
        <p:spPr>
          <a:xfrm>
            <a:off x="2407444" y="1753076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3</a:t>
            </a:r>
            <a:endParaRPr lang="en-US" altLang="zh-CN" sz="1800" b="0"/>
          </a:p>
        </p:txBody>
      </p:sp>
      <p:sp>
        <p:nvSpPr>
          <p:cNvPr id="20" name="椭圆 19"/>
          <p:cNvSpPr/>
          <p:nvPr/>
        </p:nvSpPr>
        <p:spPr>
          <a:xfrm>
            <a:off x="760095" y="1753076"/>
            <a:ext cx="259080" cy="247174"/>
          </a:xfrm>
          <a:prstGeom prst="ellipse">
            <a:avLst/>
          </a:prstGeom>
          <a:solidFill>
            <a:srgbClr val="FFC000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4</a:t>
            </a:r>
            <a:endParaRPr lang="en-US" altLang="zh-CN" sz="1800" b="0"/>
          </a:p>
        </p:txBody>
      </p:sp>
      <p:sp>
        <p:nvSpPr>
          <p:cNvPr id="21" name="椭圆 20"/>
          <p:cNvSpPr/>
          <p:nvPr/>
        </p:nvSpPr>
        <p:spPr>
          <a:xfrm>
            <a:off x="1505426" y="2990850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9</a:t>
            </a:r>
            <a:endParaRPr lang="en-US" altLang="zh-CN" sz="1800" b="0"/>
          </a:p>
        </p:txBody>
      </p:sp>
      <p:sp>
        <p:nvSpPr>
          <p:cNvPr id="22" name="椭圆 21"/>
          <p:cNvSpPr/>
          <p:nvPr/>
        </p:nvSpPr>
        <p:spPr>
          <a:xfrm>
            <a:off x="1956435" y="2507456"/>
            <a:ext cx="259080" cy="247174"/>
          </a:xfrm>
          <a:prstGeom prst="ellipse">
            <a:avLst/>
          </a:prstGeom>
          <a:solidFill>
            <a:srgbClr val="FFC000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10</a:t>
            </a:r>
            <a:endParaRPr lang="en-US" altLang="zh-CN" sz="1800" b="0"/>
          </a:p>
        </p:txBody>
      </p:sp>
      <p:sp>
        <p:nvSpPr>
          <p:cNvPr id="23" name="椭圆 22"/>
          <p:cNvSpPr/>
          <p:nvPr/>
        </p:nvSpPr>
        <p:spPr>
          <a:xfrm>
            <a:off x="1157288" y="2507456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8</a:t>
            </a:r>
            <a:endParaRPr lang="en-US" altLang="zh-CN" sz="1800" b="0"/>
          </a:p>
        </p:txBody>
      </p:sp>
      <p:sp>
        <p:nvSpPr>
          <p:cNvPr id="24" name="椭圆 23"/>
          <p:cNvSpPr/>
          <p:nvPr/>
        </p:nvSpPr>
        <p:spPr>
          <a:xfrm>
            <a:off x="2502218" y="2926080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11</a:t>
            </a:r>
            <a:endParaRPr lang="en-US" altLang="zh-CN" sz="1800" b="0"/>
          </a:p>
        </p:txBody>
      </p:sp>
      <p:sp>
        <p:nvSpPr>
          <p:cNvPr id="25" name="椭圆 24"/>
          <p:cNvSpPr/>
          <p:nvPr/>
        </p:nvSpPr>
        <p:spPr>
          <a:xfrm>
            <a:off x="1099185" y="3446621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13</a:t>
            </a:r>
            <a:endParaRPr lang="en-US" altLang="zh-CN" sz="1800" b="0"/>
          </a:p>
        </p:txBody>
      </p:sp>
      <p:sp>
        <p:nvSpPr>
          <p:cNvPr id="26" name="椭圆 25"/>
          <p:cNvSpPr/>
          <p:nvPr/>
        </p:nvSpPr>
        <p:spPr>
          <a:xfrm>
            <a:off x="1956435" y="3498533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14</a:t>
            </a:r>
            <a:endParaRPr lang="en-US" altLang="zh-CN" sz="1800" b="0"/>
          </a:p>
        </p:txBody>
      </p:sp>
      <p:sp>
        <p:nvSpPr>
          <p:cNvPr id="27" name="椭圆 26"/>
          <p:cNvSpPr/>
          <p:nvPr/>
        </p:nvSpPr>
        <p:spPr>
          <a:xfrm>
            <a:off x="1956435" y="1516380"/>
            <a:ext cx="259080" cy="247174"/>
          </a:xfrm>
          <a:prstGeom prst="ellipse">
            <a:avLst/>
          </a:prstGeom>
          <a:solidFill>
            <a:srgbClr val="FFC000"/>
          </a:solidFill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 anchorCtr="0"/>
          <a:p>
            <a:pPr algn="ctr"/>
            <a:r>
              <a:rPr lang="en-US" altLang="zh-CN" sz="1800" b="0">
                <a:solidFill>
                  <a:schemeClr val="tx1"/>
                </a:solidFill>
              </a:rPr>
              <a:t>0</a:t>
            </a:r>
            <a:endParaRPr lang="en-US" altLang="zh-CN" sz="1800" b="0">
              <a:solidFill>
                <a:schemeClr val="tx1"/>
              </a:solidFill>
            </a:endParaRPr>
          </a:p>
        </p:txBody>
      </p:sp>
      <p:cxnSp>
        <p:nvCxnSpPr>
          <p:cNvPr id="28" name="直接连接符 27"/>
          <p:cNvCxnSpPr>
            <a:stCxn id="13" idx="6"/>
            <a:endCxn id="27" idx="2"/>
          </p:cNvCxnSpPr>
          <p:nvPr/>
        </p:nvCxnSpPr>
        <p:spPr>
          <a:xfrm>
            <a:off x="1617345" y="1634014"/>
            <a:ext cx="339090" cy="6350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2215515" y="1640205"/>
            <a:ext cx="230029" cy="149066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endCxn id="17" idx="0"/>
          </p:cNvCxnSpPr>
          <p:nvPr/>
        </p:nvCxnSpPr>
        <p:spPr>
          <a:xfrm>
            <a:off x="2597944" y="1996916"/>
            <a:ext cx="129540" cy="263366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7" idx="4"/>
          </p:cNvCxnSpPr>
          <p:nvPr/>
        </p:nvCxnSpPr>
        <p:spPr>
          <a:xfrm flipH="1">
            <a:off x="2622233" y="2507456"/>
            <a:ext cx="105251" cy="418624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26" idx="7"/>
            <a:endCxn id="24" idx="3"/>
          </p:cNvCxnSpPr>
          <p:nvPr/>
        </p:nvCxnSpPr>
        <p:spPr>
          <a:xfrm flipV="1">
            <a:off x="2177415" y="3137059"/>
            <a:ext cx="362903" cy="397669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27" idx="4"/>
          </p:cNvCxnSpPr>
          <p:nvPr/>
        </p:nvCxnSpPr>
        <p:spPr>
          <a:xfrm>
            <a:off x="2085975" y="1763554"/>
            <a:ext cx="17621" cy="233363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20" idx="7"/>
          </p:cNvCxnSpPr>
          <p:nvPr/>
        </p:nvCxnSpPr>
        <p:spPr>
          <a:xfrm flipV="1">
            <a:off x="981075" y="1646396"/>
            <a:ext cx="377190" cy="14287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14" idx="0"/>
          </p:cNvCxnSpPr>
          <p:nvPr/>
        </p:nvCxnSpPr>
        <p:spPr>
          <a:xfrm flipV="1">
            <a:off x="631984" y="1995011"/>
            <a:ext cx="209550" cy="265271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endCxn id="15" idx="3"/>
          </p:cNvCxnSpPr>
          <p:nvPr/>
        </p:nvCxnSpPr>
        <p:spPr>
          <a:xfrm flipV="1">
            <a:off x="1378268" y="2306003"/>
            <a:ext cx="165259" cy="237649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2177415" y="2408396"/>
            <a:ext cx="420529" cy="13525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endCxn id="22" idx="1"/>
          </p:cNvCxnSpPr>
          <p:nvPr/>
        </p:nvCxnSpPr>
        <p:spPr>
          <a:xfrm>
            <a:off x="1721644" y="2306003"/>
            <a:ext cx="272891" cy="237649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V="1">
            <a:off x="1760220" y="2759869"/>
            <a:ext cx="305276" cy="305276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21" idx="0"/>
            <a:endCxn id="15" idx="4"/>
          </p:cNvCxnSpPr>
          <p:nvPr/>
        </p:nvCxnSpPr>
        <p:spPr>
          <a:xfrm flipV="1">
            <a:off x="1634966" y="2342198"/>
            <a:ext cx="0" cy="648653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23" idx="4"/>
          </p:cNvCxnSpPr>
          <p:nvPr/>
        </p:nvCxnSpPr>
        <p:spPr>
          <a:xfrm>
            <a:off x="1286828" y="2754630"/>
            <a:ext cx="218599" cy="377666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25" idx="6"/>
          </p:cNvCxnSpPr>
          <p:nvPr/>
        </p:nvCxnSpPr>
        <p:spPr>
          <a:xfrm>
            <a:off x="1358265" y="3570446"/>
            <a:ext cx="615791" cy="57626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16" idx="4"/>
          </p:cNvCxnSpPr>
          <p:nvPr/>
        </p:nvCxnSpPr>
        <p:spPr>
          <a:xfrm>
            <a:off x="731044" y="3173254"/>
            <a:ext cx="368141" cy="36766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endCxn id="16" idx="1"/>
          </p:cNvCxnSpPr>
          <p:nvPr/>
        </p:nvCxnSpPr>
        <p:spPr>
          <a:xfrm>
            <a:off x="631984" y="2507456"/>
            <a:ext cx="7620" cy="454819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26" idx="0"/>
            <a:endCxn id="22" idx="4"/>
          </p:cNvCxnSpPr>
          <p:nvPr/>
        </p:nvCxnSpPr>
        <p:spPr>
          <a:xfrm flipV="1">
            <a:off x="2085975" y="2754313"/>
            <a:ext cx="0" cy="744220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endCxn id="25" idx="0"/>
          </p:cNvCxnSpPr>
          <p:nvPr/>
        </p:nvCxnSpPr>
        <p:spPr>
          <a:xfrm flipH="1">
            <a:off x="1228725" y="2754630"/>
            <a:ext cx="58103" cy="691991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20" idx="5"/>
          </p:cNvCxnSpPr>
          <p:nvPr/>
        </p:nvCxnSpPr>
        <p:spPr>
          <a:xfrm>
            <a:off x="981075" y="1964055"/>
            <a:ext cx="219075" cy="579596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22" idx="5"/>
          </p:cNvCxnSpPr>
          <p:nvPr/>
        </p:nvCxnSpPr>
        <p:spPr>
          <a:xfrm>
            <a:off x="2177415" y="2718435"/>
            <a:ext cx="340043" cy="26860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图片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45865"/>
            <a:ext cx="8629015" cy="3141980"/>
          </a:xfrm>
          <a:prstGeom prst="rect">
            <a:avLst/>
          </a:prstGeom>
        </p:spPr>
      </p:pic>
      <p:cxnSp>
        <p:nvCxnSpPr>
          <p:cNvPr id="50" name="直接箭头连接符 49"/>
          <p:cNvCxnSpPr/>
          <p:nvPr/>
        </p:nvCxnSpPr>
        <p:spPr>
          <a:xfrm flipH="1">
            <a:off x="5436235" y="4221480"/>
            <a:ext cx="792480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FF4926"/>
            </a:solidFill>
            <a:prstDash val="solid"/>
            <a:miter lim="800000"/>
            <a:headEnd type="none" w="med" len="med"/>
            <a:tailEnd type="arrow" w="med" len="med"/>
          </a:ln>
        </p:spPr>
      </p:cxnSp>
      <p:sp>
        <p:nvSpPr>
          <p:cNvPr id="55" name="矩形 54"/>
          <p:cNvSpPr/>
          <p:nvPr/>
        </p:nvSpPr>
        <p:spPr>
          <a:xfrm>
            <a:off x="107315" y="4289425"/>
            <a:ext cx="7419975" cy="8001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itchFamily="2" charset="-122"/>
            </a:endParaRPr>
          </a:p>
        </p:txBody>
      </p:sp>
      <p:cxnSp>
        <p:nvCxnSpPr>
          <p:cNvPr id="56" name="直接箭头连接符 55"/>
          <p:cNvCxnSpPr/>
          <p:nvPr/>
        </p:nvCxnSpPr>
        <p:spPr>
          <a:xfrm flipH="1" flipV="1">
            <a:off x="5508625" y="4429125"/>
            <a:ext cx="233045" cy="52070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FF4926"/>
            </a:solidFill>
            <a:prstDash val="solid"/>
            <a:miter lim="800000"/>
            <a:headEnd type="none" w="med" len="med"/>
            <a:tailEnd type="arrow" w="med" len="med"/>
          </a:ln>
        </p:spPr>
      </p:cxnSp>
      <p:pic>
        <p:nvPicPr>
          <p:cNvPr id="57" name="图片 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935" y="1297940"/>
            <a:ext cx="2273300" cy="889000"/>
          </a:xfrm>
          <a:prstGeom prst="rect">
            <a:avLst/>
          </a:prstGeom>
        </p:spPr>
      </p:pic>
      <p:pic>
        <p:nvPicPr>
          <p:cNvPr id="58" name="图片 5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1545" y="2390775"/>
            <a:ext cx="2463800" cy="1104900"/>
          </a:xfrm>
          <a:prstGeom prst="rect">
            <a:avLst/>
          </a:prstGeom>
        </p:spPr>
      </p:pic>
      <p:pic>
        <p:nvPicPr>
          <p:cNvPr id="59" name="图片 5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4015" y="4949825"/>
            <a:ext cx="3175000" cy="1765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15463 " pathEditMode="relative" ptsTypes="">
                                      <p:cBhvr>
                                        <p:cTn id="34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88889 0.120741 L 0.00388889 0.236296 " pathEditMode="relative" ptsTypes="">
                                      <p:cBhvr>
                                        <p:cTn id="42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5" grpId="1" animBg="1"/>
      <p:bldP spid="55" grpId="2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实验结果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1460" y="1268730"/>
            <a:ext cx="847534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数据</a:t>
            </a:r>
            <a:r>
              <a:rPr lang="zh-CN" altLang="en-US" dirty="0"/>
              <a:t>集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405" y="1917065"/>
            <a:ext cx="7444740" cy="395986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实验结果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51460" y="1268730"/>
            <a:ext cx="8475345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全动态算法性能比较</a:t>
            </a:r>
            <a:endParaRPr lang="zh-CN" altLang="en-US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AU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915" y="1917065"/>
            <a:ext cx="8979535" cy="36595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7315" y="5805170"/>
            <a:ext cx="70631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注：</a:t>
            </a:r>
            <a:r>
              <a:rPr lang="en-US" altLang="zh-CN" sz="1600"/>
              <a:t>- </a:t>
            </a:r>
            <a:r>
              <a:rPr lang="zh-CN" altLang="en-US" sz="1600"/>
              <a:t>代表该方法无法在</a:t>
            </a:r>
            <a:r>
              <a:rPr lang="en-US" altLang="zh-CN" sz="1600"/>
              <a:t>24</a:t>
            </a:r>
            <a:r>
              <a:rPr lang="zh-CN" altLang="en-US" sz="1600"/>
              <a:t>小时内</a:t>
            </a:r>
            <a:r>
              <a:rPr lang="zh-CN" altLang="en-US" sz="1600">
                <a:sym typeface="+mn-ea"/>
              </a:rPr>
              <a:t>获得结果</a:t>
            </a:r>
            <a:r>
              <a:rPr lang="zh-CN" altLang="en-US" sz="1600"/>
              <a:t>或运行内存超过</a:t>
            </a:r>
            <a:r>
              <a:rPr lang="en-US" altLang="zh-CN" sz="1600"/>
              <a:t>512G</a:t>
            </a:r>
            <a:r>
              <a:rPr lang="zh-CN" altLang="en-US" sz="1600"/>
              <a:t>。</a:t>
            </a:r>
            <a:endParaRPr lang="zh-CN" altLang="en-US" sz="1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实验结果</a:t>
            </a:r>
            <a:endParaRPr kumimoji="1"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251460" y="1268730"/>
            <a:ext cx="847534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插入、删除算法的更新时间</a:t>
            </a:r>
            <a:endParaRPr lang="en-US" altLang="en-AU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8415" y="2348865"/>
            <a:ext cx="9181465" cy="287845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7806BD-A5F0-4A34-A4DD-364182D94B64}" type="slidenum">
              <a:rPr lang="zh-CN" altLang="en-US" smtClean="0"/>
            </a:fld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 bwMode="auto">
          <a:xfrm>
            <a:off x="685800" y="2747962"/>
            <a:ext cx="777240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800" b="1">
                <a:solidFill>
                  <a:srgbClr val="005C2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2060"/>
                </a:solidFill>
                <a:latin typeface="Tahoma" panose="020B0604030504040204" pitchFamily="34" charset="0"/>
                <a:ea typeface="黑体" pitchFamily="2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2060"/>
                </a:solidFill>
                <a:latin typeface="Tahoma" panose="020B0604030504040204" pitchFamily="34" charset="0"/>
                <a:ea typeface="黑体" pitchFamily="2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2060"/>
                </a:solidFill>
                <a:latin typeface="Tahoma" panose="020B0604030504040204" pitchFamily="34" charset="0"/>
                <a:ea typeface="黑体" pitchFamily="2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002060"/>
                </a:solidFill>
                <a:latin typeface="Tahoma" panose="020B0604030504040204" pitchFamily="34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hlink"/>
                </a:solidFill>
                <a:latin typeface="Tahoma" panose="020B0604030504040204" pitchFamily="34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hlink"/>
                </a:solidFill>
                <a:latin typeface="Tahoma" panose="020B0604030504040204" pitchFamily="34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hlink"/>
                </a:solidFill>
                <a:latin typeface="Tahoma" panose="020B0604030504040204" pitchFamily="34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hlink"/>
                </a:solidFill>
                <a:latin typeface="Tahoma" panose="020B0604030504040204" pitchFamily="34" charset="0"/>
                <a:ea typeface="黑体" pitchFamily="2" charset="-122"/>
              </a:defRPr>
            </a:lvl9pPr>
          </a:lstStyle>
          <a:p>
            <a:pPr algn="ctr"/>
            <a:r>
              <a:rPr lang="zh-CN" altLang="en-US" sz="4800" kern="0" dirty="0"/>
              <a:t>总结</a:t>
            </a:r>
            <a:endParaRPr lang="zh-CN" altLang="en-US" sz="4800" kern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614"/>
    </mc:Choice>
    <mc:Fallback>
      <p:transition spd="slow" advTm="3614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总结</a:t>
            </a:r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-179705" y="1413510"/>
            <a:ext cx="892365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zh-CN" altLang="en-US" sz="1800">
                <a:sym typeface="+mn-ea"/>
              </a:rPr>
              <a:t>先提出高效的静态图距离查询框架，在此基础上发展到动态图的距离查询。</a:t>
            </a:r>
            <a:endParaRPr lang="zh-CN" altLang="en-US" sz="1800"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endParaRPr lang="zh-CN" altLang="en-US" sz="1800"/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zh-CN" altLang="en-US" sz="1800">
                <a:sym typeface="+mn-ea"/>
              </a:rPr>
              <a:t>在大图上做动态的最短距离查询性能优于以前的算法。</a:t>
            </a:r>
            <a:endParaRPr lang="zh-CN" altLang="en-US" sz="1800"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endParaRPr lang="zh-CN" altLang="en-US" sz="1800"/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zh-CN" altLang="en-US" sz="1800">
                <a:sym typeface="+mn-ea"/>
              </a:rPr>
              <a:t>算法可以很好的拓展到有向图和带权图中</a:t>
            </a:r>
            <a:r>
              <a:rPr lang="zh-CN" altLang="en-US" sz="1800"/>
              <a:t>。</a:t>
            </a:r>
            <a:endParaRPr lang="zh-CN" altLang="en-US" sz="1800"/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endParaRPr lang="zh-CN" altLang="en-US" sz="1800"/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zh-CN" altLang="en-US" sz="1800">
                <a:sym typeface="+mn-ea"/>
              </a:rPr>
              <a:t>顶会的论文不一定完美无瑕，要带有质疑的眼光去阅读，多和导师组员</a:t>
            </a:r>
            <a:r>
              <a:rPr lang="zh-CN" altLang="en-US" sz="1800">
                <a:sym typeface="+mn-ea"/>
              </a:rPr>
              <a:t>沟通。</a:t>
            </a:r>
            <a:endParaRPr lang="zh-CN" altLang="en-US" sz="1800"/>
          </a:p>
        </p:txBody>
      </p:sp>
      <p:sp>
        <p:nvSpPr>
          <p:cNvPr id="3" name="文本框 2"/>
          <p:cNvSpPr txBox="1"/>
          <p:nvPr/>
        </p:nvSpPr>
        <p:spPr>
          <a:xfrm>
            <a:off x="251460" y="3861435"/>
            <a:ext cx="3989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下一步的工作：</a:t>
            </a:r>
            <a:endParaRPr lang="zh-CN" altLang="en-US" b="1"/>
          </a:p>
        </p:txBody>
      </p:sp>
      <p:sp>
        <p:nvSpPr>
          <p:cNvPr id="4" name="文本框 3"/>
          <p:cNvSpPr txBox="1"/>
          <p:nvPr/>
        </p:nvSpPr>
        <p:spPr>
          <a:xfrm>
            <a:off x="-36195" y="4509135"/>
            <a:ext cx="892365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zh-CN" altLang="en-US" sz="1800">
                <a:sym typeface="+mn-ea"/>
              </a:rPr>
              <a:t>研究图中关键顶点的选取，以此来加速路径的</a:t>
            </a:r>
            <a:r>
              <a:rPr lang="zh-CN" altLang="en-US" sz="1800">
                <a:sym typeface="+mn-ea"/>
              </a:rPr>
              <a:t>查询。</a:t>
            </a:r>
            <a:endParaRPr lang="zh-CN" altLang="en-US" sz="1800"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endParaRPr lang="zh-CN" altLang="en-US" sz="1800"/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zh-CN" altLang="en-US" sz="1800">
                <a:sym typeface="+mn-ea"/>
              </a:rPr>
              <a:t>阅读相关文献，了解其他动态图查询的</a:t>
            </a:r>
            <a:r>
              <a:rPr lang="zh-CN" altLang="en-US" sz="1800">
                <a:sym typeface="+mn-ea"/>
              </a:rPr>
              <a:t>策略。</a:t>
            </a: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9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http://zsjy.gzhu.edu.cn/images/pic_logo.pn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45034" b="-7143"/>
          <a:stretch>
            <a:fillRect/>
          </a:stretch>
        </p:blipFill>
        <p:spPr bwMode="auto">
          <a:xfrm>
            <a:off x="35496" y="72508"/>
            <a:ext cx="3463289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4614"/>
            <a:ext cx="1113116" cy="111311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814" y="26865"/>
            <a:ext cx="1484186" cy="106861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758042" y="2967335"/>
            <a:ext cx="36279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Thank you!</a:t>
            </a:r>
            <a:endParaRPr lang="zh-CN" alt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20"/>
    </mc:Choice>
    <mc:Fallback>
      <p:transition spd="slow" advTm="312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747962"/>
            <a:ext cx="7772400" cy="1362075"/>
          </a:xfrm>
        </p:spPr>
        <p:txBody>
          <a:bodyPr/>
          <a:lstStyle/>
          <a:p>
            <a:pPr algn="ctr"/>
            <a:r>
              <a:rPr lang="zh-CN" altLang="en-AU" sz="4800" dirty="0"/>
              <a:t>研究</a:t>
            </a:r>
            <a:r>
              <a:rPr lang="zh-CN" altLang="en-AU" sz="4800" dirty="0"/>
              <a:t>背景</a:t>
            </a:r>
            <a:endParaRPr lang="zh-CN" altLang="en-AU" sz="4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7806BD-A5F0-4A34-A4DD-364182D94B6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63"/>
    </mc:Choice>
    <mc:Fallback>
      <p:transition spd="slow" advTm="156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  <a:r>
              <a:rPr lang="zh-CN" altLang="en-US" dirty="0"/>
              <a:t>介绍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2E079A-18BC-42B2-A6C0-61BFA2EC9C47}" type="slidenum">
              <a:rPr lang="zh-CN" altLang="en-US" smtClean="0"/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91790" y="1905635"/>
            <a:ext cx="3790950" cy="30467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5" y="2061210"/>
            <a:ext cx="3811270" cy="25546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982"/>
    </mc:Choice>
    <mc:Fallback>
      <p:transition spd="slow" advTm="109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12569 0 " pathEditMode="relative" ptsTypes="">
                                      <p:cBhvr>
                                        <p:cTn id="6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背景介绍</a:t>
            </a:r>
            <a:endParaRPr lang="en-AU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2E079A-18BC-42B2-A6C0-61BFA2EC9C47}" type="slidenum">
              <a:rPr lang="zh-CN" altLang="en-US" smtClean="0"/>
            </a:fld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0" y="1341120"/>
            <a:ext cx="892365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indent="0">
              <a:buFont typeface="Arial" panose="020B0604020202020204" pitchFamily="34" charset="0"/>
              <a:buNone/>
            </a:pPr>
            <a:r>
              <a:rPr lang="zh-CN" altLang="en-US" sz="1800">
                <a:sym typeface="+mn-ea"/>
              </a:rPr>
              <a:t>随着社会的高速发展，数据量越来越大，图的结构也越来越大，图形变化的频率也在增大，需要一种适用于大型图网络的动态距离查询算法，在可接受的时空开销内回答最短距离查询。</a:t>
            </a:r>
            <a:endParaRPr lang="zh-CN" altLang="en-US" sz="180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550" y="2391410"/>
            <a:ext cx="6939915" cy="207518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40935"/>
            <a:ext cx="9043035" cy="682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457"/>
    </mc:Choice>
    <mc:Fallback>
      <p:transition spd="slow" advTm="14457"/>
    </mc:Fallback>
  </mc:AlternateContent>
  <p:timing>
    <p:tnLst>
      <p:par>
        <p:cTn id="1" dur="indefinite" restart="never" nodeType="tmRoot"/>
      </p:par>
    </p:tnLst>
    <p:bldLst>
      <p:bldP spid="9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AU" dirty="0"/>
              <a:t>相关</a:t>
            </a:r>
            <a:r>
              <a:rPr lang="zh-CN" altLang="en-AU" dirty="0"/>
              <a:t>研究</a:t>
            </a:r>
            <a:endParaRPr lang="zh-CN" alt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2410" y="1124585"/>
            <a:ext cx="8911590" cy="2482215"/>
          </a:xfrm>
        </p:spPr>
        <p:txBody>
          <a:bodyPr/>
          <a:lstStyle/>
          <a:p>
            <a:r>
              <a:rPr lang="zh-CN" altLang="en-AU" sz="2800" b="1" dirty="0">
                <a:solidFill>
                  <a:schemeClr val="tx1"/>
                </a:solidFill>
                <a:latin typeface="宋体" charset="0"/>
                <a:ea typeface="宋体" charset="0"/>
              </a:rPr>
              <a:t>最短距离查询</a:t>
            </a:r>
            <a:endParaRPr lang="en-AU" altLang="en-AU" sz="2800" b="1" dirty="0">
              <a:solidFill>
                <a:srgbClr val="FF0000"/>
              </a:solidFill>
              <a:latin typeface="宋体" charset="0"/>
              <a:ea typeface="宋体" charset="0"/>
            </a:endParaRPr>
          </a:p>
          <a:p>
            <a:pPr lvl="1"/>
            <a:r>
              <a:rPr lang="zh-CN" altLang="en-US" sz="2400" b="1" dirty="0">
                <a:solidFill>
                  <a:schemeClr val="tx1"/>
                </a:solidFill>
                <a:latin typeface="宋体" charset="0"/>
                <a:ea typeface="宋体" charset="0"/>
              </a:rPr>
              <a:t>在静态图中，一般有两大类方法来回答最短距离</a:t>
            </a:r>
            <a:r>
              <a:rPr lang="zh-CN" altLang="en-US" sz="2130" b="1" dirty="0">
                <a:solidFill>
                  <a:schemeClr val="tx1"/>
                </a:solidFill>
                <a:latin typeface="宋体" charset="0"/>
                <a:ea typeface="宋体" charset="0"/>
              </a:rPr>
              <a:t>：</a:t>
            </a:r>
            <a:endParaRPr lang="zh-CN" altLang="en-US" sz="2130" b="1" dirty="0">
              <a:solidFill>
                <a:schemeClr val="tx1"/>
              </a:solidFill>
              <a:latin typeface="宋体" charset="0"/>
              <a:ea typeface="宋体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2E079A-18BC-42B2-A6C0-61BFA2EC9C47}" type="slidenum">
              <a:rPr lang="zh-CN" altLang="en-US" smtClean="0"/>
            </a:fld>
            <a:endParaRPr lang="en-US" altLang="zh-CN"/>
          </a:p>
        </p:txBody>
      </p:sp>
      <p:sp>
        <p:nvSpPr>
          <p:cNvPr id="18" name="Content Placeholder 4" hidden="1"/>
          <p:cNvSpPr>
            <a:spLocks noGrp="1"/>
          </p:cNvSpPr>
          <p:nvPr/>
        </p:nvSpPr>
        <p:spPr>
          <a:xfrm>
            <a:off x="395605" y="5517515"/>
            <a:ext cx="8911590" cy="100711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p"/>
              <a:defRPr kumimoji="1" sz="36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 marL="1600200" indent="-22860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8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r>
              <a:rPr lang="zh-CN" altLang="en-US" sz="2400" b="0" dirty="0">
                <a:solidFill>
                  <a:schemeClr val="tx1"/>
                </a:solidFill>
              </a:rPr>
              <a:t>给一个图</a:t>
            </a:r>
            <a:r>
              <a:rPr lang="en-US" altLang="zh-CN" sz="2400" b="0" dirty="0">
                <a:solidFill>
                  <a:schemeClr val="tx1"/>
                </a:solidFill>
              </a:rPr>
              <a:t>G</a:t>
            </a:r>
            <a:r>
              <a:rPr lang="zh-CN" altLang="en-US" sz="2400" b="0" dirty="0">
                <a:solidFill>
                  <a:schemeClr val="tx1"/>
                </a:solidFill>
              </a:rPr>
              <a:t>，</a:t>
            </a:r>
            <a:r>
              <a:rPr lang="zh-CN" altLang="en-US" sz="2400" b="0" dirty="0">
                <a:solidFill>
                  <a:schemeClr val="tx1"/>
                </a:solidFill>
              </a:rPr>
              <a:t>它包含顶点</a:t>
            </a:r>
            <a:r>
              <a:rPr lang="en-US" altLang="zh-CN" sz="2400" b="0" dirty="0">
                <a:solidFill>
                  <a:schemeClr val="tx1"/>
                </a:solidFill>
              </a:rPr>
              <a:t>u</a:t>
            </a:r>
            <a:r>
              <a:rPr lang="zh-CN" altLang="en-US" sz="2400" b="0" dirty="0">
                <a:solidFill>
                  <a:schemeClr val="tx1"/>
                </a:solidFill>
              </a:rPr>
              <a:t>，</a:t>
            </a:r>
            <a:r>
              <a:rPr lang="en-US" altLang="zh-CN" sz="2400" b="0" dirty="0">
                <a:solidFill>
                  <a:schemeClr val="tx1"/>
                </a:solidFill>
              </a:rPr>
              <a:t>v</a:t>
            </a:r>
            <a:endParaRPr lang="zh-CN" altLang="en-US" sz="2400" b="0" dirty="0">
              <a:solidFill>
                <a:schemeClr val="tx1"/>
              </a:solidFill>
            </a:endParaRPr>
          </a:p>
          <a:p>
            <a:endParaRPr lang="zh-CN" altLang="en-US" sz="2400" b="0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2095" y="2061210"/>
            <a:ext cx="89236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indent="0">
              <a:buFont typeface="Arial" panose="020B0604020202020204" pitchFamily="34" charset="0"/>
              <a:buNone/>
            </a:pPr>
            <a:r>
              <a:rPr lang="en-US" altLang="zh-CN" sz="1800">
                <a:sym typeface="+mn-ea"/>
              </a:rPr>
              <a:t>1. </a:t>
            </a:r>
            <a:r>
              <a:rPr lang="zh-CN" altLang="en-US" sz="1800">
                <a:sym typeface="+mn-ea"/>
              </a:rPr>
              <a:t>不基于索引的方法，直接用搜索算法对图进行搜索。如</a:t>
            </a:r>
            <a:r>
              <a:rPr lang="en-US" altLang="zh-CN" sz="1800">
                <a:sym typeface="+mn-ea"/>
              </a:rPr>
              <a:t>BFS</a:t>
            </a:r>
            <a:r>
              <a:rPr lang="zh-CN" altLang="en-US" sz="1800">
                <a:sym typeface="+mn-ea"/>
              </a:rPr>
              <a:t>，</a:t>
            </a:r>
            <a:r>
              <a:rPr lang="en-US" altLang="zh-CN" sz="1800">
                <a:sym typeface="+mn-ea"/>
              </a:rPr>
              <a:t>Dijkstra</a:t>
            </a:r>
            <a:r>
              <a:rPr lang="zh-CN" altLang="en-US" sz="1800">
                <a:sym typeface="+mn-ea"/>
              </a:rPr>
              <a:t>。</a:t>
            </a:r>
            <a:endParaRPr lang="zh-CN" altLang="en-US" sz="1800"/>
          </a:p>
        </p:txBody>
      </p:sp>
      <p:sp>
        <p:nvSpPr>
          <p:cNvPr id="7" name="文本框 6"/>
          <p:cNvSpPr txBox="1"/>
          <p:nvPr/>
        </p:nvSpPr>
        <p:spPr>
          <a:xfrm>
            <a:off x="252095" y="2637155"/>
            <a:ext cx="855535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indent="0">
              <a:buFont typeface="Arial" panose="020B0604020202020204" pitchFamily="34" charset="0"/>
              <a:buNone/>
            </a:pPr>
            <a:r>
              <a:rPr lang="en-US" altLang="zh-CN" sz="1800">
                <a:sym typeface="+mn-ea"/>
              </a:rPr>
              <a:t>2. </a:t>
            </a:r>
            <a:r>
              <a:rPr lang="zh-CN" altLang="en-US" sz="1800">
                <a:sym typeface="+mn-ea"/>
              </a:rPr>
              <a:t>基于索引的方法。预先将图的顶点信息以索引的形式储存下来，查询时通过简单计算便可得出结果。如图</a:t>
            </a:r>
            <a:r>
              <a:rPr lang="en-US" altLang="zh-CN" sz="1800">
                <a:sym typeface="+mn-ea"/>
              </a:rPr>
              <a:t>(b)</a:t>
            </a:r>
            <a:r>
              <a:rPr lang="zh-CN" altLang="en-US" sz="1800">
                <a:sym typeface="+mn-ea"/>
              </a:rPr>
              <a:t>，图的索引形式为最短距离标签</a:t>
            </a:r>
            <a:r>
              <a:rPr lang="zh-CN" altLang="en-US" sz="1800">
                <a:sym typeface="+mn-ea"/>
              </a:rPr>
              <a:t>。</a:t>
            </a:r>
            <a:endParaRPr lang="zh-CN" altLang="en-US" sz="180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1685" y="3507105"/>
            <a:ext cx="4202430" cy="206883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3202940" y="5732780"/>
            <a:ext cx="2011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/>
              <a:t>图</a:t>
            </a:r>
            <a:r>
              <a:rPr lang="en-US" altLang="zh-CN" sz="1800"/>
              <a:t>a. Dijkstra</a:t>
            </a:r>
            <a:r>
              <a:rPr lang="zh-CN" altLang="en-US" sz="1800"/>
              <a:t>算法</a:t>
            </a:r>
            <a:endParaRPr lang="zh-CN" altLang="en-US" sz="1800"/>
          </a:p>
        </p:txBody>
      </p:sp>
      <p:sp>
        <p:nvSpPr>
          <p:cNvPr id="21" name="文本框 20"/>
          <p:cNvSpPr txBox="1"/>
          <p:nvPr/>
        </p:nvSpPr>
        <p:spPr>
          <a:xfrm>
            <a:off x="6017895" y="5666740"/>
            <a:ext cx="2011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/>
              <a:t>图</a:t>
            </a:r>
            <a:r>
              <a:rPr lang="en-US" altLang="zh-CN" sz="1800"/>
              <a:t>b. HL</a:t>
            </a:r>
            <a:r>
              <a:rPr lang="zh-CN" altLang="en-US" sz="1800"/>
              <a:t>算法</a:t>
            </a:r>
            <a:endParaRPr lang="zh-CN" altLang="en-US" sz="180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rcRect r="6445" b="194"/>
          <a:stretch>
            <a:fillRect/>
          </a:stretch>
        </p:blipFill>
        <p:spPr>
          <a:xfrm>
            <a:off x="4507230" y="3386455"/>
            <a:ext cx="4700905" cy="21831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457"/>
    </mc:Choice>
    <mc:Fallback>
      <p:transition spd="slow" advTm="144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96875 0 " pathEditMode="relative" ptsTypes="">
                                      <p:cBhvr>
                                        <p:cTn id="33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96875 0 " pathEditMode="relative" ptsTypes="">
                                      <p:cBhvr>
                                        <p:cTn id="35" dur="1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build="p"/>
      <p:bldP spid="18" grpId="1"/>
      <p:bldP spid="4" grpId="1"/>
      <p:bldP spid="5" grpId="2" uiExpand="1" build="p"/>
      <p:bldP spid="4" grpId="2"/>
      <p:bldP spid="7" grpId="0"/>
      <p:bldP spid="7" grpId="1"/>
      <p:bldP spid="20" grpId="0"/>
      <p:bldP spid="20" grpId="1"/>
      <p:bldP spid="21" grpId="0"/>
      <p:bldP spid="21" grpId="1"/>
      <p:bldP spid="20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AU" dirty="0"/>
              <a:t>相关</a:t>
            </a:r>
            <a:r>
              <a:rPr lang="zh-CN" altLang="en-AU" dirty="0"/>
              <a:t>研究</a:t>
            </a:r>
            <a:endParaRPr lang="zh-CN" alt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2410" y="1124585"/>
            <a:ext cx="8911590" cy="2482215"/>
          </a:xfrm>
        </p:spPr>
        <p:txBody>
          <a:bodyPr/>
          <a:lstStyle/>
          <a:p>
            <a:r>
              <a:rPr lang="zh-CN" altLang="en-AU" sz="2800" b="1" dirty="0">
                <a:solidFill>
                  <a:schemeClr val="tx1"/>
                </a:solidFill>
                <a:latin typeface="宋体" charset="0"/>
                <a:ea typeface="宋体" charset="0"/>
              </a:rPr>
              <a:t>最短距离查询</a:t>
            </a:r>
            <a:endParaRPr lang="en-AU" altLang="en-AU" sz="2800" b="1" dirty="0">
              <a:solidFill>
                <a:srgbClr val="FF0000"/>
              </a:solidFill>
              <a:latin typeface="宋体" charset="0"/>
              <a:ea typeface="宋体" charset="0"/>
            </a:endParaRPr>
          </a:p>
          <a:p>
            <a:pPr lvl="1"/>
            <a:r>
              <a:rPr lang="zh-CN" altLang="en-US" sz="2400" b="1" dirty="0">
                <a:solidFill>
                  <a:schemeClr val="tx1"/>
                </a:solidFill>
                <a:latin typeface="宋体" charset="0"/>
                <a:ea typeface="宋体" charset="0"/>
              </a:rPr>
              <a:t>在静态图中，一般有两大类方法来回答最短距离</a:t>
            </a:r>
            <a:r>
              <a:rPr lang="zh-CN" altLang="en-US" sz="2130" b="1" dirty="0">
                <a:solidFill>
                  <a:schemeClr val="tx1"/>
                </a:solidFill>
                <a:latin typeface="宋体" charset="0"/>
                <a:ea typeface="宋体" charset="0"/>
              </a:rPr>
              <a:t>：</a:t>
            </a:r>
            <a:endParaRPr lang="zh-CN" altLang="en-US" sz="2130" b="1" dirty="0">
              <a:solidFill>
                <a:schemeClr val="tx1"/>
              </a:solidFill>
              <a:latin typeface="宋体" charset="0"/>
              <a:ea typeface="宋体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2E079A-18BC-42B2-A6C0-61BFA2EC9C47}" type="slidenum">
              <a:rPr lang="zh-CN" altLang="en-US" smtClean="0"/>
            </a:fld>
            <a:endParaRPr lang="en-US" altLang="zh-CN"/>
          </a:p>
        </p:txBody>
      </p:sp>
      <p:sp>
        <p:nvSpPr>
          <p:cNvPr id="18" name="Content Placeholder 4" hidden="1"/>
          <p:cNvSpPr>
            <a:spLocks noGrp="1"/>
          </p:cNvSpPr>
          <p:nvPr/>
        </p:nvSpPr>
        <p:spPr>
          <a:xfrm>
            <a:off x="395605" y="5517515"/>
            <a:ext cx="8911590" cy="100711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p"/>
              <a:defRPr kumimoji="1" sz="36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 marL="1600200" indent="-22860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8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r>
              <a:rPr lang="zh-CN" altLang="en-US" sz="2400" b="0" dirty="0">
                <a:solidFill>
                  <a:schemeClr val="tx1"/>
                </a:solidFill>
              </a:rPr>
              <a:t>给一个图</a:t>
            </a:r>
            <a:r>
              <a:rPr lang="en-US" altLang="zh-CN" sz="2400" b="0" dirty="0">
                <a:solidFill>
                  <a:schemeClr val="tx1"/>
                </a:solidFill>
              </a:rPr>
              <a:t>G</a:t>
            </a:r>
            <a:r>
              <a:rPr lang="zh-CN" altLang="en-US" sz="2400" b="0" dirty="0">
                <a:solidFill>
                  <a:schemeClr val="tx1"/>
                </a:solidFill>
              </a:rPr>
              <a:t>，</a:t>
            </a:r>
            <a:r>
              <a:rPr lang="zh-CN" altLang="en-US" sz="2400" b="0" dirty="0">
                <a:solidFill>
                  <a:schemeClr val="tx1"/>
                </a:solidFill>
              </a:rPr>
              <a:t>它包含顶点</a:t>
            </a:r>
            <a:r>
              <a:rPr lang="en-US" altLang="zh-CN" sz="2400" b="0" dirty="0">
                <a:solidFill>
                  <a:schemeClr val="tx1"/>
                </a:solidFill>
              </a:rPr>
              <a:t>u</a:t>
            </a:r>
            <a:r>
              <a:rPr lang="zh-CN" altLang="en-US" sz="2400" b="0" dirty="0">
                <a:solidFill>
                  <a:schemeClr val="tx1"/>
                </a:solidFill>
              </a:rPr>
              <a:t>，</a:t>
            </a:r>
            <a:r>
              <a:rPr lang="en-US" altLang="zh-CN" sz="2400" b="0" dirty="0">
                <a:solidFill>
                  <a:schemeClr val="tx1"/>
                </a:solidFill>
              </a:rPr>
              <a:t>v</a:t>
            </a:r>
            <a:endParaRPr lang="zh-CN" altLang="en-US" sz="2400" b="0" dirty="0">
              <a:solidFill>
                <a:schemeClr val="tx1"/>
              </a:solidFill>
            </a:endParaRPr>
          </a:p>
          <a:p>
            <a:endParaRPr lang="zh-CN" altLang="en-US" sz="2400" b="0" dirty="0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2095" y="2061210"/>
            <a:ext cx="89236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indent="0">
              <a:buFont typeface="Arial" panose="020B0604020202020204" pitchFamily="34" charset="0"/>
              <a:buNone/>
            </a:pPr>
            <a:r>
              <a:rPr lang="en-US" altLang="zh-CN" sz="1800">
                <a:sym typeface="+mn-ea"/>
              </a:rPr>
              <a:t>1. </a:t>
            </a:r>
            <a:r>
              <a:rPr lang="zh-CN" altLang="en-US" sz="1800">
                <a:sym typeface="+mn-ea"/>
              </a:rPr>
              <a:t>不基于索引的方法，直接用搜索算法对图进行搜索。如</a:t>
            </a:r>
            <a:r>
              <a:rPr lang="en-US" altLang="zh-CN" sz="1800">
                <a:sym typeface="+mn-ea"/>
              </a:rPr>
              <a:t>BFS</a:t>
            </a:r>
            <a:r>
              <a:rPr lang="zh-CN" altLang="en-US" sz="1800">
                <a:sym typeface="+mn-ea"/>
              </a:rPr>
              <a:t>，</a:t>
            </a:r>
            <a:r>
              <a:rPr lang="en-US" altLang="zh-CN" sz="1800">
                <a:sym typeface="+mn-ea"/>
              </a:rPr>
              <a:t>Dijkstra</a:t>
            </a:r>
            <a:r>
              <a:rPr lang="zh-CN" altLang="en-US" sz="1800">
                <a:sym typeface="+mn-ea"/>
              </a:rPr>
              <a:t>。</a:t>
            </a:r>
            <a:endParaRPr lang="zh-CN" altLang="en-US" sz="1800"/>
          </a:p>
        </p:txBody>
      </p:sp>
      <p:sp>
        <p:nvSpPr>
          <p:cNvPr id="7" name="文本框 6"/>
          <p:cNvSpPr txBox="1"/>
          <p:nvPr/>
        </p:nvSpPr>
        <p:spPr>
          <a:xfrm>
            <a:off x="252095" y="2637155"/>
            <a:ext cx="855535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indent="0">
              <a:buFont typeface="Arial" panose="020B0604020202020204" pitchFamily="34" charset="0"/>
              <a:buNone/>
            </a:pPr>
            <a:r>
              <a:rPr lang="en-US" altLang="zh-CN" sz="1800">
                <a:sym typeface="+mn-ea"/>
              </a:rPr>
              <a:t>2. </a:t>
            </a:r>
            <a:r>
              <a:rPr lang="zh-CN" altLang="en-US" sz="1800">
                <a:sym typeface="+mn-ea"/>
              </a:rPr>
              <a:t>基于索引的方法。预先将图的顶点信息以索引的形式储存下来，查询时通过简单计算便可得出结果。如图</a:t>
            </a:r>
            <a:r>
              <a:rPr lang="en-US" altLang="zh-CN" sz="1800">
                <a:sym typeface="+mn-ea"/>
              </a:rPr>
              <a:t>(b)</a:t>
            </a:r>
            <a:r>
              <a:rPr lang="zh-CN" altLang="en-US" sz="1800">
                <a:sym typeface="+mn-ea"/>
              </a:rPr>
              <a:t>，图的索引形式为最短距离标签</a:t>
            </a:r>
            <a:r>
              <a:rPr lang="zh-CN" altLang="en-US" sz="1800">
                <a:sym typeface="+mn-ea"/>
              </a:rPr>
              <a:t>。</a:t>
            </a:r>
            <a:endParaRPr lang="zh-CN" altLang="en-US" sz="180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1685" y="3507105"/>
            <a:ext cx="4202430" cy="206883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3202940" y="5732780"/>
            <a:ext cx="2011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/>
              <a:t>图</a:t>
            </a:r>
            <a:r>
              <a:rPr lang="en-US" altLang="zh-CN" sz="1800"/>
              <a:t>a. Dijkstra</a:t>
            </a:r>
            <a:r>
              <a:rPr lang="zh-CN" altLang="en-US" sz="1800"/>
              <a:t>算法</a:t>
            </a:r>
            <a:endParaRPr lang="zh-CN" altLang="en-US" sz="1800"/>
          </a:p>
        </p:txBody>
      </p:sp>
      <p:sp>
        <p:nvSpPr>
          <p:cNvPr id="21" name="文本框 20"/>
          <p:cNvSpPr txBox="1"/>
          <p:nvPr/>
        </p:nvSpPr>
        <p:spPr>
          <a:xfrm>
            <a:off x="6017895" y="5666740"/>
            <a:ext cx="2011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/>
              <a:t>图</a:t>
            </a:r>
            <a:r>
              <a:rPr lang="en-US" altLang="zh-CN" sz="1800"/>
              <a:t>b. HL</a:t>
            </a:r>
            <a:r>
              <a:rPr lang="zh-CN" altLang="en-US" sz="1800"/>
              <a:t>算法</a:t>
            </a:r>
            <a:endParaRPr lang="zh-CN" altLang="en-US" sz="180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rcRect r="6445" b="194"/>
          <a:stretch>
            <a:fillRect/>
          </a:stretch>
        </p:blipFill>
        <p:spPr>
          <a:xfrm>
            <a:off x="4507230" y="3386455"/>
            <a:ext cx="4700905" cy="218313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-252095" y="1152525"/>
            <a:ext cx="935164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indent="0">
              <a:buFont typeface="Arial" panose="020B0604020202020204" pitchFamily="34" charset="0"/>
              <a:buNone/>
            </a:pPr>
            <a:r>
              <a:rPr lang="zh-CN" altLang="en-US">
                <a:sym typeface="+mn-ea"/>
              </a:rPr>
              <a:t>静态图的最短距离查询框架</a:t>
            </a:r>
            <a:r>
              <a:rPr lang="en-US" altLang="zh-CN">
                <a:sym typeface="+mn-ea"/>
              </a:rPr>
              <a:t>HL</a:t>
            </a:r>
            <a:r>
              <a:rPr lang="en-US" altLang="zh-CN" baseline="30000">
                <a:sym typeface="+mn-ea"/>
              </a:rPr>
              <a:t>[1]</a:t>
            </a:r>
            <a:r>
              <a:rPr lang="en-US" altLang="zh-CN">
                <a:sym typeface="+mn-ea"/>
              </a:rPr>
              <a:t>:</a:t>
            </a:r>
            <a:endParaRPr lang="en-US" altLang="zh-CN"/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>
                <a:sym typeface="+mn-ea"/>
              </a:rPr>
              <a:t>       1.</a:t>
            </a:r>
            <a:r>
              <a:rPr lang="zh-CN" altLang="en-US">
                <a:sym typeface="+mn-ea"/>
              </a:rPr>
              <a:t>构建</a:t>
            </a:r>
            <a:r>
              <a:rPr lang="en-US" altLang="zh-CN">
                <a:sym typeface="+mn-ea"/>
              </a:rPr>
              <a:t>highway cover label</a:t>
            </a:r>
            <a:r>
              <a:rPr lang="zh-CN" altLang="en-US">
                <a:sym typeface="+mn-ea"/>
              </a:rPr>
              <a:t>，选择几个顶点作为</a:t>
            </a:r>
            <a:r>
              <a:rPr lang="en-US" altLang="zh-CN">
                <a:sym typeface="+mn-ea"/>
              </a:rPr>
              <a:t>landmark</a:t>
            </a:r>
            <a:r>
              <a:rPr lang="zh-CN" altLang="en-US">
                <a:sym typeface="+mn-ea"/>
              </a:rPr>
              <a:t>。</a:t>
            </a:r>
            <a:endParaRPr lang="zh-CN" altLang="en-US"/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>
                <a:sym typeface="+mn-ea"/>
              </a:rPr>
              <a:t>       2.</a:t>
            </a:r>
            <a:r>
              <a:rPr lang="zh-CN" altLang="en-US">
                <a:sym typeface="+mn-ea"/>
              </a:rPr>
              <a:t>计算顶点对经过</a:t>
            </a:r>
            <a:r>
              <a:rPr lang="en-US" altLang="zh-CN">
                <a:sym typeface="+mn-ea"/>
              </a:rPr>
              <a:t>landmark</a:t>
            </a:r>
            <a:r>
              <a:rPr lang="zh-CN" altLang="en-US">
                <a:sym typeface="+mn-ea"/>
              </a:rPr>
              <a:t>的的最短距离上界</a:t>
            </a:r>
            <a:r>
              <a:rPr lang="en-US" altLang="zh-CN">
                <a:sym typeface="+mn-ea"/>
              </a:rPr>
              <a:t>d1</a:t>
            </a:r>
            <a:r>
              <a:rPr lang="zh-CN" altLang="en-US">
                <a:sym typeface="+mn-ea"/>
              </a:rPr>
              <a:t>。</a:t>
            </a:r>
            <a:r>
              <a:rPr lang="en-US" altLang="zh-CN">
                <a:sym typeface="+mn-ea"/>
              </a:rPr>
              <a:t> </a:t>
            </a:r>
            <a:endParaRPr lang="en-US" altLang="zh-CN"/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>
                <a:sym typeface="+mn-ea"/>
              </a:rPr>
              <a:t>       3.</a:t>
            </a:r>
            <a:r>
              <a:rPr lang="zh-CN" altLang="en-US">
                <a:sym typeface="+mn-ea"/>
              </a:rPr>
              <a:t>使用</a:t>
            </a:r>
            <a:r>
              <a:rPr lang="en-US" altLang="zh-CN">
                <a:sym typeface="+mn-ea"/>
              </a:rPr>
              <a:t>BFS</a:t>
            </a:r>
            <a:r>
              <a:rPr lang="zh-CN" altLang="en-US">
                <a:sym typeface="+mn-ea"/>
              </a:rPr>
              <a:t>计算不经过</a:t>
            </a:r>
            <a:r>
              <a:rPr lang="en-US" altLang="zh-CN">
                <a:sym typeface="+mn-ea"/>
              </a:rPr>
              <a:t>landmark</a:t>
            </a:r>
            <a:r>
              <a:rPr lang="zh-CN" altLang="en-US">
                <a:sym typeface="+mn-ea"/>
              </a:rPr>
              <a:t>的最短距离</a:t>
            </a:r>
            <a:r>
              <a:rPr lang="en-US" altLang="zh-CN">
                <a:sym typeface="+mn-ea"/>
              </a:rPr>
              <a:t>d2</a:t>
            </a:r>
            <a:r>
              <a:rPr lang="zh-CN" altLang="en-US">
                <a:sym typeface="+mn-ea"/>
              </a:rPr>
              <a:t>，比较</a:t>
            </a:r>
            <a:r>
              <a:rPr lang="en-US" altLang="zh-CN">
                <a:sym typeface="+mn-ea"/>
              </a:rPr>
              <a:t>d1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d2</a:t>
            </a:r>
            <a:r>
              <a:rPr lang="zh-CN" altLang="en-US">
                <a:sym typeface="+mn-ea"/>
              </a:rPr>
              <a:t>得到最终最短距离。</a:t>
            </a:r>
            <a:endParaRPr lang="zh-CN" altLang="en-US"/>
          </a:p>
          <a:p>
            <a:pPr lvl="1" indent="0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0" y="6400800"/>
            <a:ext cx="113366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dirty="0"/>
              <a:t>[1] </a:t>
            </a:r>
            <a:r>
              <a:rPr lang="zh-CN" altLang="en-US" sz="1200" dirty="0"/>
              <a:t>Farhan, M., Wang, Q., Lin, Y., McKay, B.D.: A highly scalable</a:t>
            </a:r>
            <a:r>
              <a:rPr lang="en-US" altLang="zh-CN" sz="1200" dirty="0"/>
              <a:t> </a:t>
            </a:r>
            <a:r>
              <a:rPr lang="zh-CN" altLang="en-US" sz="1200" dirty="0"/>
              <a:t>labelling approach for exact distance queries in complex networks.In: 22nd International Conference on Extending Database Tech-nology EDBT, pp. 13–24 (2019)</a:t>
            </a:r>
            <a:endParaRPr lang="zh-CN" altLang="en-US" sz="1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457"/>
    </mc:Choice>
    <mc:Fallback>
      <p:transition spd="slow" advTm="144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2014 -0.0419444 " pathEditMode="relative" ptsTypes="">
                                      <p:cBhvr>
                                        <p:cTn id="25" dur="1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build="p"/>
      <p:bldP spid="18" grpId="1"/>
      <p:bldP spid="4" grpId="1"/>
      <p:bldP spid="5" grpId="2" uiExpand="1" build="p"/>
      <p:bldP spid="4" grpId="2"/>
      <p:bldP spid="7" grpId="0"/>
      <p:bldP spid="7" grpId="1"/>
      <p:bldP spid="20" grpId="0"/>
      <p:bldP spid="20" grpId="1"/>
      <p:bldP spid="21" grpId="0"/>
      <p:bldP spid="21" grpId="1"/>
      <p:bldP spid="20" grpId="2"/>
      <p:bldP spid="9" grpId="1"/>
      <p:bldP spid="9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AU" dirty="0">
                <a:sym typeface="+mn-ea"/>
              </a:rPr>
              <a:t>背景</a:t>
            </a:r>
            <a:r>
              <a:rPr lang="zh-CN" altLang="en-AU" dirty="0">
                <a:sym typeface="+mn-ea"/>
              </a:rPr>
              <a:t>介绍</a:t>
            </a:r>
            <a:endParaRPr lang="zh-CN" altLang="en-AU" dirty="0">
              <a:sym typeface="+mn-ea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2E079A-18BC-42B2-A6C0-61BFA2EC9C47}" type="slidenum">
              <a:rPr lang="zh-CN" altLang="en-US" smtClean="0"/>
            </a:fld>
            <a:endParaRPr lang="en-US" altLang="zh-CN"/>
          </a:p>
        </p:txBody>
      </p:sp>
      <p:sp>
        <p:nvSpPr>
          <p:cNvPr id="8" name="Content Placeholder 4"/>
          <p:cNvSpPr>
            <a:spLocks noGrp="1"/>
          </p:cNvSpPr>
          <p:nvPr/>
        </p:nvSpPr>
        <p:spPr>
          <a:xfrm>
            <a:off x="0" y="1124585"/>
            <a:ext cx="8911590" cy="248221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p"/>
              <a:defRPr kumimoji="1" sz="36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 marL="1600200" indent="-22860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8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r>
              <a:rPr lang="zh-CN" altLang="en-AU" sz="2800" b="0" dirty="0">
                <a:solidFill>
                  <a:schemeClr val="tx1"/>
                </a:solidFill>
              </a:rPr>
              <a:t>动态图</a:t>
            </a:r>
            <a:r>
              <a:rPr lang="en-AU" sz="2800" b="0" dirty="0">
                <a:solidFill>
                  <a:schemeClr val="tx1"/>
                </a:solidFill>
              </a:rPr>
              <a:t> </a:t>
            </a:r>
            <a:r>
              <a:rPr lang="en-US" altLang="en-AU" sz="2800" b="0" dirty="0">
                <a:solidFill>
                  <a:schemeClr val="tx1"/>
                </a:solidFill>
              </a:rPr>
              <a:t>   </a:t>
            </a:r>
            <a:endParaRPr lang="en-AU" sz="2800" dirty="0">
              <a:solidFill>
                <a:srgbClr val="FF0000"/>
              </a:solidFill>
            </a:endParaRPr>
          </a:p>
          <a:p>
            <a:pPr lvl="1"/>
            <a:r>
              <a:rPr lang="zh-CN" altLang="en-US" sz="2000" b="0" dirty="0">
                <a:sym typeface="+mn-ea"/>
              </a:rPr>
              <a:t>动态图指的是，图G经过插入本身不存在的边，或者删除本身存在的边，变成一个新图G’。图的拓扑结构发生变化，导致顶点对之间的距离可能发生变化，如顶点对（2,5）的最短距离。</a:t>
            </a:r>
            <a:endParaRPr lang="zh-CN" altLang="en-US" sz="2000" b="0" dirty="0">
              <a:solidFill>
                <a:schemeClr val="tx1"/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3742055" y="7153910"/>
            <a:ext cx="18624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0"/>
              <a:t>插入</a:t>
            </a:r>
            <a:r>
              <a:rPr lang="en-US" altLang="zh-CN" b="0"/>
              <a:t>(2,5)</a:t>
            </a:r>
            <a:endParaRPr lang="en-US" altLang="zh-CN" b="0"/>
          </a:p>
        </p:txBody>
      </p:sp>
      <p:sp>
        <p:nvSpPr>
          <p:cNvPr id="82" name="右箭头 81"/>
          <p:cNvSpPr/>
          <p:nvPr/>
        </p:nvSpPr>
        <p:spPr>
          <a:xfrm>
            <a:off x="3171825" y="7472045"/>
            <a:ext cx="2574925" cy="330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0"/>
          </a:p>
        </p:txBody>
      </p:sp>
      <p:sp>
        <p:nvSpPr>
          <p:cNvPr id="118" name="文本框 117"/>
          <p:cNvSpPr txBox="1"/>
          <p:nvPr/>
        </p:nvSpPr>
        <p:spPr>
          <a:xfrm>
            <a:off x="3803015" y="8325485"/>
            <a:ext cx="18624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0"/>
              <a:t>删除</a:t>
            </a:r>
            <a:r>
              <a:rPr lang="en-US" altLang="zh-CN" b="0"/>
              <a:t>(2,5)</a:t>
            </a:r>
            <a:endParaRPr lang="en-US" altLang="zh-CN" b="0"/>
          </a:p>
        </p:txBody>
      </p:sp>
      <p:sp>
        <p:nvSpPr>
          <p:cNvPr id="119" name="左箭头 118"/>
          <p:cNvSpPr/>
          <p:nvPr/>
        </p:nvSpPr>
        <p:spPr>
          <a:xfrm>
            <a:off x="3122930" y="7961630"/>
            <a:ext cx="2623820" cy="30543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0"/>
          </a:p>
        </p:txBody>
      </p:sp>
      <p:sp>
        <p:nvSpPr>
          <p:cNvPr id="231" name="椭圆 230"/>
          <p:cNvSpPr/>
          <p:nvPr/>
        </p:nvSpPr>
        <p:spPr>
          <a:xfrm>
            <a:off x="3848418" y="2713355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1</a:t>
            </a:r>
            <a:endParaRPr lang="en-US" altLang="zh-CN" sz="1800" b="0"/>
          </a:p>
        </p:txBody>
      </p:sp>
      <p:sp>
        <p:nvSpPr>
          <p:cNvPr id="232" name="椭圆 231"/>
          <p:cNvSpPr/>
          <p:nvPr/>
        </p:nvSpPr>
        <p:spPr>
          <a:xfrm>
            <a:off x="2992596" y="3463449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7</a:t>
            </a:r>
            <a:endParaRPr lang="en-US" altLang="zh-CN" sz="1800" b="0"/>
          </a:p>
        </p:txBody>
      </p:sp>
      <p:sp>
        <p:nvSpPr>
          <p:cNvPr id="233" name="椭圆 232"/>
          <p:cNvSpPr/>
          <p:nvPr/>
        </p:nvSpPr>
        <p:spPr>
          <a:xfrm>
            <a:off x="3995579" y="3298190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5</a:t>
            </a:r>
            <a:endParaRPr lang="en-US" altLang="zh-CN" sz="1800" b="0"/>
          </a:p>
        </p:txBody>
      </p:sp>
      <p:sp>
        <p:nvSpPr>
          <p:cNvPr id="234" name="椭圆 233"/>
          <p:cNvSpPr/>
          <p:nvPr/>
        </p:nvSpPr>
        <p:spPr>
          <a:xfrm>
            <a:off x="3091656" y="4129246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12</a:t>
            </a:r>
            <a:endParaRPr lang="en-US" altLang="zh-CN" sz="1800" b="0"/>
          </a:p>
        </p:txBody>
      </p:sp>
      <p:sp>
        <p:nvSpPr>
          <p:cNvPr id="235" name="椭圆 234"/>
          <p:cNvSpPr/>
          <p:nvPr/>
        </p:nvSpPr>
        <p:spPr>
          <a:xfrm>
            <a:off x="5088096" y="3463449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6</a:t>
            </a:r>
            <a:endParaRPr lang="en-US" altLang="zh-CN" sz="1800" b="0"/>
          </a:p>
        </p:txBody>
      </p:sp>
      <p:sp>
        <p:nvSpPr>
          <p:cNvPr id="236" name="椭圆 235"/>
          <p:cNvSpPr/>
          <p:nvPr/>
        </p:nvSpPr>
        <p:spPr>
          <a:xfrm>
            <a:off x="4446588" y="3203416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2</a:t>
            </a:r>
            <a:endParaRPr lang="en-US" altLang="zh-CN" sz="1800" b="0"/>
          </a:p>
        </p:txBody>
      </p:sp>
      <p:sp>
        <p:nvSpPr>
          <p:cNvPr id="237" name="椭圆 236"/>
          <p:cNvSpPr/>
          <p:nvPr/>
        </p:nvSpPr>
        <p:spPr>
          <a:xfrm>
            <a:off x="4897596" y="2956243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3</a:t>
            </a:r>
            <a:endParaRPr lang="en-US" altLang="zh-CN" sz="1800" b="0"/>
          </a:p>
        </p:txBody>
      </p:sp>
      <p:sp>
        <p:nvSpPr>
          <p:cNvPr id="238" name="椭圆 237"/>
          <p:cNvSpPr/>
          <p:nvPr/>
        </p:nvSpPr>
        <p:spPr>
          <a:xfrm>
            <a:off x="3250248" y="2956243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4</a:t>
            </a:r>
            <a:endParaRPr lang="en-US" altLang="zh-CN" sz="1800" b="0"/>
          </a:p>
        </p:txBody>
      </p:sp>
      <p:sp>
        <p:nvSpPr>
          <p:cNvPr id="239" name="椭圆 238"/>
          <p:cNvSpPr/>
          <p:nvPr/>
        </p:nvSpPr>
        <p:spPr>
          <a:xfrm>
            <a:off x="3995579" y="4194016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9</a:t>
            </a:r>
            <a:endParaRPr lang="en-US" altLang="zh-CN" sz="1800" b="0"/>
          </a:p>
        </p:txBody>
      </p:sp>
      <p:sp>
        <p:nvSpPr>
          <p:cNvPr id="240" name="椭圆 239"/>
          <p:cNvSpPr/>
          <p:nvPr/>
        </p:nvSpPr>
        <p:spPr>
          <a:xfrm>
            <a:off x="4446588" y="3710623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10</a:t>
            </a:r>
            <a:endParaRPr lang="en-US" altLang="zh-CN" sz="1800" b="0"/>
          </a:p>
        </p:txBody>
      </p:sp>
      <p:sp>
        <p:nvSpPr>
          <p:cNvPr id="241" name="椭圆 240"/>
          <p:cNvSpPr/>
          <p:nvPr/>
        </p:nvSpPr>
        <p:spPr>
          <a:xfrm>
            <a:off x="3647440" y="3710623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8</a:t>
            </a:r>
            <a:endParaRPr lang="en-US" altLang="zh-CN" sz="1800" b="0"/>
          </a:p>
        </p:txBody>
      </p:sp>
      <p:sp>
        <p:nvSpPr>
          <p:cNvPr id="242" name="椭圆 241"/>
          <p:cNvSpPr/>
          <p:nvPr/>
        </p:nvSpPr>
        <p:spPr>
          <a:xfrm>
            <a:off x="4992370" y="4129246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11</a:t>
            </a:r>
            <a:endParaRPr lang="en-US" altLang="zh-CN" sz="1800" b="0"/>
          </a:p>
        </p:txBody>
      </p:sp>
      <p:sp>
        <p:nvSpPr>
          <p:cNvPr id="243" name="椭圆 242"/>
          <p:cNvSpPr/>
          <p:nvPr/>
        </p:nvSpPr>
        <p:spPr>
          <a:xfrm>
            <a:off x="3589338" y="4649788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13</a:t>
            </a:r>
            <a:endParaRPr lang="en-US" altLang="zh-CN" sz="1800" b="0"/>
          </a:p>
        </p:txBody>
      </p:sp>
      <p:sp>
        <p:nvSpPr>
          <p:cNvPr id="244" name="椭圆 243"/>
          <p:cNvSpPr/>
          <p:nvPr/>
        </p:nvSpPr>
        <p:spPr>
          <a:xfrm>
            <a:off x="4446588" y="4701699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14</a:t>
            </a:r>
            <a:endParaRPr lang="en-US" altLang="zh-CN" sz="1800" b="0"/>
          </a:p>
        </p:txBody>
      </p:sp>
      <p:sp>
        <p:nvSpPr>
          <p:cNvPr id="245" name="椭圆 244"/>
          <p:cNvSpPr/>
          <p:nvPr/>
        </p:nvSpPr>
        <p:spPr>
          <a:xfrm>
            <a:off x="4446588" y="2719546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0</a:t>
            </a:r>
            <a:endParaRPr lang="en-US" altLang="zh-CN" sz="1800" b="0"/>
          </a:p>
        </p:txBody>
      </p:sp>
      <p:cxnSp>
        <p:nvCxnSpPr>
          <p:cNvPr id="246" name="直接连接符 245"/>
          <p:cNvCxnSpPr/>
          <p:nvPr/>
        </p:nvCxnSpPr>
        <p:spPr>
          <a:xfrm>
            <a:off x="4107498" y="2837180"/>
            <a:ext cx="339090" cy="6191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连接符 246"/>
          <p:cNvCxnSpPr>
            <a:endCxn id="237" idx="1"/>
          </p:cNvCxnSpPr>
          <p:nvPr/>
        </p:nvCxnSpPr>
        <p:spPr>
          <a:xfrm>
            <a:off x="4705668" y="2843371"/>
            <a:ext cx="230029" cy="149066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连接符 247"/>
          <p:cNvCxnSpPr>
            <a:endCxn id="235" idx="0"/>
          </p:cNvCxnSpPr>
          <p:nvPr/>
        </p:nvCxnSpPr>
        <p:spPr>
          <a:xfrm>
            <a:off x="5088096" y="3200083"/>
            <a:ext cx="129540" cy="263366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接连接符 248"/>
          <p:cNvCxnSpPr>
            <a:stCxn id="235" idx="4"/>
          </p:cNvCxnSpPr>
          <p:nvPr/>
        </p:nvCxnSpPr>
        <p:spPr>
          <a:xfrm flipH="1">
            <a:off x="5112385" y="3710623"/>
            <a:ext cx="105251" cy="418624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接连接符 249"/>
          <p:cNvCxnSpPr>
            <a:stCxn id="244" idx="7"/>
            <a:endCxn id="242" idx="3"/>
          </p:cNvCxnSpPr>
          <p:nvPr/>
        </p:nvCxnSpPr>
        <p:spPr>
          <a:xfrm flipV="1">
            <a:off x="4667568" y="4340225"/>
            <a:ext cx="362903" cy="397669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接连接符 250"/>
          <p:cNvCxnSpPr>
            <a:stCxn id="245" idx="4"/>
          </p:cNvCxnSpPr>
          <p:nvPr/>
        </p:nvCxnSpPr>
        <p:spPr>
          <a:xfrm>
            <a:off x="4576128" y="2966720"/>
            <a:ext cx="17621" cy="233363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连接符 251"/>
          <p:cNvCxnSpPr>
            <a:stCxn id="238" idx="7"/>
          </p:cNvCxnSpPr>
          <p:nvPr/>
        </p:nvCxnSpPr>
        <p:spPr>
          <a:xfrm flipV="1">
            <a:off x="3471228" y="2849563"/>
            <a:ext cx="377190" cy="14287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接连接符 252"/>
          <p:cNvCxnSpPr/>
          <p:nvPr/>
        </p:nvCxnSpPr>
        <p:spPr>
          <a:xfrm flipV="1">
            <a:off x="3122136" y="3198178"/>
            <a:ext cx="209550" cy="265271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连接符 253"/>
          <p:cNvCxnSpPr>
            <a:endCxn id="233" idx="3"/>
          </p:cNvCxnSpPr>
          <p:nvPr/>
        </p:nvCxnSpPr>
        <p:spPr>
          <a:xfrm flipV="1">
            <a:off x="3868420" y="3509169"/>
            <a:ext cx="165259" cy="237649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接连接符 254"/>
          <p:cNvCxnSpPr>
            <a:stCxn id="240" idx="7"/>
          </p:cNvCxnSpPr>
          <p:nvPr/>
        </p:nvCxnSpPr>
        <p:spPr>
          <a:xfrm flipV="1">
            <a:off x="4667568" y="3611563"/>
            <a:ext cx="420529" cy="13525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接连接符 255"/>
          <p:cNvCxnSpPr/>
          <p:nvPr/>
        </p:nvCxnSpPr>
        <p:spPr>
          <a:xfrm>
            <a:off x="4191318" y="3509169"/>
            <a:ext cx="272891" cy="237649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接连接符 256"/>
          <p:cNvCxnSpPr/>
          <p:nvPr/>
        </p:nvCxnSpPr>
        <p:spPr>
          <a:xfrm flipV="1">
            <a:off x="4250373" y="3963035"/>
            <a:ext cx="305276" cy="305276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接连接符 257"/>
          <p:cNvCxnSpPr>
            <a:stCxn id="239" idx="0"/>
            <a:endCxn id="233" idx="4"/>
          </p:cNvCxnSpPr>
          <p:nvPr/>
        </p:nvCxnSpPr>
        <p:spPr>
          <a:xfrm flipV="1">
            <a:off x="4125119" y="3545364"/>
            <a:ext cx="0" cy="648653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接连接符 258"/>
          <p:cNvCxnSpPr>
            <a:stCxn id="241" idx="4"/>
          </p:cNvCxnSpPr>
          <p:nvPr/>
        </p:nvCxnSpPr>
        <p:spPr>
          <a:xfrm>
            <a:off x="3776980" y="3957796"/>
            <a:ext cx="218599" cy="377666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/>
          <p:cNvCxnSpPr>
            <a:stCxn id="243" idx="6"/>
          </p:cNvCxnSpPr>
          <p:nvPr/>
        </p:nvCxnSpPr>
        <p:spPr>
          <a:xfrm>
            <a:off x="3848418" y="4773613"/>
            <a:ext cx="615791" cy="57626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连接符 260"/>
          <p:cNvCxnSpPr>
            <a:stCxn id="234" idx="4"/>
          </p:cNvCxnSpPr>
          <p:nvPr/>
        </p:nvCxnSpPr>
        <p:spPr>
          <a:xfrm>
            <a:off x="3221196" y="4376420"/>
            <a:ext cx="368141" cy="36766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连接符 261"/>
          <p:cNvCxnSpPr>
            <a:endCxn id="234" idx="1"/>
          </p:cNvCxnSpPr>
          <p:nvPr/>
        </p:nvCxnSpPr>
        <p:spPr>
          <a:xfrm>
            <a:off x="3122136" y="3710623"/>
            <a:ext cx="7620" cy="454819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连接符 262"/>
          <p:cNvCxnSpPr>
            <a:stCxn id="244" idx="0"/>
            <a:endCxn id="240" idx="4"/>
          </p:cNvCxnSpPr>
          <p:nvPr/>
        </p:nvCxnSpPr>
        <p:spPr>
          <a:xfrm flipV="1">
            <a:off x="4576128" y="3957796"/>
            <a:ext cx="0" cy="743903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连接符 263"/>
          <p:cNvCxnSpPr>
            <a:endCxn id="243" idx="0"/>
          </p:cNvCxnSpPr>
          <p:nvPr/>
        </p:nvCxnSpPr>
        <p:spPr>
          <a:xfrm flipH="1">
            <a:off x="3718878" y="3957796"/>
            <a:ext cx="58103" cy="691991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接连接符 264"/>
          <p:cNvCxnSpPr>
            <a:stCxn id="238" idx="5"/>
          </p:cNvCxnSpPr>
          <p:nvPr/>
        </p:nvCxnSpPr>
        <p:spPr>
          <a:xfrm>
            <a:off x="3471228" y="3167221"/>
            <a:ext cx="219075" cy="579596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连接符 265"/>
          <p:cNvCxnSpPr>
            <a:stCxn id="240" idx="5"/>
          </p:cNvCxnSpPr>
          <p:nvPr/>
        </p:nvCxnSpPr>
        <p:spPr>
          <a:xfrm>
            <a:off x="4667568" y="3921601"/>
            <a:ext cx="340043" cy="26860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连接符 266"/>
          <p:cNvCxnSpPr/>
          <p:nvPr/>
        </p:nvCxnSpPr>
        <p:spPr>
          <a:xfrm flipV="1">
            <a:off x="4272121" y="3297873"/>
            <a:ext cx="191929" cy="96203"/>
          </a:xfrm>
          <a:prstGeom prst="line">
            <a:avLst/>
          </a:prstGeom>
          <a:ln w="28575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457"/>
    </mc:Choice>
    <mc:Fallback>
      <p:transition spd="slow" advTm="144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AU" dirty="0">
                <a:sym typeface="+mn-ea"/>
              </a:rPr>
              <a:t>背景</a:t>
            </a:r>
            <a:r>
              <a:rPr lang="zh-CN" altLang="en-AU" dirty="0">
                <a:sym typeface="+mn-ea"/>
              </a:rPr>
              <a:t>介绍</a:t>
            </a:r>
            <a:endParaRPr lang="zh-CN" altLang="en-AU" dirty="0">
              <a:sym typeface="+mn-ea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2E079A-18BC-42B2-A6C0-61BFA2EC9C47}" type="slidenum">
              <a:rPr lang="zh-CN" altLang="en-US" smtClean="0"/>
            </a:fld>
            <a:endParaRPr lang="en-US" altLang="zh-CN"/>
          </a:p>
        </p:txBody>
      </p:sp>
      <p:sp>
        <p:nvSpPr>
          <p:cNvPr id="8" name="Content Placeholder 4"/>
          <p:cNvSpPr>
            <a:spLocks noGrp="1"/>
          </p:cNvSpPr>
          <p:nvPr/>
        </p:nvSpPr>
        <p:spPr>
          <a:xfrm>
            <a:off x="0" y="1124585"/>
            <a:ext cx="8911590" cy="248221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p"/>
              <a:defRPr kumimoji="1" sz="36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 marL="1600200" indent="-22860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18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r>
              <a:rPr lang="zh-CN" altLang="en-AU" sz="2800" b="0" dirty="0">
                <a:solidFill>
                  <a:schemeClr val="tx1"/>
                </a:solidFill>
              </a:rPr>
              <a:t>动态图</a:t>
            </a:r>
            <a:r>
              <a:rPr lang="en-AU" sz="2800" b="0" dirty="0">
                <a:solidFill>
                  <a:schemeClr val="tx1"/>
                </a:solidFill>
              </a:rPr>
              <a:t> </a:t>
            </a:r>
            <a:r>
              <a:rPr lang="en-US" altLang="en-AU" sz="2800" b="0" dirty="0">
                <a:solidFill>
                  <a:schemeClr val="tx1"/>
                </a:solidFill>
              </a:rPr>
              <a:t>   </a:t>
            </a:r>
            <a:endParaRPr lang="en-AU" sz="2800" dirty="0">
              <a:solidFill>
                <a:srgbClr val="FF0000"/>
              </a:solidFill>
            </a:endParaRPr>
          </a:p>
          <a:p>
            <a:pPr lvl="1"/>
            <a:r>
              <a:rPr lang="zh-CN" altLang="en-US" sz="2000" b="0" dirty="0">
                <a:sym typeface="+mn-ea"/>
              </a:rPr>
              <a:t>动态图指的是，图G经过插入本身不存在的边，或者删除本身存在的边，变成一个新图G’。图的拓扑结构发生变化，导致顶点对之间的距离可能发生变化，如顶点对（2,5）的最短距离。</a:t>
            </a:r>
            <a:endParaRPr lang="zh-CN" altLang="en-US" sz="2000" b="0" dirty="0">
              <a:solidFill>
                <a:schemeClr val="tx1"/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3742055" y="7153910"/>
            <a:ext cx="18624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0"/>
              <a:t>插入</a:t>
            </a:r>
            <a:r>
              <a:rPr lang="en-US" altLang="zh-CN" b="0"/>
              <a:t>(2,5)</a:t>
            </a:r>
            <a:endParaRPr lang="en-US" altLang="zh-CN" b="0"/>
          </a:p>
        </p:txBody>
      </p:sp>
      <p:sp>
        <p:nvSpPr>
          <p:cNvPr id="82" name="右箭头 81"/>
          <p:cNvSpPr/>
          <p:nvPr/>
        </p:nvSpPr>
        <p:spPr>
          <a:xfrm>
            <a:off x="3171825" y="7472045"/>
            <a:ext cx="2574925" cy="330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0"/>
          </a:p>
        </p:txBody>
      </p:sp>
      <p:sp>
        <p:nvSpPr>
          <p:cNvPr id="118" name="文本框 117"/>
          <p:cNvSpPr txBox="1"/>
          <p:nvPr/>
        </p:nvSpPr>
        <p:spPr>
          <a:xfrm>
            <a:off x="3803015" y="8325485"/>
            <a:ext cx="18624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0"/>
              <a:t>删除</a:t>
            </a:r>
            <a:r>
              <a:rPr lang="en-US" altLang="zh-CN" b="0"/>
              <a:t>(2,5)</a:t>
            </a:r>
            <a:endParaRPr lang="en-US" altLang="zh-CN" b="0"/>
          </a:p>
        </p:txBody>
      </p:sp>
      <p:sp>
        <p:nvSpPr>
          <p:cNvPr id="119" name="左箭头 118"/>
          <p:cNvSpPr/>
          <p:nvPr/>
        </p:nvSpPr>
        <p:spPr>
          <a:xfrm>
            <a:off x="3122930" y="7961630"/>
            <a:ext cx="2623820" cy="30543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0"/>
          </a:p>
        </p:txBody>
      </p:sp>
      <p:sp>
        <p:nvSpPr>
          <p:cNvPr id="231" name="椭圆 230"/>
          <p:cNvSpPr/>
          <p:nvPr/>
        </p:nvSpPr>
        <p:spPr>
          <a:xfrm>
            <a:off x="7005638" y="2713355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1</a:t>
            </a:r>
            <a:endParaRPr lang="en-US" altLang="zh-CN" sz="1800" b="0"/>
          </a:p>
        </p:txBody>
      </p:sp>
      <p:sp>
        <p:nvSpPr>
          <p:cNvPr id="232" name="椭圆 231"/>
          <p:cNvSpPr/>
          <p:nvPr/>
        </p:nvSpPr>
        <p:spPr>
          <a:xfrm>
            <a:off x="6149816" y="3463449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7</a:t>
            </a:r>
            <a:endParaRPr lang="en-US" altLang="zh-CN" sz="1800" b="0"/>
          </a:p>
        </p:txBody>
      </p:sp>
      <p:sp>
        <p:nvSpPr>
          <p:cNvPr id="233" name="椭圆 232"/>
          <p:cNvSpPr/>
          <p:nvPr/>
        </p:nvSpPr>
        <p:spPr>
          <a:xfrm>
            <a:off x="7152799" y="3298190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5</a:t>
            </a:r>
            <a:endParaRPr lang="en-US" altLang="zh-CN" sz="1800" b="0"/>
          </a:p>
        </p:txBody>
      </p:sp>
      <p:sp>
        <p:nvSpPr>
          <p:cNvPr id="234" name="椭圆 233"/>
          <p:cNvSpPr/>
          <p:nvPr/>
        </p:nvSpPr>
        <p:spPr>
          <a:xfrm>
            <a:off x="6248876" y="4129246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12</a:t>
            </a:r>
            <a:endParaRPr lang="en-US" altLang="zh-CN" sz="1800" b="0"/>
          </a:p>
        </p:txBody>
      </p:sp>
      <p:sp>
        <p:nvSpPr>
          <p:cNvPr id="235" name="椭圆 234"/>
          <p:cNvSpPr/>
          <p:nvPr/>
        </p:nvSpPr>
        <p:spPr>
          <a:xfrm>
            <a:off x="8245316" y="3463449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6</a:t>
            </a:r>
            <a:endParaRPr lang="en-US" altLang="zh-CN" sz="1800" b="0"/>
          </a:p>
        </p:txBody>
      </p:sp>
      <p:sp>
        <p:nvSpPr>
          <p:cNvPr id="236" name="椭圆 235"/>
          <p:cNvSpPr/>
          <p:nvPr/>
        </p:nvSpPr>
        <p:spPr>
          <a:xfrm>
            <a:off x="7603808" y="3203416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2</a:t>
            </a:r>
            <a:endParaRPr lang="en-US" altLang="zh-CN" sz="1800" b="0"/>
          </a:p>
        </p:txBody>
      </p:sp>
      <p:sp>
        <p:nvSpPr>
          <p:cNvPr id="237" name="椭圆 236"/>
          <p:cNvSpPr/>
          <p:nvPr/>
        </p:nvSpPr>
        <p:spPr>
          <a:xfrm>
            <a:off x="8054816" y="2956243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3</a:t>
            </a:r>
            <a:endParaRPr lang="en-US" altLang="zh-CN" sz="1800" b="0"/>
          </a:p>
        </p:txBody>
      </p:sp>
      <p:sp>
        <p:nvSpPr>
          <p:cNvPr id="238" name="椭圆 237"/>
          <p:cNvSpPr/>
          <p:nvPr/>
        </p:nvSpPr>
        <p:spPr>
          <a:xfrm>
            <a:off x="6407468" y="2956243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4</a:t>
            </a:r>
            <a:endParaRPr lang="en-US" altLang="zh-CN" sz="1800" b="0"/>
          </a:p>
        </p:txBody>
      </p:sp>
      <p:sp>
        <p:nvSpPr>
          <p:cNvPr id="239" name="椭圆 238"/>
          <p:cNvSpPr/>
          <p:nvPr/>
        </p:nvSpPr>
        <p:spPr>
          <a:xfrm>
            <a:off x="7152799" y="4194016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9</a:t>
            </a:r>
            <a:endParaRPr lang="en-US" altLang="zh-CN" sz="1800" b="0"/>
          </a:p>
        </p:txBody>
      </p:sp>
      <p:sp>
        <p:nvSpPr>
          <p:cNvPr id="240" name="椭圆 239"/>
          <p:cNvSpPr/>
          <p:nvPr/>
        </p:nvSpPr>
        <p:spPr>
          <a:xfrm>
            <a:off x="7603808" y="3710623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10</a:t>
            </a:r>
            <a:endParaRPr lang="en-US" altLang="zh-CN" sz="1800" b="0"/>
          </a:p>
        </p:txBody>
      </p:sp>
      <p:sp>
        <p:nvSpPr>
          <p:cNvPr id="241" name="椭圆 240"/>
          <p:cNvSpPr/>
          <p:nvPr/>
        </p:nvSpPr>
        <p:spPr>
          <a:xfrm>
            <a:off x="6804660" y="3710623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8</a:t>
            </a:r>
            <a:endParaRPr lang="en-US" altLang="zh-CN" sz="1800" b="0"/>
          </a:p>
        </p:txBody>
      </p:sp>
      <p:sp>
        <p:nvSpPr>
          <p:cNvPr id="242" name="椭圆 241"/>
          <p:cNvSpPr/>
          <p:nvPr/>
        </p:nvSpPr>
        <p:spPr>
          <a:xfrm>
            <a:off x="8149590" y="4129246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11</a:t>
            </a:r>
            <a:endParaRPr lang="en-US" altLang="zh-CN" sz="1800" b="0"/>
          </a:p>
        </p:txBody>
      </p:sp>
      <p:sp>
        <p:nvSpPr>
          <p:cNvPr id="243" name="椭圆 242"/>
          <p:cNvSpPr/>
          <p:nvPr/>
        </p:nvSpPr>
        <p:spPr>
          <a:xfrm>
            <a:off x="6746558" y="4649788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13</a:t>
            </a:r>
            <a:endParaRPr lang="en-US" altLang="zh-CN" sz="1800" b="0"/>
          </a:p>
        </p:txBody>
      </p:sp>
      <p:sp>
        <p:nvSpPr>
          <p:cNvPr id="244" name="椭圆 243"/>
          <p:cNvSpPr/>
          <p:nvPr/>
        </p:nvSpPr>
        <p:spPr>
          <a:xfrm>
            <a:off x="7603808" y="4701699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14</a:t>
            </a:r>
            <a:endParaRPr lang="en-US" altLang="zh-CN" sz="1800" b="0"/>
          </a:p>
        </p:txBody>
      </p:sp>
      <p:sp>
        <p:nvSpPr>
          <p:cNvPr id="245" name="椭圆 244"/>
          <p:cNvSpPr/>
          <p:nvPr/>
        </p:nvSpPr>
        <p:spPr>
          <a:xfrm>
            <a:off x="7603808" y="2719546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0</a:t>
            </a:r>
            <a:endParaRPr lang="en-US" altLang="zh-CN" sz="1800" b="0"/>
          </a:p>
        </p:txBody>
      </p:sp>
      <p:cxnSp>
        <p:nvCxnSpPr>
          <p:cNvPr id="246" name="直接连接符 245"/>
          <p:cNvCxnSpPr/>
          <p:nvPr/>
        </p:nvCxnSpPr>
        <p:spPr>
          <a:xfrm>
            <a:off x="7264718" y="2837180"/>
            <a:ext cx="339090" cy="6191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连接符 246"/>
          <p:cNvCxnSpPr>
            <a:endCxn id="237" idx="1"/>
          </p:cNvCxnSpPr>
          <p:nvPr/>
        </p:nvCxnSpPr>
        <p:spPr>
          <a:xfrm>
            <a:off x="7862888" y="2843371"/>
            <a:ext cx="230029" cy="149066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连接符 247"/>
          <p:cNvCxnSpPr>
            <a:endCxn id="235" idx="0"/>
          </p:cNvCxnSpPr>
          <p:nvPr/>
        </p:nvCxnSpPr>
        <p:spPr>
          <a:xfrm>
            <a:off x="8245316" y="3200083"/>
            <a:ext cx="129540" cy="263366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接连接符 248"/>
          <p:cNvCxnSpPr>
            <a:stCxn id="235" idx="4"/>
          </p:cNvCxnSpPr>
          <p:nvPr/>
        </p:nvCxnSpPr>
        <p:spPr>
          <a:xfrm flipH="1">
            <a:off x="8269605" y="3710623"/>
            <a:ext cx="105251" cy="418624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接连接符 249"/>
          <p:cNvCxnSpPr>
            <a:stCxn id="244" idx="7"/>
            <a:endCxn id="242" idx="3"/>
          </p:cNvCxnSpPr>
          <p:nvPr/>
        </p:nvCxnSpPr>
        <p:spPr>
          <a:xfrm flipV="1">
            <a:off x="7824788" y="4340225"/>
            <a:ext cx="362903" cy="397669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接连接符 250"/>
          <p:cNvCxnSpPr>
            <a:stCxn id="245" idx="4"/>
          </p:cNvCxnSpPr>
          <p:nvPr/>
        </p:nvCxnSpPr>
        <p:spPr>
          <a:xfrm>
            <a:off x="7733348" y="2966720"/>
            <a:ext cx="17621" cy="233363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连接符 251"/>
          <p:cNvCxnSpPr>
            <a:stCxn id="238" idx="7"/>
          </p:cNvCxnSpPr>
          <p:nvPr/>
        </p:nvCxnSpPr>
        <p:spPr>
          <a:xfrm flipV="1">
            <a:off x="6628448" y="2849563"/>
            <a:ext cx="377190" cy="14287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接连接符 252"/>
          <p:cNvCxnSpPr/>
          <p:nvPr/>
        </p:nvCxnSpPr>
        <p:spPr>
          <a:xfrm flipV="1">
            <a:off x="6279356" y="3198178"/>
            <a:ext cx="209550" cy="265271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连接符 253"/>
          <p:cNvCxnSpPr>
            <a:endCxn id="233" idx="3"/>
          </p:cNvCxnSpPr>
          <p:nvPr/>
        </p:nvCxnSpPr>
        <p:spPr>
          <a:xfrm flipV="1">
            <a:off x="7025640" y="3509169"/>
            <a:ext cx="165259" cy="237649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接连接符 254"/>
          <p:cNvCxnSpPr>
            <a:stCxn id="240" idx="7"/>
          </p:cNvCxnSpPr>
          <p:nvPr/>
        </p:nvCxnSpPr>
        <p:spPr>
          <a:xfrm flipV="1">
            <a:off x="7824788" y="3611563"/>
            <a:ext cx="420529" cy="13525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接连接符 255"/>
          <p:cNvCxnSpPr/>
          <p:nvPr/>
        </p:nvCxnSpPr>
        <p:spPr>
          <a:xfrm>
            <a:off x="7348538" y="3509169"/>
            <a:ext cx="272891" cy="237649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接连接符 256"/>
          <p:cNvCxnSpPr/>
          <p:nvPr/>
        </p:nvCxnSpPr>
        <p:spPr>
          <a:xfrm flipV="1">
            <a:off x="7407593" y="3963035"/>
            <a:ext cx="305276" cy="305276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接连接符 257"/>
          <p:cNvCxnSpPr>
            <a:stCxn id="239" idx="0"/>
            <a:endCxn id="233" idx="4"/>
          </p:cNvCxnSpPr>
          <p:nvPr/>
        </p:nvCxnSpPr>
        <p:spPr>
          <a:xfrm flipV="1">
            <a:off x="7282339" y="3545364"/>
            <a:ext cx="0" cy="648653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接连接符 258"/>
          <p:cNvCxnSpPr>
            <a:stCxn id="241" idx="4"/>
          </p:cNvCxnSpPr>
          <p:nvPr/>
        </p:nvCxnSpPr>
        <p:spPr>
          <a:xfrm>
            <a:off x="6934200" y="3957796"/>
            <a:ext cx="218599" cy="377666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/>
          <p:cNvCxnSpPr>
            <a:stCxn id="243" idx="6"/>
          </p:cNvCxnSpPr>
          <p:nvPr/>
        </p:nvCxnSpPr>
        <p:spPr>
          <a:xfrm>
            <a:off x="7005638" y="4773613"/>
            <a:ext cx="615791" cy="57626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连接符 260"/>
          <p:cNvCxnSpPr>
            <a:stCxn id="234" idx="4"/>
          </p:cNvCxnSpPr>
          <p:nvPr/>
        </p:nvCxnSpPr>
        <p:spPr>
          <a:xfrm>
            <a:off x="6378416" y="4376420"/>
            <a:ext cx="368141" cy="36766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连接符 261"/>
          <p:cNvCxnSpPr>
            <a:endCxn id="234" idx="1"/>
          </p:cNvCxnSpPr>
          <p:nvPr/>
        </p:nvCxnSpPr>
        <p:spPr>
          <a:xfrm>
            <a:off x="6279356" y="3710623"/>
            <a:ext cx="7620" cy="454819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连接符 262"/>
          <p:cNvCxnSpPr>
            <a:stCxn id="244" idx="0"/>
            <a:endCxn id="240" idx="4"/>
          </p:cNvCxnSpPr>
          <p:nvPr/>
        </p:nvCxnSpPr>
        <p:spPr>
          <a:xfrm flipV="1">
            <a:off x="7733348" y="3957796"/>
            <a:ext cx="0" cy="743903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连接符 263"/>
          <p:cNvCxnSpPr>
            <a:endCxn id="243" idx="0"/>
          </p:cNvCxnSpPr>
          <p:nvPr/>
        </p:nvCxnSpPr>
        <p:spPr>
          <a:xfrm flipH="1">
            <a:off x="6876098" y="3957796"/>
            <a:ext cx="58103" cy="691991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接连接符 264"/>
          <p:cNvCxnSpPr>
            <a:stCxn id="238" idx="5"/>
          </p:cNvCxnSpPr>
          <p:nvPr/>
        </p:nvCxnSpPr>
        <p:spPr>
          <a:xfrm>
            <a:off x="6628448" y="3167221"/>
            <a:ext cx="219075" cy="579596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连接符 265"/>
          <p:cNvCxnSpPr>
            <a:stCxn id="240" idx="5"/>
          </p:cNvCxnSpPr>
          <p:nvPr/>
        </p:nvCxnSpPr>
        <p:spPr>
          <a:xfrm>
            <a:off x="7824788" y="3921601"/>
            <a:ext cx="340043" cy="26860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连接符 266"/>
          <p:cNvCxnSpPr/>
          <p:nvPr/>
        </p:nvCxnSpPr>
        <p:spPr>
          <a:xfrm flipV="1">
            <a:off x="7429341" y="3297873"/>
            <a:ext cx="191929" cy="96203"/>
          </a:xfrm>
          <a:prstGeom prst="line">
            <a:avLst/>
          </a:prstGeom>
          <a:ln w="28575" cmpd="sng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椭圆 2"/>
          <p:cNvSpPr/>
          <p:nvPr/>
        </p:nvSpPr>
        <p:spPr>
          <a:xfrm>
            <a:off x="1607503" y="2696845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1</a:t>
            </a:r>
            <a:endParaRPr lang="en-US" altLang="zh-CN" sz="1800" b="0"/>
          </a:p>
        </p:txBody>
      </p:sp>
      <p:sp>
        <p:nvSpPr>
          <p:cNvPr id="4" name="椭圆 3"/>
          <p:cNvSpPr/>
          <p:nvPr/>
        </p:nvSpPr>
        <p:spPr>
          <a:xfrm>
            <a:off x="751681" y="3446939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7</a:t>
            </a:r>
            <a:endParaRPr lang="en-US" altLang="zh-CN" sz="1800" b="0"/>
          </a:p>
        </p:txBody>
      </p:sp>
      <p:sp>
        <p:nvSpPr>
          <p:cNvPr id="5" name="椭圆 4"/>
          <p:cNvSpPr/>
          <p:nvPr/>
        </p:nvSpPr>
        <p:spPr>
          <a:xfrm>
            <a:off x="1754664" y="3281680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5</a:t>
            </a:r>
            <a:endParaRPr lang="en-US" altLang="zh-CN" sz="1800" b="0"/>
          </a:p>
        </p:txBody>
      </p:sp>
      <p:sp>
        <p:nvSpPr>
          <p:cNvPr id="7" name="椭圆 6"/>
          <p:cNvSpPr/>
          <p:nvPr/>
        </p:nvSpPr>
        <p:spPr>
          <a:xfrm>
            <a:off x="850741" y="4112736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12</a:t>
            </a:r>
            <a:endParaRPr lang="en-US" altLang="zh-CN" sz="1800" b="0"/>
          </a:p>
        </p:txBody>
      </p:sp>
      <p:sp>
        <p:nvSpPr>
          <p:cNvPr id="9" name="椭圆 8"/>
          <p:cNvSpPr/>
          <p:nvPr/>
        </p:nvSpPr>
        <p:spPr>
          <a:xfrm>
            <a:off x="2847181" y="3446939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6</a:t>
            </a:r>
            <a:endParaRPr lang="en-US" altLang="zh-CN" sz="1800" b="0"/>
          </a:p>
        </p:txBody>
      </p:sp>
      <p:sp>
        <p:nvSpPr>
          <p:cNvPr id="10" name="椭圆 9"/>
          <p:cNvSpPr/>
          <p:nvPr/>
        </p:nvSpPr>
        <p:spPr>
          <a:xfrm>
            <a:off x="2205673" y="3186906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2</a:t>
            </a:r>
            <a:endParaRPr lang="en-US" altLang="zh-CN" sz="1800" b="0"/>
          </a:p>
        </p:txBody>
      </p:sp>
      <p:sp>
        <p:nvSpPr>
          <p:cNvPr id="11" name="椭圆 10"/>
          <p:cNvSpPr/>
          <p:nvPr/>
        </p:nvSpPr>
        <p:spPr>
          <a:xfrm>
            <a:off x="2656681" y="2939733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3</a:t>
            </a:r>
            <a:endParaRPr lang="en-US" altLang="zh-CN" sz="1800" b="0"/>
          </a:p>
        </p:txBody>
      </p:sp>
      <p:sp>
        <p:nvSpPr>
          <p:cNvPr id="12" name="椭圆 11"/>
          <p:cNvSpPr/>
          <p:nvPr/>
        </p:nvSpPr>
        <p:spPr>
          <a:xfrm>
            <a:off x="1009333" y="2939733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4</a:t>
            </a:r>
            <a:endParaRPr lang="en-US" altLang="zh-CN" sz="1800" b="0"/>
          </a:p>
        </p:txBody>
      </p:sp>
      <p:sp>
        <p:nvSpPr>
          <p:cNvPr id="13" name="椭圆 12"/>
          <p:cNvSpPr/>
          <p:nvPr/>
        </p:nvSpPr>
        <p:spPr>
          <a:xfrm>
            <a:off x="1754664" y="4177506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9</a:t>
            </a:r>
            <a:endParaRPr lang="en-US" altLang="zh-CN" sz="1800" b="0"/>
          </a:p>
        </p:txBody>
      </p:sp>
      <p:sp>
        <p:nvSpPr>
          <p:cNvPr id="14" name="椭圆 13"/>
          <p:cNvSpPr/>
          <p:nvPr/>
        </p:nvSpPr>
        <p:spPr>
          <a:xfrm>
            <a:off x="2205673" y="3694113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10</a:t>
            </a:r>
            <a:endParaRPr lang="en-US" altLang="zh-CN" sz="1800" b="0"/>
          </a:p>
        </p:txBody>
      </p:sp>
      <p:sp>
        <p:nvSpPr>
          <p:cNvPr id="15" name="椭圆 14"/>
          <p:cNvSpPr/>
          <p:nvPr/>
        </p:nvSpPr>
        <p:spPr>
          <a:xfrm>
            <a:off x="1406525" y="3694113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8</a:t>
            </a:r>
            <a:endParaRPr lang="en-US" altLang="zh-CN" sz="1800" b="0"/>
          </a:p>
        </p:txBody>
      </p:sp>
      <p:sp>
        <p:nvSpPr>
          <p:cNvPr id="16" name="椭圆 15"/>
          <p:cNvSpPr/>
          <p:nvPr/>
        </p:nvSpPr>
        <p:spPr>
          <a:xfrm>
            <a:off x="2751455" y="4112736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11</a:t>
            </a:r>
            <a:endParaRPr lang="en-US" altLang="zh-CN" sz="1800" b="0"/>
          </a:p>
        </p:txBody>
      </p:sp>
      <p:sp>
        <p:nvSpPr>
          <p:cNvPr id="17" name="椭圆 16"/>
          <p:cNvSpPr/>
          <p:nvPr/>
        </p:nvSpPr>
        <p:spPr>
          <a:xfrm>
            <a:off x="1348423" y="4633278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13</a:t>
            </a:r>
            <a:endParaRPr lang="en-US" altLang="zh-CN" sz="1800" b="0"/>
          </a:p>
        </p:txBody>
      </p:sp>
      <p:sp>
        <p:nvSpPr>
          <p:cNvPr id="18" name="椭圆 17"/>
          <p:cNvSpPr/>
          <p:nvPr/>
        </p:nvSpPr>
        <p:spPr>
          <a:xfrm>
            <a:off x="2205673" y="4685189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14</a:t>
            </a:r>
            <a:endParaRPr lang="en-US" altLang="zh-CN" sz="1800" b="0"/>
          </a:p>
        </p:txBody>
      </p:sp>
      <p:sp>
        <p:nvSpPr>
          <p:cNvPr id="19" name="椭圆 18"/>
          <p:cNvSpPr/>
          <p:nvPr/>
        </p:nvSpPr>
        <p:spPr>
          <a:xfrm>
            <a:off x="2205673" y="2703036"/>
            <a:ext cx="259080" cy="247174"/>
          </a:xfrm>
          <a:prstGeom prst="ellips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0"/>
          <a:p>
            <a:pPr algn="ctr"/>
            <a:r>
              <a:rPr lang="en-US" altLang="zh-CN" sz="1800" b="0"/>
              <a:t>0</a:t>
            </a:r>
            <a:endParaRPr lang="en-US" altLang="zh-CN" sz="1800" b="0"/>
          </a:p>
        </p:txBody>
      </p:sp>
      <p:cxnSp>
        <p:nvCxnSpPr>
          <p:cNvPr id="20" name="直接连接符 19"/>
          <p:cNvCxnSpPr/>
          <p:nvPr/>
        </p:nvCxnSpPr>
        <p:spPr>
          <a:xfrm>
            <a:off x="1866583" y="2820670"/>
            <a:ext cx="339090" cy="6191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endCxn id="11" idx="1"/>
          </p:cNvCxnSpPr>
          <p:nvPr/>
        </p:nvCxnSpPr>
        <p:spPr>
          <a:xfrm>
            <a:off x="2464753" y="2827496"/>
            <a:ext cx="230029" cy="149066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endCxn id="9" idx="0"/>
          </p:cNvCxnSpPr>
          <p:nvPr/>
        </p:nvCxnSpPr>
        <p:spPr>
          <a:xfrm>
            <a:off x="2847181" y="3183573"/>
            <a:ext cx="129540" cy="263366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9" idx="4"/>
          </p:cNvCxnSpPr>
          <p:nvPr/>
        </p:nvCxnSpPr>
        <p:spPr>
          <a:xfrm flipH="1">
            <a:off x="2871470" y="3693478"/>
            <a:ext cx="105251" cy="418624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8" idx="7"/>
            <a:endCxn id="16" idx="3"/>
          </p:cNvCxnSpPr>
          <p:nvPr/>
        </p:nvCxnSpPr>
        <p:spPr>
          <a:xfrm flipV="1">
            <a:off x="2426653" y="4323874"/>
            <a:ext cx="362585" cy="397510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9" idx="4"/>
          </p:cNvCxnSpPr>
          <p:nvPr/>
        </p:nvCxnSpPr>
        <p:spPr>
          <a:xfrm>
            <a:off x="2335213" y="2950210"/>
            <a:ext cx="17621" cy="233363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2" idx="7"/>
          </p:cNvCxnSpPr>
          <p:nvPr/>
        </p:nvCxnSpPr>
        <p:spPr>
          <a:xfrm flipV="1">
            <a:off x="1230313" y="2833053"/>
            <a:ext cx="377190" cy="14287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881221" y="3181668"/>
            <a:ext cx="209550" cy="265271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endCxn id="5" idx="3"/>
          </p:cNvCxnSpPr>
          <p:nvPr/>
        </p:nvCxnSpPr>
        <p:spPr>
          <a:xfrm flipV="1">
            <a:off x="1627505" y="3492659"/>
            <a:ext cx="165259" cy="237649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14" idx="7"/>
          </p:cNvCxnSpPr>
          <p:nvPr/>
        </p:nvCxnSpPr>
        <p:spPr>
          <a:xfrm flipV="1">
            <a:off x="2426653" y="3595053"/>
            <a:ext cx="420529" cy="13525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1950403" y="3492659"/>
            <a:ext cx="272891" cy="237649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V="1">
            <a:off x="2009458" y="3946525"/>
            <a:ext cx="305276" cy="305276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3" idx="0"/>
            <a:endCxn id="5" idx="4"/>
          </p:cNvCxnSpPr>
          <p:nvPr/>
        </p:nvCxnSpPr>
        <p:spPr>
          <a:xfrm flipV="1">
            <a:off x="1884204" y="3528537"/>
            <a:ext cx="0" cy="648970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15" idx="4"/>
          </p:cNvCxnSpPr>
          <p:nvPr/>
        </p:nvCxnSpPr>
        <p:spPr>
          <a:xfrm>
            <a:off x="1536065" y="3941286"/>
            <a:ext cx="218599" cy="377666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17" idx="6"/>
          </p:cNvCxnSpPr>
          <p:nvPr/>
        </p:nvCxnSpPr>
        <p:spPr>
          <a:xfrm>
            <a:off x="1607503" y="4757103"/>
            <a:ext cx="615791" cy="57626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7" idx="4"/>
          </p:cNvCxnSpPr>
          <p:nvPr/>
        </p:nvCxnSpPr>
        <p:spPr>
          <a:xfrm>
            <a:off x="980281" y="4359910"/>
            <a:ext cx="368141" cy="36766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endCxn id="7" idx="1"/>
          </p:cNvCxnSpPr>
          <p:nvPr/>
        </p:nvCxnSpPr>
        <p:spPr>
          <a:xfrm>
            <a:off x="881221" y="3694113"/>
            <a:ext cx="7620" cy="454819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18" idx="0"/>
            <a:endCxn id="14" idx="4"/>
          </p:cNvCxnSpPr>
          <p:nvPr/>
        </p:nvCxnSpPr>
        <p:spPr>
          <a:xfrm flipV="1">
            <a:off x="2335213" y="3941604"/>
            <a:ext cx="0" cy="74358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endCxn id="17" idx="0"/>
          </p:cNvCxnSpPr>
          <p:nvPr/>
        </p:nvCxnSpPr>
        <p:spPr>
          <a:xfrm flipH="1">
            <a:off x="1477963" y="3941921"/>
            <a:ext cx="58103" cy="691991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12" idx="5"/>
          </p:cNvCxnSpPr>
          <p:nvPr/>
        </p:nvCxnSpPr>
        <p:spPr>
          <a:xfrm>
            <a:off x="1230313" y="3150711"/>
            <a:ext cx="219075" cy="579596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14" idx="5"/>
          </p:cNvCxnSpPr>
          <p:nvPr/>
        </p:nvCxnSpPr>
        <p:spPr>
          <a:xfrm>
            <a:off x="2426653" y="3905091"/>
            <a:ext cx="340043" cy="268605"/>
          </a:xfrm>
          <a:prstGeom prst="line">
            <a:avLst/>
          </a:prstGeom>
          <a:ln w="28575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4129088" y="3102610"/>
            <a:ext cx="139684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b="0"/>
              <a:t>插入</a:t>
            </a:r>
            <a:r>
              <a:rPr lang="en-US" altLang="zh-CN" sz="1800" b="0"/>
              <a:t>(2,5)</a:t>
            </a:r>
            <a:endParaRPr lang="en-US" altLang="zh-CN" sz="1800" b="0"/>
          </a:p>
        </p:txBody>
      </p:sp>
      <p:sp>
        <p:nvSpPr>
          <p:cNvPr id="81" name="文本框 80"/>
          <p:cNvSpPr txBox="1"/>
          <p:nvPr/>
        </p:nvSpPr>
        <p:spPr>
          <a:xfrm>
            <a:off x="4174808" y="4196556"/>
            <a:ext cx="139684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b="0"/>
              <a:t>删除</a:t>
            </a:r>
            <a:r>
              <a:rPr lang="en-US" altLang="zh-CN" sz="1800" b="0"/>
              <a:t>(2,5)</a:t>
            </a:r>
            <a:endParaRPr lang="en-US" altLang="zh-CN" sz="1800" b="0"/>
          </a:p>
        </p:txBody>
      </p:sp>
      <p:sp>
        <p:nvSpPr>
          <p:cNvPr id="43" name="右箭头 42"/>
          <p:cNvSpPr/>
          <p:nvPr/>
        </p:nvSpPr>
        <p:spPr>
          <a:xfrm>
            <a:off x="3701415" y="3341211"/>
            <a:ext cx="1931194" cy="247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800" b="0"/>
          </a:p>
        </p:txBody>
      </p:sp>
      <p:sp>
        <p:nvSpPr>
          <p:cNvPr id="83" name="左箭头 82"/>
          <p:cNvSpPr/>
          <p:nvPr/>
        </p:nvSpPr>
        <p:spPr>
          <a:xfrm>
            <a:off x="3664744" y="3923665"/>
            <a:ext cx="1967865" cy="22907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800" b="0"/>
          </a:p>
        </p:txBody>
      </p:sp>
      <p:sp>
        <p:nvSpPr>
          <p:cNvPr id="86" name="文本框 85"/>
          <p:cNvSpPr txBox="1"/>
          <p:nvPr/>
        </p:nvSpPr>
        <p:spPr>
          <a:xfrm>
            <a:off x="475615" y="5229225"/>
            <a:ext cx="82880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0000"/>
              </a:buClr>
              <a:buSzPct val="140000"/>
              <a:buFont typeface="Arial" panose="020B0604020202020204" pitchFamily="34" charset="0"/>
              <a:buChar char="•"/>
            </a:pPr>
            <a:r>
              <a:rPr lang="zh-CN" altLang="en-US" sz="1800" b="1" dirty="0">
                <a:sym typeface="+mn-ea"/>
              </a:rPr>
              <a:t>如果把动态图变化过程按变化时刻进行划分，任意两个相邻时刻内，图一定是静态图。</a:t>
            </a:r>
            <a:endParaRPr lang="zh-CN" altLang="en-US" sz="1800" dirty="0"/>
          </a:p>
        </p:txBody>
      </p:sp>
      <p:sp>
        <p:nvSpPr>
          <p:cNvPr id="44" name="文本框 43"/>
          <p:cNvSpPr txBox="1"/>
          <p:nvPr/>
        </p:nvSpPr>
        <p:spPr>
          <a:xfrm>
            <a:off x="475615" y="5949315"/>
            <a:ext cx="82270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Clr>
                <a:srgbClr val="FF0000"/>
              </a:buClr>
              <a:buSzPct val="140000"/>
              <a:buFont typeface="Arial" panose="020B0604020202020204" pitchFamily="34" charset="0"/>
              <a:buChar char="•"/>
            </a:pPr>
            <a:r>
              <a:rPr lang="zh-CN" altLang="en-US" sz="1800" dirty="0">
                <a:sym typeface="+mn-ea"/>
              </a:rPr>
              <a:t>图发生变化，只有标签的内容随之改变，标签的结构和计算最短距离的方法没有改变。</a:t>
            </a:r>
            <a:endParaRPr lang="zh-CN" altLang="en-US" sz="1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457"/>
    </mc:Choice>
    <mc:Fallback>
      <p:transition spd="slow" advTm="144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5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5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5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5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5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5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5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5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5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5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5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5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" grpId="0" animBg="1"/>
      <p:bldP spid="232" grpId="0" animBg="1"/>
      <p:bldP spid="233" grpId="0" animBg="1"/>
      <p:bldP spid="234" grpId="0" animBg="1"/>
      <p:bldP spid="235" grpId="0" animBg="1"/>
      <p:bldP spid="236" grpId="0" animBg="1"/>
      <p:bldP spid="237" grpId="0" animBg="1"/>
      <p:bldP spid="238" grpId="0" animBg="1"/>
      <p:bldP spid="239" grpId="0" animBg="1"/>
      <p:bldP spid="240" grpId="0" animBg="1"/>
      <p:bldP spid="241" grpId="0" animBg="1"/>
      <p:bldP spid="242" grpId="0" animBg="1"/>
      <p:bldP spid="243" grpId="0" animBg="1"/>
      <p:bldP spid="244" grpId="0" animBg="1"/>
      <p:bldP spid="245" grpId="0" animBg="1"/>
      <p:bldP spid="3" grpId="0" animBg="1"/>
      <p:bldP spid="4" grpId="0" animBg="1"/>
      <p:bldP spid="5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42" grpId="0"/>
      <p:bldP spid="81" grpId="0"/>
      <p:bldP spid="43" grpId="0" animBg="1"/>
      <p:bldP spid="83" grpId="0" animBg="1"/>
      <p:bldP spid="231" grpId="1" animBg="1"/>
      <p:bldP spid="232" grpId="1" animBg="1"/>
      <p:bldP spid="233" grpId="1" animBg="1"/>
      <p:bldP spid="234" grpId="1" animBg="1"/>
      <p:bldP spid="235" grpId="1" animBg="1"/>
      <p:bldP spid="236" grpId="1" animBg="1"/>
      <p:bldP spid="237" grpId="1" animBg="1"/>
      <p:bldP spid="238" grpId="1" animBg="1"/>
      <p:bldP spid="239" grpId="1" animBg="1"/>
      <p:bldP spid="240" grpId="1" animBg="1"/>
      <p:bldP spid="241" grpId="1" animBg="1"/>
      <p:bldP spid="242" grpId="1" animBg="1"/>
      <p:bldP spid="243" grpId="1" animBg="1"/>
      <p:bldP spid="244" grpId="1" animBg="1"/>
      <p:bldP spid="245" grpId="1" animBg="1"/>
      <p:bldP spid="3" grpId="1" animBg="1"/>
      <p:bldP spid="4" grpId="1" animBg="1"/>
      <p:bldP spid="5" grpId="1" animBg="1"/>
      <p:bldP spid="7" grpId="1" animBg="1"/>
      <p:bldP spid="9" grpId="1" animBg="1"/>
      <p:bldP spid="10" grpId="1" animBg="1"/>
      <p:bldP spid="11" grpId="1" animBg="1"/>
      <p:bldP spid="12" grpId="1" animBg="1"/>
      <p:bldP spid="13" grpId="1" animBg="1"/>
      <p:bldP spid="14" grpId="1" animBg="1"/>
      <p:bldP spid="15" grpId="1" animBg="1"/>
      <p:bldP spid="16" grpId="1" animBg="1"/>
      <p:bldP spid="17" grpId="1" animBg="1"/>
      <p:bldP spid="18" grpId="1" animBg="1"/>
      <p:bldP spid="19" grpId="1" animBg="1"/>
      <p:bldP spid="42" grpId="1"/>
      <p:bldP spid="81" grpId="1"/>
      <p:bldP spid="43" grpId="1" animBg="1"/>
      <p:bldP spid="83" grpId="1" animBg="1"/>
      <p:bldP spid="86" grpId="0"/>
      <p:bldP spid="44" grpId="0"/>
      <p:bldP spid="86" grpId="1"/>
      <p:bldP spid="44" grpId="1"/>
    </p:bldLst>
  </p:timing>
</p:sld>
</file>

<file path=ppt/tags/tag1.xml><?xml version="1.0" encoding="utf-8"?>
<p:tagLst xmlns:p="http://schemas.openxmlformats.org/presentationml/2006/main">
  <p:tag name="KSO_WM_UNIT_TABLE_BEAUTIFY" val="smartTable{cb081004-d84c-41a2-bcab-e4725bf95b4a}"/>
  <p:tag name="TABLE_ENDDRAG_ORIGIN_RECT" val="214*208"/>
  <p:tag name="TABLE_ENDDRAG_RECT" val="685*205*214*208"/>
</p:tagLst>
</file>

<file path=ppt/tags/tag2.xml><?xml version="1.0" encoding="utf-8"?>
<p:tagLst xmlns:p="http://schemas.openxmlformats.org/presentationml/2006/main">
  <p:tag name="KSO_WM_UNIT_TABLE_BEAUTIFY" val="smartTable{cb081004-d84c-41a2-bcab-e4725bf95b4a}"/>
  <p:tag name="TABLE_ENDDRAG_ORIGIN_RECT" val="214*208"/>
  <p:tag name="TABLE_ENDDRAG_RECT" val="685*205*214*208"/>
</p:tagLst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黑体"/>
        <a:cs typeface=""/>
      </a:majorFont>
      <a:minorFont>
        <a:latin typeface="Tahom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334E55B0-647D-440b-865C-3EC943EB4CBC-1">
      <extobjdata type="334E55B0-647D-440b-865C-3EC943EB4CBC" data="ewoJIkltZ1NldHRpbmdKc29uIiA6ICJ7XCJkcGlcIjpcIjYwMFwiLFwiZm9ybWF0XCI6XCJQTkdcIixcInRyYW5zcGFyZW50XCI6dHJ1ZSxcImF1dG9cIjp0cnVlfSIsCgkiTGF0ZXgiIDogIlhGc2dYSEJwSUZ4ZCIsCgkiTGF0ZXhJbWdCYXNlNjQiIDogImlWQk9SdzBLR2dvQUFBQU5TVWhFVWdBQUFDNEFBQUFsQkFNQUFBRFBVTWJIQUFBQU1GQk1WRVgvLy84QUFBQUFBQUFBQUFBQUFBQUFBQUFBQUFBQUFBQUFBQUFBQUFBQUFBQUFBQUFBQUFBQUFBQUFBQUFBQUFBdjNhQjdBQUFBRDNSU1RsTUFJb25ONzkxRUVLc3lWTHRtZHBtMHJIcllBQUFBQ1hCSVdYTUFBQTdFQUFBT3hBR1ZLdzRiQUFBQlkwbEVRVlFvRldXU1MxTENRQkNHSndTSkNnb0w5MUxsQWFBcXBWdlp1STRiM1lZYlJFK0FhemZ4Qm5BRUQyQlZ2QUhlQUc4UTFPQmJmL3VSaVVub1JUKys3a24zZE1ZWUV1Y2dRRVZXWThaZVhJRWNqSmp2cldFc0NiZldNZnJFcDBCMjVoL0NKem5PV1B2WGhMMEFkejFqT2kva0cvZWJ0WWlMYzdidFo5YmREOVlpaXk4eDNWYzJVMjRvNHVCV2JDUmtQbEpLNTFmcXBVTzJzUmFSRnowcEQvcHNROUhzeFRQV1pndGpOcmhuelhLcHBnRzJMY3cwTEhSVHh0L1JVd1dsTmpMK0ptNUtqTjFVeHQ5QXI4WmxnMmFDaXlyZnhwQkJKTjFMcWJaczFpenFmS0tEcEhVK1VKRFVlU0RqbTdEV3R3TVozNkEydndzWm4vaTROQXovNGlYSEh2QlE0YkgrSE9KWFpXN3JIT2oxYks2Ujk2TzhmTS95SmpKeGlXdi9QREhIdTNyQXI2MWxHK0pUd3pBL3FCRTkwRGYxa3NyRjJzVVlBK0JSSzFqdnd6NkRDRGo5NTNQWU5YYVJ2ejVKUnZqSmkzWXJDMnFjMksxNHlWRmU4UWV2bU5PdFVMWDRoQUFBQUFCSlJVNUVya0pnZ2c9PSIKfQo="/>
    </extobj>
    <extobj name="334E55B0-647D-440b-865C-3EC943EB4CBC-2">
      <extobjdata type="334E55B0-647D-440b-865C-3EC943EB4CBC" data="ewoJIkltZ1NldHRpbmdKc29uIiA6ICJ7XCJkcGlcIjpcIjYwMFwiLFwiZm9ybWF0XCI6XCJQTkdcIixcInRyYW5zcGFyZW50XCI6dHJ1ZSxcImF1dG9cIjp0cnVlfSIsCgkiTGF0ZXgiIDogIlhGc2dYSEJwSUZ4ZCIsCgkiTGF0ZXhJbWdCYXNlNjQiIDogImlWQk9SdzBLR2dvQUFBQU5TVWhFVWdBQUFDNEFBQUFsQkFNQUFBRFBVTWJIQUFBQU1GQk1WRVgvLy84QUFBQUFBQUFBQUFBQUFBQUFBQUFBQUFBQUFBQUFBQUFBQUFBQUFBQUFBQUFBQUFBQUFBQUFBQUFBQUFBdjNhQjdBQUFBRDNSU1RsTUFJb25ONzkxRUVLc3lWTHRtZHBtMHJIcllBQUFBQ1hCSVdYTUFBQTdFQUFBT3hBR1ZLdzRiQUFBQlkwbEVRVlFvRldXU1MxTENRQkNHSndTSkNnb0w5MUxsQWFBcXBWdlp1STRiM1lZYlJFK0FhemZ4Qm5BRUQyQlZ2QUhlQUc4UTFPQmJmL3VSaVVub1JUKys3a24zZE1ZWUV1Y2dRRVZXWThaZVhJRWNqSmp2cldFc0NiZldNZnJFcDBCMjVoL0NKem5PV1B2WGhMMEFkejFqT2kva0cvZWJ0WWlMYzdidFo5YmREOVlpaXk4eDNWYzJVMjRvNHVCV2JDUmtQbEpLNTFmcXBVTzJzUmFSRnowcEQvcHNROUhzeFRQV1pndGpOcmhuelhLcHBnRzJMY3cwTEhSVHh0L1JVd1dsTmpMK0ptNUtqTjFVeHQ5QXI4WmxnMmFDaXlyZnhwQkJKTjFMcWJaczFpenFmS0tEcEhVK1VKRFVlU0RqbTdEV3R3TVozNkEydndzWm4vaTROQXovNGlYSEh2QlE0YkgrSE9KWFpXN3JIT2oxYks2Ujk2TzhmTS95SmpKeGlXdi9QREhIdTNyQXI2MWxHK0pUd3pBL3FCRTkwRGYxa3NyRjJzVVlBK0JSSzFqdnd6NkRDRGo5NTNQWU5YYVJ2ejVKUnZqSmkzWXJDMnFjMksxNHlWRmU4UWV2bU5PdFVMWDRoQUFBQUFCSlJVNUVya0pnZ2c9PSIKfQo="/>
    </extobj>
  </extobjs>
</s:customData>
</file>

<file path=customXml/itemProps3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Designs\Blends.pot</Template>
  <TotalTime>0</TotalTime>
  <Words>3004</Words>
  <Application>WPS 演示</Application>
  <PresentationFormat>全屏显示(4:3)</PresentationFormat>
  <Paragraphs>734</Paragraphs>
  <Slides>27</Slides>
  <Notes>39</Notes>
  <HiddenSlides>0</HiddenSlides>
  <MMClips>0</MMClips>
  <ScaleCrop>false</ScaleCrop>
  <HeadingPairs>
    <vt:vector size="6" baseType="variant">
      <vt:variant>
        <vt:lpstr>已用的字体</vt:lpstr>
      </vt:variant>
      <vt:variant>
        <vt:i4>25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53" baseType="lpstr">
      <vt:lpstr>Arial</vt:lpstr>
      <vt:lpstr>宋体</vt:lpstr>
      <vt:lpstr>Wingdings</vt:lpstr>
      <vt:lpstr>Times New Roman</vt:lpstr>
      <vt:lpstr>汉仪书宋二KW</vt:lpstr>
      <vt:lpstr>Tahoma</vt:lpstr>
      <vt:lpstr>微软雅黑</vt:lpstr>
      <vt:lpstr>汉仪旗黑</vt:lpstr>
      <vt:lpstr>黑体</vt:lpstr>
      <vt:lpstr>汉仪中黑KW</vt:lpstr>
      <vt:lpstr>华文楷体</vt:lpstr>
      <vt:lpstr>微软雅黑 Light</vt:lpstr>
      <vt:lpstr>Tahoma Bold</vt:lpstr>
      <vt:lpstr>DejaVu Math TeX Gyre</vt:lpstr>
      <vt:lpstr>宋体</vt:lpstr>
      <vt:lpstr>Arial Unicode MS</vt:lpstr>
      <vt:lpstr>Apple Color Emoji</vt:lpstr>
      <vt:lpstr>微软雅黑</vt:lpstr>
      <vt:lpstr>黑体</vt:lpstr>
      <vt:lpstr>Heiti SC Light</vt:lpstr>
      <vt:lpstr>SimSong Regular</vt:lpstr>
      <vt:lpstr>Raanana Regular</vt:lpstr>
      <vt:lpstr>Arial Bold</vt:lpstr>
      <vt:lpstr>Wingdings</vt:lpstr>
      <vt:lpstr>宋体-简</vt:lpstr>
      <vt:lpstr>Blends</vt:lpstr>
      <vt:lpstr>PowerPoint 演示文稿</vt:lpstr>
      <vt:lpstr>目录</vt:lpstr>
      <vt:lpstr>研究背景</vt:lpstr>
      <vt:lpstr>Graph</vt:lpstr>
      <vt:lpstr>Introduction</vt:lpstr>
      <vt:lpstr>Introduction</vt:lpstr>
      <vt:lpstr>相关研究</vt:lpstr>
      <vt:lpstr>Introduction</vt:lpstr>
      <vt:lpstr>背景介绍</vt:lpstr>
      <vt:lpstr>背景介绍</vt:lpstr>
      <vt:lpstr>PowerPoint 演示文稿</vt:lpstr>
      <vt:lpstr>Related Work</vt:lpstr>
      <vt:lpstr>Related Work</vt:lpstr>
      <vt:lpstr>Related Work</vt:lpstr>
      <vt:lpstr>算法设计</vt:lpstr>
      <vt:lpstr>算法设计</vt:lpstr>
      <vt:lpstr>算法设计</vt:lpstr>
      <vt:lpstr>算法设计</vt:lpstr>
      <vt:lpstr>算法设计</vt:lpstr>
      <vt:lpstr>PowerPoint 演示文稿</vt:lpstr>
      <vt:lpstr>Experiment</vt:lpstr>
      <vt:lpstr>Experiment</vt:lpstr>
      <vt:lpstr>Experiment</vt:lpstr>
      <vt:lpstr>Experiment</vt:lpstr>
      <vt:lpstr>PowerPoint 演示文稿</vt:lpstr>
      <vt:lpstr>Summary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Dian Ouyang</dc:creator>
  <cp:lastModifiedBy>何智鹏</cp:lastModifiedBy>
  <cp:revision>5802</cp:revision>
  <cp:lastPrinted>2023-03-04T12:10:46Z</cp:lastPrinted>
  <dcterms:created xsi:type="dcterms:W3CDTF">2023-03-04T12:10:46Z</dcterms:created>
  <dcterms:modified xsi:type="dcterms:W3CDTF">2023-03-04T12:10:46Z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63AAD9B664C5B6EBA8B82E6328092FF6</vt:lpwstr>
  </property>
  <property fmtid="{D5CDD505-2E9C-101B-9397-08002B2CF9AE}" pid="3" name="KSOProductBuildVer">
    <vt:lpwstr>2052-5.1.1.7676</vt:lpwstr>
  </property>
</Properties>
</file>