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9" r:id="rId13"/>
    <p:sldId id="270" r:id="rId14"/>
    <p:sldId id="271" r:id="rId15"/>
    <p:sldId id="272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3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ustomXml" Target="../customXml/item1.xml"/><Relationship Id="rId21" Type="http://schemas.openxmlformats.org/officeDocument/2006/relationships/customXmlProps" Target="../customXml/itemProps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图算法研究</a:t>
            </a:r>
            <a:r>
              <a:rPr lang="zh-CN" altLang="en-US" dirty="0">
                <a:effectLst/>
              </a:rPr>
              <a:t>报告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11605" y="3837623"/>
            <a:ext cx="9144000" cy="1655762"/>
          </a:xfrm>
        </p:spPr>
        <p:txBody>
          <a:bodyPr/>
          <a:lstStyle/>
          <a:p>
            <a:pPr algn="ctr"/>
            <a:r>
              <a:rPr lang="en-US" altLang="zh-CN" b="1" dirty="0">
                <a:latin typeface="Arial Bold" panose="020B0604020202020204" charset="0"/>
                <a:ea typeface="+mj-ea"/>
                <a:cs typeface="Arial Bold" panose="020B0604020202020204" charset="0"/>
              </a:rPr>
              <a:t>2112233062 </a:t>
            </a:r>
            <a:r>
              <a:rPr lang="zh-CN" altLang="en-US" b="1" dirty="0">
                <a:latin typeface="Arial Bold" panose="020B0604020202020204" charset="0"/>
                <a:ea typeface="+mj-ea"/>
                <a:cs typeface="Arial Bold" panose="020B0604020202020204" charset="0"/>
              </a:rPr>
              <a:t>何智鹏</a:t>
            </a:r>
            <a:endParaRPr lang="zh-CN" altLang="en-US" b="1" dirty="0">
              <a:latin typeface="Arial Bold" panose="020B0604020202020204" charset="0"/>
              <a:ea typeface="+mj-ea"/>
              <a:cs typeface="Arial Bol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85290"/>
            <a:ext cx="12192000" cy="3487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Bellman-Ford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-69215" y="1872615"/>
            <a:ext cx="12192000" cy="1510030"/>
          </a:xfrm>
        </p:spPr>
        <p:txBody>
          <a:bodyPr/>
          <a:lstStyle/>
          <a:p>
            <a:pPr algn="l"/>
            <a:r>
              <a:rPr lang="zh-CN" altLang="en-US" dirty="0">
                <a:latin typeface="+mn-lt"/>
              </a:rPr>
              <a:t>(通俗的来讲就是：假设 1 号点到 n 号点是可达的，每一个点同时向指向的方向出发，更新相邻的点的最短距离，通过循环 n-1 次操作，若图中不存在负环，则 1 号点一定会到达 n 号点，若图中存在负环，则在 n-1 次松弛后一定还会更新)</a:t>
            </a:r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/>
          <p:nvPr>
            <p:ph type="ctrTitle"/>
          </p:nvPr>
        </p:nvSpPr>
        <p:spPr>
          <a:xfrm>
            <a:off x="-69215" y="-70485"/>
            <a:ext cx="6388100" cy="1016000"/>
          </a:xfrm>
        </p:spPr>
        <p:txBody>
          <a:bodyPr>
            <a:normAutofit fontScale="90000"/>
          </a:bodyPr>
          <a:p>
            <a:r>
              <a:rPr lang="en-US" altLang="zh-CN">
                <a:latin typeface="Chalkduster" panose="03050602040202020205" charset="0"/>
                <a:cs typeface="Chalkduster" panose="03050602040202020205" charset="0"/>
              </a:rPr>
              <a:t>Bellman-</a:t>
            </a:r>
            <a:r>
              <a:rPr lang="en-US" altLang="zh-CN">
                <a:latin typeface="Chalkduster" panose="03050602040202020205" charset="0"/>
                <a:cs typeface="Chalkduster" panose="03050602040202020205" charset="0"/>
              </a:rPr>
              <a:t>Ford</a:t>
            </a:r>
            <a:endParaRPr lang="en-US" altLang="zh-CN">
              <a:latin typeface="Chalkduster" panose="03050602040202020205" charset="0"/>
              <a:cs typeface="Chalkduster" panose="03050602040202020205" charset="0"/>
            </a:endParaRPr>
          </a:p>
        </p:txBody>
      </p:sp>
      <p:sp>
        <p:nvSpPr>
          <p:cNvPr id="4" name="副标题 4"/>
          <p:cNvSpPr>
            <a:spLocks noGrp="1"/>
          </p:cNvSpPr>
          <p:nvPr/>
        </p:nvSpPr>
        <p:spPr>
          <a:xfrm>
            <a:off x="0" y="3875405"/>
            <a:ext cx="11200130" cy="150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latin typeface="+mn-lt"/>
              </a:rPr>
              <a:t>大致步骤：</a:t>
            </a:r>
            <a:endParaRPr lang="zh-CN" altLang="en-US" b="1" dirty="0">
              <a:latin typeface="+mn-lt"/>
            </a:endParaRPr>
          </a:p>
          <a:p>
            <a:pPr marL="457200" indent="-457200" algn="l">
              <a:buAutoNum type="arabicPeriod"/>
            </a:pPr>
            <a:r>
              <a:rPr lang="zh-CN" altLang="en-US" b="1" dirty="0">
                <a:latin typeface="+mn-lt"/>
              </a:rPr>
              <a:t>初始化所有点到源点的距离为</a:t>
            </a:r>
            <a:r>
              <a:rPr lang="en-US" altLang="zh-CN" b="1" dirty="0">
                <a:latin typeface="+mn-lt"/>
              </a:rPr>
              <a:t>∞</a:t>
            </a:r>
            <a:r>
              <a:rPr lang="zh-CN" altLang="en-US" b="1" dirty="0">
                <a:latin typeface="+mn-lt"/>
              </a:rPr>
              <a:t>，把源点到自己到距离设置为</a:t>
            </a:r>
            <a:r>
              <a:rPr lang="en-US" altLang="zh-CN" b="1" dirty="0">
                <a:latin typeface="+mn-lt"/>
              </a:rPr>
              <a:t>0</a:t>
            </a:r>
            <a:r>
              <a:rPr lang="zh-CN" altLang="en-US" b="1" dirty="0">
                <a:latin typeface="+mn-lt"/>
              </a:rPr>
              <a:t>；</a:t>
            </a:r>
            <a:endParaRPr lang="zh-CN" altLang="en-US" b="1" dirty="0">
              <a:latin typeface="+mn-lt"/>
            </a:endParaRPr>
          </a:p>
          <a:p>
            <a:pPr marL="457200" indent="-457200" algn="l">
              <a:buAutoNum type="arabicPeriod"/>
            </a:pPr>
            <a:r>
              <a:rPr lang="zh-CN" altLang="en-US" b="1" dirty="0">
                <a:latin typeface="+mn-lt"/>
              </a:rPr>
              <a:t>不管</a:t>
            </a:r>
            <a:r>
              <a:rPr lang="en-US" altLang="zh-CN" b="1" dirty="0">
                <a:latin typeface="+mn-lt"/>
              </a:rPr>
              <a:t>3721</a:t>
            </a:r>
            <a:r>
              <a:rPr lang="zh-CN" altLang="en-US" b="1" dirty="0">
                <a:latin typeface="+mn-lt"/>
              </a:rPr>
              <a:t>遍历</a:t>
            </a:r>
            <a:r>
              <a:rPr lang="en-US" altLang="zh-CN" b="1" dirty="0">
                <a:latin typeface="+mn-lt"/>
              </a:rPr>
              <a:t>n</a:t>
            </a:r>
            <a:r>
              <a:rPr lang="zh-CN" altLang="en-US" b="1" dirty="0">
                <a:latin typeface="+mn-lt"/>
              </a:rPr>
              <a:t>次；每次遍历</a:t>
            </a:r>
            <a:r>
              <a:rPr lang="en-US" altLang="zh-CN" b="1" dirty="0">
                <a:latin typeface="+mn-lt"/>
              </a:rPr>
              <a:t>m</a:t>
            </a:r>
            <a:r>
              <a:rPr lang="zh-CN" altLang="en-US" b="1" dirty="0">
                <a:latin typeface="+mn-lt"/>
              </a:rPr>
              <a:t>条边，用每一条边去更新各点到源点到</a:t>
            </a:r>
            <a:r>
              <a:rPr lang="zh-CN" altLang="en-US" b="1" dirty="0">
                <a:latin typeface="+mn-lt"/>
              </a:rPr>
              <a:t>距离</a:t>
            </a:r>
            <a:endParaRPr lang="zh-CN" altLang="en-US" b="1" dirty="0">
              <a:latin typeface="+mn-lt"/>
            </a:endParaRPr>
          </a:p>
          <a:p>
            <a:pPr marL="457200" indent="-457200" algn="l">
              <a:buAutoNum type="arabicPeriod"/>
            </a:pPr>
            <a:endParaRPr lang="zh-CN" altLang="en-US" b="1" dirty="0">
              <a:latin typeface="+mn-lt"/>
            </a:endParaRPr>
          </a:p>
          <a:p>
            <a:pPr algn="l"/>
            <a:endParaRPr lang="zh-CN" altLang="en-US" b="1" dirty="0">
              <a:latin typeface="+mn-lt"/>
            </a:endParaRPr>
          </a:p>
          <a:p>
            <a:pPr algn="l"/>
            <a:endParaRPr lang="zh-CN" altLang="en-US" b="1" dirty="0">
              <a:latin typeface="+mn-lt"/>
            </a:endParaRPr>
          </a:p>
        </p:txBody>
      </p:sp>
      <p:sp>
        <p:nvSpPr>
          <p:cNvPr id="6" name="副标题 4"/>
          <p:cNvSpPr>
            <a:spLocks noGrp="1"/>
          </p:cNvSpPr>
          <p:nvPr/>
        </p:nvSpPr>
        <p:spPr>
          <a:xfrm>
            <a:off x="0" y="838835"/>
            <a:ext cx="12192000" cy="1510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+mn-lt"/>
              </a:rPr>
              <a:t>        </a:t>
            </a:r>
            <a:r>
              <a:rPr lang="zh-CN" altLang="en-US" dirty="0">
                <a:latin typeface="+mn-lt"/>
              </a:rPr>
              <a:t>Bellman - ford 算法是求含负权图的单源最短路径的一种算法，效率较低，代码难度较小。其原理为连续进行松弛，在每次松弛时把每条边都更新一下，若在 n-1 次松弛后还能更新，则说明图中有负环，因此无法得出结果，否则就完成。</a:t>
            </a:r>
            <a:endParaRPr lang="zh-CN" altLang="en-US" dirty="0">
              <a:latin typeface="+mn-lt"/>
            </a:endParaRPr>
          </a:p>
        </p:txBody>
      </p:sp>
      <p:sp>
        <p:nvSpPr>
          <p:cNvPr id="7" name="副标题 4"/>
          <p:cNvSpPr>
            <a:spLocks noGrp="1"/>
          </p:cNvSpPr>
          <p:nvPr/>
        </p:nvSpPr>
        <p:spPr>
          <a:xfrm>
            <a:off x="495935" y="3094355"/>
            <a:ext cx="11200130" cy="150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b="1" dirty="0">
                <a:solidFill>
                  <a:srgbClr val="FF0000"/>
                </a:solidFill>
                <a:latin typeface="+mn-lt"/>
              </a:rPr>
              <a:t>dijstra算法基于贪心思想，当有负权边时，局部最优不一定是全局最优</a:t>
            </a:r>
            <a:endParaRPr lang="zh-CN" altLang="en-US" b="1" dirty="0">
              <a:solidFill>
                <a:srgbClr val="FF0000"/>
              </a:solidFill>
              <a:latin typeface="+mn-lt"/>
            </a:endParaRPr>
          </a:p>
          <a:p>
            <a:pPr algn="l"/>
            <a:endParaRPr lang="zh-CN" altLang="en-US" b="1" dirty="0">
              <a:solidFill>
                <a:srgbClr val="FF0000"/>
              </a:solidFill>
              <a:latin typeface="+mn-lt"/>
            </a:endParaRPr>
          </a:p>
          <a:p>
            <a:pPr algn="l"/>
            <a:endParaRPr lang="zh-CN" altLang="en-US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/>
          </p:nvPr>
        </p:nvSpPr>
        <p:spPr>
          <a:xfrm>
            <a:off x="-69215" y="-70485"/>
            <a:ext cx="6388100" cy="1016000"/>
          </a:xfrm>
        </p:spPr>
        <p:txBody>
          <a:bodyPr>
            <a:normAutofit fontScale="90000"/>
          </a:bodyPr>
          <a:p>
            <a:r>
              <a:rPr lang="en-US" altLang="zh-CN">
                <a:latin typeface="Chalkduster" panose="03050602040202020205" charset="0"/>
                <a:cs typeface="Chalkduster" panose="03050602040202020205" charset="0"/>
              </a:rPr>
              <a:t>Bellman-</a:t>
            </a:r>
            <a:r>
              <a:rPr lang="en-US" altLang="zh-CN">
                <a:latin typeface="Chalkduster" panose="03050602040202020205" charset="0"/>
                <a:cs typeface="Chalkduster" panose="03050602040202020205" charset="0"/>
              </a:rPr>
              <a:t>Ford</a:t>
            </a:r>
            <a:endParaRPr lang="en-US" altLang="zh-CN">
              <a:latin typeface="Chalkduster" panose="03050602040202020205" charset="0"/>
              <a:cs typeface="Chalkduster" panose="03050602040202020205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3450" y="1317625"/>
            <a:ext cx="7785100" cy="5270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Chalkduster" panose="03050602040202020205" charset="0"/>
              </a:rPr>
              <a:t>最短路问题</a:t>
            </a:r>
            <a:endParaRPr lang="zh-CN" altLang="en-US" dirty="0">
              <a:effectLst/>
              <a:latin typeface="Chalkduster" panose="03050602040202020205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Dijkstra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/>
          </p:nvPr>
        </p:nvSpPr>
        <p:spPr>
          <a:xfrm>
            <a:off x="-1920875" y="-570865"/>
            <a:ext cx="7762875" cy="1760855"/>
          </a:xfrm>
        </p:spPr>
        <p:txBody>
          <a:bodyPr/>
          <a:p>
            <a:r>
              <a:rPr lang="en-US" altLang="zh-CN">
                <a:latin typeface="Chalkduster" panose="03050602040202020205" charset="0"/>
                <a:ea typeface="微软雅黑" charset="0"/>
                <a:cs typeface="Chalkduster" panose="03050602040202020205" charset="0"/>
              </a:rPr>
              <a:t>Dijkstra</a:t>
            </a:r>
            <a:endParaRPr lang="en-US" altLang="zh-CN">
              <a:latin typeface="Chalkduster" panose="03050602040202020205" charset="0"/>
              <a:ea typeface="微软雅黑" charset="0"/>
              <a:cs typeface="Chalkduster" panose="03050602040202020205" charset="0"/>
            </a:endParaRPr>
          </a:p>
        </p:txBody>
      </p:sp>
      <p:sp>
        <p:nvSpPr>
          <p:cNvPr id="2" name="副标题 1"/>
          <p:cNvSpPr/>
          <p:nvPr>
            <p:ph type="subTitle" idx="1"/>
          </p:nvPr>
        </p:nvSpPr>
        <p:spPr>
          <a:xfrm>
            <a:off x="0" y="1384935"/>
            <a:ext cx="12192000" cy="1760855"/>
          </a:xfrm>
        </p:spPr>
        <p:txBody>
          <a:bodyPr>
            <a:normAutofit lnSpcReduction="10000"/>
          </a:bodyPr>
          <a:p>
            <a:pPr algn="l">
              <a:lnSpc>
                <a:spcPct val="100000"/>
              </a:lnSpc>
            </a:pPr>
            <a:r>
              <a:rPr lang="zh-CN" altLang="en-US"/>
              <a:t>迪杰斯特拉算法(Dijkstra)是由荷兰计算机科学家狄克斯特拉于1959 年提出的，因此又叫狄克斯特拉算法。是</a:t>
            </a:r>
            <a:r>
              <a:rPr lang="zh-CN" altLang="en-US" b="1"/>
              <a:t>从一个顶点到其余各顶点的最短路径算法</a:t>
            </a:r>
            <a:r>
              <a:rPr lang="zh-CN" altLang="en-US"/>
              <a:t>，解决的是</a:t>
            </a:r>
            <a:r>
              <a:rPr lang="zh-CN" altLang="en-US" b="1"/>
              <a:t>有权图</a:t>
            </a:r>
            <a:r>
              <a:rPr lang="zh-CN" altLang="en-US"/>
              <a:t>中最短路径问题。迪杰斯特拉算法主要特点是从起始点开始，采用贪心算法的策略，每次遍历到始点距离最近且未访问过的顶点的邻接节点，直到扩展到终点为止。</a:t>
            </a:r>
            <a:endParaRPr lang="zh-CN" altLang="en-US"/>
          </a:p>
        </p:txBody>
      </p:sp>
      <p:sp>
        <p:nvSpPr>
          <p:cNvPr id="4" name="副标题 1"/>
          <p:cNvSpPr/>
          <p:nvPr/>
        </p:nvSpPr>
        <p:spPr>
          <a:xfrm>
            <a:off x="0" y="2803525"/>
            <a:ext cx="3619500" cy="8121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/>
              <a:t>算法分析：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975" y="2936875"/>
            <a:ext cx="9770110" cy="3921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/>
          </p:nvPr>
        </p:nvSpPr>
        <p:spPr>
          <a:xfrm>
            <a:off x="-1920875" y="-570865"/>
            <a:ext cx="7762875" cy="1760855"/>
          </a:xfrm>
        </p:spPr>
        <p:txBody>
          <a:bodyPr/>
          <a:p>
            <a:r>
              <a:rPr lang="en-US" altLang="zh-CN">
                <a:latin typeface="Chalkduster" panose="03050602040202020205" charset="0"/>
                <a:ea typeface="微软雅黑" charset="0"/>
                <a:cs typeface="Chalkduster" panose="03050602040202020205" charset="0"/>
              </a:rPr>
              <a:t>Dijkstra</a:t>
            </a:r>
            <a:endParaRPr lang="en-US" altLang="zh-CN">
              <a:latin typeface="Chalkduster" panose="03050602040202020205" charset="0"/>
              <a:ea typeface="微软雅黑" charset="0"/>
              <a:cs typeface="Chalkduster" panose="03050602040202020205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5325" y="0"/>
            <a:ext cx="57867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/>
          </p:nvPr>
        </p:nvSpPr>
        <p:spPr>
          <a:xfrm>
            <a:off x="-1920875" y="-570865"/>
            <a:ext cx="7762875" cy="1760855"/>
          </a:xfrm>
        </p:spPr>
        <p:txBody>
          <a:bodyPr/>
          <a:p>
            <a:r>
              <a:rPr lang="en-US" altLang="zh-CN">
                <a:latin typeface="Chalkduster" panose="03050602040202020205" charset="0"/>
                <a:ea typeface="微软雅黑" charset="0"/>
                <a:cs typeface="Chalkduster" panose="03050602040202020205" charset="0"/>
              </a:rPr>
              <a:t>Dijkstra</a:t>
            </a:r>
            <a:endParaRPr lang="en-US" altLang="zh-CN">
              <a:latin typeface="Chalkduster" panose="03050602040202020205" charset="0"/>
              <a:ea typeface="微软雅黑" charset="0"/>
              <a:cs typeface="Chalkduster" panose="03050602040202020205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3400" y="1270000"/>
            <a:ext cx="8585200" cy="5232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/>
          </p:nvPr>
        </p:nvSpPr>
        <p:spPr/>
        <p:txBody>
          <a:bodyPr/>
          <a:p>
            <a:r>
              <a:rPr lang="en-US" altLang="zh-CN"/>
              <a:t>Floyd-Warshall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0" y="1215390"/>
            <a:ext cx="12192000" cy="1510030"/>
          </a:xfrm>
        </p:spPr>
        <p:txBody>
          <a:bodyPr/>
          <a:lstStyle/>
          <a:p>
            <a:pPr algn="l"/>
            <a:r>
              <a:rPr lang="zh-CN" altLang="en-US" dirty="0">
                <a:latin typeface="+mn-lt"/>
              </a:rPr>
              <a:t>给定一个n个点m条边的有向图，图中可能存在重边和自环，边权可能为负数。再给定k个询问，每个询问包含两个整数x和y，表示查询从点x到点y的最短距离，如果路径不存在，则输出“impossible”。数据保证图中不存在负权回路</a:t>
            </a:r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/>
          <p:nvPr>
            <p:ph type="ctrTitle"/>
          </p:nvPr>
        </p:nvSpPr>
        <p:spPr>
          <a:xfrm>
            <a:off x="-69215" y="-70485"/>
            <a:ext cx="6388100" cy="1016000"/>
          </a:xfrm>
        </p:spPr>
        <p:txBody>
          <a:bodyPr>
            <a:normAutofit fontScale="90000"/>
          </a:bodyPr>
          <a:p>
            <a:r>
              <a:rPr lang="en-US" altLang="zh-CN">
                <a:latin typeface="Chalkduster" panose="03050602040202020205" charset="0"/>
                <a:cs typeface="Chalkduster" panose="03050602040202020205" charset="0"/>
              </a:rPr>
              <a:t>Floyd-Warshall</a:t>
            </a:r>
            <a:endParaRPr lang="zh-CN" altLang="en-US">
              <a:latin typeface="Chalkduster" panose="03050602040202020205" charset="0"/>
              <a:cs typeface="Chalkduster" panose="03050602040202020205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935" y="2273300"/>
            <a:ext cx="9636125" cy="4584700"/>
          </a:xfrm>
          <a:prstGeom prst="rect">
            <a:avLst/>
          </a:prstGeom>
        </p:spPr>
      </p:pic>
      <p:sp>
        <p:nvSpPr>
          <p:cNvPr id="4" name="副标题 4"/>
          <p:cNvSpPr>
            <a:spLocks noGrp="1"/>
          </p:cNvSpPr>
          <p:nvPr/>
        </p:nvSpPr>
        <p:spPr>
          <a:xfrm>
            <a:off x="0" y="2599690"/>
            <a:ext cx="2933700" cy="893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latin typeface="+mn-lt"/>
              </a:rPr>
              <a:t>算法分析：</a:t>
            </a:r>
            <a:endParaRPr lang="zh-CN" altLang="en-US" b="1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ctrTitle"/>
          </p:nvPr>
        </p:nvSpPr>
        <p:spPr>
          <a:xfrm>
            <a:off x="-69215" y="-70485"/>
            <a:ext cx="6388100" cy="1016000"/>
          </a:xfrm>
        </p:spPr>
        <p:txBody>
          <a:bodyPr>
            <a:normAutofit fontScale="90000"/>
          </a:bodyPr>
          <a:p>
            <a:r>
              <a:rPr lang="en-US" altLang="zh-CN">
                <a:latin typeface="Chalkduster" panose="03050602040202020205" charset="0"/>
                <a:cs typeface="Chalkduster" panose="03050602040202020205" charset="0"/>
              </a:rPr>
              <a:t>Floyd-Warshall</a:t>
            </a:r>
            <a:endParaRPr lang="zh-CN" altLang="en-US">
              <a:latin typeface="Chalkduster" panose="03050602040202020205" charset="0"/>
              <a:cs typeface="Chalkduster" panose="03050602040202020205" charset="0"/>
            </a:endParaRPr>
          </a:p>
        </p:txBody>
      </p:sp>
      <p:sp>
        <p:nvSpPr>
          <p:cNvPr id="4" name="副标题 4"/>
          <p:cNvSpPr>
            <a:spLocks noGrp="1"/>
          </p:cNvSpPr>
          <p:nvPr/>
        </p:nvSpPr>
        <p:spPr>
          <a:xfrm>
            <a:off x="29845" y="1250315"/>
            <a:ext cx="2933700" cy="893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latin typeface="+mn-lt"/>
              </a:rPr>
              <a:t>状态转移</a:t>
            </a:r>
            <a:r>
              <a:rPr lang="zh-CN" altLang="en-US" b="1" dirty="0">
                <a:latin typeface="+mn-lt"/>
              </a:rPr>
              <a:t>方程：</a:t>
            </a:r>
            <a:endParaRPr lang="zh-CN" altLang="en-US" b="1" dirty="0">
              <a:latin typeface="+mn-lt"/>
            </a:endParaRPr>
          </a:p>
        </p:txBody>
      </p:sp>
      <p:pic>
        <p:nvPicPr>
          <p:cNvPr id="6" name="334E55B0-647D-440b-865C-3EC943EB4CBC-1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4255" y="1286510"/>
            <a:ext cx="7603490" cy="389255"/>
          </a:xfrm>
          <a:prstGeom prst="rect">
            <a:avLst/>
          </a:prstGeom>
        </p:spPr>
      </p:pic>
      <p:sp>
        <p:nvSpPr>
          <p:cNvPr id="7" name="副标题 6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2438400"/>
            <a:ext cx="8051800" cy="2819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mYWxzZX0iLAoJIkxhdGV4IiA6ICJYRnNnWEc5d1pYSmhkRzl5Ym1GdFpYdGthWE4wZlZ0cFhWdHFYVDFjYldsdUlDaGNiM0JsY21GMGIzSnVZVzFsZTJScGMzUjlXMmxkVzJwZExDQmNiM0JsY21GMGIzSnVZVzFsZTJScGMzUjlXMmxkVzJ0ZEsxeHZjR1Z5WVhSdmNtNWhiV1Y3WkdsemRIMWJhMTFiYWwwcElGeGQiLAoJIkxhdGV4SW1nQmFzZTY0IiA6ICJpVkJPUncwS0dnb0FBQUFOU1VoRVVnQUFCbW9BQUFCVUJBTUFBQUJ3eW5VNkFBQUFNRkJNVkVYLy8vOEFBQUFBQUFBQUFBQUFBQUFBQUFBQUFBQUFBQUFBQUFBQUFBQUFBQUFBQUFBQUFBQUFBQUFBQUFBQUFBQXYzYUI3QUFBQUQzUlNUbE1BRUNJeVZHWjJpYXU3emQyWjcwUWIrWmNiQUFBQUNYQklXWE1BQUE3RUFBQU94QUdWS3c0YkFBQWdBRWxFUVZSNEFlMWRlNHhrV1ZtLzFUM1RQYy9xamdpTHdOS2x1UDZCYkhyK01QRUJVcTBKTVlEYWd4b1VGS3FOTVNzeHBFY3hDcktrV3NYb0N0aURNWkhzZ3QwWUZXVVplb3lDc010U0xXaGd3MmlOOHRnMTQzb0w0Z29xU3cyNlBIWjZhbysvOC9qTytjNnArNmkrZGFwbWVwYjdSNTF6ei9udU9kL3I5NTNIUGJjN1NhSmN0Uy9KcXhlMkZaUStVOTJIUk9xK25sK1ZTWC9BQ2crR2ZyTHRFNWdtUnhReWlMSmpqKzZ1VVpvdGlHVW00TEdBT3BEZHRoQW5NeXZrOWI5Qll6TkJhVlBkTndJcWRidWNYNVZGUHBXeUYvZWlkWE13OUpOdG44QTAyYUtRcGtLVFUvbDAwMnhCaUllUXh3SnFUL1piVDFNTGtkSnNWVlpsTHhKVFl6WnpZdEFZc3dYMytNSFFUN2I3ZUo2VEpObWlrS2loeWFsOHVtbTJJTVJEeUdNQnRTZjc4Y2VvaFVocHRpcXJzaGVKcVRHYjJmeS9NUnRnang4TS9XUzdqK2M1VDJUVTFEcnZaQ2FOa0owVlg4NXBaWWJOMjVwaU1ZZEtGUytMUmxIMWxPdU9pbDY4SGcrR2Z2THR3MHlUTHdxcGk1dWN5cWFiNWd0Q2ZIQWVTNmlkN0xmdVpmaHY3Vmt2dU8yT3V5dEYySHhWVm1LUFpMdVc2YzVYd3Q2LzZidGUrdG83TzZmQzRsSHVwNmVmTVl5WTVMdVA4eHpNMEZpQXJEMGZLa2wzZlJWd2svczErN29iUTkyZUlFOTYrTFk3emwwTnV1WThldFFCSFc2ZDdMUGlyNGFyandwNWZRTTFTak5IeEpsUVExdEtQOWM1YXNZd1lnWFViQ3FWYlBpYTRoN3AxK3pyYmd4MWN4d2NVU3grUGVpYTg4aXBBeko1NjFDVHJGNFpyaDlENFY0QThscXV4cDdYeERXNWFROHYvY1l3NC9UME00WVJLNkFtVlM1NTJyY1FON2xmczYrN01kVE5jWEJTc1JoT0hEaVBuRHFEUTRhYWViRXhSSERvOXJlZ0J6dld2R2h2S05vT1BVSUZvVmNjM25tdnFTcGpiK1lkNzZkR0dIdFVGRDhkVWFvNm40Y1lMbjdvNHluMFEyUE5vWjIvSFoyNzZlbG5EQ01Pb2VibFYzcEdSR1lhVDVULy9EWHBNZzFmRWR6a2ZzMis3c1pRTjhkQi9iYlh3bXpETDBWY0NhY21EblBjc3ZOVkl1QnAzNkhtaEJCN3ZLb3c3NmtTbEJpNUcvb0Jyc0lzOWxhRldOT1VmQ2cwSmZHVFVhVzZXUVFCVkxGU1o2anBDbkYrWlA2bXFwK3FSZ3hSZzdrTnVWWWVhcUNBVkF3Q05YQ1RCMVg3dTYyczdzRFJNTnhjREhybVBBYlVpakxITFpkdDBPVHR6VHZVUVBmRFUzdE95L09CVnh6R3MydTZ2b1M5R2lqSitaaHBlTnRSODZOS3RaTXhnd1VqYlR2V1NJdCtiV1RXcHFxZnFrWU1VZE1TZ2tJck0wMGdDbEJUdEdZWVdVT1poRlhWSGVBQXFOa0kycS9vbG5QV1dYbDdjSGVhb1hYaEZ1VFBuQ1F6SDZqeUdKNDlyUWxMMkpQNDJqWk5NdE5rZGhLamNFU3BEdHNvNjNmYXNxakJvRlY5TEo2c2Zxb2FNVVROamhDMEhHQ21DVXlOc0VkRXBDcHVjaXFybGxaVmQ0Q2FKZXVObGczT1kwQXRhWExkTXMyS2xJaWdoSm90dU1WbDI4dFFabWVGRndXcVhNQ3pEVjFmd3A1MHZqT21KV1lhM25iVWZJbFUxTmVTMktXc2wvWXRhdFNxMjZ2emJvNDk2dDFPVlQ5VmpSaWlCcVlwbjZFZGNoNURFbk9UVTFtMXRLcTZBeHlzV3F0Wk5qaVBBYldreVhYTFZ0WVVqU204QzZWdDIxNkdNcDBWWGhSNEJWeUtNRm5DSGtCdFYwL1RRRTJKVkNUVFpzNzdXR2RHcWRmc1daeHE0M2doYWlhcm42cEdERkdEQ0pNUjBBSlRRdzhYU1dzbTVTWVBxdlo1VzFYZEFRNjZRMHV2aFBNWVVFc2VjOTN5ZUJZbWNQS0R4cHBsdU1YcGZDblRGVjRYcUhJbXRmb3VZUy9aRW0rbGhxYUJtaEtwREN1eklud3JaaXFhTm1ySjAwTGgxSVFFUVhxeUVEV1QxVTlWSTRhb3VkV0dQcjVSRTVqNnVCQm5tZHd5eTAwZVZLbmJ3eC9KS3MwcXE2cnVBQWNkTWZRYWdmTVlVQ3RHOHR6eWtQQU5xNGlad2dHM2NKbkhCUk1yL0M1UVpWTC9MTldXc1RmN2cwVEpUV1BMWW1kS3BETGRIYzNZZDFaVnpveEphM2lKeVpoZDhKVTdWZjFVTldLSW11UkxpeVFSQzJpQktFdDIzNGRvUzFIVEhQSmgrMmlRcWFwdUh3ZFlldEd1aG0yL3NsdDJ3aDFETk1rVW5qenZiU3UyazZITVRERnFISDBaZTQ1eUtxZ3Bsb3FZYWVZc2ErQlhkbDQ3ZS84YmlUd2pYUzVHalh0aUF2cXBhc1FoMURndTgxR3o2alJDNUZ3a0t1UHBxcDJUODlLc2ZGVjErNmpKV0hwNXlQYXBoL2hnc3FOdW5UYUhHUjFYT0NzZXpoNCtxS2daRmlXalpNdGlJNmhrWmd4cWd0dldkWUthZ0MzL05qQmlKZFIwaGZBYkxaK2h0VExDZGRpR3ZxK3FiaDhIV0hwZER0dm55UGFwUThvZ21DOE5MZVA4c1dib2NWNXc1RVpHVGMzdFVIQ1prUi9aakpzSEFUV0JFU3VocG1UTkVPaFAzVTRBTllHNmZSeGtMTDJxanpWSE1oWTJJNDgxSjI5azFNeTVaWEJnOVpGUmt4NEUxQVJHcklLYXNqVkRvTDlKb1NaUXQ0K2FwZUdsVjNYVTFETjJUa2RHVGY5R1JzMXgrNTRpTlBxb3FLa0hFU2xZUXJObUswOFZXQnRCdHFvUnE2Q21iTTBRc0tadTQ0ODFvYnA5MUdRc3ZhcWpKckZ2SXAxb0l5dDg2MFpHVFROclUxNHBhVlRVSEQwUXFBbU1XQVUxWldzRzUxb3VGeDgxb2JwOTFHUXN2Y1pBelpaOXFXSWxHaFUxb0Z1eER5RXoxVmpLTzU1SXZqdXNHTlBQcUtocEhnVFVoRWFzZ3BxeU5VT1dmZUtqSmxTM2o1cU1wZGNZcUdrTm56TWJGVFZRMWdwWHlJMkZHcEg3OGZPb3FPa2NCTlNFUnF5Q21pVjNmc0Q2QTU5MDJrS1dpWSthVU4wZWFyRDBvb01xamduT28wZnRTQ2puN3p4alM0M09BUkNCOTc3R0ZtWmtObTlrMU9CRVNvYklxbWhFMU9DTS9RSFlEUWlOV0FVMS9Zd0l3ejB5UzVIUlVUT2tiZzhITU9malEyeHdIajNxSWNwZzV6azVQdnpLZE1TeFJuNVZ1c0xidjZIR212bU1iUklqN0lpb2dUOWUvNmdaTW1JVjFMUXpJZ3ozU080a2xJK09taUYxZXpqQWh4TkRyMnZHbUtFZFljZHp2dnZPOUlNZlplOXJhczkvd2UxMzNMZEJndFpmZDUrNDU1K1M1SkZkV1hLb1U0U2FRKzhZL0Q0OTU3L3k4b1FCeVUzbk9HVUlhdGZHaUxsblBYemIvWGQvQ3NTSFBwRmVlbGRQUC9YRmM0TVB2a1puazRSTDVWSC8wU2tpUVhwc2VFU2ZmZDI1dmJlRHhxTG1TZi94a3grLzYwSDcwT2Z2U3ZmZTAwdnEvNlpLWGd6MTVLTm1jdm9aMDRnZWFsNllQdGl6NG5IVCtBRnloeUpNN2VYcGd3Mzl3UGlvR1ZmZG5xUGhzNHh0emRpVHp3MStVK2NLVVZQc2xqaVRSVzM4STQ0ZXArSjlib2FHRDNsd2JaajZtMUx4RngrL1MzejZrRHlwTi9NekhWV3Bmb3kzTVZYTzdndzY5c0ZDMUR4RERGSjNkdFA3c3dhbTMzMGwyQVRGQlcrZFM4VkRrR2RGUHYzVHNnOGhvU1F2SmxVbXRhWmFDRncrU1o2RE51NFRlNmNkYWxEZ3p1blYzaUN1dlBtT3p1RDA2bU5vNFpaUHlEcDkwUlI0R3ZxWkdkZUlIRFhmSnk3eFk0aHNiczlFUVJpeWE0WXVIakNSWW16VWpLMXVEelZMdFBRNklRWWRtaUp4SGozcUpDbHhTMHpIdE5QWDJ1SUtEbEYrUWJ6Vnp0Q1lmeUYyaTZ1UzhDbHBSNklXWUhQWE1HcjZWeHVIMlpIaGZQWm0wL2VoWmZZbnBwaHB0UHZ1NzVkd01MUHp3Q2s1SE1xenA5OGlNSUQrdHoyV3k2VEtvamI5OWNQMTNrMUMvR2tqcVc4K3R0Z2tsYVZTQlhTNmRWWDJrdFJldmFjQ2IwdFdtU3NETlpQU3ovaEdaS2lwaTQ4a0xiRnJGT0lGTkE4MWRzM3d5T0FseWJ6NXBvcWIzTGJBTW1VenRQSFY3ZUdBbGw3MTlOT0xTZHQ4TWNSNTlLaVRVcmVrVHdFZUVYczlLZFd6QjgraUx3WG1idCtDNFRka0tiNzd2ZEpRS1diQzIwbFN2M0RoQWlyZmp1VENoVVZWd1hhZVp5V2F5YmRRbWM5ZVgrNXNiTEZ6NW1PaVp1YjIzd1BManlhM1hwVk1ZVnplVFdiU3YwTVduUmovWmxKbFVFdFNlYldEZVhBOUZSK1c1VE03LzlJa3lXNjdIMzJaVnVmRm44aHErZGNTcnVEM2l4Y3VvUEl4cFI3VlBjcWNxMDFNUCtNYmthR21pV0ZqZ1FVUFpob25DdVNpTmNNOGxGMzdkV05MYm5MUURGMGxxSW1nYmc4SGJUT2xhdVByajV0MjVHd0FGK2ZSbzA1SzNkTE1wT1pzTEc1L21sQ0QwTGxKcURsc2Q2ZzNhWWJZRWpUVWFTYWNLdFdISlIySGhWejJsUHZBUXlrY2V3Rk50N3J2MzJjRE5iVjBSVDZIdWNQanljMzZDNWdsSVhxeURKZVRDa0hDbzNaOGJGbDU5VFBydFA2YkgwQnVNN29tVDdXb2FlMXB1dVNJUWcxdU1CeWIyWXFwbWJ4K0loaVJvVWJxOERpSkRSbnlVSVBZdEMxRjNQeGtrbncvcmJxNXlXVmxlSldnSm9LNlBSeVlwZGVSd1NtTUk3UW80VHg2MU9WdXVhblBiM1lwYUtvUFA2MzN3TmMybE1CTDF1ZnNsMnp3bmhXdURPY1YzVjJVcysvN2N0bTdXWDN6MEdJcmIyWWEzdlkrOHBoZ1Buck1iRE51aXIzRWZLYU5NZklpdFdLbFVsc2ZIaldScEE3enNnaXZ2emRNVlZjNDFBQ1dlcXlwdVkzTmpoeHJjQldnWmxMNmlXQkVoNW9UQ01zWWF3WktHUG5EVE9OTWpYSm84d3lTbzNzWTNsTmh2a3JpSnBjUGgxY3hhbUtvbStPQWxsNWIrTHVaY29ZT1RuRnhIamwxVXU2V1hUVVZRWlRhVmkzaFo4dU5OYktMRFZYZXBrMERlTU8yS3NHY053YzFzNUlyTUdyL3Fta3VlenRuWlZPdDdJQ21lNUcvVDFML2JDVHI1M09PeU9hQW10VTFmZGNYNGhiemRndHJHQnNMckZTZzhxa2IramxadkV0Wm1hN1RDQUx2Z05aUFVWMXFVRFB2Sm5TdFV0UkUxNC9oSm9ZUkhXcWEwbnhMNUdISTU2RUdTdTZoZWhPMlJLUXdzWW1iSEpWRFZ6RnFZcWliNDhBc3ZZN0lxUm5jMWtRQ3ppT25Uc3JkY2wyZFVvVGtEWklNbXJMK2hWZkhHNnFjSWlodVNsRnpWRG9xR0wyc25zUlBIbnVIQjR1U3BJMFJnUzVtR2lwS2FpbU1rWE90V1NxYndWZkpsOHpOa2hCdk9LL3pGRzdrblpVS2VaOTZUVmJqd3JmTmF5cWpmeUFNL2MwSkdRNGNham9HTlhZQVJuZ3VSVTFzL1JDak1Zem9VTE4xQnUyaVNXbzlGelZ0aGF3alVtd3NjWXkvY0pQYkZsaW1FRFZSMU0xeEFMNWtETmpjeGcvWTFmT0RjZHh5VmM0dDRBbW1KVFNMdVl4RkRlYXNHeWdDZ2ZFRjVMZTJaWWtDN1lyS21CODdiRGVsaC9FWkVWY2hGMlpKVDZUMEFscTNrb1VhS0RIM09zczUwUGxVN05HQ1lnSFByUmdLSmlKSkpXdDg2bDFEakM1UG02eE1sc2daNU0wbVE4Mk8wZHVTMkpaVjhqcHFOSVc0UzJ6b2lvbnBSemNmeDRnV05iTXFqRzVTWEVZZnpEUldGTm4xamdwNjNXMWs1VmpUUU9vSFNsVVEvQlNpSm9xNnVhUEI0QWllSjVSbFdqWUNqdUdXVGZuM0lqQ1B0RUNSQWNQZWtIOWhzV0RGYm0vckxMcGZzWVhJV0ZWMnBTdkRZYTFINTdHbk5KMGtGTEJsWTh3MDhsWmZiNEV4c2krOTcwZDBPazNkMzNERFZNeU14aElleHAzVjN0b0dQZU5URThzd2Y0OG9rSFlaVUdTd09rVjFoSnFtRzFqblMxRVRYVCthbXloR3RLZzVvVGFhc0E5SW9uTFRXRlBMU2lIZk1aeVFxeG81dS85cm1ZeUptaWpxNXFpQk0rN0NpbGpWeUJuMm5qSGZHRzY1TEpmaXkwSnN5eGJWTlplTm1qVlRuYlMyZGE2Vmg1cDBCUVNyckRhSHZacjJUQXgwN2c4aFpLSkc5emZxTDNCd3h0QmlLaWJYdE9ycXFKQ29zaFFMNUkxUHZhM3ExVlRESWtQTjF5emk1Qm9uQ3pWV2hNT2xxSm1RZnFJWTBhSkc3WU5pTWVqR1MyWWFqaG9NeTZEUkhwblVYMmtVeUUxdWlyeWtaYU9aVjZ4dU1EMk9vRzZPbXI1MFJnUHM1T0dlNlpMenlLaEhjY3NGT2NmWWRJNkcxK29acUlGblcvWDFOM1N2ZWFpWlZjUFNGaHVkY3RpYjA3cUJhZXpZeGdPYWtXM2ZDWERRTXc4Qk5aYnRIV0VORmFDR1VaODNEeUp1TjB3V0NXYWJaazlCbG1XaFpzbkZpRHIwS2EvY0dkcWs5QlBGaUJZMXpjdVFBVHNmTXRGWERtclVtbUZlRHpWRU90NVlFMGZkREFkeWVvQ1htMnFvY1N6bXJXdEdjY3NGaVd2aEhDMGJOVElrMDl1NitxTHV1ZVU4UlJWUUFKcVQ0UjB3czFFK2o3M2pqNnZuNEtHWnB0Rzk3UDhYckJvTzViTGZydUx6VWNPb3o1dnVZRGdxUmNtQ2QySTJDeldZQ2w2bEI4d2Z0TXBGemFUMEU4V0lGalhydXhCOGlXOGw1cUJHclJuTVVHTzBoNFFIU2xmcWNpMGJ3bHdaNWVLb202TkdMcjFvcUtGZWZCNFo5U2h1S1ZFamw5dGs4eHpVdEVIeVo0NUdkdDNLUVUzOUQxREpCeXhQaFl5OXVUWFpqSFR0c3lvamY1aHBiTmsrTTZrYjVkRDBaWG82SHpWRUFlcnpKdStqcHM5MjBiUEhHZ1JjY2VVbDFKQktjMUV6SWYzRU1hSkZ6WDgxSUFVUEVOdzBGQ0Nsb1BEeDNhZGQ4VjNEOTBoSkZWNUZxSW1qYnVab2N1bFYyM2xueUFOSE5xTWV4UzBYSkF4aGM5Y2tkM2c3bDFrQ2lkajc3Vk9PTEJjMWlvUjVvSzlDeHA1cEMwMnYyV2Fqb01iR3NaRlF3NmtKTlppYU1EL29NdkQ1cmtTN0FSaGFjWDNneDYwY0JUTTBSUk5mUDNHTWFGR2p1R1JyUVMrZ2NkVEF4MTlxdHB1WjlOd2pUWEh0K2V5TlczZkFicjdVWUUrcXZaZkxybUE5WXhrNWlycVpveUdnZkdYZFRKeGR3M25CM0ZBVXV1VkpNWkRSZnMrMWxva2FSRTUxdmN2aHBwVXoxcWlXbGprVXVBcVpNS2JMVmFZV0h0QWNSL3ZMcFU0WUNIYVJIdDV4a2NIR0F0UmxVNE9DbmtQYWNZTVE3ckxNS0VPSXZLNjh4ajZXTzlZb2l2ajZpV05FRHpWWWx0dE5qbHpVdENHMlhUeGE2Ym5KVGVITlVrSFpGK3NGeEowbzZtYU9KbWNDWXNYeVJobk9JNk0yMVlWdUtWR0RXVG5idE1oRWpmUVZkZTNaM2xzQkp6d0F5ZlZYZzdnckFYV1hlMmlVc2NhR2dFaW9TWVhZdHNKa293WkswOWZmRUdFeGF0clI5UlBIaUI1cTRHMTJXWmlMbWgzSS9hRWZJNmtwNVI1cHl2cEdReG1KMjk2V3RHa1VkVE1jSUFhS3ZYOW9HRDVzd25sazFLYSswQzNoV0hKcXl2ak9SczBoeUtJdU80VnRGYUVtNVRnc1pxL0RPNzh1VVFPNXoxcGRaNk1tK1JHdEhTRm8rbHlNbXZqNmlXTkVEelVBNHJhVG01bUdCMGd0OTJNcmpsRG11TWxOelpHVVZEU1VmdGg3R05VUjFNMXdBTlhJNncrOVhud2VHYldoS25STE9kWXNqNEFhZWI1WFg1ODB6YllLVUNObmtvNUhyc0loOWpCSFpRTTBNNDE3Zm4rNTdEa1hYbUhiU1ZmNURNMWIxMkNpVW01R2VaQmFYUU16aHkxRXpRVDBFOGVJSG1yNjNna0paaHFHR2tqeStETmZqN2ZKYTU2VnVNbTlDblBUc3F2Sm9kcEk2bWFPQmprKysvbU9FSi94KytJOE1tcE5WT3lXSjdFS0dFbmh5Vk8ydEZ2UU83NVdBV3F3QjNYWnNWakludmU2NW5wWjEzaDdhQ09aTWFtOXlxakh2SHdxUk0wRTlCUEhpQjVxTmwyZ2dUR3pVWU5aSEN6OVBaampMenFEKzNHY2wxTitYTlNVcTV2aG9DM2xtSVUwTkEvUVhJemhsaEkxQzZPTU5lanBsamNweHppdk95MUNEVnJjMEZUeXQ1QTk3M1VOTjQxN2ZuKzVHR09OaHhyNU91dXM0MkdkN1Y3UUhwcXFuZm1wanRTUFdWVVZvbVlDK29salJBODE3T2dlQk14R0RjYnRiVlQyaGZCZUluS1RLK1VFUHdXb2lhUnVocG9kdFZ6QXFMaVhpMnhHclRrdGRrdjV2bVpVaFNmSk4zZmhGdVk5ZWF0Z3JFRmR6K21KcTNDSVBTeXNtRXN5MDdqbjk1ZUxnUnJvck9GNmhjeU14ZlU4MU9EZDdnK0QxSnpuS1VUTkJQUVR4NGdjTlpEZ2NhZUVITlNnMnpNZ3drRkZiMnVYbTV5MVliTVJVRk9pYnVab3htV2JYaWd2Q2ViRmJybUF0VGdvN0xhVC80S1Nyd0MweEsrQVcrZ2NMTDhpYy9NR1JXeXlpMFVFbjdkeUZUSmhkRE5MZkkrYW0wWlh5OTladnJmdjViTytyNG1CR3N3N2VxNy9UdmxXS0JFZlRtbHVhbEhUbGw2RmEzTDZVYzNITVNKSERZeC9VVFd0ZjFoQVk2TDBqYWE2WHB6eHBoZXNEWnN0UWswY2RUdEhrMHN2MlRGQ0lkc1NMRUZOc1ZzdUlVWmdQc0tjZkk2ZEN5UFUxQjZ3OG03U0VyR1ZqeHFzQk5qQkxVK0ZUaGpUNGlvTDNkNDB3UFpZZ3lmbVhXdVd5bVppb0FhTHJSWGJvRHlteDl4bm5URk1NN1NiRFRMVW1UVzlEMUtFbXJqNjBZekdNU0pIelRJTm03cURiTlMwaFg0ZjNDUzMwTVE4VURwRnVsd1JhdUtvMnprYVF1Q1haYzhZRDlrV1ZRbHFWcG1WaDkxU25ubUdqOWo5cGV5eFJwODRWRUxET3JzcTA4cEhEWUFuVVYzL0RVVllqSm91N3p0enJFR3N5TDNPNmg3NGJ3elVRTUduWFp2UTRHVjN0ODcwU2FocHV2cE5jd0N2Q0RWeDlhTlppMk5FamhvSTJrRGJYMWpVSFdTalJuOWRvdzdXbkFGZERYOHdUMTdqb0NhT3VoMXFFUHJQSzZaTUxIOUdUOTE1UERwcVhTYy9EakU1bVREWlZXa2YrTU11RzIyTW9Rd21OZHRBN2t1VU9wdXdwR2FTMzhwSERXWUxrcy9qcGgydXdpSDJ2SDN4SWZZVWoyL0pCYzFlVHhGNFB6RlFBNDFJSHpEWEV0Tkk5dG1BdmxzQW5EU3ZuNHBRRTFrL2lzMDRSdVNvNmVoNWUrZVVWZ1B6SERaRG8xTzZDMXBqYzJhT3dVMU9hdVJwMFZnVFI5M08wY0RhcnVyYm9HYmRtSmJ6NktnTmw4VnVxYjdsM09GcmkyelU2SDVsazIyRDNBTFVOSFY3ell1YWhTTDIvSDN4Yk5Ub1ZrYjlqWUVhN09Qc3V2NFFyTmdycFhVV1ltaXM2YnNEM3ZObWpWaUVtb25vSjRvUkdXb3cza3FwWjJueW5va2F6QVAwY1pwbFBUclQzem5oSm5lS2RMa2kxTVJSdDhOQjM0UjN6SXZWREcybnAvbmdQRHBxWFZmaWx1cnZCcURkRFUyTlgwd0RNOFlhQXdEVXI1b1h4cXVHbVNQR28xZ0E2Z28xMlcyYlJvdll3OFRDOW9iR21XbHdWK21LZ3BvT2Z5c08xMkFiUk8wczFKQnJ5VCszZUVXeERjRzBQMjJ1YVRFbXJaOG9SbVNvd2VKWkxnZm1TWFJtR2ljS3JSbmsxbk1QMUV1WHRiRGM1THJFL3kxQ1RSeDFPeHpBWUl1eWQ3UXJwd1ExbW5weEhoMjE1clBFTGRYZnFBRzYxWHBKUFFGdFdUOUd4WVlzckxzaU9MWXFnbjcxM1ArWWRnNitSNVRxV1VyYWs4LzZrOXlRUGZSbUZLMUltV25VZllXZktLalo0dXQvZWE1QTZWMXhnNUJ3aXRpeVk0MHJtakVJczJ0UDg2ZWxvdXVuZmovN1U5cGdLSW9SR1dwd251WXNtajFKazA5bUdvY2FkSHBlS2FPbFZkVGFWbmZlbWtHWCtMOUZxSW1qYnVkb3RQVEM2Qys5bkQ2MjlYaDAxSnJQRXJmY2tsS2J3VmcvQUcxbG9NWk5RWnJtWVAreW1mdlQ2c1dwMGd5RmRRckFSYURHRkYvYWhpNW1HaXJhYnhvRk5lc3NqQ1F5UUt4Wk50Sk0xT3hTL2F5WnpkbDlNbG9YeE5aUDIxdDdSVElpUXczc2V4cEM5UzhheVpocG5DZ0x4TVM2VU5iZWtvL2c0aWJYSmY1dklXcWlxTnZoZ0RaMDUvUlc2RkhhU09NOE9tck5aNGxicG1vQzM5WXlxeWRnRFFvdk1uNXR5RUlNYm91cUVqK3JvcUd5SmhZbEMyYVljcW9FdFN3N05ncDdTOXdocjU4Wld0TkZEa2lDZVFqNWpzeXJ1WWpTZ1J0cjdGaDlpRjRLbUFFM0ljMUYxZytVSEp6UWoyRkVocHErdHZtT3dRR2ZQRHRSUU5SVG1saFhFOU1hQ2NzOVV0VUhQNFdvaWFKdWl3TXpNVlBiWE50Z1k0bE14WG0wMUliUFlyZkVxbWNGaERpdHVHdm9NYU56MWlCa29PY05VNTlzNm5tN2ZHbWtYS2wvWHRjNFZhSUpXYk9xcXBFcFltK1ZSVzZRc29DbVc5My9MM3Y1QlBZdlV3TWR0NVZJVXNrcW41bzR4bkVKZ3J4NmZrdllzUllNSzVXcGNrSkczMHpMVUhpRVZrUmRIWW5xZTRwU2pnVmtyaWo2d1JzQXM0SXk3VWN4SWtQTnF1TC9FRTBZdUdtY0tHM1M2cXJTd0R5cGladWMrT05weXpiTFN5a2ZROTBXQjhDZ2RnS29mUU05dEhkTk41eEhTMjNxaXQwU2M3TUdDR3NkaTVUbEFZMW9LRjhRMmdlQUd2S2lXUnFKQ01PYlozUlBUcFZvOUN6S09pdTZvaEExWFZLN3BoMGZOWElIMXZRcjJTZFBsYWViR3FhY3BNSnRIdlZSQndQNTBOTXRVbVpFU3BNU2xKUGo5dDM3blNhTlJDanJnZVFJdmUrTnJCL01JWnhFNkNlT0VSbHFtbXB4ZXR5c1dyMkE1a1RSUjd6UXVYeGJqbDk2K2M0OVV2SVdYc1dvaWFGdWl3UE1sN1pWOTdEMWhyUjRROTBWQi9PdWN5SkpIYmpsWVJWUWt1UnBaUFo2K2pHRTMxT200WFV6V3dOQ0tNQSszYjdKMkZKcW5hRkIyYWtTenJTQkF3eVBtVVlLVWROUmpSQmx5SjR0SHoyRDBHSVhJV0NmZkJhVFdoVnBaRU1rRmJJQk5ZVktsSHZCc0xaRFVlT1JxMjBoUG1uWWtZMzJaTDV2eCtkYWgzckUrQzFqeHpMaE5ySiswTHdUVlBJUXhZZ01OUXNLQitxUHQ2bldtZWM0VWF5Q2p5azd0amNVcWUrUnBzaExpbEVUUTkwV05RczJ5dTFJZzlnOXdUSGM4b2hTRFFUYU5QN1Z2aXBkWWUvQ3IrRC9IRjE0aDdUTWcyL3V5WFhOcHZhRzJZNk1LZXJDSjYxbkVJYkpTNXdxazdaa3ovMGxIUjU0ckRDNkRlQ2Z2UW9aQXJYcGFlUms5c0w5S1ZnZXZQMUNnOWovMXdzZlRXWnM4U2txbGxMbFVNdmVJSENEOTRyNUVHU1ZLTnNGNXNTSFByWmlHLzFkdkE3SERNMEVrK2RhYk5aU3FkSmFSejJIUnlQckJ6dEN3azZyRGF2akc1R2habDdpZ1AzSnBpelVZRlpoZG83cU1zd2NHaXdhVHJqSlRaR1hGS05HbnZFYVY5M1cwWnAyRGRDWEM0ZlZmeVpHT0krV1dsZVd1T1ZKaXFIMWpuaWdrY3gyQnoySkdpRTFoZ0NxcnpVNDBWZnI2V2RPSmNtM2I5bEFuc3hnblBqY0xlbFp3d1h6aXVOWUVYL3YzdUlJN0dHdWFUZnNKRGt6RFQyOW54VE5tYXZuMkg4VURrdlhhVmU4aGxjcmRIblVxa05CWTZ2cC9uL0U0SmVUNUhuaTMrVkloZXVzQkphK0FQdStXSHRrOEhNSXNTOWtRZUE3aGZqamIzdUZIWEZqNjJkTGlIVERWODc0Um1Tb1NUcWlNU3YvQ3IrNW1HbXNLSUR1WlZPOURnaXZQMDdFM0NPcGpLY2xxRW5HVjdmRlFjdE90dWF3T3AzVGt3UEpDK2ZSVW1zbVM5eXlhU2YrY3gzNUgvUUd2eVJQMU9DU3FCazhkTys3Nzc3M0llQmtGdERIeDV5WFVvRi9vR1d2WjBoQ08vUllWU0xBN29pT01JZlFpdGtMOXNYSFI4MURsKzU1OTkzM1BRVGRLUGJmZmU5RHFVUU5GUU0xVHFwRHR0aWpWdkp0MmpIRGlQdUxHSUZUOGNBaVE0MXM5Tjc3VXFDbStUWDVYM0VHOStGOFNjUFFRd3RkcVo4TnVvK3RuN21kOXk5dFUrTW1IZHVJSERWUEUzdmk2emIwY2ROWVVSQTVkcWxySVRxRFU4UVA5MGdxNDJrWmFwS3gxVzF4MEFkV3pMVU9pV2gyWFlpYUVyZGNweDBmTlBLcWM0TVByR0NEN3RKZi9zN1AvK2kzVWs4cVZXZWVuL0ltY2VrOVA4RExuM3huK2dHcktLdEtVQndlOWIvWllrMTdscmZJQWhvdm5uNWVqZVpldDk5eFozcnBqU2g1OVQxdis5V2YrSnp6SmtsMDh4bUE1QmM2ZzN2K25wZlhYblp1Nzdkc0d4UFF6OEsyYmQxa3hqVWlSMDN5c3ZML1p2dUc5MXNPYnVwYytWbDdNelpxa25IVmJWRXpmMm1OMktxOVh2eTVNeERuMFZKcjBoSzMzTkx2OTZuWmNWTHVGWDQ3QmV3dEJTdmE2d1kxSjRXZGJmakNWTDZiZ0g2V3psYm1KdS9Cd0gwWUdUTk52aWhFejAxT1pUd3RIV3M0Y2FWOHZpRFVIT2N4b0M1MlM2eDZIUGFvdFlwcHZpb0wyRnUxU3pYZEt6Tk5SVFlpUFRidnBwNlJXcHlBZnBxN2tYaHp6UVR1NHlveVoyaXMyczl5ay9zMSt1NDZSMDJ4VzhyMVVheXJrbGRnNnUvMWY5MmdCdkhFWTJ6OG13bm9oLzRuM1BqTTJSYStnUnFwaW1LM1BPN3ZZRm5kVmNsVThvcFVianV3NjdwQkRiYmlWeGhmRWJJVDBFKzNGNEV2djRscG9XYlA3emIrWGI0ZzFCY2ZEd1BxWXJkY2Rwc0IxRmJsdElwWFlBL0d2bnRXSFY4L3FJbXBHaVhhQlBTVFZqWlc3b09CK3pBNlpwcDhVWWllZXlTVjhiUi9oZDlOSXA4dkNQWEdlZlNwUzl5eTYzYXZxYTNLYWI0cTg5bkQyNnpMWG9mTU5GNzU5RzlPUkJ5R0ZmZng5VE03QWRmejNZZXJuWmttWHhSNmdKdWN5bmg2N0ZQOGJoTDVmRUdvTjg2alQxM3NsclZnZmtUdFZVcnpWWm5CM2x6bnZiS1RCYmZmci90a3BxbkVSTHlIb3VwR3N0NGYzNWNBQUFNcFNVUkJWQlZmUHlmb2JHQThxYjJkWjc5WlpwcDhVZWdSYm5JcW0yN3E0eUNyYjg2am9SN0pMZWRqeHROOFZXYXd0Nk5QckxTRVBZT2g1V0tteVJKMG1tVnQ5NlZabEc3ajYrZG1mNXlPd21XK3N6SFQ1SXRDUEhDVFU5bDAwM3hCaUEvT282RWV5UzJYM0p0cmFxcDZtcS9LWWZiaytZTTFkSlhTZ1I3cWxwbUdpcTVWZWp5bWNpQkVmUDEwejhUWFRiNnpNZFBraTBJTWNaTlQyWFRUZkVHSUQ4NmpwaDdOTGR2eDN0YnN6eXZ3N2xXK1hzWEJoUTJTUWFmTU5IN0Y5Ty9xa2Q5ejVydmFzUGxHMHM5TU1FNUhVVkcrc3pIVDVJdENQSENScUd5NmFiNGd4QWZuVVZPUHB2WXcwbE43bGRKOFZRNnpoL1dNUEZPOEdueFhOZmJwelVxTTV6M1V4U25laUZkMC9kaHZaU015K2NSZTE0emtsc2NpN2p2dmI2d0JlemhGancyK3R3WVdad0V0cUpuKzdYRjdNakZLMy90RVRibCszS2N2VWZqVGplU0hhR2FhZkZHSUV4NG9xV3k2YWI0Z3hBZm5VVk9QNUphdHFFTjh2aXFIMmNNblZaaVR0NFpQSmpEVGtIRFhMSjJKdVZleXY2Z3lpbjRPUjdVZWFUbmYyWmhwOGsxTnpYQ1RVOWwwMDN4QmlBL09vNlllUmUyMXVCUDNmRlVPc3pjanZycVl2RWpzOVVnQ1NwbHBxT2phcGF2dUU2RUlUTVRXVDkvN01Da0NnNnFKZkdkanBza1hoZGpnSnFleTZhYjVnaEFmbkVkTlBZcGJIbFhiV05URzJHbStLb2ZaUzU0cjlqcGlEeHNDd2NWTUU5UmNnOXU1YXphREhVVS9MMnBNUWlYNXpzWk1rMjlxWW9tYm5NcW1tK1lMUW54d0hnMzFDRzdaalhkeVV6S1NyOG9NOXBJdm5CdXcveWROZ3ZDRHRiYnMybVhhOXBPN0NEd2NEUDNrTzlzVEFUWGxiam5uZnc4MnRsL01pcS9nZjh2MHduWlE5akQ5aVREVU5jVXJVUklTcWZzNktscis1L3FaZE5Ncm5OZGZyOGZwOEdEb0o5cytnV2x5UkNFOXdZN2M1RlE4M1RSYkVNdER3R01CdFMvN2FzeEFDbTcweC9uMHAzMklQZndKU2x5dXRLbnVHMVROMCtYOEtrNDJ6Zng2eERNckIwTS8yZllKVEpNdENoa21ORG1WVHpmTkZvUjRDSGtzb1Baa240MjdyM3Bqb3VaUXhGTTEyYTVXMVh4ay90aHB0dnQ0bnBObmFtSWxGSW5LcDV0bUMwSThoRHdXVUh1eUwrR1BSRVM5RG9aWDdGUGs1elQyK1VBKytjSFFUN2I3ZUo3elJFYk5VNjAvL0QvdC9CYXhsSnlZS0FBQUFBQkpSVTVFcmtKZ2dnPT0iCn0K"/>
    </extobj>
    <extobj name="334E55B0-647D-440b-865C-3EC943EB4CBC-2">
      <extobjdata type="334E55B0-647D-440b-865C-3EC943EB4CBC" data="ewoJIkltZ1NldHRpbmdKc29uIiA6ICJ7XCJkcGlcIjpcIjYwMFwiLFwiZm9ybWF0XCI6XCJQTkdcIixcInRyYW5zcGFyZW50XCI6dHJ1ZSxcImF1dG9cIjpmYWxzZX0iLAoJIkxhdGV4IiA6ICJYRnNnWEc5d1pYSmhkRzl5Ym1GdFpYdGthWE4wZlZ0cFhWdHFYVDFjYldsdUlDaGNiM0JsY21GMGIzSnVZVzFsZTJScGMzUjlXMmxkVzJwZExDQmNiM0JsY21GMGIzSnVZVzFsZTJScGMzUjlXMmxkVzJ0ZEsxeHZjR1Z5WVhSdmNtNWhiV1Y3WkdsemRIMWJhMTFiYWwwcElGeGQiLAoJIkxhdGV4SW1nQmFzZTY0IiA6ICJpVkJPUncwS0dnb0FBQUFOU1VoRVVnQUFCbW9BQUFCVUJBTUFBQUJ3eW5VNkFBQUFNRkJNVkVYLy8vOEFBQUFBQUFBQUFBQUFBQUFBQUFBQUFBQUFBQUFBQUFBQUFBQUFBQUFBQUFBQUFBQUFBQUFBQUFBQUFBQXYzYUI3QUFBQUQzUlNUbE1BRUNJeVZHWjJpYXU3emQyWjcwUWIrWmNiQUFBQUNYQklXWE1BQUE3RUFBQU94QUdWS3c0YkFBQWdBRWxFUVZSNEFlMWRlNHhrV1ZtLzFUM1RQYy9xamdpTHdOS2x1UDZCYkhyK01QRUJVcTBKTVlEYWd4b1VGS3FOTVNzeHBFY3hDcktrV3NYb0N0aURNWkhzZ3QwWUZXVVplb3lDc010U0xXaGd3MmlOOHRnMTQzb0w0Z29xU3cyNlBIWjZhbysvOC9qTytjNnArNmkrZGFwbWVwYjdSNTF6ei9udU9kL3I5NTNIUGJjN1NhSmN0Uy9KcXhlMkZaUStVOTJIUk9xK25sK1ZTWC9BQ2crR2ZyTHRFNWdtUnhReWlMSmpqKzZ1VVpvdGlHVW00TEdBT3BEZHRoQW5NeXZrOWI5Qll6TkJhVlBkTndJcWRidWNYNVZGUHBXeUYvZWlkWE13OUpOdG44QTAyYUtRcGtLVFUvbDAwMnhCaUllUXh3SnFUL1piVDFNTGtkSnNWVlpsTHhKVFl6WnpZdEFZc3dYMytNSFFUN2I3ZUo2VEpObWlrS2loeWFsOHVtbTJJTVJEeUdNQnRTZjc4Y2VvaFVocHRpcXJzaGVKcVRHYjJmeS9NUnRnang4TS9XUzdqK2M1VDJUVTFEcnZaQ2FOa0owVlg4NXBaWWJOMjVwaU1ZZEtGUytMUmxIMWxPdU9pbDY4SGcrR2Z2THR3MHlUTHdxcGk1dWN5cWFiNWd0Q2ZIQWVTNmlkN0xmdVpmaHY3Vmt2dU8yT3V5dEYySHhWVm1LUFpMdVc2YzVYd3Q2LzZidGUrdG83TzZmQzRsSHVwNmVmTVl5WTVMdVA4eHpNMEZpQXJEMGZLa2wzZlJWd2svczErN29iUTkyZUlFOTYrTFk3emwwTnV1WThldFFCSFc2ZDdMUGlyNGFyandwNWZRTTFTak5IeEpsUVExdEtQOWM1YXNZd1lnWFViQ3FWYlBpYTRoN3AxK3pyYmd4MWN4d2NVU3grUGVpYTg4aXBBeko1NjFDVHJGNFpyaDlENFY0QThscXV4cDdYeERXNWFROHYvY1l3NC9UME00WVJLNkFtVlM1NTJyY1FON2xmczYrN01kVE5jWEJTc1JoT0hEaVBuRHFEUTRhYWViRXhSSERvOXJlZ0J6dld2R2h2S05vT1BVSUZvVmNjM25tdnFTcGpiK1lkNzZkR0dIdFVGRDhkVWFvNm40Y1lMbjdvNHluMFEyUE5vWjIvSFoyNzZlbG5EQ01Pb2VibFYzcEdSR1lhVDVULy9EWHBNZzFmRWR6a2ZzMis3c1pRTjhkQi9iYlh3bXpETDBWY0NhY21EblBjc3ZOVkl1QnAzNkhtaEJCN3ZLb3c3NmtTbEJpNUcvb0Jyc0lzOWxhRldOT1VmQ2cwSmZHVFVhVzZXUVFCVkxGU1o2anBDbkYrWlA2bXFwK3FSZ3hSZzdrTnVWWWVhcUNBVkF3Q05YQ1RCMVg3dTYyczdzRFJNTnhjREhybVBBYlVpakxITFpkdDBPVHR6VHZVUVBmRFUzdE95L09CVnh6R3MydTZ2b1M5R2lqSitaaHBlTnRSODZOS3RaTXhnd1VqYlR2V1NJdCtiV1RXcHFxZnFrWU1VZE1TZ2tJck0wMGdDbEJUdEdZWVdVT1poRlhWSGVBQXFOa0kycS9vbG5QV1dYbDdjSGVhb1hYaEZ1VFBuQ1F6SDZqeUdKNDlyUWxMMkpQNDJqWk5NdE5rZGhLamNFU3BEdHNvNjNmYXNxakJvRlY5TEo2c2Zxb2FNVVROamhDMEhHQ21DVXlOc0VkRXBDcHVjaXFybGxaVmQ0Q2FKZXVObGczT1kwQXRhWExkTXMyS2xJaWdoSm90dU1WbDI4dFFabWVGRndXcVhNQ3pEVjFmd3A1MHZqT21KV1lhM25iVWZJbFUxTmVTMktXc2wvWXRhdFNxMjZ2emJvNDk2dDFPVlQ5VmpSaWlCcVlwbjZFZGNoNURFbk9UVTFtMXRLcTZBeHlzV3F0Wk5qaVBBYldreVhYTFZ0WVVqU204QzZWdDIxNkdNcDBWWGhSNEJWeUtNRm5DSGtCdFYwL1RRRTJKVkNUVFpzNzdXR2RHcWRmc1daeHE0M2doYWlhcm42cEdERkdEQ0pNUjBBSlRRdzhYU1dzbTVTWVBxdlo1VzFYZEFRNjZRMHV2aFBNWVVFc2VjOTN5ZUJZbWNQS0R4cHBsdU1YcGZDblRGVjRYcUhJbXRmb3VZUy9aRW0rbGhxYUJtaEtwREN1eklud3JaaXFhTm1ySjAwTGgxSVFFUVhxeUVEV1QxVTlWSTRhb3VkV0dQcjVSRTVqNnVCQm5tZHd5eTAwZVZLbmJ3eC9KS3MwcXE2cnVBQWNkTWZRYWdmTVlVQ3RHOHR6eWtQQU5xNGlad2dHM2NKbkhCUk1yL0M1UVpWTC9MTldXc1RmN2cwVEpUV1BMWW1kS3BETGRIYzNZZDFaVnpveEphM2lKeVpoZDhKVTdWZjFVTldLSW11UkxpeVFSQzJpQktFdDIzNGRvUzFIVEhQSmgrMmlRcWFwdUh3ZFlldEd1aG0yL3NsdDJ3aDFETk1rVW5qenZiU3UyazZITVRERnFISDBaZTQ1eUtxZ3Bsb3FZYWVZc2ErQlhkbDQ3ZS84YmlUd2pYUzVHalh0aUF2cXBhc1FoMURndTgxR3o2alJDNUZ3a0t1UHBxcDJUODlLc2ZGVjErNmpKV0hwNXlQYXBoL2hnc3FOdW5UYUhHUjFYT0NzZXpoNCtxS2daRmlXalpNdGlJNmhrWmd4cWd0dldkWUthZ0MzL05qQmlKZFIwaGZBYkxaK2h0VExDZGRpR3ZxK3FiaDhIV0hwZER0dm55UGFwUThvZ21DOE5MZVA4c1dib2NWNXc1RVpHVGMzdFVIQ1prUi9aakpzSEFUV0JFU3VocG1UTkVPaFAzVTRBTllHNmZSeGtMTDJxanpWSE1oWTJJNDgxSjI5azFNeTVaWEJnOVpGUmt4NEUxQVJHcklLYXNqVkRvTDlKb1NaUXQ0K2FwZUdsVjNYVTFETjJUa2RHVGY5R1JzMXgrNTRpTlBxb3FLa0hFU2xZUXJObUswOFZXQnRCdHFvUnE2Q21iTTBRc0tadTQ0ODFvYnA5MUdRc3ZhcWpKckZ2SXAxb0l5dDg2MFpHVFROclUxNHBhVlRVSEQwUXFBbU1XQVUxWldzRzUxb3VGeDgxb2JwOTFHUXN2Y1pBelpaOXFXSWxHaFUxb0Z1eER5RXoxVmpLTzU1SXZqdXNHTlBQcUtocEhnVFVoRWFzZ3BxeU5VT1dmZUtqSmxTM2o1cU1wZGNZcUdrTm56TWJGVFZRMWdwWHlJMkZHcEg3OGZPb3FPa2NCTlNFUnF5Q21pVjNmc0Q2QTU5MDJrS1dpWSthVU4wZWFyRDBvb01xamduT28wZnRTQ2puN3p4alM0M09BUkNCOTc3R0ZtWmtObTlrMU9CRVNvYklxbWhFMU9DTS9RSFlEUWlOV0FVMS9Zd0l3ejB5UzVIUlVUT2tiZzhITU9malEyeHdIajNxSWNwZzV6azVQdnpLZE1TeFJuNVZ1c0xidjZIR212bU1iUklqN0lpb2dUOWUvNmdaTW1JVjFMUXpJZ3ozU080a2xJK09taUYxZXpqQWh4TkRyMnZHbUtFZFljZHp2dnZPOUlNZlplOXJhczkvd2UxMzNMZEJndFpmZDUrNDU1K1M1SkZkV1hLb1U0U2FRKzhZL0Q0OTU3L3k4b1FCeVUzbk9HVUlhdGZHaUxsblBYemIvWGQvQ3NTSFBwRmVlbGRQUC9YRmM0TVB2a1puazRSTDVWSC8wU2tpUVhwc2VFU2ZmZDI1dmJlRHhxTG1TZi94a3grLzYwSDcwT2Z2U3ZmZTAwdnEvNlpLWGd6MTVLTm1jdm9aMDRnZWFsNllQdGl6NG5IVCtBRnloeUpNN2VYcGd3Mzl3UGlvR1ZmZG5xUGhzNHh0emRpVHp3MStVK2NLVVZQc2xqaVRSVzM4STQ0ZXArSjlib2FHRDNsd2JaajZtMUx4RngrL1MzejZrRHlwTi9NekhWV3Bmb3kzTVZYTzdndzY5c0ZDMUR4RERGSjNkdFA3c3dhbTMzMGwyQVRGQlcrZFM4VkRrR2RGUHYzVHNnOGhvU1F2SmxVbXRhWmFDRncrU1o2RE51NFRlNmNkYWxEZ3p1blYzaUN1dlBtT3p1RDA2bU5vNFpaUHlEcDkwUlI0R3ZxWkdkZUlIRFhmSnk3eFk0aHNiczlFUVJpeWE0WXVIakNSWW16VWpLMXVEelZMdFBRNklRWWRtaUp4SGozcUpDbHhTMHpIdE5QWDJ1SUtEbEYrUWJ6Vnp0Q1lmeUYyaTZ1UzhDbHBSNklXWUhQWE1HcjZWeHVIMlpIaGZQWm0wL2VoWmZZbnBwaHB0UHZ1NzVkd01MUHp3Q2s1SE1xenA5OGlNSUQrdHoyV3k2VEtvamI5OWNQMTNrMUMvR2tqcVc4K3R0Z2tsYVZTQlhTNmRWWDJrdFJldmFjQ2IwdFdtU3NETlpQU3ovaEdaS2lwaTQ4a0xiRnJGT0lGTkE4MWRzM3d5T0FseWJ6NXBvcWIzTGJBTW1VenRQSFY3ZUdBbGw3MTlOT0xTZHQ4TWNSNTlLaVRVcmVrVHdFZUVYczlLZFd6QjgraUx3WG1idCtDNFRka0tiNzd2ZEpRS1diQzIwbFN2M0RoQWlyZmp1VENoVVZWd1hhZVp5V2F5YmRRbWM5ZVgrNXNiTEZ6NW1PaVp1YjIzd1BManlhM1hwVk1ZVnplVFdiU3YwTVduUmovWmxKbFVFdFNlYldEZVhBOUZSK1c1VE03LzlJa3lXNjdIMzJaVnVmRm44aHErZGNTcnVEM2l4Y3VvUEl4cFI3VlBjcWNxMDFNUCtNYmthR21pV0ZqZ1FVUFpob25DdVNpTmNNOGxGMzdkV05MYm5MUURGMGxxSW1nYmc4SGJUT2xhdVByajV0MjVHd0FGK2ZSbzA1SzNkTE1wT1pzTEc1L21sQ0QwTGxKcURsc2Q2ZzNhWWJZRWpUVWFTYWNLdFdISlIySGhWejJsUHZBUXlrY2V3Rk50N3J2MzJjRE5iVjBSVDZIdWNQanljMzZDNWdsSVhxeURKZVRDa0hDbzNaOGJGbDU5VFBydFA2YkgwQnVNN29tVDdXb2FlMXB1dVNJUWcxdU1CeWIyWXFwbWJ4K0loaVJvVWJxOERpSkRSbnlVSVBZdEMxRjNQeGtrbncvcmJxNXlXVmxlSldnSm9LNlBSeVlwZGVSd1NtTUk3UW80VHg2MU9WdXVhblBiM1lwYUtvUFA2MzN3TmMybE1CTDF1ZnNsMnp3bmhXdURPY1YzVjJVcysvN2N0bTdXWDN6MEdJcmIyWWEzdlkrOHBoZ1Buck1iRE51aXIzRWZLYU5NZklpdFdLbFVsc2ZIaldScEE3enNnaXZ2emRNVlZjNDFBQ1dlcXlwdVkzTmpoeHJjQldnWmxMNmlXQkVoNW9UQ01zWWF3WktHUG5EVE9OTWpYSm84d3lTbzNzWTNsTmh2a3JpSnBjUGgxY3hhbUtvbStPQWxsNWIrTHVaY29ZT1RuRnhIamwxVXU2V1hUVVZRWlRhVmkzaFo4dU5OYktMRFZYZXBrMERlTU8yS3NHY053YzFzNUlyTUdyL3Fta3VlenRuWlZPdDdJQ21lNUcvVDFML2JDVHI1M09PeU9hQW10VTFmZGNYNGhiemRndHJHQnNMckZTZzhxa2IramxadkV0Wm1hN1RDQUx2Z05aUFVWMXFVRFB2Sm5TdFV0UkUxNC9oSm9ZUkhXcWEwbnhMNUdISTU2RUdTdTZoZWhPMlJLUXdzWW1iSEpWRFZ6RnFZcWliNDhBc3ZZN0lxUm5jMWtRQ3ppT25Uc3JkY2wyZFVvVGtEWklNbXJMK2hWZkhHNnFjSWlodVNsRnpWRG9xR0wyc25zUlBIbnVIQjR1U3BJMFJnUzVtR2lwS2FpbU1rWE90V1NxYndWZkpsOHpOa2hCdk9LL3pGRzdrblpVS2VaOTZUVmJqd3JmTmF5cWpmeUFNL2MwSkdRNGNham9HTlhZQVJuZ3VSVTFzL1JDak1Zem9VTE4xQnUyaVNXbzlGelZ0aGF3alVtd3NjWXkvY0pQYkZsaW1FRFZSMU0xeEFMNWtETmpjeGcvWTFmT0RjZHh5VmM0dDRBbW1KVFNMdVl4RkRlYXNHeWdDZ2ZFRjVMZTJaWWtDN1lyS21CODdiRGVsaC9FWkVWY2hGMlpKVDZUMEFscTNrb1VhS0RIM09zczUwUGxVN05HQ1lnSFByUmdLSmlKSkpXdDg2bDFEakM1UG02eE1sc2daNU0wbVE4Mk8wZHVTMkpaVjhqcHFOSVc0UzJ6b2lvbnBSemNmeDRnV05iTXFqRzVTWEVZZnpEUldGTm4xamdwNjNXMWs1VmpUUU9vSFNsVVEvQlNpSm9xNnVhUEI0QWllSjVSbFdqWUNqdUdXVGZuM0lqQ1B0RUNSQWNQZWtIOWhzV0RGYm0vckxMcGZzWVhJV0ZWMnBTdkRZYTFINTdHbk5KMGtGTEJsWTh3MDhsWmZiNEV4c2krOTcwZDBPazNkMzNERFZNeU14aElleHAzVjN0b0dQZU5URThzd2Y0OG9rSFlaVUdTd09rVjFoSnFtRzFqblMxRVRYVCthbXloR3RLZzVvVGFhc0E5SW9uTFRXRlBMU2lIZk1aeVFxeG81dS85cm1ZeUptaWpxNXFpQk0rN0NpbGpWeUJuMm5qSGZHRzY1TEpmaXkwSnN5eGJWTlplTm1qVlRuYlMyZGE2Vmg1cDBCUVNyckRhSHZacjJUQXgwN2c4aFpLSkc5emZxTDNCd3h0QmlLaWJYdE9ycXFKQ29zaFFMNUkxUHZhM3ExVlRESWtQTjF5emk1Qm9uQ3pWV2hNT2xxSm1RZnFJWTBhSkc3WU5pTWVqR1MyWWFqaG9NeTZEUkhwblVYMmtVeUUxdWlyeWtaYU9aVjZ4dU1EMk9vRzZPbXI1MFJnUHM1T0dlNlpMenlLaEhjY3NGT2NmWWRJNkcxK29acUlGblcvWDFOM1N2ZWFpWlZjUFNGaHVkY3RpYjA3cUJhZXpZeGdPYWtXM2ZDWERRTXc4Qk5aYnRIV0VORmFDR1VaODNEeUp1TjB3V0NXYWJaazlCbG1XaFpzbkZpRHIwS2EvY0dkcWs5QlBGaUJZMXpjdVFBVHNmTXRGWERtclVtbUZlRHpWRU90NVlFMGZkREFkeWVvQ1htMnFvY1N6bXJXdEdjY3NGaVd2aEhDMGJOVElrMDl1NitxTHV1ZVU4UlJWUUFKcVQ0UjB3czFFK2o3M2pqNnZuNEtHWnB0Rzk3UDhYckJvTzViTGZydUx6VWNPb3o1dnVZRGdxUmNtQ2QySTJDeldZQ2w2bEI4d2Z0TXBGemFUMEU4V0lGalhydXhCOGlXOGw1cUJHclJuTVVHTzBoNFFIU2xmcWNpMGJ3bHdaNWVLb202TkdMcjFvcUtGZWZCNFo5U2h1S1ZFamw5dGs4eHpVdEVIeVo0NUdkdDNLUVUzOUQxREpCeXhQaFl5OXVUWFpqSFR0c3lvamY1aHBiTmsrTTZrYjVkRDBaWG82SHpWRUFlcnpKdStqcHM5MjBiUEhHZ1JjY2VVbDFKQktjMUV6SWYzRU1hSkZ6WDgxSUFVUEVOdzBGQ0Nsb1BEeDNhZGQ4VjNEOTBoSkZWNUZxSW1qYnVab2N1bFYyM2xueUFOSE5xTWV4UzBYSkF4aGM5Y2tkM2c3bDFrQ2lkajc3Vk9PTEJjMWlvUjVvSzlDeHA1cEMwMnYyV2Fqb01iR3NaRlF3NmtKTlppYU1EL29NdkQ1cmtTN0FSaGFjWDNneDYwY0JUTTBSUk5mUDNHTWFGR2p1R1JyUVMrZ2NkVEF4MTlxdHB1WjlOd2pUWEh0K2V5TlczZkFicjdVWUUrcXZaZkxybUE5WXhrNWlycVpveUdnZkdYZFRKeGR3M25CM0ZBVXV1VkpNWkRSZnMrMWxva2FSRTUxdmN2aHBwVXoxcWlXbGprVXVBcVpNS2JMVmFZV0h0QWNSL3ZMcFU0WUNIYVJIdDV4a2NIR0F0UmxVNE9DbmtQYWNZTVE3ckxNS0VPSXZLNjh4ajZXTzlZb2l2ajZpV05FRHpWWWx0dE5qbHpVdENHMlhUeGE2Ym5KVGVITlVrSFpGK3NGeEowbzZtYU9KbWNDWXNYeVJobk9JNk0yMVlWdUtWR0RXVG5idE1oRWpmUVZkZTNaM2xzQkp6d0F5ZlZYZzdnckFYV1hlMmlVc2NhR2dFaW9TWVhZdHNKa293WkswOWZmRUdFeGF0clI5UlBIaUI1cTRHMTJXWmlMbWgzSS9hRWZJNmtwNVI1cHl2cEdReG1KMjk2V3RHa1VkVE1jSUFhS3ZYOW9HRDVzd25sazFLYSswQzNoV0hKcXl2ak9SczBoeUtJdU80VnRGYUVtNVRnc1pxL0RPNzh1VVFPNXoxcGRaNk1tK1JHdEhTRm8rbHlNbXZqNmlXTkVEelVBNHJhVG01bUdCMGd0OTJNcmpsRG11TWxOelpHVVZEU1VmdGg3R05VUjFNMXdBTlhJNncrOVhud2VHYldoS25STE9kWXNqNEFhZWI1WFg1ODB6YllLVUNObmtvNUhyc0loOWpCSFpRTTBNNDE3Zm4rNTdEa1hYbUhiU1ZmNURNMWIxMkNpVW01R2VaQmFYUU16aHkxRXpRVDBFOGVJSG1yNjNna0paaHFHR2tqeStETmZqN2ZKYTU2VnVNbTlDblBUc3F2Sm9kcEk2bWFPQmprKysvbU9FSi94KytJOE1tcE5WT3lXSjdFS0dFbmh5Vk8ydEZ2UU83NVdBV3F3QjNYWnNWakludmU2NW5wWjEzaDdhQ09aTWFtOXlxakh2SHdxUk0wRTlCUEhpQjVxTmwyZ2dUR3pVWU5aSEN6OVBaampMenFEKzNHY2wxTitYTlNVcTV2aG9DM2xtSVUwTkEvUVhJemhsaEkxQzZPTU5lanBsamNweHppdk95MUNEVnJjMEZUeXQ1QTk3M1VOTjQxN2ZuKzVHR09OaHhyNU91dXM0MkdkN1Y3UUhwcXFuZm1wanRTUFdWVVZvbVlDK29salJBODE3T2dlQk14R0RjYnRiVlQyaGZCZUluS1RLK1VFUHdXb2lhUnVocG9kdFZ6QXFMaVhpMnhHclRrdGRrdjV2bVpVaFNmSk4zZmhGdVk5ZWF0Z3JFRmR6K21KcTNDSVBTeXNtRXN5MDdqbjk1ZUxnUnJvck9GNmhjeU14ZlU4MU9EZDdnK0QxSnpuS1VUTkJQUVR4NGdjTlpEZ2NhZUVITlNnMnpNZ3drRkZiMnVYbTV5MVliTVJVRk9pYnVab3htV2JYaWd2Q2ViRmJybUF0VGdvN0xhVC80S1Nyd0MweEsrQVcrZ2NMTDhpYy9NR1JXeXlpMFVFbjdkeUZUSmhkRE5MZkkrYW0wWlh5OTladnJmdjViTytyNG1CR3N3N2VxNy9UdmxXS0JFZlRtbHVhbEhUbGw2RmEzTDZVYzNITVNKSERZeC9VVFd0ZjFoQVk2TDBqYWE2WHB6eHBoZXNEWnN0UWswY2RUdEhrMHN2MlRGQ0lkc1NMRUZOc1ZzdUlVWmdQc0tjZkk2ZEN5UFUxQjZ3OG03U0VyR1ZqeHFzQk5qQkxVK0ZUaGpUNGlvTDNkNDB3UFpZZ3lmbVhXdVd5bVppb0FhTHJSWGJvRHlteDl4bm5URk1NN1NiRFRMVW1UVzlEMUtFbXJqNjBZekdNU0pIelRJTm03cURiTlMwaFg0ZjNDUzMwTVE4VURwRnVsd1JhdUtvMnprYVF1Q1haYzhZRDlrV1ZRbHFWcG1WaDkxU25ubUdqOWo5cGV5eFJwODRWRUxET3JzcTA4cEhEWUFuVVYzL0RVVllqSm91N3p0enJFR3N5TDNPNmg3NGJ3elVRTUduWFp2UTRHVjN0ODcwU2FocHV2cE5jd0N2Q0RWeDlhTlppMk5FamhvSTJrRGJYMWpVSFdTalJuOWRvdzdXbkFGZERYOHdUMTdqb0NhT3VoMXFFUHJQSzZaTUxIOUdUOTE1UERwcVhTYy9EakU1bVREWlZXa2YrTU11RzIyTW9Rd21OZHRBN2t1VU9wdXdwR2FTMzhwSERXWUxrcy9qcGgydXdpSDJ2SDN4SWZZVWoyL0pCYzFlVHhGNFB6RlFBNDFJSHpEWEV0Tkk5dG1BdmxzQW5EU3ZuNHBRRTFrL2lzMDRSdVNvNmVoNWUrZVVWZ1B6SERaRG8xTzZDMXBqYzJhT3dVMU9hdVJwMFZnVFI5M08wY0RhcnVyYm9HYmRtSmJ6NktnTmw4VnVxYjdsM09GcmkyelU2SDVsazIyRDNBTFVOSFY3ell1YWhTTDIvSDN4Yk5Ub1ZrYjlqWUVhN09Qc3V2NFFyTmdycFhVV1ltaXM2YnNEM3ZObWpWaUVtb25vSjRvUkdXb3cza3FwWjJueW5va2F6QVAwY1pwbFBUclQzem5oSm5lS2RMa2kxTVJSdDhOQjM0UjN6SXZWREcybnAvbmdQRHBxWFZmaWx1cnZCcURkRFUyTlgwd0RNOFlhQXdEVXI1b1h4cXVHbVNQR28xZ0E2Z28xMlcyYlJvdll3OFRDOW9iR21XbHdWK21LZ3BvT2Z5c08xMkFiUk8wczFKQnJ5VCszZUVXeERjRzBQMjJ1YVRFbXJaOG9SbVNvd2VKWkxnZm1TWFJtR2ljS3JSbmsxbk1QMUV1WHRiRGM1THJFL3kxQ1RSeDFPeHpBWUl1eWQ3UXJwd1ExbW5weEhoMjE1clBFTGRYZnFBRzYxWHBKUFFGdFdUOUd4WVlzckxzaU9MWXFnbjcxM1ArWWRnNitSNVRxV1VyYWs4LzZrOXlRUGZSbUZLMUltV25VZllXZktLalo0dXQvZWE1QTZWMXhnNUJ3aXRpeVk0MHJtakVJczJ0UDg2ZWxvdXVuZmovN1U5cGdLSW9SR1dwd251WXNtajFKazA5bUdvY2FkSHBlS2FPbFZkVGFWbmZlbWtHWCtMOUZxSW1qYnVkb3RQVEM2Qys5bkQ2MjlYaDAxSnJQRXJmY2tsS2J3VmcvQUcxbG9NWk5RWnJtWVAreW1mdlQ2c1dwMGd5RmRRckFSYURHRkYvYWhpNW1HaXJhYnhvRk5lc3NqQ1F5UUt4Wk50Sk0xT3hTL2F5WnpkbDlNbG9YeE5aUDIxdDdSVElpUXczc2V4cEM5UzhheVpocG5DZ0x4TVM2VU5iZWtvL2c0aWJYSmY1dklXcWlxTnZoZ0RaMDUvUlc2RkhhU09NOE9tck5aNGxicG1vQzM5WXlxeWRnRFFvdk1uNXR5RUlNYm91cUVqK3JvcUd5SmhZbEMyYVljcW9FdFN3N05ncDdTOXdocjU4Wld0TkZEa2lDZVFqNWpzeXJ1WWpTZ1J0cjdGaDlpRjRLbUFFM0ljMUYxZytVSEp6UWoyRkVocHErdHZtT3dRR2ZQRHRSUU5SVG1saFhFOU1hQ2NzOVV0VUhQNFdvaWFKdWl3TXpNVlBiWE50Z1k0bE14WG0wMUliUFlyZkVxbWNGaERpdHVHdm9NYU56MWlCa29PY05VNTlzNm5tN2ZHbWtYS2wvWHRjNFZhSUpXYk9xcXBFcFltK1ZSVzZRc29DbVc5My9MM3Y1QlBZdlV3TWR0NVZJVXNrcW41bzR4bkVKZ3J4NmZrdllzUllNSzVXcGNrSkczMHpMVUhpRVZrUmRIWW5xZTRwU2pnVmtyaWo2d1JzQXM0SXk3VWN4SWtQTnF1TC9FRTBZdUdtY0tHM1M2cXJTd0R5cGladWMrT05weXpiTFN5a2ZROTBXQjhDZ2RnS29mUU05dEhkTk41eEhTMjNxaXQwU2M3TUdDR3NkaTVUbEFZMW9LRjhRMmdlQUd2S2lXUnFKQ01PYlozUlBUcFZvOUN6S09pdTZvaEExWFZLN3BoMGZOWElIMXZRcjJTZFBsYWViR3FhY3BNSnRIdlZSQndQNTBOTXRVbVpFU3BNU2xKUGo5dDM3blNhTlJDanJnZVFJdmUrTnJCL01JWnhFNkNlT0VSbHFtbXB4ZXR5c1dyMkE1a1RSUjd6UXVYeGJqbDk2K2M0OVV2SVdYc1dvaWFGdWl3UE1sN1pWOTdEMWhyUjRROTBWQi9PdWN5SkpIYmpsWVJWUWt1UnBaUFo2K2pHRTMxT200WFV6V3dOQ0tNQSszYjdKMkZKcW5hRkIyYWtTenJTQkF3eVBtVVlLVWROUmpSQmx5SjR0SHoyRDBHSVhJV0NmZkJhVFdoVnBaRU1rRmJJQk5ZVktsSHZCc0xaRFVlT1JxMjBoUG1uWWtZMzJaTDV2eCtkYWgzckUrQzFqeHpMaE5ySiswTHdUVlBJUXhZZ01OUXNLQitxUHQ2bldtZWM0VWF5Q2p5azd0amNVcWUrUnBzaExpbEVUUTkwV05RczJ5dTFJZzlnOXdUSGM4b2hTRFFUYU5QN1Z2aXBkWWUvQ3IrRC9IRjE0aDdUTWcyL3V5WFhOcHZhRzJZNk1LZXJDSjYxbkVJYkpTNXdxazdaa3ovMGxIUjU0ckRDNkRlQ2Z2UW9aQXJYcGFlUms5c0w5S1ZnZXZQMUNnOWovMXdzZlRXWnM4U2txbGxMbFVNdmVJSENEOTRyNUVHU1ZLTnNGNXNTSFByWmlHLzFkdkE3SERNMEVrK2RhYk5aU3FkSmFSejJIUnlQckJ6dEN3azZyRGF2akc1R2habDdpZ1AzSnBpelVZRlpoZG83cU1zd2NHaXdhVHJqSlRaR1hGS05HbnZFYVY5M1cwWnAyRGRDWEM0ZlZmeVpHT0krV1dsZVd1T1ZKaXFIMWpuaWdrY3gyQnoySkdpRTFoZ0NxcnpVNDBWZnI2V2RPSmNtM2I5bEFuc3hnblBqY0xlbFp3d1h6aXVOWUVYL3YzdUlJN0dHdWFUZnNKRGt6RFQyOW54VE5tYXZuMkg4VURrdlhhVmU4aGxjcmRIblVxa05CWTZ2cC9uL0U0SmVUNUhuaTMrVkloZXVzQkphK0FQdStXSHRrOEhNSXNTOWtRZUE3aGZqamIzdUZIWEZqNjJkTGlIVERWODc0Um1Tb1NUcWlNU3YvQ3IrNW1HbXNLSUR1WlZPOURnaXZQMDdFM0NPcGpLY2xxRW5HVjdmRlFjdE90dWF3T3AzVGt3UEpDK2ZSVW1zbVM5eXlhU2YrY3gzNUgvUUd2eVJQMU9DU3FCazhkTys3Nzc3M0llQmtGdERIeDV5WFVvRi9vR1d2WjBoQ08vUllWU0xBN29pT01JZlFpdGtMOXNYSFI4MURsKzU1OTkzM1BRVGRLUGJmZmU5RHFVUU5GUU0xVHFwRHR0aWpWdkp0MmpIRGlQdUxHSUZUOGNBaVE0MXM5Tjc3VXFDbStUWDVYM0VHOStGOFNjUFFRd3RkcVo4TnVvK3RuN21kOXk5dFUrTW1IZHVJSERWUEUzdmk2emIwY2ROWVVSQTVkcWxySVRxRFU4UVA5MGdxNDJrWmFwS3gxVzF4MEFkV3pMVU9pV2gyWFlpYUVyZGNweDBmTlBLcWM0TVByR0NEN3RKZi9zN1AvK2kzVWs4cVZXZWVuL0ltY2VrOVA4RExuM3huK2dHcktLdEtVQndlOWIvWllrMTdscmZJQWhvdm5uNWVqZVpldDk5eFozcnBqU2g1OVQxdis5V2YrSnp6SmtsMDh4bUE1QmM2ZzN2K25wZlhYblp1Nzdkc0d4UFF6OEsyYmQxa3hqVWlSMDN5c3ZML1p2dUc5MXNPYnVwYytWbDdNelpxa25IVmJWRXpmMm1OMktxOVh2eTVNeERuMFZKcjBoSzMzTkx2OTZuWmNWTHVGWDQ3QmV3dEJTdmE2d1kxSjRXZGJmakNWTDZiZ0g2V3psYm1KdS9Cd0gwWUdUTk52aWhFejAxT1pUd3RIV3M0Y2FWOHZpRFVIT2N4b0M1MlM2eDZIUGFvdFlwcHZpb0wyRnUxU3pYZEt6Tk5SVFlpUFRidnBwNlJXcHlBZnBxN2tYaHp6UVR1NHlveVoyaXMyczl5ay9zMSt1NDZSMDJ4VzhyMVVheXJrbGRnNnUvMWY5MmdCdkhFWTJ6OG13bm9oLzRuM1BqTTJSYStnUnFwaW1LM1BPN3ZZRm5kVmNsVThvcFVianV3NjdwQkRiYmlWeGhmRWJJVDBFKzNGNEV2djRscG9XYlA3emIrWGI0ZzFCY2ZEd1BxWXJkY2Rwc0IxRmJsdElwWFlBL0d2bnRXSFY4L3FJbXBHaVhhQlBTVFZqWlc3b09CK3pBNlpwcDhVWWllZXlTVjhiUi9oZDlOSXA4dkNQWEdlZlNwUzl5eTYzYXZxYTNLYWI0cTg5bkQyNnpMWG9mTU5GNzU5RzlPUkJ5R0ZmZng5VE03QWRmejNZZXJuWmttWHhSNmdKdWN5bmg2N0ZQOGJoTDVmRUdvTjg2alQxM3NsclZnZmtUdFZVcnpWWm5CM2x6bnZiS1RCYmZmci90a3BxbkVSTHlIb3VwR3N0NGYzNWNBQUFNcFNVUkJWQlZmUHlmb2JHQThxYjJkWjc5WlpwcDhVZWdSYm5JcW0yN3E0eUNyYjg2am9SN0pMZWRqeHROOFZXYXd0Nk5QckxTRVBZT2g1V0tteVJKMG1tVnQ5NlZabEc3ajYrZG1mNXlPd21XK3N6SFQ1SXRDUEhDVFU5bDAwM3hCaUEvT282RWV5UzJYM0p0cmFxcDZtcS9LWWZiaytZTTFkSlhTZ1I3cWxwbUdpcTVWZWp5bWNpQkVmUDEwejhUWFRiNnpNZFBraTBJTWNaTlQyWFRUZkVHSUQ4NmpwaDdOTGR2eDN0YnN6eXZ3N2xXK1hzWEJoUTJTUWFmTU5IN0Y5Ty9xa2Q5ejVydmFzUGxHMHM5TU1FNUhVVkcrc3pIVDVJdENQSENScUd5NmFiNGd4QWZuVVZPUHB2WXcwbE43bGRKOFZRNnpoL1dNUEZPOEdueFhOZmJwelVxTTV6M1V4U25laUZkMC9kaHZaU015K2NSZTE0emtsc2NpN2p2dmI2d0JlemhGancyK3R3WVdad0V0cUpuKzdYRjdNakZLMy90RVRibCszS2N2VWZqVGplU0hhR2FhZkZHSUV4NG9xV3k2YWI0Z3hBZm5VVk9QNUphdHFFTjh2aXFIMmNNblZaaVR0NFpQSmpEVGtIRFhMSjJKdVZleXY2Z3lpbjRPUjdVZWFUbmYyWmhwOGsxTnpYQ1RVOWwwMDN4QmlBL09vNlllUmUyMXVCUDNmRlVPc3pjanZycVl2RWpzOVVnQ1NwbHBxT2phcGF2dUU2RUlUTVRXVDkvN01Da0NnNnFKZkdkanBza1hoZGpnSnFleTZhYjVnaEFmbkVkTlBZcGJIbFhiV05URzJHbStLb2ZaUzU0cjlqcGlEeHNDd2NWTUU5UmNnOXU1YXphREhVVS9MMnBNUWlYNXpzWk1rMjlxWW9tYm5NcW1tK1lMUW54d0hnMzFDRzdaalhkeVV6S1NyOG9NOXBJdm5CdXcveWROZ3ZDRHRiYnMybVhhOXBPN0NEd2NEUDNrTzlzVEFUWGxiam5uZnc4MnRsL01pcS9nZjh2MHduWlE5akQ5aVREVU5jVXJVUklTcWZzNktscis1L3FaZE5Ncm5OZGZyOGZwOEdEb0o5cytnV2x5UkNFOXdZN2M1RlE4M1RSYkVNdER3R01CdFMvN2FzeEFDbTcweC9uMHAzMklQZndKU2x5dXRLbnVHMVROMCtYOEtrNDJ6Zng2eERNckIwTS8yZllKVEpNdENoa21ORG1WVHpmTkZvUjRDSGtzb1Baa240MjdyM3Bqb3VaUXhGTTEyYTVXMVh4ay90aHB0dnQ0bnBObmFtSWxGSW5LcDV0bUMwSThoRHdXVUh1eUwrR1BSRVM5RG9aWDdGUGs1elQyK1VBKytjSFFUN2I3ZUo3elJFYk5VNjAvL0QvdC9CYXhsSnlZS0FBQUFBQkpSVTVFcmtKZ2dnPT0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WPS 演示</Application>
  <PresentationFormat>宽屏</PresentationFormat>
  <Paragraphs>51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7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微软雅黑</vt:lpstr>
      <vt:lpstr>Hiragino Sans CNS W3</vt:lpstr>
      <vt:lpstr>Charm Regular</vt:lpstr>
      <vt:lpstr>Chalkboard Regular</vt:lpstr>
      <vt:lpstr>Brush Script MT</vt:lpstr>
      <vt:lpstr>Cambay Devanagari Regular</vt:lpstr>
      <vt:lpstr>Chakra Petch Regular</vt:lpstr>
      <vt:lpstr>Chalkboard SE Regular</vt:lpstr>
      <vt:lpstr>Chalkduster</vt:lpstr>
      <vt:lpstr>Charmonman Regular</vt:lpstr>
      <vt:lpstr>Charter Roman</vt:lpstr>
      <vt:lpstr>Cochin Regular</vt:lpstr>
      <vt:lpstr>Comic Sans MS Regular</vt:lpstr>
      <vt:lpstr>Copperplate Regular</vt:lpstr>
      <vt:lpstr>Corsiva Hebrew Regular</vt:lpstr>
      <vt:lpstr>Damascus Regular</vt:lpstr>
      <vt:lpstr>DecoType Naskh</vt:lpstr>
      <vt:lpstr>Devanagari MT Regular</vt:lpstr>
      <vt:lpstr>標楷體</vt:lpstr>
      <vt:lpstr>Courier New Regular</vt:lpstr>
      <vt:lpstr>Apple Chancery</vt:lpstr>
      <vt:lpstr>Apple Symbols</vt:lpstr>
      <vt:lpstr>Arial Black</vt:lpstr>
      <vt:lpstr>Arial Regular</vt:lpstr>
      <vt:lpstr>报隶-繁</vt:lpstr>
      <vt:lpstr>报隶-简</vt:lpstr>
      <vt:lpstr>Kaiti TC Regular</vt:lpstr>
      <vt:lpstr>Lantinghei TC Extralight</vt:lpstr>
      <vt:lpstr>Lantinghei SC Extralight</vt:lpstr>
      <vt:lpstr>隶变-繁</vt:lpstr>
      <vt:lpstr>儷黑 Pro</vt:lpstr>
      <vt:lpstr>HanziPen TC Regular</vt:lpstr>
      <vt:lpstr>PingFang TC Regular</vt:lpstr>
      <vt:lpstr>PingFang HK Regular</vt:lpstr>
      <vt:lpstr>PingFang SC Regular</vt:lpstr>
      <vt:lpstr>蘋果儷細宋</vt:lpstr>
      <vt:lpstr>蘋果儷中黑</vt:lpstr>
      <vt:lpstr>Hannotate TC Regular</vt:lpstr>
      <vt:lpstr>Hannotate SC Regular</vt:lpstr>
      <vt:lpstr>娃娃体-繁</vt:lpstr>
      <vt:lpstr>魏碑-繁</vt:lpstr>
      <vt:lpstr>Xingkai TC Light</vt:lpstr>
      <vt:lpstr>雅痞-繁</vt:lpstr>
      <vt:lpstr>Xingkai SC Light</vt:lpstr>
      <vt:lpstr>雅痞-简</vt:lpstr>
      <vt:lpstr>Adelle Sans Devanagari Regular</vt:lpstr>
      <vt:lpstr>AkayaTelivigala</vt:lpstr>
      <vt:lpstr>American Typewriter Regular</vt:lpstr>
      <vt:lpstr>Apple Color Emoji</vt:lpstr>
      <vt:lpstr>Apple SD Gothic Neo Regular</vt:lpstr>
      <vt:lpstr>Arial Hebrew Regular</vt:lpstr>
      <vt:lpstr>Arial Bold</vt:lpstr>
      <vt:lpstr>Office 主题​​</vt:lpstr>
      <vt:lpstr>PowerPoint 演示文稿</vt:lpstr>
      <vt:lpstr>图算法研究报告</vt:lpstr>
      <vt:lpstr>PowerPoint 演示文稿</vt:lpstr>
      <vt:lpstr>Dijkstra</vt:lpstr>
      <vt:lpstr>Dijkstra</vt:lpstr>
      <vt:lpstr>Dijkstra</vt:lpstr>
      <vt:lpstr>Floyd-Warshall</vt:lpstr>
      <vt:lpstr>Dijkstra</vt:lpstr>
      <vt:lpstr>Floyd-Warshall</vt:lpstr>
      <vt:lpstr>PowerPoint 演示文稿</vt:lpstr>
      <vt:lpstr>Floyd-Warshall</vt:lpstr>
      <vt:lpstr>Floyd-Warshall</vt:lpstr>
      <vt:lpstr>Bellman-Ford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hzp</dc:creator>
  <cp:lastModifiedBy>何智鹏</cp:lastModifiedBy>
  <cp:revision>9</cp:revision>
  <dcterms:created xsi:type="dcterms:W3CDTF">2022-11-17T12:56:45Z</dcterms:created>
  <dcterms:modified xsi:type="dcterms:W3CDTF">2022-11-17T12:56:45Z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7D4E2D2659AC0DF251207663570F775E</vt:lpwstr>
  </property>
</Properties>
</file>